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76" r:id="rId2"/>
    <p:sldId id="275" r:id="rId3"/>
    <p:sldId id="256" r:id="rId4"/>
    <p:sldId id="259" r:id="rId5"/>
    <p:sldId id="260" r:id="rId6"/>
    <p:sldId id="257" r:id="rId7"/>
    <p:sldId id="258" r:id="rId8"/>
    <p:sldId id="261" r:id="rId9"/>
    <p:sldId id="264" r:id="rId10"/>
    <p:sldId id="262" r:id="rId11"/>
    <p:sldId id="263" r:id="rId12"/>
    <p:sldId id="265" r:id="rId13"/>
    <p:sldId id="324" r:id="rId14"/>
    <p:sldId id="277" r:id="rId15"/>
    <p:sldId id="315" r:id="rId16"/>
    <p:sldId id="319" r:id="rId17"/>
    <p:sldId id="320" r:id="rId18"/>
    <p:sldId id="271" r:id="rId19"/>
    <p:sldId id="298" r:id="rId20"/>
    <p:sldId id="318" r:id="rId21"/>
    <p:sldId id="290" r:id="rId22"/>
    <p:sldId id="286" r:id="rId23"/>
    <p:sldId id="282" r:id="rId24"/>
    <p:sldId id="283" r:id="rId25"/>
    <p:sldId id="289" r:id="rId26"/>
    <p:sldId id="288" r:id="rId27"/>
    <p:sldId id="287" r:id="rId28"/>
    <p:sldId id="305" r:id="rId29"/>
    <p:sldId id="306" r:id="rId30"/>
    <p:sldId id="325" r:id="rId31"/>
    <p:sldId id="295" r:id="rId32"/>
    <p:sldId id="297" r:id="rId33"/>
    <p:sldId id="323" r:id="rId34"/>
    <p:sldId id="322" r:id="rId35"/>
    <p:sldId id="326" r:id="rId36"/>
    <p:sldId id="291" r:id="rId37"/>
    <p:sldId id="292" r:id="rId38"/>
    <p:sldId id="336" r:id="rId39"/>
    <p:sldId id="328" r:id="rId40"/>
    <p:sldId id="307" r:id="rId41"/>
    <p:sldId id="329" r:id="rId42"/>
    <p:sldId id="303" r:id="rId43"/>
    <p:sldId id="337" r:id="rId44"/>
    <p:sldId id="309" r:id="rId45"/>
    <p:sldId id="332" r:id="rId46"/>
    <p:sldId id="310" r:id="rId47"/>
    <p:sldId id="338" r:id="rId48"/>
    <p:sldId id="333" r:id="rId49"/>
    <p:sldId id="311" r:id="rId50"/>
    <p:sldId id="334" r:id="rId51"/>
    <p:sldId id="313" r:id="rId52"/>
    <p:sldId id="281" r:id="rId53"/>
    <p:sldId id="339" r:id="rId54"/>
    <p:sldId id="296" r:id="rId55"/>
    <p:sldId id="314" r:id="rId56"/>
    <p:sldId id="304" r:id="rId57"/>
  </p:sldIdLst>
  <p:sldSz cx="12192000" cy="6858000"/>
  <p:notesSz cx="6797675" cy="9928225"/>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DCFF"/>
    <a:srgbClr val="FF8449"/>
    <a:srgbClr val="FFE366"/>
    <a:srgbClr val="00FFCC"/>
    <a:srgbClr val="F3A4C3"/>
    <a:srgbClr val="F7D700"/>
    <a:srgbClr val="D9E2FF"/>
    <a:srgbClr val="76CC53"/>
    <a:srgbClr val="A6D86E"/>
    <a:srgbClr val="F750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4B0CEC9B-DEDD-47AA-B686-A6327D4D9513}" type="datetimeFigureOut">
              <a:rPr lang="ar-SA" smtClean="0"/>
              <a:t>04/06/40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189319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4B0CEC9B-DEDD-47AA-B686-A6327D4D9513}" type="datetimeFigureOut">
              <a:rPr lang="ar-SA" smtClean="0"/>
              <a:t>04/06/40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122840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4B0CEC9B-DEDD-47AA-B686-A6327D4D9513}" type="datetimeFigureOut">
              <a:rPr lang="ar-SA" smtClean="0"/>
              <a:t>04/06/40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36049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4B0CEC9B-DEDD-47AA-B686-A6327D4D9513}" type="datetimeFigureOut">
              <a:rPr lang="ar-SA" smtClean="0"/>
              <a:t>04/06/40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224259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4B0CEC9B-DEDD-47AA-B686-A6327D4D9513}" type="datetimeFigureOut">
              <a:rPr lang="ar-SA" smtClean="0"/>
              <a:t>04/06/40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767199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4B0CEC9B-DEDD-47AA-B686-A6327D4D9513}" type="datetimeFigureOut">
              <a:rPr lang="ar-SA" smtClean="0"/>
              <a:t>04/06/40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1946892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4B0CEC9B-DEDD-47AA-B686-A6327D4D9513}" type="datetimeFigureOut">
              <a:rPr lang="ar-SA" smtClean="0"/>
              <a:t>04/06/40</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784824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4B0CEC9B-DEDD-47AA-B686-A6327D4D9513}" type="datetimeFigureOut">
              <a:rPr lang="ar-SA" smtClean="0"/>
              <a:t>04/06/40</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3178023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4B0CEC9B-DEDD-47AA-B686-A6327D4D9513}" type="datetimeFigureOut">
              <a:rPr lang="ar-SA" smtClean="0"/>
              <a:t>04/06/40</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337921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4B0CEC9B-DEDD-47AA-B686-A6327D4D9513}" type="datetimeFigureOut">
              <a:rPr lang="ar-SA" smtClean="0"/>
              <a:t>04/06/40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693469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4B0CEC9B-DEDD-47AA-B686-A6327D4D9513}" type="datetimeFigureOut">
              <a:rPr lang="ar-SA" smtClean="0"/>
              <a:t>04/06/40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2A0DE-B6E2-49CC-A014-8C7701B646DF}" type="slidenum">
              <a:rPr lang="ar-SA" smtClean="0"/>
              <a:t>‹#›</a:t>
            </a:fld>
            <a:endParaRPr lang="ar-SA"/>
          </a:p>
        </p:txBody>
      </p:sp>
    </p:spTree>
    <p:extLst>
      <p:ext uri="{BB962C8B-B14F-4D97-AF65-F5344CB8AC3E}">
        <p14:creationId xmlns:p14="http://schemas.microsoft.com/office/powerpoint/2010/main" val="337992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B0CEC9B-DEDD-47AA-B686-A6327D4D9513}" type="datetimeFigureOut">
              <a:rPr lang="ar-SA" smtClean="0"/>
              <a:t>04/06/40</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5B2A0DE-B6E2-49CC-A014-8C7701B646DF}" type="slidenum">
              <a:rPr lang="ar-SA" smtClean="0"/>
              <a:t>‹#›</a:t>
            </a:fld>
            <a:endParaRPr lang="ar-SA"/>
          </a:p>
        </p:txBody>
      </p:sp>
    </p:spTree>
    <p:extLst>
      <p:ext uri="{BB962C8B-B14F-4D97-AF65-F5344CB8AC3E}">
        <p14:creationId xmlns:p14="http://schemas.microsoft.com/office/powerpoint/2010/main" val="88428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gif"/><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gif"/><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gif"/><Relationship Id="rId14" Type="http://schemas.openxmlformats.org/officeDocument/2006/relationships/image" Target="../media/image63.jpe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4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7.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s>
</file>

<file path=ppt/slides/_rels/slide56.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r="-21000" b="-13000"/>
          </a:stretch>
        </a:blip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183" y="213544"/>
            <a:ext cx="3333750" cy="3333750"/>
          </a:xfrm>
          <a:prstGeom prst="rect">
            <a:avLst/>
          </a:prstGeom>
        </p:spPr>
      </p:pic>
    </p:spTree>
    <p:extLst>
      <p:ext uri="{BB962C8B-B14F-4D97-AF65-F5344CB8AC3E}">
        <p14:creationId xmlns:p14="http://schemas.microsoft.com/office/powerpoint/2010/main" val="4021944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مستطيل 4"/>
          <p:cNvSpPr/>
          <p:nvPr/>
        </p:nvSpPr>
        <p:spPr>
          <a:xfrm>
            <a:off x="480546" y="198247"/>
            <a:ext cx="7498133" cy="1938992"/>
          </a:xfrm>
          <a:prstGeom prst="rect">
            <a:avLst/>
          </a:prstGeom>
          <a:solidFill>
            <a:schemeClr val="accent4">
              <a:lumMod val="20000"/>
              <a:lumOff val="80000"/>
            </a:schemeClr>
          </a:solidFill>
          <a:ln w="38100">
            <a:solidFill>
              <a:schemeClr val="tx1"/>
            </a:solidFill>
          </a:ln>
        </p:spPr>
        <p:txBody>
          <a:bodyPr wrap="square" lIns="91440" tIns="45720" rIns="91440" bIns="45720">
            <a:spAutoFit/>
          </a:bodyPr>
          <a:lstStyle/>
          <a:p>
            <a:pPr algn="ctr"/>
            <a:r>
              <a:rPr lang="ar-SA" sz="6000" b="0" cap="none" spc="0" dirty="0">
                <a:ln w="0"/>
                <a:solidFill>
                  <a:schemeClr val="tx1"/>
                </a:solidFill>
                <a:effectLst>
                  <a:outerShdw blurRad="38100" dist="19050" dir="2700000" algn="tl" rotWithShape="0">
                    <a:schemeClr val="dk1">
                      <a:alpha val="40000"/>
                    </a:schemeClr>
                  </a:outerShdw>
                </a:effectLst>
              </a:rPr>
              <a:t>الخلايا هي وحدات التركيب و الوظيفة في الم</a:t>
            </a:r>
            <a:r>
              <a:rPr lang="ar-SA" sz="6000" dirty="0">
                <a:ln w="0"/>
                <a:effectLst>
                  <a:outerShdw blurRad="38100" dist="19050" dir="2700000" algn="tl" rotWithShape="0">
                    <a:schemeClr val="dk1">
                      <a:alpha val="40000"/>
                    </a:schemeClr>
                  </a:outerShdw>
                </a:effectLst>
              </a:rPr>
              <a:t>خلوقات الحية </a:t>
            </a:r>
            <a:endParaRPr lang="ar-SA" sz="6000" b="0" cap="none" spc="0" dirty="0">
              <a:ln w="0"/>
              <a:solidFill>
                <a:schemeClr val="tx1"/>
              </a:solidFill>
              <a:effectLst>
                <a:outerShdw blurRad="38100" dist="19050" dir="2700000" algn="tl" rotWithShape="0">
                  <a:schemeClr val="dk1">
                    <a:alpha val="40000"/>
                  </a:schemeClr>
                </a:outerShdw>
              </a:effectLst>
            </a:endParaRPr>
          </a:p>
        </p:txBody>
      </p:sp>
      <p:pic>
        <p:nvPicPr>
          <p:cNvPr id="13" name="صورة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66436">
            <a:off x="7959371" y="520656"/>
            <a:ext cx="2282245" cy="19633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مستطيل 5"/>
          <p:cNvSpPr/>
          <p:nvPr/>
        </p:nvSpPr>
        <p:spPr>
          <a:xfrm>
            <a:off x="2055812" y="2783264"/>
            <a:ext cx="9884384" cy="3785652"/>
          </a:xfrm>
          <a:prstGeom prst="rect">
            <a:avLst/>
          </a:prstGeom>
          <a:solidFill>
            <a:schemeClr val="accent1">
              <a:lumMod val="40000"/>
              <a:lumOff val="60000"/>
            </a:schemeClr>
          </a:solidFill>
          <a:ln w="38100">
            <a:solidFill>
              <a:schemeClr val="tx1"/>
            </a:solidFill>
          </a:ln>
        </p:spPr>
        <p:txBody>
          <a:bodyPr wrap="square" lIns="91440" tIns="45720" rIns="91440" bIns="45720">
            <a:spAutoFit/>
          </a:bodyPr>
          <a:lstStyle/>
          <a:p>
            <a:pPr algn="ctr"/>
            <a:r>
              <a:rPr lang="ar-SA" sz="6000" b="0" cap="none" spc="0" dirty="0">
                <a:ln w="0"/>
                <a:solidFill>
                  <a:schemeClr val="tx1"/>
                </a:solidFill>
                <a:effectLst>
                  <a:outerShdw blurRad="38100" dist="19050" dir="2700000" algn="tl" rotWithShape="0">
                    <a:schemeClr val="dk1">
                      <a:alpha val="40000"/>
                    </a:schemeClr>
                  </a:outerShdw>
                </a:effectLst>
              </a:rPr>
              <a:t>يساعد الغشاء البلازمي على المحافظة على الاتزان الداخلي للخلية كما تسمح </a:t>
            </a:r>
            <a:r>
              <a:rPr lang="ar-SA" sz="6000" b="0" cap="none" spc="0" dirty="0" err="1">
                <a:ln w="0"/>
                <a:solidFill>
                  <a:schemeClr val="tx1"/>
                </a:solidFill>
                <a:effectLst>
                  <a:outerShdw blurRad="38100" dist="19050" dir="2700000" algn="tl" rotWithShape="0">
                    <a:schemeClr val="dk1">
                      <a:alpha val="40000"/>
                    </a:schemeClr>
                  </a:outerShdw>
                </a:effectLst>
              </a:rPr>
              <a:t>العضيات</a:t>
            </a:r>
            <a:r>
              <a:rPr lang="ar-SA" sz="6000" b="0" cap="none" spc="0" dirty="0">
                <a:ln w="0"/>
                <a:solidFill>
                  <a:schemeClr val="tx1"/>
                </a:solidFill>
                <a:effectLst>
                  <a:outerShdw blurRad="38100" dist="19050" dir="2700000" algn="tl" rotWithShape="0">
                    <a:schemeClr val="dk1">
                      <a:alpha val="40000"/>
                    </a:schemeClr>
                  </a:outerShdw>
                </a:effectLst>
              </a:rPr>
              <a:t> الموجودة في الخلايا حقيقية النواة بوظائف متخصصة داخل الخلايا </a:t>
            </a:r>
          </a:p>
        </p:txBody>
      </p:sp>
      <p:sp>
        <p:nvSpPr>
          <p:cNvPr id="8" name="مستطيل 7"/>
          <p:cNvSpPr/>
          <p:nvPr/>
        </p:nvSpPr>
        <p:spPr>
          <a:xfrm rot="20619053">
            <a:off x="96598" y="4555226"/>
            <a:ext cx="1649811"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الفكرة </a:t>
            </a:r>
          </a:p>
        </p:txBody>
      </p:sp>
      <p:sp>
        <p:nvSpPr>
          <p:cNvPr id="9" name="مستطيل 8"/>
          <p:cNvSpPr/>
          <p:nvPr/>
        </p:nvSpPr>
        <p:spPr>
          <a:xfrm rot="20619053">
            <a:off x="574682" y="5571068"/>
            <a:ext cx="1771640"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الرئيسة</a:t>
            </a:r>
          </a:p>
        </p:txBody>
      </p:sp>
      <p:sp>
        <p:nvSpPr>
          <p:cNvPr id="10" name="مستطيل 9"/>
          <p:cNvSpPr/>
          <p:nvPr/>
        </p:nvSpPr>
        <p:spPr>
          <a:xfrm rot="20619053">
            <a:off x="10188733" y="354348"/>
            <a:ext cx="1649811"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الفكرة </a:t>
            </a:r>
          </a:p>
        </p:txBody>
      </p:sp>
      <p:sp>
        <p:nvSpPr>
          <p:cNvPr id="11" name="مستطيل 10"/>
          <p:cNvSpPr/>
          <p:nvPr/>
        </p:nvSpPr>
        <p:spPr>
          <a:xfrm rot="20619053">
            <a:off x="10239930" y="1520693"/>
            <a:ext cx="1433406"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العامة</a:t>
            </a:r>
          </a:p>
        </p:txBody>
      </p:sp>
      <p:pic>
        <p:nvPicPr>
          <p:cNvPr id="15" name="صورة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8557">
            <a:off x="448970" y="2772528"/>
            <a:ext cx="1602040" cy="16429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61624260"/>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000"/>
          </a:stretch>
        </a:blipFill>
        <a:effectLst/>
      </p:bgPr>
    </p:bg>
    <p:spTree>
      <p:nvGrpSpPr>
        <p:cNvPr id="1" name=""/>
        <p:cNvGrpSpPr/>
        <p:nvPr/>
      </p:nvGrpSpPr>
      <p:grpSpPr>
        <a:xfrm>
          <a:off x="0" y="0"/>
          <a:ext cx="0" cy="0"/>
          <a:chOff x="0" y="0"/>
          <a:chExt cx="0" cy="0"/>
        </a:xfrm>
      </p:grpSpPr>
      <p:sp>
        <p:nvSpPr>
          <p:cNvPr id="2" name="مستطيل مستدير الزوايا 1"/>
          <p:cNvSpPr/>
          <p:nvPr/>
        </p:nvSpPr>
        <p:spPr>
          <a:xfrm rot="16200000">
            <a:off x="-604492" y="1353563"/>
            <a:ext cx="3255675" cy="1328023"/>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7200" b="1" cap="none" spc="0" dirty="0">
                <a:ln w="0"/>
                <a:solidFill>
                  <a:srgbClr val="FF0000"/>
                </a:solidFill>
                <a:effectLst>
                  <a:outerShdw blurRad="38100" dist="19050" dir="2700000" algn="tl" rotWithShape="0">
                    <a:schemeClr val="dk1">
                      <a:alpha val="40000"/>
                    </a:schemeClr>
                  </a:outerShdw>
                </a:effectLst>
                <a:cs typeface="Farsi Simple Bold" panose="02010400000000000000" pitchFamily="2" charset="-78"/>
              </a:rPr>
              <a:t>الأهـداف </a:t>
            </a:r>
          </a:p>
        </p:txBody>
      </p:sp>
      <p:sp>
        <p:nvSpPr>
          <p:cNvPr id="5" name="مستطيل 4"/>
          <p:cNvSpPr/>
          <p:nvPr/>
        </p:nvSpPr>
        <p:spPr>
          <a:xfrm>
            <a:off x="2765076" y="549775"/>
            <a:ext cx="8672567" cy="1015663"/>
          </a:xfrm>
          <a:prstGeom prst="rect">
            <a:avLst/>
          </a:prstGeom>
          <a:noFill/>
        </p:spPr>
        <p:txBody>
          <a:bodyPr wrap="none" lIns="91440" tIns="45720" rIns="91440" bIns="45720">
            <a:spAutoFit/>
          </a:bodyPr>
          <a:lstStyle/>
          <a:p>
            <a:pPr algn="ctr"/>
            <a:r>
              <a:rPr lang="ar-SA" sz="6000" b="1" cap="none" spc="0" dirty="0">
                <a:ln w="0"/>
                <a:solidFill>
                  <a:srgbClr val="FF3D7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●تصف </a:t>
            </a:r>
            <a:r>
              <a:rPr lang="ar-SA" sz="6000" b="0" cap="none" spc="0" dirty="0">
                <a:ln w="0"/>
                <a:solidFill>
                  <a:srgbClr val="82A8F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آلية عمل الغشاء البلازمي </a:t>
            </a:r>
            <a:endParaRPr lang="ar-SA" sz="6000" b="0" cap="none" spc="0" dirty="0">
              <a:ln w="0"/>
              <a:solidFill>
                <a:srgbClr val="82A8FC"/>
              </a:solidFill>
              <a:effectLst>
                <a:outerShdw blurRad="38100" dist="19050" dir="2700000" algn="tl" rotWithShape="0">
                  <a:schemeClr val="dk1">
                    <a:alpha val="40000"/>
                  </a:schemeClr>
                </a:outerShdw>
              </a:effectLst>
            </a:endParaRPr>
          </a:p>
        </p:txBody>
      </p:sp>
      <p:sp>
        <p:nvSpPr>
          <p:cNvPr id="6" name="مستطيل 5"/>
          <p:cNvSpPr/>
          <p:nvPr/>
        </p:nvSpPr>
        <p:spPr>
          <a:xfrm>
            <a:off x="2595712" y="1706419"/>
            <a:ext cx="9387617" cy="1938992"/>
          </a:xfrm>
          <a:prstGeom prst="rect">
            <a:avLst/>
          </a:prstGeom>
          <a:noFill/>
        </p:spPr>
        <p:txBody>
          <a:bodyPr wrap="square" lIns="91440" tIns="45720" rIns="91440" bIns="45720">
            <a:spAutoFit/>
          </a:bodyPr>
          <a:lstStyle/>
          <a:p>
            <a:pPr algn="ctr"/>
            <a:r>
              <a:rPr lang="ar-SA" sz="6000" b="1" cap="none" spc="0" dirty="0">
                <a:ln w="0"/>
                <a:solidFill>
                  <a:srgbClr val="FF3D7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●تحدد </a:t>
            </a:r>
            <a:r>
              <a:rPr lang="ar-SA" sz="6000" b="0" cap="none" spc="0" dirty="0">
                <a:ln w="0"/>
                <a:solidFill>
                  <a:srgbClr val="82A8F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تركيب أجزاء خلية حقيقية النواة ووظائفها </a:t>
            </a:r>
            <a:endParaRPr lang="ar-SA" sz="6000" b="0" cap="none" spc="0" dirty="0">
              <a:ln w="0"/>
              <a:solidFill>
                <a:srgbClr val="82A8FC"/>
              </a:solidFill>
              <a:effectLst>
                <a:outerShdw blurRad="38100" dist="19050" dir="2700000" algn="tl" rotWithShape="0">
                  <a:schemeClr val="dk1">
                    <a:alpha val="40000"/>
                  </a:schemeClr>
                </a:outerShdw>
              </a:effectLst>
            </a:endParaRPr>
          </a:p>
        </p:txBody>
      </p:sp>
      <p:sp>
        <p:nvSpPr>
          <p:cNvPr id="7" name="مستطيل 6"/>
          <p:cNvSpPr/>
          <p:nvPr/>
        </p:nvSpPr>
        <p:spPr>
          <a:xfrm>
            <a:off x="3893321" y="4001112"/>
            <a:ext cx="8298679" cy="1938992"/>
          </a:xfrm>
          <a:prstGeom prst="rect">
            <a:avLst/>
          </a:prstGeom>
          <a:noFill/>
        </p:spPr>
        <p:txBody>
          <a:bodyPr wrap="square" lIns="91440" tIns="45720" rIns="91440" bIns="45720">
            <a:spAutoFit/>
          </a:bodyPr>
          <a:lstStyle/>
          <a:p>
            <a:pPr algn="ctr"/>
            <a:r>
              <a:rPr lang="ar-SA" sz="6000" b="1" cap="none" spc="0" dirty="0">
                <a:ln w="0"/>
                <a:solidFill>
                  <a:srgbClr val="FF3D7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●تقارن </a:t>
            </a:r>
            <a:r>
              <a:rPr lang="ar-SA" sz="6000" cap="none" spc="0" dirty="0">
                <a:ln w="0"/>
                <a:solidFill>
                  <a:srgbClr val="82A8F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بين</a:t>
            </a:r>
            <a:r>
              <a:rPr lang="ar-SA" sz="6000" b="0" cap="none" spc="0" dirty="0">
                <a:ln w="0"/>
                <a:solidFill>
                  <a:srgbClr val="82A8F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ar-SA" sz="6000" dirty="0">
                <a:ln w="0"/>
                <a:solidFill>
                  <a:srgbClr val="82A8F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ت</a:t>
            </a:r>
            <a:r>
              <a:rPr lang="ar-SA" sz="6000" b="0" cap="none" spc="0" dirty="0">
                <a:ln w="0"/>
                <a:solidFill>
                  <a:srgbClr val="82A8F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راكيب الخلايا الحيوانية والنباتية </a:t>
            </a:r>
            <a:endParaRPr lang="ar-SA" sz="6000" b="0" cap="none" spc="0" dirty="0">
              <a:ln w="0"/>
              <a:solidFill>
                <a:srgbClr val="82A8FC"/>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8518602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8051800" y="1125835"/>
            <a:ext cx="3790075" cy="5173365"/>
            <a:chOff x="8051800" y="1125835"/>
            <a:chExt cx="3790075" cy="5173365"/>
          </a:xfrm>
        </p:grpSpPr>
        <p:sp>
          <p:nvSpPr>
            <p:cNvPr id="2" name="مستطيل مستدير الزوايا 1"/>
            <p:cNvSpPr/>
            <p:nvPr/>
          </p:nvSpPr>
          <p:spPr>
            <a:xfrm>
              <a:off x="8051800" y="1676400"/>
              <a:ext cx="3492500" cy="46228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p:cNvSpPr/>
            <p:nvPr/>
          </p:nvSpPr>
          <p:spPr>
            <a:xfrm>
              <a:off x="9265528" y="1125835"/>
              <a:ext cx="2576347" cy="923330"/>
            </a:xfrm>
            <a:prstGeom prst="rect">
              <a:avLst/>
            </a:prstGeom>
            <a:solidFill>
              <a:srgbClr val="FFFF66"/>
            </a:solidFill>
            <a:ln>
              <a:no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ماذا اعرف</a:t>
              </a:r>
            </a:p>
          </p:txBody>
        </p:sp>
      </p:grpSp>
      <p:grpSp>
        <p:nvGrpSpPr>
          <p:cNvPr id="5" name="مجموعة 4"/>
          <p:cNvGrpSpPr/>
          <p:nvPr/>
        </p:nvGrpSpPr>
        <p:grpSpPr>
          <a:xfrm>
            <a:off x="174075" y="1125835"/>
            <a:ext cx="3769236" cy="5173365"/>
            <a:chOff x="8051800" y="1125835"/>
            <a:chExt cx="3769236" cy="5173365"/>
          </a:xfrm>
        </p:grpSpPr>
        <p:sp>
          <p:nvSpPr>
            <p:cNvPr id="6" name="مستطيل مستدير الزوايا 5"/>
            <p:cNvSpPr/>
            <p:nvPr/>
          </p:nvSpPr>
          <p:spPr>
            <a:xfrm>
              <a:off x="8051800" y="1676400"/>
              <a:ext cx="3492500" cy="46228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p:cNvSpPr/>
            <p:nvPr/>
          </p:nvSpPr>
          <p:spPr>
            <a:xfrm>
              <a:off x="9286368" y="1125835"/>
              <a:ext cx="2534668" cy="923330"/>
            </a:xfrm>
            <a:prstGeom prst="rect">
              <a:avLst/>
            </a:prstGeom>
            <a:solidFill>
              <a:srgbClr val="FFFF66"/>
            </a:solidFill>
            <a:ln>
              <a:no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ماذا تعلمت</a:t>
              </a:r>
            </a:p>
          </p:txBody>
        </p:sp>
      </p:grpSp>
      <p:grpSp>
        <p:nvGrpSpPr>
          <p:cNvPr id="8" name="مجموعة 7"/>
          <p:cNvGrpSpPr/>
          <p:nvPr/>
        </p:nvGrpSpPr>
        <p:grpSpPr>
          <a:xfrm>
            <a:off x="4112937" y="1125835"/>
            <a:ext cx="4573946" cy="5173365"/>
            <a:chOff x="8051800" y="1125835"/>
            <a:chExt cx="4573946" cy="5173365"/>
          </a:xfrm>
        </p:grpSpPr>
        <p:sp>
          <p:nvSpPr>
            <p:cNvPr id="9" name="مستطيل مستدير الزوايا 8"/>
            <p:cNvSpPr/>
            <p:nvPr/>
          </p:nvSpPr>
          <p:spPr>
            <a:xfrm>
              <a:off x="8051800" y="1676400"/>
              <a:ext cx="3492500" cy="46228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p:cNvSpPr/>
            <p:nvPr/>
          </p:nvSpPr>
          <p:spPr>
            <a:xfrm>
              <a:off x="8481663" y="1125835"/>
              <a:ext cx="4144083" cy="923330"/>
            </a:xfrm>
            <a:prstGeom prst="rect">
              <a:avLst/>
            </a:prstGeom>
            <a:solidFill>
              <a:srgbClr val="FFFF66"/>
            </a:solidFill>
            <a:ln>
              <a:no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ماذا أود أن أعرف</a:t>
              </a:r>
            </a:p>
          </p:txBody>
        </p:sp>
      </p:grpSp>
      <p:graphicFrame>
        <p:nvGraphicFramePr>
          <p:cNvPr id="11" name="جدول 10"/>
          <p:cNvGraphicFramePr>
            <a:graphicFrameLocks noGrp="1"/>
          </p:cNvGraphicFramePr>
          <p:nvPr>
            <p:extLst>
              <p:ext uri="{D42A27DB-BD31-4B8C-83A1-F6EECF244321}">
                <p14:modId xmlns:p14="http://schemas.microsoft.com/office/powerpoint/2010/main" val="887101305"/>
              </p:ext>
            </p:extLst>
          </p:nvPr>
        </p:nvGraphicFramePr>
        <p:xfrm>
          <a:off x="2811187" y="210473"/>
          <a:ext cx="6096000" cy="640080"/>
        </p:xfrm>
        <a:graphic>
          <a:graphicData uri="http://schemas.openxmlformats.org/drawingml/2006/table">
            <a:tbl>
              <a:tblPr rtl="1"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l" rtl="1"/>
                      <a:r>
                        <a:rPr lang="ar-SA" sz="3600" dirty="0">
                          <a:solidFill>
                            <a:schemeClr val="tx1"/>
                          </a:solidFill>
                        </a:rPr>
                        <a:t>جـد</a:t>
                      </a: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ar-SA" sz="3600" dirty="0">
                          <a:solidFill>
                            <a:schemeClr val="tx1"/>
                          </a:solidFill>
                        </a:rPr>
                        <a:t>ـول       التـ</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rtl="1"/>
                      <a:r>
                        <a:rPr lang="ar-SA" sz="3600" dirty="0">
                          <a:solidFill>
                            <a:schemeClr val="tx1"/>
                          </a:solidFill>
                        </a:rPr>
                        <a:t>ـعلم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31815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2B664DB8-0D02-4FAC-8154-644D5ECE1B36}"/>
              </a:ext>
            </a:extLst>
          </p:cNvPr>
          <p:cNvSpPr/>
          <p:nvPr/>
        </p:nvSpPr>
        <p:spPr>
          <a:xfrm>
            <a:off x="9935571" y="262154"/>
            <a:ext cx="2099676" cy="6247864"/>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عزيزتي بما وهب الله لك من ذكائكـ بصري شاهدي المقطع التالي ثم </a:t>
            </a:r>
            <a:r>
              <a:rPr lang="ar-SA" sz="4000" b="0" cap="none" spc="0" dirty="0" err="1">
                <a:ln w="0"/>
                <a:solidFill>
                  <a:schemeClr val="tx1"/>
                </a:solidFill>
                <a:effectLst>
                  <a:outerShdw blurRad="38100" dist="19050" dir="2700000" algn="tl" rotWithShape="0">
                    <a:schemeClr val="dk1">
                      <a:alpha val="40000"/>
                    </a:schemeClr>
                  </a:outerShdw>
                </a:effectLst>
              </a:rPr>
              <a:t>اجيبي</a:t>
            </a:r>
            <a:r>
              <a:rPr lang="ar-SA" sz="4000" b="0" cap="none" spc="0" dirty="0">
                <a:ln w="0"/>
                <a:solidFill>
                  <a:schemeClr val="tx1"/>
                </a:solidFill>
                <a:effectLst>
                  <a:outerShdw blurRad="38100" dist="19050" dir="2700000" algn="tl" rotWithShape="0">
                    <a:schemeClr val="dk1">
                      <a:alpha val="40000"/>
                    </a:schemeClr>
                  </a:outerShdw>
                </a:effectLst>
              </a:rPr>
              <a:t> حسبما هو مطلوب  </a:t>
            </a:r>
          </a:p>
        </p:txBody>
      </p:sp>
      <p:pic>
        <p:nvPicPr>
          <p:cNvPr id="4" name="أفضل فيديو مترجم للتعريف بالخلية الحية وعضياتها">
            <a:hlinkClick r:id="" action="ppaction://media"/>
            <a:extLst>
              <a:ext uri="{FF2B5EF4-FFF2-40B4-BE49-F238E27FC236}">
                <a16:creationId xmlns:a16="http://schemas.microsoft.com/office/drawing/2014/main" id="{2460293E-B9C9-4A13-95D3-36965E19BA20}"/>
              </a:ext>
            </a:extLst>
          </p:cNvPr>
          <p:cNvPicPr>
            <a:picLocks noChangeAspect="1"/>
          </p:cNvPicPr>
          <p:nvPr>
            <a:videoFile r:link="rId1"/>
            <p:extLst>
              <p:ext uri="{DAA4B4D4-6D71-4841-9C94-3DE7FCFB9230}">
                <p14:media xmlns:p14="http://schemas.microsoft.com/office/powerpoint/2010/main" r:embed="rId2">
                  <p14:trim end="363125.6666"/>
                </p14:media>
              </p:ext>
            </p:extLst>
          </p:nvPr>
        </p:nvPicPr>
        <p:blipFill>
          <a:blip r:embed="rId4"/>
          <a:stretch>
            <a:fillRect/>
          </a:stretch>
        </p:blipFill>
        <p:spPr>
          <a:xfrm>
            <a:off x="339634" y="191044"/>
            <a:ext cx="9379132" cy="6318974"/>
          </a:xfrm>
          <a:prstGeom prst="rect">
            <a:avLst/>
          </a:prstGeom>
        </p:spPr>
      </p:pic>
    </p:spTree>
    <p:extLst>
      <p:ext uri="{BB962C8B-B14F-4D97-AF65-F5344CB8AC3E}">
        <p14:creationId xmlns:p14="http://schemas.microsoft.com/office/powerpoint/2010/main" val="35436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275346" y="186035"/>
            <a:ext cx="2558713" cy="769441"/>
          </a:xfrm>
          <a:prstGeom prst="rect">
            <a:avLst/>
          </a:prstGeom>
          <a:solidFill>
            <a:srgbClr val="00FFCC"/>
          </a:solidFill>
          <a:ln w="38100">
            <a:solidFill>
              <a:schemeClr val="tx1"/>
            </a:solidFill>
          </a:ln>
        </p:spPr>
        <p:txBody>
          <a:bodyPr wrap="none" lIns="91440" tIns="45720" rIns="91440" bIns="45720">
            <a:spAutoFit/>
          </a:bodyPr>
          <a:lstStyle/>
          <a:p>
            <a:pPr algn="ctr"/>
            <a:r>
              <a:rPr lang="ar-SA" sz="4400" dirty="0">
                <a:ln w="0"/>
                <a:effectLst>
                  <a:outerShdw blurRad="38100" dist="19050" dir="2700000" algn="tl" rotWithShape="0">
                    <a:schemeClr val="dk1">
                      <a:alpha val="40000"/>
                    </a:schemeClr>
                  </a:outerShdw>
                </a:effectLst>
              </a:rPr>
              <a:t>أنواع</a:t>
            </a:r>
            <a:r>
              <a:rPr lang="ar-SA" sz="4400" dirty="0">
                <a:ln w="0"/>
                <a:solidFill>
                  <a:srgbClr val="FF0000"/>
                </a:solidFill>
                <a:effectLst>
                  <a:outerShdw blurRad="38100" dist="19050" dir="2700000" algn="tl" rotWithShape="0">
                    <a:schemeClr val="dk1">
                      <a:alpha val="40000"/>
                    </a:schemeClr>
                  </a:outerShdw>
                </a:effectLst>
              </a:rPr>
              <a:t> </a:t>
            </a:r>
            <a:r>
              <a:rPr lang="ar-SA" sz="4400" dirty="0">
                <a:ln w="0"/>
                <a:effectLst>
                  <a:outerShdw blurRad="38100" dist="19050" dir="2700000" algn="tl" rotWithShape="0">
                    <a:schemeClr val="dk1">
                      <a:alpha val="40000"/>
                    </a:schemeClr>
                  </a:outerShdw>
                </a:effectLst>
              </a:rPr>
              <a:t>الخلايا</a:t>
            </a:r>
            <a:r>
              <a:rPr lang="ar-SA" sz="4400" dirty="0">
                <a:ln w="0"/>
                <a:solidFill>
                  <a:srgbClr val="FF0000"/>
                </a:solidFill>
                <a:effectLst>
                  <a:outerShdw blurRad="38100" dist="19050" dir="2700000" algn="tl" rotWithShape="0">
                    <a:schemeClr val="dk1">
                      <a:alpha val="40000"/>
                    </a:schemeClr>
                  </a:outerShdw>
                </a:effectLst>
              </a:rPr>
              <a:t> </a:t>
            </a:r>
          </a:p>
        </p:txBody>
      </p:sp>
      <p:sp>
        <p:nvSpPr>
          <p:cNvPr id="3" name="مستطيل 2"/>
          <p:cNvSpPr/>
          <p:nvPr/>
        </p:nvSpPr>
        <p:spPr>
          <a:xfrm>
            <a:off x="9275346" y="1265535"/>
            <a:ext cx="2558713" cy="5262979"/>
          </a:xfrm>
          <a:prstGeom prst="rect">
            <a:avLst/>
          </a:prstGeom>
          <a:solidFill>
            <a:srgbClr val="FFE366"/>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بالتعاون مع زميلاتكـِ في المجموعة </a:t>
            </a:r>
            <a:r>
              <a:rPr lang="ar-SA" sz="4800" dirty="0">
                <a:ln w="0"/>
                <a:effectLst>
                  <a:outerShdw blurRad="38100" dist="19050" dir="2700000" algn="tl" rotWithShape="0">
                    <a:schemeClr val="dk1">
                      <a:alpha val="40000"/>
                    </a:schemeClr>
                  </a:outerShdw>
                </a:effectLst>
              </a:rPr>
              <a:t>ثم اكملي جدول المقارنة التالي </a:t>
            </a:r>
            <a:endParaRPr lang="en-US" sz="4800" dirty="0">
              <a:ln w="0"/>
              <a:effectLst>
                <a:outerShdw blurRad="38100" dist="19050" dir="2700000" algn="tl" rotWithShape="0">
                  <a:schemeClr val="dk1">
                    <a:alpha val="40000"/>
                  </a:schemeClr>
                </a:outerShdw>
              </a:effectLst>
            </a:endParaRPr>
          </a:p>
        </p:txBody>
      </p:sp>
      <p:graphicFrame>
        <p:nvGraphicFramePr>
          <p:cNvPr id="6" name="جدول 5"/>
          <p:cNvGraphicFramePr>
            <a:graphicFrameLocks noGrp="1"/>
          </p:cNvGraphicFramePr>
          <p:nvPr>
            <p:extLst>
              <p:ext uri="{D42A27DB-BD31-4B8C-83A1-F6EECF244321}">
                <p14:modId xmlns:p14="http://schemas.microsoft.com/office/powerpoint/2010/main" val="1032076844"/>
              </p:ext>
            </p:extLst>
          </p:nvPr>
        </p:nvGraphicFramePr>
        <p:xfrm>
          <a:off x="238126" y="147190"/>
          <a:ext cx="8773808" cy="6461760"/>
        </p:xfrm>
        <a:graphic>
          <a:graphicData uri="http://schemas.openxmlformats.org/drawingml/2006/table">
            <a:tbl>
              <a:tblPr rtl="1" firstRow="1" bandRow="1">
                <a:tableStyleId>{5C22544A-7EE6-4342-B048-85BDC9FD1C3A}</a:tableStyleId>
              </a:tblPr>
              <a:tblGrid>
                <a:gridCol w="2327590">
                  <a:extLst>
                    <a:ext uri="{9D8B030D-6E8A-4147-A177-3AD203B41FA5}">
                      <a16:colId xmlns:a16="http://schemas.microsoft.com/office/drawing/2014/main" val="20000"/>
                    </a:ext>
                  </a:extLst>
                </a:gridCol>
                <a:gridCol w="3223109">
                  <a:extLst>
                    <a:ext uri="{9D8B030D-6E8A-4147-A177-3AD203B41FA5}">
                      <a16:colId xmlns:a16="http://schemas.microsoft.com/office/drawing/2014/main" val="20001"/>
                    </a:ext>
                  </a:extLst>
                </a:gridCol>
                <a:gridCol w="3223109">
                  <a:extLst>
                    <a:ext uri="{9D8B030D-6E8A-4147-A177-3AD203B41FA5}">
                      <a16:colId xmlns:a16="http://schemas.microsoft.com/office/drawing/2014/main" val="20002"/>
                    </a:ext>
                  </a:extLst>
                </a:gridCol>
              </a:tblGrid>
              <a:tr h="370840">
                <a:tc gridSpan="3">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dirty="0">
                          <a:solidFill>
                            <a:schemeClr val="tx1"/>
                          </a:solidFill>
                        </a:rPr>
                        <a:t>وجه الشبه بين الخلية</a:t>
                      </a:r>
                      <a:r>
                        <a:rPr lang="ar-SA" sz="3600" b="1" baseline="0" dirty="0">
                          <a:solidFill>
                            <a:schemeClr val="tx1"/>
                          </a:solidFill>
                        </a:rPr>
                        <a:t> حقيقية النواة و </a:t>
                      </a:r>
                      <a:r>
                        <a:rPr lang="ar-SA" sz="3600" b="1" dirty="0">
                          <a:solidFill>
                            <a:schemeClr val="tx1"/>
                          </a:solidFill>
                        </a:rPr>
                        <a:t>الخلية</a:t>
                      </a:r>
                      <a:r>
                        <a:rPr lang="ar-SA" sz="3600" b="1" baseline="0" dirty="0">
                          <a:solidFill>
                            <a:schemeClr val="tx1"/>
                          </a:solidFill>
                        </a:rPr>
                        <a:t> بدائية النواة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hMerge="1">
                  <a:txBody>
                    <a:bodyPr/>
                    <a:lstStyle/>
                    <a:p>
                      <a:pPr rtl="1"/>
                      <a:endParaRPr lang="ar-SA" dirty="0"/>
                    </a:p>
                  </a:txBody>
                  <a:tcPr/>
                </a:tc>
                <a:tc hMerge="1">
                  <a:txBody>
                    <a:bodyPr/>
                    <a:lstStyle/>
                    <a:p>
                      <a:pPr rtl="1"/>
                      <a:endParaRPr lang="ar-SA" dirty="0"/>
                    </a:p>
                  </a:txBody>
                  <a:tcPr/>
                </a:tc>
                <a:extLst>
                  <a:ext uri="{0D108BD9-81ED-4DB2-BD59-A6C34878D82A}">
                    <a16:rowId xmlns:a16="http://schemas.microsoft.com/office/drawing/2014/main" val="10000"/>
                  </a:ext>
                </a:extLst>
              </a:tr>
              <a:tr h="370840">
                <a:tc gridSpan="3">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0" cap="none" spc="0" dirty="0">
                          <a:ln w="0"/>
                          <a:solidFill>
                            <a:schemeClr val="tx1"/>
                          </a:solidFill>
                          <a:effectLst>
                            <a:outerShdw blurRad="38100" dist="25400" dir="5400000" algn="ctr" rotWithShape="0">
                              <a:srgbClr val="6E747A">
                                <a:alpha val="43000"/>
                              </a:srgbClr>
                            </a:outerShdw>
                          </a:effectLst>
                        </a:rPr>
                        <a:t>الغشاء البلازمي       السيتوبلازم       </a:t>
                      </a:r>
                      <a:r>
                        <a:rPr lang="ar-SA" sz="3600" b="0" cap="none" spc="0" dirty="0" err="1">
                          <a:ln w="0"/>
                          <a:solidFill>
                            <a:schemeClr val="tx1"/>
                          </a:solidFill>
                          <a:effectLst>
                            <a:outerShdw blurRad="38100" dist="25400" dir="5400000" algn="ctr" rotWithShape="0">
                              <a:srgbClr val="6E747A">
                                <a:alpha val="43000"/>
                              </a:srgbClr>
                            </a:outerShdw>
                          </a:effectLst>
                        </a:rPr>
                        <a:t>الريبوسومات</a:t>
                      </a:r>
                      <a:endParaRPr lang="ar-SA" sz="3600" b="0" cap="none" spc="0" dirty="0">
                        <a:ln w="0"/>
                        <a:solidFill>
                          <a:schemeClr val="tx1"/>
                        </a:solidFill>
                        <a:effectLst>
                          <a:outerShdw blurRad="38100" dist="25400" dir="5400000" algn="ctr" rotWithShape="0">
                            <a:srgbClr val="6E747A">
                              <a:alpha val="43000"/>
                            </a:srgbClr>
                          </a:outerShdw>
                        </a:effectLst>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lang="ar-SA" sz="3600" b="0" cap="none" spc="0" dirty="0">
                        <a:ln w="0"/>
                        <a:solidFill>
                          <a:schemeClr val="tx1"/>
                        </a:solidFill>
                        <a:effectLst>
                          <a:outerShdw blurRad="38100" dist="25400" dir="5400000" algn="ctr" rotWithShape="0">
                            <a:srgbClr val="6E747A">
                              <a:alpha val="43000"/>
                            </a:srgbClr>
                          </a:outerShd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dirty="0"/>
                    </a:p>
                  </a:txBody>
                  <a:tcPr/>
                </a:tc>
                <a:tc hMerge="1">
                  <a:txBody>
                    <a:bodyPr/>
                    <a:lstStyle/>
                    <a:p>
                      <a:pPr rtl="1"/>
                      <a:endParaRPr lang="ar-SA" dirty="0"/>
                    </a:p>
                  </a:txBody>
                  <a:tcPr/>
                </a:tc>
                <a:extLst>
                  <a:ext uri="{0D108BD9-81ED-4DB2-BD59-A6C34878D82A}">
                    <a16:rowId xmlns:a16="http://schemas.microsoft.com/office/drawing/2014/main" val="10001"/>
                  </a:ext>
                </a:extLst>
              </a:tr>
              <a:tr h="370840">
                <a:tc>
                  <a:txBody>
                    <a:bodyPr/>
                    <a:lstStyle/>
                    <a:p>
                      <a:pPr algn="ctr" rtl="1"/>
                      <a:r>
                        <a:rPr lang="ar-SA" sz="3200" b="1" dirty="0">
                          <a:solidFill>
                            <a:schemeClr val="tx1"/>
                          </a:solidFill>
                        </a:rPr>
                        <a:t>وجه الاختلاف </a:t>
                      </a:r>
                    </a:p>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الخلية</a:t>
                      </a:r>
                      <a:r>
                        <a:rPr lang="ar-SA" sz="3200" b="1" baseline="0" dirty="0">
                          <a:solidFill>
                            <a:schemeClr val="tx1"/>
                          </a:solidFill>
                        </a:rPr>
                        <a:t> حقيقية النواة </a:t>
                      </a:r>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E366"/>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chemeClr val="tx1"/>
                          </a:solidFill>
                        </a:rPr>
                        <a:t>الخلية</a:t>
                      </a:r>
                      <a:r>
                        <a:rPr lang="ar-SA" sz="3200" b="1" baseline="0" dirty="0">
                          <a:solidFill>
                            <a:schemeClr val="tx1"/>
                          </a:solidFill>
                        </a:rPr>
                        <a:t> بدائية  النواة </a:t>
                      </a:r>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CC"/>
                    </a:solidFill>
                  </a:tcPr>
                </a:tc>
                <a:extLst>
                  <a:ext uri="{0D108BD9-81ED-4DB2-BD59-A6C34878D82A}">
                    <a16:rowId xmlns:a16="http://schemas.microsoft.com/office/drawing/2014/main" val="10002"/>
                  </a:ext>
                </a:extLst>
              </a:tr>
              <a:tr h="931565">
                <a:tc>
                  <a:txBody>
                    <a:bodyPr/>
                    <a:lstStyle/>
                    <a:p>
                      <a:pPr algn="ctr" rtl="1"/>
                      <a:r>
                        <a:rPr lang="ar-SA" sz="3200" b="1" dirty="0">
                          <a:solidFill>
                            <a:schemeClr val="tx1"/>
                          </a:solidFill>
                        </a:rPr>
                        <a:t>الحجم </a:t>
                      </a:r>
                    </a:p>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CC"/>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cap="none" spc="0" dirty="0">
                          <a:ln w="0"/>
                          <a:solidFill>
                            <a:schemeClr val="tx1"/>
                          </a:solidFill>
                          <a:effectLst>
                            <a:outerShdw blurRad="38100" dist="25400" dir="5400000" algn="ctr" rotWithShape="0">
                              <a:srgbClr val="6E747A">
                                <a:alpha val="43000"/>
                              </a:srgbClr>
                            </a:outerShdw>
                          </a:effectLst>
                        </a:rPr>
                        <a:t>أكبر</a:t>
                      </a:r>
                    </a:p>
                    <a:p>
                      <a:pPr algn="ctr" rtl="1"/>
                      <a:endParaRPr lang="ar-SA" sz="36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cap="none" spc="0" dirty="0">
                          <a:ln w="0"/>
                          <a:solidFill>
                            <a:schemeClr val="tx1"/>
                          </a:solidFill>
                          <a:effectLst>
                            <a:outerShdw blurRad="38100" dist="25400" dir="5400000" algn="ctr" rotWithShape="0">
                              <a:srgbClr val="6E747A">
                                <a:alpha val="43000"/>
                              </a:srgbClr>
                            </a:outerShdw>
                          </a:effectLst>
                        </a:rPr>
                        <a:t>أصغر</a:t>
                      </a:r>
                      <a:endParaRPr lang="ar-SA" sz="36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rtl="1"/>
                      <a:r>
                        <a:rPr lang="ar-SA" sz="3200" b="1" dirty="0">
                          <a:solidFill>
                            <a:schemeClr val="tx1"/>
                          </a:solidFill>
                        </a:rPr>
                        <a:t>النواة </a:t>
                      </a:r>
                    </a:p>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3A4C3"/>
                    </a:solidFill>
                  </a:tcPr>
                </a:tc>
                <a:tc>
                  <a:txBody>
                    <a:bodyPr/>
                    <a:lstStyle/>
                    <a:p>
                      <a:pPr algn="ctr"/>
                      <a:r>
                        <a:rPr lang="ar-SA" sz="3600" cap="none" spc="0" dirty="0">
                          <a:ln w="0"/>
                          <a:solidFill>
                            <a:schemeClr val="tx1"/>
                          </a:solidFill>
                          <a:effectLst>
                            <a:outerShdw blurRad="38100" dist="25400" dir="5400000" algn="ctr" rotWithShape="0">
                              <a:srgbClr val="6E747A">
                                <a:alpha val="43000"/>
                              </a:srgbClr>
                            </a:outerShdw>
                          </a:effectLst>
                        </a:rPr>
                        <a:t>توجد نواة محددة </a:t>
                      </a:r>
                    </a:p>
                    <a:p>
                      <a:pPr algn="ctr"/>
                      <a:r>
                        <a:rPr lang="ar-SA" sz="3600" cap="none" spc="0" dirty="0">
                          <a:ln w="0"/>
                          <a:solidFill>
                            <a:schemeClr val="tx1"/>
                          </a:solidFill>
                          <a:effectLst>
                            <a:outerShdw blurRad="38100" dist="25400" dir="5400000" algn="ctr" rotWithShape="0">
                              <a:srgbClr val="6E747A">
                                <a:alpha val="43000"/>
                              </a:srgbClr>
                            </a:outerShdw>
                          </a:effectLst>
                        </a:rPr>
                        <a:t>بغشاء نووي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ar-SA" sz="3600" cap="none" spc="0" dirty="0">
                          <a:ln w="0"/>
                          <a:solidFill>
                            <a:schemeClr val="tx1"/>
                          </a:solidFill>
                          <a:effectLst>
                            <a:outerShdw blurRad="38100" dist="25400" dir="5400000" algn="ctr" rotWithShape="0">
                              <a:srgbClr val="6E747A">
                                <a:alpha val="43000"/>
                              </a:srgbClr>
                            </a:outerShdw>
                          </a:effectLst>
                        </a:rPr>
                        <a:t>لا توجد نواة محددة </a:t>
                      </a:r>
                    </a:p>
                    <a:p>
                      <a:pPr algn="ctr"/>
                      <a:r>
                        <a:rPr lang="ar-SA" sz="3600" cap="none" spc="0" dirty="0">
                          <a:ln w="0"/>
                          <a:solidFill>
                            <a:schemeClr val="tx1"/>
                          </a:solidFill>
                          <a:effectLst>
                            <a:outerShdw blurRad="38100" dist="25400" dir="5400000" algn="ctr" rotWithShape="0">
                              <a:srgbClr val="6E747A">
                                <a:alpha val="43000"/>
                              </a:srgbClr>
                            </a:outerShdw>
                          </a:effectLst>
                        </a:rPr>
                        <a:t>بغشاء نووي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rtl="1"/>
                      <a:r>
                        <a:rPr lang="ar-SA" sz="3200" b="1" dirty="0">
                          <a:solidFill>
                            <a:schemeClr val="tx1"/>
                          </a:solidFill>
                        </a:rPr>
                        <a:t>وجود </a:t>
                      </a:r>
                      <a:r>
                        <a:rPr lang="ar-SA" sz="3200" b="1" dirty="0" err="1">
                          <a:solidFill>
                            <a:schemeClr val="tx1"/>
                          </a:solidFill>
                        </a:rPr>
                        <a:t>العضيات</a:t>
                      </a:r>
                      <a:r>
                        <a:rPr lang="ar-SA" sz="3200" b="1" dirty="0">
                          <a:solidFill>
                            <a:schemeClr val="tx1"/>
                          </a:solidFill>
                        </a:rPr>
                        <a:t> </a:t>
                      </a:r>
                    </a:p>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7D700"/>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cap="none" spc="0" dirty="0">
                          <a:ln w="0"/>
                          <a:solidFill>
                            <a:schemeClr val="tx1"/>
                          </a:solidFill>
                          <a:effectLst>
                            <a:outerShdw blurRad="38100" dist="25400" dir="5400000" algn="ctr" rotWithShape="0">
                              <a:srgbClr val="6E747A">
                                <a:alpha val="43000"/>
                              </a:srgbClr>
                            </a:outerShdw>
                          </a:effectLst>
                        </a:rPr>
                        <a:t>توجد بها </a:t>
                      </a:r>
                      <a:r>
                        <a:rPr lang="ar-SA" sz="3600" cap="none" spc="0" dirty="0" err="1">
                          <a:ln w="0"/>
                          <a:solidFill>
                            <a:schemeClr val="tx1"/>
                          </a:solidFill>
                          <a:effectLst>
                            <a:outerShdw blurRad="38100" dist="25400" dir="5400000" algn="ctr" rotWithShape="0">
                              <a:srgbClr val="6E747A">
                                <a:alpha val="43000"/>
                              </a:srgbClr>
                            </a:outerShdw>
                          </a:effectLst>
                        </a:rPr>
                        <a:t>عضيات</a:t>
                      </a:r>
                      <a:r>
                        <a:rPr lang="ar-SA" sz="3600" cap="none" spc="0" dirty="0">
                          <a:ln w="0"/>
                          <a:solidFill>
                            <a:schemeClr val="tx1"/>
                          </a:solidFill>
                          <a:effectLst>
                            <a:outerShdw blurRad="38100" dist="25400" dir="5400000" algn="ctr" rotWithShape="0">
                              <a:srgbClr val="6E747A">
                                <a:alpha val="43000"/>
                              </a:srgbClr>
                            </a:outerShdw>
                          </a:effectLst>
                        </a:rPr>
                        <a:t> </a:t>
                      </a:r>
                    </a:p>
                    <a:p>
                      <a:pPr algn="ctr" rtl="1"/>
                      <a:endParaRPr lang="ar-SA" sz="36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cap="none" spc="0" dirty="0">
                          <a:ln w="0"/>
                          <a:solidFill>
                            <a:schemeClr val="tx1"/>
                          </a:solidFill>
                          <a:effectLst>
                            <a:outerShdw blurRad="38100" dist="25400" dir="5400000" algn="ctr" rotWithShape="0">
                              <a:srgbClr val="6E747A">
                                <a:alpha val="43000"/>
                              </a:srgbClr>
                            </a:outerShdw>
                          </a:effectLst>
                        </a:rPr>
                        <a:t>لا توجد بها </a:t>
                      </a:r>
                      <a:r>
                        <a:rPr lang="ar-SA" sz="3600" cap="none" spc="0" dirty="0" err="1">
                          <a:ln w="0"/>
                          <a:solidFill>
                            <a:schemeClr val="tx1"/>
                          </a:solidFill>
                          <a:effectLst>
                            <a:outerShdw blurRad="38100" dist="25400" dir="5400000" algn="ctr" rotWithShape="0">
                              <a:srgbClr val="6E747A">
                                <a:alpha val="43000"/>
                              </a:srgbClr>
                            </a:outerShdw>
                          </a:effectLst>
                        </a:rPr>
                        <a:t>عضيات</a:t>
                      </a:r>
                      <a:r>
                        <a:rPr lang="ar-SA" sz="3600" cap="none" spc="0" dirty="0">
                          <a:ln w="0"/>
                          <a:solidFill>
                            <a:schemeClr val="tx1"/>
                          </a:solidFill>
                          <a:effectLst>
                            <a:outerShdw blurRad="38100" dist="25400" dir="5400000" algn="ctr" rotWithShape="0">
                              <a:srgbClr val="6E747A">
                                <a:alpha val="43000"/>
                              </a:srgbClr>
                            </a:outerShdw>
                          </a:effectLst>
                        </a:rPr>
                        <a:t> </a:t>
                      </a:r>
                    </a:p>
                    <a:p>
                      <a:pPr algn="ctr" rtl="1"/>
                      <a:endParaRPr lang="ar-SA" sz="36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 name="مستطيل 4">
            <a:extLst>
              <a:ext uri="{FF2B5EF4-FFF2-40B4-BE49-F238E27FC236}">
                <a16:creationId xmlns:a16="http://schemas.microsoft.com/office/drawing/2014/main" id="{250C83C3-5925-4451-B8EB-C4226A9C875A}"/>
              </a:ext>
            </a:extLst>
          </p:cNvPr>
          <p:cNvSpPr/>
          <p:nvPr/>
        </p:nvSpPr>
        <p:spPr>
          <a:xfrm>
            <a:off x="6000750" y="866775"/>
            <a:ext cx="2447925" cy="81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35892620-EA30-40EF-BDF9-EDAEB7C939FD}"/>
              </a:ext>
            </a:extLst>
          </p:cNvPr>
          <p:cNvSpPr/>
          <p:nvPr/>
        </p:nvSpPr>
        <p:spPr>
          <a:xfrm>
            <a:off x="3289413" y="855960"/>
            <a:ext cx="2447925" cy="81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E0CDFE66-AB7C-495F-8837-04D098F7D75B}"/>
              </a:ext>
            </a:extLst>
          </p:cNvPr>
          <p:cNvSpPr/>
          <p:nvPr/>
        </p:nvSpPr>
        <p:spPr>
          <a:xfrm>
            <a:off x="357941" y="855960"/>
            <a:ext cx="2447925" cy="81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BB099FD2-882B-4DA4-9161-9313B8169BE5}"/>
              </a:ext>
            </a:extLst>
          </p:cNvPr>
          <p:cNvSpPr/>
          <p:nvPr/>
        </p:nvSpPr>
        <p:spPr>
          <a:xfrm>
            <a:off x="4019550" y="3077874"/>
            <a:ext cx="2447925" cy="81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563CF4F2-DD99-403F-A882-E7381285E0B4}"/>
              </a:ext>
            </a:extLst>
          </p:cNvPr>
          <p:cNvSpPr/>
          <p:nvPr/>
        </p:nvSpPr>
        <p:spPr>
          <a:xfrm>
            <a:off x="695325" y="3077874"/>
            <a:ext cx="2447925" cy="81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B5443748-78B0-47CA-8D1D-78B9E9932548}"/>
              </a:ext>
            </a:extLst>
          </p:cNvPr>
          <p:cNvSpPr/>
          <p:nvPr/>
        </p:nvSpPr>
        <p:spPr>
          <a:xfrm>
            <a:off x="3648075" y="4295774"/>
            <a:ext cx="28194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CF2ED89B-1F2F-4F6A-B74A-C19C584C3353}"/>
              </a:ext>
            </a:extLst>
          </p:cNvPr>
          <p:cNvSpPr/>
          <p:nvPr/>
        </p:nvSpPr>
        <p:spPr>
          <a:xfrm>
            <a:off x="470013" y="4295774"/>
            <a:ext cx="28194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مستطيل 21">
            <a:extLst>
              <a:ext uri="{FF2B5EF4-FFF2-40B4-BE49-F238E27FC236}">
                <a16:creationId xmlns:a16="http://schemas.microsoft.com/office/drawing/2014/main" id="{9C077D6E-3736-45A6-B2B6-317E03A32481}"/>
              </a:ext>
            </a:extLst>
          </p:cNvPr>
          <p:cNvSpPr/>
          <p:nvPr/>
        </p:nvSpPr>
        <p:spPr>
          <a:xfrm>
            <a:off x="3648075" y="5448514"/>
            <a:ext cx="28194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22">
            <a:extLst>
              <a:ext uri="{FF2B5EF4-FFF2-40B4-BE49-F238E27FC236}">
                <a16:creationId xmlns:a16="http://schemas.microsoft.com/office/drawing/2014/main" id="{E2C49CC7-65BD-4136-BF72-7DA408DAA423}"/>
              </a:ext>
            </a:extLst>
          </p:cNvPr>
          <p:cNvSpPr/>
          <p:nvPr/>
        </p:nvSpPr>
        <p:spPr>
          <a:xfrm>
            <a:off x="357941" y="5486194"/>
            <a:ext cx="2931472"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9744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0" nodeType="clickEffect">
                                  <p:stCondLst>
                                    <p:cond delay="0"/>
                                  </p:stCondLst>
                                  <p:childTnLst>
                                    <p:animEffect transition="out" filter="wipe(right)">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0" nodeType="clickEffect">
                                  <p:stCondLst>
                                    <p:cond delay="0"/>
                                  </p:stCondLst>
                                  <p:childTnLst>
                                    <p:animEffect transition="out" filter="wipe(right)">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2" fill="hold" grpId="0" nodeType="clickEffect">
                                  <p:stCondLst>
                                    <p:cond delay="0"/>
                                  </p:stCondLst>
                                  <p:childTnLst>
                                    <p:animEffect transition="out" filter="wipe(right)">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2" fill="hold" grpId="0" nodeType="clickEffect">
                                  <p:stCondLst>
                                    <p:cond delay="0"/>
                                  </p:stCondLst>
                                  <p:childTnLst>
                                    <p:animEffect transition="out" filter="wipe(right)">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2" fill="hold" grpId="0" nodeType="clickEffect">
                                  <p:stCondLst>
                                    <p:cond delay="0"/>
                                  </p:stCondLst>
                                  <p:childTnLst>
                                    <p:animEffect transition="out" filter="wipe(right)">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2" fill="hold" grpId="0" nodeType="clickEffect">
                                  <p:stCondLst>
                                    <p:cond delay="0"/>
                                  </p:stCondLst>
                                  <p:childTnLst>
                                    <p:animEffect transition="out" filter="wipe(right)">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87075" y="1252835"/>
            <a:ext cx="10862269" cy="923330"/>
          </a:xfrm>
          <a:prstGeom prst="rect">
            <a:avLst/>
          </a:prstGeom>
          <a:solidFill>
            <a:srgbClr val="FFFF00"/>
          </a:solidFill>
        </p:spPr>
        <p:txBody>
          <a:bodyPr wrap="none" lIns="91440" tIns="45720" rIns="91440" bIns="45720">
            <a:spAutoFit/>
          </a:bodyPr>
          <a:lstStyle/>
          <a:p>
            <a:pPr algn="ctr"/>
            <a:r>
              <a:rPr lang="ar-SA" sz="5400" b="1" dirty="0">
                <a:ln w="0"/>
                <a:effectLst>
                  <a:outerShdw blurRad="38100" dist="19050" dir="2700000" algn="tl" rotWithShape="0">
                    <a:schemeClr val="dk1">
                      <a:alpha val="40000"/>
                    </a:schemeClr>
                  </a:outerShdw>
                </a:effectLst>
              </a:rPr>
              <a:t>من خلال الأدوات التي أمامك قوم بتجربة بسيطة </a:t>
            </a:r>
            <a:endParaRPr lang="ar-SA" sz="5400" b="1"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4832673" y="131713"/>
            <a:ext cx="2526654" cy="923330"/>
          </a:xfrm>
          <a:prstGeom prst="rect">
            <a:avLst/>
          </a:prstGeom>
          <a:solidFill>
            <a:schemeClr val="accent2">
              <a:lumMod val="20000"/>
              <a:lumOff val="80000"/>
            </a:schemeClr>
          </a:solidFill>
        </p:spPr>
        <p:txBody>
          <a:bodyPr wrap="none" lIns="91440" tIns="45720" rIns="91440" bIns="45720">
            <a:spAutoFit/>
          </a:bodyPr>
          <a:lstStyle/>
          <a:p>
            <a:pPr algn="ctr"/>
            <a:r>
              <a:rPr lang="ar-SA" sz="5400" b="1" dirty="0">
                <a:ln w="0"/>
                <a:effectLst>
                  <a:outerShdw blurRad="38100" dist="19050" dir="2700000" algn="tl" rotWithShape="0">
                    <a:schemeClr val="dk1">
                      <a:alpha val="40000"/>
                    </a:schemeClr>
                  </a:outerShdw>
                </a:effectLst>
              </a:rPr>
              <a:t>الاستقصاء</a:t>
            </a:r>
            <a:endParaRPr lang="ar-SA" sz="5400" b="1" cap="none" spc="0" dirty="0">
              <a:ln w="0"/>
              <a:solidFill>
                <a:schemeClr val="tx1"/>
              </a:solidFill>
              <a:effectLst>
                <a:outerShdw blurRad="38100" dist="19050" dir="2700000" algn="tl" rotWithShape="0">
                  <a:schemeClr val="dk1">
                    <a:alpha val="40000"/>
                  </a:schemeClr>
                </a:outerShdw>
              </a:effectLst>
            </a:endParaRP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537" y="2505075"/>
            <a:ext cx="2466975" cy="1847850"/>
          </a:xfrm>
          <a:prstGeom prst="rect">
            <a:avLst/>
          </a:prstGeom>
        </p:spPr>
      </p:pic>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2512" y="2505075"/>
            <a:ext cx="2466975" cy="1847850"/>
          </a:xfrm>
          <a:prstGeom prst="rect">
            <a:avLst/>
          </a:prstGeom>
        </p:spPr>
      </p:pic>
      <p:pic>
        <p:nvPicPr>
          <p:cNvPr id="7"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925" y="2571750"/>
            <a:ext cx="2571750" cy="1781175"/>
          </a:xfrm>
          <a:prstGeom prst="rect">
            <a:avLst/>
          </a:prstGeom>
        </p:spPr>
      </p:pic>
      <p:pic>
        <p:nvPicPr>
          <p:cNvPr id="8" name="صورة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075" y="2505075"/>
            <a:ext cx="2129919" cy="1685925"/>
          </a:xfrm>
          <a:prstGeom prst="rect">
            <a:avLst/>
          </a:prstGeom>
        </p:spPr>
      </p:pic>
      <p:sp>
        <p:nvSpPr>
          <p:cNvPr id="9" name="مستطيل 8">
            <a:extLst>
              <a:ext uri="{FF2B5EF4-FFF2-40B4-BE49-F238E27FC236}">
                <a16:creationId xmlns:a16="http://schemas.microsoft.com/office/drawing/2014/main" id="{A9C5315A-6100-44D3-8DAD-E92BBA5D87DF}"/>
              </a:ext>
            </a:extLst>
          </p:cNvPr>
          <p:cNvSpPr/>
          <p:nvPr/>
        </p:nvSpPr>
        <p:spPr>
          <a:xfrm>
            <a:off x="2065895" y="4681835"/>
            <a:ext cx="8060220" cy="923330"/>
          </a:xfrm>
          <a:prstGeom prst="rect">
            <a:avLst/>
          </a:prstGeom>
          <a:solidFill>
            <a:schemeClr val="accent2">
              <a:lumMod val="20000"/>
              <a:lumOff val="80000"/>
            </a:schemeClr>
          </a:solidFill>
        </p:spPr>
        <p:txBody>
          <a:bodyPr wrap="none" lIns="91440" tIns="45720" rIns="91440" bIns="45720">
            <a:spAutoFit/>
          </a:bodyPr>
          <a:lstStyle/>
          <a:p>
            <a:pPr algn="ctr"/>
            <a:r>
              <a:rPr lang="ar-SA" sz="5400" b="1" dirty="0">
                <a:ln w="0"/>
                <a:effectLst>
                  <a:outerShdw blurRad="38100" dist="19050" dir="2700000" algn="tl" rotWithShape="0">
                    <a:schemeClr val="dk1">
                      <a:alpha val="40000"/>
                    </a:schemeClr>
                  </a:outerShdw>
                </a:effectLst>
              </a:rPr>
              <a:t>ماذا يحدث لكل من الحجارة والرمل </a:t>
            </a:r>
            <a:endParaRPr lang="ar-SA" sz="5400" b="1"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11033055-EE33-4A77-8BE4-EC3109177807}"/>
              </a:ext>
            </a:extLst>
          </p:cNvPr>
          <p:cNvSpPr/>
          <p:nvPr/>
        </p:nvSpPr>
        <p:spPr>
          <a:xfrm>
            <a:off x="216836" y="5773340"/>
            <a:ext cx="11758348" cy="923330"/>
          </a:xfrm>
          <a:prstGeom prst="rect">
            <a:avLst/>
          </a:prstGeom>
          <a:solidFill>
            <a:schemeClr val="accent2">
              <a:lumMod val="20000"/>
              <a:lumOff val="80000"/>
            </a:schemeClr>
          </a:solidFill>
        </p:spPr>
        <p:txBody>
          <a:bodyPr wrap="none" lIns="91440" tIns="45720" rIns="91440" bIns="45720">
            <a:spAutoFit/>
          </a:bodyPr>
          <a:lstStyle/>
          <a:p>
            <a:pPr algn="ctr"/>
            <a:r>
              <a:rPr lang="ar-SA" sz="5400" b="1" dirty="0">
                <a:ln w="0"/>
                <a:effectLst>
                  <a:outerShdw blurRad="38100" dist="19050" dir="2700000" algn="tl" rotWithShape="0">
                    <a:schemeClr val="dk1">
                      <a:alpha val="40000"/>
                    </a:schemeClr>
                  </a:outerShdw>
                </a:effectLst>
              </a:rPr>
              <a:t>اعطي مصطلحا يصف مرور الرمل من خلالا الخيش </a:t>
            </a:r>
            <a:endParaRPr lang="ar-SA"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3290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B9E74199-9D94-4FD8-8458-F55686D0DD98}"/>
              </a:ext>
            </a:extLst>
          </p:cNvPr>
          <p:cNvPicPr>
            <a:picLocks noChangeAspect="1"/>
          </p:cNvPicPr>
          <p:nvPr/>
        </p:nvPicPr>
        <p:blipFill>
          <a:blip r:embed="rId2"/>
          <a:stretch>
            <a:fillRect/>
          </a:stretch>
        </p:blipFill>
        <p:spPr>
          <a:xfrm>
            <a:off x="230416" y="1168410"/>
            <a:ext cx="4733470" cy="5352177"/>
          </a:xfrm>
          <a:prstGeom prst="rect">
            <a:avLst/>
          </a:prstGeom>
        </p:spPr>
      </p:pic>
      <p:sp>
        <p:nvSpPr>
          <p:cNvPr id="2" name="مستطيل 1">
            <a:extLst>
              <a:ext uri="{FF2B5EF4-FFF2-40B4-BE49-F238E27FC236}">
                <a16:creationId xmlns:a16="http://schemas.microsoft.com/office/drawing/2014/main" id="{3CCC5110-A681-4B50-A953-6AD259601623}"/>
              </a:ext>
            </a:extLst>
          </p:cNvPr>
          <p:cNvSpPr/>
          <p:nvPr/>
        </p:nvSpPr>
        <p:spPr>
          <a:xfrm>
            <a:off x="1551326" y="337413"/>
            <a:ext cx="9089347" cy="830997"/>
          </a:xfrm>
          <a:prstGeom prst="rect">
            <a:avLst/>
          </a:prstGeom>
          <a:noFill/>
          <a:ln w="38100">
            <a:solidFill>
              <a:schemeClr val="tx1"/>
            </a:solidFill>
          </a:ln>
        </p:spPr>
        <p:txBody>
          <a:bodyPr wrap="none" lIns="91440" tIns="45720" rIns="91440" bIns="45720">
            <a:spAutoFit/>
          </a:bodyPr>
          <a:lstStyle/>
          <a:p>
            <a:pPr algn="ctr"/>
            <a:r>
              <a:rPr lang="ar-SA" sz="4800" b="0" cap="none" spc="0" dirty="0" err="1">
                <a:ln w="0"/>
                <a:solidFill>
                  <a:schemeClr val="tx1"/>
                </a:solidFill>
                <a:effectLst>
                  <a:outerShdw blurRad="38100" dist="19050" dir="2700000" algn="tl" rotWithShape="0">
                    <a:schemeClr val="dk1">
                      <a:alpha val="40000"/>
                    </a:schemeClr>
                  </a:outerShdw>
                </a:effectLst>
              </a:rPr>
              <a:t>اجيبي</a:t>
            </a:r>
            <a:r>
              <a:rPr lang="ar-SA" sz="4800" b="0" cap="none" spc="0" dirty="0">
                <a:ln w="0"/>
                <a:solidFill>
                  <a:schemeClr val="tx1"/>
                </a:solidFill>
                <a:effectLst>
                  <a:outerShdw blurRad="38100" dist="19050" dir="2700000" algn="tl" rotWithShape="0">
                    <a:schemeClr val="dk1">
                      <a:alpha val="40000"/>
                    </a:schemeClr>
                  </a:outerShdw>
                </a:effectLst>
              </a:rPr>
              <a:t> عما يلي مما يلي حسب فهمك للصورة  </a:t>
            </a:r>
          </a:p>
        </p:txBody>
      </p:sp>
      <p:sp>
        <p:nvSpPr>
          <p:cNvPr id="4" name="مستطيل 3">
            <a:extLst>
              <a:ext uri="{FF2B5EF4-FFF2-40B4-BE49-F238E27FC236}">
                <a16:creationId xmlns:a16="http://schemas.microsoft.com/office/drawing/2014/main" id="{A54EC281-C0F7-4252-AFEC-F2390ECEA21F}"/>
              </a:ext>
            </a:extLst>
          </p:cNvPr>
          <p:cNvSpPr/>
          <p:nvPr/>
        </p:nvSpPr>
        <p:spPr>
          <a:xfrm>
            <a:off x="5250379" y="1466342"/>
            <a:ext cx="6524543" cy="830997"/>
          </a:xfrm>
          <a:prstGeom prst="rect">
            <a:avLst/>
          </a:prstGeom>
          <a:no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س/ما المواد الداخلة عبر الغشاء؟</a:t>
            </a:r>
          </a:p>
        </p:txBody>
      </p:sp>
      <p:sp>
        <p:nvSpPr>
          <p:cNvPr id="5" name="مستطيل 4">
            <a:extLst>
              <a:ext uri="{FF2B5EF4-FFF2-40B4-BE49-F238E27FC236}">
                <a16:creationId xmlns:a16="http://schemas.microsoft.com/office/drawing/2014/main" id="{2924CA57-5B00-48F5-ACD5-3773EBF3CEC7}"/>
              </a:ext>
            </a:extLst>
          </p:cNvPr>
          <p:cNvSpPr/>
          <p:nvPr/>
        </p:nvSpPr>
        <p:spPr>
          <a:xfrm>
            <a:off x="5203893" y="3729665"/>
            <a:ext cx="6617517" cy="830997"/>
          </a:xfrm>
          <a:prstGeom prst="rect">
            <a:avLst/>
          </a:prstGeom>
          <a:no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س/ما المواد الخارجة من الغشاء؟</a:t>
            </a:r>
          </a:p>
        </p:txBody>
      </p:sp>
      <p:sp>
        <p:nvSpPr>
          <p:cNvPr id="6" name="مستطيل 5">
            <a:extLst>
              <a:ext uri="{FF2B5EF4-FFF2-40B4-BE49-F238E27FC236}">
                <a16:creationId xmlns:a16="http://schemas.microsoft.com/office/drawing/2014/main" id="{ADA62B2B-BFF9-4C66-AB58-CC1C1236C998}"/>
              </a:ext>
            </a:extLst>
          </p:cNvPr>
          <p:cNvSpPr/>
          <p:nvPr/>
        </p:nvSpPr>
        <p:spPr>
          <a:xfrm>
            <a:off x="5954097" y="2595271"/>
            <a:ext cx="5820825" cy="830997"/>
          </a:xfrm>
          <a:prstGeom prst="rect">
            <a:avLst/>
          </a:prstGeom>
          <a:no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س/ما فائدة هذه المواد للخلية؟</a:t>
            </a:r>
          </a:p>
        </p:txBody>
      </p:sp>
      <p:sp>
        <p:nvSpPr>
          <p:cNvPr id="7" name="مستطيل 6">
            <a:extLst>
              <a:ext uri="{FF2B5EF4-FFF2-40B4-BE49-F238E27FC236}">
                <a16:creationId xmlns:a16="http://schemas.microsoft.com/office/drawing/2014/main" id="{B09383DB-8546-4EE9-8ECA-EBEA57D68BB5}"/>
              </a:ext>
            </a:extLst>
          </p:cNvPr>
          <p:cNvSpPr/>
          <p:nvPr/>
        </p:nvSpPr>
        <p:spPr>
          <a:xfrm>
            <a:off x="5100242" y="4883931"/>
            <a:ext cx="6761787" cy="830997"/>
          </a:xfrm>
          <a:prstGeom prst="rect">
            <a:avLst/>
          </a:prstGeom>
          <a:no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س/لماذا تخرج الخلية هذه المواد ؟</a:t>
            </a:r>
          </a:p>
        </p:txBody>
      </p:sp>
    </p:spTree>
    <p:extLst>
      <p:ext uri="{BB962C8B-B14F-4D97-AF65-F5344CB8AC3E}">
        <p14:creationId xmlns:p14="http://schemas.microsoft.com/office/powerpoint/2010/main" val="91042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B9E74199-9D94-4FD8-8458-F55686D0DD98}"/>
              </a:ext>
            </a:extLst>
          </p:cNvPr>
          <p:cNvPicPr>
            <a:picLocks noChangeAspect="1"/>
          </p:cNvPicPr>
          <p:nvPr/>
        </p:nvPicPr>
        <p:blipFill>
          <a:blip r:embed="rId2"/>
          <a:stretch>
            <a:fillRect/>
          </a:stretch>
        </p:blipFill>
        <p:spPr>
          <a:xfrm>
            <a:off x="230416" y="1168410"/>
            <a:ext cx="4733470" cy="5352177"/>
          </a:xfrm>
          <a:prstGeom prst="rect">
            <a:avLst/>
          </a:prstGeom>
        </p:spPr>
      </p:pic>
      <p:sp>
        <p:nvSpPr>
          <p:cNvPr id="2" name="مستطيل 1">
            <a:extLst>
              <a:ext uri="{FF2B5EF4-FFF2-40B4-BE49-F238E27FC236}">
                <a16:creationId xmlns:a16="http://schemas.microsoft.com/office/drawing/2014/main" id="{3CCC5110-A681-4B50-A953-6AD259601623}"/>
              </a:ext>
            </a:extLst>
          </p:cNvPr>
          <p:cNvSpPr/>
          <p:nvPr/>
        </p:nvSpPr>
        <p:spPr>
          <a:xfrm>
            <a:off x="1551326" y="337413"/>
            <a:ext cx="9089347" cy="830997"/>
          </a:xfrm>
          <a:prstGeom prst="rect">
            <a:avLst/>
          </a:prstGeom>
          <a:noFill/>
          <a:ln w="38100">
            <a:solidFill>
              <a:schemeClr val="tx1"/>
            </a:solidFill>
          </a:ln>
        </p:spPr>
        <p:txBody>
          <a:bodyPr wrap="none" lIns="91440" tIns="45720" rIns="91440" bIns="45720">
            <a:spAutoFit/>
          </a:bodyPr>
          <a:lstStyle/>
          <a:p>
            <a:pPr algn="ctr"/>
            <a:r>
              <a:rPr lang="ar-SA" sz="4800" b="0" cap="none" spc="0" dirty="0" err="1">
                <a:ln w="0"/>
                <a:solidFill>
                  <a:schemeClr val="tx1"/>
                </a:solidFill>
                <a:effectLst>
                  <a:outerShdw blurRad="38100" dist="19050" dir="2700000" algn="tl" rotWithShape="0">
                    <a:schemeClr val="dk1">
                      <a:alpha val="40000"/>
                    </a:schemeClr>
                  </a:outerShdw>
                </a:effectLst>
              </a:rPr>
              <a:t>اجيبي</a:t>
            </a:r>
            <a:r>
              <a:rPr lang="ar-SA" sz="4800" b="0" cap="none" spc="0" dirty="0">
                <a:ln w="0"/>
                <a:solidFill>
                  <a:schemeClr val="tx1"/>
                </a:solidFill>
                <a:effectLst>
                  <a:outerShdw blurRad="38100" dist="19050" dir="2700000" algn="tl" rotWithShape="0">
                    <a:schemeClr val="dk1">
                      <a:alpha val="40000"/>
                    </a:schemeClr>
                  </a:outerShdw>
                </a:effectLst>
              </a:rPr>
              <a:t> عما يلي مما يلي حسب فهمك للصورة  </a:t>
            </a:r>
          </a:p>
        </p:txBody>
      </p:sp>
      <p:sp>
        <p:nvSpPr>
          <p:cNvPr id="5" name="مستطيل 4">
            <a:extLst>
              <a:ext uri="{FF2B5EF4-FFF2-40B4-BE49-F238E27FC236}">
                <a16:creationId xmlns:a16="http://schemas.microsoft.com/office/drawing/2014/main" id="{2924CA57-5B00-48F5-ACD5-3773EBF3CEC7}"/>
              </a:ext>
            </a:extLst>
          </p:cNvPr>
          <p:cNvSpPr/>
          <p:nvPr/>
        </p:nvSpPr>
        <p:spPr>
          <a:xfrm>
            <a:off x="5100241" y="3217502"/>
            <a:ext cx="6861343" cy="3046988"/>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 </a:t>
            </a:r>
            <a:r>
              <a:rPr lang="ar-SA" sz="4800" b="0" cap="none" spc="0" dirty="0">
                <a:ln w="0"/>
                <a:solidFill>
                  <a:srgbClr val="FF0000"/>
                </a:solidFill>
                <a:effectLst>
                  <a:outerShdw blurRad="38100" dist="19050" dir="2700000" algn="tl" rotWithShape="0">
                    <a:schemeClr val="dk1">
                      <a:alpha val="40000"/>
                    </a:schemeClr>
                  </a:outerShdw>
                </a:effectLst>
              </a:rPr>
              <a:t>النفاذية الاختيارية: </a:t>
            </a:r>
            <a:r>
              <a:rPr lang="ar-SA" sz="4800" b="0" cap="none" spc="0" dirty="0">
                <a:ln w="0"/>
                <a:solidFill>
                  <a:schemeClr val="tx1"/>
                </a:solidFill>
                <a:effectLst>
                  <a:outerShdw blurRad="38100" dist="19050" dir="2700000" algn="tl" rotWithShape="0">
                    <a:schemeClr val="dk1">
                      <a:alpha val="40000"/>
                    </a:schemeClr>
                  </a:outerShdw>
                </a:effectLst>
              </a:rPr>
              <a:t>خاصية للغشاء الخلوي حيث يسمح بمرور بعض المواد إلى الخلية ويمنع مرور أخرى   </a:t>
            </a:r>
          </a:p>
        </p:txBody>
      </p:sp>
      <p:sp>
        <p:nvSpPr>
          <p:cNvPr id="6" name="مستطيل 5">
            <a:extLst>
              <a:ext uri="{FF2B5EF4-FFF2-40B4-BE49-F238E27FC236}">
                <a16:creationId xmlns:a16="http://schemas.microsoft.com/office/drawing/2014/main" id="{ADA62B2B-BFF9-4C66-AB58-CC1C1236C998}"/>
              </a:ext>
            </a:extLst>
          </p:cNvPr>
          <p:cNvSpPr/>
          <p:nvPr/>
        </p:nvSpPr>
        <p:spPr>
          <a:xfrm>
            <a:off x="5100243" y="1491679"/>
            <a:ext cx="6861342" cy="1569660"/>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س/اكتبي مصطلح مناسب للعبارة التالية ؟</a:t>
            </a:r>
          </a:p>
        </p:txBody>
      </p:sp>
      <p:sp>
        <p:nvSpPr>
          <p:cNvPr id="9" name="مستطيل 8">
            <a:extLst>
              <a:ext uri="{FF2B5EF4-FFF2-40B4-BE49-F238E27FC236}">
                <a16:creationId xmlns:a16="http://schemas.microsoft.com/office/drawing/2014/main" id="{7EA9247B-4D73-4B9E-810E-41CC4ABC9FF3}"/>
              </a:ext>
            </a:extLst>
          </p:cNvPr>
          <p:cNvSpPr/>
          <p:nvPr/>
        </p:nvSpPr>
        <p:spPr>
          <a:xfrm>
            <a:off x="8059783" y="3278777"/>
            <a:ext cx="3670663" cy="705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dirty="0">
                <a:solidFill>
                  <a:schemeClr val="tx1"/>
                </a:solidFill>
              </a:rPr>
              <a:t>.................</a:t>
            </a:r>
          </a:p>
        </p:txBody>
      </p:sp>
    </p:spTree>
    <p:extLst>
      <p:ext uri="{BB962C8B-B14F-4D97-AF65-F5344CB8AC3E}">
        <p14:creationId xmlns:p14="http://schemas.microsoft.com/office/powerpoint/2010/main" val="70184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246146" y="135449"/>
            <a:ext cx="9331843" cy="1569660"/>
          </a:xfrm>
          <a:prstGeom prst="rect">
            <a:avLst/>
          </a:prstGeom>
          <a:solidFill>
            <a:schemeClr val="accent4">
              <a:lumMod val="40000"/>
              <a:lumOff val="60000"/>
            </a:schemeClr>
          </a:solid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أنظري الرسم في كتابك المقرر ثم أكتبي الناقص من البيانات على الرسم التالي </a:t>
            </a:r>
          </a:p>
        </p:txBody>
      </p:sp>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50655"/>
          <a:stretch/>
        </p:blipFill>
        <p:spPr>
          <a:xfrm flipH="1">
            <a:off x="514112" y="0"/>
            <a:ext cx="2036828" cy="1754326"/>
          </a:xfrm>
          <a:prstGeom prst="rect">
            <a:avLst/>
          </a:prstGeom>
        </p:spPr>
      </p:pic>
      <p:pic>
        <p:nvPicPr>
          <p:cNvPr id="5" name="صورة 4">
            <a:extLst>
              <a:ext uri="{FF2B5EF4-FFF2-40B4-BE49-F238E27FC236}">
                <a16:creationId xmlns:a16="http://schemas.microsoft.com/office/drawing/2014/main" id="{158B196E-9213-4003-9549-59F657D05AAE}"/>
              </a:ext>
            </a:extLst>
          </p:cNvPr>
          <p:cNvPicPr>
            <a:picLocks noChangeAspect="1"/>
          </p:cNvPicPr>
          <p:nvPr/>
        </p:nvPicPr>
        <p:blipFill>
          <a:blip r:embed="rId3"/>
          <a:stretch>
            <a:fillRect/>
          </a:stretch>
        </p:blipFill>
        <p:spPr>
          <a:xfrm>
            <a:off x="399778" y="1881051"/>
            <a:ext cx="11601450" cy="4832986"/>
          </a:xfrm>
          <a:prstGeom prst="rect">
            <a:avLst/>
          </a:prstGeom>
        </p:spPr>
      </p:pic>
      <p:sp>
        <p:nvSpPr>
          <p:cNvPr id="6" name="مستطيل 5">
            <a:extLst>
              <a:ext uri="{FF2B5EF4-FFF2-40B4-BE49-F238E27FC236}">
                <a16:creationId xmlns:a16="http://schemas.microsoft.com/office/drawing/2014/main" id="{52EA0238-196A-4FC7-BA71-8ABADC92DD00}"/>
              </a:ext>
            </a:extLst>
          </p:cNvPr>
          <p:cNvSpPr/>
          <p:nvPr/>
        </p:nvSpPr>
        <p:spPr>
          <a:xfrm>
            <a:off x="10358846" y="3429000"/>
            <a:ext cx="1463040"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1ـ .......</a:t>
            </a:r>
          </a:p>
          <a:p>
            <a:pPr algn="ctr"/>
            <a:r>
              <a:rPr lang="ar-SA" sz="3200" dirty="0">
                <a:solidFill>
                  <a:schemeClr val="tx1"/>
                </a:solidFill>
              </a:rPr>
              <a:t>...........</a:t>
            </a:r>
          </a:p>
          <a:p>
            <a:pPr algn="ctr"/>
            <a:r>
              <a:rPr lang="ar-SA" sz="3200" dirty="0">
                <a:solidFill>
                  <a:schemeClr val="tx1"/>
                </a:solidFill>
              </a:rPr>
              <a:t>...........</a:t>
            </a:r>
          </a:p>
        </p:txBody>
      </p:sp>
      <p:sp>
        <p:nvSpPr>
          <p:cNvPr id="7" name="مستطيل 6">
            <a:extLst>
              <a:ext uri="{FF2B5EF4-FFF2-40B4-BE49-F238E27FC236}">
                <a16:creationId xmlns:a16="http://schemas.microsoft.com/office/drawing/2014/main" id="{09C702C6-8E01-4DBA-9E03-559AAAB5C08A}"/>
              </a:ext>
            </a:extLst>
          </p:cNvPr>
          <p:cNvSpPr/>
          <p:nvPr/>
        </p:nvSpPr>
        <p:spPr>
          <a:xfrm>
            <a:off x="8386355" y="1907177"/>
            <a:ext cx="2860766" cy="594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2ـ ..................</a:t>
            </a:r>
          </a:p>
        </p:txBody>
      </p:sp>
      <p:sp>
        <p:nvSpPr>
          <p:cNvPr id="8" name="مستطيل 7">
            <a:extLst>
              <a:ext uri="{FF2B5EF4-FFF2-40B4-BE49-F238E27FC236}">
                <a16:creationId xmlns:a16="http://schemas.microsoft.com/office/drawing/2014/main" id="{FDF7B54F-1235-4F40-9674-824E84574B39}"/>
              </a:ext>
            </a:extLst>
          </p:cNvPr>
          <p:cNvSpPr/>
          <p:nvPr/>
        </p:nvSpPr>
        <p:spPr>
          <a:xfrm>
            <a:off x="489675" y="2994591"/>
            <a:ext cx="2061266" cy="950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3ـ ............</a:t>
            </a:r>
          </a:p>
          <a:p>
            <a:pPr algn="ctr"/>
            <a:r>
              <a:rPr lang="ar-SA" sz="3200" dirty="0">
                <a:solidFill>
                  <a:schemeClr val="tx1"/>
                </a:solidFill>
              </a:rPr>
              <a:t>...............</a:t>
            </a:r>
          </a:p>
        </p:txBody>
      </p:sp>
      <p:sp>
        <p:nvSpPr>
          <p:cNvPr id="9" name="مستطيل 8">
            <a:extLst>
              <a:ext uri="{FF2B5EF4-FFF2-40B4-BE49-F238E27FC236}">
                <a16:creationId xmlns:a16="http://schemas.microsoft.com/office/drawing/2014/main" id="{2CEBB2B5-3664-4B6B-92A4-BAF4A1984B8B}"/>
              </a:ext>
            </a:extLst>
          </p:cNvPr>
          <p:cNvSpPr/>
          <p:nvPr/>
        </p:nvSpPr>
        <p:spPr>
          <a:xfrm>
            <a:off x="3161211" y="5734323"/>
            <a:ext cx="2137955" cy="53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4ـ .............</a:t>
            </a:r>
          </a:p>
        </p:txBody>
      </p:sp>
      <p:sp>
        <p:nvSpPr>
          <p:cNvPr id="10" name="مستطيل 9">
            <a:extLst>
              <a:ext uri="{FF2B5EF4-FFF2-40B4-BE49-F238E27FC236}">
                <a16:creationId xmlns:a16="http://schemas.microsoft.com/office/drawing/2014/main" id="{F00135DE-6F5A-467D-8985-FFD22E658402}"/>
              </a:ext>
            </a:extLst>
          </p:cNvPr>
          <p:cNvSpPr/>
          <p:nvPr/>
        </p:nvSpPr>
        <p:spPr>
          <a:xfrm>
            <a:off x="4230188" y="5022533"/>
            <a:ext cx="2137955" cy="53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5ـ .............</a:t>
            </a:r>
          </a:p>
        </p:txBody>
      </p:sp>
      <p:sp>
        <p:nvSpPr>
          <p:cNvPr id="11" name="مستطيل 10">
            <a:extLst>
              <a:ext uri="{FF2B5EF4-FFF2-40B4-BE49-F238E27FC236}">
                <a16:creationId xmlns:a16="http://schemas.microsoft.com/office/drawing/2014/main" id="{92296BD0-60E2-4B1C-9942-159D07787DBC}"/>
              </a:ext>
            </a:extLst>
          </p:cNvPr>
          <p:cNvSpPr/>
          <p:nvPr/>
        </p:nvSpPr>
        <p:spPr>
          <a:xfrm>
            <a:off x="6368143" y="4808813"/>
            <a:ext cx="2137955" cy="7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6ـ .............</a:t>
            </a:r>
          </a:p>
        </p:txBody>
      </p:sp>
      <p:sp>
        <p:nvSpPr>
          <p:cNvPr id="12" name="مستطيل 11">
            <a:extLst>
              <a:ext uri="{FF2B5EF4-FFF2-40B4-BE49-F238E27FC236}">
                <a16:creationId xmlns:a16="http://schemas.microsoft.com/office/drawing/2014/main" id="{86FB0562-E70A-432E-B929-26C793600898}"/>
              </a:ext>
            </a:extLst>
          </p:cNvPr>
          <p:cNvSpPr/>
          <p:nvPr/>
        </p:nvSpPr>
        <p:spPr>
          <a:xfrm>
            <a:off x="8634548" y="4830313"/>
            <a:ext cx="1866901" cy="904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7ـ ..........</a:t>
            </a:r>
          </a:p>
          <a:p>
            <a:pPr algn="ctr"/>
            <a:r>
              <a:rPr lang="ar-SA" sz="3200" dirty="0">
                <a:solidFill>
                  <a:schemeClr val="tx1"/>
                </a:solidFill>
              </a:rPr>
              <a:t>..............</a:t>
            </a:r>
          </a:p>
        </p:txBody>
      </p:sp>
    </p:spTree>
    <p:extLst>
      <p:ext uri="{BB962C8B-B14F-4D97-AF65-F5344CB8AC3E}">
        <p14:creationId xmlns:p14="http://schemas.microsoft.com/office/powerpoint/2010/main" val="7475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12"/>
                                        </p:tgtEl>
                                      </p:cBhvr>
                                    </p:animEffect>
                                    <p:set>
                                      <p:cBhvr>
                                        <p:cTn id="3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صورة 29"/>
          <p:cNvPicPr>
            <a:picLocks noChangeAspect="1"/>
          </p:cNvPicPr>
          <p:nvPr/>
        </p:nvPicPr>
        <p:blipFill rotWithShape="1">
          <a:blip r:embed="rId2">
            <a:extLst>
              <a:ext uri="{28A0092B-C50C-407E-A947-70E740481C1C}">
                <a14:useLocalDpi xmlns:a14="http://schemas.microsoft.com/office/drawing/2010/main" val="0"/>
              </a:ext>
            </a:extLst>
          </a:blip>
          <a:srcRect l="57973" t="5564" r="4112" b="8817"/>
          <a:stretch/>
        </p:blipFill>
        <p:spPr>
          <a:xfrm>
            <a:off x="10005391" y="67848"/>
            <a:ext cx="1768901" cy="2509855"/>
          </a:xfrm>
          <a:prstGeom prst="rect">
            <a:avLst/>
          </a:prstGeom>
        </p:spPr>
      </p:pic>
      <p:sp>
        <p:nvSpPr>
          <p:cNvPr id="2" name="مستطيل 1"/>
          <p:cNvSpPr/>
          <p:nvPr/>
        </p:nvSpPr>
        <p:spPr>
          <a:xfrm>
            <a:off x="459465" y="1336028"/>
            <a:ext cx="10544062" cy="769441"/>
          </a:xfrm>
          <a:prstGeom prst="rect">
            <a:avLst/>
          </a:prstGeom>
          <a:solidFill>
            <a:srgbClr val="00FF99"/>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الغشاء </a:t>
            </a:r>
            <a:r>
              <a:rPr lang="ar-SA" sz="4400" b="0" cap="none" spc="0" dirty="0" err="1">
                <a:ln w="0"/>
                <a:solidFill>
                  <a:schemeClr val="tx1"/>
                </a:solidFill>
                <a:effectLst>
                  <a:outerShdw blurRad="38100" dist="19050" dir="2700000" algn="tl" rotWithShape="0">
                    <a:schemeClr val="dk1">
                      <a:alpha val="40000"/>
                    </a:schemeClr>
                  </a:outerShdw>
                </a:effectLst>
              </a:rPr>
              <a:t>البروتوبلازمي</a:t>
            </a:r>
            <a:r>
              <a:rPr lang="ar-SA" sz="4400" b="0" cap="none" spc="0" dirty="0">
                <a:ln w="0"/>
                <a:solidFill>
                  <a:schemeClr val="tx1"/>
                </a:solidFill>
                <a:effectLst>
                  <a:outerShdw blurRad="38100" dist="19050" dir="2700000" algn="tl" rotWithShape="0">
                    <a:schemeClr val="dk1">
                      <a:alpha val="40000"/>
                    </a:schemeClr>
                  </a:outerShdw>
                </a:effectLst>
              </a:rPr>
              <a:t> </a:t>
            </a:r>
            <a:r>
              <a:rPr lang="ar-SA" sz="4400" b="0" cap="none" spc="0" dirty="0" err="1">
                <a:ln w="0"/>
                <a:solidFill>
                  <a:schemeClr val="tx1"/>
                </a:solidFill>
                <a:effectLst>
                  <a:outerShdw blurRad="38100" dist="19050" dir="2700000" algn="tl" rotWithShape="0">
                    <a:schemeClr val="dk1">
                      <a:alpha val="40000"/>
                    </a:schemeClr>
                  </a:outerShdw>
                </a:effectLst>
              </a:rPr>
              <a:t>هو:حاجز</a:t>
            </a:r>
            <a:r>
              <a:rPr lang="ar-SA" sz="4400" b="0" cap="none" spc="0" dirty="0">
                <a:ln w="0"/>
                <a:solidFill>
                  <a:schemeClr val="tx1"/>
                </a:solidFill>
                <a:effectLst>
                  <a:outerShdw blurRad="38100" dist="19050" dir="2700000" algn="tl" rotWithShape="0">
                    <a:schemeClr val="dk1">
                      <a:alpha val="40000"/>
                    </a:schemeClr>
                  </a:outerShdw>
                </a:effectLst>
              </a:rPr>
              <a:t> رقيق ومرن يفصل الخلية</a:t>
            </a:r>
          </a:p>
        </p:txBody>
      </p:sp>
      <p:grpSp>
        <p:nvGrpSpPr>
          <p:cNvPr id="8" name="مجموعة 7"/>
          <p:cNvGrpSpPr/>
          <p:nvPr/>
        </p:nvGrpSpPr>
        <p:grpSpPr>
          <a:xfrm>
            <a:off x="2870604" y="2033450"/>
            <a:ext cx="6346609" cy="1480768"/>
            <a:chOff x="2870604" y="2033450"/>
            <a:chExt cx="6346609" cy="1480768"/>
          </a:xfrm>
        </p:grpSpPr>
        <p:sp>
          <p:nvSpPr>
            <p:cNvPr id="4" name="مستطيل 3"/>
            <p:cNvSpPr/>
            <p:nvPr/>
          </p:nvSpPr>
          <p:spPr>
            <a:xfrm>
              <a:off x="2870604" y="2744777"/>
              <a:ext cx="6346609" cy="769441"/>
            </a:xfrm>
            <a:prstGeom prst="rect">
              <a:avLst/>
            </a:prstGeom>
            <a:solidFill>
              <a:srgbClr val="FF33CC"/>
            </a:solid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طبقتين من مركب الدهون </a:t>
              </a:r>
              <a:r>
                <a:rPr lang="ar-SA" sz="4400" b="0" cap="none" spc="0" dirty="0" err="1">
                  <a:ln w="0"/>
                  <a:solidFill>
                    <a:schemeClr val="tx1"/>
                  </a:solidFill>
                  <a:effectLst>
                    <a:outerShdw blurRad="38100" dist="19050" dir="2700000" algn="tl" rotWithShape="0">
                      <a:schemeClr val="dk1">
                        <a:alpha val="40000"/>
                      </a:schemeClr>
                    </a:outerShdw>
                  </a:effectLst>
                </a:rPr>
                <a:t>المفسفرة</a:t>
              </a: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5" name="وسيلة شرح مع سهم إلى الأسفل 4"/>
            <p:cNvSpPr/>
            <p:nvPr/>
          </p:nvSpPr>
          <p:spPr>
            <a:xfrm>
              <a:off x="5131635" y="2033450"/>
              <a:ext cx="1824538" cy="990124"/>
            </a:xfrm>
            <a:prstGeom prst="downArrowCallout">
              <a:avLst/>
            </a:prstGeom>
            <a:solidFill>
              <a:srgbClr val="FFFF00"/>
            </a:solid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يتركب من </a:t>
              </a:r>
              <a:endParaRPr lang="ar-SA" b="0" cap="none" spc="0" dirty="0">
                <a:ln w="0"/>
                <a:solidFill>
                  <a:schemeClr val="tx1"/>
                </a:solidFill>
                <a:effectLst>
                  <a:outerShdw blurRad="38100" dist="19050" dir="2700000" algn="tl" rotWithShape="0">
                    <a:schemeClr val="dk1">
                      <a:alpha val="40000"/>
                    </a:schemeClr>
                  </a:outerShdw>
                </a:effectLst>
              </a:endParaRPr>
            </a:p>
          </p:txBody>
        </p:sp>
      </p:grpSp>
      <p:sp>
        <p:nvSpPr>
          <p:cNvPr id="7" name="مستطيل 6"/>
          <p:cNvSpPr/>
          <p:nvPr/>
        </p:nvSpPr>
        <p:spPr>
          <a:xfrm>
            <a:off x="8178956" y="4766763"/>
            <a:ext cx="3759363" cy="769441"/>
          </a:xfrm>
          <a:prstGeom prst="rect">
            <a:avLst/>
          </a:prstGeom>
          <a:solidFill>
            <a:schemeClr val="accent1">
              <a:lumMod val="40000"/>
              <a:lumOff val="60000"/>
            </a:schemeClr>
          </a:solid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أ ـ مجموعة فوسفات</a:t>
            </a: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p:cNvSpPr/>
          <p:nvPr/>
        </p:nvSpPr>
        <p:spPr>
          <a:xfrm>
            <a:off x="4788656" y="4766761"/>
            <a:ext cx="2677336" cy="769441"/>
          </a:xfrm>
          <a:prstGeom prst="rect">
            <a:avLst/>
          </a:prstGeom>
          <a:solidFill>
            <a:schemeClr val="accent1">
              <a:lumMod val="40000"/>
              <a:lumOff val="60000"/>
            </a:schemeClr>
          </a:solid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ب ـ الجلسرين</a:t>
            </a: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p:cNvSpPr/>
          <p:nvPr/>
        </p:nvSpPr>
        <p:spPr>
          <a:xfrm>
            <a:off x="227031" y="4766762"/>
            <a:ext cx="3788218" cy="769441"/>
          </a:xfrm>
          <a:prstGeom prst="rect">
            <a:avLst/>
          </a:prstGeom>
          <a:solidFill>
            <a:schemeClr val="accent1">
              <a:lumMod val="40000"/>
              <a:lumOff val="60000"/>
            </a:schemeClr>
          </a:solid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ج ـالأحماض الدهنية</a:t>
            </a:r>
            <a:endParaRPr lang="ar-SA" sz="2400" b="0" cap="none" spc="0" dirty="0">
              <a:ln w="0"/>
              <a:solidFill>
                <a:schemeClr val="tx1"/>
              </a:solidFill>
              <a:effectLst>
                <a:outerShdw blurRad="38100" dist="19050" dir="2700000" algn="tl" rotWithShape="0">
                  <a:schemeClr val="dk1">
                    <a:alpha val="40000"/>
                  </a:schemeClr>
                </a:outerShdw>
              </a:effectLst>
            </a:endParaRPr>
          </a:p>
        </p:txBody>
      </p:sp>
      <p:grpSp>
        <p:nvGrpSpPr>
          <p:cNvPr id="9" name="مجموعة 8"/>
          <p:cNvGrpSpPr/>
          <p:nvPr/>
        </p:nvGrpSpPr>
        <p:grpSpPr>
          <a:xfrm>
            <a:off x="1231900" y="3593343"/>
            <a:ext cx="9448800" cy="1173418"/>
            <a:chOff x="1231900" y="3593343"/>
            <a:chExt cx="9448800" cy="1173418"/>
          </a:xfrm>
        </p:grpSpPr>
        <p:sp>
          <p:nvSpPr>
            <p:cNvPr id="6" name="وسيلة شرح مع سهم إلى الأسفل 5"/>
            <p:cNvSpPr/>
            <p:nvPr/>
          </p:nvSpPr>
          <p:spPr>
            <a:xfrm>
              <a:off x="4746113" y="3593343"/>
              <a:ext cx="2595583" cy="990124"/>
            </a:xfrm>
            <a:prstGeom prst="downArrowCallout">
              <a:avLst/>
            </a:prstGeom>
            <a:solidFill>
              <a:srgbClr val="FFFF00"/>
            </a:solid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الذي يتركب من </a:t>
              </a:r>
              <a:endParaRPr lang="ar-SA" b="0" cap="none" spc="0" dirty="0">
                <a:ln w="0"/>
                <a:solidFill>
                  <a:schemeClr val="tx1"/>
                </a:solidFill>
                <a:effectLst>
                  <a:outerShdw blurRad="38100" dist="19050" dir="2700000" algn="tl" rotWithShape="0">
                    <a:schemeClr val="dk1">
                      <a:alpha val="40000"/>
                    </a:schemeClr>
                  </a:outerShdw>
                </a:effectLst>
              </a:endParaRPr>
            </a:p>
          </p:txBody>
        </p:sp>
        <p:cxnSp>
          <p:nvCxnSpPr>
            <p:cNvPr id="13" name="رابط مستقيم 12"/>
            <p:cNvCxnSpPr/>
            <p:nvPr/>
          </p:nvCxnSpPr>
          <p:spPr>
            <a:xfrm flipH="1">
              <a:off x="1231900" y="4479869"/>
              <a:ext cx="9448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رابط كسهم مستقيم 14"/>
            <p:cNvCxnSpPr/>
            <p:nvPr/>
          </p:nvCxnSpPr>
          <p:spPr>
            <a:xfrm>
              <a:off x="10680700" y="4491932"/>
              <a:ext cx="0" cy="27482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رابط كسهم مستقيم 16"/>
            <p:cNvCxnSpPr/>
            <p:nvPr/>
          </p:nvCxnSpPr>
          <p:spPr>
            <a:xfrm>
              <a:off x="1231900" y="4479869"/>
              <a:ext cx="0" cy="27482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رابط كسهم مستقيم 17"/>
            <p:cNvCxnSpPr/>
            <p:nvPr/>
          </p:nvCxnSpPr>
          <p:spPr>
            <a:xfrm>
              <a:off x="6043352" y="4490283"/>
              <a:ext cx="0" cy="27482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12" name="مجموعة 11"/>
          <p:cNvGrpSpPr/>
          <p:nvPr/>
        </p:nvGrpSpPr>
        <p:grpSpPr>
          <a:xfrm>
            <a:off x="8674286" y="5548266"/>
            <a:ext cx="2768707" cy="1169589"/>
            <a:chOff x="8674286" y="5548266"/>
            <a:chExt cx="2768707" cy="1169589"/>
          </a:xfrm>
        </p:grpSpPr>
        <p:sp>
          <p:nvSpPr>
            <p:cNvPr id="19" name="مستطيل 18"/>
            <p:cNvSpPr/>
            <p:nvPr/>
          </p:nvSpPr>
          <p:spPr>
            <a:xfrm>
              <a:off x="8674286" y="5948414"/>
              <a:ext cx="2768707" cy="769441"/>
            </a:xfrm>
            <a:prstGeom prst="rect">
              <a:avLst/>
            </a:prstGeom>
            <a:solidFill>
              <a:srgbClr val="00FF99"/>
            </a:solid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الرأس القطبي </a:t>
              </a:r>
              <a:endParaRPr lang="ar-SA" sz="2400" b="0" cap="none" spc="0" dirty="0">
                <a:ln w="0"/>
                <a:solidFill>
                  <a:schemeClr val="tx1"/>
                </a:solidFill>
                <a:effectLst>
                  <a:outerShdw blurRad="38100" dist="19050" dir="2700000" algn="tl" rotWithShape="0">
                    <a:schemeClr val="dk1">
                      <a:alpha val="40000"/>
                    </a:schemeClr>
                  </a:outerShdw>
                </a:effectLst>
              </a:endParaRPr>
            </a:p>
          </p:txBody>
        </p:sp>
        <p:cxnSp>
          <p:nvCxnSpPr>
            <p:cNvPr id="23" name="رابط كسهم مستقيم 22"/>
            <p:cNvCxnSpPr/>
            <p:nvPr/>
          </p:nvCxnSpPr>
          <p:spPr>
            <a:xfrm>
              <a:off x="10668000" y="5548266"/>
              <a:ext cx="12700" cy="3868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14" name="مجموعة 13"/>
          <p:cNvGrpSpPr/>
          <p:nvPr/>
        </p:nvGrpSpPr>
        <p:grpSpPr>
          <a:xfrm>
            <a:off x="459464" y="5562577"/>
            <a:ext cx="3323346" cy="1175731"/>
            <a:chOff x="459464" y="5562577"/>
            <a:chExt cx="3323346" cy="1175731"/>
          </a:xfrm>
        </p:grpSpPr>
        <p:sp>
          <p:nvSpPr>
            <p:cNvPr id="20" name="مستطيل 19"/>
            <p:cNvSpPr/>
            <p:nvPr/>
          </p:nvSpPr>
          <p:spPr>
            <a:xfrm>
              <a:off x="459464" y="5968867"/>
              <a:ext cx="3323346" cy="769441"/>
            </a:xfrm>
            <a:prstGeom prst="rect">
              <a:avLst/>
            </a:prstGeom>
            <a:solidFill>
              <a:srgbClr val="00FF99"/>
            </a:solid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الذيل الغير قطبي </a:t>
              </a:r>
              <a:endParaRPr lang="ar-SA" sz="2400" b="0" cap="none" spc="0" dirty="0">
                <a:ln w="0"/>
                <a:solidFill>
                  <a:schemeClr val="tx1"/>
                </a:solidFill>
                <a:effectLst>
                  <a:outerShdw blurRad="38100" dist="19050" dir="2700000" algn="tl" rotWithShape="0">
                    <a:schemeClr val="dk1">
                      <a:alpha val="40000"/>
                    </a:schemeClr>
                  </a:outerShdw>
                </a:effectLst>
              </a:endParaRPr>
            </a:p>
          </p:txBody>
        </p:sp>
        <p:cxnSp>
          <p:nvCxnSpPr>
            <p:cNvPr id="24" name="رابط كسهم مستقيم 23"/>
            <p:cNvCxnSpPr/>
            <p:nvPr/>
          </p:nvCxnSpPr>
          <p:spPr>
            <a:xfrm>
              <a:off x="1219200" y="5562577"/>
              <a:ext cx="12700" cy="3868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27" name="مستطيل 26"/>
          <p:cNvSpPr/>
          <p:nvPr/>
        </p:nvSpPr>
        <p:spPr>
          <a:xfrm>
            <a:off x="2510727" y="49754"/>
            <a:ext cx="7375968" cy="923330"/>
          </a:xfrm>
          <a:prstGeom prst="rect">
            <a:avLst/>
          </a:prstGeom>
          <a:noFill/>
          <a:ln w="38100">
            <a:solidFill>
              <a:schemeClr val="accent4">
                <a:lumMod val="75000"/>
              </a:schemeClr>
            </a:solidFill>
          </a:ln>
          <a:effectLst/>
        </p:spPr>
        <p:txBody>
          <a:bodyPr wrap="square" lIns="91440" tIns="45720" rIns="91440" bIns="45720">
            <a:spAutoFit/>
          </a:bodyPr>
          <a:lstStyle/>
          <a:p>
            <a:pPr algn="ctr"/>
            <a:r>
              <a:rPr lang="ar-SA" sz="5400" b="1" cap="none" spc="0" dirty="0">
                <a:ln w="0"/>
                <a:solidFill>
                  <a:srgbClr val="FF0000"/>
                </a:solidFill>
                <a:effectLst>
                  <a:outerShdw blurRad="38100" dist="19050" dir="2700000" algn="tl" rotWithShape="0">
                    <a:schemeClr val="dk1">
                      <a:alpha val="40000"/>
                    </a:schemeClr>
                  </a:outerShdw>
                </a:effectLst>
              </a:rPr>
              <a:t>مما سبق نستنتج أن </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نتيجة بحث الصور عن رسمة تركيب الغشاء البلازم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92" y="173115"/>
            <a:ext cx="1925016" cy="1047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42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صورة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0302" y="647700"/>
            <a:ext cx="1003300" cy="1213437"/>
          </a:xfrm>
          <a:prstGeom prst="rect">
            <a:avLst/>
          </a:prstGeom>
        </p:spPr>
      </p:pic>
      <p:grpSp>
        <p:nvGrpSpPr>
          <p:cNvPr id="10" name="مجموعة 9"/>
          <p:cNvGrpSpPr/>
          <p:nvPr/>
        </p:nvGrpSpPr>
        <p:grpSpPr>
          <a:xfrm>
            <a:off x="564852" y="1983961"/>
            <a:ext cx="10813600" cy="4680000"/>
            <a:chOff x="571500" y="1612900"/>
            <a:chExt cx="10813600" cy="4680000"/>
          </a:xfrm>
        </p:grpSpPr>
        <p:grpSp>
          <p:nvGrpSpPr>
            <p:cNvPr id="5" name="مجموعة 4"/>
            <p:cNvGrpSpPr/>
            <p:nvPr/>
          </p:nvGrpSpPr>
          <p:grpSpPr>
            <a:xfrm>
              <a:off x="571500" y="1612900"/>
              <a:ext cx="10813600" cy="2340000"/>
              <a:chOff x="571500" y="1612900"/>
              <a:chExt cx="10813600" cy="2340000"/>
            </a:xfrm>
          </p:grpSpPr>
          <p:sp>
            <p:nvSpPr>
              <p:cNvPr id="2" name="مستطيل 1"/>
              <p:cNvSpPr/>
              <p:nvPr/>
            </p:nvSpPr>
            <p:spPr>
              <a:xfrm>
                <a:off x="7785100" y="1612900"/>
                <a:ext cx="3600000" cy="23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600" b="1" dirty="0" err="1">
                    <a:solidFill>
                      <a:srgbClr val="FFFF00"/>
                    </a:solidFill>
                  </a:rPr>
                  <a:t>البلاستيدات</a:t>
                </a:r>
                <a:r>
                  <a:rPr lang="ar-SA" sz="5400" dirty="0"/>
                  <a:t> </a:t>
                </a:r>
              </a:p>
            </p:txBody>
          </p:sp>
          <p:sp>
            <p:nvSpPr>
              <p:cNvPr id="3" name="مستطيل 2"/>
              <p:cNvSpPr/>
              <p:nvPr/>
            </p:nvSpPr>
            <p:spPr>
              <a:xfrm>
                <a:off x="4178300" y="1612900"/>
                <a:ext cx="3600000" cy="23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b="1" dirty="0">
                    <a:solidFill>
                      <a:srgbClr val="FF0000"/>
                    </a:solidFill>
                  </a:rPr>
                  <a:t>الخلية </a:t>
                </a:r>
              </a:p>
            </p:txBody>
          </p:sp>
          <p:sp>
            <p:nvSpPr>
              <p:cNvPr id="4" name="مستطيل 3"/>
              <p:cNvSpPr/>
              <p:nvPr/>
            </p:nvSpPr>
            <p:spPr>
              <a:xfrm>
                <a:off x="571500" y="1612900"/>
                <a:ext cx="3600000" cy="23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600" b="1" dirty="0" err="1">
                    <a:solidFill>
                      <a:srgbClr val="FFFF00"/>
                    </a:solidFill>
                  </a:rPr>
                  <a:t>الميتوكندريا</a:t>
                </a:r>
                <a:r>
                  <a:rPr lang="ar-SA" sz="6600" b="1" dirty="0">
                    <a:solidFill>
                      <a:srgbClr val="FFFF00"/>
                    </a:solidFill>
                  </a:rPr>
                  <a:t> </a:t>
                </a:r>
              </a:p>
            </p:txBody>
          </p:sp>
        </p:grpSp>
        <p:grpSp>
          <p:nvGrpSpPr>
            <p:cNvPr id="6" name="مجموعة 5"/>
            <p:cNvGrpSpPr/>
            <p:nvPr/>
          </p:nvGrpSpPr>
          <p:grpSpPr>
            <a:xfrm>
              <a:off x="571500" y="3952900"/>
              <a:ext cx="10813600" cy="2340000"/>
              <a:chOff x="571500" y="1612900"/>
              <a:chExt cx="10813600" cy="2340000"/>
            </a:xfrm>
          </p:grpSpPr>
          <p:sp>
            <p:nvSpPr>
              <p:cNvPr id="7" name="مستطيل 6"/>
              <p:cNvSpPr/>
              <p:nvPr/>
            </p:nvSpPr>
            <p:spPr>
              <a:xfrm>
                <a:off x="7785100" y="1612900"/>
                <a:ext cx="3600000" cy="234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7200" b="1" dirty="0" err="1">
                    <a:solidFill>
                      <a:srgbClr val="0070C0"/>
                    </a:solidFill>
                  </a:rPr>
                  <a:t>البرامسيوم</a:t>
                </a:r>
                <a:r>
                  <a:rPr lang="ar-SA" sz="7200" b="1" dirty="0">
                    <a:solidFill>
                      <a:srgbClr val="0070C0"/>
                    </a:solidFill>
                  </a:rPr>
                  <a:t> </a:t>
                </a:r>
              </a:p>
            </p:txBody>
          </p:sp>
          <p:sp>
            <p:nvSpPr>
              <p:cNvPr id="8" name="مستطيل 7"/>
              <p:cNvSpPr/>
              <p:nvPr/>
            </p:nvSpPr>
            <p:spPr>
              <a:xfrm>
                <a:off x="4178300" y="1612900"/>
                <a:ext cx="3600000" cy="23400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600" b="1" dirty="0">
                    <a:solidFill>
                      <a:srgbClr val="0070C0"/>
                    </a:solidFill>
                  </a:rPr>
                  <a:t>الخلية العصبية </a:t>
                </a:r>
              </a:p>
            </p:txBody>
          </p:sp>
          <p:sp>
            <p:nvSpPr>
              <p:cNvPr id="9" name="مستطيل 8"/>
              <p:cNvSpPr/>
              <p:nvPr/>
            </p:nvSpPr>
            <p:spPr>
              <a:xfrm>
                <a:off x="571500" y="1612900"/>
                <a:ext cx="3600000" cy="234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b="1" dirty="0">
                    <a:solidFill>
                      <a:srgbClr val="FDAF05"/>
                    </a:solidFill>
                  </a:rPr>
                  <a:t>الغشاء البلازمي </a:t>
                </a:r>
              </a:p>
            </p:txBody>
          </p:sp>
        </p:grpSp>
      </p:grpSp>
      <p:sp>
        <p:nvSpPr>
          <p:cNvPr id="20" name="مستطيل 19"/>
          <p:cNvSpPr/>
          <p:nvPr/>
        </p:nvSpPr>
        <p:spPr>
          <a:xfrm>
            <a:off x="7779783" y="1997213"/>
            <a:ext cx="3600000" cy="234000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t>5ـ الجزء من الخلية النباتية  الذي بداخله البناء الضوئي   </a:t>
            </a:r>
          </a:p>
        </p:txBody>
      </p:sp>
      <p:sp>
        <p:nvSpPr>
          <p:cNvPr id="21" name="مستطيل 20"/>
          <p:cNvSpPr/>
          <p:nvPr/>
        </p:nvSpPr>
        <p:spPr>
          <a:xfrm>
            <a:off x="4164852" y="1997213"/>
            <a:ext cx="3600000" cy="2340000"/>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t>1ـ الوحدة التركيبية لبناء الكائنات الحية </a:t>
            </a:r>
          </a:p>
        </p:txBody>
      </p:sp>
      <p:sp>
        <p:nvSpPr>
          <p:cNvPr id="22" name="مستطيل 21"/>
          <p:cNvSpPr/>
          <p:nvPr/>
        </p:nvSpPr>
        <p:spPr>
          <a:xfrm>
            <a:off x="558400" y="4323957"/>
            <a:ext cx="3600000" cy="2340000"/>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t>6ـ الجزء الذي يحيط بالخلية وينظم مرور المواد منها وإليها </a:t>
            </a:r>
          </a:p>
        </p:txBody>
      </p:sp>
      <p:sp>
        <p:nvSpPr>
          <p:cNvPr id="23" name="مستطيل 22"/>
          <p:cNvSpPr/>
          <p:nvPr/>
        </p:nvSpPr>
        <p:spPr>
          <a:xfrm>
            <a:off x="7779783" y="4336661"/>
            <a:ext cx="3600000" cy="2340000"/>
          </a:xfrm>
          <a:prstGeom prst="rect">
            <a:avLst/>
          </a:prstGeom>
          <a:solidFill>
            <a:srgbClr val="EF63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t>2ـ كائن وحيد الخلية ويتحرك بالأهداب </a:t>
            </a:r>
          </a:p>
        </p:txBody>
      </p:sp>
      <p:sp>
        <p:nvSpPr>
          <p:cNvPr id="24" name="مستطيل 23"/>
          <p:cNvSpPr/>
          <p:nvPr/>
        </p:nvSpPr>
        <p:spPr>
          <a:xfrm>
            <a:off x="552798" y="1983957"/>
            <a:ext cx="3600000" cy="2340000"/>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t>4ـ الجزء الذي يطلق الطاقة داخل الخلية </a:t>
            </a:r>
          </a:p>
        </p:txBody>
      </p:sp>
      <p:sp>
        <p:nvSpPr>
          <p:cNvPr id="25" name="مستطيل 24"/>
          <p:cNvSpPr/>
          <p:nvPr/>
        </p:nvSpPr>
        <p:spPr>
          <a:xfrm>
            <a:off x="4158400" y="4323961"/>
            <a:ext cx="3600000" cy="2340000"/>
          </a:xfrm>
          <a:prstGeom prst="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t>3 ـ تنقل السيالات العصبية داخل أجسام الحيوانات </a:t>
            </a:r>
          </a:p>
        </p:txBody>
      </p:sp>
      <p:sp>
        <p:nvSpPr>
          <p:cNvPr id="26" name="وسيلة شرح مستطيلة 25"/>
          <p:cNvSpPr/>
          <p:nvPr/>
        </p:nvSpPr>
        <p:spPr>
          <a:xfrm>
            <a:off x="2531166" y="291767"/>
            <a:ext cx="8496126" cy="1446550"/>
          </a:xfrm>
          <a:prstGeom prst="wedgeRectCallout">
            <a:avLst>
              <a:gd name="adj1" fmla="val -54836"/>
              <a:gd name="adj2" fmla="val 6617"/>
            </a:avLst>
          </a:prstGeom>
          <a:noFill/>
          <a:ln w="38100">
            <a:solidFill>
              <a:srgbClr val="33CC33"/>
            </a:solidFill>
          </a:ln>
          <a:effectLst/>
        </p:spPr>
        <p:txBody>
          <a:bodyPr wrap="square" lIns="91440" tIns="45720" rIns="91440" bIns="45720">
            <a:spAutoFit/>
          </a:bodyPr>
          <a:lstStyle/>
          <a:p>
            <a:pPr algn="ctr"/>
            <a:r>
              <a:rPr lang="ar-SA" sz="4400" b="1" dirty="0">
                <a:ln w="0"/>
                <a:solidFill>
                  <a:srgbClr val="FF0000"/>
                </a:solidFill>
                <a:effectLst>
                  <a:outerShdw blurRad="38100" dist="19050" dir="2700000" algn="tl" rotWithShape="0">
                    <a:schemeClr val="dk1">
                      <a:alpha val="40000"/>
                    </a:schemeClr>
                  </a:outerShdw>
                </a:effectLst>
              </a:rPr>
              <a:t>عزيزتي أرجعي بذاكرتك للوراء ثم أعطي مصطلح مناسب لكل عبارة من العبارات التالية </a:t>
            </a:r>
            <a:endParaRPr lang="ar-SA" sz="4400" b="1" cap="none" spc="0" dirty="0">
              <a:ln w="0"/>
              <a:solidFill>
                <a:srgbClr val="FF0000"/>
              </a:solidFill>
              <a:effectLst>
                <a:outerShdw blurRad="38100" dist="19050" dir="2700000" algn="tl" rotWithShape="0">
                  <a:schemeClr val="dk1">
                    <a:alpha val="40000"/>
                  </a:schemeClr>
                </a:outerShdw>
              </a:effectLst>
            </a:endParaRPr>
          </a:p>
        </p:txBody>
      </p:sp>
      <p:pic>
        <p:nvPicPr>
          <p:cNvPr id="28" name="صورة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8109" b="89551" l="0" r="71231"/>
                    </a14:imgEffect>
                  </a14:imgLayer>
                </a14:imgProps>
              </a:ext>
              <a:ext uri="{28A0092B-C50C-407E-A947-70E740481C1C}">
                <a14:useLocalDpi xmlns:a14="http://schemas.microsoft.com/office/drawing/2010/main" val="0"/>
              </a:ext>
            </a:extLst>
          </a:blip>
          <a:srcRect t="29215" r="28595" b="10815"/>
          <a:stretch/>
        </p:blipFill>
        <p:spPr>
          <a:xfrm>
            <a:off x="938128" y="140398"/>
            <a:ext cx="2829339" cy="1749288"/>
          </a:xfrm>
          <a:prstGeom prst="rect">
            <a:avLst/>
          </a:prstGeom>
        </p:spPr>
      </p:pic>
    </p:spTree>
    <p:extLst>
      <p:ext uri="{BB962C8B-B14F-4D97-AF65-F5344CB8AC3E}">
        <p14:creationId xmlns:p14="http://schemas.microsoft.com/office/powerpoint/2010/main" val="29186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25"/>
                                        </p:tgtEl>
                                      </p:cBhvr>
                                    </p:animEffect>
                                    <p:set>
                                      <p:cBhvr>
                                        <p:cTn id="17" dur="1" fill="hold">
                                          <p:stCondLst>
                                            <p:cond delay="19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24"/>
                                        </p:tgtEl>
                                      </p:cBhvr>
                                    </p:animEffect>
                                    <p:set>
                                      <p:cBhvr>
                                        <p:cTn id="22" dur="1" fill="hold">
                                          <p:stCondLst>
                                            <p:cond delay="19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20"/>
                                        </p:tgtEl>
                                      </p:cBhvr>
                                    </p:animEffect>
                                    <p:set>
                                      <p:cBhvr>
                                        <p:cTn id="27" dur="1" fill="hold">
                                          <p:stCondLst>
                                            <p:cond delay="19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22"/>
                                        </p:tgtEl>
                                      </p:cBhvr>
                                    </p:animEffect>
                                    <p:set>
                                      <p:cBhvr>
                                        <p:cTn id="32"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1848EBA-2E91-4E73-A8CD-627C008BE683}"/>
              </a:ext>
            </a:extLst>
          </p:cNvPr>
          <p:cNvSpPr/>
          <p:nvPr/>
        </p:nvSpPr>
        <p:spPr>
          <a:xfrm>
            <a:off x="8225862" y="383557"/>
            <a:ext cx="184730" cy="923330"/>
          </a:xfrm>
          <a:prstGeom prst="rect">
            <a:avLst/>
          </a:prstGeom>
          <a:noFill/>
        </p:spPr>
        <p:txBody>
          <a:bodyPr wrap="none" lIns="91440" tIns="45720" rIns="91440" bIns="45720">
            <a:spAutoFit/>
          </a:bodyPr>
          <a:lstStyle/>
          <a:p>
            <a:pPr algn="ctr"/>
            <a:endParaRPr lang="ar-SA" sz="54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3" name="جدول 2">
            <a:extLst>
              <a:ext uri="{FF2B5EF4-FFF2-40B4-BE49-F238E27FC236}">
                <a16:creationId xmlns:a16="http://schemas.microsoft.com/office/drawing/2014/main" id="{F5887B6E-66F0-400C-B051-EEBA52F4BE05}"/>
              </a:ext>
            </a:extLst>
          </p:cNvPr>
          <p:cNvGraphicFramePr>
            <a:graphicFrameLocks noGrp="1"/>
          </p:cNvGraphicFramePr>
          <p:nvPr>
            <p:extLst>
              <p:ext uri="{D42A27DB-BD31-4B8C-83A1-F6EECF244321}">
                <p14:modId xmlns:p14="http://schemas.microsoft.com/office/powerpoint/2010/main" val="1373595730"/>
              </p:ext>
            </p:extLst>
          </p:nvPr>
        </p:nvGraphicFramePr>
        <p:xfrm>
          <a:off x="275153" y="1361118"/>
          <a:ext cx="11700000" cy="4968240"/>
        </p:xfrm>
        <a:graphic>
          <a:graphicData uri="http://schemas.openxmlformats.org/drawingml/2006/table">
            <a:tbl>
              <a:tblPr rtl="1" firstRow="1" bandRow="1">
                <a:tableStyleId>{5C22544A-7EE6-4342-B048-85BDC9FD1C3A}</a:tableStyleId>
              </a:tblPr>
              <a:tblGrid>
                <a:gridCol w="2340000">
                  <a:extLst>
                    <a:ext uri="{9D8B030D-6E8A-4147-A177-3AD203B41FA5}">
                      <a16:colId xmlns:a16="http://schemas.microsoft.com/office/drawing/2014/main" val="1609677614"/>
                    </a:ext>
                  </a:extLst>
                </a:gridCol>
                <a:gridCol w="2340000">
                  <a:extLst>
                    <a:ext uri="{9D8B030D-6E8A-4147-A177-3AD203B41FA5}">
                      <a16:colId xmlns:a16="http://schemas.microsoft.com/office/drawing/2014/main" val="3143248954"/>
                    </a:ext>
                  </a:extLst>
                </a:gridCol>
                <a:gridCol w="2340000">
                  <a:extLst>
                    <a:ext uri="{9D8B030D-6E8A-4147-A177-3AD203B41FA5}">
                      <a16:colId xmlns:a16="http://schemas.microsoft.com/office/drawing/2014/main" val="857945029"/>
                    </a:ext>
                  </a:extLst>
                </a:gridCol>
                <a:gridCol w="2340000">
                  <a:extLst>
                    <a:ext uri="{9D8B030D-6E8A-4147-A177-3AD203B41FA5}">
                      <a16:colId xmlns:a16="http://schemas.microsoft.com/office/drawing/2014/main" val="1908695632"/>
                    </a:ext>
                  </a:extLst>
                </a:gridCol>
                <a:gridCol w="2340000">
                  <a:extLst>
                    <a:ext uri="{9D8B030D-6E8A-4147-A177-3AD203B41FA5}">
                      <a16:colId xmlns:a16="http://schemas.microsoft.com/office/drawing/2014/main" val="1597088386"/>
                    </a:ext>
                  </a:extLst>
                </a:gridCol>
              </a:tblGrid>
              <a:tr h="370840">
                <a:tc row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4000" b="0" cap="none" spc="0" dirty="0">
                          <a:ln w="0"/>
                          <a:solidFill>
                            <a:schemeClr val="tx1"/>
                          </a:solidFill>
                          <a:effectLst>
                            <a:outerShdw blurRad="38100" dist="19050" dir="2700000" algn="tl" rotWithShape="0">
                              <a:schemeClr val="dk1">
                                <a:alpha val="40000"/>
                              </a:schemeClr>
                            </a:outerShdw>
                          </a:effectLst>
                        </a:rPr>
                        <a:t>ما الوصف الدقيق لترتيب طبقتي الدهون </a:t>
                      </a:r>
                      <a:r>
                        <a:rPr lang="ar-SA" sz="4000" b="0" cap="none" spc="0" dirty="0" err="1">
                          <a:ln w="0"/>
                          <a:solidFill>
                            <a:schemeClr val="tx1"/>
                          </a:solidFill>
                          <a:effectLst>
                            <a:outerShdw blurRad="38100" dist="19050" dir="2700000" algn="tl" rotWithShape="0">
                              <a:schemeClr val="dk1">
                                <a:alpha val="40000"/>
                              </a:schemeClr>
                            </a:outerShdw>
                          </a:effectLst>
                        </a:rPr>
                        <a:t>المفسفرة</a:t>
                      </a:r>
                      <a:r>
                        <a:rPr lang="ar-SA" sz="4000" b="0" cap="none" spc="0" dirty="0">
                          <a:ln w="0"/>
                          <a:solidFill>
                            <a:schemeClr val="tx1"/>
                          </a:solidFill>
                          <a:effectLst>
                            <a:outerShdw blurRad="38100" dist="19050" dir="2700000" algn="tl" rotWithShape="0">
                              <a:schemeClr val="dk1">
                                <a:alpha val="40000"/>
                              </a:schemeClr>
                            </a:outerShdw>
                          </a:effectLst>
                        </a:rPr>
                        <a:t> في الغشاء البلازمي</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r>
                        <a:rPr lang="ar-SA" sz="3600" dirty="0">
                          <a:solidFill>
                            <a:schemeClr val="tx1"/>
                          </a:solidFill>
                        </a:rPr>
                        <a:t>الرؤوس القطبية متقابلة في الوسط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r>
                        <a:rPr lang="ar-SA" sz="3600" dirty="0">
                          <a:solidFill>
                            <a:schemeClr val="tx1"/>
                          </a:solidFill>
                        </a:rPr>
                        <a:t>الذيول الغير قطبية متقابلة في الوسط(ذيلا لذيل)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r>
                        <a:rPr lang="ar-SA" sz="3600" dirty="0">
                          <a:solidFill>
                            <a:schemeClr val="tx1"/>
                          </a:solidFill>
                        </a:rPr>
                        <a:t>تترب في الطبقتين بطريقة عشوائية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3600" dirty="0">
                          <a:solidFill>
                            <a:schemeClr val="tx1"/>
                          </a:solidFill>
                        </a:rPr>
                        <a:t>رؤوس الطبقة الداخلية تقابل ذيول الطبقة الخارجية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230216"/>
                  </a:ext>
                </a:extLst>
              </a:tr>
              <a:tr h="370840">
                <a:tc v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ar-SA" sz="4000" b="0" cap="none" spc="0" dirty="0">
                        <a:ln w="0"/>
                        <a:solidFill>
                          <a:schemeClr val="tx1"/>
                        </a:solidFill>
                        <a:effectLst>
                          <a:outerShdw blurRad="38100" dist="19050" dir="2700000" algn="tl" rotWithShape="0">
                            <a:schemeClr val="dk1">
                              <a:alpha val="40000"/>
                            </a:schemeClr>
                          </a:outerShd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673239436"/>
                  </a:ext>
                </a:extLst>
              </a:tr>
            </a:tbl>
          </a:graphicData>
        </a:graphic>
      </p:graphicFrame>
      <p:sp>
        <p:nvSpPr>
          <p:cNvPr id="8" name="مستطيل 7">
            <a:extLst>
              <a:ext uri="{FF2B5EF4-FFF2-40B4-BE49-F238E27FC236}">
                <a16:creationId xmlns:a16="http://schemas.microsoft.com/office/drawing/2014/main" id="{D17DEBB0-9E69-428F-BC99-2E9FB8E76A75}"/>
              </a:ext>
            </a:extLst>
          </p:cNvPr>
          <p:cNvSpPr/>
          <p:nvPr/>
        </p:nvSpPr>
        <p:spPr>
          <a:xfrm>
            <a:off x="5026508" y="1463703"/>
            <a:ext cx="2197290" cy="4763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79F5065D-9824-4CC5-859D-AF5FBC5D57EE}"/>
              </a:ext>
            </a:extLst>
          </p:cNvPr>
          <p:cNvSpPr/>
          <p:nvPr/>
        </p:nvSpPr>
        <p:spPr>
          <a:xfrm>
            <a:off x="3247977" y="280971"/>
            <a:ext cx="5532284"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اختاري الإجابة المناسبة </a:t>
            </a:r>
          </a:p>
        </p:txBody>
      </p:sp>
    </p:spTree>
    <p:extLst>
      <p:ext uri="{BB962C8B-B14F-4D97-AF65-F5344CB8AC3E}">
        <p14:creationId xmlns:p14="http://schemas.microsoft.com/office/powerpoint/2010/main" val="299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073426" y="300335"/>
            <a:ext cx="7460974" cy="4247317"/>
          </a:xfrm>
          <a:prstGeom prst="rect">
            <a:avLst/>
          </a:prstGeom>
          <a:solidFill>
            <a:schemeClr val="bg1"/>
          </a:solidFill>
          <a:ln w="57150">
            <a:solidFill>
              <a:srgbClr val="F3A4C3"/>
            </a:solidFill>
          </a:ln>
          <a:effectLst>
            <a:outerShdw blurRad="50800" dist="88900" dir="13500000" algn="br" rotWithShape="0">
              <a:prstClr val="black">
                <a:alpha val="40000"/>
              </a:prstClr>
            </a:outerShdw>
          </a:effectLst>
        </p:spPr>
        <p:txBody>
          <a:bodyPr wrap="square" lIns="91440" tIns="45720" rIns="91440" bIns="45720">
            <a:spAutoFit/>
          </a:bodyPr>
          <a:lstStyle/>
          <a:p>
            <a:pPr algn="ctr"/>
            <a:r>
              <a:rPr lang="ar-SA" sz="5400" b="1" cap="none" spc="0" dirty="0">
                <a:ln w="0"/>
                <a:solidFill>
                  <a:schemeClr val="accent1">
                    <a:lumMod val="75000"/>
                  </a:schemeClr>
                </a:solidFill>
                <a:effectLst>
                  <a:outerShdw blurRad="38100" dist="19050" dir="2700000" algn="tl" rotWithShape="0">
                    <a:schemeClr val="dk1">
                      <a:alpha val="40000"/>
                    </a:schemeClr>
                  </a:outerShdw>
                </a:effectLst>
              </a:rPr>
              <a:t>لنتأمل في بديع صنع الخالق عز وجل للغشاء البلازمي ولنتفكر للحظات في الحكمة الالهية </a:t>
            </a:r>
          </a:p>
          <a:p>
            <a:pPr algn="ctr"/>
            <a:r>
              <a:rPr lang="ar-SA" sz="5400" b="1" u="sng" cap="none" spc="0" dirty="0">
                <a:ln w="0"/>
                <a:solidFill>
                  <a:srgbClr val="FFFF00"/>
                </a:solidFill>
                <a:effectLst>
                  <a:outerShdw blurRad="38100" dist="19050" dir="2700000" algn="tl" rotWithShape="0">
                    <a:schemeClr val="dk1">
                      <a:alpha val="40000"/>
                    </a:schemeClr>
                  </a:outerShdw>
                </a:effectLst>
              </a:rPr>
              <a:t>لجعل الرؤوس القطبية للخارج والذيول الغير قطبية للداخل </a:t>
            </a:r>
          </a:p>
        </p:txBody>
      </p:sp>
      <p:pic>
        <p:nvPicPr>
          <p:cNvPr id="5" name="صورة 4"/>
          <p:cNvPicPr>
            <a:picLocks noChangeAspect="1"/>
          </p:cNvPicPr>
          <p:nvPr/>
        </p:nvPicPr>
        <p:blipFill rotWithShape="1">
          <a:blip r:embed="rId2">
            <a:extLst>
              <a:ext uri="{28A0092B-C50C-407E-A947-70E740481C1C}">
                <a14:useLocalDpi xmlns:a14="http://schemas.microsoft.com/office/drawing/2010/main" val="0"/>
              </a:ext>
            </a:extLst>
          </a:blip>
          <a:srcRect l="-1" r="40828"/>
          <a:stretch/>
        </p:blipFill>
        <p:spPr>
          <a:xfrm flipH="1">
            <a:off x="9753600" y="172278"/>
            <a:ext cx="2254112" cy="6425234"/>
          </a:xfrm>
          <a:prstGeom prst="rect">
            <a:avLst/>
          </a:prstGeom>
          <a:ln>
            <a:noFill/>
          </a:ln>
          <a:effectLst>
            <a:outerShdw blurRad="292100" dist="139700" dir="2700000" algn="tl" rotWithShape="0">
              <a:srgbClr val="333333">
                <a:alpha val="65000"/>
              </a:srgbClr>
            </a:outerShdw>
          </a:effectLst>
        </p:spPr>
      </p:pic>
      <p:sp>
        <p:nvSpPr>
          <p:cNvPr id="6" name="وسيلة شرح بيضاوية 5"/>
          <p:cNvSpPr/>
          <p:nvPr/>
        </p:nvSpPr>
        <p:spPr>
          <a:xfrm>
            <a:off x="8674101" y="59035"/>
            <a:ext cx="1611864" cy="2466915"/>
          </a:xfrm>
          <a:prstGeom prst="wedgeEllipseCallout">
            <a:avLst>
              <a:gd name="adj1" fmla="val 46927"/>
              <a:gd name="adj2" fmla="val 46760"/>
            </a:avLst>
          </a:prstGeom>
          <a:solidFill>
            <a:schemeClr val="bg1"/>
          </a:solidFill>
          <a:ln w="38100">
            <a:solidFill>
              <a:srgbClr val="F75084"/>
            </a:solidFill>
          </a:ln>
          <a:effectLst>
            <a:outerShdw blurRad="50800" dist="88900" dir="2700000" algn="tl" rotWithShape="0">
              <a:prstClr val="black">
                <a:alpha val="40000"/>
              </a:prstClr>
            </a:outerShdw>
          </a:effectLst>
        </p:spPr>
        <p:txBody>
          <a:bodyPr wrap="square" lIns="91440" tIns="45720" rIns="91440" bIns="45720">
            <a:spAutoFit/>
          </a:bodyPr>
          <a:lstStyle/>
          <a:p>
            <a:pPr algn="ctr"/>
            <a:r>
              <a:rPr lang="ar-SA" sz="5400" b="0" cap="none" spc="0" dirty="0">
                <a:ln w="0"/>
                <a:solidFill>
                  <a:srgbClr val="F75084"/>
                </a:solidFill>
                <a:effectLst>
                  <a:outerShdw blurRad="38100" dist="19050" dir="2700000" algn="tl" rotWithShape="0">
                    <a:schemeClr val="dk1">
                      <a:alpha val="40000"/>
                    </a:schemeClr>
                  </a:outerShdw>
                </a:effectLst>
              </a:rPr>
              <a:t>وقفة تأمل </a:t>
            </a:r>
          </a:p>
        </p:txBody>
      </p:sp>
      <p:sp>
        <p:nvSpPr>
          <p:cNvPr id="7" name="مستطيل 6"/>
          <p:cNvSpPr/>
          <p:nvPr/>
        </p:nvSpPr>
        <p:spPr>
          <a:xfrm>
            <a:off x="119270" y="4707235"/>
            <a:ext cx="10005391" cy="923330"/>
          </a:xfrm>
          <a:prstGeom prst="rect">
            <a:avLst/>
          </a:prstGeom>
          <a:solidFill>
            <a:schemeClr val="bg1"/>
          </a:solidFill>
          <a:ln w="38100">
            <a:solidFill>
              <a:srgbClr val="F3A4C3"/>
            </a:solidFill>
          </a:ln>
          <a:effectLst>
            <a:outerShdw blurRad="50800" dist="88900" dir="8100000" algn="tr" rotWithShape="0">
              <a:prstClr val="black">
                <a:alpha val="40000"/>
              </a:prstClr>
            </a:outerShdw>
          </a:effectLst>
        </p:spPr>
        <p:txBody>
          <a:bodyPr wrap="square" lIns="91440" tIns="45720" rIns="91440" bIns="45720">
            <a:spAutoFit/>
          </a:bodyPr>
          <a:lstStyle/>
          <a:p>
            <a:pPr algn="ctr"/>
            <a:r>
              <a:rPr lang="ar-SA" sz="5400" b="1" dirty="0">
                <a:ln w="0"/>
                <a:solidFill>
                  <a:schemeClr val="accent1">
                    <a:lumMod val="75000"/>
                  </a:schemeClr>
                </a:solidFill>
                <a:effectLst>
                  <a:outerShdw blurRad="38100" dist="19050" dir="2700000" algn="tl" rotWithShape="0">
                    <a:schemeClr val="dk1">
                      <a:alpha val="40000"/>
                    </a:schemeClr>
                  </a:outerShdw>
                </a:effectLst>
              </a:rPr>
              <a:t>ولفصل داخل الخلية عن بيئتها الخارجية </a:t>
            </a:r>
            <a:endParaRPr lang="ar-SA" sz="5400" b="1" cap="none" spc="0" dirty="0">
              <a:ln w="0"/>
              <a:solidFill>
                <a:schemeClr val="accent1">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960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صورة 29"/>
          <p:cNvPicPr>
            <a:picLocks noChangeAspect="1"/>
          </p:cNvPicPr>
          <p:nvPr/>
        </p:nvPicPr>
        <p:blipFill rotWithShape="1">
          <a:blip r:embed="rId2">
            <a:extLst>
              <a:ext uri="{28A0092B-C50C-407E-A947-70E740481C1C}">
                <a14:useLocalDpi xmlns:a14="http://schemas.microsoft.com/office/drawing/2010/main" val="0"/>
              </a:ext>
            </a:extLst>
          </a:blip>
          <a:srcRect l="57973" t="5564" r="4112" b="8817"/>
          <a:stretch/>
        </p:blipFill>
        <p:spPr>
          <a:xfrm>
            <a:off x="10005391" y="67848"/>
            <a:ext cx="1768901" cy="2509855"/>
          </a:xfrm>
          <a:prstGeom prst="rect">
            <a:avLst/>
          </a:prstGeom>
        </p:spPr>
      </p:pic>
      <p:sp>
        <p:nvSpPr>
          <p:cNvPr id="4" name="مستطيل 3"/>
          <p:cNvSpPr/>
          <p:nvPr/>
        </p:nvSpPr>
        <p:spPr>
          <a:xfrm>
            <a:off x="7621129" y="2719376"/>
            <a:ext cx="3951723" cy="769441"/>
          </a:xfrm>
          <a:prstGeom prst="rect">
            <a:avLst/>
          </a:prstGeom>
          <a:solidFill>
            <a:srgbClr val="00FFCC"/>
          </a:solidFill>
          <a:ln w="38100">
            <a:solidFill>
              <a:schemeClr val="tx1"/>
            </a:solidFill>
          </a:ln>
        </p:spPr>
        <p:txBody>
          <a:bodyPr wrap="none" lIns="91440" tIns="45720" rIns="91440" bIns="45720">
            <a:spAutoFit/>
          </a:bodyPr>
          <a:lstStyle/>
          <a:p>
            <a:pPr algn="ctr"/>
            <a:r>
              <a:rPr lang="ar-SA" sz="4400" b="1" dirty="0"/>
              <a:t>(</a:t>
            </a:r>
            <a:r>
              <a:rPr lang="en-US" sz="4400" b="1" dirty="0"/>
              <a:t>1</a:t>
            </a:r>
            <a:r>
              <a:rPr lang="ar-SA" sz="4400" b="1" dirty="0"/>
              <a:t>)البروتينات الناقلة</a:t>
            </a:r>
            <a:endParaRPr lang="ar-SA" sz="2400" b="1" cap="none" spc="0" dirty="0">
              <a:ln w="0"/>
              <a:solidFill>
                <a:schemeClr val="tx1"/>
              </a:solidFill>
              <a:effectLst>
                <a:outerShdw blurRad="38100" dist="19050" dir="2700000" algn="tl" rotWithShape="0">
                  <a:schemeClr val="dk1">
                    <a:alpha val="40000"/>
                  </a:schemeClr>
                </a:outerShdw>
              </a:effectLst>
            </a:endParaRPr>
          </a:p>
        </p:txBody>
      </p:sp>
      <p:sp>
        <p:nvSpPr>
          <p:cNvPr id="5" name="وسيلة شرح مع سهم إلى الأسفل 4"/>
          <p:cNvSpPr/>
          <p:nvPr/>
        </p:nvSpPr>
        <p:spPr>
          <a:xfrm>
            <a:off x="7554194" y="1710705"/>
            <a:ext cx="3624710" cy="990124"/>
          </a:xfrm>
          <a:prstGeom prst="downArrowCallout">
            <a:avLst/>
          </a:prstGeom>
          <a:solidFill>
            <a:srgbClr val="FFFF00"/>
          </a:solidFill>
          <a:ln w="38100">
            <a:solidFill>
              <a:schemeClr val="tx1"/>
            </a:solidFill>
          </a:ln>
        </p:spPr>
        <p:txBody>
          <a:bodyPr wrap="non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العامـ(</a:t>
            </a:r>
            <a:r>
              <a:rPr lang="en-US" sz="3600" dirty="0">
                <a:ln w="0"/>
                <a:effectLst>
                  <a:outerShdw blurRad="38100" dist="19050" dir="2700000" algn="tl" rotWithShape="0">
                    <a:schemeClr val="dk1">
                      <a:alpha val="40000"/>
                    </a:schemeClr>
                  </a:outerShdw>
                </a:effectLst>
              </a:rPr>
              <a:t>1</a:t>
            </a:r>
            <a:r>
              <a:rPr lang="ar-SA" sz="3600" dirty="0">
                <a:ln w="0"/>
                <a:effectLst>
                  <a:outerShdw blurRad="38100" dist="19050" dir="2700000" algn="tl" rotWithShape="0">
                    <a:schemeClr val="dk1">
                      <a:alpha val="40000"/>
                    </a:schemeClr>
                  </a:outerShdw>
                </a:effectLst>
              </a:rPr>
              <a:t>)ـود ( التركيب)</a:t>
            </a:r>
            <a:endParaRPr lang="ar-SA" b="0" cap="none" spc="0" dirty="0">
              <a:ln w="0"/>
              <a:solidFill>
                <a:schemeClr val="tx1"/>
              </a:solidFill>
              <a:effectLst>
                <a:outerShdw blurRad="38100" dist="19050" dir="2700000" algn="tl" rotWithShape="0">
                  <a:schemeClr val="dk1">
                    <a:alpha val="40000"/>
                  </a:schemeClr>
                </a:outerShdw>
              </a:effectLst>
            </a:endParaRPr>
          </a:p>
        </p:txBody>
      </p:sp>
      <p:sp>
        <p:nvSpPr>
          <p:cNvPr id="6" name="وسيلة شرح مع سهم إلى الأسفل 5"/>
          <p:cNvSpPr/>
          <p:nvPr/>
        </p:nvSpPr>
        <p:spPr>
          <a:xfrm>
            <a:off x="1211943" y="1745010"/>
            <a:ext cx="3307317" cy="990124"/>
          </a:xfrm>
          <a:prstGeom prst="downArrowCallout">
            <a:avLst/>
          </a:prstGeom>
          <a:solidFill>
            <a:srgbClr val="FFFF00"/>
          </a:solidFill>
          <a:ln w="38100">
            <a:solidFill>
              <a:schemeClr val="tx1"/>
            </a:solidFill>
          </a:ln>
        </p:spPr>
        <p:txBody>
          <a:bodyPr wrap="non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العامـ(</a:t>
            </a:r>
            <a:r>
              <a:rPr lang="en-US" sz="3600" dirty="0">
                <a:ln w="0"/>
                <a:effectLst>
                  <a:outerShdw blurRad="38100" dist="19050" dir="2700000" algn="tl" rotWithShape="0">
                    <a:schemeClr val="dk1">
                      <a:alpha val="40000"/>
                    </a:schemeClr>
                  </a:outerShdw>
                </a:effectLst>
              </a:rPr>
              <a:t>2</a:t>
            </a:r>
            <a:r>
              <a:rPr lang="ar-SA" sz="3600" dirty="0">
                <a:ln w="0"/>
                <a:effectLst>
                  <a:outerShdw blurRad="38100" dist="19050" dir="2700000" algn="tl" rotWithShape="0">
                    <a:schemeClr val="dk1">
                      <a:alpha val="40000"/>
                    </a:schemeClr>
                  </a:outerShdw>
                </a:effectLst>
              </a:rPr>
              <a:t>)ـود(الوظيفة)</a:t>
            </a:r>
            <a:endParaRPr lang="ar-SA" b="0" cap="none" spc="0" dirty="0">
              <a:ln w="0"/>
              <a:solidFill>
                <a:schemeClr val="tx1"/>
              </a:solidFill>
              <a:effectLst>
                <a:outerShdw blurRad="38100" dist="19050" dir="2700000" algn="tl" rotWithShape="0">
                  <a:schemeClr val="dk1">
                    <a:alpha val="40000"/>
                  </a:schemeClr>
                </a:outerShdw>
              </a:effectLst>
            </a:endParaRPr>
          </a:p>
        </p:txBody>
      </p:sp>
      <p:sp>
        <p:nvSpPr>
          <p:cNvPr id="20" name="مستطيل 19"/>
          <p:cNvSpPr/>
          <p:nvPr/>
        </p:nvSpPr>
        <p:spPr>
          <a:xfrm>
            <a:off x="114250" y="2706968"/>
            <a:ext cx="5941050" cy="769441"/>
          </a:xfrm>
          <a:prstGeom prst="rect">
            <a:avLst/>
          </a:prstGeom>
          <a:solidFill>
            <a:srgbClr val="F3A4C3"/>
          </a:solidFill>
          <a:ln w="38100">
            <a:solidFill>
              <a:schemeClr val="tx1"/>
            </a:solidFill>
          </a:ln>
        </p:spPr>
        <p:txBody>
          <a:bodyPr wrap="none" lIns="91440" tIns="45720" rIns="91440" bIns="45720">
            <a:spAutoFit/>
          </a:bodyPr>
          <a:lstStyle/>
          <a:p>
            <a:r>
              <a:rPr lang="ar-SA" sz="4400" dirty="0"/>
              <a:t>( )ارسال إشارات لداخل الخلايا </a:t>
            </a:r>
          </a:p>
        </p:txBody>
      </p:sp>
      <p:sp>
        <p:nvSpPr>
          <p:cNvPr id="27" name="مستطيل 26"/>
          <p:cNvSpPr/>
          <p:nvPr/>
        </p:nvSpPr>
        <p:spPr>
          <a:xfrm>
            <a:off x="1854200" y="49754"/>
            <a:ext cx="8032495" cy="1200329"/>
          </a:xfrm>
          <a:prstGeom prst="rect">
            <a:avLst/>
          </a:prstGeom>
          <a:noFill/>
          <a:ln w="38100">
            <a:solidFill>
              <a:schemeClr val="accent4">
                <a:lumMod val="75000"/>
              </a:schemeClr>
            </a:solidFill>
          </a:ln>
          <a:effectLst/>
        </p:spPr>
        <p:txBody>
          <a:bodyPr wrap="square" lIns="91440" tIns="45720" rIns="91440" bIns="45720">
            <a:spAutoFit/>
          </a:bodyPr>
          <a:lstStyle/>
          <a:p>
            <a:pPr algn="ctr"/>
            <a:r>
              <a:rPr lang="ar-SA" sz="3600" b="1" cap="none" spc="0" dirty="0">
                <a:ln w="0"/>
                <a:solidFill>
                  <a:srgbClr val="FF0000"/>
                </a:solidFill>
                <a:effectLst>
                  <a:outerShdw blurRad="38100" dist="19050" dir="2700000" algn="tl" rotWithShape="0">
                    <a:schemeClr val="dk1">
                      <a:alpha val="40000"/>
                    </a:schemeClr>
                  </a:outerShdw>
                </a:effectLst>
              </a:rPr>
              <a:t>أقرئي في كتابك المقرر عن الغشاء </a:t>
            </a:r>
            <a:r>
              <a:rPr lang="ar-SA" sz="3600" b="1" cap="none" spc="0" dirty="0" err="1">
                <a:ln w="0"/>
                <a:solidFill>
                  <a:srgbClr val="FF0000"/>
                </a:solidFill>
                <a:effectLst>
                  <a:outerShdw blurRad="38100" dist="19050" dir="2700000" algn="tl" rotWithShape="0">
                    <a:schemeClr val="dk1">
                      <a:alpha val="40000"/>
                    </a:schemeClr>
                  </a:outerShdw>
                </a:effectLst>
              </a:rPr>
              <a:t>السيتوبلازمي</a:t>
            </a:r>
            <a:r>
              <a:rPr lang="ar-SA" sz="3600" b="1" cap="none" spc="0" dirty="0">
                <a:ln w="0"/>
                <a:solidFill>
                  <a:srgbClr val="FF0000"/>
                </a:solidFill>
                <a:effectLst>
                  <a:outerShdw blurRad="38100" dist="19050" dir="2700000" algn="tl" rotWithShape="0">
                    <a:schemeClr val="dk1">
                      <a:alpha val="40000"/>
                    </a:schemeClr>
                  </a:outerShdw>
                </a:effectLst>
              </a:rPr>
              <a:t> ثم </a:t>
            </a:r>
            <a:r>
              <a:rPr lang="ar-SA" sz="3600" b="1" dirty="0">
                <a:ln w="0"/>
                <a:solidFill>
                  <a:schemeClr val="accent1"/>
                </a:solidFill>
                <a:effectLst>
                  <a:outerShdw blurRad="38100" dist="19050" dir="2700000" algn="tl" rotWithShape="0">
                    <a:schemeClr val="dk1">
                      <a:alpha val="40000"/>
                    </a:schemeClr>
                  </a:outerShdw>
                </a:effectLst>
              </a:rPr>
              <a:t>صلي من العامـ(</a:t>
            </a:r>
            <a:r>
              <a:rPr lang="en-US" sz="3600" b="1" dirty="0">
                <a:ln w="0"/>
                <a:solidFill>
                  <a:schemeClr val="accent1"/>
                </a:solidFill>
                <a:effectLst>
                  <a:outerShdw blurRad="38100" dist="19050" dir="2700000" algn="tl" rotWithShape="0">
                    <a:schemeClr val="dk1">
                      <a:alpha val="40000"/>
                    </a:schemeClr>
                  </a:outerShdw>
                </a:effectLst>
              </a:rPr>
              <a:t>1</a:t>
            </a:r>
            <a:r>
              <a:rPr lang="ar-SA" sz="3600" b="1" dirty="0">
                <a:ln w="0"/>
                <a:solidFill>
                  <a:schemeClr val="accent1"/>
                </a:solidFill>
                <a:effectLst>
                  <a:outerShdw blurRad="38100" dist="19050" dir="2700000" algn="tl" rotWithShape="0">
                    <a:schemeClr val="dk1">
                      <a:alpha val="40000"/>
                    </a:schemeClr>
                  </a:outerShdw>
                </a:effectLst>
              </a:rPr>
              <a:t>)ـود بما يناسبه من العامـ(</a:t>
            </a:r>
            <a:r>
              <a:rPr lang="en-US" sz="3600" b="1" dirty="0">
                <a:ln w="0"/>
                <a:solidFill>
                  <a:schemeClr val="accent1"/>
                </a:solidFill>
                <a:effectLst>
                  <a:outerShdw blurRad="38100" dist="19050" dir="2700000" algn="tl" rotWithShape="0">
                    <a:schemeClr val="dk1">
                      <a:alpha val="40000"/>
                    </a:schemeClr>
                  </a:outerShdw>
                </a:effectLst>
              </a:rPr>
              <a:t>2</a:t>
            </a:r>
            <a:r>
              <a:rPr lang="ar-SA" sz="3600" b="1" dirty="0">
                <a:ln w="0"/>
                <a:solidFill>
                  <a:schemeClr val="accent1"/>
                </a:solidFill>
                <a:effectLst>
                  <a:outerShdw blurRad="38100" dist="19050" dir="2700000" algn="tl" rotWithShape="0">
                    <a:schemeClr val="dk1">
                      <a:alpha val="40000"/>
                    </a:schemeClr>
                  </a:outerShdw>
                </a:effectLst>
              </a:rPr>
              <a:t>)ـود </a:t>
            </a:r>
          </a:p>
        </p:txBody>
      </p:sp>
      <p:pic>
        <p:nvPicPr>
          <p:cNvPr id="1026" name="Picture 2" descr="نتيجة بحث الصور عن رسمة تركيب الغشاء البلازم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2" y="126313"/>
            <a:ext cx="1925016" cy="1047210"/>
          </a:xfrm>
          <a:prstGeom prst="rect">
            <a:avLst/>
          </a:prstGeom>
          <a:noFill/>
          <a:extLst>
            <a:ext uri="{909E8E84-426E-40DD-AFC4-6F175D3DCCD1}">
              <a14:hiddenFill xmlns:a14="http://schemas.microsoft.com/office/drawing/2010/main">
                <a:solidFill>
                  <a:srgbClr val="FFFFFF"/>
                </a:solidFill>
              </a14:hiddenFill>
            </a:ext>
          </a:extLst>
        </p:spPr>
      </p:pic>
      <p:sp>
        <p:nvSpPr>
          <p:cNvPr id="21" name="مستطيل 20"/>
          <p:cNvSpPr/>
          <p:nvPr/>
        </p:nvSpPr>
        <p:spPr>
          <a:xfrm>
            <a:off x="6824312" y="3715315"/>
            <a:ext cx="4735592" cy="769441"/>
          </a:xfrm>
          <a:prstGeom prst="rect">
            <a:avLst/>
          </a:prstGeom>
          <a:solidFill>
            <a:srgbClr val="00FFCC"/>
          </a:solidFill>
          <a:ln w="38100">
            <a:solidFill>
              <a:schemeClr val="tx1"/>
            </a:solidFill>
          </a:ln>
        </p:spPr>
        <p:txBody>
          <a:bodyPr wrap="none" lIns="91440" tIns="45720" rIns="91440" bIns="45720">
            <a:spAutoFit/>
          </a:bodyPr>
          <a:lstStyle/>
          <a:p>
            <a:r>
              <a:rPr lang="ar-SA" sz="4400" b="1" dirty="0"/>
              <a:t>(</a:t>
            </a:r>
            <a:r>
              <a:rPr lang="en-US" sz="4400" b="1" dirty="0"/>
              <a:t>2</a:t>
            </a:r>
            <a:r>
              <a:rPr lang="ar-SA" sz="4400" b="1" dirty="0"/>
              <a:t>)سلاسل الكربوهيدرات</a:t>
            </a:r>
          </a:p>
        </p:txBody>
      </p:sp>
      <p:sp>
        <p:nvSpPr>
          <p:cNvPr id="22" name="مستطيل 21"/>
          <p:cNvSpPr/>
          <p:nvPr/>
        </p:nvSpPr>
        <p:spPr>
          <a:xfrm>
            <a:off x="8441006" y="5706299"/>
            <a:ext cx="3029997" cy="769441"/>
          </a:xfrm>
          <a:prstGeom prst="rect">
            <a:avLst/>
          </a:prstGeom>
          <a:solidFill>
            <a:srgbClr val="00FFCC"/>
          </a:solidFill>
          <a:ln w="38100">
            <a:solidFill>
              <a:schemeClr val="tx1"/>
            </a:solidFill>
          </a:ln>
        </p:spPr>
        <p:txBody>
          <a:bodyPr wrap="none" lIns="91440" tIns="45720" rIns="91440" bIns="45720">
            <a:spAutoFit/>
          </a:bodyPr>
          <a:lstStyle/>
          <a:p>
            <a:r>
              <a:rPr lang="ar-SA" sz="4400" b="1" dirty="0"/>
              <a:t>(</a:t>
            </a:r>
            <a:r>
              <a:rPr lang="en-US" sz="4400" b="1" dirty="0"/>
              <a:t>4</a:t>
            </a:r>
            <a:r>
              <a:rPr lang="ar-SA" sz="4400" b="1" dirty="0"/>
              <a:t>)</a:t>
            </a:r>
            <a:r>
              <a:rPr lang="ar-SA" sz="4400" b="1" dirty="0" err="1"/>
              <a:t>الكلستيرول</a:t>
            </a:r>
            <a:r>
              <a:rPr lang="ar-SA" sz="4400" b="1" dirty="0"/>
              <a:t> </a:t>
            </a:r>
          </a:p>
        </p:txBody>
      </p:sp>
      <p:sp>
        <p:nvSpPr>
          <p:cNvPr id="25" name="مستطيل 24"/>
          <p:cNvSpPr/>
          <p:nvPr/>
        </p:nvSpPr>
        <p:spPr>
          <a:xfrm>
            <a:off x="6948258" y="4710807"/>
            <a:ext cx="4560864" cy="769441"/>
          </a:xfrm>
          <a:prstGeom prst="rect">
            <a:avLst/>
          </a:prstGeom>
          <a:solidFill>
            <a:srgbClr val="00FFCC"/>
          </a:solidFill>
          <a:ln w="38100">
            <a:solidFill>
              <a:schemeClr val="tx1"/>
            </a:solidFill>
          </a:ln>
        </p:spPr>
        <p:txBody>
          <a:bodyPr wrap="none" lIns="91440" tIns="45720" rIns="91440" bIns="45720">
            <a:spAutoFit/>
          </a:bodyPr>
          <a:lstStyle/>
          <a:p>
            <a:pPr algn="ctr"/>
            <a:r>
              <a:rPr lang="ar-SA" sz="4400" b="1" dirty="0"/>
              <a:t>(</a:t>
            </a:r>
            <a:r>
              <a:rPr lang="en-US" sz="4400" b="1" dirty="0"/>
              <a:t>3</a:t>
            </a:r>
            <a:r>
              <a:rPr lang="ar-SA" sz="4400" b="1" dirty="0"/>
              <a:t>)البروتينات المستقبلة</a:t>
            </a:r>
            <a:endParaRPr lang="ar-SA" sz="2400" b="1" cap="none" spc="0" dirty="0">
              <a:ln w="0"/>
              <a:solidFill>
                <a:schemeClr val="tx1"/>
              </a:solidFill>
              <a:effectLst>
                <a:outerShdw blurRad="38100" dist="19050" dir="2700000" algn="tl" rotWithShape="0">
                  <a:schemeClr val="dk1">
                    <a:alpha val="40000"/>
                  </a:schemeClr>
                </a:outerShdw>
              </a:effectLst>
            </a:endParaRPr>
          </a:p>
        </p:txBody>
      </p:sp>
      <p:sp>
        <p:nvSpPr>
          <p:cNvPr id="28" name="مستطيل 27"/>
          <p:cNvSpPr/>
          <p:nvPr/>
        </p:nvSpPr>
        <p:spPr>
          <a:xfrm>
            <a:off x="118686" y="3715315"/>
            <a:ext cx="5974713" cy="769441"/>
          </a:xfrm>
          <a:prstGeom prst="rect">
            <a:avLst/>
          </a:prstGeom>
          <a:solidFill>
            <a:srgbClr val="F3A4C3"/>
          </a:solidFill>
          <a:ln w="38100">
            <a:solidFill>
              <a:schemeClr val="tx1"/>
            </a:solidFill>
          </a:ln>
        </p:spPr>
        <p:txBody>
          <a:bodyPr wrap="none" lIns="91440" tIns="45720" rIns="91440" bIns="45720">
            <a:spAutoFit/>
          </a:bodyPr>
          <a:lstStyle/>
          <a:p>
            <a:r>
              <a:rPr lang="ar-SA" sz="4400" dirty="0"/>
              <a:t>( )يبقى الغشاء الخلوي شبه سائل</a:t>
            </a:r>
          </a:p>
        </p:txBody>
      </p:sp>
      <p:sp>
        <p:nvSpPr>
          <p:cNvPr id="29" name="مستطيل 28"/>
          <p:cNvSpPr/>
          <p:nvPr/>
        </p:nvSpPr>
        <p:spPr>
          <a:xfrm>
            <a:off x="92082" y="4719320"/>
            <a:ext cx="6016618" cy="1446550"/>
          </a:xfrm>
          <a:prstGeom prst="rect">
            <a:avLst/>
          </a:prstGeom>
          <a:solidFill>
            <a:srgbClr val="F3A4C3"/>
          </a:solidFill>
          <a:ln w="38100">
            <a:solidFill>
              <a:schemeClr val="tx1"/>
            </a:solidFill>
          </a:ln>
        </p:spPr>
        <p:txBody>
          <a:bodyPr wrap="square" lIns="91440" tIns="45720" rIns="91440" bIns="45720">
            <a:spAutoFit/>
          </a:bodyPr>
          <a:lstStyle/>
          <a:p>
            <a:r>
              <a:rPr lang="ar-SA" sz="4400" dirty="0"/>
              <a:t>( )يتم انتقال الجزيئات الكبيرة عن طريقها عبر الغشاء البلازمي</a:t>
            </a:r>
          </a:p>
        </p:txBody>
      </p:sp>
    </p:spTree>
    <p:extLst>
      <p:ext uri="{BB962C8B-B14F-4D97-AF65-F5344CB8AC3E}">
        <p14:creationId xmlns:p14="http://schemas.microsoft.com/office/powerpoint/2010/main" val="38700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919536" y="260649"/>
            <a:ext cx="8285726" cy="4524315"/>
          </a:xfrm>
          <a:prstGeom prst="rect">
            <a:avLst/>
          </a:prstGeom>
          <a:noFill/>
          <a:ln w="38100">
            <a:solidFill>
              <a:schemeClr val="accent6">
                <a:lumMod val="75000"/>
              </a:schemeClr>
            </a:solidFill>
          </a:ln>
        </p:spPr>
        <p:txBody>
          <a:bodyPr wrap="square" lIns="91440" tIns="45720" rIns="91440" bIns="45720">
            <a:spAutoFit/>
          </a:bodyPr>
          <a:lstStyle/>
          <a:p>
            <a:pPr algn="ctr"/>
            <a:r>
              <a:rPr lang="ar-SA" sz="4800" b="1" dirty="0">
                <a:ln w="0"/>
                <a:effectLst>
                  <a:outerShdw blurRad="38100" dist="19050" dir="2700000" algn="tl" rotWithShape="0">
                    <a:schemeClr val="dk1">
                      <a:alpha val="40000"/>
                    </a:schemeClr>
                  </a:outerShdw>
                </a:effectLst>
              </a:rPr>
              <a:t>ارتفعت درجة حرارة المطبخ من حرارة الحوار الساخن الذي دار بين السيد زيت الذي يصر على أن الكوليسترول مركب ضار بالجسم ويتباها بأنه خالي منه بينما أصرت السيدة زبدة على أن </a:t>
            </a:r>
            <a:r>
              <a:rPr lang="ar-SA" sz="4800" b="1" dirty="0" err="1">
                <a:ln w="0"/>
                <a:effectLst>
                  <a:outerShdw blurRad="38100" dist="19050" dir="2700000" algn="tl" rotWithShape="0">
                    <a:schemeClr val="dk1">
                      <a:alpha val="40000"/>
                    </a:schemeClr>
                  </a:outerShdw>
                </a:effectLst>
              </a:rPr>
              <a:t>الكليسترول</a:t>
            </a:r>
            <a:r>
              <a:rPr lang="ar-SA" sz="4800" b="1" dirty="0">
                <a:ln w="0"/>
                <a:effectLst>
                  <a:outerShdw blurRad="38100" dist="19050" dir="2700000" algn="tl" rotWithShape="0">
                    <a:schemeClr val="dk1">
                      <a:alpha val="40000"/>
                    </a:schemeClr>
                  </a:outerShdw>
                </a:effectLst>
              </a:rPr>
              <a:t> مركب مفيد ومهم للجسم  </a:t>
            </a: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0616" y="3933056"/>
            <a:ext cx="2019653" cy="2808312"/>
          </a:xfrm>
          <a:prstGeom prst="rect">
            <a:avLst/>
          </a:prstGeom>
        </p:spPr>
      </p:pic>
      <p:pic>
        <p:nvPicPr>
          <p:cNvPr id="6" name="صورة 5"/>
          <p:cNvPicPr>
            <a:picLocks noChangeAspect="1"/>
          </p:cNvPicPr>
          <p:nvPr/>
        </p:nvPicPr>
        <p:blipFill rotWithShape="1">
          <a:blip r:embed="rId3" cstate="print">
            <a:extLst>
              <a:ext uri="{28A0092B-C50C-407E-A947-70E740481C1C}">
                <a14:useLocalDpi xmlns:a14="http://schemas.microsoft.com/office/drawing/2010/main" val="0"/>
              </a:ext>
            </a:extLst>
          </a:blip>
          <a:srcRect t="11127"/>
          <a:stretch/>
        </p:blipFill>
        <p:spPr>
          <a:xfrm>
            <a:off x="1703512" y="4059076"/>
            <a:ext cx="1901948" cy="2664296"/>
          </a:xfrm>
          <a:prstGeom prst="rect">
            <a:avLst/>
          </a:prstGeom>
        </p:spPr>
      </p:pic>
    </p:spTree>
    <p:extLst>
      <p:ext uri="{BB962C8B-B14F-4D97-AF65-F5344CB8AC3E}">
        <p14:creationId xmlns:p14="http://schemas.microsoft.com/office/powerpoint/2010/main" val="2683607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467708" y="260649"/>
            <a:ext cx="6084676" cy="5909310"/>
          </a:xfrm>
          <a:prstGeom prst="rect">
            <a:avLst/>
          </a:prstGeom>
          <a:noFill/>
          <a:ln w="38100">
            <a:solidFill>
              <a:schemeClr val="tx1"/>
            </a:solidFill>
          </a:ln>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تخيلي المناظرة التي دارت بين السيد زيت والسيدة زبدة ومثليها مع زميلاتكـِ في الصف مبينة وجه نظر كليهما مع وجوب مراعات آداب الحوار والجدال مع زميلاتكـِ </a:t>
            </a:r>
          </a:p>
        </p:txBody>
      </p:sp>
      <p:pic>
        <p:nvPicPr>
          <p:cNvPr id="3" name="صورة 2"/>
          <p:cNvPicPr>
            <a:picLocks noChangeAspect="1"/>
          </p:cNvPicPr>
          <p:nvPr/>
        </p:nvPicPr>
        <p:blipFill rotWithShape="1">
          <a:blip r:embed="rId2" cstate="print">
            <a:extLst>
              <a:ext uri="{28A0092B-C50C-407E-A947-70E740481C1C}">
                <a14:useLocalDpi xmlns:a14="http://schemas.microsoft.com/office/drawing/2010/main" val="0"/>
              </a:ext>
            </a:extLst>
          </a:blip>
          <a:srcRect l="48267" t="21000" r="10164" b="10751"/>
          <a:stretch/>
        </p:blipFill>
        <p:spPr>
          <a:xfrm>
            <a:off x="9217778" y="3975100"/>
            <a:ext cx="1869322" cy="2666744"/>
          </a:xfrm>
          <a:prstGeom prst="rect">
            <a:avLst/>
          </a:prstGeom>
        </p:spPr>
      </p:pic>
      <p:pic>
        <p:nvPicPr>
          <p:cNvPr id="4" name="صورة 3"/>
          <p:cNvPicPr>
            <a:picLocks noChangeAspect="1"/>
          </p:cNvPicPr>
          <p:nvPr/>
        </p:nvPicPr>
        <p:blipFill rotWithShape="1">
          <a:blip r:embed="rId3" cstate="print">
            <a:extLst>
              <a:ext uri="{28A0092B-C50C-407E-A947-70E740481C1C}">
                <a14:useLocalDpi xmlns:a14="http://schemas.microsoft.com/office/drawing/2010/main" val="0"/>
              </a:ext>
            </a:extLst>
          </a:blip>
          <a:srcRect l="12158" t="9928" r="56666" b="11323"/>
          <a:stretch/>
        </p:blipFill>
        <p:spPr>
          <a:xfrm>
            <a:off x="1841500" y="2857500"/>
            <a:ext cx="2024980" cy="3786672"/>
          </a:xfrm>
          <a:prstGeom prst="rect">
            <a:avLst/>
          </a:prstGeom>
        </p:spPr>
      </p:pic>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2512" y="226706"/>
            <a:ext cx="1405196" cy="1872208"/>
          </a:xfrm>
          <a:prstGeom prst="rect">
            <a:avLst/>
          </a:prstGeom>
        </p:spPr>
      </p:pic>
      <p:sp>
        <p:nvSpPr>
          <p:cNvPr id="6" name="مستطيل 5"/>
          <p:cNvSpPr/>
          <p:nvPr/>
        </p:nvSpPr>
        <p:spPr>
          <a:xfrm>
            <a:off x="9942220" y="274935"/>
            <a:ext cx="1550424" cy="1569660"/>
          </a:xfrm>
          <a:prstGeom prst="rect">
            <a:avLst/>
          </a:prstGeom>
          <a:noFill/>
        </p:spPr>
        <p:txBody>
          <a:bodyPr wrap="non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مناظرة</a:t>
            </a:r>
          </a:p>
          <a:p>
            <a:pPr algn="ctr"/>
            <a:r>
              <a:rPr lang="ar-SA" sz="4800" b="1" dirty="0">
                <a:ln w="0"/>
                <a:effectLst>
                  <a:outerShdw blurRad="38100" dist="19050" dir="2700000" algn="tl" rotWithShape="0">
                    <a:schemeClr val="dk1">
                      <a:alpha val="40000"/>
                    </a:schemeClr>
                  </a:outerShdw>
                </a:effectLst>
              </a:rPr>
              <a:t>علمية</a:t>
            </a:r>
            <a:endParaRPr lang="ar-SA" sz="48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83452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rotWithShape="1">
          <a:blip r:embed="rId2" cstate="print">
            <a:extLst>
              <a:ext uri="{28A0092B-C50C-407E-A947-70E740481C1C}">
                <a14:useLocalDpi xmlns:a14="http://schemas.microsoft.com/office/drawing/2010/main" val="0"/>
              </a:ext>
            </a:extLst>
          </a:blip>
          <a:srcRect l="17016" t="952" r="14687" b="14197"/>
          <a:stretch/>
        </p:blipFill>
        <p:spPr>
          <a:xfrm flipH="1">
            <a:off x="9677400" y="3619501"/>
            <a:ext cx="2123062" cy="2725646"/>
          </a:xfrm>
          <a:prstGeom prst="rect">
            <a:avLst/>
          </a:prstGeom>
        </p:spPr>
      </p:pic>
      <p:sp>
        <p:nvSpPr>
          <p:cNvPr id="2" name="وسيلة شرح مستطيلة مستديرة الزوايا 1"/>
          <p:cNvSpPr/>
          <p:nvPr/>
        </p:nvSpPr>
        <p:spPr>
          <a:xfrm>
            <a:off x="9423400" y="198735"/>
            <a:ext cx="2377062" cy="3253264"/>
          </a:xfrm>
          <a:prstGeom prst="wedgeRoundRectCallout">
            <a:avLst>
              <a:gd name="adj1" fmla="val -13887"/>
              <a:gd name="adj2" fmla="val 65623"/>
              <a:gd name="adj3" fmla="val 16667"/>
            </a:avLst>
          </a:prstGeom>
          <a:solidFill>
            <a:srgbClr val="00FF99"/>
          </a:solidFill>
        </p:spPr>
        <p:txBody>
          <a:bodyPr wrap="square" lIns="91440" tIns="45720" rIns="91440" bIns="45720">
            <a:spAutoFit/>
          </a:bodyPr>
          <a:lstStyle/>
          <a:p>
            <a:pPr algn="ctr"/>
            <a:r>
              <a:rPr lang="ar-SA" sz="4800" b="1" dirty="0">
                <a:ln w="0"/>
                <a:effectLst>
                  <a:outerShdw blurRad="38100" dist="19050" dir="2700000" algn="tl" rotWithShape="0">
                    <a:schemeClr val="dk1">
                      <a:alpha val="40000"/>
                    </a:schemeClr>
                  </a:outerShdw>
                </a:effectLst>
              </a:rPr>
              <a:t>س/ما نوع الفن في هذه الصورة ؟</a:t>
            </a:r>
            <a:endParaRPr lang="ar-SA" sz="4800" b="1" cap="none" spc="0" dirty="0">
              <a:ln w="0"/>
              <a:solidFill>
                <a:schemeClr val="tx1"/>
              </a:solidFill>
              <a:effectLst>
                <a:outerShdw blurRad="38100" dist="19050" dir="2700000" algn="tl" rotWithShape="0">
                  <a:schemeClr val="dk1">
                    <a:alpha val="40000"/>
                  </a:schemeClr>
                </a:outerShdw>
              </a:effectLst>
            </a:endParaRPr>
          </a:p>
        </p:txBody>
      </p:sp>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8735"/>
            <a:ext cx="8724900" cy="5342352"/>
          </a:xfrm>
          <a:prstGeom prst="rect">
            <a:avLst/>
          </a:prstGeom>
        </p:spPr>
      </p:pic>
      <p:sp>
        <p:nvSpPr>
          <p:cNvPr id="6" name="مستطيل 5"/>
          <p:cNvSpPr/>
          <p:nvPr/>
        </p:nvSpPr>
        <p:spPr>
          <a:xfrm>
            <a:off x="3577077" y="5541087"/>
            <a:ext cx="3876382" cy="923330"/>
          </a:xfrm>
          <a:prstGeom prst="rect">
            <a:avLst/>
          </a:prstGeom>
          <a:noFill/>
          <a:ln>
            <a:solidFill>
              <a:srgbClr val="FFFF66"/>
            </a:solidFill>
          </a:ln>
          <a:effectLst>
            <a:glow rad="101600">
              <a:schemeClr val="accent2">
                <a:satMod val="175000"/>
                <a:alpha val="40000"/>
              </a:schemeClr>
            </a:glow>
          </a:effectLst>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أنه فن الفسيفساء </a:t>
            </a:r>
          </a:p>
        </p:txBody>
      </p:sp>
    </p:spTree>
    <p:extLst>
      <p:ext uri="{BB962C8B-B14F-4D97-AF65-F5344CB8AC3E}">
        <p14:creationId xmlns:p14="http://schemas.microsoft.com/office/powerpoint/2010/main" val="242018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069225" y="287635"/>
            <a:ext cx="8028160" cy="923330"/>
          </a:xfrm>
          <a:prstGeom prst="rect">
            <a:avLst/>
          </a:prstGeom>
          <a:solidFill>
            <a:srgbClr val="00FF99"/>
          </a:solidFill>
          <a:effectLst>
            <a:outerShdw blurRad="50800" dist="88900" dir="2700000" algn="tl" rotWithShape="0">
              <a:prstClr val="black">
                <a:alpha val="40000"/>
              </a:prstClr>
            </a:outerShdw>
          </a:effectLst>
        </p:spPr>
        <p:txBody>
          <a:bodyPr wrap="none" lIns="91440" tIns="45720" rIns="91440" bIns="45720">
            <a:spAutoFit/>
          </a:bodyPr>
          <a:lstStyle/>
          <a:p>
            <a:pPr algn="ctr"/>
            <a:r>
              <a:rPr lang="ar-SA" sz="5400" b="0" cap="none" spc="0" dirty="0">
                <a:ln w="0">
                  <a:noFill/>
                </a:ln>
                <a:solidFill>
                  <a:schemeClr val="bg1"/>
                </a:solidFill>
                <a:effectLst>
                  <a:glow rad="101600">
                    <a:schemeClr val="accent2">
                      <a:satMod val="175000"/>
                      <a:alpha val="40000"/>
                    </a:schemeClr>
                  </a:glow>
                  <a:outerShdw blurRad="38100" dist="19050" dir="2700000" algn="tl" rotWithShape="0">
                    <a:schemeClr val="dk1">
                      <a:alpha val="40000"/>
                    </a:schemeClr>
                  </a:outerShdw>
                </a:effectLst>
              </a:rPr>
              <a:t>التركيب الفسيفسائي للغشاء البلازمي</a:t>
            </a:r>
          </a:p>
        </p:txBody>
      </p:sp>
      <p:sp>
        <p:nvSpPr>
          <p:cNvPr id="3" name="مستطيل 2"/>
          <p:cNvSpPr/>
          <p:nvPr/>
        </p:nvSpPr>
        <p:spPr>
          <a:xfrm>
            <a:off x="8229600" y="1747607"/>
            <a:ext cx="3157833" cy="4247317"/>
          </a:xfrm>
          <a:prstGeom prst="rect">
            <a:avLst/>
          </a:prstGeom>
          <a:solidFill>
            <a:schemeClr val="accent4">
              <a:lumMod val="40000"/>
              <a:lumOff val="60000"/>
            </a:schemeClr>
          </a:solidFill>
          <a:effectLst>
            <a:outerShdw blurRad="50800" dist="88900" dir="2700000" algn="tl" rotWithShape="0">
              <a:prstClr val="black">
                <a:alpha val="40000"/>
              </a:prstClr>
            </a:outerShdw>
          </a:effectLst>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 الرابط بين صورة الغشاء البلازمي هذه والصورة السابقة </a:t>
            </a:r>
          </a:p>
        </p:txBody>
      </p:sp>
      <p:pic>
        <p:nvPicPr>
          <p:cNvPr id="4" name="صورة 3"/>
          <p:cNvPicPr>
            <a:picLocks noChangeAspect="1"/>
          </p:cNvPicPr>
          <p:nvPr/>
        </p:nvPicPr>
        <p:blipFill>
          <a:blip r:embed="rId2"/>
          <a:stretch>
            <a:fillRect/>
          </a:stretch>
        </p:blipFill>
        <p:spPr>
          <a:xfrm>
            <a:off x="1233684" y="1494134"/>
            <a:ext cx="5838431" cy="4754265"/>
          </a:xfrm>
          <a:prstGeom prst="rect">
            <a:avLst/>
          </a:prstGeom>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4238899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images (9).jpg"/>
          <p:cNvPicPr/>
          <p:nvPr/>
        </p:nvPicPr>
        <p:blipFill>
          <a:blip r:embed="rId2"/>
          <a:stretch>
            <a:fillRect/>
          </a:stretch>
        </p:blipFill>
        <p:spPr>
          <a:xfrm>
            <a:off x="10124699" y="330676"/>
            <a:ext cx="1620000" cy="1599248"/>
          </a:xfrm>
          <a:prstGeom prst="rect">
            <a:avLst/>
          </a:prstGeom>
          <a:ln>
            <a:noFill/>
          </a:ln>
          <a:effectLst>
            <a:outerShdw blurRad="292100" dist="139700" dir="2700000" algn="tl" rotWithShape="0">
              <a:srgbClr val="333333">
                <a:alpha val="65000"/>
              </a:srgbClr>
            </a:outerShdw>
          </a:effectLst>
        </p:spPr>
      </p:pic>
      <p:pic>
        <p:nvPicPr>
          <p:cNvPr id="4" name="صورة 3" descr="ghhj2345.gif"/>
          <p:cNvPicPr/>
          <p:nvPr/>
        </p:nvPicPr>
        <p:blipFill>
          <a:blip r:embed="rId3"/>
          <a:stretch>
            <a:fillRect/>
          </a:stretch>
        </p:blipFill>
        <p:spPr>
          <a:xfrm>
            <a:off x="8005518" y="322522"/>
            <a:ext cx="1628384" cy="1594600"/>
          </a:xfrm>
          <a:prstGeom prst="rect">
            <a:avLst/>
          </a:prstGeom>
          <a:ln>
            <a:noFill/>
          </a:ln>
          <a:effectLst>
            <a:outerShdw blurRad="292100" dist="139700" dir="2700000" algn="tl" rotWithShape="0">
              <a:srgbClr val="333333">
                <a:alpha val="65000"/>
              </a:srgbClr>
            </a:outerShdw>
          </a:effectLst>
        </p:spPr>
      </p:pic>
      <p:pic>
        <p:nvPicPr>
          <p:cNvPr id="5" name="صورة 4" descr="تنزيل (1).jpg"/>
          <p:cNvPicPr/>
          <p:nvPr/>
        </p:nvPicPr>
        <p:blipFill>
          <a:blip r:embed="rId4"/>
          <a:srcRect l="13846" r="14615"/>
          <a:stretch>
            <a:fillRect/>
          </a:stretch>
        </p:blipFill>
        <p:spPr>
          <a:xfrm>
            <a:off x="5953331" y="338925"/>
            <a:ext cx="1620000" cy="1620000"/>
          </a:xfrm>
          <a:prstGeom prst="rect">
            <a:avLst/>
          </a:prstGeom>
          <a:ln>
            <a:noFill/>
          </a:ln>
          <a:effectLst>
            <a:outerShdw blurRad="292100" dist="139700" dir="2700000" algn="tl" rotWithShape="0">
              <a:srgbClr val="333333">
                <a:alpha val="65000"/>
              </a:srgbClr>
            </a:outerShdw>
          </a:effectLst>
        </p:spPr>
      </p:pic>
      <p:pic>
        <p:nvPicPr>
          <p:cNvPr id="6" name="صورة 5" descr="cartoon-people-work-icon-cleaner-14965082.jpg"/>
          <p:cNvPicPr/>
          <p:nvPr/>
        </p:nvPicPr>
        <p:blipFill>
          <a:blip r:embed="rId5"/>
          <a:stretch>
            <a:fillRect/>
          </a:stretch>
        </p:blipFill>
        <p:spPr>
          <a:xfrm>
            <a:off x="3931085" y="297122"/>
            <a:ext cx="1587139" cy="1619999"/>
          </a:xfrm>
          <a:prstGeom prst="rect">
            <a:avLst/>
          </a:prstGeom>
          <a:ln>
            <a:noFill/>
          </a:ln>
          <a:effectLst>
            <a:outerShdw blurRad="292100" dist="139700" dir="2700000" algn="tl" rotWithShape="0">
              <a:srgbClr val="333333">
                <a:alpha val="65000"/>
              </a:srgbClr>
            </a:outerShdw>
          </a:effectLst>
        </p:spPr>
      </p:pic>
      <p:pic>
        <p:nvPicPr>
          <p:cNvPr id="7" name="صورة 6" descr="school-clip-art-11.gif"/>
          <p:cNvPicPr/>
          <p:nvPr/>
        </p:nvPicPr>
        <p:blipFill>
          <a:blip r:embed="rId6"/>
          <a:srcRect t="10000" b="17857"/>
          <a:stretch>
            <a:fillRect/>
          </a:stretch>
        </p:blipFill>
        <p:spPr>
          <a:xfrm>
            <a:off x="5966718" y="4363725"/>
            <a:ext cx="2310765" cy="1390650"/>
          </a:xfrm>
          <a:prstGeom prst="rect">
            <a:avLst/>
          </a:prstGeom>
          <a:ln>
            <a:noFill/>
          </a:ln>
          <a:effectLst>
            <a:outerShdw blurRad="292100" dist="139700" dir="2700000" algn="tl" rotWithShape="0">
              <a:srgbClr val="333333">
                <a:alpha val="65000"/>
              </a:srgbClr>
            </a:outerShdw>
          </a:effectLst>
        </p:spPr>
      </p:pic>
      <p:pic>
        <p:nvPicPr>
          <p:cNvPr id="8" name="صورة 7" descr="images (13).jpg"/>
          <p:cNvPicPr/>
          <p:nvPr/>
        </p:nvPicPr>
        <p:blipFill>
          <a:blip r:embed="rId7"/>
          <a:srcRect t="12857" b="10714"/>
          <a:stretch>
            <a:fillRect/>
          </a:stretch>
        </p:blipFill>
        <p:spPr>
          <a:xfrm>
            <a:off x="8901676" y="4363725"/>
            <a:ext cx="2510790" cy="1390650"/>
          </a:xfrm>
          <a:prstGeom prst="rect">
            <a:avLst/>
          </a:prstGeom>
          <a:ln>
            <a:noFill/>
          </a:ln>
          <a:effectLst>
            <a:outerShdw blurRad="292100" dist="139700" dir="2700000" algn="tl" rotWithShape="0">
              <a:srgbClr val="333333">
                <a:alpha val="65000"/>
              </a:srgbClr>
            </a:outerShdw>
          </a:effectLst>
        </p:spPr>
      </p:pic>
      <p:pic>
        <p:nvPicPr>
          <p:cNvPr id="9" name="صورة 8" descr="images (16).jpg"/>
          <p:cNvPicPr/>
          <p:nvPr/>
        </p:nvPicPr>
        <p:blipFill>
          <a:blip r:embed="rId8"/>
          <a:stretch>
            <a:fillRect/>
          </a:stretch>
        </p:blipFill>
        <p:spPr>
          <a:xfrm>
            <a:off x="7999189" y="2382642"/>
            <a:ext cx="1607300" cy="1602105"/>
          </a:xfrm>
          <a:prstGeom prst="rect">
            <a:avLst/>
          </a:prstGeom>
          <a:ln>
            <a:noFill/>
          </a:ln>
          <a:effectLst>
            <a:outerShdw blurRad="292100" dist="139700" dir="2700000" algn="tl" rotWithShape="0">
              <a:srgbClr val="333333">
                <a:alpha val="65000"/>
              </a:srgbClr>
            </a:outerShdw>
          </a:effectLst>
        </p:spPr>
      </p:pic>
      <p:pic>
        <p:nvPicPr>
          <p:cNvPr id="10" name="صورة 9" descr="PE03774_.gif"/>
          <p:cNvPicPr/>
          <p:nvPr/>
        </p:nvPicPr>
        <p:blipFill>
          <a:blip r:embed="rId9"/>
          <a:stretch>
            <a:fillRect/>
          </a:stretch>
        </p:blipFill>
        <p:spPr>
          <a:xfrm>
            <a:off x="5957631" y="2382642"/>
            <a:ext cx="1611399" cy="1600575"/>
          </a:xfrm>
          <a:prstGeom prst="rect">
            <a:avLst/>
          </a:prstGeom>
          <a:ln>
            <a:noFill/>
          </a:ln>
          <a:effectLst>
            <a:outerShdw blurRad="292100" dist="139700" dir="2700000" algn="tl" rotWithShape="0">
              <a:srgbClr val="333333">
                <a:alpha val="65000"/>
              </a:srgbClr>
            </a:outerShdw>
          </a:effectLst>
        </p:spPr>
      </p:pic>
      <p:pic>
        <p:nvPicPr>
          <p:cNvPr id="11" name="صورة 10" descr="images (11).jpg"/>
          <p:cNvPicPr/>
          <p:nvPr/>
        </p:nvPicPr>
        <p:blipFill>
          <a:blip r:embed="rId10"/>
          <a:stretch>
            <a:fillRect/>
          </a:stretch>
        </p:blipFill>
        <p:spPr>
          <a:xfrm>
            <a:off x="1932206" y="2428963"/>
            <a:ext cx="1609682" cy="1620000"/>
          </a:xfrm>
          <a:prstGeom prst="rect">
            <a:avLst/>
          </a:prstGeom>
          <a:ln>
            <a:noFill/>
          </a:ln>
          <a:effectLst>
            <a:outerShdw blurRad="292100" dist="139700" dir="2700000" algn="tl" rotWithShape="0">
              <a:srgbClr val="333333">
                <a:alpha val="65000"/>
              </a:srgbClr>
            </a:outerShdw>
          </a:effectLst>
        </p:spPr>
      </p:pic>
      <p:pic>
        <p:nvPicPr>
          <p:cNvPr id="12" name="صورة 11" descr="Cleaner.jpg"/>
          <p:cNvPicPr/>
          <p:nvPr/>
        </p:nvPicPr>
        <p:blipFill>
          <a:blip r:embed="rId11"/>
          <a:stretch>
            <a:fillRect/>
          </a:stretch>
        </p:blipFill>
        <p:spPr>
          <a:xfrm>
            <a:off x="3910924" y="2428963"/>
            <a:ext cx="1607300" cy="1620000"/>
          </a:xfrm>
          <a:prstGeom prst="rect">
            <a:avLst/>
          </a:prstGeom>
          <a:ln>
            <a:noFill/>
          </a:ln>
          <a:effectLst>
            <a:outerShdw blurRad="292100" dist="139700" dir="2700000" algn="tl" rotWithShape="0">
              <a:srgbClr val="333333">
                <a:alpha val="65000"/>
              </a:srgbClr>
            </a:outerShdw>
          </a:effectLst>
        </p:spPr>
      </p:pic>
      <p:pic>
        <p:nvPicPr>
          <p:cNvPr id="13" name="صورة 12" descr="acv'][oiuyt.jpg"/>
          <p:cNvPicPr/>
          <p:nvPr/>
        </p:nvPicPr>
        <p:blipFill>
          <a:blip r:embed="rId12"/>
          <a:stretch>
            <a:fillRect/>
          </a:stretch>
        </p:blipFill>
        <p:spPr>
          <a:xfrm>
            <a:off x="1996710" y="340253"/>
            <a:ext cx="1545178" cy="1619250"/>
          </a:xfrm>
          <a:prstGeom prst="rect">
            <a:avLst/>
          </a:prstGeom>
          <a:ln>
            <a:noFill/>
          </a:ln>
          <a:effectLst>
            <a:outerShdw blurRad="292100" dist="139700" dir="2700000" algn="tl" rotWithShape="0">
              <a:srgbClr val="333333">
                <a:alpha val="65000"/>
              </a:srgbClr>
            </a:outerShdw>
          </a:effectLst>
        </p:spPr>
      </p:pic>
      <p:pic>
        <p:nvPicPr>
          <p:cNvPr id="14" name="صورة 13" descr="images (12).jpg"/>
          <p:cNvPicPr/>
          <p:nvPr/>
        </p:nvPicPr>
        <p:blipFill>
          <a:blip r:embed="rId13"/>
          <a:srcRect l="4545" t="7843" r="5303" b="6863"/>
          <a:stretch>
            <a:fillRect/>
          </a:stretch>
        </p:blipFill>
        <p:spPr>
          <a:xfrm>
            <a:off x="10254284" y="2382642"/>
            <a:ext cx="1490415" cy="1580686"/>
          </a:xfrm>
          <a:prstGeom prst="rect">
            <a:avLst/>
          </a:prstGeom>
          <a:ln>
            <a:noFill/>
          </a:ln>
          <a:effectLst>
            <a:outerShdw blurRad="292100" dist="139700" dir="2700000" algn="tl" rotWithShape="0">
              <a:srgbClr val="333333">
                <a:alpha val="65000"/>
              </a:srgbClr>
            </a:outerShdw>
          </a:effectLst>
        </p:spPr>
      </p:pic>
      <p:pic>
        <p:nvPicPr>
          <p:cNvPr id="15" name="صورة 14" descr="images (17).jpg"/>
          <p:cNvPicPr/>
          <p:nvPr/>
        </p:nvPicPr>
        <p:blipFill>
          <a:blip r:embed="rId14"/>
          <a:stretch>
            <a:fillRect/>
          </a:stretch>
        </p:blipFill>
        <p:spPr>
          <a:xfrm>
            <a:off x="162937" y="1632588"/>
            <a:ext cx="1620000" cy="1592751"/>
          </a:xfrm>
          <a:prstGeom prst="rect">
            <a:avLst/>
          </a:prstGeom>
          <a:ln>
            <a:noFill/>
          </a:ln>
          <a:effectLst>
            <a:outerShdw blurRad="292100" dist="139700" dir="2700000" algn="tl" rotWithShape="0">
              <a:srgbClr val="333333">
                <a:alpha val="65000"/>
              </a:srgbClr>
            </a:outerShdw>
          </a:effectLst>
        </p:spPr>
      </p:pic>
      <p:sp>
        <p:nvSpPr>
          <p:cNvPr id="16" name="مستطيل 15"/>
          <p:cNvSpPr/>
          <p:nvPr/>
        </p:nvSpPr>
        <p:spPr>
          <a:xfrm>
            <a:off x="11290300" y="338925"/>
            <a:ext cx="432000" cy="432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p:cNvSpPr/>
          <p:nvPr/>
        </p:nvSpPr>
        <p:spPr>
          <a:xfrm>
            <a:off x="9244000" y="322522"/>
            <a:ext cx="432000" cy="432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p:cNvSpPr/>
          <p:nvPr/>
        </p:nvSpPr>
        <p:spPr>
          <a:xfrm>
            <a:off x="11337324" y="2382642"/>
            <a:ext cx="432000" cy="432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p:cNvSpPr/>
          <p:nvPr/>
        </p:nvSpPr>
        <p:spPr>
          <a:xfrm>
            <a:off x="7128631" y="351625"/>
            <a:ext cx="432000" cy="432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p:cNvSpPr/>
          <p:nvPr/>
        </p:nvSpPr>
        <p:spPr>
          <a:xfrm>
            <a:off x="5080982" y="297122"/>
            <a:ext cx="432000" cy="432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p:cNvSpPr/>
          <p:nvPr/>
        </p:nvSpPr>
        <p:spPr>
          <a:xfrm>
            <a:off x="9180942" y="2404167"/>
            <a:ext cx="432000" cy="432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مستطيل 21"/>
          <p:cNvSpPr/>
          <p:nvPr/>
        </p:nvSpPr>
        <p:spPr>
          <a:xfrm>
            <a:off x="7149343" y="2404167"/>
            <a:ext cx="432000" cy="432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22"/>
          <p:cNvSpPr/>
          <p:nvPr/>
        </p:nvSpPr>
        <p:spPr>
          <a:xfrm>
            <a:off x="5107785" y="2434185"/>
            <a:ext cx="432000" cy="432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ستطيل 23"/>
          <p:cNvSpPr/>
          <p:nvPr/>
        </p:nvSpPr>
        <p:spPr>
          <a:xfrm>
            <a:off x="3109888" y="2434185"/>
            <a:ext cx="432000" cy="432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p:cNvSpPr/>
          <p:nvPr/>
        </p:nvSpPr>
        <p:spPr>
          <a:xfrm>
            <a:off x="1370112" y="1650510"/>
            <a:ext cx="432000" cy="432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مستطيل 25"/>
          <p:cNvSpPr/>
          <p:nvPr/>
        </p:nvSpPr>
        <p:spPr>
          <a:xfrm>
            <a:off x="8954658" y="5896112"/>
            <a:ext cx="2404826" cy="769441"/>
          </a:xfrm>
          <a:prstGeom prst="rect">
            <a:avLst/>
          </a:prstGeom>
          <a:solidFill>
            <a:schemeClr val="bg1"/>
          </a:solidFill>
          <a:ln>
            <a:solidFill>
              <a:srgbClr val="66FFFF"/>
            </a:solidFill>
          </a:ln>
          <a:effectLst>
            <a:outerShdw blurRad="50800" dist="88900" dir="2700000" algn="tl" rotWithShape="0">
              <a:prstClr val="black">
                <a:alpha val="40000"/>
              </a:prstClr>
            </a:outerShdw>
          </a:effectLst>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المص</a:t>
            </a:r>
            <a:r>
              <a:rPr lang="ar-SA" sz="4400" dirty="0">
                <a:ln w="0"/>
                <a:effectLst>
                  <a:outerShdw blurRad="38100" dist="19050" dir="2700000" algn="tl" rotWithShape="0">
                    <a:schemeClr val="dk1">
                      <a:alpha val="40000"/>
                    </a:schemeClr>
                  </a:outerShdw>
                </a:effectLst>
              </a:rPr>
              <a:t>ـ(</a:t>
            </a:r>
            <a:r>
              <a:rPr lang="en-US" sz="4400" dirty="0">
                <a:ln w="0"/>
                <a:effectLst>
                  <a:outerShdw blurRad="38100" dist="19050" dir="2700000" algn="tl" rotWithShape="0">
                    <a:schemeClr val="dk1">
                      <a:alpha val="40000"/>
                    </a:schemeClr>
                  </a:outerShdw>
                </a:effectLst>
              </a:rPr>
              <a:t>1</a:t>
            </a:r>
            <a:r>
              <a:rPr lang="ar-SA" sz="4400" dirty="0">
                <a:ln w="0"/>
                <a:effectLst>
                  <a:outerShdw blurRad="38100" dist="19050" dir="2700000" algn="tl" rotWithShape="0">
                    <a:schemeClr val="dk1">
                      <a:alpha val="40000"/>
                    </a:schemeClr>
                  </a:outerShdw>
                </a:effectLst>
              </a:rPr>
              <a:t>)ـن</a:t>
            </a:r>
            <a:r>
              <a:rPr lang="ar-SA" sz="4400" b="0" cap="none" spc="0" dirty="0">
                <a:ln w="0"/>
                <a:solidFill>
                  <a:schemeClr val="tx1"/>
                </a:solidFill>
                <a:effectLst>
                  <a:outerShdw blurRad="38100" dist="19050" dir="2700000" algn="tl" rotWithShape="0">
                    <a:schemeClr val="dk1">
                      <a:alpha val="40000"/>
                    </a:schemeClr>
                  </a:outerShdw>
                </a:effectLst>
              </a:rPr>
              <a:t>ع</a:t>
            </a:r>
          </a:p>
        </p:txBody>
      </p:sp>
      <p:sp>
        <p:nvSpPr>
          <p:cNvPr id="28" name="مستطيل 27"/>
          <p:cNvSpPr/>
          <p:nvPr/>
        </p:nvSpPr>
        <p:spPr>
          <a:xfrm>
            <a:off x="5872089" y="5896112"/>
            <a:ext cx="2513830" cy="769441"/>
          </a:xfrm>
          <a:prstGeom prst="rect">
            <a:avLst/>
          </a:prstGeom>
          <a:solidFill>
            <a:schemeClr val="bg1"/>
          </a:solidFill>
          <a:ln>
            <a:solidFill>
              <a:srgbClr val="66FFFF"/>
            </a:solidFill>
          </a:ln>
          <a:effectLst>
            <a:outerShdw blurRad="50800" dist="88900" dir="2700000" algn="tl" rotWithShape="0">
              <a:prstClr val="black">
                <a:alpha val="40000"/>
              </a:prstClr>
            </a:outerShdw>
          </a:effectLst>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المدرسـ</a:t>
            </a:r>
            <a:r>
              <a:rPr lang="ar-SA" sz="4400" dirty="0">
                <a:ln w="0"/>
                <a:effectLst>
                  <a:outerShdw blurRad="38100" dist="19050" dir="2700000" algn="tl" rotWithShape="0">
                    <a:schemeClr val="dk1">
                      <a:alpha val="40000"/>
                    </a:schemeClr>
                  </a:outerShdw>
                </a:effectLst>
              </a:rPr>
              <a:t>(</a:t>
            </a:r>
            <a:r>
              <a:rPr lang="en-US" sz="4400" dirty="0">
                <a:ln w="0"/>
                <a:effectLst>
                  <a:outerShdw blurRad="38100" dist="19050" dir="2700000" algn="tl" rotWithShape="0">
                    <a:schemeClr val="dk1">
                      <a:alpha val="40000"/>
                    </a:schemeClr>
                  </a:outerShdw>
                </a:effectLst>
              </a:rPr>
              <a:t>2</a:t>
            </a:r>
            <a:r>
              <a:rPr lang="ar-SA" sz="4400" dirty="0">
                <a:ln w="0"/>
                <a:effectLst>
                  <a:outerShdw blurRad="38100" dist="19050" dir="2700000" algn="tl" rotWithShape="0">
                    <a:schemeClr val="dk1">
                      <a:alpha val="40000"/>
                    </a:schemeClr>
                  </a:outerShdw>
                </a:effectLst>
              </a:rPr>
              <a:t>)ـة</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29" name="مستطيل 28"/>
          <p:cNvSpPr/>
          <p:nvPr/>
        </p:nvSpPr>
        <p:spPr>
          <a:xfrm>
            <a:off x="127739" y="4518423"/>
            <a:ext cx="5561730" cy="1938992"/>
          </a:xfrm>
          <a:prstGeom prst="rect">
            <a:avLst/>
          </a:prstGeom>
          <a:solidFill>
            <a:schemeClr val="bg1"/>
          </a:solidFill>
          <a:effectLst>
            <a:outerShdw blurRad="50800" dist="88900" dir="2700000" algn="tl" rotWithShape="0">
              <a:prstClr val="black">
                <a:alpha val="40000"/>
              </a:prstClr>
            </a:outerShdw>
          </a:effectLst>
        </p:spPr>
        <p:txBody>
          <a:bodyPr wrap="square" lIns="91440" tIns="45720" rIns="91440" bIns="45720">
            <a:spAutoFit/>
          </a:bodyPr>
          <a:lstStyle/>
          <a:p>
            <a:pPr algn="ctr"/>
            <a:r>
              <a:rPr lang="ar-SA" sz="4000" b="0" cap="none" spc="0" dirty="0">
                <a:ln w="0">
                  <a:noFill/>
                </a:ln>
                <a:solidFill>
                  <a:srgbClr val="FF0000"/>
                </a:solidFill>
                <a:effectLst>
                  <a:glow rad="63500">
                    <a:schemeClr val="accent4">
                      <a:satMod val="175000"/>
                      <a:alpha val="40000"/>
                    </a:schemeClr>
                  </a:glow>
                  <a:outerShdw blurRad="38100" dist="19050" dir="2700000" algn="tl" rotWithShape="0">
                    <a:schemeClr val="dk1">
                      <a:alpha val="40000"/>
                    </a:schemeClr>
                  </a:outerShdw>
                </a:effectLst>
              </a:rPr>
              <a:t>ضعي الرقم(</a:t>
            </a:r>
            <a:r>
              <a:rPr lang="en-US" sz="4000" b="0" cap="none" spc="0" dirty="0">
                <a:ln w="0">
                  <a:noFill/>
                </a:ln>
                <a:solidFill>
                  <a:srgbClr val="FF0000"/>
                </a:solidFill>
                <a:effectLst>
                  <a:glow rad="63500">
                    <a:schemeClr val="accent4">
                      <a:satMod val="175000"/>
                      <a:alpha val="40000"/>
                    </a:schemeClr>
                  </a:glow>
                  <a:outerShdw blurRad="38100" dist="19050" dir="2700000" algn="tl" rotWithShape="0">
                    <a:schemeClr val="dk1">
                      <a:alpha val="40000"/>
                    </a:schemeClr>
                  </a:outerShdw>
                </a:effectLst>
              </a:rPr>
              <a:t>1</a:t>
            </a:r>
            <a:r>
              <a:rPr lang="ar-SA" sz="4000" b="0" cap="none" spc="0" dirty="0">
                <a:ln w="0">
                  <a:noFill/>
                </a:ln>
                <a:solidFill>
                  <a:srgbClr val="FF0000"/>
                </a:solidFill>
                <a:effectLst>
                  <a:glow rad="63500">
                    <a:schemeClr val="accent4">
                      <a:satMod val="175000"/>
                      <a:alpha val="40000"/>
                    </a:schemeClr>
                  </a:glow>
                  <a:outerShdw blurRad="38100" dist="19050" dir="2700000" algn="tl" rotWithShape="0">
                    <a:schemeClr val="dk1">
                      <a:alpha val="40000"/>
                    </a:schemeClr>
                  </a:outerShdw>
                </a:effectLst>
              </a:rPr>
              <a:t>)على الصورة التي تنتمي للمصنع ورقم (</a:t>
            </a:r>
            <a:r>
              <a:rPr lang="en-US" sz="4000" b="0" cap="none" spc="0" dirty="0">
                <a:ln w="0">
                  <a:noFill/>
                </a:ln>
                <a:solidFill>
                  <a:srgbClr val="FF0000"/>
                </a:solidFill>
                <a:effectLst>
                  <a:glow rad="63500">
                    <a:schemeClr val="accent4">
                      <a:satMod val="175000"/>
                      <a:alpha val="40000"/>
                    </a:schemeClr>
                  </a:glow>
                  <a:outerShdw blurRad="38100" dist="19050" dir="2700000" algn="tl" rotWithShape="0">
                    <a:schemeClr val="dk1">
                      <a:alpha val="40000"/>
                    </a:schemeClr>
                  </a:outerShdw>
                </a:effectLst>
              </a:rPr>
              <a:t>2</a:t>
            </a:r>
            <a:r>
              <a:rPr lang="ar-SA" sz="4000" b="0" cap="none" spc="0" dirty="0">
                <a:ln w="0">
                  <a:noFill/>
                </a:ln>
                <a:solidFill>
                  <a:srgbClr val="FF0000"/>
                </a:solidFill>
                <a:effectLst>
                  <a:glow rad="63500">
                    <a:schemeClr val="accent4">
                      <a:satMod val="175000"/>
                      <a:alpha val="40000"/>
                    </a:schemeClr>
                  </a:glow>
                  <a:outerShdw blurRad="38100" dist="19050" dir="2700000" algn="tl" rotWithShape="0">
                    <a:schemeClr val="dk1">
                      <a:alpha val="40000"/>
                    </a:schemeClr>
                  </a:outerShdw>
                </a:effectLst>
              </a:rPr>
              <a:t>)على الصورة التي تنتمي للمدرسة  </a:t>
            </a:r>
          </a:p>
        </p:txBody>
      </p:sp>
    </p:spTree>
    <p:extLst>
      <p:ext uri="{BB962C8B-B14F-4D97-AF65-F5344CB8AC3E}">
        <p14:creationId xmlns:p14="http://schemas.microsoft.com/office/powerpoint/2010/main" val="1560419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مستطيل 3"/>
          <p:cNvSpPr/>
          <p:nvPr/>
        </p:nvSpPr>
        <p:spPr>
          <a:xfrm rot="246275">
            <a:off x="4968072" y="589115"/>
            <a:ext cx="6460966" cy="2340000"/>
          </a:xfrm>
          <a:prstGeom prst="rect">
            <a:avLst/>
          </a:prstGeom>
          <a:noFill/>
        </p:spPr>
        <p:txBody>
          <a:bodyPr wrap="squar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لقد لاحظنا أن بين المصنع والمدرسة هناك عناصر متشابهة وأخرى مختلفة  </a:t>
            </a:r>
          </a:p>
        </p:txBody>
      </p:sp>
      <p:sp>
        <p:nvSpPr>
          <p:cNvPr id="6" name="مستطيل 5"/>
          <p:cNvSpPr/>
          <p:nvPr/>
        </p:nvSpPr>
        <p:spPr>
          <a:xfrm rot="20788999">
            <a:off x="4833755" y="3277363"/>
            <a:ext cx="6120000" cy="2340000"/>
          </a:xfrm>
          <a:prstGeom prst="rect">
            <a:avLst/>
          </a:prstGeom>
          <a:noFill/>
        </p:spPr>
        <p:txBody>
          <a:bodyPr wrap="squar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كذلك هناك عناصر متشابهة ,أخرى مختلفة بين أنواع الخلايا   </a:t>
            </a:r>
          </a:p>
        </p:txBody>
      </p:sp>
    </p:spTree>
    <p:extLst>
      <p:ext uri="{BB962C8B-B14F-4D97-AF65-F5344CB8AC3E}">
        <p14:creationId xmlns:p14="http://schemas.microsoft.com/office/powerpoint/2010/main" val="4103186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مستطيل 6"/>
          <p:cNvSpPr/>
          <p:nvPr/>
        </p:nvSpPr>
        <p:spPr>
          <a:xfrm rot="260324">
            <a:off x="4502272" y="658562"/>
            <a:ext cx="6216108" cy="2308324"/>
          </a:xfrm>
          <a:prstGeom prst="rect">
            <a:avLst/>
          </a:prstGeom>
          <a:noFill/>
        </p:spPr>
        <p:txBody>
          <a:bodyPr wrap="squar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كما لاحظنا أن في المصنع </a:t>
            </a:r>
          </a:p>
          <a:p>
            <a:pPr algn="ctr"/>
            <a:r>
              <a:rPr lang="ar-SA" sz="4800" b="0" cap="none" spc="0" dirty="0">
                <a:ln w="0"/>
                <a:solidFill>
                  <a:srgbClr val="FF0000"/>
                </a:solidFill>
                <a:effectLst>
                  <a:outerShdw blurRad="38100" dist="19050" dir="2700000" algn="tl" rotWithShape="0">
                    <a:schemeClr val="dk1">
                      <a:alpha val="40000"/>
                    </a:schemeClr>
                  </a:outerShdw>
                </a:effectLst>
              </a:rPr>
              <a:t>والمدرسة هناك عناصر لكل </a:t>
            </a:r>
          </a:p>
          <a:p>
            <a:pPr algn="ctr"/>
            <a:r>
              <a:rPr lang="ar-SA" sz="4800" b="0" cap="none" spc="0" dirty="0">
                <a:ln w="0"/>
                <a:solidFill>
                  <a:srgbClr val="FF0000"/>
                </a:solidFill>
                <a:effectLst>
                  <a:outerShdw blurRad="38100" dist="19050" dir="2700000" algn="tl" rotWithShape="0">
                    <a:schemeClr val="dk1">
                      <a:alpha val="40000"/>
                    </a:schemeClr>
                  </a:outerShdw>
                </a:effectLst>
              </a:rPr>
              <a:t>منها وظيفة محددة</a:t>
            </a:r>
          </a:p>
        </p:txBody>
      </p:sp>
      <p:sp>
        <p:nvSpPr>
          <p:cNvPr id="9" name="مستطيل 8"/>
          <p:cNvSpPr/>
          <p:nvPr/>
        </p:nvSpPr>
        <p:spPr>
          <a:xfrm rot="20828968">
            <a:off x="4759192" y="3281189"/>
            <a:ext cx="6300000" cy="2340000"/>
          </a:xfrm>
          <a:prstGeom prst="rect">
            <a:avLst/>
          </a:prstGeom>
          <a:noFill/>
        </p:spPr>
        <p:txBody>
          <a:bodyPr wrap="squar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كذلك هناك عناصر في أنواع الخلايا المختلفة لكل منها وظيفته في الخلايا   </a:t>
            </a:r>
          </a:p>
        </p:txBody>
      </p:sp>
    </p:spTree>
    <p:extLst>
      <p:ext uri="{BB962C8B-B14F-4D97-AF65-F5344CB8AC3E}">
        <p14:creationId xmlns:p14="http://schemas.microsoft.com/office/powerpoint/2010/main" val="74428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مربع نص 2"/>
          <p:cNvSpPr txBox="1"/>
          <p:nvPr/>
        </p:nvSpPr>
        <p:spPr>
          <a:xfrm>
            <a:off x="990600" y="1993899"/>
            <a:ext cx="10439400" cy="4680000"/>
          </a:xfrm>
          <a:prstGeom prst="ellipse">
            <a:avLst/>
          </a:prstGeom>
          <a:blipFill dpi="0" rotWithShape="1">
            <a:blip r:embed="rId2">
              <a:extLst>
                <a:ext uri="{28A0092B-C50C-407E-A947-70E740481C1C}">
                  <a14:useLocalDpi xmlns:a14="http://schemas.microsoft.com/office/drawing/2010/main" val="0"/>
                </a:ext>
              </a:extLst>
            </a:blip>
            <a:srcRect/>
            <a:stretch>
              <a:fillRect t="-24465" b="-24145"/>
            </a:stretch>
          </a:blipFill>
        </p:spPr>
        <p:txBody>
          <a:bodyPr wrap="square" rtlCol="1">
            <a:spAutoFit/>
          </a:bodyPr>
          <a:lstStyle/>
          <a:p>
            <a:endParaRPr lang="ar-SA" dirty="0"/>
          </a:p>
        </p:txBody>
      </p:sp>
      <p:sp>
        <p:nvSpPr>
          <p:cNvPr id="4" name="مستطيل 3"/>
          <p:cNvSpPr/>
          <p:nvPr/>
        </p:nvSpPr>
        <p:spPr>
          <a:xfrm>
            <a:off x="7828575" y="162530"/>
            <a:ext cx="2630848" cy="1569660"/>
          </a:xfrm>
          <a:prstGeom prst="rect">
            <a:avLst/>
          </a:prstGeom>
          <a:noFill/>
        </p:spPr>
        <p:txBody>
          <a:bodyPr wrap="none" lIns="91440" tIns="45720" rIns="91440" bIns="45720">
            <a:spAutoFit/>
          </a:bodyPr>
          <a:lstStyle/>
          <a:p>
            <a:pPr algn="ctr"/>
            <a:r>
              <a:rPr lang="ar-SA" sz="9600" b="1" dirty="0">
                <a:ln w="38100">
                  <a:solidFill>
                    <a:schemeClr val="tx1"/>
                  </a:solidFill>
                </a:ln>
                <a:solidFill>
                  <a:srgbClr val="FF0000"/>
                </a:solidFill>
                <a:effectLst>
                  <a:outerShdw blurRad="38100" dist="19050" dir="2700000" algn="tl" rotWithShape="0">
                    <a:schemeClr val="dk1">
                      <a:alpha val="40000"/>
                    </a:schemeClr>
                  </a:outerShdw>
                </a:effectLst>
              </a:rPr>
              <a:t>تركيب</a:t>
            </a:r>
            <a:endParaRPr lang="ar-SA" sz="9600" b="1" dirty="0">
              <a:ln w="38100">
                <a:solidFill>
                  <a:schemeClr val="bg1"/>
                </a:solidFill>
              </a:ln>
              <a:effectLst>
                <a:outerShdw blurRad="38100" dist="19050" dir="2700000" algn="tl" rotWithShape="0">
                  <a:schemeClr val="dk1">
                    <a:alpha val="40000"/>
                  </a:schemeClr>
                </a:outerShdw>
              </a:effectLst>
            </a:endParaRPr>
          </a:p>
        </p:txBody>
      </p:sp>
      <p:sp>
        <p:nvSpPr>
          <p:cNvPr id="8" name="مستطيل 7"/>
          <p:cNvSpPr/>
          <p:nvPr/>
        </p:nvSpPr>
        <p:spPr>
          <a:xfrm>
            <a:off x="782972" y="162530"/>
            <a:ext cx="3809056" cy="1569660"/>
          </a:xfrm>
          <a:prstGeom prst="rect">
            <a:avLst/>
          </a:prstGeom>
          <a:noFill/>
        </p:spPr>
        <p:txBody>
          <a:bodyPr wrap="none" lIns="91440" tIns="45720" rIns="91440" bIns="45720">
            <a:spAutoFit/>
          </a:bodyPr>
          <a:lstStyle/>
          <a:p>
            <a:pPr algn="ctr"/>
            <a:r>
              <a:rPr lang="ar-SA" sz="9600" b="1" dirty="0">
                <a:ln w="38100">
                  <a:solidFill>
                    <a:schemeClr val="tx1"/>
                  </a:solidFill>
                </a:ln>
                <a:solidFill>
                  <a:srgbClr val="FF0000"/>
                </a:solidFill>
                <a:effectLst>
                  <a:outerShdw blurRad="38100" dist="19050" dir="2700000" algn="tl" rotWithShape="0">
                    <a:schemeClr val="dk1">
                      <a:alpha val="40000"/>
                    </a:schemeClr>
                  </a:outerShdw>
                </a:effectLst>
              </a:rPr>
              <a:t>ووظائفها</a:t>
            </a:r>
            <a:endParaRPr lang="ar-SA" sz="9600" b="1" dirty="0">
              <a:ln w="38100">
                <a:solidFill>
                  <a:schemeClr val="bg1"/>
                </a:solidFill>
              </a:ln>
              <a:effectLst>
                <a:outerShdw blurRad="38100" dist="19050" dir="2700000" algn="tl" rotWithShape="0">
                  <a:schemeClr val="dk1">
                    <a:alpha val="40000"/>
                  </a:schemeClr>
                </a:outerShdw>
              </a:effectLst>
            </a:endParaRPr>
          </a:p>
        </p:txBody>
      </p:sp>
      <p:sp>
        <p:nvSpPr>
          <p:cNvPr id="12" name="مستطيل 11"/>
          <p:cNvSpPr/>
          <p:nvPr/>
        </p:nvSpPr>
        <p:spPr>
          <a:xfrm>
            <a:off x="4779461" y="-130791"/>
            <a:ext cx="2861681" cy="1569660"/>
          </a:xfrm>
          <a:prstGeom prst="rect">
            <a:avLst/>
          </a:prstGeom>
          <a:noFill/>
        </p:spPr>
        <p:txBody>
          <a:bodyPr wrap="none" lIns="91440" tIns="45720" rIns="91440" bIns="45720">
            <a:spAutoFit/>
          </a:bodyPr>
          <a:lstStyle/>
          <a:p>
            <a:pPr algn="ctr"/>
            <a:r>
              <a:rPr lang="ar-SA" sz="9600" b="1" dirty="0">
                <a:ln w="38100">
                  <a:solidFill>
                    <a:schemeClr val="tx1"/>
                  </a:solidFill>
                </a:ln>
                <a:solidFill>
                  <a:srgbClr val="FF0000"/>
                </a:solidFill>
                <a:effectLst>
                  <a:outerShdw blurRad="38100" dist="19050" dir="2700000" algn="tl" rotWithShape="0">
                    <a:schemeClr val="dk1">
                      <a:alpha val="40000"/>
                    </a:schemeClr>
                  </a:outerShdw>
                </a:effectLst>
              </a:rPr>
              <a:t>الخلية </a:t>
            </a:r>
            <a:endParaRPr lang="ar-SA" sz="9600" b="1" dirty="0">
              <a:ln w="38100">
                <a:solidFill>
                  <a:schemeClr val="bg1"/>
                </a:solidFill>
              </a:ln>
              <a:effectLst>
                <a:outerShdw blurRad="38100" dist="19050" dir="2700000" algn="tl" rotWithShape="0">
                  <a:schemeClr val="dk1">
                    <a:alpha val="40000"/>
                  </a:schemeClr>
                </a:outerShdw>
              </a:effectLst>
            </a:endParaRPr>
          </a:p>
        </p:txBody>
      </p:sp>
      <p:sp>
        <p:nvSpPr>
          <p:cNvPr id="2" name="مستطيل 1"/>
          <p:cNvSpPr/>
          <p:nvPr/>
        </p:nvSpPr>
        <p:spPr>
          <a:xfrm>
            <a:off x="2205044" y="1327665"/>
            <a:ext cx="7654916" cy="923330"/>
          </a:xfrm>
          <a:prstGeom prst="rect">
            <a:avLst/>
          </a:prstGeom>
          <a:noFill/>
        </p:spPr>
        <p:txBody>
          <a:bodyPr wrap="none" lIns="91440" tIns="45720" rIns="91440" bIns="45720">
            <a:spAutoFit/>
          </a:bodyPr>
          <a:lstStyle/>
          <a:p>
            <a:pPr algn="ctr"/>
            <a:r>
              <a:rPr lang="en-US" sz="5400" b="1" dirty="0"/>
              <a:t>Cell Structure &amp; Functions</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8476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FAD9A5D-E8E6-45E7-81ED-65310B855903}"/>
              </a:ext>
            </a:extLst>
          </p:cNvPr>
          <p:cNvSpPr/>
          <p:nvPr/>
        </p:nvSpPr>
        <p:spPr>
          <a:xfrm>
            <a:off x="9935571" y="262154"/>
            <a:ext cx="2099676" cy="6247864"/>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عزيزتي بما وهب الله لك من ذكائكـ بصري شاهدي المقطع التالي ثم </a:t>
            </a:r>
            <a:r>
              <a:rPr lang="ar-SA" sz="4000" b="0" cap="none" spc="0" dirty="0" err="1">
                <a:ln w="0"/>
                <a:solidFill>
                  <a:schemeClr val="tx1"/>
                </a:solidFill>
                <a:effectLst>
                  <a:outerShdw blurRad="38100" dist="19050" dir="2700000" algn="tl" rotWithShape="0">
                    <a:schemeClr val="dk1">
                      <a:alpha val="40000"/>
                    </a:schemeClr>
                  </a:outerShdw>
                </a:effectLst>
              </a:rPr>
              <a:t>اجيبي</a:t>
            </a:r>
            <a:r>
              <a:rPr lang="ar-SA" sz="4000" b="0" cap="none" spc="0" dirty="0">
                <a:ln w="0"/>
                <a:solidFill>
                  <a:schemeClr val="tx1"/>
                </a:solidFill>
                <a:effectLst>
                  <a:outerShdw blurRad="38100" dist="19050" dir="2700000" algn="tl" rotWithShape="0">
                    <a:schemeClr val="dk1">
                      <a:alpha val="40000"/>
                    </a:schemeClr>
                  </a:outerShdw>
                </a:effectLst>
              </a:rPr>
              <a:t> حسبما هو مطلوب  </a:t>
            </a:r>
          </a:p>
        </p:txBody>
      </p:sp>
      <p:pic>
        <p:nvPicPr>
          <p:cNvPr id="3" name="أفضل فيديو مترجم للتعريف بالخلية الحية وعضياتها">
            <a:hlinkClick r:id="" action="ppaction://media"/>
            <a:extLst>
              <a:ext uri="{FF2B5EF4-FFF2-40B4-BE49-F238E27FC236}">
                <a16:creationId xmlns:a16="http://schemas.microsoft.com/office/drawing/2014/main" id="{85919990-6FFB-494E-BCA4-1CDC6A32D7EA}"/>
              </a:ext>
            </a:extLst>
          </p:cNvPr>
          <p:cNvPicPr>
            <a:picLocks noChangeAspect="1"/>
          </p:cNvPicPr>
          <p:nvPr>
            <a:videoFile r:link="rId1"/>
            <p:extLst>
              <p:ext uri="{DAA4B4D4-6D71-4841-9C94-3DE7FCFB9230}">
                <p14:media xmlns:p14="http://schemas.microsoft.com/office/powerpoint/2010/main" r:embed="rId2">
                  <p14:trim st="285636" end="137456.6666"/>
                </p14:media>
              </p:ext>
            </p:extLst>
          </p:nvPr>
        </p:nvPicPr>
        <p:blipFill>
          <a:blip r:embed="rId4"/>
          <a:stretch>
            <a:fillRect/>
          </a:stretch>
        </p:blipFill>
        <p:spPr>
          <a:xfrm>
            <a:off x="156753" y="117565"/>
            <a:ext cx="9601201" cy="66098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967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473699" y="73972"/>
            <a:ext cx="6016209" cy="4247317"/>
          </a:xfrm>
          <a:prstGeom prst="rect">
            <a:avLst/>
          </a:prstGeom>
          <a:noFill/>
          <a:ln w="38100">
            <a:solidFill>
              <a:srgbClr val="FF0000"/>
            </a:solidFill>
          </a:ln>
        </p:spPr>
        <p:txBody>
          <a:bodyPr wrap="square" lIns="91440" tIns="45720" rIns="91440" bIns="45720">
            <a:spAutoFit/>
          </a:bodyPr>
          <a:lstStyle/>
          <a:p>
            <a:pPr algn="ctr"/>
            <a:r>
              <a:rPr lang="ar-SA" sz="5400" b="1" cap="none" spc="0" dirty="0">
                <a:ln w="0">
                  <a:solidFill>
                    <a:schemeClr val="tx1"/>
                  </a:solidFill>
                </a:ln>
                <a:solidFill>
                  <a:srgbClr val="FF0000"/>
                </a:solidFill>
                <a:effectLst>
                  <a:outerShdw blurRad="38100" dist="19050" dir="2700000" algn="tl" rotWithShape="0">
                    <a:schemeClr val="dk1">
                      <a:alpha val="40000"/>
                    </a:schemeClr>
                  </a:outerShdw>
                </a:effectLst>
              </a:rPr>
              <a:t>أقرئي في كتابكِ المقرر عن الهيكل الخلوي ص (ـ) ثم أكملي المخطط التالي مستعينة بالمصطلحات التالية</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48572"/>
            <a:ext cx="5270500" cy="4371028"/>
          </a:xfrm>
          <a:prstGeom prst="rect">
            <a:avLst/>
          </a:prstGeom>
        </p:spPr>
      </p:pic>
      <p:sp>
        <p:nvSpPr>
          <p:cNvPr id="5" name="مستطيل 4"/>
          <p:cNvSpPr/>
          <p:nvPr/>
        </p:nvSpPr>
        <p:spPr>
          <a:xfrm>
            <a:off x="215901" y="4596023"/>
            <a:ext cx="11613834" cy="2123658"/>
          </a:xfrm>
          <a:prstGeom prst="rect">
            <a:avLst/>
          </a:prstGeom>
          <a:noFill/>
          <a:ln w="38100">
            <a:solidFill>
              <a:schemeClr val="accent1">
                <a:lumMod val="75000"/>
              </a:schemeClr>
            </a:solidFill>
          </a:ln>
        </p:spPr>
        <p:txBody>
          <a:bodyPr wrap="square" lIns="91440" tIns="45720" rIns="91440" bIns="45720">
            <a:spAutoFit/>
          </a:bodyPr>
          <a:lstStyle/>
          <a:p>
            <a:pPr algn="ctr"/>
            <a:r>
              <a:rPr lang="ar-SA" sz="4400" b="1" dirty="0" err="1">
                <a:ln w="0"/>
                <a:solidFill>
                  <a:schemeClr val="accent1">
                    <a:lumMod val="75000"/>
                  </a:schemeClr>
                </a:solidFill>
                <a:effectLst>
                  <a:outerShdw blurRad="38100" dist="19050" dir="2700000" algn="tl" rotWithShape="0">
                    <a:schemeClr val="dk1">
                      <a:alpha val="40000"/>
                    </a:schemeClr>
                  </a:outerShdw>
                </a:effectLst>
              </a:rPr>
              <a:t>الانبيبات</a:t>
            </a:r>
            <a:r>
              <a:rPr lang="ar-SA" sz="4400" b="1" dirty="0">
                <a:ln w="0"/>
                <a:solidFill>
                  <a:schemeClr val="accent1">
                    <a:lumMod val="75000"/>
                  </a:schemeClr>
                </a:solidFill>
                <a:effectLst>
                  <a:outerShdw blurRad="38100" dist="19050" dir="2700000" algn="tl" rotWithShape="0">
                    <a:schemeClr val="dk1">
                      <a:alpha val="40000"/>
                    </a:schemeClr>
                  </a:outerShdw>
                </a:effectLst>
              </a:rPr>
              <a:t> الدقيقة ,خيوط بروتينية طويلة, تراكيب أسطوانية طويلة </a:t>
            </a:r>
            <a:r>
              <a:rPr lang="ar-SA" sz="4400" b="1">
                <a:ln w="0"/>
                <a:solidFill>
                  <a:schemeClr val="accent1">
                    <a:lumMod val="75000"/>
                  </a:schemeClr>
                </a:solidFill>
                <a:effectLst>
                  <a:outerShdw blurRad="38100" dist="19050" dir="2700000" algn="tl" rotWithShape="0">
                    <a:schemeClr val="dk1">
                      <a:alpha val="40000"/>
                    </a:schemeClr>
                  </a:outerShdw>
                </a:effectLst>
              </a:rPr>
              <a:t>ومجوفة ,اعطاء </a:t>
            </a:r>
            <a:r>
              <a:rPr lang="ar-SA" sz="4400" b="1" dirty="0">
                <a:ln w="0"/>
                <a:solidFill>
                  <a:schemeClr val="accent1">
                    <a:lumMod val="75000"/>
                  </a:schemeClr>
                </a:solidFill>
                <a:effectLst>
                  <a:outerShdw blurRad="38100" dist="19050" dir="2700000" algn="tl" rotWithShape="0">
                    <a:schemeClr val="dk1">
                      <a:alpha val="40000"/>
                    </a:schemeClr>
                  </a:outerShdw>
                </a:effectLst>
              </a:rPr>
              <a:t>الخلية شكلها ,الخيوط الدقيقة, الدعامة, تمكن الخلية أو جزء منها من الحركة , خيوط بروتينية رفيعة</a:t>
            </a:r>
            <a:endParaRPr lang="ar-SA" sz="4400" b="1" cap="none" spc="0" dirty="0">
              <a:ln w="0"/>
              <a:solidFill>
                <a:schemeClr val="accent1">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37607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089309" y="1597722"/>
            <a:ext cx="10080000" cy="646331"/>
          </a:xfrm>
          <a:prstGeom prst="rect">
            <a:avLst/>
          </a:prstGeom>
          <a:noFill/>
          <a:ln w="38100">
            <a:solidFill>
              <a:srgbClr val="FF0000"/>
            </a:solidFill>
          </a:ln>
        </p:spPr>
        <p:txBody>
          <a:bodyPr wrap="square" lIns="91440" tIns="45720" rIns="91440" bIns="45720">
            <a:spAutoFit/>
          </a:bodyPr>
          <a:lstStyle/>
          <a:p>
            <a:pPr algn="ctr"/>
            <a:r>
              <a:rPr lang="ar-SA" sz="3600" cap="none" spc="0" dirty="0">
                <a:ln w="0"/>
                <a:solidFill>
                  <a:srgbClr val="FF0000"/>
                </a:solidFill>
                <a:effectLst>
                  <a:outerShdw blurRad="38100" dist="19050" dir="2700000" algn="tl" rotWithShape="0">
                    <a:schemeClr val="dk1">
                      <a:alpha val="40000"/>
                    </a:schemeClr>
                  </a:outerShdw>
                </a:effectLst>
              </a:rPr>
              <a:t>الهيكل الخلوي: </a:t>
            </a:r>
            <a:r>
              <a:rPr lang="ar-SA" sz="3600" dirty="0">
                <a:ln w="0"/>
                <a:solidFill>
                  <a:srgbClr val="FF0000"/>
                </a:solidFill>
                <a:effectLst>
                  <a:outerShdw blurRad="38100" dist="19050" dir="2700000" algn="tl" rotWithShape="0">
                    <a:schemeClr val="dk1">
                      <a:alpha val="40000"/>
                    </a:schemeClr>
                  </a:outerShdw>
                </a:effectLst>
              </a:rPr>
              <a:t>شبكة مكونة ...</a:t>
            </a:r>
            <a:r>
              <a:rPr lang="ar-SA" sz="3600" b="1" dirty="0">
                <a:ln w="0"/>
                <a:solidFill>
                  <a:schemeClr val="accent1">
                    <a:lumMod val="75000"/>
                  </a:schemeClr>
                </a:solidFill>
                <a:effectLst>
                  <a:outerShdw blurRad="38100" dist="19050" dir="2700000" algn="tl" rotWithShape="0">
                    <a:schemeClr val="dk1">
                      <a:alpha val="40000"/>
                    </a:schemeClr>
                  </a:outerShdw>
                </a:effectLst>
              </a:rPr>
              <a:t> خيوط بروتينية طويلة</a:t>
            </a:r>
            <a:r>
              <a:rPr lang="ar-SA" sz="3600" dirty="0">
                <a:ln w="0"/>
                <a:solidFill>
                  <a:srgbClr val="FF0000"/>
                </a:solidFill>
                <a:effectLst>
                  <a:outerShdw blurRad="38100" dist="19050" dir="2700000" algn="tl" rotWithShape="0">
                    <a:schemeClr val="dk1">
                      <a:alpha val="40000"/>
                    </a:schemeClr>
                  </a:outerShdw>
                </a:effectLst>
              </a:rPr>
              <a:t>............. </a:t>
            </a:r>
            <a:endParaRPr lang="ar-SA" sz="3600" cap="none" spc="0" dirty="0">
              <a:ln w="0"/>
              <a:solidFill>
                <a:srgbClr val="FF0000"/>
              </a:solidFill>
              <a:effectLst>
                <a:outerShdw blurRad="38100" dist="19050" dir="2700000" algn="tl" rotWithShape="0">
                  <a:schemeClr val="dk1">
                    <a:alpha val="40000"/>
                  </a:schemeClr>
                </a:outerShdw>
              </a:effectLst>
            </a:endParaRPr>
          </a:p>
        </p:txBody>
      </p:sp>
      <p:sp>
        <p:nvSpPr>
          <p:cNvPr id="4" name="مستطيل 3"/>
          <p:cNvSpPr/>
          <p:nvPr/>
        </p:nvSpPr>
        <p:spPr>
          <a:xfrm>
            <a:off x="276779" y="4678369"/>
            <a:ext cx="4140000" cy="1754326"/>
          </a:xfrm>
          <a:prstGeom prst="rect">
            <a:avLst/>
          </a:prstGeom>
          <a:noFill/>
          <a:ln w="38100">
            <a:solidFill>
              <a:schemeClr val="tx1"/>
            </a:solidFill>
          </a:ln>
        </p:spPr>
        <p:txBody>
          <a:bodyPr wrap="square" lIns="91440" tIns="45720" rIns="91440" bIns="45720">
            <a:spAutoFit/>
          </a:bodyPr>
          <a:lstStyle/>
          <a:p>
            <a:pPr algn="ctr"/>
            <a:r>
              <a:rPr lang="ar-SA" sz="3600" b="1" dirty="0">
                <a:ln w="0"/>
                <a:solidFill>
                  <a:schemeClr val="accent1">
                    <a:lumMod val="75000"/>
                  </a:schemeClr>
                </a:solidFill>
                <a:effectLst>
                  <a:outerShdw blurRad="38100" dist="19050" dir="2700000" algn="tl" rotWithShape="0">
                    <a:schemeClr val="dk1">
                      <a:alpha val="40000"/>
                    </a:schemeClr>
                  </a:outerShdw>
                </a:effectLst>
              </a:rPr>
              <a:t>تساعد على اعطاء الخلية شكلها وتمكن الخلية أو أجزاء منها من الحركة </a:t>
            </a:r>
            <a:r>
              <a:rPr lang="ar-SA" sz="3600" dirty="0">
                <a:ln w="0"/>
                <a:effectLst>
                  <a:outerShdw blurRad="38100" dist="19050" dir="2700000" algn="tl" rotWithShape="0">
                    <a:schemeClr val="dk1">
                      <a:alpha val="40000"/>
                    </a:schemeClr>
                  </a:outerShdw>
                </a:effectLst>
              </a:rPr>
              <a:t>.</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p:cNvSpPr/>
          <p:nvPr/>
        </p:nvSpPr>
        <p:spPr>
          <a:xfrm>
            <a:off x="304799" y="2656342"/>
            <a:ext cx="4140000" cy="646331"/>
          </a:xfrm>
          <a:prstGeom prst="rect">
            <a:avLst/>
          </a:prstGeom>
          <a:no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a:t>
            </a:r>
            <a:r>
              <a:rPr lang="ar-SA" sz="3600" b="1" dirty="0">
                <a:ln w="0"/>
                <a:solidFill>
                  <a:schemeClr val="accent1">
                    <a:lumMod val="75000"/>
                  </a:schemeClr>
                </a:solidFill>
                <a:effectLst>
                  <a:outerShdw blurRad="38100" dist="19050" dir="2700000" algn="tl" rotWithShape="0">
                    <a:schemeClr val="dk1">
                      <a:alpha val="40000"/>
                    </a:schemeClr>
                  </a:outerShdw>
                </a:effectLst>
              </a:rPr>
              <a:t> الخيوط الدقيقة </a:t>
            </a:r>
            <a:r>
              <a:rPr lang="ar-SA" sz="3600" dirty="0">
                <a:ln w="0"/>
                <a:effectLst>
                  <a:outerShdw blurRad="38100" dist="19050" dir="2700000" algn="tl" rotWithShape="0">
                    <a:schemeClr val="dk1">
                      <a:alpha val="40000"/>
                    </a:schemeClr>
                  </a:outerShdw>
                </a:effectLst>
              </a:rPr>
              <a:t>.</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p:cNvSpPr/>
          <p:nvPr/>
        </p:nvSpPr>
        <p:spPr>
          <a:xfrm>
            <a:off x="5045989" y="3513366"/>
            <a:ext cx="2160000" cy="646331"/>
          </a:xfrm>
          <a:prstGeom prst="rect">
            <a:avLst/>
          </a:prstGeom>
          <a:no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تتركب من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p:cNvSpPr/>
          <p:nvPr/>
        </p:nvSpPr>
        <p:spPr>
          <a:xfrm>
            <a:off x="7841688" y="2588320"/>
            <a:ext cx="4140000" cy="646331"/>
          </a:xfrm>
          <a:prstGeom prst="rect">
            <a:avLst/>
          </a:prstGeom>
          <a:no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a:t>
            </a:r>
            <a:r>
              <a:rPr lang="ar-SA" sz="3600" b="1" dirty="0">
                <a:ln w="0"/>
                <a:solidFill>
                  <a:schemeClr val="accent1">
                    <a:lumMod val="75000"/>
                  </a:schemeClr>
                </a:solidFill>
                <a:effectLst>
                  <a:outerShdw blurRad="38100" dist="19050" dir="2700000" algn="tl" rotWithShape="0">
                    <a:schemeClr val="dk1">
                      <a:alpha val="40000"/>
                    </a:schemeClr>
                  </a:outerShdw>
                </a:effectLst>
              </a:rPr>
              <a:t> </a:t>
            </a:r>
            <a:r>
              <a:rPr lang="ar-SA" sz="3600" b="1" dirty="0" err="1">
                <a:ln w="0"/>
                <a:solidFill>
                  <a:schemeClr val="accent1">
                    <a:lumMod val="75000"/>
                  </a:schemeClr>
                </a:solidFill>
                <a:effectLst>
                  <a:outerShdw blurRad="38100" dist="19050" dir="2700000" algn="tl" rotWithShape="0">
                    <a:schemeClr val="dk1">
                      <a:alpha val="40000"/>
                    </a:schemeClr>
                  </a:outerShdw>
                </a:effectLst>
              </a:rPr>
              <a:t>الانبيبات</a:t>
            </a:r>
            <a:r>
              <a:rPr lang="ar-SA" sz="3600" b="1" dirty="0">
                <a:ln w="0"/>
                <a:solidFill>
                  <a:schemeClr val="accent1">
                    <a:lumMod val="75000"/>
                  </a:schemeClr>
                </a:solidFill>
                <a:effectLst>
                  <a:outerShdw blurRad="38100" dist="19050" dir="2700000" algn="tl" rotWithShape="0">
                    <a:schemeClr val="dk1">
                      <a:alpha val="40000"/>
                    </a:schemeClr>
                  </a:outerShdw>
                </a:effectLst>
              </a:rPr>
              <a:t> الدقيقة </a:t>
            </a:r>
            <a:r>
              <a:rPr lang="ar-SA" sz="3600" dirty="0">
                <a:ln w="0"/>
                <a:effectLst>
                  <a:outerShdw blurRad="38100" dist="19050" dir="2700000" algn="tl" rotWithShape="0">
                    <a:schemeClr val="dk1">
                      <a:alpha val="40000"/>
                    </a:schemeClr>
                  </a:outerShdw>
                </a:effectLst>
              </a:rPr>
              <a:t>....</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p:cNvSpPr/>
          <p:nvPr/>
        </p:nvSpPr>
        <p:spPr>
          <a:xfrm>
            <a:off x="304799" y="3513366"/>
            <a:ext cx="4140000" cy="646331"/>
          </a:xfrm>
          <a:prstGeom prst="rect">
            <a:avLst/>
          </a:prstGeom>
          <a:no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a:t>
            </a:r>
            <a:r>
              <a:rPr lang="ar-SA" sz="3600" b="1" dirty="0">
                <a:ln w="0"/>
                <a:solidFill>
                  <a:schemeClr val="accent1">
                    <a:lumMod val="75000"/>
                  </a:schemeClr>
                </a:solidFill>
                <a:effectLst>
                  <a:outerShdw blurRad="38100" dist="19050" dir="2700000" algn="tl" rotWithShape="0">
                    <a:schemeClr val="dk1">
                      <a:alpha val="40000"/>
                    </a:schemeClr>
                  </a:outerShdw>
                </a:effectLst>
              </a:rPr>
              <a:t> </a:t>
            </a:r>
            <a:r>
              <a:rPr lang="ar-SA" sz="3600" b="1">
                <a:ln w="0"/>
                <a:solidFill>
                  <a:schemeClr val="accent1">
                    <a:lumMod val="75000"/>
                  </a:schemeClr>
                </a:solidFill>
                <a:effectLst>
                  <a:outerShdw blurRad="38100" dist="19050" dir="2700000" algn="tl" rotWithShape="0">
                    <a:schemeClr val="dk1">
                      <a:alpha val="40000"/>
                    </a:schemeClr>
                  </a:outerShdw>
                </a:effectLst>
              </a:rPr>
              <a:t>خيوط بروتينية رفيعة</a:t>
            </a:r>
            <a:r>
              <a:rPr lang="ar-SA" sz="3600">
                <a:ln w="0"/>
                <a:effectLst>
                  <a:outerShdw blurRad="38100" dist="19050" dir="2700000" algn="tl" rotWithShape="0">
                    <a:schemeClr val="dk1">
                      <a:alpha val="40000"/>
                    </a:schemeClr>
                  </a:outerShdw>
                </a:effectLst>
              </a:rPr>
              <a:t>.</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p:cNvSpPr/>
          <p:nvPr/>
        </p:nvSpPr>
        <p:spPr>
          <a:xfrm>
            <a:off x="7807180" y="3504955"/>
            <a:ext cx="4140000" cy="646331"/>
          </a:xfrm>
          <a:prstGeom prst="rect">
            <a:avLst/>
          </a:prstGeom>
          <a:no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a:t>
            </a:r>
            <a:r>
              <a:rPr lang="ar-SA" sz="2800" b="1" dirty="0">
                <a:ln w="0"/>
                <a:solidFill>
                  <a:schemeClr val="accent1">
                    <a:lumMod val="75000"/>
                  </a:schemeClr>
                </a:solidFill>
                <a:effectLst>
                  <a:outerShdw blurRad="38100" dist="19050" dir="2700000" algn="tl" rotWithShape="0">
                    <a:schemeClr val="dk1">
                      <a:alpha val="40000"/>
                    </a:schemeClr>
                  </a:outerShdw>
                </a:effectLst>
              </a:rPr>
              <a:t>تراكيب أسطوانية طويلة ومجوفة </a:t>
            </a:r>
            <a:endParaRPr lang="ar-SA" sz="3200" b="1"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12" name="مستطيل 11"/>
          <p:cNvSpPr/>
          <p:nvPr/>
        </p:nvSpPr>
        <p:spPr>
          <a:xfrm>
            <a:off x="7815676" y="4624499"/>
            <a:ext cx="4140000" cy="1754326"/>
          </a:xfrm>
          <a:prstGeom prst="rect">
            <a:avLst/>
          </a:prstGeom>
          <a:no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a:t>
            </a:r>
            <a:r>
              <a:rPr lang="ar-SA" sz="3600" b="1" dirty="0">
                <a:ln w="0"/>
                <a:solidFill>
                  <a:schemeClr val="accent1">
                    <a:lumMod val="75000"/>
                  </a:schemeClr>
                </a:solidFill>
                <a:effectLst>
                  <a:outerShdw blurRad="38100" dist="19050" dir="2700000" algn="tl" rotWithShape="0">
                    <a:schemeClr val="dk1">
                      <a:alpha val="40000"/>
                    </a:schemeClr>
                  </a:outerShdw>
                </a:effectLst>
              </a:rPr>
              <a:t> تكون هيكل صلب للخلية تساعد على حركة المواد داخل الخلية</a:t>
            </a:r>
            <a:endParaRPr lang="ar-SA" sz="3600" dirty="0">
              <a:ln w="0"/>
              <a:effectLst>
                <a:outerShdw blurRad="38100" dist="19050" dir="2700000" algn="tl" rotWithShape="0">
                  <a:schemeClr val="dk1">
                    <a:alpha val="40000"/>
                  </a:schemeClr>
                </a:outerShdw>
              </a:effectLst>
            </a:endParaRPr>
          </a:p>
        </p:txBody>
      </p:sp>
      <p:sp>
        <p:nvSpPr>
          <p:cNvPr id="13" name="مستطيل 12"/>
          <p:cNvSpPr/>
          <p:nvPr/>
        </p:nvSpPr>
        <p:spPr>
          <a:xfrm>
            <a:off x="5033289" y="4686055"/>
            <a:ext cx="2160000" cy="707886"/>
          </a:xfrm>
          <a:prstGeom prst="rect">
            <a:avLst/>
          </a:prstGeom>
          <a:no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وظيفتها</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6" name="سهم للأسفل 5"/>
          <p:cNvSpPr/>
          <p:nvPr/>
        </p:nvSpPr>
        <p:spPr>
          <a:xfrm>
            <a:off x="9626600" y="2282148"/>
            <a:ext cx="368300" cy="342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sp>
        <p:nvSpPr>
          <p:cNvPr id="16" name="سهم للأسفل 15"/>
          <p:cNvSpPr/>
          <p:nvPr/>
        </p:nvSpPr>
        <p:spPr>
          <a:xfrm rot="16200000">
            <a:off x="7345048" y="3598016"/>
            <a:ext cx="318867" cy="52919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sp>
        <p:nvSpPr>
          <p:cNvPr id="17" name="سهم للأسفل 16"/>
          <p:cNvSpPr/>
          <p:nvPr/>
        </p:nvSpPr>
        <p:spPr>
          <a:xfrm>
            <a:off x="2247900" y="2282148"/>
            <a:ext cx="368300" cy="342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سهم للأسفل 17"/>
          <p:cNvSpPr/>
          <p:nvPr/>
        </p:nvSpPr>
        <p:spPr>
          <a:xfrm rot="5400000" flipH="1">
            <a:off x="4563748" y="3598016"/>
            <a:ext cx="318867" cy="52919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سهم للأسفل 18"/>
          <p:cNvSpPr/>
          <p:nvPr/>
        </p:nvSpPr>
        <p:spPr>
          <a:xfrm rot="5400000" flipH="1">
            <a:off x="4551048" y="4766416"/>
            <a:ext cx="318867" cy="52919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سهم للأسفل 19"/>
          <p:cNvSpPr/>
          <p:nvPr/>
        </p:nvSpPr>
        <p:spPr>
          <a:xfrm rot="16200000">
            <a:off x="7345049" y="4766416"/>
            <a:ext cx="318867" cy="52919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p:cNvSpPr/>
          <p:nvPr/>
        </p:nvSpPr>
        <p:spPr>
          <a:xfrm>
            <a:off x="5045989" y="2624366"/>
            <a:ext cx="2160000" cy="646331"/>
          </a:xfrm>
          <a:prstGeom prst="rect">
            <a:avLst/>
          </a:prstGeom>
          <a:no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وهي نوعان</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22" name="سهم للأسفل 21"/>
          <p:cNvSpPr/>
          <p:nvPr/>
        </p:nvSpPr>
        <p:spPr>
          <a:xfrm rot="16200000">
            <a:off x="7357748" y="2734416"/>
            <a:ext cx="318867" cy="52919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sp>
        <p:nvSpPr>
          <p:cNvPr id="23" name="سهم للأسفل 22"/>
          <p:cNvSpPr/>
          <p:nvPr/>
        </p:nvSpPr>
        <p:spPr>
          <a:xfrm rot="5400000" flipH="1">
            <a:off x="4551048" y="2734416"/>
            <a:ext cx="318867" cy="52919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64" y="138594"/>
            <a:ext cx="2597945" cy="1327019"/>
          </a:xfrm>
          <a:prstGeom prst="rect">
            <a:avLst/>
          </a:prstGeom>
        </p:spPr>
      </p:pic>
      <p:sp>
        <p:nvSpPr>
          <p:cNvPr id="24" name="مستطيل 23">
            <a:extLst>
              <a:ext uri="{FF2B5EF4-FFF2-40B4-BE49-F238E27FC236}">
                <a16:creationId xmlns:a16="http://schemas.microsoft.com/office/drawing/2014/main" id="{CD9834E0-6ED4-4DB5-B57A-5EFE12450E44}"/>
              </a:ext>
            </a:extLst>
          </p:cNvPr>
          <p:cNvSpPr/>
          <p:nvPr/>
        </p:nvSpPr>
        <p:spPr>
          <a:xfrm>
            <a:off x="2955234" y="142175"/>
            <a:ext cx="8882509" cy="1323439"/>
          </a:xfrm>
          <a:prstGeom prst="rect">
            <a:avLst/>
          </a:prstGeom>
          <a:noFill/>
          <a:ln w="38100">
            <a:solidFill>
              <a:srgbClr val="FF0000"/>
            </a:solidFill>
          </a:ln>
        </p:spPr>
        <p:txBody>
          <a:bodyPr wrap="square" lIns="91440" tIns="45720" rIns="91440" bIns="45720">
            <a:spAutoFit/>
          </a:bodyPr>
          <a:lstStyle/>
          <a:p>
            <a:pPr algn="ctr"/>
            <a:r>
              <a:rPr lang="ar-SA" sz="4000" b="1" cap="none" spc="0" dirty="0">
                <a:ln w="0">
                  <a:solidFill>
                    <a:schemeClr val="tx1"/>
                  </a:solidFill>
                </a:ln>
                <a:solidFill>
                  <a:srgbClr val="FF0000"/>
                </a:solidFill>
                <a:effectLst>
                  <a:outerShdw blurRad="38100" dist="19050" dir="2700000" algn="tl" rotWithShape="0">
                    <a:schemeClr val="dk1">
                      <a:alpha val="40000"/>
                    </a:schemeClr>
                  </a:outerShdw>
                </a:effectLst>
              </a:rPr>
              <a:t>أقرئي في كتابكِ المقرر عن الهيكل الخلوي ص (ـ) ثم أكملي المخطط التالي مستعينة بمعلوماتكِ من الفلم </a:t>
            </a:r>
          </a:p>
        </p:txBody>
      </p:sp>
      <p:sp>
        <p:nvSpPr>
          <p:cNvPr id="15" name="مستطيل 14">
            <a:extLst>
              <a:ext uri="{FF2B5EF4-FFF2-40B4-BE49-F238E27FC236}">
                <a16:creationId xmlns:a16="http://schemas.microsoft.com/office/drawing/2014/main" id="{F0B3BA6F-F7FC-407B-B288-68D526333D0E}"/>
              </a:ext>
            </a:extLst>
          </p:cNvPr>
          <p:cNvSpPr/>
          <p:nvPr/>
        </p:nvSpPr>
        <p:spPr>
          <a:xfrm>
            <a:off x="1378226" y="1649802"/>
            <a:ext cx="5353878" cy="567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a:t>
            </a:r>
          </a:p>
        </p:txBody>
      </p:sp>
      <p:sp>
        <p:nvSpPr>
          <p:cNvPr id="26" name="مستطيل 25">
            <a:extLst>
              <a:ext uri="{FF2B5EF4-FFF2-40B4-BE49-F238E27FC236}">
                <a16:creationId xmlns:a16="http://schemas.microsoft.com/office/drawing/2014/main" id="{78A30A5A-80F4-4FA7-9D88-697587E25D79}"/>
              </a:ext>
            </a:extLst>
          </p:cNvPr>
          <p:cNvSpPr/>
          <p:nvPr/>
        </p:nvSpPr>
        <p:spPr>
          <a:xfrm>
            <a:off x="7951304" y="2623602"/>
            <a:ext cx="3969371" cy="567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a:t>
            </a:r>
          </a:p>
        </p:txBody>
      </p:sp>
      <p:sp>
        <p:nvSpPr>
          <p:cNvPr id="27" name="مستطيل 26">
            <a:extLst>
              <a:ext uri="{FF2B5EF4-FFF2-40B4-BE49-F238E27FC236}">
                <a16:creationId xmlns:a16="http://schemas.microsoft.com/office/drawing/2014/main" id="{2C5FB029-A7EB-4DCA-B2BF-B3747EB1DB03}"/>
              </a:ext>
            </a:extLst>
          </p:cNvPr>
          <p:cNvSpPr/>
          <p:nvPr/>
        </p:nvSpPr>
        <p:spPr>
          <a:xfrm>
            <a:off x="390113" y="2693358"/>
            <a:ext cx="3969371" cy="567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a:t>
            </a:r>
          </a:p>
        </p:txBody>
      </p:sp>
      <p:sp>
        <p:nvSpPr>
          <p:cNvPr id="28" name="مستطيل 27">
            <a:extLst>
              <a:ext uri="{FF2B5EF4-FFF2-40B4-BE49-F238E27FC236}">
                <a16:creationId xmlns:a16="http://schemas.microsoft.com/office/drawing/2014/main" id="{E8F0E257-6409-4657-9B79-C488C9682A58}"/>
              </a:ext>
            </a:extLst>
          </p:cNvPr>
          <p:cNvSpPr/>
          <p:nvPr/>
        </p:nvSpPr>
        <p:spPr>
          <a:xfrm>
            <a:off x="7951304" y="3548981"/>
            <a:ext cx="3969371" cy="567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a:t>
            </a:r>
          </a:p>
        </p:txBody>
      </p:sp>
      <p:sp>
        <p:nvSpPr>
          <p:cNvPr id="29" name="مستطيل 28">
            <a:extLst>
              <a:ext uri="{FF2B5EF4-FFF2-40B4-BE49-F238E27FC236}">
                <a16:creationId xmlns:a16="http://schemas.microsoft.com/office/drawing/2014/main" id="{EBE93E3A-A33E-4CCE-AB5E-AA1A1458A232}"/>
              </a:ext>
            </a:extLst>
          </p:cNvPr>
          <p:cNvSpPr/>
          <p:nvPr/>
        </p:nvSpPr>
        <p:spPr>
          <a:xfrm>
            <a:off x="362093" y="3552657"/>
            <a:ext cx="3969371" cy="567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a:t>
            </a:r>
          </a:p>
        </p:txBody>
      </p:sp>
      <p:sp>
        <p:nvSpPr>
          <p:cNvPr id="30" name="مستطيل 29">
            <a:extLst>
              <a:ext uri="{FF2B5EF4-FFF2-40B4-BE49-F238E27FC236}">
                <a16:creationId xmlns:a16="http://schemas.microsoft.com/office/drawing/2014/main" id="{10DB9112-B721-4147-BFEA-4E5CA8F5A796}"/>
              </a:ext>
            </a:extLst>
          </p:cNvPr>
          <p:cNvSpPr/>
          <p:nvPr/>
        </p:nvSpPr>
        <p:spPr>
          <a:xfrm>
            <a:off x="7910297" y="4646299"/>
            <a:ext cx="3969371" cy="1692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a:t>
            </a:r>
          </a:p>
        </p:txBody>
      </p:sp>
      <p:sp>
        <p:nvSpPr>
          <p:cNvPr id="31" name="مستطيل 30">
            <a:extLst>
              <a:ext uri="{FF2B5EF4-FFF2-40B4-BE49-F238E27FC236}">
                <a16:creationId xmlns:a16="http://schemas.microsoft.com/office/drawing/2014/main" id="{258891C2-B7DB-4544-B48A-B5E5D5EB27E2}"/>
              </a:ext>
            </a:extLst>
          </p:cNvPr>
          <p:cNvSpPr/>
          <p:nvPr/>
        </p:nvSpPr>
        <p:spPr>
          <a:xfrm>
            <a:off x="362093" y="4728764"/>
            <a:ext cx="3969371" cy="1692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a:t>
            </a:r>
          </a:p>
        </p:txBody>
      </p:sp>
    </p:spTree>
    <p:extLst>
      <p:ext uri="{BB962C8B-B14F-4D97-AF65-F5344CB8AC3E}">
        <p14:creationId xmlns:p14="http://schemas.microsoft.com/office/powerpoint/2010/main" val="122939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5" fill="hold" grpId="0" nodeType="clickEffect">
                                  <p:stCondLst>
                                    <p:cond delay="0"/>
                                  </p:stCondLst>
                                  <p:childTnLst>
                                    <p:animEffect transition="out" filter="randombar(vertic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0" nodeType="clickEffect">
                                  <p:stCondLst>
                                    <p:cond delay="0"/>
                                  </p:stCondLst>
                                  <p:childTnLst>
                                    <p:animEffect transition="out" filter="randombar(vertical)">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5" fill="hold" grpId="0" nodeType="clickEffect">
                                  <p:stCondLst>
                                    <p:cond delay="0"/>
                                  </p:stCondLst>
                                  <p:childTnLst>
                                    <p:animEffect transition="out" filter="randombar(vertical)">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5" fill="hold" grpId="0" nodeType="clickEffect">
                                  <p:stCondLst>
                                    <p:cond delay="0"/>
                                  </p:stCondLst>
                                  <p:childTnLst>
                                    <p:animEffect transition="out" filter="randombar(vertical)">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5" fill="hold" grpId="0" nodeType="clickEffect">
                                  <p:stCondLst>
                                    <p:cond delay="0"/>
                                  </p:stCondLst>
                                  <p:childTnLst>
                                    <p:animEffect transition="out" filter="randombar(vertic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5" fill="hold" grpId="0" nodeType="clickEffect">
                                  <p:stCondLst>
                                    <p:cond delay="0"/>
                                  </p:stCondLst>
                                  <p:childTnLst>
                                    <p:animEffect transition="out" filter="randombar(vertical)">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5" fill="hold" grpId="0" nodeType="clickEffect">
                                  <p:stCondLst>
                                    <p:cond delay="0"/>
                                  </p:stCondLst>
                                  <p:childTnLst>
                                    <p:animEffect transition="out" filter="randombar(vertical)">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7" grpId="0" animBg="1"/>
      <p:bldP spid="28" grpId="0" animBg="1"/>
      <p:bldP spid="29" grpId="0" animBg="1"/>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أفضل فيديو مترجم للتعريف بالخلية الحية وعضياتها">
            <a:hlinkClick r:id="" action="ppaction://media"/>
            <a:extLst>
              <a:ext uri="{FF2B5EF4-FFF2-40B4-BE49-F238E27FC236}">
                <a16:creationId xmlns:a16="http://schemas.microsoft.com/office/drawing/2014/main" id="{977F744E-3510-4276-B93A-F9CE08BEB4AB}"/>
              </a:ext>
            </a:extLst>
          </p:cNvPr>
          <p:cNvPicPr>
            <a:picLocks noChangeAspect="1"/>
          </p:cNvPicPr>
          <p:nvPr>
            <a:videoFile r:link="rId1"/>
            <p:extLst>
              <p:ext uri="{DAA4B4D4-6D71-4841-9C94-3DE7FCFB9230}">
                <p14:media xmlns:p14="http://schemas.microsoft.com/office/powerpoint/2010/main" r:embed="rId2">
                  <p14:trim st="79860" end="306464.6666"/>
                </p14:media>
              </p:ext>
            </p:extLst>
          </p:nvPr>
        </p:nvPicPr>
        <p:blipFill>
          <a:blip r:embed="rId4"/>
          <a:stretch>
            <a:fillRect/>
          </a:stretch>
        </p:blipFill>
        <p:spPr>
          <a:xfrm>
            <a:off x="156754" y="133893"/>
            <a:ext cx="9505861" cy="6593477"/>
          </a:xfrm>
          <a:prstGeom prst="rect">
            <a:avLst/>
          </a:prstGeom>
          <a:ln>
            <a:noFill/>
          </a:ln>
          <a:effectLst>
            <a:outerShdw blurRad="292100" dist="139700" dir="2700000" algn="tl" rotWithShape="0">
              <a:srgbClr val="333333">
                <a:alpha val="65000"/>
              </a:srgbClr>
            </a:outerShdw>
          </a:effectLst>
        </p:spPr>
      </p:pic>
      <p:sp>
        <p:nvSpPr>
          <p:cNvPr id="3" name="مستطيل 2">
            <a:extLst>
              <a:ext uri="{FF2B5EF4-FFF2-40B4-BE49-F238E27FC236}">
                <a16:creationId xmlns:a16="http://schemas.microsoft.com/office/drawing/2014/main" id="{D585B980-C167-47A5-8AF0-CCFAED78A8B1}"/>
              </a:ext>
            </a:extLst>
          </p:cNvPr>
          <p:cNvSpPr/>
          <p:nvPr/>
        </p:nvSpPr>
        <p:spPr>
          <a:xfrm>
            <a:off x="9935571" y="262154"/>
            <a:ext cx="2099676" cy="6247864"/>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عزيزتي بما وهب الله لك من ذكائكـ بصري شاهدي المقطع التالي ثم </a:t>
            </a:r>
            <a:r>
              <a:rPr lang="ar-SA" sz="4000" b="0" cap="none" spc="0" dirty="0" err="1">
                <a:ln w="0"/>
                <a:solidFill>
                  <a:schemeClr val="tx1"/>
                </a:solidFill>
                <a:effectLst>
                  <a:outerShdw blurRad="38100" dist="19050" dir="2700000" algn="tl" rotWithShape="0">
                    <a:schemeClr val="dk1">
                      <a:alpha val="40000"/>
                    </a:schemeClr>
                  </a:outerShdw>
                </a:effectLst>
              </a:rPr>
              <a:t>اجيبي</a:t>
            </a:r>
            <a:r>
              <a:rPr lang="ar-SA" sz="4000" b="0" cap="none" spc="0" dirty="0">
                <a:ln w="0"/>
                <a:solidFill>
                  <a:schemeClr val="tx1"/>
                </a:solidFill>
                <a:effectLst>
                  <a:outerShdw blurRad="38100" dist="19050" dir="2700000" algn="tl" rotWithShape="0">
                    <a:schemeClr val="dk1">
                      <a:alpha val="40000"/>
                    </a:schemeClr>
                  </a:outerShdw>
                </a:effectLst>
              </a:rPr>
              <a:t> حسبما هو مطلوب  </a:t>
            </a:r>
          </a:p>
        </p:txBody>
      </p:sp>
    </p:spTree>
    <p:extLst>
      <p:ext uri="{BB962C8B-B14F-4D97-AF65-F5344CB8AC3E}">
        <p14:creationId xmlns:p14="http://schemas.microsoft.com/office/powerpoint/2010/main" val="14353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6">
            <a:extLst>
              <a:ext uri="{FF2B5EF4-FFF2-40B4-BE49-F238E27FC236}">
                <a16:creationId xmlns:a16="http://schemas.microsoft.com/office/drawing/2014/main" id="{272BA782-019D-41D0-AE7F-DEDC90CBE1B6}"/>
              </a:ext>
            </a:extLst>
          </p:cNvPr>
          <p:cNvSpPr/>
          <p:nvPr/>
        </p:nvSpPr>
        <p:spPr>
          <a:xfrm>
            <a:off x="8216538" y="999668"/>
            <a:ext cx="3600000" cy="57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a:extLst>
              <a:ext uri="{FF2B5EF4-FFF2-40B4-BE49-F238E27FC236}">
                <a16:creationId xmlns:a16="http://schemas.microsoft.com/office/drawing/2014/main" id="{1A506524-FCEF-4BD2-9A26-1A467077389F}"/>
              </a:ext>
            </a:extLst>
          </p:cNvPr>
          <p:cNvSpPr/>
          <p:nvPr/>
        </p:nvSpPr>
        <p:spPr>
          <a:xfrm>
            <a:off x="8759942" y="159120"/>
            <a:ext cx="2520000" cy="756000"/>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النواة </a:t>
            </a:r>
          </a:p>
        </p:txBody>
      </p:sp>
      <p:sp>
        <p:nvSpPr>
          <p:cNvPr id="4" name="مستطيل 3">
            <a:extLst>
              <a:ext uri="{FF2B5EF4-FFF2-40B4-BE49-F238E27FC236}">
                <a16:creationId xmlns:a16="http://schemas.microsoft.com/office/drawing/2014/main" id="{7B37B456-2E5A-444D-9BA9-3645A127B2A1}"/>
              </a:ext>
            </a:extLst>
          </p:cNvPr>
          <p:cNvSpPr/>
          <p:nvPr/>
        </p:nvSpPr>
        <p:spPr>
          <a:xfrm>
            <a:off x="209006" y="57724"/>
            <a:ext cx="8177348" cy="707886"/>
          </a:xfrm>
          <a:prstGeom prst="rect">
            <a:avLst/>
          </a:prstGeom>
          <a:solidFill>
            <a:srgbClr val="A6D86E"/>
          </a:solidFill>
        </p:spPr>
        <p:txBody>
          <a:bodyPr wrap="square" lIns="91440" tIns="45720" rIns="91440" bIns="45720">
            <a:spAutoFit/>
          </a:bodyPr>
          <a:lstStyle/>
          <a:p>
            <a:pPr algn="ctr"/>
            <a:r>
              <a:rPr lang="ar-SA" sz="4000" b="1" dirty="0">
                <a:ln w="0"/>
                <a:effectLst>
                  <a:outerShdw blurRad="38100" dist="19050" dir="2700000" algn="tl" rotWithShape="0">
                    <a:schemeClr val="dk1">
                      <a:alpha val="40000"/>
                    </a:schemeClr>
                  </a:outerShdw>
                </a:effectLst>
              </a:rPr>
              <a:t>صلي بين كل مكون من مكونات النواة ووظيفته</a:t>
            </a:r>
          </a:p>
        </p:txBody>
      </p:sp>
      <p:graphicFrame>
        <p:nvGraphicFramePr>
          <p:cNvPr id="8" name="جدول 7">
            <a:extLst>
              <a:ext uri="{FF2B5EF4-FFF2-40B4-BE49-F238E27FC236}">
                <a16:creationId xmlns:a16="http://schemas.microsoft.com/office/drawing/2014/main" id="{D17E7D7D-42E4-412B-B1BA-EF05547576C6}"/>
              </a:ext>
            </a:extLst>
          </p:cNvPr>
          <p:cNvGraphicFramePr>
            <a:graphicFrameLocks noGrp="1"/>
          </p:cNvGraphicFramePr>
          <p:nvPr>
            <p:extLst>
              <p:ext uri="{D42A27DB-BD31-4B8C-83A1-F6EECF244321}">
                <p14:modId xmlns:p14="http://schemas.microsoft.com/office/powerpoint/2010/main" val="3510402242"/>
              </p:ext>
            </p:extLst>
          </p:nvPr>
        </p:nvGraphicFramePr>
        <p:xfrm>
          <a:off x="375462" y="887914"/>
          <a:ext cx="7654083" cy="5852160"/>
        </p:xfrm>
        <a:graphic>
          <a:graphicData uri="http://schemas.openxmlformats.org/drawingml/2006/table">
            <a:tbl>
              <a:tblPr rtl="1" firstRow="1" bandRow="1">
                <a:tableStyleId>{5C22544A-7EE6-4342-B048-85BDC9FD1C3A}</a:tableStyleId>
              </a:tblPr>
              <a:tblGrid>
                <a:gridCol w="720000">
                  <a:extLst>
                    <a:ext uri="{9D8B030D-6E8A-4147-A177-3AD203B41FA5}">
                      <a16:colId xmlns:a16="http://schemas.microsoft.com/office/drawing/2014/main" val="646973224"/>
                    </a:ext>
                  </a:extLst>
                </a:gridCol>
                <a:gridCol w="2542083">
                  <a:extLst>
                    <a:ext uri="{9D8B030D-6E8A-4147-A177-3AD203B41FA5}">
                      <a16:colId xmlns:a16="http://schemas.microsoft.com/office/drawing/2014/main" val="3188992932"/>
                    </a:ext>
                  </a:extLst>
                </a:gridCol>
                <a:gridCol w="756000">
                  <a:extLst>
                    <a:ext uri="{9D8B030D-6E8A-4147-A177-3AD203B41FA5}">
                      <a16:colId xmlns:a16="http://schemas.microsoft.com/office/drawing/2014/main" val="489582921"/>
                    </a:ext>
                  </a:extLst>
                </a:gridCol>
                <a:gridCol w="3636000">
                  <a:extLst>
                    <a:ext uri="{9D8B030D-6E8A-4147-A177-3AD203B41FA5}">
                      <a16:colId xmlns:a16="http://schemas.microsoft.com/office/drawing/2014/main" val="2118367943"/>
                    </a:ext>
                  </a:extLst>
                </a:gridCol>
              </a:tblGrid>
              <a:tr h="370840">
                <a:tc>
                  <a:txBody>
                    <a:bodyPr/>
                    <a:lstStyle/>
                    <a:p>
                      <a:pPr algn="ctr" rtl="1"/>
                      <a:endParaRPr lang="ar-SA" sz="3600" dirty="0">
                        <a:ln>
                          <a:solidFill>
                            <a:schemeClr val="tx1"/>
                          </a:solidFill>
                        </a:ln>
                        <a:solidFill>
                          <a:srgbClr val="92D05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7D700"/>
                    </a:solidFill>
                  </a:tcPr>
                </a:tc>
                <a:tc>
                  <a:txBody>
                    <a:bodyPr/>
                    <a:lstStyle/>
                    <a:p>
                      <a:pPr algn="ctr" rtl="1"/>
                      <a:r>
                        <a:rPr lang="ar-SA" sz="3600" dirty="0">
                          <a:ln>
                            <a:solidFill>
                              <a:schemeClr val="tx1"/>
                            </a:solidFill>
                          </a:ln>
                          <a:solidFill>
                            <a:schemeClr val="accent2">
                              <a:lumMod val="75000"/>
                            </a:schemeClr>
                          </a:solidFill>
                        </a:rPr>
                        <a:t>المكون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7D700"/>
                    </a:solidFill>
                  </a:tcPr>
                </a:tc>
                <a:tc>
                  <a:txBody>
                    <a:bodyPr/>
                    <a:lstStyle/>
                    <a:p>
                      <a:pPr algn="ctr" rtl="1"/>
                      <a:endParaRPr lang="ar-SA" sz="3600" dirty="0">
                        <a:ln>
                          <a:solidFill>
                            <a:schemeClr val="tx1"/>
                          </a:solidFill>
                        </a:ln>
                        <a:solidFill>
                          <a:schemeClr val="accent2">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7D700"/>
                    </a:solidFill>
                  </a:tcPr>
                </a:tc>
                <a:tc>
                  <a:txBody>
                    <a:bodyPr/>
                    <a:lstStyle/>
                    <a:p>
                      <a:pPr algn="ctr" rtl="1"/>
                      <a:r>
                        <a:rPr lang="ar-SA" sz="3600" dirty="0">
                          <a:ln>
                            <a:solidFill>
                              <a:schemeClr val="tx1"/>
                            </a:solidFill>
                          </a:ln>
                          <a:solidFill>
                            <a:schemeClr val="accent2">
                              <a:lumMod val="75000"/>
                            </a:schemeClr>
                          </a:solidFill>
                        </a:rPr>
                        <a:t>الوظيفة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7D700"/>
                    </a:solidFill>
                  </a:tcPr>
                </a:tc>
                <a:extLst>
                  <a:ext uri="{0D108BD9-81ED-4DB2-BD59-A6C34878D82A}">
                    <a16:rowId xmlns:a16="http://schemas.microsoft.com/office/drawing/2014/main" val="2793422223"/>
                  </a:ext>
                </a:extLst>
              </a:tr>
              <a:tr h="370840">
                <a:tc>
                  <a:txBody>
                    <a:bodyPr/>
                    <a:lstStyle/>
                    <a:p>
                      <a:pPr algn="ctr" rtl="1"/>
                      <a:r>
                        <a:rPr lang="ar-SA" sz="3600" dirty="0"/>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الغلاف النووي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يخزن المعلومات التي تستخدم في نمو الخلية وبناء البروتينات</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9066074"/>
                  </a:ext>
                </a:extLst>
              </a:tr>
              <a:tr h="370840">
                <a:tc>
                  <a:txBody>
                    <a:bodyPr/>
                    <a:lstStyle/>
                    <a:p>
                      <a:pPr algn="ctr" rtl="1"/>
                      <a:r>
                        <a:rPr lang="ar-SA" sz="3600" dirty="0"/>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err="1"/>
                        <a:t>الـكروماتين</a:t>
                      </a:r>
                      <a:endParaRPr lang="ar-SA" sz="3600" dirty="0"/>
                    </a:p>
                    <a:p>
                      <a:pPr algn="ctr" rtl="1"/>
                      <a:r>
                        <a:rPr lang="ar-SA" sz="3600" dirty="0"/>
                        <a:t>(الـ</a:t>
                      </a:r>
                      <a:r>
                        <a:rPr lang="en-US" sz="3600" dirty="0"/>
                        <a:t>DNA  </a:t>
                      </a:r>
                      <a:r>
                        <a:rPr lang="ar-SA" sz="3600" dirty="0"/>
                        <a:t>+بروتين)</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تساهم في بناء </a:t>
                      </a:r>
                      <a:r>
                        <a:rPr lang="ar-SA" sz="3600" dirty="0" err="1"/>
                        <a:t>الريبوسومات</a:t>
                      </a:r>
                      <a:r>
                        <a:rPr lang="ar-SA" sz="3600"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7499343"/>
                  </a:ext>
                </a:extLst>
              </a:tr>
              <a:tr h="370840">
                <a:tc>
                  <a:txBody>
                    <a:bodyPr/>
                    <a:lstStyle/>
                    <a:p>
                      <a:pPr algn="ctr" rtl="1"/>
                      <a:r>
                        <a:rPr lang="ar-SA" sz="3600" dirty="0"/>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النوية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به ثقوب تسمح للمواد الأكبر حجما بدخول النواة أو الخروج منها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8819309"/>
                  </a:ext>
                </a:extLst>
              </a:tr>
            </a:tbl>
          </a:graphicData>
        </a:graphic>
      </p:graphicFrame>
      <p:sp>
        <p:nvSpPr>
          <p:cNvPr id="9" name="مستطيل 8">
            <a:extLst>
              <a:ext uri="{FF2B5EF4-FFF2-40B4-BE49-F238E27FC236}">
                <a16:creationId xmlns:a16="http://schemas.microsoft.com/office/drawing/2014/main" id="{75ED4E8B-978E-471D-8B26-C9810CA73B1A}"/>
              </a:ext>
            </a:extLst>
          </p:cNvPr>
          <p:cNvSpPr/>
          <p:nvPr/>
        </p:nvSpPr>
        <p:spPr>
          <a:xfrm>
            <a:off x="4140926" y="1567543"/>
            <a:ext cx="496388" cy="940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E6C79337-A1F4-434F-AB65-6A984D620666}"/>
              </a:ext>
            </a:extLst>
          </p:cNvPr>
          <p:cNvSpPr/>
          <p:nvPr/>
        </p:nvSpPr>
        <p:spPr>
          <a:xfrm>
            <a:off x="4127000" y="3356794"/>
            <a:ext cx="496388" cy="940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7DA94223-8BAB-4C5C-9CA0-0D1361081F51}"/>
              </a:ext>
            </a:extLst>
          </p:cNvPr>
          <p:cNvSpPr/>
          <p:nvPr/>
        </p:nvSpPr>
        <p:spPr>
          <a:xfrm>
            <a:off x="4137188" y="5074560"/>
            <a:ext cx="496388" cy="940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66331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FAD9A5D-E8E6-45E7-81ED-65310B855903}"/>
              </a:ext>
            </a:extLst>
          </p:cNvPr>
          <p:cNvSpPr/>
          <p:nvPr/>
        </p:nvSpPr>
        <p:spPr>
          <a:xfrm>
            <a:off x="9935571" y="262154"/>
            <a:ext cx="2099676" cy="6247864"/>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عزيزتي بما وهب الله لك من ذكائكـ بصري شاهدي المقطع التالي ثم </a:t>
            </a:r>
            <a:r>
              <a:rPr lang="ar-SA" sz="4000" b="0" cap="none" spc="0" dirty="0" err="1">
                <a:ln w="0"/>
                <a:solidFill>
                  <a:schemeClr val="tx1"/>
                </a:solidFill>
                <a:effectLst>
                  <a:outerShdw blurRad="38100" dist="19050" dir="2700000" algn="tl" rotWithShape="0">
                    <a:schemeClr val="dk1">
                      <a:alpha val="40000"/>
                    </a:schemeClr>
                  </a:outerShdw>
                </a:effectLst>
              </a:rPr>
              <a:t>اجيبي</a:t>
            </a:r>
            <a:r>
              <a:rPr lang="ar-SA" sz="4000" b="0" cap="none" spc="0" dirty="0">
                <a:ln w="0"/>
                <a:solidFill>
                  <a:schemeClr val="tx1"/>
                </a:solidFill>
                <a:effectLst>
                  <a:outerShdw blurRad="38100" dist="19050" dir="2700000" algn="tl" rotWithShape="0">
                    <a:schemeClr val="dk1">
                      <a:alpha val="40000"/>
                    </a:schemeClr>
                  </a:outerShdw>
                </a:effectLst>
              </a:rPr>
              <a:t> حسبما هو مطلوب  </a:t>
            </a:r>
          </a:p>
        </p:txBody>
      </p:sp>
      <p:pic>
        <p:nvPicPr>
          <p:cNvPr id="3" name="أفضل فيديو مترجم للتعريف بالخلية الحية وعضياتها">
            <a:hlinkClick r:id="" action="ppaction://media"/>
            <a:extLst>
              <a:ext uri="{FF2B5EF4-FFF2-40B4-BE49-F238E27FC236}">
                <a16:creationId xmlns:a16="http://schemas.microsoft.com/office/drawing/2014/main" id="{85919990-6FFB-494E-BCA4-1CDC6A32D7EA}"/>
              </a:ext>
            </a:extLst>
          </p:cNvPr>
          <p:cNvPicPr>
            <a:picLocks noChangeAspect="1"/>
          </p:cNvPicPr>
          <p:nvPr>
            <a:videoFile r:link="rId1"/>
            <p:extLst>
              <p:ext uri="{DAA4B4D4-6D71-4841-9C94-3DE7FCFB9230}">
                <p14:media xmlns:p14="http://schemas.microsoft.com/office/powerpoint/2010/main" r:embed="rId2">
                  <p14:trim st="137550" end="250871.6666"/>
                </p14:media>
              </p:ext>
            </p:extLst>
          </p:nvPr>
        </p:nvPicPr>
        <p:blipFill>
          <a:blip r:embed="rId4"/>
          <a:stretch>
            <a:fillRect/>
          </a:stretch>
        </p:blipFill>
        <p:spPr>
          <a:xfrm>
            <a:off x="156753" y="117565"/>
            <a:ext cx="9601201" cy="66098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1520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8341392" y="995231"/>
            <a:ext cx="3600000" cy="57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001248E8-6163-4F81-8DBD-12DBE116E33F}"/>
              </a:ext>
            </a:extLst>
          </p:cNvPr>
          <p:cNvSpPr/>
          <p:nvPr/>
        </p:nvSpPr>
        <p:spPr>
          <a:xfrm>
            <a:off x="8685282" y="119931"/>
            <a:ext cx="2669321" cy="769441"/>
          </a:xfrm>
          <a:prstGeom prst="rect">
            <a:avLst/>
          </a:prstGeom>
          <a:noFill/>
          <a:ln w="38100">
            <a:solidFill>
              <a:schemeClr val="tx1"/>
            </a:solidFill>
          </a:ln>
        </p:spPr>
        <p:txBody>
          <a:bodyPr wrap="none" lIns="91440" tIns="45720" rIns="91440" bIns="45720">
            <a:spAutoFit/>
          </a:bodyPr>
          <a:lstStyle/>
          <a:p>
            <a:pPr algn="ctr"/>
            <a:r>
              <a:rPr lang="ar-SA" sz="4400" b="0" cap="none" spc="0" dirty="0" err="1">
                <a:ln w="0"/>
                <a:solidFill>
                  <a:schemeClr val="tx1"/>
                </a:solidFill>
                <a:effectLst>
                  <a:outerShdw blurRad="38100" dist="19050" dir="2700000" algn="tl" rotWithShape="0">
                    <a:schemeClr val="dk1">
                      <a:alpha val="40000"/>
                    </a:schemeClr>
                  </a:outerShdw>
                </a:effectLst>
              </a:rPr>
              <a:t>الريبوسومات</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8" name="مستطيل 7">
            <a:extLst>
              <a:ext uri="{FF2B5EF4-FFF2-40B4-BE49-F238E27FC236}">
                <a16:creationId xmlns:a16="http://schemas.microsoft.com/office/drawing/2014/main" id="{05B10AF3-DBBB-4BE9-BB96-1137504A7F90}"/>
              </a:ext>
            </a:extLst>
          </p:cNvPr>
          <p:cNvSpPr/>
          <p:nvPr/>
        </p:nvSpPr>
        <p:spPr>
          <a:xfrm>
            <a:off x="250608" y="1793299"/>
            <a:ext cx="7920000" cy="4832092"/>
          </a:xfrm>
          <a:prstGeom prst="rect">
            <a:avLst/>
          </a:prstGeom>
          <a:noFill/>
          <a:ln w="38100">
            <a:solidFill>
              <a:schemeClr val="accent1">
                <a:lumMod val="75000"/>
              </a:schemeClr>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س/ صححي ما تحته خط </a:t>
            </a:r>
          </a:p>
          <a:p>
            <a:r>
              <a:rPr lang="ar-SA" sz="4400" dirty="0">
                <a:ln w="0"/>
                <a:solidFill>
                  <a:srgbClr val="FF0000"/>
                </a:solidFill>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a:t>
            </a:r>
            <a:r>
              <a:rPr lang="ar-SA" sz="4400" dirty="0">
                <a:ln w="0"/>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 </a:t>
            </a:r>
            <a:r>
              <a:rPr lang="ar-SA" sz="4400" dirty="0">
                <a:ln w="0"/>
                <a:effectLst>
                  <a:outerShdw blurRad="38100" dist="19050" dir="2700000" algn="tl" rotWithShape="0">
                    <a:schemeClr val="dk1">
                      <a:alpha val="40000"/>
                    </a:schemeClr>
                  </a:outerShdw>
                </a:effectLst>
              </a:rPr>
              <a:t>تقوم </a:t>
            </a:r>
            <a:r>
              <a:rPr lang="ar-SA" sz="4400" dirty="0" err="1">
                <a:ln w="0"/>
                <a:effectLst>
                  <a:outerShdw blurRad="38100" dist="19050" dir="2700000" algn="tl" rotWithShape="0">
                    <a:schemeClr val="dk1">
                      <a:alpha val="40000"/>
                    </a:schemeClr>
                  </a:outerShdw>
                </a:effectLst>
              </a:rPr>
              <a:t>الريبوسومات</a:t>
            </a:r>
            <a:r>
              <a:rPr lang="ar-SA" sz="4400" dirty="0">
                <a:ln w="0"/>
                <a:effectLst>
                  <a:outerShdw blurRad="38100" dist="19050" dir="2700000" algn="tl" rotWithShape="0">
                    <a:schemeClr val="dk1">
                      <a:alpha val="40000"/>
                    </a:schemeClr>
                  </a:outerShdw>
                </a:effectLst>
              </a:rPr>
              <a:t> بتصنيع </a:t>
            </a:r>
            <a:r>
              <a:rPr lang="ar-SA" sz="4400" u="sng" dirty="0">
                <a:ln w="0"/>
                <a:solidFill>
                  <a:srgbClr val="FF0000"/>
                </a:solidFill>
                <a:effectLst>
                  <a:outerShdw blurRad="38100" dist="19050" dir="2700000" algn="tl" rotWithShape="0">
                    <a:schemeClr val="dk1">
                      <a:alpha val="40000"/>
                    </a:schemeClr>
                  </a:outerShdw>
                </a:effectLst>
              </a:rPr>
              <a:t>البروتينات</a:t>
            </a:r>
            <a:r>
              <a:rPr lang="ar-SA" sz="4400" u="sng" dirty="0">
                <a:ln w="0"/>
                <a:effectLst>
                  <a:outerShdw blurRad="38100" dist="19050" dir="2700000" algn="tl" rotWithShape="0">
                    <a:schemeClr val="dk1">
                      <a:alpha val="40000"/>
                    </a:schemeClr>
                  </a:outerShdw>
                </a:effectLst>
              </a:rPr>
              <a:t> </a:t>
            </a:r>
          </a:p>
          <a:p>
            <a:r>
              <a:rPr lang="ar-SA" sz="4400" dirty="0">
                <a:ln w="0"/>
                <a:effectLst>
                  <a:outerShdw blurRad="38100" dist="19050" dir="2700000" algn="tl" rotWithShape="0">
                    <a:schemeClr val="dk1">
                      <a:alpha val="40000"/>
                    </a:schemeClr>
                  </a:outerShdw>
                </a:effectLst>
              </a:rPr>
              <a:t>   داخل الخلية   </a:t>
            </a:r>
          </a:p>
          <a:p>
            <a:r>
              <a:rPr lang="ar-SA" sz="4400" dirty="0">
                <a:ln w="0"/>
                <a:solidFill>
                  <a:srgbClr val="FF0000"/>
                </a:solidFill>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a:t>
            </a:r>
            <a:r>
              <a:rPr lang="ar-SA" sz="4400" dirty="0">
                <a:ln w="0"/>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 </a:t>
            </a:r>
            <a:r>
              <a:rPr lang="ar-SA" sz="4400" b="0" cap="none" spc="0" dirty="0">
                <a:ln w="0"/>
                <a:solidFill>
                  <a:schemeClr val="tx1"/>
                </a:solidFill>
                <a:effectLst>
                  <a:outerShdw blurRad="38100" dist="19050" dir="2700000" algn="tl" rotWithShape="0">
                    <a:schemeClr val="dk1">
                      <a:alpha val="40000"/>
                    </a:schemeClr>
                  </a:outerShdw>
                </a:effectLst>
              </a:rPr>
              <a:t>توجد </a:t>
            </a:r>
            <a:r>
              <a:rPr lang="ar-SA" sz="4400" b="0" cap="none" spc="0" dirty="0" err="1">
                <a:ln w="0"/>
                <a:solidFill>
                  <a:schemeClr val="tx1"/>
                </a:solidFill>
                <a:effectLst>
                  <a:outerShdw blurRad="38100" dist="19050" dir="2700000" algn="tl" rotWithShape="0">
                    <a:schemeClr val="dk1">
                      <a:alpha val="40000"/>
                    </a:schemeClr>
                  </a:outerShdw>
                </a:effectLst>
              </a:rPr>
              <a:t>الريبوسومات</a:t>
            </a:r>
            <a:r>
              <a:rPr lang="ar-SA" sz="4400" b="0" cap="none" spc="0" dirty="0">
                <a:ln w="0"/>
                <a:solidFill>
                  <a:schemeClr val="tx1"/>
                </a:solidFill>
                <a:effectLst>
                  <a:outerShdw blurRad="38100" dist="19050" dir="2700000" algn="tl" rotWithShape="0">
                    <a:schemeClr val="dk1">
                      <a:alpha val="40000"/>
                    </a:schemeClr>
                  </a:outerShdw>
                </a:effectLst>
              </a:rPr>
              <a:t> الحرة سابحة في </a:t>
            </a:r>
          </a:p>
          <a:p>
            <a:r>
              <a:rPr lang="ar-SA" sz="4400" b="0" cap="none" spc="0" dirty="0">
                <a:ln w="0"/>
                <a:solidFill>
                  <a:srgbClr val="FF0000"/>
                </a:solidFill>
                <a:effectLst>
                  <a:outerShdw blurRad="38100" dist="19050" dir="2700000" algn="tl" rotWithShape="0">
                    <a:schemeClr val="dk1">
                      <a:alpha val="40000"/>
                    </a:schemeClr>
                  </a:outerShdw>
                </a:effectLst>
              </a:rPr>
              <a:t>السيتوبلازم</a:t>
            </a:r>
          </a:p>
          <a:p>
            <a:r>
              <a:rPr lang="ar-SA" sz="4400" dirty="0">
                <a:ln w="0"/>
                <a:solidFill>
                  <a:srgbClr val="FF0000"/>
                </a:solidFill>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a:t>
            </a:r>
            <a:r>
              <a:rPr lang="ar-SA" sz="4400" dirty="0">
                <a:ln w="0"/>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 توجد </a:t>
            </a:r>
            <a:r>
              <a:rPr lang="ar-SA" sz="4400" dirty="0" err="1">
                <a:ln w="0"/>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الريبوسومات</a:t>
            </a:r>
            <a:r>
              <a:rPr lang="ar-SA" sz="4400" dirty="0">
                <a:ln w="0"/>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 المرتبطة فوق سطح </a:t>
            </a:r>
            <a:r>
              <a:rPr lang="ar-SA" sz="4400" b="1" u="sng" dirty="0">
                <a:ln w="0"/>
                <a:solidFill>
                  <a:srgbClr val="FF0000"/>
                </a:solidFill>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الشبكة </a:t>
            </a:r>
            <a:r>
              <a:rPr lang="ar-SA" sz="4400" b="1" u="sng" dirty="0" err="1">
                <a:ln w="0"/>
                <a:solidFill>
                  <a:srgbClr val="FF0000"/>
                </a:solidFill>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الأندوبلازمية</a:t>
            </a:r>
            <a:r>
              <a:rPr lang="ar-SA" sz="4400" b="1" u="sng" dirty="0">
                <a:ln w="0"/>
                <a:solidFill>
                  <a:srgbClr val="FF0000"/>
                </a:solidFill>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 </a:t>
            </a:r>
            <a:r>
              <a:rPr lang="ar-SA" sz="4400" b="1"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B1A9C0E7-C250-4768-A7C9-6FC1A3CBA1DE}"/>
              </a:ext>
            </a:extLst>
          </p:cNvPr>
          <p:cNvSpPr/>
          <p:nvPr/>
        </p:nvSpPr>
        <p:spPr>
          <a:xfrm>
            <a:off x="318849" y="2543249"/>
            <a:ext cx="2770496" cy="691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u="sng" dirty="0">
                <a:solidFill>
                  <a:srgbClr val="FF0000"/>
                </a:solidFill>
              </a:rPr>
              <a:t>الكربوهيدرات</a:t>
            </a:r>
          </a:p>
        </p:txBody>
      </p:sp>
      <p:sp>
        <p:nvSpPr>
          <p:cNvPr id="11" name="مستطيل 10">
            <a:extLst>
              <a:ext uri="{FF2B5EF4-FFF2-40B4-BE49-F238E27FC236}">
                <a16:creationId xmlns:a16="http://schemas.microsoft.com/office/drawing/2014/main" id="{EF137543-F1E1-4BCE-A600-B9815F8825E2}"/>
              </a:ext>
            </a:extLst>
          </p:cNvPr>
          <p:cNvSpPr/>
          <p:nvPr/>
        </p:nvSpPr>
        <p:spPr>
          <a:xfrm>
            <a:off x="6060007" y="4557024"/>
            <a:ext cx="2013045" cy="691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u="sng" dirty="0">
                <a:solidFill>
                  <a:srgbClr val="FF0000"/>
                </a:solidFill>
              </a:rPr>
              <a:t>النواة </a:t>
            </a:r>
          </a:p>
        </p:txBody>
      </p:sp>
      <p:sp>
        <p:nvSpPr>
          <p:cNvPr id="12" name="مستطيل 11">
            <a:extLst>
              <a:ext uri="{FF2B5EF4-FFF2-40B4-BE49-F238E27FC236}">
                <a16:creationId xmlns:a16="http://schemas.microsoft.com/office/drawing/2014/main" id="{A774D611-6463-4B91-A996-6A2760A270EF}"/>
              </a:ext>
            </a:extLst>
          </p:cNvPr>
          <p:cNvSpPr/>
          <p:nvPr/>
        </p:nvSpPr>
        <p:spPr>
          <a:xfrm>
            <a:off x="4440474" y="5824339"/>
            <a:ext cx="3673524" cy="691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u="sng" dirty="0" err="1">
                <a:solidFill>
                  <a:srgbClr val="FF0000"/>
                </a:solidFill>
              </a:rPr>
              <a:t>الميتوكوندريا</a:t>
            </a:r>
            <a:endParaRPr lang="ar-SA" sz="4400" b="1" u="sng" dirty="0">
              <a:solidFill>
                <a:srgbClr val="FF0000"/>
              </a:solidFill>
            </a:endParaRPr>
          </a:p>
        </p:txBody>
      </p:sp>
      <p:sp>
        <p:nvSpPr>
          <p:cNvPr id="13" name="مستطيل 12">
            <a:extLst>
              <a:ext uri="{FF2B5EF4-FFF2-40B4-BE49-F238E27FC236}">
                <a16:creationId xmlns:a16="http://schemas.microsoft.com/office/drawing/2014/main" id="{4AEA132C-2B3D-456C-BA48-E508BE808FDB}"/>
              </a:ext>
            </a:extLst>
          </p:cNvPr>
          <p:cNvSpPr/>
          <p:nvPr/>
        </p:nvSpPr>
        <p:spPr>
          <a:xfrm>
            <a:off x="165214" y="175119"/>
            <a:ext cx="8005394" cy="1446550"/>
          </a:xfrm>
          <a:prstGeom prst="rect">
            <a:avLst/>
          </a:prstGeom>
          <a:no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أكملي: </a:t>
            </a:r>
            <a:r>
              <a:rPr lang="ar-SA" sz="4400" b="0" cap="none" spc="0" dirty="0" err="1">
                <a:ln w="0"/>
                <a:solidFill>
                  <a:schemeClr val="tx1"/>
                </a:solidFill>
                <a:effectLst>
                  <a:outerShdw blurRad="38100" dist="19050" dir="2700000" algn="tl" rotWithShape="0">
                    <a:schemeClr val="dk1">
                      <a:alpha val="40000"/>
                    </a:schemeClr>
                  </a:outerShdw>
                </a:effectLst>
              </a:rPr>
              <a:t>الريبوسومات</a:t>
            </a:r>
            <a:r>
              <a:rPr lang="ar-SA" sz="4400" b="0" cap="none" spc="0" dirty="0">
                <a:ln w="0"/>
                <a:solidFill>
                  <a:schemeClr val="tx1"/>
                </a:solidFill>
                <a:effectLst>
                  <a:outerShdw blurRad="38100" dist="19050" dir="2700000" algn="tl" rotWithShape="0">
                    <a:schemeClr val="dk1">
                      <a:alpha val="40000"/>
                    </a:schemeClr>
                  </a:outerShdw>
                </a:effectLst>
              </a:rPr>
              <a:t> </a:t>
            </a:r>
            <a:r>
              <a:rPr lang="ar-SA" sz="4400" b="0" cap="none" spc="0" dirty="0" err="1">
                <a:ln w="0"/>
                <a:solidFill>
                  <a:schemeClr val="tx1"/>
                </a:solidFill>
                <a:effectLst>
                  <a:outerShdw blurRad="38100" dist="19050" dir="2700000" algn="tl" rotWithShape="0">
                    <a:schemeClr val="dk1">
                      <a:alpha val="40000"/>
                    </a:schemeClr>
                  </a:outerShdw>
                </a:effectLst>
              </a:rPr>
              <a:t>عضيات</a:t>
            </a:r>
            <a:r>
              <a:rPr lang="ar-SA" sz="4400" b="0" cap="none" spc="0" dirty="0">
                <a:ln w="0"/>
                <a:solidFill>
                  <a:schemeClr val="tx1"/>
                </a:solidFill>
                <a:effectLst>
                  <a:outerShdw blurRad="38100" dist="19050" dir="2700000" algn="tl" rotWithShape="0">
                    <a:schemeClr val="dk1">
                      <a:alpha val="40000"/>
                    </a:schemeClr>
                  </a:outerShdw>
                </a:effectLst>
              </a:rPr>
              <a:t> غير غشائية تتركب من وحدة كبيرة و حدة صغيرة   </a:t>
            </a:r>
          </a:p>
        </p:txBody>
      </p:sp>
      <p:sp>
        <p:nvSpPr>
          <p:cNvPr id="14" name="مستطيل 13">
            <a:extLst>
              <a:ext uri="{FF2B5EF4-FFF2-40B4-BE49-F238E27FC236}">
                <a16:creationId xmlns:a16="http://schemas.microsoft.com/office/drawing/2014/main" id="{EE502CD3-FE51-443B-8E73-2624013A6555}"/>
              </a:ext>
            </a:extLst>
          </p:cNvPr>
          <p:cNvSpPr/>
          <p:nvPr/>
        </p:nvSpPr>
        <p:spPr>
          <a:xfrm>
            <a:off x="3507475" y="995231"/>
            <a:ext cx="2045684" cy="561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
        <p:nvSpPr>
          <p:cNvPr id="15" name="مستطيل 14">
            <a:extLst>
              <a:ext uri="{FF2B5EF4-FFF2-40B4-BE49-F238E27FC236}">
                <a16:creationId xmlns:a16="http://schemas.microsoft.com/office/drawing/2014/main" id="{A56C6A7F-A9F5-4DDE-BCC8-DC930ADDAE90}"/>
              </a:ext>
            </a:extLst>
          </p:cNvPr>
          <p:cNvSpPr/>
          <p:nvPr/>
        </p:nvSpPr>
        <p:spPr>
          <a:xfrm>
            <a:off x="890026" y="1010098"/>
            <a:ext cx="2045684" cy="561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Tree>
    <p:extLst>
      <p:ext uri="{BB962C8B-B14F-4D97-AF65-F5344CB8AC3E}">
        <p14:creationId xmlns:p14="http://schemas.microsoft.com/office/powerpoint/2010/main" val="9585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8432832" y="1021357"/>
            <a:ext cx="3600000" cy="57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3C712343-A417-430E-98B3-C0ED36367F97}"/>
              </a:ext>
            </a:extLst>
          </p:cNvPr>
          <p:cNvSpPr/>
          <p:nvPr/>
        </p:nvSpPr>
        <p:spPr>
          <a:xfrm>
            <a:off x="8288658" y="128638"/>
            <a:ext cx="3767377" cy="769441"/>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الشبكة </a:t>
            </a:r>
            <a:r>
              <a:rPr lang="ar-SA" sz="4400" b="0" cap="none" spc="0" dirty="0" err="1">
                <a:ln w="0"/>
                <a:solidFill>
                  <a:schemeClr val="tx1"/>
                </a:solidFill>
                <a:effectLst>
                  <a:outerShdw blurRad="38100" dist="19050" dir="2700000" algn="tl" rotWithShape="0">
                    <a:schemeClr val="dk1">
                      <a:alpha val="40000"/>
                    </a:schemeClr>
                  </a:outerShdw>
                </a:effectLst>
              </a:rPr>
              <a:t>الاندوبلازمية</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060C575E-47BA-429D-A25E-C3739D5BA70B}"/>
              </a:ext>
            </a:extLst>
          </p:cNvPr>
          <p:cNvSpPr/>
          <p:nvPr/>
        </p:nvSpPr>
        <p:spPr>
          <a:xfrm>
            <a:off x="165214" y="175119"/>
            <a:ext cx="8005394" cy="769441"/>
          </a:xfrm>
          <a:prstGeom prst="rect">
            <a:avLst/>
          </a:prstGeom>
          <a:noFill/>
          <a:ln w="38100">
            <a:solidFill>
              <a:srgbClr val="FF0000"/>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س/ صفي تركيب الشبكة </a:t>
            </a:r>
            <a:r>
              <a:rPr lang="ar-SA" sz="4400" b="0" cap="none" spc="0" dirty="0" err="1">
                <a:ln w="0"/>
                <a:solidFill>
                  <a:schemeClr val="tx1"/>
                </a:solidFill>
                <a:effectLst>
                  <a:outerShdw blurRad="38100" dist="19050" dir="2700000" algn="tl" rotWithShape="0">
                    <a:schemeClr val="dk1">
                      <a:alpha val="40000"/>
                    </a:schemeClr>
                  </a:outerShdw>
                </a:effectLst>
              </a:rPr>
              <a:t>الاندوبلازمية</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10" name="مستطيل 9">
            <a:extLst>
              <a:ext uri="{FF2B5EF4-FFF2-40B4-BE49-F238E27FC236}">
                <a16:creationId xmlns:a16="http://schemas.microsoft.com/office/drawing/2014/main" id="{67878819-6FB0-49A5-826B-653B75C0F593}"/>
              </a:ext>
            </a:extLst>
          </p:cNvPr>
          <p:cNvSpPr/>
          <p:nvPr/>
        </p:nvSpPr>
        <p:spPr>
          <a:xfrm>
            <a:off x="159168" y="1163541"/>
            <a:ext cx="8005394" cy="1446550"/>
          </a:xfrm>
          <a:prstGeom prst="rect">
            <a:avLst/>
          </a:prstGeom>
          <a:no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نظام يتكون من أكياس وقنوات متصلة ومتداخلة محاطة بغشاء مزدوج </a:t>
            </a:r>
          </a:p>
        </p:txBody>
      </p:sp>
      <p:sp>
        <p:nvSpPr>
          <p:cNvPr id="11" name="مستطيل 10">
            <a:extLst>
              <a:ext uri="{FF2B5EF4-FFF2-40B4-BE49-F238E27FC236}">
                <a16:creationId xmlns:a16="http://schemas.microsoft.com/office/drawing/2014/main" id="{721C9D40-637A-4028-B671-AC899F49B14E}"/>
              </a:ext>
            </a:extLst>
          </p:cNvPr>
          <p:cNvSpPr/>
          <p:nvPr/>
        </p:nvSpPr>
        <p:spPr>
          <a:xfrm>
            <a:off x="159168" y="2829072"/>
            <a:ext cx="8005394" cy="769441"/>
          </a:xfrm>
          <a:prstGeom prst="rect">
            <a:avLst/>
          </a:prstGeom>
          <a:noFill/>
          <a:ln w="38100">
            <a:solidFill>
              <a:srgbClr val="FF0000"/>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أنواع الشبكة </a:t>
            </a:r>
            <a:r>
              <a:rPr lang="ar-SA" sz="4400" dirty="0" err="1">
                <a:ln w="0"/>
                <a:effectLst>
                  <a:outerShdw blurRad="38100" dist="19050" dir="2700000" algn="tl" rotWithShape="0">
                    <a:schemeClr val="dk1">
                      <a:alpha val="40000"/>
                    </a:schemeClr>
                  </a:outerShdw>
                </a:effectLst>
              </a:rPr>
              <a:t>الاندويلازمية</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5EB84D5E-5A28-4C88-AC97-5BC0CA29E2A1}"/>
              </a:ext>
            </a:extLst>
          </p:cNvPr>
          <p:cNvSpPr/>
          <p:nvPr/>
        </p:nvSpPr>
        <p:spPr>
          <a:xfrm>
            <a:off x="4428309" y="4142851"/>
            <a:ext cx="3736253" cy="1620000"/>
          </a:xfrm>
          <a:prstGeom prst="rect">
            <a:avLst/>
          </a:prstGeom>
          <a:no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الشبكة </a:t>
            </a:r>
            <a:r>
              <a:rPr lang="ar-SA" sz="4400" b="0" cap="none" spc="0" dirty="0" err="1">
                <a:ln w="0"/>
                <a:solidFill>
                  <a:schemeClr val="tx1"/>
                </a:solidFill>
                <a:effectLst>
                  <a:outerShdw blurRad="38100" dist="19050" dir="2700000" algn="tl" rotWithShape="0">
                    <a:schemeClr val="dk1">
                      <a:alpha val="40000"/>
                    </a:schemeClr>
                  </a:outerShdw>
                </a:effectLst>
              </a:rPr>
              <a:t>الإندوبلازمية</a:t>
            </a:r>
            <a:r>
              <a:rPr lang="ar-SA" sz="4400" b="0" cap="none" spc="0" dirty="0">
                <a:ln w="0"/>
                <a:solidFill>
                  <a:schemeClr val="tx1"/>
                </a:solidFill>
                <a:effectLst>
                  <a:outerShdw blurRad="38100" dist="19050" dir="2700000" algn="tl" rotWithShape="0">
                    <a:schemeClr val="dk1">
                      <a:alpha val="40000"/>
                    </a:schemeClr>
                  </a:outerShdw>
                </a:effectLst>
              </a:rPr>
              <a:t> </a:t>
            </a:r>
          </a:p>
          <a:p>
            <a:pPr algn="ctr"/>
            <a:r>
              <a:rPr lang="ar-SA" sz="4400" dirty="0">
                <a:ln w="0"/>
                <a:effectLst>
                  <a:outerShdw blurRad="38100" dist="19050" dir="2700000" algn="tl" rotWithShape="0">
                    <a:schemeClr val="dk1">
                      <a:alpha val="40000"/>
                    </a:schemeClr>
                  </a:outerShdw>
                </a:effectLst>
              </a:rPr>
              <a:t>الملساء</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BC61766D-40F2-4F2A-80DB-0C708577A5B5}"/>
              </a:ext>
            </a:extLst>
          </p:cNvPr>
          <p:cNvSpPr/>
          <p:nvPr/>
        </p:nvSpPr>
        <p:spPr>
          <a:xfrm>
            <a:off x="159168" y="4152774"/>
            <a:ext cx="3736253" cy="1620000"/>
          </a:xfrm>
          <a:prstGeom prst="rect">
            <a:avLst/>
          </a:prstGeom>
          <a:no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الشبكة </a:t>
            </a:r>
            <a:r>
              <a:rPr lang="ar-SA" sz="4400" b="0" cap="none" spc="0" dirty="0" err="1">
                <a:ln w="0"/>
                <a:solidFill>
                  <a:schemeClr val="tx1"/>
                </a:solidFill>
                <a:effectLst>
                  <a:outerShdw blurRad="38100" dist="19050" dir="2700000" algn="tl" rotWithShape="0">
                    <a:schemeClr val="dk1">
                      <a:alpha val="40000"/>
                    </a:schemeClr>
                  </a:outerShdw>
                </a:effectLst>
              </a:rPr>
              <a:t>الإندوبلازمية</a:t>
            </a:r>
            <a:r>
              <a:rPr lang="ar-SA" sz="4400" b="0" cap="none" spc="0" dirty="0">
                <a:ln w="0"/>
                <a:solidFill>
                  <a:schemeClr val="tx1"/>
                </a:solidFill>
                <a:effectLst>
                  <a:outerShdw blurRad="38100" dist="19050" dir="2700000" algn="tl" rotWithShape="0">
                    <a:schemeClr val="dk1">
                      <a:alpha val="40000"/>
                    </a:schemeClr>
                  </a:outerShdw>
                </a:effectLst>
              </a:rPr>
              <a:t> </a:t>
            </a:r>
          </a:p>
          <a:p>
            <a:pPr algn="ctr"/>
            <a:r>
              <a:rPr lang="ar-SA" sz="4400" dirty="0">
                <a:ln w="0"/>
                <a:effectLst>
                  <a:outerShdw blurRad="38100" dist="19050" dir="2700000" algn="tl" rotWithShape="0">
                    <a:schemeClr val="dk1">
                      <a:alpha val="40000"/>
                    </a:schemeClr>
                  </a:outerShdw>
                </a:effectLst>
              </a:rPr>
              <a:t>الخشنة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05837DA8-2A16-439D-A287-BC91A1C723C7}"/>
              </a:ext>
            </a:extLst>
          </p:cNvPr>
          <p:cNvSpPr/>
          <p:nvPr/>
        </p:nvSpPr>
        <p:spPr>
          <a:xfrm>
            <a:off x="172231" y="1163541"/>
            <a:ext cx="8005394" cy="1446550"/>
          </a:xfrm>
          <a:prstGeom prst="rect">
            <a:avLst/>
          </a:prstGeom>
          <a:solidFill>
            <a:schemeClr val="bg1"/>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a:t>
            </a:r>
          </a:p>
        </p:txBody>
      </p:sp>
      <p:sp>
        <p:nvSpPr>
          <p:cNvPr id="5" name="قوس كبير أيسر 4">
            <a:extLst>
              <a:ext uri="{FF2B5EF4-FFF2-40B4-BE49-F238E27FC236}">
                <a16:creationId xmlns:a16="http://schemas.microsoft.com/office/drawing/2014/main" id="{8D32DD8A-991E-4A0E-A8FB-959E9DFF96EA}"/>
              </a:ext>
            </a:extLst>
          </p:cNvPr>
          <p:cNvSpPr/>
          <p:nvPr/>
        </p:nvSpPr>
        <p:spPr>
          <a:xfrm rot="5400000">
            <a:off x="3948857" y="1534155"/>
            <a:ext cx="410264" cy="480713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16" name="مستطيل 15">
            <a:extLst>
              <a:ext uri="{FF2B5EF4-FFF2-40B4-BE49-F238E27FC236}">
                <a16:creationId xmlns:a16="http://schemas.microsoft.com/office/drawing/2014/main" id="{8D992627-3B3F-4794-8BDC-10B38A788442}"/>
              </a:ext>
            </a:extLst>
          </p:cNvPr>
          <p:cNvSpPr/>
          <p:nvPr/>
        </p:nvSpPr>
        <p:spPr>
          <a:xfrm>
            <a:off x="742641" y="4803489"/>
            <a:ext cx="2569305" cy="769441"/>
          </a:xfrm>
          <a:prstGeom prst="rect">
            <a:avLst/>
          </a:prstGeom>
          <a:solidFill>
            <a:schemeClr val="bg1"/>
          </a:solid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a:t>
            </a:r>
          </a:p>
        </p:txBody>
      </p:sp>
      <p:sp>
        <p:nvSpPr>
          <p:cNvPr id="17" name="مستطيل 16">
            <a:extLst>
              <a:ext uri="{FF2B5EF4-FFF2-40B4-BE49-F238E27FC236}">
                <a16:creationId xmlns:a16="http://schemas.microsoft.com/office/drawing/2014/main" id="{9C16F8EA-4DE9-40EA-BBBF-2894C772531D}"/>
              </a:ext>
            </a:extLst>
          </p:cNvPr>
          <p:cNvSpPr/>
          <p:nvPr/>
        </p:nvSpPr>
        <p:spPr>
          <a:xfrm>
            <a:off x="5011782" y="4803490"/>
            <a:ext cx="2569305" cy="769441"/>
          </a:xfrm>
          <a:prstGeom prst="rect">
            <a:avLst/>
          </a:prstGeom>
          <a:solidFill>
            <a:schemeClr val="bg1"/>
          </a:solid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6277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6" fill="hold" grpId="0" nodeType="clickEffect">
                                  <p:stCondLst>
                                    <p:cond delay="0"/>
                                  </p:stCondLst>
                                  <p:childTnLst>
                                    <p:animEffect transition="out" filter="barn(in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6" fill="hold" grpId="0" nodeType="clickEffect">
                                  <p:stCondLst>
                                    <p:cond delay="0"/>
                                  </p:stCondLst>
                                  <p:childTnLst>
                                    <p:animEffect transition="out" filter="barn(in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6" fill="hold" grpId="0" nodeType="clickEffect">
                                  <p:stCondLst>
                                    <p:cond delay="0"/>
                                  </p:stCondLst>
                                  <p:childTnLst>
                                    <p:animEffect transition="out" filter="barn(inHorizont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8432832" y="1021357"/>
            <a:ext cx="3600000" cy="57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3C712343-A417-430E-98B3-C0ED36367F97}"/>
              </a:ext>
            </a:extLst>
          </p:cNvPr>
          <p:cNvSpPr/>
          <p:nvPr/>
        </p:nvSpPr>
        <p:spPr>
          <a:xfrm>
            <a:off x="8288658" y="128638"/>
            <a:ext cx="3767377" cy="769441"/>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الشبكة </a:t>
            </a:r>
            <a:r>
              <a:rPr lang="ar-SA" sz="4400" b="0" cap="none" spc="0" dirty="0" err="1">
                <a:ln w="0"/>
                <a:solidFill>
                  <a:schemeClr val="tx1"/>
                </a:solidFill>
                <a:effectLst>
                  <a:outerShdw blurRad="38100" dist="19050" dir="2700000" algn="tl" rotWithShape="0">
                    <a:schemeClr val="dk1">
                      <a:alpha val="40000"/>
                    </a:schemeClr>
                  </a:outerShdw>
                </a:effectLst>
              </a:rPr>
              <a:t>الاندوبلازمية</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060C575E-47BA-429D-A25E-C3739D5BA70B}"/>
              </a:ext>
            </a:extLst>
          </p:cNvPr>
          <p:cNvSpPr/>
          <p:nvPr/>
        </p:nvSpPr>
        <p:spPr>
          <a:xfrm>
            <a:off x="165214" y="175119"/>
            <a:ext cx="8005394" cy="769441"/>
          </a:xfrm>
          <a:prstGeom prst="rect">
            <a:avLst/>
          </a:prstGeom>
          <a:no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قارني بين نوعي الشبكة </a:t>
            </a:r>
            <a:r>
              <a:rPr lang="ar-SA" sz="4400" b="0" cap="none" spc="0" dirty="0" err="1">
                <a:ln w="0"/>
                <a:solidFill>
                  <a:schemeClr val="tx1"/>
                </a:solidFill>
                <a:effectLst>
                  <a:outerShdw blurRad="38100" dist="19050" dir="2700000" algn="tl" rotWithShape="0">
                    <a:schemeClr val="dk1">
                      <a:alpha val="40000"/>
                    </a:schemeClr>
                  </a:outerShdw>
                </a:effectLst>
              </a:rPr>
              <a:t>الاندوبلازمية</a:t>
            </a:r>
            <a:r>
              <a:rPr lang="ar-SA" sz="4400" b="0" cap="none" spc="0" dirty="0">
                <a:ln w="0"/>
                <a:solidFill>
                  <a:schemeClr val="tx1"/>
                </a:solidFill>
                <a:effectLst>
                  <a:outerShdw blurRad="38100" dist="19050" dir="2700000" algn="tl" rotWithShape="0">
                    <a:schemeClr val="dk1">
                      <a:alpha val="40000"/>
                    </a:schemeClr>
                  </a:outerShdw>
                </a:effectLst>
              </a:rPr>
              <a:t> </a:t>
            </a:r>
          </a:p>
        </p:txBody>
      </p:sp>
      <p:graphicFrame>
        <p:nvGraphicFramePr>
          <p:cNvPr id="9" name="جدول 8">
            <a:extLst>
              <a:ext uri="{FF2B5EF4-FFF2-40B4-BE49-F238E27FC236}">
                <a16:creationId xmlns:a16="http://schemas.microsoft.com/office/drawing/2014/main" id="{EAB439FA-9C9F-4B64-86EB-664A458A6503}"/>
              </a:ext>
            </a:extLst>
          </p:cNvPr>
          <p:cNvGraphicFramePr>
            <a:graphicFrameLocks noGrp="1"/>
          </p:cNvGraphicFramePr>
          <p:nvPr/>
        </p:nvGraphicFramePr>
        <p:xfrm>
          <a:off x="178608" y="1109540"/>
          <a:ext cx="7992000" cy="5490720"/>
        </p:xfrm>
        <a:graphic>
          <a:graphicData uri="http://schemas.openxmlformats.org/drawingml/2006/table">
            <a:tbl>
              <a:tblPr rtl="1" firstRow="1" bandRow="1">
                <a:tableStyleId>{5C22544A-7EE6-4342-B048-85BDC9FD1C3A}</a:tableStyleId>
              </a:tblPr>
              <a:tblGrid>
                <a:gridCol w="1512000">
                  <a:extLst>
                    <a:ext uri="{9D8B030D-6E8A-4147-A177-3AD203B41FA5}">
                      <a16:colId xmlns:a16="http://schemas.microsoft.com/office/drawing/2014/main" val="646973224"/>
                    </a:ext>
                  </a:extLst>
                </a:gridCol>
                <a:gridCol w="3240000">
                  <a:extLst>
                    <a:ext uri="{9D8B030D-6E8A-4147-A177-3AD203B41FA5}">
                      <a16:colId xmlns:a16="http://schemas.microsoft.com/office/drawing/2014/main" val="3188992932"/>
                    </a:ext>
                  </a:extLst>
                </a:gridCol>
                <a:gridCol w="3240000">
                  <a:extLst>
                    <a:ext uri="{9D8B030D-6E8A-4147-A177-3AD203B41FA5}">
                      <a16:colId xmlns:a16="http://schemas.microsoft.com/office/drawing/2014/main" val="2118367943"/>
                    </a:ext>
                  </a:extLst>
                </a:gridCol>
              </a:tblGrid>
              <a:tr h="370840">
                <a:tc>
                  <a:txBody>
                    <a:bodyPr/>
                    <a:lstStyle/>
                    <a:p>
                      <a:pPr algn="ctr" rtl="1"/>
                      <a:endParaRPr lang="ar-SA" sz="3600" dirty="0">
                        <a:ln>
                          <a:solidFill>
                            <a:schemeClr val="tx1"/>
                          </a:solidFill>
                        </a:ln>
                        <a:solidFill>
                          <a:srgbClr val="92D050"/>
                        </a:solidFill>
                      </a:endParaRPr>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7D700"/>
                    </a:solidFill>
                  </a:tcPr>
                </a:tc>
                <a:tc>
                  <a:txBody>
                    <a:bodyPr/>
                    <a:lstStyle/>
                    <a:p>
                      <a:pPr algn="ctr" rtl="1"/>
                      <a:r>
                        <a:rPr lang="ar-SA" sz="3600" dirty="0">
                          <a:ln>
                            <a:solidFill>
                              <a:schemeClr val="tx1"/>
                            </a:solidFill>
                          </a:ln>
                          <a:solidFill>
                            <a:schemeClr val="accent2">
                              <a:lumMod val="75000"/>
                            </a:schemeClr>
                          </a:solidFill>
                        </a:rPr>
                        <a:t>الشبكة </a:t>
                      </a:r>
                      <a:r>
                        <a:rPr lang="ar-SA" sz="3600" dirty="0" err="1">
                          <a:ln>
                            <a:solidFill>
                              <a:schemeClr val="tx1"/>
                            </a:solidFill>
                          </a:ln>
                          <a:solidFill>
                            <a:schemeClr val="accent2">
                              <a:lumMod val="75000"/>
                            </a:schemeClr>
                          </a:solidFill>
                        </a:rPr>
                        <a:t>الاندوبلازمية</a:t>
                      </a:r>
                      <a:r>
                        <a:rPr lang="ar-SA" sz="3600" dirty="0">
                          <a:ln>
                            <a:solidFill>
                              <a:schemeClr val="tx1"/>
                            </a:solidFill>
                          </a:ln>
                          <a:solidFill>
                            <a:schemeClr val="accent2">
                              <a:lumMod val="75000"/>
                            </a:schemeClr>
                          </a:solidFill>
                        </a:rPr>
                        <a:t> الملساء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7D700"/>
                    </a:solidFill>
                  </a:tcPr>
                </a:tc>
                <a:tc>
                  <a:txBody>
                    <a:bodyPr/>
                    <a:lstStyle/>
                    <a:p>
                      <a:pPr algn="ctr" rtl="1"/>
                      <a:r>
                        <a:rPr lang="ar-SA" sz="3600" dirty="0">
                          <a:ln>
                            <a:solidFill>
                              <a:schemeClr val="tx1"/>
                            </a:solidFill>
                          </a:ln>
                          <a:solidFill>
                            <a:schemeClr val="accent2">
                              <a:lumMod val="75000"/>
                            </a:schemeClr>
                          </a:solidFill>
                        </a:rPr>
                        <a:t>الشبكة </a:t>
                      </a:r>
                      <a:r>
                        <a:rPr lang="ar-SA" sz="3600" dirty="0" err="1">
                          <a:ln>
                            <a:solidFill>
                              <a:schemeClr val="tx1"/>
                            </a:solidFill>
                          </a:ln>
                          <a:solidFill>
                            <a:schemeClr val="accent2">
                              <a:lumMod val="75000"/>
                            </a:schemeClr>
                          </a:solidFill>
                        </a:rPr>
                        <a:t>الاندوبلازمية</a:t>
                      </a:r>
                      <a:r>
                        <a:rPr lang="ar-SA" sz="3600" dirty="0">
                          <a:ln>
                            <a:solidFill>
                              <a:schemeClr val="tx1"/>
                            </a:solidFill>
                          </a:ln>
                          <a:solidFill>
                            <a:schemeClr val="accent2">
                              <a:lumMod val="75000"/>
                            </a:schemeClr>
                          </a:solidFill>
                        </a:rPr>
                        <a:t> الخشنة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7D700"/>
                    </a:solidFill>
                  </a:tcPr>
                </a:tc>
                <a:extLst>
                  <a:ext uri="{0D108BD9-81ED-4DB2-BD59-A6C34878D82A}">
                    <a16:rowId xmlns:a16="http://schemas.microsoft.com/office/drawing/2014/main" val="2793422223"/>
                  </a:ext>
                </a:extLst>
              </a:tr>
              <a:tr h="2016000">
                <a:tc>
                  <a:txBody>
                    <a:bodyPr/>
                    <a:lstStyle/>
                    <a:p>
                      <a:pPr algn="ctr" rtl="1"/>
                      <a:r>
                        <a:rPr lang="ar-SA" sz="3600" dirty="0"/>
                        <a:t>وجود </a:t>
                      </a:r>
                      <a:r>
                        <a:rPr lang="ar-SA" sz="3600" dirty="0" err="1"/>
                        <a:t>الريبوسومات</a:t>
                      </a:r>
                      <a:endParaRPr lang="ar-SA" sz="3600" dirty="0"/>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لا يوجد على سطحها </a:t>
                      </a:r>
                      <a:r>
                        <a:rPr lang="ar-SA" sz="3600" dirty="0" err="1"/>
                        <a:t>ريبوسومات</a:t>
                      </a:r>
                      <a:r>
                        <a:rPr lang="ar-SA" sz="3600"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يوجد على سطحها </a:t>
                      </a:r>
                      <a:r>
                        <a:rPr lang="ar-SA" sz="3600" dirty="0" err="1"/>
                        <a:t>ريبوسومات</a:t>
                      </a:r>
                      <a:r>
                        <a:rPr lang="ar-SA" sz="3600"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9066074"/>
                  </a:ext>
                </a:extLst>
              </a:tr>
              <a:tr h="370840">
                <a:tc>
                  <a:txBody>
                    <a:bodyPr/>
                    <a:lstStyle/>
                    <a:p>
                      <a:pPr algn="ctr" rtl="1"/>
                      <a:r>
                        <a:rPr lang="ar-SA" sz="3600" dirty="0"/>
                        <a:t>الوظيفة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بناء الدهون والكربوهيدرات المعقدة و </a:t>
                      </a:r>
                      <a:r>
                        <a:rPr lang="ar-SA" sz="3600" dirty="0" err="1"/>
                        <a:t>أزالة</a:t>
                      </a:r>
                      <a:r>
                        <a:rPr lang="ar-SA" sz="3600" dirty="0"/>
                        <a:t> السموم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مواقع لبناء الدهون والبروتين ونقلها داخل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7499343"/>
                  </a:ext>
                </a:extLst>
              </a:tr>
            </a:tbl>
          </a:graphicData>
        </a:graphic>
      </p:graphicFrame>
      <p:sp>
        <p:nvSpPr>
          <p:cNvPr id="10" name="مستطيل 9">
            <a:extLst>
              <a:ext uri="{FF2B5EF4-FFF2-40B4-BE49-F238E27FC236}">
                <a16:creationId xmlns:a16="http://schemas.microsoft.com/office/drawing/2014/main" id="{F61EF877-E63C-445C-8368-8B9206E51AF2}"/>
              </a:ext>
            </a:extLst>
          </p:cNvPr>
          <p:cNvSpPr/>
          <p:nvPr/>
        </p:nvSpPr>
        <p:spPr>
          <a:xfrm>
            <a:off x="3553097" y="2377440"/>
            <a:ext cx="3030583"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C9D8A2F4-0658-4AE8-9C55-4AEE8239E6D6}"/>
              </a:ext>
            </a:extLst>
          </p:cNvPr>
          <p:cNvSpPr/>
          <p:nvPr/>
        </p:nvSpPr>
        <p:spPr>
          <a:xfrm>
            <a:off x="178608" y="2377440"/>
            <a:ext cx="3030583"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F4EDDC77-5321-4276-BF41-B6DCC7380C88}"/>
              </a:ext>
            </a:extLst>
          </p:cNvPr>
          <p:cNvSpPr/>
          <p:nvPr/>
        </p:nvSpPr>
        <p:spPr>
          <a:xfrm>
            <a:off x="3553096" y="4423534"/>
            <a:ext cx="3030583" cy="2068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725A977E-79E1-40A6-A980-7530686BB2C2}"/>
              </a:ext>
            </a:extLst>
          </p:cNvPr>
          <p:cNvSpPr/>
          <p:nvPr/>
        </p:nvSpPr>
        <p:spPr>
          <a:xfrm>
            <a:off x="260289" y="4423534"/>
            <a:ext cx="3030583"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08011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FAD9A5D-E8E6-45E7-81ED-65310B855903}"/>
              </a:ext>
            </a:extLst>
          </p:cNvPr>
          <p:cNvSpPr/>
          <p:nvPr/>
        </p:nvSpPr>
        <p:spPr>
          <a:xfrm>
            <a:off x="9935571" y="262154"/>
            <a:ext cx="2099676" cy="6247864"/>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عزيزتي بما وهب الله لك من ذكائكـ بصري شاهدي المقطع التالي ثم </a:t>
            </a:r>
            <a:r>
              <a:rPr lang="ar-SA" sz="4000" b="0" cap="none" spc="0" dirty="0" err="1">
                <a:ln w="0"/>
                <a:solidFill>
                  <a:schemeClr val="tx1"/>
                </a:solidFill>
                <a:effectLst>
                  <a:outerShdw blurRad="38100" dist="19050" dir="2700000" algn="tl" rotWithShape="0">
                    <a:schemeClr val="dk1">
                      <a:alpha val="40000"/>
                    </a:schemeClr>
                  </a:outerShdw>
                </a:effectLst>
              </a:rPr>
              <a:t>اجيبي</a:t>
            </a:r>
            <a:r>
              <a:rPr lang="ar-SA" sz="4000" b="0" cap="none" spc="0" dirty="0">
                <a:ln w="0"/>
                <a:solidFill>
                  <a:schemeClr val="tx1"/>
                </a:solidFill>
                <a:effectLst>
                  <a:outerShdw blurRad="38100" dist="19050" dir="2700000" algn="tl" rotWithShape="0">
                    <a:schemeClr val="dk1">
                      <a:alpha val="40000"/>
                    </a:schemeClr>
                  </a:outerShdw>
                </a:effectLst>
              </a:rPr>
              <a:t> حسبما هو مطلوب  </a:t>
            </a:r>
          </a:p>
        </p:txBody>
      </p:sp>
      <p:pic>
        <p:nvPicPr>
          <p:cNvPr id="3" name="أفضل فيديو مترجم للتعريف بالخلية الحية وعضياتها">
            <a:hlinkClick r:id="" action="ppaction://media"/>
            <a:extLst>
              <a:ext uri="{FF2B5EF4-FFF2-40B4-BE49-F238E27FC236}">
                <a16:creationId xmlns:a16="http://schemas.microsoft.com/office/drawing/2014/main" id="{85919990-6FFB-494E-BCA4-1CDC6A32D7EA}"/>
              </a:ext>
            </a:extLst>
          </p:cNvPr>
          <p:cNvPicPr>
            <a:picLocks noChangeAspect="1"/>
          </p:cNvPicPr>
          <p:nvPr>
            <a:videoFile r:link="rId1"/>
            <p:extLst>
              <p:ext uri="{DAA4B4D4-6D71-4841-9C94-3DE7FCFB9230}">
                <p14:media xmlns:p14="http://schemas.microsoft.com/office/powerpoint/2010/main" r:embed="rId2">
                  <p14:trim st="192792" end="212376.6666"/>
                </p14:media>
              </p:ext>
            </p:extLst>
          </p:nvPr>
        </p:nvPicPr>
        <p:blipFill>
          <a:blip r:embed="rId4"/>
          <a:stretch>
            <a:fillRect/>
          </a:stretch>
        </p:blipFill>
        <p:spPr>
          <a:xfrm>
            <a:off x="156753" y="117565"/>
            <a:ext cx="9601201" cy="66098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066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208734" y="91852"/>
            <a:ext cx="6687365" cy="6766148"/>
          </a:xfrm>
          <a:prstGeom prst="rect">
            <a:avLst/>
          </a:prstGeom>
        </p:spPr>
      </p:pic>
      <p:pic>
        <p:nvPicPr>
          <p:cNvPr id="3" name="صورة 2"/>
          <p:cNvPicPr>
            <a:picLocks noChangeAspect="1"/>
          </p:cNvPicPr>
          <p:nvPr/>
        </p:nvPicPr>
        <p:blipFill>
          <a:blip r:embed="rId3"/>
          <a:stretch>
            <a:fillRect/>
          </a:stretch>
        </p:blipFill>
        <p:spPr>
          <a:xfrm>
            <a:off x="7086601" y="189940"/>
            <a:ext cx="4810532" cy="6477560"/>
          </a:xfrm>
          <a:prstGeom prst="rect">
            <a:avLst/>
          </a:prstGeom>
        </p:spPr>
      </p:pic>
    </p:spTree>
    <p:extLst>
      <p:ext uri="{BB962C8B-B14F-4D97-AF65-F5344CB8AC3E}">
        <p14:creationId xmlns:p14="http://schemas.microsoft.com/office/powerpoint/2010/main" val="2639904305"/>
      </p:ext>
    </p:extLst>
  </p:cSld>
  <p:clrMapOvr>
    <a:masterClrMapping/>
  </p:clrMapOvr>
  <p:transition spd="slow">
    <p:cover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8328329" y="982168"/>
            <a:ext cx="3600000" cy="57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9BA172A9-BD38-4341-BC27-74FD756D2EA0}"/>
              </a:ext>
            </a:extLst>
          </p:cNvPr>
          <p:cNvSpPr/>
          <p:nvPr/>
        </p:nvSpPr>
        <p:spPr>
          <a:xfrm>
            <a:off x="8880731" y="115575"/>
            <a:ext cx="2557110" cy="769441"/>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جهاز </a:t>
            </a:r>
            <a:r>
              <a:rPr lang="ar-SA" sz="4400" b="0" cap="none" spc="0" dirty="0" err="1">
                <a:ln w="0"/>
                <a:solidFill>
                  <a:schemeClr val="tx1"/>
                </a:solidFill>
                <a:effectLst>
                  <a:outerShdw blurRad="38100" dist="19050" dir="2700000" algn="tl" rotWithShape="0">
                    <a:schemeClr val="dk1">
                      <a:alpha val="40000"/>
                    </a:schemeClr>
                  </a:outerShdw>
                </a:effectLst>
              </a:rPr>
              <a:t>جولجي</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CEC96B48-B93D-4401-81F4-4DB8C4365228}"/>
              </a:ext>
            </a:extLst>
          </p:cNvPr>
          <p:cNvSpPr/>
          <p:nvPr/>
        </p:nvSpPr>
        <p:spPr>
          <a:xfrm>
            <a:off x="263671" y="393952"/>
            <a:ext cx="7736735" cy="5509200"/>
          </a:xfrm>
          <a:prstGeom prst="rect">
            <a:avLst/>
          </a:prstGeom>
          <a:noFill/>
          <a:ln w="38100">
            <a:solidFill>
              <a:schemeClr val="tx1"/>
            </a:solid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أكملي العبارات التالية: </a:t>
            </a:r>
          </a:p>
          <a:p>
            <a:r>
              <a:rPr lang="ar-SA" sz="4400" b="0" cap="none" spc="0" dirty="0">
                <a:ln w="0"/>
                <a:solidFill>
                  <a:schemeClr val="tx1"/>
                </a:solidFill>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 </a:t>
            </a:r>
            <a:r>
              <a:rPr lang="ar-SA" sz="4400" b="0" cap="none" spc="0" dirty="0">
                <a:ln w="0"/>
                <a:solidFill>
                  <a:schemeClr val="tx1"/>
                </a:solidFill>
                <a:effectLst>
                  <a:outerShdw blurRad="38100" dist="19050" dir="2700000" algn="tl" rotWithShape="0">
                    <a:schemeClr val="dk1">
                      <a:alpha val="40000"/>
                    </a:schemeClr>
                  </a:outerShdw>
                </a:effectLst>
              </a:rPr>
              <a:t>يتركب جهاز </a:t>
            </a:r>
            <a:r>
              <a:rPr lang="ar-SA" sz="4400" b="0" cap="none" spc="0" dirty="0" err="1">
                <a:ln w="0"/>
                <a:solidFill>
                  <a:schemeClr val="tx1"/>
                </a:solidFill>
                <a:effectLst>
                  <a:outerShdw blurRad="38100" dist="19050" dir="2700000" algn="tl" rotWithShape="0">
                    <a:schemeClr val="dk1">
                      <a:alpha val="40000"/>
                    </a:schemeClr>
                  </a:outerShdw>
                </a:effectLst>
              </a:rPr>
              <a:t>جولجي</a:t>
            </a:r>
            <a:r>
              <a:rPr lang="ar-SA" sz="4400" b="0" cap="none" spc="0" dirty="0">
                <a:ln w="0"/>
                <a:solidFill>
                  <a:schemeClr val="tx1"/>
                </a:solidFill>
                <a:effectLst>
                  <a:outerShdw blurRad="38100" dist="19050" dir="2700000" algn="tl" rotWithShape="0">
                    <a:schemeClr val="dk1">
                      <a:alpha val="40000"/>
                    </a:schemeClr>
                  </a:outerShdw>
                </a:effectLst>
              </a:rPr>
              <a:t> من مجموعة من الأغشية المتراصة </a:t>
            </a:r>
          </a:p>
          <a:p>
            <a:r>
              <a:rPr lang="ar-SA" sz="4400" dirty="0">
                <a:ln w="0"/>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 وظيفة جهاز </a:t>
            </a:r>
            <a:r>
              <a:rPr lang="ar-SA" sz="4400" dirty="0" err="1">
                <a:ln w="0"/>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جولجي</a:t>
            </a:r>
            <a:r>
              <a:rPr lang="ar-SA" sz="4400" dirty="0">
                <a:ln w="0"/>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 هي تعديل البروتينات وترتيبها وتغليفها داخل الحويصلات</a:t>
            </a:r>
          </a:p>
          <a:p>
            <a:r>
              <a:rPr lang="ar-SA" sz="4400" dirty="0">
                <a:ln w="0"/>
                <a:effectLst>
                  <a:outerShdw blurRad="38100" dist="19050" dir="2700000" algn="tl" rotWithShape="0">
                    <a:schemeClr val="dk1">
                      <a:alpha val="40000"/>
                    </a:schemeClr>
                  </a:outerShdw>
                </a:effectLst>
                <a:latin typeface="Yu Gothic UI Semilight" panose="020B0400000000000000" pitchFamily="34" charset="-128"/>
                <a:ea typeface="Yu Gothic UI Semilight" panose="020B0400000000000000" pitchFamily="34" charset="-128"/>
              </a:rPr>
              <a:t>• تلتحم الحويصلات بالغشاء البلازمي لتحرر البروتينات إلى خارج الخلية  </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8" name="مستطيل 7">
            <a:extLst>
              <a:ext uri="{FF2B5EF4-FFF2-40B4-BE49-F238E27FC236}">
                <a16:creationId xmlns:a16="http://schemas.microsoft.com/office/drawing/2014/main" id="{7B595EC4-81DB-456D-8682-0C4DF02DEADF}"/>
              </a:ext>
            </a:extLst>
          </p:cNvPr>
          <p:cNvSpPr/>
          <p:nvPr/>
        </p:nvSpPr>
        <p:spPr>
          <a:xfrm>
            <a:off x="4114801" y="1746781"/>
            <a:ext cx="3833354" cy="769441"/>
          </a:xfrm>
          <a:prstGeom prst="rect">
            <a:avLst/>
          </a:prstGeom>
          <a:solidFill>
            <a:schemeClr val="bg1"/>
          </a:solid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a:t>
            </a:r>
          </a:p>
        </p:txBody>
      </p:sp>
      <p:sp>
        <p:nvSpPr>
          <p:cNvPr id="9" name="مستطيل 8">
            <a:extLst>
              <a:ext uri="{FF2B5EF4-FFF2-40B4-BE49-F238E27FC236}">
                <a16:creationId xmlns:a16="http://schemas.microsoft.com/office/drawing/2014/main" id="{4323AED4-DC4C-4420-B726-CD5B87917456}"/>
              </a:ext>
            </a:extLst>
          </p:cNvPr>
          <p:cNvSpPr/>
          <p:nvPr/>
        </p:nvSpPr>
        <p:spPr>
          <a:xfrm>
            <a:off x="4480559" y="3166682"/>
            <a:ext cx="3467595" cy="769441"/>
          </a:xfrm>
          <a:prstGeom prst="rect">
            <a:avLst/>
          </a:prstGeom>
          <a:solidFill>
            <a:schemeClr val="bg1"/>
          </a:solid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a:t>
            </a:r>
          </a:p>
        </p:txBody>
      </p:sp>
      <p:sp>
        <p:nvSpPr>
          <p:cNvPr id="10" name="مستطيل 9">
            <a:extLst>
              <a:ext uri="{FF2B5EF4-FFF2-40B4-BE49-F238E27FC236}">
                <a16:creationId xmlns:a16="http://schemas.microsoft.com/office/drawing/2014/main" id="{5560EF50-5116-4999-A2E4-526F3B365A0B}"/>
              </a:ext>
            </a:extLst>
          </p:cNvPr>
          <p:cNvSpPr/>
          <p:nvPr/>
        </p:nvSpPr>
        <p:spPr>
          <a:xfrm>
            <a:off x="4428307" y="3883230"/>
            <a:ext cx="3467595" cy="769441"/>
          </a:xfrm>
          <a:prstGeom prst="rect">
            <a:avLst/>
          </a:prstGeom>
          <a:solidFill>
            <a:schemeClr val="bg1"/>
          </a:solid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a:t>
            </a:r>
          </a:p>
        </p:txBody>
      </p:sp>
      <p:sp>
        <p:nvSpPr>
          <p:cNvPr id="11" name="مستطيل 10">
            <a:extLst>
              <a:ext uri="{FF2B5EF4-FFF2-40B4-BE49-F238E27FC236}">
                <a16:creationId xmlns:a16="http://schemas.microsoft.com/office/drawing/2014/main" id="{22AA588A-0501-45C6-9CA8-830691A275E5}"/>
              </a:ext>
            </a:extLst>
          </p:cNvPr>
          <p:cNvSpPr/>
          <p:nvPr/>
        </p:nvSpPr>
        <p:spPr>
          <a:xfrm>
            <a:off x="4833257" y="5087284"/>
            <a:ext cx="3114896" cy="769441"/>
          </a:xfrm>
          <a:prstGeom prst="rect">
            <a:avLst/>
          </a:prstGeom>
          <a:solidFill>
            <a:schemeClr val="bg1"/>
          </a:solid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99917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6" fill="hold" grpId="0" nodeType="clickEffect">
                                  <p:stCondLst>
                                    <p:cond delay="0"/>
                                  </p:stCondLst>
                                  <p:childTnLst>
                                    <p:animEffect transition="out" filter="barn(in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6" fill="hold" grpId="0" nodeType="clickEffect">
                                  <p:stCondLst>
                                    <p:cond delay="0"/>
                                  </p:stCondLst>
                                  <p:childTnLst>
                                    <p:animEffect transition="out" filter="barn(in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6" fill="hold" grpId="0" nodeType="clickEffect">
                                  <p:stCondLst>
                                    <p:cond delay="0"/>
                                  </p:stCondLst>
                                  <p:childTnLst>
                                    <p:animEffect transition="out" filter="barn(in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6" fill="hold" grpId="0" nodeType="clickEffect">
                                  <p:stCondLst>
                                    <p:cond delay="0"/>
                                  </p:stCondLst>
                                  <p:childTnLst>
                                    <p:animEffect transition="out" filter="barn(in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FAD9A5D-E8E6-45E7-81ED-65310B855903}"/>
              </a:ext>
            </a:extLst>
          </p:cNvPr>
          <p:cNvSpPr/>
          <p:nvPr/>
        </p:nvSpPr>
        <p:spPr>
          <a:xfrm>
            <a:off x="9935571" y="262154"/>
            <a:ext cx="2099676" cy="6247864"/>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عزيزتي بما وهب الله لك من ذكائكـ بصري شاهدي المقطع التالي ثم </a:t>
            </a:r>
            <a:r>
              <a:rPr lang="ar-SA" sz="4000" b="0" cap="none" spc="0" dirty="0" err="1">
                <a:ln w="0"/>
                <a:solidFill>
                  <a:schemeClr val="tx1"/>
                </a:solidFill>
                <a:effectLst>
                  <a:outerShdw blurRad="38100" dist="19050" dir="2700000" algn="tl" rotWithShape="0">
                    <a:schemeClr val="dk1">
                      <a:alpha val="40000"/>
                    </a:schemeClr>
                  </a:outerShdw>
                </a:effectLst>
              </a:rPr>
              <a:t>اجيبي</a:t>
            </a:r>
            <a:r>
              <a:rPr lang="ar-SA" sz="4000" b="0" cap="none" spc="0" dirty="0">
                <a:ln w="0"/>
                <a:solidFill>
                  <a:schemeClr val="tx1"/>
                </a:solidFill>
                <a:effectLst>
                  <a:outerShdw blurRad="38100" dist="19050" dir="2700000" algn="tl" rotWithShape="0">
                    <a:schemeClr val="dk1">
                      <a:alpha val="40000"/>
                    </a:schemeClr>
                  </a:outerShdw>
                </a:effectLst>
              </a:rPr>
              <a:t> حسبما هو مطلوب  </a:t>
            </a:r>
          </a:p>
        </p:txBody>
      </p:sp>
      <p:pic>
        <p:nvPicPr>
          <p:cNvPr id="3" name="أفضل فيديو مترجم للتعريف بالخلية الحية وعضياتها">
            <a:hlinkClick r:id="" action="ppaction://media"/>
            <a:extLst>
              <a:ext uri="{FF2B5EF4-FFF2-40B4-BE49-F238E27FC236}">
                <a16:creationId xmlns:a16="http://schemas.microsoft.com/office/drawing/2014/main" id="{85919990-6FFB-494E-BCA4-1CDC6A32D7EA}"/>
              </a:ext>
            </a:extLst>
          </p:cNvPr>
          <p:cNvPicPr>
            <a:picLocks noChangeAspect="1"/>
          </p:cNvPicPr>
          <p:nvPr>
            <a:videoFile r:link="rId1"/>
            <p:extLst>
              <p:ext uri="{DAA4B4D4-6D71-4841-9C94-3DE7FCFB9230}">
                <p14:media xmlns:p14="http://schemas.microsoft.com/office/powerpoint/2010/main" r:embed="rId2">
                  <p14:trim st="230051" end="181590.6666"/>
                </p14:media>
              </p:ext>
            </p:extLst>
          </p:nvPr>
        </p:nvPicPr>
        <p:blipFill>
          <a:blip r:embed="rId4"/>
          <a:stretch>
            <a:fillRect/>
          </a:stretch>
        </p:blipFill>
        <p:spPr>
          <a:xfrm>
            <a:off x="156753" y="117565"/>
            <a:ext cx="9601201" cy="66098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3742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8850849" y="982167"/>
            <a:ext cx="3240000" cy="57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مستدير الزوايا 6">
            <a:extLst>
              <a:ext uri="{FF2B5EF4-FFF2-40B4-BE49-F238E27FC236}">
                <a16:creationId xmlns:a16="http://schemas.microsoft.com/office/drawing/2014/main" id="{AC2CD24A-D914-4D0D-B091-385EE6AB5E10}"/>
              </a:ext>
            </a:extLst>
          </p:cNvPr>
          <p:cNvSpPr/>
          <p:nvPr/>
        </p:nvSpPr>
        <p:spPr>
          <a:xfrm>
            <a:off x="159168" y="982167"/>
            <a:ext cx="3240000" cy="57600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7E9DB31C-2990-40A3-9090-C425F717FC12}"/>
              </a:ext>
            </a:extLst>
          </p:cNvPr>
          <p:cNvSpPr/>
          <p:nvPr/>
        </p:nvSpPr>
        <p:spPr>
          <a:xfrm>
            <a:off x="9643338" y="115575"/>
            <a:ext cx="1423788" cy="769441"/>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الفجوة </a:t>
            </a:r>
          </a:p>
        </p:txBody>
      </p:sp>
      <p:sp>
        <p:nvSpPr>
          <p:cNvPr id="9" name="مستطيل 8">
            <a:extLst>
              <a:ext uri="{FF2B5EF4-FFF2-40B4-BE49-F238E27FC236}">
                <a16:creationId xmlns:a16="http://schemas.microsoft.com/office/drawing/2014/main" id="{2ED0FD94-FFA5-4AB3-8AB7-B3B7B3E98486}"/>
              </a:ext>
            </a:extLst>
          </p:cNvPr>
          <p:cNvSpPr/>
          <p:nvPr/>
        </p:nvSpPr>
        <p:spPr>
          <a:xfrm>
            <a:off x="252321" y="95159"/>
            <a:ext cx="3041218" cy="769441"/>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الأجسام المحللة </a:t>
            </a:r>
          </a:p>
        </p:txBody>
      </p:sp>
      <p:sp>
        <p:nvSpPr>
          <p:cNvPr id="5" name="مستطيل 4">
            <a:extLst>
              <a:ext uri="{FF2B5EF4-FFF2-40B4-BE49-F238E27FC236}">
                <a16:creationId xmlns:a16="http://schemas.microsoft.com/office/drawing/2014/main" id="{6AE2C72B-169D-4BB5-9AFD-FABAED254EC5}"/>
              </a:ext>
            </a:extLst>
          </p:cNvPr>
          <p:cNvSpPr/>
          <p:nvPr/>
        </p:nvSpPr>
        <p:spPr>
          <a:xfrm>
            <a:off x="3604231" y="115575"/>
            <a:ext cx="5080744" cy="2123658"/>
          </a:xfrm>
          <a:prstGeom prst="rect">
            <a:avLst/>
          </a:prstGeom>
          <a:noFill/>
          <a:ln w="38100">
            <a:solidFill>
              <a:srgbClr val="FF0000"/>
            </a:solid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اربطي كل عبارة من العبارات التالية </a:t>
            </a:r>
            <a:r>
              <a:rPr lang="ar-SA" sz="4400" b="0" cap="none" spc="0" dirty="0" err="1">
                <a:ln w="0"/>
                <a:solidFill>
                  <a:srgbClr val="FF0000"/>
                </a:solidFill>
                <a:effectLst>
                  <a:outerShdw blurRad="38100" dist="19050" dir="2700000" algn="tl" rotWithShape="0">
                    <a:schemeClr val="dk1">
                      <a:alpha val="40000"/>
                    </a:schemeClr>
                  </a:outerShdw>
                </a:effectLst>
              </a:rPr>
              <a:t>بالعضية</a:t>
            </a:r>
            <a:r>
              <a:rPr lang="ar-SA" sz="4400" b="0" cap="none" spc="0" dirty="0">
                <a:ln w="0"/>
                <a:solidFill>
                  <a:srgbClr val="FF0000"/>
                </a:solidFill>
                <a:effectLst>
                  <a:outerShdw blurRad="38100" dist="19050" dir="2700000" algn="tl" rotWithShape="0">
                    <a:schemeClr val="dk1">
                      <a:alpha val="40000"/>
                    </a:schemeClr>
                  </a:outerShdw>
                </a:effectLst>
              </a:rPr>
              <a:t> المناسبة </a:t>
            </a:r>
          </a:p>
        </p:txBody>
      </p:sp>
      <p:sp>
        <p:nvSpPr>
          <p:cNvPr id="11" name="مستطيل 10">
            <a:extLst>
              <a:ext uri="{FF2B5EF4-FFF2-40B4-BE49-F238E27FC236}">
                <a16:creationId xmlns:a16="http://schemas.microsoft.com/office/drawing/2014/main" id="{0894D6A2-EF25-4F5D-8545-B5E00D635BD2}"/>
              </a:ext>
            </a:extLst>
          </p:cNvPr>
          <p:cNvSpPr/>
          <p:nvPr/>
        </p:nvSpPr>
        <p:spPr>
          <a:xfrm>
            <a:off x="6400802" y="2325187"/>
            <a:ext cx="2338251" cy="216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توجد فقط في الخلية الحيوانية </a:t>
            </a:r>
          </a:p>
        </p:txBody>
      </p:sp>
      <p:sp>
        <p:nvSpPr>
          <p:cNvPr id="12" name="مستطيل 11">
            <a:extLst>
              <a:ext uri="{FF2B5EF4-FFF2-40B4-BE49-F238E27FC236}">
                <a16:creationId xmlns:a16="http://schemas.microsoft.com/office/drawing/2014/main" id="{CC290264-5425-473E-88E1-94418CA38DDA}"/>
              </a:ext>
            </a:extLst>
          </p:cNvPr>
          <p:cNvSpPr/>
          <p:nvPr/>
        </p:nvSpPr>
        <p:spPr>
          <a:xfrm>
            <a:off x="6392800" y="4606559"/>
            <a:ext cx="2338251" cy="216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توجد فقط في الخلية النباتية </a:t>
            </a:r>
          </a:p>
        </p:txBody>
      </p:sp>
      <p:sp>
        <p:nvSpPr>
          <p:cNvPr id="13" name="مستطيل 12">
            <a:extLst>
              <a:ext uri="{FF2B5EF4-FFF2-40B4-BE49-F238E27FC236}">
                <a16:creationId xmlns:a16="http://schemas.microsoft.com/office/drawing/2014/main" id="{759CA0C4-FA36-4EE6-8C72-FA1FFA70FB34}"/>
              </a:ext>
            </a:extLst>
          </p:cNvPr>
          <p:cNvSpPr/>
          <p:nvPr/>
        </p:nvSpPr>
        <p:spPr>
          <a:xfrm>
            <a:off x="3525853" y="2342896"/>
            <a:ext cx="2731255" cy="216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تخزن الماء والمواد الغذائية التي تحتاجها الخلية </a:t>
            </a:r>
          </a:p>
        </p:txBody>
      </p:sp>
      <p:sp>
        <p:nvSpPr>
          <p:cNvPr id="15" name="مستطيل 14">
            <a:extLst>
              <a:ext uri="{FF2B5EF4-FFF2-40B4-BE49-F238E27FC236}">
                <a16:creationId xmlns:a16="http://schemas.microsoft.com/office/drawing/2014/main" id="{AD7FD76F-AB70-4972-B270-57FDD874169C}"/>
              </a:ext>
            </a:extLst>
          </p:cNvPr>
          <p:cNvSpPr/>
          <p:nvPr/>
        </p:nvSpPr>
        <p:spPr>
          <a:xfrm>
            <a:off x="3534357" y="4608583"/>
            <a:ext cx="2731255" cy="216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تحلل المواد الغذائية </a:t>
            </a:r>
            <a:r>
              <a:rPr lang="ar-SA" sz="3200" b="1" dirty="0" err="1">
                <a:solidFill>
                  <a:schemeClr val="tx1"/>
                </a:solidFill>
              </a:rPr>
              <a:t>والعضيات</a:t>
            </a:r>
            <a:r>
              <a:rPr lang="ar-SA" sz="3200" b="1" dirty="0">
                <a:solidFill>
                  <a:schemeClr val="tx1"/>
                </a:solidFill>
              </a:rPr>
              <a:t> التي لا تحتاجها الخلية وكذلك البكتيريا ..</a:t>
            </a:r>
          </a:p>
        </p:txBody>
      </p:sp>
    </p:spTree>
    <p:extLst>
      <p:ext uri="{BB962C8B-B14F-4D97-AF65-F5344CB8AC3E}">
        <p14:creationId xmlns:p14="http://schemas.microsoft.com/office/powerpoint/2010/main" val="232329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33333E-6 2.22222E-6 L -0.47291 -0.17523 " pathEditMode="relative" rAng="0" ptsTypes="AA">
                                      <p:cBhvr>
                                        <p:cTn id="6" dur="2000" fill="hold"/>
                                        <p:tgtEl>
                                          <p:spTgt spid="11"/>
                                        </p:tgtEl>
                                        <p:attrNameLst>
                                          <p:attrName>ppt_x</p:attrName>
                                          <p:attrName>ppt_y</p:attrName>
                                        </p:attrNameLst>
                                      </p:cBhvr>
                                      <p:rCtr x="-23646" y="-8773"/>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2.29167E-6 3.33333E-6 L 0.2444 -0.48496 " pathEditMode="relative" rAng="0" ptsTypes="AA">
                                      <p:cBhvr>
                                        <p:cTn id="10" dur="2000" fill="hold"/>
                                        <p:tgtEl>
                                          <p:spTgt spid="12"/>
                                        </p:tgtEl>
                                        <p:attrNameLst>
                                          <p:attrName>ppt_x</p:attrName>
                                          <p:attrName>ppt_y</p:attrName>
                                        </p:attrNameLst>
                                      </p:cBhvr>
                                      <p:rCtr x="12214" y="-24259"/>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1.875E-6 -4.07407E-6 L 0.45599 0.28565 " pathEditMode="relative" rAng="0" ptsTypes="AA">
                                      <p:cBhvr>
                                        <p:cTn id="14" dur="2000" fill="hold"/>
                                        <p:tgtEl>
                                          <p:spTgt spid="13"/>
                                        </p:tgtEl>
                                        <p:attrNameLst>
                                          <p:attrName>ppt_x</p:attrName>
                                          <p:attrName>ppt_y</p:attrName>
                                        </p:attrNameLst>
                                      </p:cBhvr>
                                      <p:rCtr x="22799" y="14282"/>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2.91667E-6 1.85185E-6 L -0.2582 -0.03519 " pathEditMode="relative" rAng="0" ptsTypes="AA">
                                      <p:cBhvr>
                                        <p:cTn id="18" dur="2000" fill="hold"/>
                                        <p:tgtEl>
                                          <p:spTgt spid="15"/>
                                        </p:tgtEl>
                                        <p:attrNameLst>
                                          <p:attrName>ppt_x</p:attrName>
                                          <p:attrName>ppt_y</p:attrName>
                                        </p:attrNameLst>
                                      </p:cBhvr>
                                      <p:rCtr x="-12917"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AAB02C4-7455-4EFC-9228-EC1B07C56FE9}"/>
              </a:ext>
            </a:extLst>
          </p:cNvPr>
          <p:cNvSpPr/>
          <p:nvPr/>
        </p:nvSpPr>
        <p:spPr>
          <a:xfrm>
            <a:off x="198358" y="218477"/>
            <a:ext cx="8225632" cy="1446550"/>
          </a:xfrm>
          <a:prstGeom prst="rect">
            <a:avLst/>
          </a:prstGeom>
          <a:noFill/>
          <a:ln w="38100">
            <a:solidFill>
              <a:srgbClr val="FF0000"/>
            </a:solid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س/ ماذا يحدث لو: </a:t>
            </a:r>
            <a:r>
              <a:rPr lang="ar-SA" sz="4400" dirty="0">
                <a:ln w="0"/>
                <a:effectLst>
                  <a:outerShdw blurRad="38100" dist="19050" dir="2700000" algn="tl" rotWithShape="0">
                    <a:schemeClr val="dk1">
                      <a:alpha val="40000"/>
                    </a:schemeClr>
                  </a:outerShdw>
                </a:effectLst>
              </a:rPr>
              <a:t>تلاشى الغشاء المحيط بالجسام المحللة داخل الخلية </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3" name="مستطيل مستدير الزوايا 6">
            <a:extLst>
              <a:ext uri="{FF2B5EF4-FFF2-40B4-BE49-F238E27FC236}">
                <a16:creationId xmlns:a16="http://schemas.microsoft.com/office/drawing/2014/main" id="{18C65805-1EA4-434B-88DF-60FDB71D988F}"/>
              </a:ext>
            </a:extLst>
          </p:cNvPr>
          <p:cNvSpPr/>
          <p:nvPr/>
        </p:nvSpPr>
        <p:spPr>
          <a:xfrm>
            <a:off x="8492383" y="1032685"/>
            <a:ext cx="3600000" cy="57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89612208-83B1-492E-9D66-17A3E9E50014}"/>
              </a:ext>
            </a:extLst>
          </p:cNvPr>
          <p:cNvSpPr/>
          <p:nvPr/>
        </p:nvSpPr>
        <p:spPr>
          <a:xfrm>
            <a:off x="8769543" y="147411"/>
            <a:ext cx="3041218" cy="769441"/>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الأجسام المحللة </a:t>
            </a:r>
          </a:p>
        </p:txBody>
      </p:sp>
      <p:sp>
        <p:nvSpPr>
          <p:cNvPr id="5" name="مستطيل 4">
            <a:extLst>
              <a:ext uri="{FF2B5EF4-FFF2-40B4-BE49-F238E27FC236}">
                <a16:creationId xmlns:a16="http://schemas.microsoft.com/office/drawing/2014/main" id="{F18DD724-DD9C-4616-97C9-2756F766C1F3}"/>
              </a:ext>
            </a:extLst>
          </p:cNvPr>
          <p:cNvSpPr/>
          <p:nvPr/>
        </p:nvSpPr>
        <p:spPr>
          <a:xfrm>
            <a:off x="198358" y="1846980"/>
            <a:ext cx="8225632" cy="769441"/>
          </a:xfrm>
          <a:prstGeom prst="rect">
            <a:avLst/>
          </a:prstGeom>
          <a:noFill/>
          <a:ln w="38100">
            <a:solidFill>
              <a:schemeClr val="tx1"/>
            </a:solidFill>
          </a:ln>
        </p:spPr>
        <p:txBody>
          <a:bodyPr wrap="square" lIns="91440" tIns="45720" rIns="91440" bIns="45720">
            <a:spAutoFit/>
          </a:bodyPr>
          <a:lstStyle/>
          <a:p>
            <a:pPr algn="ctr"/>
            <a:r>
              <a:rPr lang="ar-SA" sz="4400" b="0" cap="none" spc="0" dirty="0">
                <a:ln w="0"/>
                <a:effectLst>
                  <a:outerShdw blurRad="38100" dist="19050" dir="2700000" algn="tl" rotWithShape="0">
                    <a:schemeClr val="dk1">
                      <a:alpha val="40000"/>
                    </a:schemeClr>
                  </a:outerShdw>
                </a:effectLst>
              </a:rPr>
              <a:t>ستحلل الأنزيمات الهاضمة التي بداخلها </a:t>
            </a:r>
            <a:r>
              <a:rPr lang="ar-SA" sz="4400" dirty="0">
                <a:ln w="0"/>
                <a:effectLst>
                  <a:outerShdw blurRad="38100" dist="19050" dir="2700000" algn="tl" rotWithShape="0">
                    <a:schemeClr val="dk1">
                      <a:alpha val="40000"/>
                    </a:schemeClr>
                  </a:outerShdw>
                </a:effectLst>
              </a:rPr>
              <a:t>الخلية </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6" name="مستطيل 5">
            <a:extLst>
              <a:ext uri="{FF2B5EF4-FFF2-40B4-BE49-F238E27FC236}">
                <a16:creationId xmlns:a16="http://schemas.microsoft.com/office/drawing/2014/main" id="{22188F2C-7857-49F6-BA49-E1C5607B83F7}"/>
              </a:ext>
            </a:extLst>
          </p:cNvPr>
          <p:cNvSpPr/>
          <p:nvPr/>
        </p:nvSpPr>
        <p:spPr>
          <a:xfrm>
            <a:off x="198358" y="2900717"/>
            <a:ext cx="8225632" cy="769441"/>
          </a:xfrm>
          <a:prstGeom prst="rect">
            <a:avLst/>
          </a:prstGeom>
          <a:noFill/>
          <a:ln w="38100">
            <a:solidFill>
              <a:srgbClr val="FF0000"/>
            </a:solid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فسري : </a:t>
            </a:r>
            <a:r>
              <a:rPr lang="ar-SA" sz="4400" b="0" cap="none" spc="0" dirty="0">
                <a:ln w="0"/>
                <a:effectLst>
                  <a:outerShdw blurRad="38100" dist="19050" dir="2700000" algn="tl" rotWithShape="0">
                    <a:schemeClr val="dk1">
                      <a:alpha val="40000"/>
                    </a:schemeClr>
                  </a:outerShdw>
                </a:effectLst>
              </a:rPr>
              <a:t>يوجد غشاء محيط بالأجسام المحللة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D151EFCF-1E8B-4849-A1D3-4AA7183DC366}"/>
              </a:ext>
            </a:extLst>
          </p:cNvPr>
          <p:cNvSpPr/>
          <p:nvPr/>
        </p:nvSpPr>
        <p:spPr>
          <a:xfrm>
            <a:off x="198358" y="3892097"/>
            <a:ext cx="8225632" cy="1446550"/>
          </a:xfrm>
          <a:prstGeom prst="rect">
            <a:avLst/>
          </a:prstGeom>
          <a:noFill/>
          <a:ln w="38100">
            <a:solidFill>
              <a:schemeClr val="tx1"/>
            </a:solidFill>
          </a:ln>
        </p:spPr>
        <p:txBody>
          <a:bodyPr wrap="square" lIns="91440" tIns="45720" rIns="91440" bIns="45720">
            <a:spAutoFit/>
          </a:bodyPr>
          <a:lstStyle/>
          <a:p>
            <a:pPr algn="ctr"/>
            <a:r>
              <a:rPr lang="ar-SA" sz="4400" b="0" cap="none" spc="0" dirty="0">
                <a:ln w="0"/>
                <a:effectLst>
                  <a:outerShdw blurRad="38100" dist="19050" dir="2700000" algn="tl" rotWithShape="0">
                    <a:schemeClr val="dk1">
                      <a:alpha val="40000"/>
                    </a:schemeClr>
                  </a:outerShdw>
                </a:effectLst>
              </a:rPr>
              <a:t>يمنع الغشاء  الأنزيمات الهاضمة التي بداخل الأجسام المحللة من تحلي </a:t>
            </a:r>
            <a:r>
              <a:rPr lang="ar-SA" sz="4400" dirty="0">
                <a:ln w="0"/>
                <a:effectLst>
                  <a:outerShdw blurRad="38100" dist="19050" dir="2700000" algn="tl" rotWithShape="0">
                    <a:schemeClr val="dk1">
                      <a:alpha val="40000"/>
                    </a:schemeClr>
                  </a:outerShdw>
                </a:effectLst>
              </a:rPr>
              <a:t>الخلية </a:t>
            </a:r>
            <a:r>
              <a:rPr lang="ar-SA" sz="4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72667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8406706" y="953589"/>
            <a:ext cx="3600000" cy="57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937976C9-7F8D-4604-AC1C-0AECB9CEE985}"/>
              </a:ext>
            </a:extLst>
          </p:cNvPr>
          <p:cNvSpPr/>
          <p:nvPr/>
        </p:nvSpPr>
        <p:spPr>
          <a:xfrm>
            <a:off x="8655100" y="69033"/>
            <a:ext cx="3113353" cy="769441"/>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الجسم المركزي </a:t>
            </a:r>
          </a:p>
        </p:txBody>
      </p:sp>
      <p:sp>
        <p:nvSpPr>
          <p:cNvPr id="5" name="مستطيل 4">
            <a:extLst>
              <a:ext uri="{FF2B5EF4-FFF2-40B4-BE49-F238E27FC236}">
                <a16:creationId xmlns:a16="http://schemas.microsoft.com/office/drawing/2014/main" id="{8005396C-D634-4E62-B5D2-4C06912EDA16}"/>
              </a:ext>
            </a:extLst>
          </p:cNvPr>
          <p:cNvSpPr/>
          <p:nvPr/>
        </p:nvSpPr>
        <p:spPr>
          <a:xfrm>
            <a:off x="159168" y="60495"/>
            <a:ext cx="8116041" cy="1446550"/>
          </a:xfrm>
          <a:prstGeom prst="rect">
            <a:avLst/>
          </a:prstGeom>
          <a:solidFill>
            <a:srgbClr val="F3A4C3"/>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اختاري الإجابة الصحيحة بعد </a:t>
            </a:r>
            <a:r>
              <a:rPr lang="ar-SA" sz="4400" b="0" cap="none" spc="0" dirty="0" err="1">
                <a:ln w="0"/>
                <a:solidFill>
                  <a:schemeClr val="tx1"/>
                </a:solidFill>
                <a:effectLst>
                  <a:outerShdw blurRad="38100" dist="19050" dir="2700000" algn="tl" rotWithShape="0">
                    <a:schemeClr val="dk1">
                      <a:alpha val="40000"/>
                    </a:schemeClr>
                  </a:outerShdw>
                </a:effectLst>
              </a:rPr>
              <a:t>قرائتكـِ</a:t>
            </a:r>
            <a:r>
              <a:rPr lang="ar-SA" sz="4400" b="0" cap="none" spc="0" dirty="0">
                <a:ln w="0"/>
                <a:solidFill>
                  <a:schemeClr val="tx1"/>
                </a:solidFill>
                <a:effectLst>
                  <a:outerShdw blurRad="38100" dist="19050" dir="2700000" algn="tl" rotWithShape="0">
                    <a:schemeClr val="dk1">
                      <a:alpha val="40000"/>
                    </a:schemeClr>
                  </a:outerShdw>
                </a:effectLst>
              </a:rPr>
              <a:t> عن (</a:t>
            </a:r>
            <a:r>
              <a:rPr lang="ar-SA" sz="4400" b="0" cap="none" spc="0" dirty="0" err="1">
                <a:ln w="0"/>
                <a:solidFill>
                  <a:schemeClr val="tx1"/>
                </a:solidFill>
                <a:effectLst>
                  <a:outerShdw blurRad="38100" dist="19050" dir="2700000" algn="tl" rotWithShape="0">
                    <a:schemeClr val="dk1">
                      <a:alpha val="40000"/>
                    </a:schemeClr>
                  </a:outerShdw>
                </a:effectLst>
              </a:rPr>
              <a:t>المريكزات</a:t>
            </a:r>
            <a:r>
              <a:rPr lang="ar-SA" sz="4400" b="0" cap="none" spc="0" dirty="0">
                <a:ln w="0"/>
                <a:solidFill>
                  <a:schemeClr val="tx1"/>
                </a:solidFill>
                <a:effectLst>
                  <a:outerShdw blurRad="38100" dist="19050" dir="2700000" algn="tl" rotWithShape="0">
                    <a:schemeClr val="dk1">
                      <a:alpha val="40000"/>
                    </a:schemeClr>
                  </a:outerShdw>
                </a:effectLst>
              </a:rPr>
              <a:t>) في كتابكـِ المقرر</a:t>
            </a:r>
          </a:p>
        </p:txBody>
      </p:sp>
      <p:graphicFrame>
        <p:nvGraphicFramePr>
          <p:cNvPr id="8" name="جدول 7">
            <a:extLst>
              <a:ext uri="{FF2B5EF4-FFF2-40B4-BE49-F238E27FC236}">
                <a16:creationId xmlns:a16="http://schemas.microsoft.com/office/drawing/2014/main" id="{9B8106C9-4676-44EF-829A-E281FA00B439}"/>
              </a:ext>
            </a:extLst>
          </p:cNvPr>
          <p:cNvGraphicFramePr>
            <a:graphicFrameLocks noGrp="1"/>
          </p:cNvGraphicFramePr>
          <p:nvPr>
            <p:extLst>
              <p:ext uri="{D42A27DB-BD31-4B8C-83A1-F6EECF244321}">
                <p14:modId xmlns:p14="http://schemas.microsoft.com/office/powerpoint/2010/main" val="3350594844"/>
              </p:ext>
            </p:extLst>
          </p:nvPr>
        </p:nvGraphicFramePr>
        <p:xfrm>
          <a:off x="173335" y="1645177"/>
          <a:ext cx="8128000" cy="505968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4013015577"/>
                    </a:ext>
                  </a:extLst>
                </a:gridCol>
                <a:gridCol w="1625600">
                  <a:extLst>
                    <a:ext uri="{9D8B030D-6E8A-4147-A177-3AD203B41FA5}">
                      <a16:colId xmlns:a16="http://schemas.microsoft.com/office/drawing/2014/main" val="2669404328"/>
                    </a:ext>
                  </a:extLst>
                </a:gridCol>
                <a:gridCol w="1625600">
                  <a:extLst>
                    <a:ext uri="{9D8B030D-6E8A-4147-A177-3AD203B41FA5}">
                      <a16:colId xmlns:a16="http://schemas.microsoft.com/office/drawing/2014/main" val="2378273400"/>
                    </a:ext>
                  </a:extLst>
                </a:gridCol>
                <a:gridCol w="1625600">
                  <a:extLst>
                    <a:ext uri="{9D8B030D-6E8A-4147-A177-3AD203B41FA5}">
                      <a16:colId xmlns:a16="http://schemas.microsoft.com/office/drawing/2014/main" val="1485299675"/>
                    </a:ext>
                  </a:extLst>
                </a:gridCol>
                <a:gridCol w="1625600">
                  <a:extLst>
                    <a:ext uri="{9D8B030D-6E8A-4147-A177-3AD203B41FA5}">
                      <a16:colId xmlns:a16="http://schemas.microsoft.com/office/drawing/2014/main" val="3666407848"/>
                    </a:ext>
                  </a:extLst>
                </a:gridCol>
              </a:tblGrid>
              <a:tr h="370840">
                <a:tc>
                  <a:txBody>
                    <a:bodyPr/>
                    <a:lstStyle/>
                    <a:p>
                      <a:pPr algn="ctr" rtl="1"/>
                      <a:r>
                        <a:rPr lang="ar-SA" sz="3200" b="1" dirty="0">
                          <a:solidFill>
                            <a:sysClr val="windowText" lastClr="000000"/>
                          </a:solidFill>
                        </a:rPr>
                        <a:t>توجد </a:t>
                      </a:r>
                      <a:r>
                        <a:rPr lang="ar-SA" sz="3200" b="1" dirty="0" err="1">
                          <a:solidFill>
                            <a:sysClr val="windowText" lastClr="000000"/>
                          </a:solidFill>
                        </a:rPr>
                        <a:t>المريكزات</a:t>
                      </a:r>
                      <a:r>
                        <a:rPr lang="ar-SA" sz="3200" b="1" dirty="0">
                          <a:solidFill>
                            <a:sysClr val="windowText" lastClr="000000"/>
                          </a:solidFill>
                        </a:rPr>
                        <a:t> في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CC"/>
                    </a:solidFill>
                  </a:tcPr>
                </a:tc>
                <a:tc>
                  <a:txBody>
                    <a:bodyPr/>
                    <a:lstStyle/>
                    <a:p>
                      <a:pPr algn="ctr" rtl="1"/>
                      <a:r>
                        <a:rPr lang="ar-SA" sz="3200" b="1" dirty="0">
                          <a:solidFill>
                            <a:sysClr val="windowText" lastClr="000000"/>
                          </a:solidFill>
                        </a:rPr>
                        <a:t>في جميع أنواع الخلايا حقيقية النواة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ysClr val="windowText" lastClr="000000"/>
                          </a:solidFill>
                        </a:rPr>
                        <a:t>في الخلايا النباتية فقط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ysClr val="windowText" lastClr="000000"/>
                          </a:solidFill>
                        </a:rPr>
                        <a:t>في الخلايا الحيوانية فقط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ysClr val="windowText" lastClr="000000"/>
                          </a:solidFill>
                        </a:rPr>
                        <a:t>في خلايا الفطريات فقط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2613437"/>
                  </a:ext>
                </a:extLst>
              </a:tr>
              <a:tr h="370840">
                <a:tc>
                  <a:txBody>
                    <a:bodyPr/>
                    <a:lstStyle/>
                    <a:p>
                      <a:pPr algn="ctr" rtl="1"/>
                      <a:r>
                        <a:rPr lang="ar-SA" sz="3200" b="1" dirty="0">
                          <a:solidFill>
                            <a:sysClr val="windowText" lastClr="000000"/>
                          </a:solidFill>
                        </a:rPr>
                        <a:t>وظيفة </a:t>
                      </a:r>
                      <a:r>
                        <a:rPr lang="ar-SA" sz="3200" b="1" dirty="0" err="1">
                          <a:solidFill>
                            <a:sysClr val="windowText" lastClr="000000"/>
                          </a:solidFill>
                        </a:rPr>
                        <a:t>المريكزات</a:t>
                      </a:r>
                      <a:r>
                        <a:rPr lang="ar-SA" sz="3200" b="1" dirty="0">
                          <a:solidFill>
                            <a:sysClr val="windowText" lastClr="000000"/>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b="1" dirty="0">
                          <a:solidFill>
                            <a:sysClr val="windowText" lastClr="000000"/>
                          </a:solidFill>
                        </a:rPr>
                        <a:t>تساعد على هضم المواد داخل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ysClr val="windowText" lastClr="000000"/>
                          </a:solidFill>
                        </a:rPr>
                        <a:t>لها دور في  دعامة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ysClr val="windowText" lastClr="000000"/>
                          </a:solidFill>
                        </a:rPr>
                        <a:t>مسؤولة عن بناء البروتين في الخلايا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ysClr val="windowText" lastClr="000000"/>
                          </a:solidFill>
                        </a:rPr>
                        <a:t>لها دور في الانقسام الخلوي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4122316"/>
                  </a:ext>
                </a:extLst>
              </a:tr>
            </a:tbl>
          </a:graphicData>
        </a:graphic>
      </p:graphicFrame>
      <p:sp>
        <p:nvSpPr>
          <p:cNvPr id="2" name="مستطيل 1">
            <a:extLst>
              <a:ext uri="{FF2B5EF4-FFF2-40B4-BE49-F238E27FC236}">
                <a16:creationId xmlns:a16="http://schemas.microsoft.com/office/drawing/2014/main" id="{B23BDE94-F17A-4896-A5F5-B99B05814B35}"/>
              </a:ext>
            </a:extLst>
          </p:cNvPr>
          <p:cNvSpPr/>
          <p:nvPr/>
        </p:nvSpPr>
        <p:spPr>
          <a:xfrm>
            <a:off x="1920240" y="1711234"/>
            <a:ext cx="1423851" cy="23382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7587D6A2-3FFF-4DC6-A69C-572D94D87397}"/>
              </a:ext>
            </a:extLst>
          </p:cNvPr>
          <p:cNvSpPr/>
          <p:nvPr/>
        </p:nvSpPr>
        <p:spPr>
          <a:xfrm>
            <a:off x="276735" y="4253395"/>
            <a:ext cx="1423851" cy="23382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5846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FAD9A5D-E8E6-45E7-81ED-65310B855903}"/>
              </a:ext>
            </a:extLst>
          </p:cNvPr>
          <p:cNvSpPr/>
          <p:nvPr/>
        </p:nvSpPr>
        <p:spPr>
          <a:xfrm>
            <a:off x="9935571" y="262154"/>
            <a:ext cx="2099676" cy="6247864"/>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عزيزتي بما وهب الله لك من ذكائكـ بصري شاهدي المقطع التالي ثم </a:t>
            </a:r>
            <a:r>
              <a:rPr lang="ar-SA" sz="4000" b="0" cap="none" spc="0" dirty="0" err="1">
                <a:ln w="0"/>
                <a:solidFill>
                  <a:schemeClr val="tx1"/>
                </a:solidFill>
                <a:effectLst>
                  <a:outerShdw blurRad="38100" dist="19050" dir="2700000" algn="tl" rotWithShape="0">
                    <a:schemeClr val="dk1">
                      <a:alpha val="40000"/>
                    </a:schemeClr>
                  </a:outerShdw>
                </a:effectLst>
              </a:rPr>
              <a:t>اجيبي</a:t>
            </a:r>
            <a:r>
              <a:rPr lang="ar-SA" sz="4000" b="0" cap="none" spc="0" dirty="0">
                <a:ln w="0"/>
                <a:solidFill>
                  <a:schemeClr val="tx1"/>
                </a:solidFill>
                <a:effectLst>
                  <a:outerShdw blurRad="38100" dist="19050" dir="2700000" algn="tl" rotWithShape="0">
                    <a:schemeClr val="dk1">
                      <a:alpha val="40000"/>
                    </a:schemeClr>
                  </a:outerShdw>
                </a:effectLst>
              </a:rPr>
              <a:t> حسبما هو مطلوب  </a:t>
            </a:r>
          </a:p>
        </p:txBody>
      </p:sp>
      <p:pic>
        <p:nvPicPr>
          <p:cNvPr id="3" name="أفضل فيديو مترجم للتعريف بالخلية الحية وعضياتها">
            <a:hlinkClick r:id="" action="ppaction://media"/>
            <a:extLst>
              <a:ext uri="{FF2B5EF4-FFF2-40B4-BE49-F238E27FC236}">
                <a16:creationId xmlns:a16="http://schemas.microsoft.com/office/drawing/2014/main" id="{85919990-6FFB-494E-BCA4-1CDC6A32D7EA}"/>
              </a:ext>
            </a:extLst>
          </p:cNvPr>
          <p:cNvPicPr>
            <a:picLocks noChangeAspect="1"/>
          </p:cNvPicPr>
          <p:nvPr>
            <a:videoFile r:link="rId1"/>
            <p:extLst>
              <p:ext uri="{DAA4B4D4-6D71-4841-9C94-3DE7FCFB9230}">
                <p14:media xmlns:p14="http://schemas.microsoft.com/office/powerpoint/2010/main" r:embed="rId2">
                  <p14:trim st="260383" end="157047.6666"/>
                </p14:media>
              </p:ext>
            </p:extLst>
          </p:nvPr>
        </p:nvPicPr>
        <p:blipFill>
          <a:blip r:embed="rId4"/>
          <a:stretch>
            <a:fillRect/>
          </a:stretch>
        </p:blipFill>
        <p:spPr>
          <a:xfrm>
            <a:off x="156753" y="117565"/>
            <a:ext cx="9601201" cy="66098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568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8354455" y="1034421"/>
            <a:ext cx="3600000" cy="57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B7233E20-D803-4867-B274-3FBB30FF0DDB}"/>
              </a:ext>
            </a:extLst>
          </p:cNvPr>
          <p:cNvSpPr/>
          <p:nvPr/>
        </p:nvSpPr>
        <p:spPr>
          <a:xfrm>
            <a:off x="8979229" y="147411"/>
            <a:ext cx="2412841" cy="769441"/>
          </a:xfrm>
          <a:prstGeom prst="rect">
            <a:avLst/>
          </a:prstGeom>
          <a:noFill/>
          <a:ln w="38100">
            <a:solidFill>
              <a:schemeClr val="tx1"/>
            </a:solidFill>
          </a:ln>
        </p:spPr>
        <p:txBody>
          <a:bodyPr wrap="none" lIns="91440" tIns="45720" rIns="91440" bIns="45720">
            <a:spAutoFit/>
          </a:bodyPr>
          <a:lstStyle/>
          <a:p>
            <a:pPr algn="ctr"/>
            <a:r>
              <a:rPr lang="ar-SA" sz="4400" b="0" cap="none" spc="0" dirty="0" err="1">
                <a:ln w="0"/>
                <a:solidFill>
                  <a:schemeClr val="tx1"/>
                </a:solidFill>
                <a:effectLst>
                  <a:outerShdw blurRad="38100" dist="19050" dir="2700000" algn="tl" rotWithShape="0">
                    <a:schemeClr val="dk1">
                      <a:alpha val="40000"/>
                    </a:schemeClr>
                  </a:outerShdw>
                </a:effectLst>
              </a:rPr>
              <a:t>الميتوكندريا</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4" name="مستطيل 3">
            <a:extLst>
              <a:ext uri="{FF2B5EF4-FFF2-40B4-BE49-F238E27FC236}">
                <a16:creationId xmlns:a16="http://schemas.microsoft.com/office/drawing/2014/main" id="{A9134428-7214-46CF-83EE-7F488ED5FE3D}"/>
              </a:ext>
            </a:extLst>
          </p:cNvPr>
          <p:cNvSpPr/>
          <p:nvPr/>
        </p:nvSpPr>
        <p:spPr>
          <a:xfrm>
            <a:off x="237545" y="193577"/>
            <a:ext cx="7906187" cy="769441"/>
          </a:xfrm>
          <a:prstGeom prst="rect">
            <a:avLst/>
          </a:prstGeom>
          <a:no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ضعي علامة صح عند العبارة صحيحة </a:t>
            </a:r>
          </a:p>
        </p:txBody>
      </p:sp>
      <p:graphicFrame>
        <p:nvGraphicFramePr>
          <p:cNvPr id="3" name="جدول 2">
            <a:extLst>
              <a:ext uri="{FF2B5EF4-FFF2-40B4-BE49-F238E27FC236}">
                <a16:creationId xmlns:a16="http://schemas.microsoft.com/office/drawing/2014/main" id="{7C8251EA-C6D0-4A45-A4DF-186F0A5BBBE8}"/>
              </a:ext>
            </a:extLst>
          </p:cNvPr>
          <p:cNvGraphicFramePr>
            <a:graphicFrameLocks noGrp="1"/>
          </p:cNvGraphicFramePr>
          <p:nvPr>
            <p:extLst>
              <p:ext uri="{D42A27DB-BD31-4B8C-83A1-F6EECF244321}">
                <p14:modId xmlns:p14="http://schemas.microsoft.com/office/powerpoint/2010/main" val="2679890157"/>
              </p:ext>
            </p:extLst>
          </p:nvPr>
        </p:nvGraphicFramePr>
        <p:xfrm>
          <a:off x="149094" y="1093403"/>
          <a:ext cx="8100000" cy="5577840"/>
        </p:xfrm>
        <a:graphic>
          <a:graphicData uri="http://schemas.openxmlformats.org/drawingml/2006/table">
            <a:tbl>
              <a:tblPr rtl="1" firstRow="1" bandRow="1">
                <a:tableStyleId>{5C22544A-7EE6-4342-B048-85BDC9FD1C3A}</a:tableStyleId>
              </a:tblPr>
              <a:tblGrid>
                <a:gridCol w="7373883">
                  <a:extLst>
                    <a:ext uri="{9D8B030D-6E8A-4147-A177-3AD203B41FA5}">
                      <a16:colId xmlns:a16="http://schemas.microsoft.com/office/drawing/2014/main" val="3245640414"/>
                    </a:ext>
                  </a:extLst>
                </a:gridCol>
                <a:gridCol w="726117">
                  <a:extLst>
                    <a:ext uri="{9D8B030D-6E8A-4147-A177-3AD203B41FA5}">
                      <a16:colId xmlns:a16="http://schemas.microsoft.com/office/drawing/2014/main" val="4138224380"/>
                    </a:ext>
                  </a:extLst>
                </a:gridCol>
              </a:tblGrid>
              <a:tr h="370840">
                <a:tc>
                  <a:txBody>
                    <a:bodyPr/>
                    <a:lstStyle/>
                    <a:p>
                      <a:pPr algn="ctr" rtl="1"/>
                      <a:r>
                        <a:rPr lang="ar-SA" sz="3600" dirty="0">
                          <a:solidFill>
                            <a:sysClr val="windowText" lastClr="000000"/>
                          </a:solidFill>
                        </a:rPr>
                        <a:t>العبارة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CC"/>
                    </a:solidFill>
                  </a:tcPr>
                </a:tc>
                <a:tc>
                  <a:txBody>
                    <a:bodyPr/>
                    <a:lstStyle/>
                    <a:p>
                      <a:pPr algn="ctr" rtl="1"/>
                      <a:endParaRPr lang="ar-SA" sz="3600" dirty="0">
                        <a:solidFill>
                          <a:sysClr val="windowText" lastClr="00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CC"/>
                    </a:solidFill>
                  </a:tcPr>
                </a:tc>
                <a:extLst>
                  <a:ext uri="{0D108BD9-81ED-4DB2-BD59-A6C34878D82A}">
                    <a16:rowId xmlns:a16="http://schemas.microsoft.com/office/drawing/2014/main" val="4021278739"/>
                  </a:ext>
                </a:extLst>
              </a:tr>
              <a:tr h="370840">
                <a:tc>
                  <a:txBody>
                    <a:bodyPr/>
                    <a:lstStyle/>
                    <a:p>
                      <a:pPr rtl="1"/>
                      <a:r>
                        <a:rPr lang="ar-SA" sz="3600" dirty="0"/>
                        <a:t>توجد </a:t>
                      </a:r>
                      <a:r>
                        <a:rPr lang="ar-SA" sz="3600" dirty="0" err="1"/>
                        <a:t>الميتوكندريا</a:t>
                      </a:r>
                      <a:r>
                        <a:rPr lang="ar-SA" sz="3600" dirty="0"/>
                        <a:t> في الخلايا الحيوانية والنباتية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1941455"/>
                  </a:ext>
                </a:extLst>
              </a:tr>
              <a:tr h="370840">
                <a:tc>
                  <a:txBody>
                    <a:bodyPr/>
                    <a:lstStyle/>
                    <a:p>
                      <a:pPr rtl="1"/>
                      <a:r>
                        <a:rPr lang="ar-SA" sz="3600" dirty="0"/>
                        <a:t>تتكون </a:t>
                      </a:r>
                      <a:r>
                        <a:rPr lang="ar-SA" sz="3600" dirty="0" err="1"/>
                        <a:t>الميتوكندريا</a:t>
                      </a:r>
                      <a:r>
                        <a:rPr lang="ar-SA" sz="3600" dirty="0"/>
                        <a:t> من تركيب ذو غشاء واحد فقط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4153229"/>
                  </a:ext>
                </a:extLst>
              </a:tr>
              <a:tr h="370840">
                <a:tc>
                  <a:txBody>
                    <a:bodyPr/>
                    <a:lstStyle/>
                    <a:p>
                      <a:pPr rtl="1"/>
                      <a:r>
                        <a:rPr lang="ar-SA" sz="3600" dirty="0"/>
                        <a:t>تتكون </a:t>
                      </a:r>
                      <a:r>
                        <a:rPr lang="ar-SA" sz="3600" dirty="0" err="1"/>
                        <a:t>الميتوكندريا</a:t>
                      </a:r>
                      <a:r>
                        <a:rPr lang="ar-SA" sz="3600" dirty="0"/>
                        <a:t> من تركيب مزدوج الاغشية (غشاء داخلي وغشاء خارجي)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6239129"/>
                  </a:ext>
                </a:extLst>
              </a:tr>
              <a:tr h="370840">
                <a:tc>
                  <a:txBody>
                    <a:bodyPr/>
                    <a:lstStyle/>
                    <a:p>
                      <a:pPr rtl="1"/>
                      <a:r>
                        <a:rPr lang="ar-SA" sz="3600" dirty="0"/>
                        <a:t>تقوم </a:t>
                      </a:r>
                      <a:r>
                        <a:rPr lang="ar-SA" sz="3600" dirty="0" err="1"/>
                        <a:t>الميتوكندريا</a:t>
                      </a:r>
                      <a:r>
                        <a:rPr lang="ar-SA" sz="3600" dirty="0"/>
                        <a:t> بتركيب الغذاء اللازم لنمو الخلية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6963585"/>
                  </a:ext>
                </a:extLst>
              </a:tr>
              <a:tr h="370840">
                <a:tc>
                  <a:txBody>
                    <a:bodyPr/>
                    <a:lstStyle/>
                    <a:p>
                      <a:pPr rtl="1"/>
                      <a:r>
                        <a:rPr lang="ar-SA" sz="3600" dirty="0"/>
                        <a:t>تقوم </a:t>
                      </a:r>
                      <a:r>
                        <a:rPr lang="ar-SA" sz="3600" dirty="0" err="1"/>
                        <a:t>الميتوكندريا</a:t>
                      </a:r>
                      <a:r>
                        <a:rPr lang="ar-SA" sz="3600" dirty="0"/>
                        <a:t> بأكسدة الغذاء للحصول على  الطاقة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0764389"/>
                  </a:ext>
                </a:extLst>
              </a:tr>
              <a:tr h="370840">
                <a:tc>
                  <a:txBody>
                    <a:bodyPr/>
                    <a:lstStyle/>
                    <a:p>
                      <a:pPr rtl="1"/>
                      <a:r>
                        <a:rPr lang="ar-SA" sz="3600" dirty="0"/>
                        <a:t>توجد </a:t>
                      </a:r>
                      <a:r>
                        <a:rPr lang="ar-SA" sz="3600" dirty="0" err="1"/>
                        <a:t>الميتوكندريا</a:t>
                      </a:r>
                      <a:r>
                        <a:rPr lang="ar-SA" sz="3600" dirty="0"/>
                        <a:t> بكمية أكبر في الخلايا النشطة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8168271"/>
                  </a:ext>
                </a:extLst>
              </a:tr>
            </a:tbl>
          </a:graphicData>
        </a:graphic>
      </p:graphicFrame>
      <p:pic>
        <p:nvPicPr>
          <p:cNvPr id="5" name="رسم 4" descr="علامة تأشير">
            <a:extLst>
              <a:ext uri="{FF2B5EF4-FFF2-40B4-BE49-F238E27FC236}">
                <a16:creationId xmlns:a16="http://schemas.microsoft.com/office/drawing/2014/main" id="{9B124E65-EBF3-4037-8943-B1F355194E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094" y="1639389"/>
            <a:ext cx="720000" cy="720000"/>
          </a:xfrm>
          <a:prstGeom prst="rect">
            <a:avLst/>
          </a:prstGeom>
        </p:spPr>
      </p:pic>
      <p:pic>
        <p:nvPicPr>
          <p:cNvPr id="9" name="رسم 8" descr="علامة تأشير">
            <a:extLst>
              <a:ext uri="{FF2B5EF4-FFF2-40B4-BE49-F238E27FC236}">
                <a16:creationId xmlns:a16="http://schemas.microsoft.com/office/drawing/2014/main" id="{CEB03B9A-D30D-4A30-82DE-7A4E5433D8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816" y="3069000"/>
            <a:ext cx="720000" cy="720000"/>
          </a:xfrm>
          <a:prstGeom prst="rect">
            <a:avLst/>
          </a:prstGeom>
        </p:spPr>
      </p:pic>
      <p:pic>
        <p:nvPicPr>
          <p:cNvPr id="10" name="رسم 9" descr="علامة تأشير">
            <a:extLst>
              <a:ext uri="{FF2B5EF4-FFF2-40B4-BE49-F238E27FC236}">
                <a16:creationId xmlns:a16="http://schemas.microsoft.com/office/drawing/2014/main" id="{89457F6E-A07E-422C-9F5E-75F65A2692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816" y="5044597"/>
            <a:ext cx="720000" cy="720000"/>
          </a:xfrm>
          <a:prstGeom prst="rect">
            <a:avLst/>
          </a:prstGeom>
        </p:spPr>
      </p:pic>
      <p:pic>
        <p:nvPicPr>
          <p:cNvPr id="11" name="رسم 10" descr="علامة تأشير">
            <a:extLst>
              <a:ext uri="{FF2B5EF4-FFF2-40B4-BE49-F238E27FC236}">
                <a16:creationId xmlns:a16="http://schemas.microsoft.com/office/drawing/2014/main" id="{5D09769A-C195-417A-B32E-C10A6053D5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094" y="5951243"/>
            <a:ext cx="720000" cy="720000"/>
          </a:xfrm>
          <a:prstGeom prst="rect">
            <a:avLst/>
          </a:prstGeom>
        </p:spPr>
      </p:pic>
    </p:spTree>
    <p:extLst>
      <p:ext uri="{BB962C8B-B14F-4D97-AF65-F5344CB8AC3E}">
        <p14:creationId xmlns:p14="http://schemas.microsoft.com/office/powerpoint/2010/main" val="32063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8354455" y="1034421"/>
            <a:ext cx="3600000" cy="57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B7233E20-D803-4867-B274-3FBB30FF0DDB}"/>
              </a:ext>
            </a:extLst>
          </p:cNvPr>
          <p:cNvSpPr/>
          <p:nvPr/>
        </p:nvSpPr>
        <p:spPr>
          <a:xfrm>
            <a:off x="8979229" y="147411"/>
            <a:ext cx="2412841" cy="769441"/>
          </a:xfrm>
          <a:prstGeom prst="rect">
            <a:avLst/>
          </a:prstGeom>
          <a:noFill/>
          <a:ln w="38100">
            <a:solidFill>
              <a:schemeClr val="tx1"/>
            </a:solidFill>
          </a:ln>
        </p:spPr>
        <p:txBody>
          <a:bodyPr wrap="none" lIns="91440" tIns="45720" rIns="91440" bIns="45720">
            <a:spAutoFit/>
          </a:bodyPr>
          <a:lstStyle/>
          <a:p>
            <a:pPr algn="ctr"/>
            <a:r>
              <a:rPr lang="ar-SA" sz="4400" b="0" cap="none" spc="0" dirty="0" err="1">
                <a:ln w="0"/>
                <a:solidFill>
                  <a:schemeClr val="tx1"/>
                </a:solidFill>
                <a:effectLst>
                  <a:outerShdw blurRad="38100" dist="19050" dir="2700000" algn="tl" rotWithShape="0">
                    <a:schemeClr val="dk1">
                      <a:alpha val="40000"/>
                    </a:schemeClr>
                  </a:outerShdw>
                </a:effectLst>
              </a:rPr>
              <a:t>الميتوكندريا</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8" name="مستطيل 7">
            <a:extLst>
              <a:ext uri="{FF2B5EF4-FFF2-40B4-BE49-F238E27FC236}">
                <a16:creationId xmlns:a16="http://schemas.microsoft.com/office/drawing/2014/main" id="{C4894497-067A-4F2A-A844-796136AD704D}"/>
              </a:ext>
            </a:extLst>
          </p:cNvPr>
          <p:cNvSpPr/>
          <p:nvPr/>
        </p:nvSpPr>
        <p:spPr>
          <a:xfrm>
            <a:off x="328986" y="532131"/>
            <a:ext cx="7740000" cy="1446550"/>
          </a:xfrm>
          <a:prstGeom prst="rect">
            <a:avLst/>
          </a:prstGeom>
          <a:noFill/>
          <a:ln w="38100">
            <a:solidFill>
              <a:srgbClr val="FF0000"/>
            </a:solidFill>
          </a:ln>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فسري : </a:t>
            </a:r>
            <a:r>
              <a:rPr lang="ar-SA" sz="4400" b="0" cap="none" spc="0" dirty="0">
                <a:ln w="0"/>
                <a:effectLst>
                  <a:outerShdw blurRad="38100" dist="19050" dir="2700000" algn="tl" rotWithShape="0">
                    <a:schemeClr val="dk1">
                      <a:alpha val="40000"/>
                    </a:schemeClr>
                  </a:outerShdw>
                </a:effectLst>
              </a:rPr>
              <a:t>الغشاء الداخلي </a:t>
            </a:r>
            <a:r>
              <a:rPr lang="ar-SA" sz="4400" b="0" cap="none" spc="0" dirty="0" err="1">
                <a:ln w="0"/>
                <a:effectLst>
                  <a:outerShdw blurRad="38100" dist="19050" dir="2700000" algn="tl" rotWithShape="0">
                    <a:schemeClr val="dk1">
                      <a:alpha val="40000"/>
                    </a:schemeClr>
                  </a:outerShdw>
                </a:effectLst>
              </a:rPr>
              <a:t>للميتوكندريا</a:t>
            </a:r>
            <a:r>
              <a:rPr lang="ar-SA" sz="4400" b="0" cap="none" spc="0" dirty="0">
                <a:ln w="0"/>
                <a:effectLst>
                  <a:outerShdw blurRad="38100" dist="19050" dir="2700000" algn="tl" rotWithShape="0">
                    <a:schemeClr val="dk1">
                      <a:alpha val="40000"/>
                    </a:schemeClr>
                  </a:outerShdw>
                </a:effectLst>
              </a:rPr>
              <a:t> كثير الطيات والانثناءات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F21131C8-58D6-4A06-9CF4-E3DFB9782E95}"/>
              </a:ext>
            </a:extLst>
          </p:cNvPr>
          <p:cNvSpPr/>
          <p:nvPr/>
        </p:nvSpPr>
        <p:spPr>
          <a:xfrm>
            <a:off x="237545" y="2150528"/>
            <a:ext cx="7740000" cy="2123658"/>
          </a:xfrm>
          <a:prstGeom prst="rect">
            <a:avLst/>
          </a:prstGeom>
          <a:noFill/>
          <a:ln w="38100">
            <a:solidFill>
              <a:schemeClr val="tx1"/>
            </a:solidFill>
          </a:ln>
        </p:spPr>
        <p:txBody>
          <a:bodyPr wrap="square" lIns="91440" tIns="45720" rIns="91440" bIns="45720">
            <a:spAutoFit/>
          </a:bodyPr>
          <a:lstStyle/>
          <a:p>
            <a:pPr algn="ctr"/>
            <a:r>
              <a:rPr lang="ar-SA" sz="4400" b="0" cap="none" spc="0" dirty="0">
                <a:ln w="0"/>
                <a:effectLst>
                  <a:outerShdw blurRad="38100" dist="19050" dir="2700000" algn="tl" rotWithShape="0">
                    <a:schemeClr val="dk1">
                      <a:alpha val="40000"/>
                    </a:schemeClr>
                  </a:outerShdw>
                </a:effectLst>
              </a:rPr>
              <a:t>ليزود </a:t>
            </a:r>
            <a:r>
              <a:rPr lang="ar-SA" sz="4400" b="0" cap="none" spc="0" dirty="0" err="1">
                <a:ln w="0"/>
                <a:effectLst>
                  <a:outerShdw blurRad="38100" dist="19050" dir="2700000" algn="tl" rotWithShape="0">
                    <a:schemeClr val="dk1">
                      <a:alpha val="40000"/>
                    </a:schemeClr>
                  </a:outerShdw>
                </a:effectLst>
              </a:rPr>
              <a:t>الميتوكندريا</a:t>
            </a:r>
            <a:r>
              <a:rPr lang="ar-SA" sz="4400" b="0" cap="none" spc="0" dirty="0">
                <a:ln w="0"/>
                <a:effectLst>
                  <a:outerShdw blurRad="38100" dist="19050" dir="2700000" algn="tl" rotWithShape="0">
                    <a:schemeClr val="dk1">
                      <a:alpha val="40000"/>
                    </a:schemeClr>
                  </a:outerShdw>
                </a:effectLst>
              </a:rPr>
              <a:t> بمساحة سطح كبيرة تساعد على تكسير الروابط بين جزيئات السكر وتخزنه في مركبات أخرى </a:t>
            </a:r>
            <a:endParaRPr lang="ar-SA"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2877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FAD9A5D-E8E6-45E7-81ED-65310B855903}"/>
              </a:ext>
            </a:extLst>
          </p:cNvPr>
          <p:cNvSpPr/>
          <p:nvPr/>
        </p:nvSpPr>
        <p:spPr>
          <a:xfrm>
            <a:off x="9935571" y="262154"/>
            <a:ext cx="2099676" cy="6247864"/>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عزيزتي بما وهب الله لك من ذكائكـ بصري شاهدي المقطع التالي ثم </a:t>
            </a:r>
            <a:r>
              <a:rPr lang="ar-SA" sz="4000" b="0" cap="none" spc="0" dirty="0" err="1">
                <a:ln w="0"/>
                <a:solidFill>
                  <a:schemeClr val="tx1"/>
                </a:solidFill>
                <a:effectLst>
                  <a:outerShdw blurRad="38100" dist="19050" dir="2700000" algn="tl" rotWithShape="0">
                    <a:schemeClr val="dk1">
                      <a:alpha val="40000"/>
                    </a:schemeClr>
                  </a:outerShdw>
                </a:effectLst>
              </a:rPr>
              <a:t>اجيبي</a:t>
            </a:r>
            <a:r>
              <a:rPr lang="ar-SA" sz="4000" b="0" cap="none" spc="0" dirty="0">
                <a:ln w="0"/>
                <a:solidFill>
                  <a:schemeClr val="tx1"/>
                </a:solidFill>
                <a:effectLst>
                  <a:outerShdw blurRad="38100" dist="19050" dir="2700000" algn="tl" rotWithShape="0">
                    <a:schemeClr val="dk1">
                      <a:alpha val="40000"/>
                    </a:schemeClr>
                  </a:outerShdw>
                </a:effectLst>
              </a:rPr>
              <a:t> حسبما هو مطلوب  </a:t>
            </a:r>
          </a:p>
        </p:txBody>
      </p:sp>
      <p:pic>
        <p:nvPicPr>
          <p:cNvPr id="3" name="أفضل فيديو مترجم للتعريف بالخلية الحية وعضياتها">
            <a:hlinkClick r:id="" action="ppaction://media"/>
            <a:extLst>
              <a:ext uri="{FF2B5EF4-FFF2-40B4-BE49-F238E27FC236}">
                <a16:creationId xmlns:a16="http://schemas.microsoft.com/office/drawing/2014/main" id="{85919990-6FFB-494E-BCA4-1CDC6A32D7EA}"/>
              </a:ext>
            </a:extLst>
          </p:cNvPr>
          <p:cNvPicPr>
            <a:picLocks noChangeAspect="1"/>
          </p:cNvPicPr>
          <p:nvPr>
            <a:videoFile r:link="rId1"/>
            <p:extLst>
              <p:ext uri="{DAA4B4D4-6D71-4841-9C94-3DE7FCFB9230}">
                <p14:media xmlns:p14="http://schemas.microsoft.com/office/powerpoint/2010/main" r:embed="rId2">
                  <p14:trim st="304635" end="97721.6666"/>
                </p14:media>
              </p:ext>
            </p:extLst>
          </p:nvPr>
        </p:nvPicPr>
        <p:blipFill>
          <a:blip r:embed="rId4"/>
          <a:stretch>
            <a:fillRect/>
          </a:stretch>
        </p:blipFill>
        <p:spPr>
          <a:xfrm>
            <a:off x="156753" y="117565"/>
            <a:ext cx="9601201" cy="66098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2327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قوس كبير أيسر 8">
            <a:extLst>
              <a:ext uri="{FF2B5EF4-FFF2-40B4-BE49-F238E27FC236}">
                <a16:creationId xmlns:a16="http://schemas.microsoft.com/office/drawing/2014/main" id="{BF22A332-6925-4C59-A37E-F046A97407A0}"/>
              </a:ext>
            </a:extLst>
          </p:cNvPr>
          <p:cNvSpPr/>
          <p:nvPr/>
        </p:nvSpPr>
        <p:spPr>
          <a:xfrm rot="5400000">
            <a:off x="5785879" y="-2953168"/>
            <a:ext cx="563636" cy="9705703"/>
          </a:xfrm>
          <a:prstGeom prst="leftBrace">
            <a:avLst>
              <a:gd name="adj1" fmla="val 0"/>
              <a:gd name="adj2" fmla="val 5013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7" name="مستطيل مستدير الزوايا 6"/>
          <p:cNvSpPr/>
          <p:nvPr/>
        </p:nvSpPr>
        <p:spPr>
          <a:xfrm>
            <a:off x="325578" y="2128872"/>
            <a:ext cx="4134678" cy="4479235"/>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B6AD62DF-F495-4644-A3B1-30AFEBCC0879}"/>
              </a:ext>
            </a:extLst>
          </p:cNvPr>
          <p:cNvSpPr/>
          <p:nvPr/>
        </p:nvSpPr>
        <p:spPr>
          <a:xfrm>
            <a:off x="838199" y="59808"/>
            <a:ext cx="10515599" cy="769441"/>
          </a:xfrm>
          <a:prstGeom prst="rect">
            <a:avLst/>
          </a:prstGeom>
          <a:solidFill>
            <a:srgbClr val="D9E2FF"/>
          </a:solidFill>
          <a:ln w="38100">
            <a:solidFill>
              <a:schemeClr val="tx1"/>
            </a:solidFill>
          </a:ln>
        </p:spPr>
        <p:txBody>
          <a:bodyPr wrap="square" lIns="91440" tIns="45720" rIns="91440" bIns="45720">
            <a:spAutoFit/>
          </a:bodyPr>
          <a:lstStyle/>
          <a:p>
            <a:pPr algn="ctr"/>
            <a:r>
              <a:rPr lang="ar-SA" sz="4400" b="0" cap="none" spc="0" dirty="0">
                <a:ln w="0"/>
                <a:effectLst>
                  <a:outerShdw blurRad="38100" dist="19050" dir="2700000" algn="tl" rotWithShape="0">
                    <a:schemeClr val="dk1">
                      <a:alpha val="40000"/>
                    </a:schemeClr>
                  </a:outerShdw>
                </a:effectLst>
              </a:rPr>
              <a:t>أكملي فجوة المعلومات التالية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079719A4-3393-4179-B80F-1439CADDE35F}"/>
              </a:ext>
            </a:extLst>
          </p:cNvPr>
          <p:cNvSpPr/>
          <p:nvPr/>
        </p:nvSpPr>
        <p:spPr>
          <a:xfrm>
            <a:off x="838200" y="944447"/>
            <a:ext cx="10515600" cy="769441"/>
          </a:xfrm>
          <a:prstGeom prst="rect">
            <a:avLst/>
          </a:prstGeom>
          <a:solidFill>
            <a:srgbClr val="FFE366"/>
          </a:solidFill>
          <a:ln w="38100">
            <a:solidFill>
              <a:schemeClr val="tx1"/>
            </a:solidFill>
          </a:ln>
        </p:spPr>
        <p:txBody>
          <a:bodyPr wrap="square" lIns="91440" tIns="45720" rIns="91440" bIns="45720">
            <a:spAutoFit/>
          </a:bodyPr>
          <a:lstStyle/>
          <a:p>
            <a:pPr algn="ctr"/>
            <a:r>
              <a:rPr lang="ar-SA" sz="4400" b="0" cap="none" spc="0" dirty="0">
                <a:ln w="0"/>
                <a:effectLst>
                  <a:outerShdw blurRad="38100" dist="19050" dir="2700000" algn="tl" rotWithShape="0">
                    <a:schemeClr val="dk1">
                      <a:alpha val="40000"/>
                    </a:schemeClr>
                  </a:outerShdw>
                </a:effectLst>
              </a:rPr>
              <a:t>تمتاز الخلية النباتية على الحيوانية بوجود تركيبان هما </a:t>
            </a:r>
            <a:endParaRPr lang="ar-SA" sz="44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5" name="جدول 4">
            <a:extLst>
              <a:ext uri="{FF2B5EF4-FFF2-40B4-BE49-F238E27FC236}">
                <a16:creationId xmlns:a16="http://schemas.microsoft.com/office/drawing/2014/main" id="{4184C3B2-5925-41F4-B956-D16D2B80F89B}"/>
              </a:ext>
            </a:extLst>
          </p:cNvPr>
          <p:cNvGraphicFramePr>
            <a:graphicFrameLocks noGrp="1"/>
          </p:cNvGraphicFramePr>
          <p:nvPr>
            <p:extLst>
              <p:ext uri="{D42A27DB-BD31-4B8C-83A1-F6EECF244321}">
                <p14:modId xmlns:p14="http://schemas.microsoft.com/office/powerpoint/2010/main" val="2262816940"/>
              </p:ext>
            </p:extLst>
          </p:nvPr>
        </p:nvGraphicFramePr>
        <p:xfrm>
          <a:off x="41556" y="2073792"/>
          <a:ext cx="12060000" cy="4724400"/>
        </p:xfrm>
        <a:graphic>
          <a:graphicData uri="http://schemas.openxmlformats.org/drawingml/2006/table">
            <a:tbl>
              <a:tblPr rtl="1" firstRow="1" bandRow="1">
                <a:tableStyleId>{5C22544A-7EE6-4342-B048-85BDC9FD1C3A}</a:tableStyleId>
              </a:tblPr>
              <a:tblGrid>
                <a:gridCol w="2520000">
                  <a:extLst>
                    <a:ext uri="{9D8B030D-6E8A-4147-A177-3AD203B41FA5}">
                      <a16:colId xmlns:a16="http://schemas.microsoft.com/office/drawing/2014/main" val="3901542373"/>
                    </a:ext>
                  </a:extLst>
                </a:gridCol>
                <a:gridCol w="2340000">
                  <a:extLst>
                    <a:ext uri="{9D8B030D-6E8A-4147-A177-3AD203B41FA5}">
                      <a16:colId xmlns:a16="http://schemas.microsoft.com/office/drawing/2014/main" val="763743608"/>
                    </a:ext>
                  </a:extLst>
                </a:gridCol>
                <a:gridCol w="2340000">
                  <a:extLst>
                    <a:ext uri="{9D8B030D-6E8A-4147-A177-3AD203B41FA5}">
                      <a16:colId xmlns:a16="http://schemas.microsoft.com/office/drawing/2014/main" val="2987214901"/>
                    </a:ext>
                  </a:extLst>
                </a:gridCol>
                <a:gridCol w="2340000">
                  <a:extLst>
                    <a:ext uri="{9D8B030D-6E8A-4147-A177-3AD203B41FA5}">
                      <a16:colId xmlns:a16="http://schemas.microsoft.com/office/drawing/2014/main" val="3761575812"/>
                    </a:ext>
                  </a:extLst>
                </a:gridCol>
                <a:gridCol w="2520000">
                  <a:extLst>
                    <a:ext uri="{9D8B030D-6E8A-4147-A177-3AD203B41FA5}">
                      <a16:colId xmlns:a16="http://schemas.microsoft.com/office/drawing/2014/main" val="3819623493"/>
                    </a:ext>
                  </a:extLst>
                </a:gridCol>
              </a:tblGrid>
              <a:tr h="370840">
                <a:tc rowSpan="5">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rtl="1"/>
                      <a:r>
                        <a:rPr lang="ar-SA" sz="2800" b="1" dirty="0">
                          <a:solidFill>
                            <a:schemeClr val="tx1"/>
                          </a:solidFill>
                        </a:rPr>
                        <a:t>التركيب</a:t>
                      </a:r>
                      <a:r>
                        <a:rPr lang="ar-SA" sz="28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gridSpan="2">
                  <a:txBody>
                    <a:bodyPr/>
                    <a:lstStyle/>
                    <a:p>
                      <a:pPr algn="ctr" rtl="1"/>
                      <a:r>
                        <a:rPr lang="ar-SA" sz="2800" b="1" dirty="0">
                          <a:solidFill>
                            <a:schemeClr val="tx1"/>
                          </a:solidFill>
                        </a:rPr>
                        <a:t>التركيب</a:t>
                      </a:r>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hMerge="1">
                  <a:txBody>
                    <a:bodyPr/>
                    <a:lstStyle/>
                    <a:p>
                      <a:pPr rtl="1"/>
                      <a:endParaRPr lang="ar-SA"/>
                    </a:p>
                  </a:txBody>
                  <a:tcPr>
                    <a:lnL w="38100" cap="flat" cmpd="sng" algn="ctr">
                      <a:solidFill>
                        <a:schemeClr val="tx1"/>
                      </a:solidFill>
                      <a:prstDash val="solid"/>
                      <a:round/>
                      <a:headEnd type="none" w="med" len="med"/>
                      <a:tailEnd type="none" w="med" len="med"/>
                    </a:lnL>
                  </a:tcPr>
                </a:tc>
                <a:tc rowSpan="5">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990937558"/>
                  </a:ext>
                </a:extLst>
              </a:tr>
              <a:tr h="370840">
                <a:tc vMerge="1">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b="1" dirty="0"/>
                        <a:t>مادة كربوهيدراتية معقدة تسمى السليلوز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gridSpan="2">
                  <a:txBody>
                    <a:bodyPr/>
                    <a:lstStyle/>
                    <a:p>
                      <a:pPr algn="ctr" rtl="1"/>
                      <a:r>
                        <a:rPr lang="ar-SA" sz="2800" b="1" dirty="0" err="1"/>
                        <a:t>عضيات</a:t>
                      </a:r>
                      <a:r>
                        <a:rPr lang="ar-SA" sz="2800" b="1" dirty="0"/>
                        <a:t> ذات </a:t>
                      </a:r>
                      <a:r>
                        <a:rPr lang="ar-SA" sz="2800" b="1" dirty="0" err="1"/>
                        <a:t>غشائين</a:t>
                      </a:r>
                      <a:r>
                        <a:rPr lang="ar-SA" sz="2800" b="1" dirty="0"/>
                        <a:t> وبداخلها الحشوة وكذلك أقراص تسمى </a:t>
                      </a:r>
                      <a:r>
                        <a:rPr lang="ar-SA" sz="2800" b="1" dirty="0" err="1"/>
                        <a:t>الثايلاكويد</a:t>
                      </a:r>
                      <a:endParaRPr lang="ar-SA"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a:p>
                  </a:txBody>
                  <a:tcPr>
                    <a:lnL w="38100" cap="flat" cmpd="sng" algn="ctr">
                      <a:solidFill>
                        <a:schemeClr val="tx1"/>
                      </a:solidFill>
                      <a:prstDash val="solid"/>
                      <a:round/>
                      <a:headEnd type="none" w="med" len="med"/>
                      <a:tailEnd type="none" w="med" len="med"/>
                    </a:lnL>
                  </a:tcPr>
                </a:tc>
                <a:tc vMerge="1">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2118014"/>
                  </a:ext>
                </a:extLst>
              </a:tr>
              <a:tr h="370840">
                <a:tc vMerge="1">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b="1" dirty="0"/>
                        <a:t>الوظيفة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gridSpan="2">
                  <a:txBody>
                    <a:bodyPr/>
                    <a:lstStyle/>
                    <a:p>
                      <a:pPr algn="ctr" rtl="1"/>
                      <a:r>
                        <a:rPr lang="ar-SA" sz="2800" b="1" dirty="0"/>
                        <a:t>الوظيفة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tc hMerge="1">
                  <a:txBody>
                    <a:bodyPr/>
                    <a:lstStyle/>
                    <a:p>
                      <a:pPr rtl="1"/>
                      <a:endParaRPr lang="ar-SA"/>
                    </a:p>
                  </a:txBody>
                  <a:tcPr>
                    <a:lnL w="38100" cap="flat" cmpd="sng" algn="ctr">
                      <a:solidFill>
                        <a:schemeClr val="tx1"/>
                      </a:solidFill>
                      <a:prstDash val="solid"/>
                      <a:round/>
                      <a:headEnd type="none" w="med" len="med"/>
                      <a:tailEnd type="none" w="med" len="med"/>
                    </a:lnL>
                  </a:tcPr>
                </a:tc>
                <a:tc vMerge="1">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0248420"/>
                  </a:ext>
                </a:extLst>
              </a:tr>
              <a:tr h="320040">
                <a:tc vMerge="1">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rowSpan="2">
                  <a:txBody>
                    <a:bodyPr/>
                    <a:lstStyle/>
                    <a:p>
                      <a:pPr algn="ctr" rtl="1"/>
                      <a:r>
                        <a:rPr lang="ar-SA" sz="2800" b="1" dirty="0"/>
                        <a:t>حماية الخلية النباتية وتوفير الدعامة لها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البلاستيدات الخضراء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البلاستيدات الملونة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vMerge="1">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8347105"/>
                  </a:ext>
                </a:extLst>
              </a:tr>
              <a:tr h="320040">
                <a:tc vMerge="1">
                  <a:txBody>
                    <a:bodyPr/>
                    <a:lstStyle/>
                    <a:p>
                      <a:pPr rtl="1"/>
                      <a:endParaRPr lang="ar-SA"/>
                    </a:p>
                  </a:txBody>
                  <a:tcPr/>
                </a:tc>
                <a:tc vMerge="1">
                  <a:txBody>
                    <a:bodyPr/>
                    <a:lstStyle/>
                    <a:p>
                      <a:pPr rtl="1"/>
                      <a:endParaRPr lang="ar-SA"/>
                    </a:p>
                  </a:txBody>
                  <a:tcPr/>
                </a:tc>
                <a:tc>
                  <a:txBody>
                    <a:bodyPr/>
                    <a:lstStyle/>
                    <a:p>
                      <a:pPr algn="ctr" rtl="1"/>
                      <a:r>
                        <a:rPr lang="ar-SA" sz="2800" b="1" dirty="0"/>
                        <a:t>البناء الضوئي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تعطي الألوان المميزة للأزهار والثمار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pPr rtl="1"/>
                      <a:endParaRPr lang="ar-SA"/>
                    </a:p>
                  </a:txBody>
                  <a:tcPr/>
                </a:tc>
                <a:extLst>
                  <a:ext uri="{0D108BD9-81ED-4DB2-BD59-A6C34878D82A}">
                    <a16:rowId xmlns:a16="http://schemas.microsoft.com/office/drawing/2014/main" val="2332362968"/>
                  </a:ext>
                </a:extLst>
              </a:tr>
            </a:tbl>
          </a:graphicData>
        </a:graphic>
      </p:graphicFrame>
      <p:sp>
        <p:nvSpPr>
          <p:cNvPr id="10" name="مستطيل 9">
            <a:extLst>
              <a:ext uri="{FF2B5EF4-FFF2-40B4-BE49-F238E27FC236}">
                <a16:creationId xmlns:a16="http://schemas.microsoft.com/office/drawing/2014/main" id="{8DC56B0F-38BA-4460-8500-8FED4DEB98BA}"/>
              </a:ext>
            </a:extLst>
          </p:cNvPr>
          <p:cNvSpPr/>
          <p:nvPr/>
        </p:nvSpPr>
        <p:spPr>
          <a:xfrm>
            <a:off x="7315199" y="2664823"/>
            <a:ext cx="2196000" cy="12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3461408D-5DAA-49AA-BAD7-320A394ECCDD}"/>
              </a:ext>
            </a:extLst>
          </p:cNvPr>
          <p:cNvSpPr/>
          <p:nvPr/>
        </p:nvSpPr>
        <p:spPr>
          <a:xfrm>
            <a:off x="2680801" y="2664823"/>
            <a:ext cx="4484896" cy="12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F507F52A-71E6-4ECB-8243-155F410B5F26}"/>
              </a:ext>
            </a:extLst>
          </p:cNvPr>
          <p:cNvSpPr/>
          <p:nvPr/>
        </p:nvSpPr>
        <p:spPr>
          <a:xfrm>
            <a:off x="7315199" y="4521365"/>
            <a:ext cx="2196000" cy="1774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171542B2-5315-486F-83AE-09CBC4C91ABF}"/>
              </a:ext>
            </a:extLst>
          </p:cNvPr>
          <p:cNvSpPr/>
          <p:nvPr/>
        </p:nvSpPr>
        <p:spPr>
          <a:xfrm>
            <a:off x="4969697" y="5471724"/>
            <a:ext cx="2196000" cy="12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07C18808-4785-45F4-86EE-4698C7BD07E6}"/>
              </a:ext>
            </a:extLst>
          </p:cNvPr>
          <p:cNvSpPr/>
          <p:nvPr/>
        </p:nvSpPr>
        <p:spPr>
          <a:xfrm>
            <a:off x="2654675" y="5482011"/>
            <a:ext cx="2196000" cy="12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17675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rotWithShape="1">
          <a:blip r:embed="rId2"/>
          <a:srcRect l="3629" b="58257"/>
          <a:stretch/>
        </p:blipFill>
        <p:spPr>
          <a:xfrm>
            <a:off x="3098800" y="273344"/>
            <a:ext cx="8775700" cy="2531006"/>
          </a:xfrm>
          <a:prstGeom prst="rect">
            <a:avLst/>
          </a:prstGeom>
        </p:spPr>
      </p:pic>
      <p:pic>
        <p:nvPicPr>
          <p:cNvPr id="4" name="صورة 3"/>
          <p:cNvPicPr>
            <a:picLocks noChangeAspect="1"/>
          </p:cNvPicPr>
          <p:nvPr/>
        </p:nvPicPr>
        <p:blipFill rotWithShape="1">
          <a:blip r:embed="rId2"/>
          <a:srcRect l="2748" t="40992" b="3503"/>
          <a:stretch/>
        </p:blipFill>
        <p:spPr>
          <a:xfrm>
            <a:off x="215900" y="3048001"/>
            <a:ext cx="9436101" cy="3556000"/>
          </a:xfrm>
          <a:prstGeom prst="rect">
            <a:avLst/>
          </a:prstGeom>
        </p:spPr>
      </p:pic>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0600" y="4790251"/>
            <a:ext cx="1993900" cy="1889949"/>
          </a:xfrm>
          <a:prstGeom prst="rect">
            <a:avLst/>
          </a:prstGeom>
          <a:ln>
            <a:noFill/>
          </a:ln>
          <a:effectLst>
            <a:outerShdw blurRad="292100" dist="139700" dir="2700000" algn="tl" rotWithShape="0">
              <a:srgbClr val="333333">
                <a:alpha val="65000"/>
              </a:srgbClr>
            </a:outerShdw>
          </a:effectLst>
        </p:spPr>
      </p:pic>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600" y="3177351"/>
            <a:ext cx="1993900" cy="1369249"/>
          </a:xfrm>
          <a:prstGeom prst="rect">
            <a:avLst/>
          </a:prstGeom>
          <a:ln>
            <a:noFill/>
          </a:ln>
          <a:effectLst>
            <a:outerShdw blurRad="292100" dist="139700" dir="2700000" algn="tl" rotWithShape="0">
              <a:srgbClr val="333333">
                <a:alpha val="65000"/>
              </a:srgbClr>
            </a:outerShdw>
          </a:effectLst>
        </p:spPr>
      </p:pic>
      <p:pic>
        <p:nvPicPr>
          <p:cNvPr id="7" name="صورة 6"/>
          <p:cNvPicPr>
            <a:picLocks noChangeAspect="1"/>
          </p:cNvPicPr>
          <p:nvPr/>
        </p:nvPicPr>
        <p:blipFill rotWithShape="1">
          <a:blip r:embed="rId5" cstate="print">
            <a:extLst>
              <a:ext uri="{28A0092B-C50C-407E-A947-70E740481C1C}">
                <a14:useLocalDpi xmlns:a14="http://schemas.microsoft.com/office/drawing/2010/main" val="0"/>
              </a:ext>
            </a:extLst>
          </a:blip>
          <a:srcRect l="14744" t="5937" r="2884" b="14328"/>
          <a:stretch/>
        </p:blipFill>
        <p:spPr>
          <a:xfrm flipH="1">
            <a:off x="355599" y="419100"/>
            <a:ext cx="2447377" cy="2273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1248954"/>
      </p:ext>
    </p:extLst>
  </p:cSld>
  <p:clrMapOvr>
    <a:masterClrMapping/>
  </p:clrMapOvr>
  <p:transition spd="slow">
    <p:cover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FAD9A5D-E8E6-45E7-81ED-65310B855903}"/>
              </a:ext>
            </a:extLst>
          </p:cNvPr>
          <p:cNvSpPr/>
          <p:nvPr/>
        </p:nvSpPr>
        <p:spPr>
          <a:xfrm>
            <a:off x="9935571" y="262154"/>
            <a:ext cx="2099676" cy="6247864"/>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عزيزتي بما وهب الله لك من ذكائكـ بصري شاهدي المقطع التالي ثم </a:t>
            </a:r>
            <a:r>
              <a:rPr lang="ar-SA" sz="4000" b="0" cap="none" spc="0" dirty="0" err="1">
                <a:ln w="0"/>
                <a:solidFill>
                  <a:schemeClr val="tx1"/>
                </a:solidFill>
                <a:effectLst>
                  <a:outerShdw blurRad="38100" dist="19050" dir="2700000" algn="tl" rotWithShape="0">
                    <a:schemeClr val="dk1">
                      <a:alpha val="40000"/>
                    </a:schemeClr>
                  </a:outerShdw>
                </a:effectLst>
              </a:rPr>
              <a:t>اجيبي</a:t>
            </a:r>
            <a:r>
              <a:rPr lang="ar-SA" sz="4000" b="0" cap="none" spc="0" dirty="0">
                <a:ln w="0"/>
                <a:solidFill>
                  <a:schemeClr val="tx1"/>
                </a:solidFill>
                <a:effectLst>
                  <a:outerShdw blurRad="38100" dist="19050" dir="2700000" algn="tl" rotWithShape="0">
                    <a:schemeClr val="dk1">
                      <a:alpha val="40000"/>
                    </a:schemeClr>
                  </a:outerShdw>
                </a:effectLst>
              </a:rPr>
              <a:t> حسبما هو مطلوب  </a:t>
            </a:r>
          </a:p>
        </p:txBody>
      </p:sp>
      <p:pic>
        <p:nvPicPr>
          <p:cNvPr id="3" name="أفضل فيديو مترجم للتعريف بالخلية الحية وعضياتها">
            <a:hlinkClick r:id="" action="ppaction://media"/>
            <a:extLst>
              <a:ext uri="{FF2B5EF4-FFF2-40B4-BE49-F238E27FC236}">
                <a16:creationId xmlns:a16="http://schemas.microsoft.com/office/drawing/2014/main" id="{85919990-6FFB-494E-BCA4-1CDC6A32D7EA}"/>
              </a:ext>
            </a:extLst>
          </p:cNvPr>
          <p:cNvPicPr>
            <a:picLocks noChangeAspect="1"/>
          </p:cNvPicPr>
          <p:nvPr>
            <a:videoFile r:link="rId1"/>
            <p:extLst>
              <p:ext uri="{DAA4B4D4-6D71-4841-9C94-3DE7FCFB9230}">
                <p14:media xmlns:p14="http://schemas.microsoft.com/office/powerpoint/2010/main" r:embed="rId2">
                  <p14:trim st="349612" end="50411.6666"/>
                </p14:media>
              </p:ext>
            </p:extLst>
          </p:nvPr>
        </p:nvPicPr>
        <p:blipFill>
          <a:blip r:embed="rId4"/>
          <a:stretch>
            <a:fillRect/>
          </a:stretch>
        </p:blipFill>
        <p:spPr>
          <a:xfrm>
            <a:off x="156753" y="117565"/>
            <a:ext cx="9601201" cy="66098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2870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738809" y="2229127"/>
            <a:ext cx="4134678" cy="4479235"/>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51D13EB5-3724-4F00-9FF2-CE50720A5046}"/>
              </a:ext>
            </a:extLst>
          </p:cNvPr>
          <p:cNvSpPr/>
          <p:nvPr/>
        </p:nvSpPr>
        <p:spPr>
          <a:xfrm>
            <a:off x="146104" y="103459"/>
            <a:ext cx="11880000" cy="1323439"/>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بالتعاون مع زميلاتكـِ في المجموعة اقرئي في كتابكـِ المقرر ثم قارني بين الاهداب والاسواط في الخلايا حقيقية النواة وبدائية النواة</a:t>
            </a:r>
          </a:p>
        </p:txBody>
      </p:sp>
      <p:graphicFrame>
        <p:nvGraphicFramePr>
          <p:cNvPr id="5" name="جدول 4">
            <a:extLst>
              <a:ext uri="{FF2B5EF4-FFF2-40B4-BE49-F238E27FC236}">
                <a16:creationId xmlns:a16="http://schemas.microsoft.com/office/drawing/2014/main" id="{5BD613CA-4F77-4178-B438-54FC2FB16313}"/>
              </a:ext>
            </a:extLst>
          </p:cNvPr>
          <p:cNvGraphicFramePr>
            <a:graphicFrameLocks noGrp="1"/>
          </p:cNvGraphicFramePr>
          <p:nvPr>
            <p:extLst>
              <p:ext uri="{D42A27DB-BD31-4B8C-83A1-F6EECF244321}">
                <p14:modId xmlns:p14="http://schemas.microsoft.com/office/powerpoint/2010/main" val="4152586197"/>
              </p:ext>
            </p:extLst>
          </p:nvPr>
        </p:nvGraphicFramePr>
        <p:xfrm>
          <a:off x="236104" y="1488811"/>
          <a:ext cx="11700000" cy="5242560"/>
        </p:xfrm>
        <a:graphic>
          <a:graphicData uri="http://schemas.openxmlformats.org/drawingml/2006/table">
            <a:tbl>
              <a:tblPr rtl="1" firstRow="1" bandRow="1">
                <a:tableStyleId>{5C22544A-7EE6-4342-B048-85BDC9FD1C3A}</a:tableStyleId>
              </a:tblPr>
              <a:tblGrid>
                <a:gridCol w="1800000">
                  <a:extLst>
                    <a:ext uri="{9D8B030D-6E8A-4147-A177-3AD203B41FA5}">
                      <a16:colId xmlns:a16="http://schemas.microsoft.com/office/drawing/2014/main" val="218925949"/>
                    </a:ext>
                  </a:extLst>
                </a:gridCol>
                <a:gridCol w="1296000">
                  <a:extLst>
                    <a:ext uri="{9D8B030D-6E8A-4147-A177-3AD203B41FA5}">
                      <a16:colId xmlns:a16="http://schemas.microsoft.com/office/drawing/2014/main" val="3084029686"/>
                    </a:ext>
                  </a:extLst>
                </a:gridCol>
                <a:gridCol w="4248000">
                  <a:extLst>
                    <a:ext uri="{9D8B030D-6E8A-4147-A177-3AD203B41FA5}">
                      <a16:colId xmlns:a16="http://schemas.microsoft.com/office/drawing/2014/main" val="602574833"/>
                    </a:ext>
                  </a:extLst>
                </a:gridCol>
                <a:gridCol w="2520000">
                  <a:extLst>
                    <a:ext uri="{9D8B030D-6E8A-4147-A177-3AD203B41FA5}">
                      <a16:colId xmlns:a16="http://schemas.microsoft.com/office/drawing/2014/main" val="3503975825"/>
                    </a:ext>
                  </a:extLst>
                </a:gridCol>
                <a:gridCol w="1836000">
                  <a:extLst>
                    <a:ext uri="{9D8B030D-6E8A-4147-A177-3AD203B41FA5}">
                      <a16:colId xmlns:a16="http://schemas.microsoft.com/office/drawing/2014/main" val="1607519419"/>
                    </a:ext>
                  </a:extLst>
                </a:gridCol>
              </a:tblGrid>
              <a:tr h="370840">
                <a:tc rowSpan="4">
                  <a:txBody>
                    <a:bodyPr/>
                    <a:lstStyle/>
                    <a:p>
                      <a:pPr algn="ctr" rtl="1"/>
                      <a:endParaRPr lang="ar-SA" sz="3200" dirty="0">
                        <a:solidFill>
                          <a:sysClr val="windowText" lastClr="00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rtl="1"/>
                      <a:r>
                        <a:rPr lang="ar-SA" sz="3200" dirty="0">
                          <a:solidFill>
                            <a:sysClr val="windowText" lastClr="000000"/>
                          </a:solidFill>
                        </a:rPr>
                        <a:t>وجه المقارنة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ysClr val="windowText" lastClr="000000"/>
                          </a:solidFill>
                        </a:rPr>
                        <a:t>الاسواط والاهداب في حقيقية النواة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CC"/>
                    </a:solidFill>
                  </a:tcPr>
                </a:tc>
                <a:tc>
                  <a:txBody>
                    <a:bodyPr/>
                    <a:lstStyle/>
                    <a:p>
                      <a:pPr algn="ctr" rtl="1"/>
                      <a:r>
                        <a:rPr lang="ar-SA" sz="3200" dirty="0">
                          <a:solidFill>
                            <a:sysClr val="windowText" lastClr="000000"/>
                          </a:solidFill>
                        </a:rPr>
                        <a:t>الاسواط الاهداب في بدائية النواة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E366"/>
                    </a:solidFill>
                  </a:tcPr>
                </a:tc>
                <a:tc rowSpan="4">
                  <a:txBody>
                    <a:bodyPr/>
                    <a:lstStyle/>
                    <a:p>
                      <a:pPr algn="ctr" rtl="1"/>
                      <a:endParaRPr lang="ar-SA" sz="3200" dirty="0">
                        <a:solidFill>
                          <a:sysClr val="windowText" lastClr="0000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408157230"/>
                  </a:ext>
                </a:extLst>
              </a:tr>
              <a:tr h="370840">
                <a:tc vMerge="1">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التركيب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dirty="0" err="1"/>
                        <a:t>انيبيبات</a:t>
                      </a:r>
                      <a:r>
                        <a:rPr lang="ar-SA" sz="3200" dirty="0"/>
                        <a:t> دقيقة مرتبة في نمط  </a:t>
                      </a:r>
                    </a:p>
                    <a:p>
                      <a:pPr algn="ctr" rtl="1"/>
                      <a:r>
                        <a:rPr lang="ar-SA" sz="3200" dirty="0"/>
                        <a:t> </a:t>
                      </a:r>
                      <a:r>
                        <a:rPr lang="en-US" sz="3200" dirty="0"/>
                        <a:t>9+2 </a:t>
                      </a:r>
                      <a:r>
                        <a:rPr lang="ar-SA" sz="3200" dirty="0"/>
                        <a:t> أي أن تسعة أزواج من </a:t>
                      </a:r>
                      <a:r>
                        <a:rPr lang="ar-SA" sz="3200" dirty="0" err="1"/>
                        <a:t>الأنيبيبات</a:t>
                      </a:r>
                      <a:r>
                        <a:rPr lang="ar-SA" sz="3200" dirty="0"/>
                        <a:t> تحيط بأنبوبين منفردين في المركز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سيتوبلازم محاط بغشاء بلازمي  ويتكون كل منها من وحدة بنائية من البروتين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881224428"/>
                  </a:ext>
                </a:extLst>
              </a:tr>
              <a:tr h="370840">
                <a:tc vMerge="1">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مثال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8449"/>
                    </a:solidFill>
                  </a:tcPr>
                </a:tc>
                <a:tc>
                  <a:txBody>
                    <a:bodyPr/>
                    <a:lstStyle/>
                    <a:p>
                      <a:pPr algn="ctr" rtl="1"/>
                      <a:r>
                        <a:rPr lang="ar-SA" sz="3200" dirty="0"/>
                        <a:t>الخلايا المبطنة للجهاز التنفسي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البكتيريا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96400178"/>
                  </a:ext>
                </a:extLst>
              </a:tr>
              <a:tr h="370840">
                <a:tc vMerge="1">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الوظيفة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79DCFF"/>
                    </a:solidFill>
                  </a:tcPr>
                </a:tc>
                <a:tc>
                  <a:txBody>
                    <a:bodyPr/>
                    <a:lstStyle/>
                    <a:p>
                      <a:pPr algn="ctr" rtl="1"/>
                      <a:r>
                        <a:rPr lang="ar-SA" sz="3200" dirty="0"/>
                        <a:t>تساعد على التخلص من الشوائب الداخلة للجهاز التنفسي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الحركة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771694885"/>
                  </a:ext>
                </a:extLst>
              </a:tr>
            </a:tbl>
          </a:graphicData>
        </a:graphic>
      </p:graphicFrame>
      <p:sp>
        <p:nvSpPr>
          <p:cNvPr id="8" name="مستطيل 7">
            <a:extLst>
              <a:ext uri="{FF2B5EF4-FFF2-40B4-BE49-F238E27FC236}">
                <a16:creationId xmlns:a16="http://schemas.microsoft.com/office/drawing/2014/main" id="{DBFAB62C-A81C-481B-A670-5571623AF7CF}"/>
              </a:ext>
            </a:extLst>
          </p:cNvPr>
          <p:cNvSpPr/>
          <p:nvPr/>
        </p:nvSpPr>
        <p:spPr>
          <a:xfrm>
            <a:off x="4743450" y="2681249"/>
            <a:ext cx="3986699" cy="21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150548FB-7EF1-46CE-AD51-496DB57FE28B}"/>
              </a:ext>
            </a:extLst>
          </p:cNvPr>
          <p:cNvSpPr/>
          <p:nvPr/>
        </p:nvSpPr>
        <p:spPr>
          <a:xfrm>
            <a:off x="2109301" y="2681249"/>
            <a:ext cx="2434124" cy="2347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2657DBD2-42AD-41BD-9F89-D948E689A32D}"/>
              </a:ext>
            </a:extLst>
          </p:cNvPr>
          <p:cNvSpPr/>
          <p:nvPr/>
        </p:nvSpPr>
        <p:spPr>
          <a:xfrm>
            <a:off x="4662146" y="5133975"/>
            <a:ext cx="4134678" cy="45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C9376DC5-5C9B-4247-87FA-6038EB8205B4}"/>
              </a:ext>
            </a:extLst>
          </p:cNvPr>
          <p:cNvSpPr/>
          <p:nvPr/>
        </p:nvSpPr>
        <p:spPr>
          <a:xfrm>
            <a:off x="2261262" y="5153025"/>
            <a:ext cx="2130201" cy="45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C04E4E0D-AA41-4766-AC8C-614BC1DE34AA}"/>
              </a:ext>
            </a:extLst>
          </p:cNvPr>
          <p:cNvSpPr/>
          <p:nvPr/>
        </p:nvSpPr>
        <p:spPr>
          <a:xfrm>
            <a:off x="4652621" y="5674835"/>
            <a:ext cx="4134678" cy="1014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AF053F3B-164E-478B-93C8-F6BA921C582C}"/>
              </a:ext>
            </a:extLst>
          </p:cNvPr>
          <p:cNvSpPr/>
          <p:nvPr/>
        </p:nvSpPr>
        <p:spPr>
          <a:xfrm>
            <a:off x="2261262" y="5769516"/>
            <a:ext cx="1986888" cy="45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58930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37" fill="hold" grpId="0" nodeType="clickEffect">
                                  <p:stCondLst>
                                    <p:cond delay="0"/>
                                  </p:stCondLst>
                                  <p:childTnLst>
                                    <p:animEffect transition="out" filter="barn(outVertic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282148" y="96043"/>
            <a:ext cx="10620000" cy="646331"/>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ضعي علامة صح في الخانة المناسبة أمام كل </a:t>
            </a:r>
            <a:r>
              <a:rPr lang="ar-SA" sz="3600" b="0" cap="none" spc="0" dirty="0" err="1">
                <a:ln w="0"/>
                <a:solidFill>
                  <a:schemeClr val="tx1"/>
                </a:solidFill>
                <a:effectLst>
                  <a:outerShdw blurRad="38100" dist="19050" dir="2700000" algn="tl" rotWithShape="0">
                    <a:schemeClr val="dk1">
                      <a:alpha val="40000"/>
                    </a:schemeClr>
                  </a:outerShdw>
                </a:effectLst>
              </a:rPr>
              <a:t>عضية</a:t>
            </a:r>
            <a:r>
              <a:rPr lang="ar-SA" sz="3600" b="0" cap="none" spc="0" dirty="0">
                <a:ln w="0"/>
                <a:solidFill>
                  <a:schemeClr val="tx1"/>
                </a:solidFill>
                <a:effectLst>
                  <a:outerShdw blurRad="38100" dist="19050" dir="2700000" algn="tl" rotWithShape="0">
                    <a:schemeClr val="dk1">
                      <a:alpha val="40000"/>
                    </a:schemeClr>
                  </a:outerShdw>
                </a:effectLst>
              </a:rPr>
              <a:t> من </a:t>
            </a:r>
            <a:r>
              <a:rPr lang="ar-SA" sz="3600" b="0" cap="none" spc="0" dirty="0" err="1">
                <a:ln w="0"/>
                <a:solidFill>
                  <a:schemeClr val="tx1"/>
                </a:solidFill>
                <a:effectLst>
                  <a:outerShdw blurRad="38100" dist="19050" dir="2700000" algn="tl" rotWithShape="0">
                    <a:schemeClr val="dk1">
                      <a:alpha val="40000"/>
                    </a:schemeClr>
                  </a:outerShdw>
                </a:effectLst>
              </a:rPr>
              <a:t>العضيات</a:t>
            </a:r>
            <a:r>
              <a:rPr lang="ar-SA" sz="3600" b="0" cap="none" spc="0" dirty="0">
                <a:ln w="0"/>
                <a:solidFill>
                  <a:schemeClr val="tx1"/>
                </a:solidFill>
                <a:effectLst>
                  <a:outerShdw blurRad="38100" dist="19050" dir="2700000" algn="tl" rotWithShape="0">
                    <a:schemeClr val="dk1">
                      <a:alpha val="40000"/>
                    </a:schemeClr>
                  </a:outerShdw>
                </a:effectLst>
              </a:rPr>
              <a:t> التالية</a:t>
            </a:r>
          </a:p>
        </p:txBody>
      </p:sp>
      <p:sp>
        <p:nvSpPr>
          <p:cNvPr id="3" name="مستطيل 2"/>
          <p:cNvSpPr/>
          <p:nvPr/>
        </p:nvSpPr>
        <p:spPr>
          <a:xfrm>
            <a:off x="132970" y="50292"/>
            <a:ext cx="1008000" cy="864000"/>
          </a:xfrm>
          <a:prstGeom prst="rect">
            <a:avLst/>
          </a:prstGeom>
          <a:solidFill>
            <a:srgbClr val="00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قوائم </a:t>
            </a:r>
          </a:p>
          <a:p>
            <a:pPr algn="ctr"/>
            <a:r>
              <a:rPr lang="ar-SA" sz="2800" b="0" cap="none" spc="0" dirty="0">
                <a:ln w="0"/>
                <a:solidFill>
                  <a:schemeClr val="tx1"/>
                </a:solidFill>
                <a:effectLst>
                  <a:outerShdw blurRad="38100" dist="19050" dir="2700000" algn="tl" rotWithShape="0">
                    <a:schemeClr val="dk1">
                      <a:alpha val="40000"/>
                    </a:schemeClr>
                  </a:outerShdw>
                </a:effectLst>
              </a:rPr>
              <a:t>الشطب </a:t>
            </a:r>
          </a:p>
        </p:txBody>
      </p:sp>
      <p:graphicFrame>
        <p:nvGraphicFramePr>
          <p:cNvPr id="4" name="جدول 3"/>
          <p:cNvGraphicFramePr>
            <a:graphicFrameLocks noGrp="1"/>
          </p:cNvGraphicFramePr>
          <p:nvPr>
            <p:extLst>
              <p:ext uri="{D42A27DB-BD31-4B8C-83A1-F6EECF244321}">
                <p14:modId xmlns:p14="http://schemas.microsoft.com/office/powerpoint/2010/main" val="3701613400"/>
              </p:ext>
            </p:extLst>
          </p:nvPr>
        </p:nvGraphicFramePr>
        <p:xfrm>
          <a:off x="6562615" y="913481"/>
          <a:ext cx="5148000" cy="5599579"/>
        </p:xfrm>
        <a:graphic>
          <a:graphicData uri="http://schemas.openxmlformats.org/drawingml/2006/table">
            <a:tbl>
              <a:tblPr rtl="1" firstRow="1" bandRow="1">
                <a:tableStyleId>{5C22544A-7EE6-4342-B048-85BDC9FD1C3A}</a:tableStyleId>
              </a:tblPr>
              <a:tblGrid>
                <a:gridCol w="2628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tblGrid>
              <a:tr h="703579">
                <a:tc>
                  <a:txBody>
                    <a:bodyPr/>
                    <a:lstStyle/>
                    <a:p>
                      <a:pPr rtl="1"/>
                      <a:r>
                        <a:rPr lang="ar-SA" sz="2800" b="1" dirty="0"/>
                        <a:t>التركيب</a:t>
                      </a:r>
                      <a:r>
                        <a:rPr lang="ar-SA" sz="2800" b="1" baseline="0" dirty="0"/>
                        <a:t> أو(</a:t>
                      </a:r>
                      <a:r>
                        <a:rPr lang="ar-SA" sz="2800" b="1" baseline="0" dirty="0" err="1"/>
                        <a:t>العضيات</a:t>
                      </a:r>
                      <a:r>
                        <a:rPr lang="ar-SA" sz="2800" b="1" baseline="0" dirty="0"/>
                        <a:t>)</a:t>
                      </a:r>
                      <a:endParaRPr lang="ar-SA"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p>
                      <a:pPr rtl="1"/>
                      <a:r>
                        <a:rPr lang="ar-SA" sz="2800" b="1" baseline="0" dirty="0"/>
                        <a:t>الحيوانية </a:t>
                      </a:r>
                      <a:endParaRPr lang="ar-SA"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p>
                      <a:pPr rtl="1"/>
                      <a:r>
                        <a:rPr lang="ar-SA" sz="2800" b="1" dirty="0"/>
                        <a:t>النباتية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12000">
                <a:tc>
                  <a:txBody>
                    <a:bodyPr/>
                    <a:lstStyle/>
                    <a:p>
                      <a:pPr rtl="1"/>
                      <a:r>
                        <a:rPr lang="ar-SA" sz="2800" b="1" dirty="0"/>
                        <a:t>الجدار الخلوي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2000">
                <a:tc>
                  <a:txBody>
                    <a:bodyPr/>
                    <a:lstStyle/>
                    <a:p>
                      <a:pPr rtl="1"/>
                      <a:r>
                        <a:rPr lang="ar-SA" sz="2800" b="1" dirty="0"/>
                        <a:t>الغشاء </a:t>
                      </a:r>
                      <a:r>
                        <a:rPr lang="ar-SA" sz="2800" b="1" dirty="0" err="1"/>
                        <a:t>السيتوبلازمي</a:t>
                      </a:r>
                      <a:r>
                        <a:rPr lang="ar-SA" sz="28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2000">
                <a:tc>
                  <a:txBody>
                    <a:bodyPr/>
                    <a:lstStyle/>
                    <a:p>
                      <a:pPr rtl="1"/>
                      <a:r>
                        <a:rPr lang="ar-SA" sz="2800" b="1" dirty="0"/>
                        <a:t>السيتوبلازم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2000">
                <a:tc>
                  <a:txBody>
                    <a:bodyPr/>
                    <a:lstStyle/>
                    <a:p>
                      <a:pPr rtl="1"/>
                      <a:r>
                        <a:rPr lang="ar-SA" sz="2800" b="1" dirty="0"/>
                        <a:t>النواة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12000">
                <a:tc>
                  <a:txBody>
                    <a:bodyPr/>
                    <a:lstStyle/>
                    <a:p>
                      <a:pPr rtl="1"/>
                      <a:r>
                        <a:rPr lang="ar-SA" sz="2800" b="1" dirty="0" err="1"/>
                        <a:t>الريبوسومات</a:t>
                      </a:r>
                      <a:r>
                        <a:rPr lang="ar-SA" sz="28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12000">
                <a:tc>
                  <a:txBody>
                    <a:bodyPr/>
                    <a:lstStyle/>
                    <a:p>
                      <a:pPr rtl="1"/>
                      <a:r>
                        <a:rPr lang="ar-SA" sz="2800" b="1" dirty="0"/>
                        <a:t>الشبكة </a:t>
                      </a:r>
                      <a:r>
                        <a:rPr lang="ar-SA" sz="2800" b="1" dirty="0" err="1"/>
                        <a:t>الاندوبلازمية</a:t>
                      </a:r>
                      <a:r>
                        <a:rPr lang="ar-SA" sz="28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12000">
                <a:tc>
                  <a:txBody>
                    <a:bodyPr/>
                    <a:lstStyle/>
                    <a:p>
                      <a:pPr rtl="1"/>
                      <a:r>
                        <a:rPr lang="ar-SA" sz="2800" b="1" dirty="0"/>
                        <a:t>جهاز </a:t>
                      </a:r>
                      <a:r>
                        <a:rPr lang="ar-SA" sz="2800" b="1" dirty="0" err="1"/>
                        <a:t>جولجي</a:t>
                      </a:r>
                      <a:r>
                        <a:rPr lang="ar-SA" sz="28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12000">
                <a:tc>
                  <a:txBody>
                    <a:bodyPr/>
                    <a:lstStyle/>
                    <a:p>
                      <a:pPr rtl="1"/>
                      <a:r>
                        <a:rPr lang="ar-SA" sz="2800" b="1" dirty="0"/>
                        <a:t>الفجوات</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graphicFrame>
        <p:nvGraphicFramePr>
          <p:cNvPr id="5" name="جدول 4"/>
          <p:cNvGraphicFramePr>
            <a:graphicFrameLocks noGrp="1"/>
          </p:cNvGraphicFramePr>
          <p:nvPr>
            <p:extLst>
              <p:ext uri="{D42A27DB-BD31-4B8C-83A1-F6EECF244321}">
                <p14:modId xmlns:p14="http://schemas.microsoft.com/office/powerpoint/2010/main" val="2642864352"/>
              </p:ext>
            </p:extLst>
          </p:nvPr>
        </p:nvGraphicFramePr>
        <p:xfrm>
          <a:off x="974615" y="949482"/>
          <a:ext cx="5148000" cy="3745453"/>
        </p:xfrm>
        <a:graphic>
          <a:graphicData uri="http://schemas.openxmlformats.org/drawingml/2006/table">
            <a:tbl>
              <a:tblPr rtl="1" firstRow="1" bandRow="1">
                <a:tableStyleId>{5C22544A-7EE6-4342-B048-85BDC9FD1C3A}</a:tableStyleId>
              </a:tblPr>
              <a:tblGrid>
                <a:gridCol w="2628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tblGrid>
              <a:tr h="685453">
                <a:tc>
                  <a:txBody>
                    <a:bodyPr/>
                    <a:lstStyle/>
                    <a:p>
                      <a:pPr rtl="1"/>
                      <a:r>
                        <a:rPr lang="ar-SA" sz="2800" b="1" dirty="0"/>
                        <a:t>التركيب</a:t>
                      </a:r>
                      <a:r>
                        <a:rPr lang="ar-SA" sz="2800" b="1" baseline="0" dirty="0"/>
                        <a:t> أو(</a:t>
                      </a:r>
                      <a:r>
                        <a:rPr lang="ar-SA" sz="2800" b="1" baseline="0" dirty="0" err="1"/>
                        <a:t>العضيات</a:t>
                      </a:r>
                      <a:r>
                        <a:rPr lang="ar-SA" sz="2800" b="1" baseline="0" dirty="0"/>
                        <a:t>)</a:t>
                      </a:r>
                      <a:endParaRPr lang="ar-SA"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p>
                      <a:pPr rtl="1"/>
                      <a:r>
                        <a:rPr lang="ar-SA" sz="2800" b="1" baseline="0" dirty="0"/>
                        <a:t>الحيوانية </a:t>
                      </a:r>
                      <a:endParaRPr lang="ar-SA"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p>
                      <a:pPr rtl="1"/>
                      <a:r>
                        <a:rPr lang="ar-SA" sz="2800" b="1" dirty="0"/>
                        <a:t>النباتية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12000">
                <a:tc>
                  <a:txBody>
                    <a:bodyPr/>
                    <a:lstStyle/>
                    <a:p>
                      <a:pPr rtl="1"/>
                      <a:r>
                        <a:rPr lang="ar-SA" sz="2800" b="1" dirty="0" err="1"/>
                        <a:t>الليسوسومات</a:t>
                      </a:r>
                      <a:r>
                        <a:rPr lang="ar-SA" sz="28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2000">
                <a:tc>
                  <a:txBody>
                    <a:bodyPr/>
                    <a:lstStyle/>
                    <a:p>
                      <a:pPr rtl="1"/>
                      <a:r>
                        <a:rPr lang="ar-SA" sz="2800" b="1" dirty="0" err="1"/>
                        <a:t>المريكزات</a:t>
                      </a:r>
                      <a:r>
                        <a:rPr lang="ar-SA" sz="28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2000">
                <a:tc>
                  <a:txBody>
                    <a:bodyPr/>
                    <a:lstStyle/>
                    <a:p>
                      <a:pPr rtl="1"/>
                      <a:r>
                        <a:rPr lang="ar-SA" sz="2800" b="1" dirty="0" err="1"/>
                        <a:t>الميتوكندريا</a:t>
                      </a:r>
                      <a:r>
                        <a:rPr lang="ar-SA" sz="28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2000">
                <a:tc>
                  <a:txBody>
                    <a:bodyPr/>
                    <a:lstStyle/>
                    <a:p>
                      <a:pPr rtl="1"/>
                      <a:r>
                        <a:rPr lang="ar-SA" sz="2800" b="1" dirty="0" err="1"/>
                        <a:t>البلاستيدات</a:t>
                      </a:r>
                      <a:r>
                        <a:rPr lang="ar-SA" sz="2800" b="1" dirty="0"/>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12000">
                <a:tc>
                  <a:txBody>
                    <a:bodyPr/>
                    <a:lstStyle/>
                    <a:p>
                      <a:pPr rtl="1"/>
                      <a:r>
                        <a:rPr lang="ar-SA" sz="2800" b="1" dirty="0"/>
                        <a:t>الاهداب والأسواط</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6" name="مستطيل 5"/>
          <p:cNvSpPr/>
          <p:nvPr/>
        </p:nvSpPr>
        <p:spPr>
          <a:xfrm>
            <a:off x="1055315" y="5050072"/>
            <a:ext cx="5092700" cy="1077218"/>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3200" b="1" cap="none" spc="0" dirty="0">
                <a:ln w="0"/>
                <a:solidFill>
                  <a:schemeClr val="tx1"/>
                </a:solidFill>
                <a:effectLst>
                  <a:outerShdw blurRad="38100" dist="19050" dir="2700000" algn="tl" rotWithShape="0">
                    <a:schemeClr val="dk1">
                      <a:alpha val="40000"/>
                    </a:schemeClr>
                  </a:outerShdw>
                </a:effectLst>
              </a:rPr>
              <a:t>استنتجي من خلال هذا النشاط الفرق بين الخلية الحيوانية والخلية النباتية </a:t>
            </a:r>
          </a:p>
        </p:txBody>
      </p:sp>
      <p:pic>
        <p:nvPicPr>
          <p:cNvPr id="7" name="صورة 6"/>
          <p:cNvPicPr>
            <a:picLocks noChangeAspect="1"/>
          </p:cNvPicPr>
          <p:nvPr/>
        </p:nvPicPr>
        <p:blipFill rotWithShape="1">
          <a:blip r:embed="rId2">
            <a:extLst>
              <a:ext uri="{28A0092B-C50C-407E-A947-70E740481C1C}">
                <a14:useLocalDpi xmlns:a14="http://schemas.microsoft.com/office/drawing/2010/main" val="0"/>
              </a:ext>
            </a:extLst>
          </a:blip>
          <a:srcRect l="50000" t="-969"/>
          <a:stretch/>
        </p:blipFill>
        <p:spPr>
          <a:xfrm flipH="1">
            <a:off x="177797" y="4241800"/>
            <a:ext cx="1206501" cy="2374899"/>
          </a:xfrm>
          <a:prstGeom prst="rect">
            <a:avLst/>
          </a:prstGeom>
        </p:spPr>
      </p:pic>
    </p:spTree>
    <p:extLst>
      <p:ext uri="{BB962C8B-B14F-4D97-AF65-F5344CB8AC3E}">
        <p14:creationId xmlns:p14="http://schemas.microsoft.com/office/powerpoint/2010/main" val="1169295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F296DE8-887D-4791-83B5-53384F18E5C3}"/>
              </a:ext>
            </a:extLst>
          </p:cNvPr>
          <p:cNvSpPr/>
          <p:nvPr/>
        </p:nvSpPr>
        <p:spPr>
          <a:xfrm>
            <a:off x="946201" y="224135"/>
            <a:ext cx="10299614" cy="769441"/>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حددي </a:t>
            </a:r>
            <a:r>
              <a:rPr lang="ar-SA" sz="4400" b="0" cap="none" spc="0" dirty="0" err="1">
                <a:ln w="0"/>
                <a:solidFill>
                  <a:schemeClr val="tx1"/>
                </a:solidFill>
                <a:effectLst>
                  <a:outerShdw blurRad="38100" dist="19050" dir="2700000" algn="tl" rotWithShape="0">
                    <a:schemeClr val="dk1">
                      <a:alpha val="40000"/>
                    </a:schemeClr>
                  </a:outerShdw>
                </a:effectLst>
              </a:rPr>
              <a:t>العضية</a:t>
            </a:r>
            <a:r>
              <a:rPr lang="ar-SA" sz="4400" b="0" cap="none" spc="0" dirty="0">
                <a:ln w="0"/>
                <a:solidFill>
                  <a:schemeClr val="tx1"/>
                </a:solidFill>
                <a:effectLst>
                  <a:outerShdw blurRad="38100" dist="19050" dir="2700000" algn="tl" rotWithShape="0">
                    <a:schemeClr val="dk1">
                      <a:alpha val="40000"/>
                    </a:schemeClr>
                  </a:outerShdw>
                </a:effectLst>
              </a:rPr>
              <a:t> التي تتشابه في الوظيفة مع الصور التالية  </a:t>
            </a:r>
          </a:p>
        </p:txBody>
      </p:sp>
      <p:sp>
        <p:nvSpPr>
          <p:cNvPr id="4" name="مستطيل 3">
            <a:extLst>
              <a:ext uri="{FF2B5EF4-FFF2-40B4-BE49-F238E27FC236}">
                <a16:creationId xmlns:a16="http://schemas.microsoft.com/office/drawing/2014/main" id="{FB8A90B9-4BB8-43CA-A96E-E04015265DC0}"/>
              </a:ext>
            </a:extLst>
          </p:cNvPr>
          <p:cNvSpPr/>
          <p:nvPr/>
        </p:nvSpPr>
        <p:spPr>
          <a:xfrm>
            <a:off x="8164801" y="1358536"/>
            <a:ext cx="3600000" cy="333102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69B46963-AFE9-4E79-938D-389A441B315B}"/>
              </a:ext>
            </a:extLst>
          </p:cNvPr>
          <p:cNvSpPr/>
          <p:nvPr/>
        </p:nvSpPr>
        <p:spPr>
          <a:xfrm>
            <a:off x="8164801" y="4917190"/>
            <a:ext cx="3600000" cy="1440000"/>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المدير في المصنع </a:t>
            </a:r>
          </a:p>
          <a:p>
            <a:pPr algn="ctr"/>
            <a:r>
              <a:rPr lang="ar-SA" sz="4400" b="0" cap="none" spc="0" dirty="0">
                <a:ln w="0"/>
                <a:solidFill>
                  <a:schemeClr val="tx1"/>
                </a:solidFill>
                <a:effectLst>
                  <a:outerShdw blurRad="38100" dist="19050" dir="2700000" algn="tl" rotWithShape="0">
                    <a:schemeClr val="dk1">
                      <a:alpha val="40000"/>
                    </a:schemeClr>
                  </a:outerShdw>
                </a:effectLst>
              </a:rPr>
              <a:t>كـالنواة في الخلية </a:t>
            </a:r>
          </a:p>
        </p:txBody>
      </p:sp>
      <p:sp>
        <p:nvSpPr>
          <p:cNvPr id="7" name="مستطيل 6">
            <a:extLst>
              <a:ext uri="{FF2B5EF4-FFF2-40B4-BE49-F238E27FC236}">
                <a16:creationId xmlns:a16="http://schemas.microsoft.com/office/drawing/2014/main" id="{2EFAF0F3-B539-402B-B459-C2AC5F8B3693}"/>
              </a:ext>
            </a:extLst>
          </p:cNvPr>
          <p:cNvSpPr/>
          <p:nvPr/>
        </p:nvSpPr>
        <p:spPr>
          <a:xfrm>
            <a:off x="4296000" y="1358535"/>
            <a:ext cx="3600000" cy="333102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142942D3-789B-4FD0-A5B0-5021CFEB6B06}"/>
              </a:ext>
            </a:extLst>
          </p:cNvPr>
          <p:cNvSpPr/>
          <p:nvPr/>
        </p:nvSpPr>
        <p:spPr>
          <a:xfrm>
            <a:off x="427199" y="1358535"/>
            <a:ext cx="3600000" cy="333102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32D469D4-FD4D-4ED8-9557-6AC08BCEE458}"/>
              </a:ext>
            </a:extLst>
          </p:cNvPr>
          <p:cNvSpPr/>
          <p:nvPr/>
        </p:nvSpPr>
        <p:spPr>
          <a:xfrm>
            <a:off x="4217924" y="4917190"/>
            <a:ext cx="3756156" cy="1446550"/>
          </a:xfrm>
          <a:prstGeom prst="rect">
            <a:avLst/>
          </a:prstGeom>
          <a:no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محطة توليد الطاقة  </a:t>
            </a:r>
          </a:p>
          <a:p>
            <a:pPr algn="ctr"/>
            <a:r>
              <a:rPr lang="ar-SA" sz="4400" b="0" cap="none" spc="0" dirty="0" err="1">
                <a:ln w="0"/>
                <a:solidFill>
                  <a:schemeClr val="tx1"/>
                </a:solidFill>
                <a:effectLst>
                  <a:outerShdw blurRad="38100" dist="19050" dir="2700000" algn="tl" rotWithShape="0">
                    <a:schemeClr val="dk1">
                      <a:alpha val="40000"/>
                    </a:schemeClr>
                  </a:outerShdw>
                </a:effectLst>
              </a:rPr>
              <a:t>كـالميتوكندريا</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E7FB3288-5E3C-448B-ADA9-6199D27E9806}"/>
              </a:ext>
            </a:extLst>
          </p:cNvPr>
          <p:cNvSpPr/>
          <p:nvPr/>
        </p:nvSpPr>
        <p:spPr>
          <a:xfrm>
            <a:off x="427199" y="4922745"/>
            <a:ext cx="3600000" cy="1440000"/>
          </a:xfrm>
          <a:prstGeom prst="rect">
            <a:avLst/>
          </a:prstGeom>
          <a:noFill/>
          <a:ln w="38100">
            <a:solidFill>
              <a:schemeClr val="tx1"/>
            </a:solidFill>
          </a:ln>
        </p:spPr>
        <p:txBody>
          <a:bodyPr wrap="square" lIns="91440" tIns="45720" rIns="91440" bIns="45720">
            <a:spAutoFit/>
          </a:bodyPr>
          <a:lstStyle/>
          <a:p>
            <a:pPr algn="ctr"/>
            <a:r>
              <a:rPr lang="ar-SA" sz="3600" cap="none" spc="0" dirty="0">
                <a:ln w="0"/>
                <a:solidFill>
                  <a:schemeClr val="tx1"/>
                </a:solidFill>
                <a:effectLst>
                  <a:outerShdw blurRad="38100" dist="19050" dir="2700000" algn="tl" rotWithShape="0">
                    <a:schemeClr val="dk1">
                      <a:alpha val="40000"/>
                    </a:schemeClr>
                  </a:outerShdw>
                </a:effectLst>
              </a:rPr>
              <a:t>وحدة التغليف في المصنع </a:t>
            </a:r>
            <a:r>
              <a:rPr lang="ar-SA" sz="3600" dirty="0">
                <a:ln w="0"/>
                <a:effectLst>
                  <a:outerShdw blurRad="38100" dist="19050" dir="2700000" algn="tl" rotWithShape="0">
                    <a:schemeClr val="dk1">
                      <a:alpha val="40000"/>
                    </a:schemeClr>
                  </a:outerShdw>
                </a:effectLst>
              </a:rPr>
              <a:t>ك</a:t>
            </a:r>
            <a:r>
              <a:rPr lang="ar-SA" sz="3600" cap="none" spc="0" dirty="0">
                <a:ln w="0"/>
                <a:solidFill>
                  <a:schemeClr val="tx1"/>
                </a:solidFill>
                <a:effectLst>
                  <a:outerShdw blurRad="38100" dist="19050" dir="2700000" algn="tl" rotWithShape="0">
                    <a:schemeClr val="dk1">
                      <a:alpha val="40000"/>
                    </a:schemeClr>
                  </a:outerShdw>
                </a:effectLst>
              </a:rPr>
              <a:t>جهاز </a:t>
            </a:r>
            <a:r>
              <a:rPr lang="ar-SA" sz="3600" cap="none" spc="0" dirty="0" err="1">
                <a:ln w="0"/>
                <a:solidFill>
                  <a:schemeClr val="tx1"/>
                </a:solidFill>
                <a:effectLst>
                  <a:outerShdw blurRad="38100" dist="19050" dir="2700000" algn="tl" rotWithShape="0">
                    <a:schemeClr val="dk1">
                      <a:alpha val="40000"/>
                    </a:schemeClr>
                  </a:outerShdw>
                </a:effectLst>
              </a:rPr>
              <a:t>جولجي</a:t>
            </a:r>
            <a:r>
              <a:rPr lang="ar-SA" sz="3600" cap="none" spc="0" dirty="0">
                <a:ln w="0"/>
                <a:solidFill>
                  <a:schemeClr val="tx1"/>
                </a:solidFill>
                <a:effectLst>
                  <a:outerShdw blurRad="38100" dist="19050" dir="2700000" algn="tl" rotWithShape="0">
                    <a:schemeClr val="dk1">
                      <a:alpha val="40000"/>
                    </a:schemeClr>
                  </a:outerShdw>
                </a:effectLst>
              </a:rPr>
              <a:t> </a:t>
            </a:r>
          </a:p>
        </p:txBody>
      </p:sp>
      <p:sp>
        <p:nvSpPr>
          <p:cNvPr id="11" name="مستطيل 10">
            <a:extLst>
              <a:ext uri="{FF2B5EF4-FFF2-40B4-BE49-F238E27FC236}">
                <a16:creationId xmlns:a16="http://schemas.microsoft.com/office/drawing/2014/main" id="{9D7E1828-FB64-4C71-B76B-40741F37A025}"/>
              </a:ext>
            </a:extLst>
          </p:cNvPr>
          <p:cNvSpPr/>
          <p:nvPr/>
        </p:nvSpPr>
        <p:spPr>
          <a:xfrm>
            <a:off x="10267406" y="5650253"/>
            <a:ext cx="978409" cy="574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12" name="مستطيل 11">
            <a:extLst>
              <a:ext uri="{FF2B5EF4-FFF2-40B4-BE49-F238E27FC236}">
                <a16:creationId xmlns:a16="http://schemas.microsoft.com/office/drawing/2014/main" id="{B5CAEED2-0089-4015-AC39-55825D6535C5}"/>
              </a:ext>
            </a:extLst>
          </p:cNvPr>
          <p:cNvSpPr/>
          <p:nvPr/>
        </p:nvSpPr>
        <p:spPr>
          <a:xfrm>
            <a:off x="4585063" y="5637190"/>
            <a:ext cx="2384843" cy="574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13" name="مستطيل 12">
            <a:extLst>
              <a:ext uri="{FF2B5EF4-FFF2-40B4-BE49-F238E27FC236}">
                <a16:creationId xmlns:a16="http://schemas.microsoft.com/office/drawing/2014/main" id="{CD97B5B1-8159-43C2-BEC0-A784678ABB94}"/>
              </a:ext>
            </a:extLst>
          </p:cNvPr>
          <p:cNvSpPr/>
          <p:nvPr/>
        </p:nvSpPr>
        <p:spPr>
          <a:xfrm>
            <a:off x="548640" y="5499465"/>
            <a:ext cx="2263402" cy="574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Tree>
    <p:extLst>
      <p:ext uri="{BB962C8B-B14F-4D97-AF65-F5344CB8AC3E}">
        <p14:creationId xmlns:p14="http://schemas.microsoft.com/office/powerpoint/2010/main" val="40967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صورة 9"/>
          <p:cNvPicPr>
            <a:picLocks noChangeAspect="1"/>
          </p:cNvPicPr>
          <p:nvPr/>
        </p:nvPicPr>
        <p:blipFill rotWithShape="1">
          <a:blip r:embed="rId2">
            <a:extLst>
              <a:ext uri="{28A0092B-C50C-407E-A947-70E740481C1C}">
                <a14:useLocalDpi xmlns:a14="http://schemas.microsoft.com/office/drawing/2010/main" val="0"/>
              </a:ext>
            </a:extLst>
          </a:blip>
          <a:srcRect t="1572" b="15097"/>
          <a:stretch/>
        </p:blipFill>
        <p:spPr>
          <a:xfrm>
            <a:off x="7201" y="0"/>
            <a:ext cx="12373897" cy="7748336"/>
          </a:xfrm>
          <a:prstGeom prst="rect">
            <a:avLst/>
          </a:prstGeom>
        </p:spPr>
      </p:pic>
      <p:sp>
        <p:nvSpPr>
          <p:cNvPr id="2" name="مستطيل 1"/>
          <p:cNvSpPr/>
          <p:nvPr/>
        </p:nvSpPr>
        <p:spPr>
          <a:xfrm rot="21352888">
            <a:off x="2467299" y="2252789"/>
            <a:ext cx="7453703" cy="3477875"/>
          </a:xfrm>
          <a:prstGeom prst="rect">
            <a:avLst/>
          </a:prstGeom>
          <a:noFill/>
          <a:effectLst/>
        </p:spPr>
        <p:txBody>
          <a:bodyPr wrap="square" lIns="91440" tIns="45720" rIns="91440" bIns="45720">
            <a:spAutoFit/>
          </a:bodyPr>
          <a:lstStyle/>
          <a:p>
            <a:r>
              <a:rPr lang="ar-SA" sz="4400" b="1" cap="none" spc="0" dirty="0">
                <a:ln w="0">
                  <a:solidFill>
                    <a:schemeClr val="tx1">
                      <a:lumMod val="50000"/>
                      <a:lumOff val="50000"/>
                    </a:schemeClr>
                  </a:solidFill>
                </a:ln>
                <a:solidFill>
                  <a:schemeClr val="accent2">
                    <a:lumMod val="75000"/>
                  </a:schemeClr>
                </a:solidFill>
              </a:rPr>
              <a:t>قومي مع زميلاتكـِ في المجموعة بتصميم </a:t>
            </a:r>
          </a:p>
          <a:p>
            <a:r>
              <a:rPr lang="ar-SA" sz="4400" b="1" cap="none" spc="0" dirty="0">
                <a:ln w="0">
                  <a:solidFill>
                    <a:schemeClr val="tx1">
                      <a:lumMod val="50000"/>
                      <a:lumOff val="50000"/>
                    </a:schemeClr>
                  </a:solidFill>
                </a:ln>
                <a:solidFill>
                  <a:schemeClr val="accent2">
                    <a:lumMod val="75000"/>
                  </a:schemeClr>
                </a:solidFill>
              </a:rPr>
              <a:t>نموذج مبسط لتركيب الخلية </a:t>
            </a:r>
            <a:r>
              <a:rPr lang="ar-SA" sz="4400" b="1" dirty="0">
                <a:ln w="0">
                  <a:solidFill>
                    <a:schemeClr val="tx1">
                      <a:lumMod val="50000"/>
                      <a:lumOff val="50000"/>
                    </a:schemeClr>
                  </a:solidFill>
                </a:ln>
                <a:solidFill>
                  <a:schemeClr val="accent2">
                    <a:lumMod val="75000"/>
                  </a:schemeClr>
                </a:solidFill>
              </a:rPr>
              <a:t>ويجب مراعات الدقة , الجمال, الابتكار , </a:t>
            </a:r>
          </a:p>
          <a:p>
            <a:r>
              <a:rPr lang="ar-SA" sz="4400" b="1" dirty="0">
                <a:ln w="0">
                  <a:solidFill>
                    <a:schemeClr val="tx1">
                      <a:lumMod val="50000"/>
                      <a:lumOff val="50000"/>
                    </a:schemeClr>
                  </a:solidFill>
                </a:ln>
                <a:solidFill>
                  <a:schemeClr val="accent2">
                    <a:lumMod val="75000"/>
                  </a:schemeClr>
                </a:solidFill>
              </a:rPr>
              <a:t>العمل بروح الفريق, الالتزام </a:t>
            </a:r>
          </a:p>
          <a:p>
            <a:r>
              <a:rPr lang="ar-SA" sz="4400" b="1" dirty="0">
                <a:ln w="0">
                  <a:solidFill>
                    <a:schemeClr val="tx1">
                      <a:lumMod val="50000"/>
                      <a:lumOff val="50000"/>
                    </a:schemeClr>
                  </a:solidFill>
                </a:ln>
                <a:solidFill>
                  <a:schemeClr val="accent2">
                    <a:lumMod val="75000"/>
                  </a:schemeClr>
                </a:solidFill>
              </a:rPr>
              <a:t>      بوقت التسليم  </a:t>
            </a:r>
            <a:endParaRPr lang="ar-SA" sz="4400" b="1" cap="none" spc="0" dirty="0">
              <a:ln w="0">
                <a:solidFill>
                  <a:schemeClr val="tx1">
                    <a:lumMod val="50000"/>
                    <a:lumOff val="50000"/>
                  </a:schemeClr>
                </a:solidFill>
              </a:ln>
              <a:solidFill>
                <a:schemeClr val="accent2">
                  <a:lumMod val="75000"/>
                </a:schemeClr>
              </a:solidFill>
            </a:endParaRPr>
          </a:p>
        </p:txBody>
      </p:sp>
      <p:sp>
        <p:nvSpPr>
          <p:cNvPr id="3" name="سحابة 2"/>
          <p:cNvSpPr/>
          <p:nvPr/>
        </p:nvSpPr>
        <p:spPr>
          <a:xfrm rot="676059">
            <a:off x="10275947" y="188278"/>
            <a:ext cx="1620000" cy="1260000"/>
          </a:xfrm>
          <a:prstGeom prst="cloud">
            <a:avLst/>
          </a:prstGeom>
          <a:solidFill>
            <a:schemeClr val="bg1"/>
          </a:solidFill>
          <a:ln>
            <a:noFill/>
          </a:ln>
          <a:effectLst>
            <a:outerShdw blurRad="50800" dist="88900" dir="2700000" algn="tl" rotWithShape="0">
              <a:prstClr val="black">
                <a:alpha val="40000"/>
              </a:prstClr>
            </a:outerShdw>
          </a:effectLst>
        </p:spPr>
        <p:txBody>
          <a:bodyPr wrap="none" lIns="91440" tIns="45720" rIns="91440" bIns="45720">
            <a:spAutoFit/>
          </a:bodyPr>
          <a:lstStyle/>
          <a:p>
            <a:pPr algn="ctr"/>
            <a:r>
              <a:rPr lang="ar-SA" sz="5400" b="0" cap="none" spc="0" dirty="0">
                <a:ln w="0"/>
                <a:solidFill>
                  <a:srgbClr val="FF0000"/>
                </a:solidFill>
                <a:effectLst>
                  <a:outerShdw blurRad="50800" dist="88900" dir="2700000" algn="tl" rotWithShape="0">
                    <a:prstClr val="black">
                      <a:alpha val="40000"/>
                    </a:prstClr>
                  </a:outerShdw>
                </a:effectLst>
              </a:rPr>
              <a:t>الغلق</a:t>
            </a:r>
          </a:p>
        </p:txBody>
      </p:sp>
    </p:spTree>
    <p:extLst>
      <p:ext uri="{BB962C8B-B14F-4D97-AF65-F5344CB8AC3E}">
        <p14:creationId xmlns:p14="http://schemas.microsoft.com/office/powerpoint/2010/main" val="2322220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p:cNvSpPr/>
          <p:nvPr/>
        </p:nvSpPr>
        <p:spPr>
          <a:xfrm>
            <a:off x="413802" y="3674765"/>
            <a:ext cx="4320000" cy="29337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مستدير الزوايا 1"/>
          <p:cNvSpPr/>
          <p:nvPr/>
        </p:nvSpPr>
        <p:spPr>
          <a:xfrm>
            <a:off x="7554500" y="217785"/>
            <a:ext cx="4320000" cy="2933700"/>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مستدير الزوايا 2"/>
          <p:cNvSpPr/>
          <p:nvPr/>
        </p:nvSpPr>
        <p:spPr>
          <a:xfrm>
            <a:off x="4096125" y="1962150"/>
            <a:ext cx="4320000" cy="293370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مستدير الزوايا 3"/>
          <p:cNvSpPr/>
          <p:nvPr/>
        </p:nvSpPr>
        <p:spPr>
          <a:xfrm>
            <a:off x="7554500" y="3674765"/>
            <a:ext cx="4320000" cy="293370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مستدير الزوايا 4"/>
          <p:cNvSpPr/>
          <p:nvPr/>
        </p:nvSpPr>
        <p:spPr>
          <a:xfrm>
            <a:off x="431175" y="217785"/>
            <a:ext cx="4320000" cy="293370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p:cNvSpPr/>
          <p:nvPr/>
        </p:nvSpPr>
        <p:spPr>
          <a:xfrm>
            <a:off x="5119301" y="249535"/>
            <a:ext cx="1963999" cy="1754326"/>
          </a:xfrm>
          <a:prstGeom prst="rect">
            <a:avLst/>
          </a:prstGeom>
          <a:noFill/>
        </p:spPr>
        <p:txBody>
          <a:bodyPr wrap="none" lIns="91440" tIns="45720" rIns="91440" bIns="45720">
            <a:spAutoFit/>
          </a:bodyPr>
          <a:lstStyle/>
          <a:p>
            <a:pPr algn="ctr"/>
            <a:r>
              <a:rPr lang="ar-SA" sz="5400" b="0" cap="none" spc="0" dirty="0">
                <a:ln w="0"/>
                <a:solidFill>
                  <a:schemeClr val="accent1">
                    <a:lumMod val="75000"/>
                  </a:schemeClr>
                </a:solidFill>
                <a:effectLst>
                  <a:outerShdw blurRad="38100" dist="19050" dir="2700000" algn="tl" rotWithShape="0">
                    <a:schemeClr val="dk1">
                      <a:alpha val="40000"/>
                    </a:schemeClr>
                  </a:outerShdw>
                </a:effectLst>
              </a:rPr>
              <a:t>نماذج </a:t>
            </a:r>
          </a:p>
          <a:p>
            <a:pPr algn="ctr"/>
            <a:r>
              <a:rPr lang="ar-SA" sz="5400" b="0" cap="none" spc="0" dirty="0">
                <a:ln w="0"/>
                <a:solidFill>
                  <a:schemeClr val="accent1">
                    <a:lumMod val="75000"/>
                  </a:schemeClr>
                </a:solidFill>
                <a:effectLst>
                  <a:outerShdw blurRad="38100" dist="19050" dir="2700000" algn="tl" rotWithShape="0">
                    <a:schemeClr val="dk1">
                      <a:alpha val="40000"/>
                    </a:schemeClr>
                  </a:outerShdw>
                </a:effectLst>
              </a:rPr>
              <a:t>مقترحة </a:t>
            </a:r>
          </a:p>
        </p:txBody>
      </p:sp>
    </p:spTree>
    <p:extLst>
      <p:ext uri="{BB962C8B-B14F-4D97-AF65-F5344CB8AC3E}">
        <p14:creationId xmlns:p14="http://schemas.microsoft.com/office/powerpoint/2010/main" val="1703840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823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91547" y="169545"/>
            <a:ext cx="7871791" cy="6555641"/>
          </a:xfrm>
          <a:prstGeom prst="rect">
            <a:avLst/>
          </a:prstGeom>
          <a:solidFill>
            <a:srgbClr val="FFC000"/>
          </a:solidFill>
        </p:spPr>
        <p:txBody>
          <a:bodyPr wrap="square" lIns="91440" tIns="45720" rIns="91440" bIns="45720">
            <a:spAutoFit/>
          </a:bodyPr>
          <a:lstStyle/>
          <a:p>
            <a:pPr algn="ctr"/>
            <a:r>
              <a:rPr lang="ar-SA" sz="6000" b="1" cap="none" spc="0" dirty="0">
                <a:ln w="0"/>
                <a:solidFill>
                  <a:schemeClr val="bg1"/>
                </a:solidFill>
                <a:effectLst>
                  <a:outerShdw blurRad="38100" dist="19050" dir="2700000" algn="tl" rotWithShape="0">
                    <a:schemeClr val="dk1">
                      <a:alpha val="40000"/>
                    </a:schemeClr>
                  </a:outerShdw>
                </a:effectLst>
              </a:rPr>
              <a:t>أعطت معلمة الأحياء طالبتها الذكية منى مجموعة من الشرائح المجهرية </a:t>
            </a:r>
          </a:p>
          <a:p>
            <a:pPr algn="ctr"/>
            <a:r>
              <a:rPr lang="ar-SA" sz="6000" b="1" cap="none" spc="0" dirty="0">
                <a:ln w="0"/>
                <a:solidFill>
                  <a:schemeClr val="bg1"/>
                </a:solidFill>
                <a:effectLst>
                  <a:outerShdw blurRad="38100" dist="19050" dir="2700000" algn="tl" rotWithShape="0">
                    <a:schemeClr val="dk1">
                      <a:alpha val="40000"/>
                    </a:schemeClr>
                  </a:outerShdw>
                </a:effectLst>
              </a:rPr>
              <a:t>وطلبت منها ان تكتشف أي من هذه الشرائح مصدرها كائن حي وأي منها ليس من كائن حي </a:t>
            </a:r>
          </a:p>
          <a:p>
            <a:pPr algn="ctr"/>
            <a:r>
              <a:rPr lang="ar-SA" sz="6000" b="1" cap="none" spc="0" dirty="0">
                <a:ln w="0"/>
                <a:solidFill>
                  <a:schemeClr val="bg1"/>
                </a:solidFill>
                <a:effectLst>
                  <a:outerShdw blurRad="38100" dist="19050" dir="2700000" algn="tl" rotWithShape="0">
                    <a:schemeClr val="dk1">
                      <a:alpha val="40000"/>
                    </a:schemeClr>
                  </a:outerShdw>
                </a:effectLst>
              </a:rPr>
              <a:t>فهل يمكنكـِ مساعدتها في ذلك</a:t>
            </a:r>
          </a:p>
        </p:txBody>
      </p:sp>
      <p:pic>
        <p:nvPicPr>
          <p:cNvPr id="5" name="صورة 4"/>
          <p:cNvPicPr>
            <a:picLocks noChangeAspect="1"/>
          </p:cNvPicPr>
          <p:nvPr/>
        </p:nvPicPr>
        <p:blipFill rotWithShape="1">
          <a:blip r:embed="rId2">
            <a:extLst>
              <a:ext uri="{28A0092B-C50C-407E-A947-70E740481C1C}">
                <a14:useLocalDpi xmlns:a14="http://schemas.microsoft.com/office/drawing/2010/main" val="0"/>
              </a:ext>
            </a:extLst>
          </a:blip>
          <a:srcRect l="8517"/>
          <a:stretch/>
        </p:blipFill>
        <p:spPr>
          <a:xfrm>
            <a:off x="8163339" y="99971"/>
            <a:ext cx="3843130" cy="6688456"/>
          </a:xfrm>
          <a:prstGeom prst="rect">
            <a:avLst/>
          </a:prstGeom>
        </p:spPr>
      </p:pic>
    </p:spTree>
    <p:extLst>
      <p:ext uri="{BB962C8B-B14F-4D97-AF65-F5344CB8AC3E}">
        <p14:creationId xmlns:p14="http://schemas.microsoft.com/office/powerpoint/2010/main" val="2000339238"/>
      </p:ext>
    </p:extLst>
  </p:cSld>
  <p:clrMapOvr>
    <a:masterClrMapping/>
  </p:clrMapOvr>
  <p:transition spd="med">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69381" y="66260"/>
            <a:ext cx="4350987" cy="3477875"/>
          </a:xfrm>
          <a:prstGeom prst="rect">
            <a:avLst/>
          </a:prstGeom>
          <a:solidFill>
            <a:srgbClr val="FFFF66"/>
          </a:solidFill>
          <a:ln w="5715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طالبتي النجيبة: ساعدي منى على تصنيف الشرائح إلى شرائح مصدره حي وشرائح مصدرها </a:t>
            </a:r>
            <a:r>
              <a:rPr lang="ar-SA" sz="4400" b="0" cap="none" spc="0" dirty="0" err="1">
                <a:ln w="0"/>
                <a:solidFill>
                  <a:schemeClr val="tx1"/>
                </a:solidFill>
                <a:effectLst>
                  <a:outerShdw blurRad="38100" dist="19050" dir="2700000" algn="tl" rotWithShape="0">
                    <a:schemeClr val="dk1">
                      <a:alpha val="40000"/>
                    </a:schemeClr>
                  </a:outerShdw>
                </a:effectLst>
              </a:rPr>
              <a:t>غيرحي</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4" name="مربع نص 3"/>
          <p:cNvSpPr txBox="1"/>
          <p:nvPr/>
        </p:nvSpPr>
        <p:spPr>
          <a:xfrm>
            <a:off x="266012" y="3480378"/>
            <a:ext cx="3600000" cy="32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5" name="مربع نص 4"/>
          <p:cNvSpPr txBox="1"/>
          <p:nvPr/>
        </p:nvSpPr>
        <p:spPr>
          <a:xfrm>
            <a:off x="266012" y="88880"/>
            <a:ext cx="3600000" cy="32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6" name="مربع نص 5"/>
          <p:cNvSpPr txBox="1"/>
          <p:nvPr/>
        </p:nvSpPr>
        <p:spPr>
          <a:xfrm>
            <a:off x="3978881" y="3480378"/>
            <a:ext cx="3600000" cy="32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11" name="مستطيل 10"/>
          <p:cNvSpPr/>
          <p:nvPr/>
        </p:nvSpPr>
        <p:spPr>
          <a:xfrm>
            <a:off x="3272691" y="210883"/>
            <a:ext cx="426720" cy="646331"/>
          </a:xfrm>
          <a:prstGeom prst="rect">
            <a:avLst/>
          </a:prstGeom>
          <a:solidFill>
            <a:srgbClr val="FFFF00"/>
          </a:solidFill>
          <a:ln w="38100">
            <a:noFill/>
          </a:ln>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2</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p:cNvSpPr/>
          <p:nvPr/>
        </p:nvSpPr>
        <p:spPr>
          <a:xfrm>
            <a:off x="3300741" y="3590309"/>
            <a:ext cx="418704" cy="646331"/>
          </a:xfrm>
          <a:prstGeom prst="rect">
            <a:avLst/>
          </a:prstGeom>
          <a:solidFill>
            <a:srgbClr val="FFFF00"/>
          </a:solidFill>
          <a:ln w="38100">
            <a:noFill/>
          </a:ln>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3</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p:cNvSpPr/>
          <p:nvPr/>
        </p:nvSpPr>
        <p:spPr>
          <a:xfrm>
            <a:off x="7029890" y="3602475"/>
            <a:ext cx="418705" cy="646331"/>
          </a:xfrm>
          <a:prstGeom prst="rect">
            <a:avLst/>
          </a:prstGeom>
          <a:solidFill>
            <a:srgbClr val="FFFF00"/>
          </a:solidFill>
          <a:ln w="38100">
            <a:noFill/>
          </a:ln>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4</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15" name="مربع نص 14"/>
          <p:cNvSpPr txBox="1"/>
          <p:nvPr/>
        </p:nvSpPr>
        <p:spPr>
          <a:xfrm>
            <a:off x="3978881" y="96180"/>
            <a:ext cx="3600000" cy="32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14" name="مستطيل 13"/>
          <p:cNvSpPr/>
          <p:nvPr/>
        </p:nvSpPr>
        <p:spPr>
          <a:xfrm>
            <a:off x="7029891" y="242597"/>
            <a:ext cx="418705" cy="646331"/>
          </a:xfrm>
          <a:prstGeom prst="rect">
            <a:avLst/>
          </a:prstGeom>
          <a:solidFill>
            <a:srgbClr val="FFFF00"/>
          </a:solidFill>
          <a:ln w="38100">
            <a:noFill/>
          </a:ln>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1</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16" name="مربع نص 15"/>
          <p:cNvSpPr txBox="1"/>
          <p:nvPr/>
        </p:nvSpPr>
        <p:spPr>
          <a:xfrm>
            <a:off x="8055581" y="3590309"/>
            <a:ext cx="3600000" cy="324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17" name="مستطيل 16"/>
          <p:cNvSpPr/>
          <p:nvPr/>
        </p:nvSpPr>
        <p:spPr>
          <a:xfrm>
            <a:off x="11106589" y="3742175"/>
            <a:ext cx="418705" cy="646331"/>
          </a:xfrm>
          <a:prstGeom prst="rect">
            <a:avLst/>
          </a:prstGeom>
          <a:solidFill>
            <a:srgbClr val="FFFF00"/>
          </a:solidFill>
          <a:ln w="38100">
            <a:noFill/>
          </a:ln>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5</a:t>
            </a:r>
            <a:endParaRPr lang="ar-SA"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23467996"/>
      </p:ext>
    </p:extLst>
  </p:cSld>
  <p:clrMapOvr>
    <a:masterClrMapping/>
  </p:clrMapOvr>
  <p:transition spd="med">
    <p:pull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1082160127"/>
              </p:ext>
            </p:extLst>
          </p:nvPr>
        </p:nvGraphicFramePr>
        <p:xfrm>
          <a:off x="190500" y="122766"/>
          <a:ext cx="8509001" cy="5322960"/>
        </p:xfrm>
        <a:graphic>
          <a:graphicData uri="http://schemas.openxmlformats.org/drawingml/2006/table">
            <a:tbl>
              <a:tblPr rtl="1" firstRow="1" bandRow="1">
                <a:tableStyleId>{5C22544A-7EE6-4342-B048-85BDC9FD1C3A}</a:tableStyleId>
              </a:tblPr>
              <a:tblGrid>
                <a:gridCol w="1104901">
                  <a:extLst>
                    <a:ext uri="{9D8B030D-6E8A-4147-A177-3AD203B41FA5}">
                      <a16:colId xmlns:a16="http://schemas.microsoft.com/office/drawing/2014/main" val="20000"/>
                    </a:ext>
                  </a:extLst>
                </a:gridCol>
                <a:gridCol w="5003800">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tblGrid>
              <a:tr h="639490">
                <a:tc>
                  <a:txBody>
                    <a:bodyPr/>
                    <a:lstStyle/>
                    <a:p>
                      <a:pPr algn="ctr" rtl="1"/>
                      <a:r>
                        <a:rPr lang="ar-SA" sz="2400" dirty="0">
                          <a:solidFill>
                            <a:schemeClr val="tx1"/>
                          </a:solidFill>
                        </a:rPr>
                        <a:t>رقم</a:t>
                      </a:r>
                      <a:r>
                        <a:rPr lang="ar-SA" sz="2400" baseline="0" dirty="0">
                          <a:solidFill>
                            <a:schemeClr val="tx1"/>
                          </a:solidFill>
                        </a:rPr>
                        <a:t> </a:t>
                      </a:r>
                    </a:p>
                    <a:p>
                      <a:pPr algn="ctr" rtl="1"/>
                      <a:r>
                        <a:rPr lang="ar-SA" sz="2400" baseline="0" dirty="0">
                          <a:solidFill>
                            <a:schemeClr val="tx1"/>
                          </a:solidFill>
                        </a:rPr>
                        <a:t>الشريحة </a:t>
                      </a:r>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2400" dirty="0">
                          <a:solidFill>
                            <a:schemeClr val="tx1"/>
                          </a:solidFill>
                        </a:rPr>
                        <a:t>الوصف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2400" dirty="0">
                          <a:solidFill>
                            <a:schemeClr val="tx1"/>
                          </a:solidFill>
                        </a:rPr>
                        <a:t>الرسم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00000">
                <a:tc>
                  <a:txBody>
                    <a:bodyPr/>
                    <a:lstStyle/>
                    <a:p>
                      <a:pPr algn="ctr" rtl="1"/>
                      <a:r>
                        <a:rPr lang="en-US" sz="3600" b="0" dirty="0"/>
                        <a:t>1</a:t>
                      </a:r>
                      <a:endParaRPr lang="ar-SA" sz="36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2CC"/>
                    </a:solidFill>
                  </a:tcPr>
                </a:tc>
                <a:tc>
                  <a:txBody>
                    <a:bodyPr/>
                    <a:lstStyle/>
                    <a:p>
                      <a:pPr rtl="1"/>
                      <a:endParaRPr lang="ar-SA" sz="3200" dirty="0">
                        <a:solidFill>
                          <a:schemeClr val="accent1">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accent1">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00000">
                <a:tc>
                  <a:txBody>
                    <a:bodyPr/>
                    <a:lstStyle/>
                    <a:p>
                      <a:pPr algn="ctr" rtl="1"/>
                      <a:r>
                        <a:rPr lang="en-US" sz="3600" b="0" dirty="0"/>
                        <a:t>2</a:t>
                      </a:r>
                      <a:endParaRPr lang="ar-SA" sz="36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2CC"/>
                    </a:solidFill>
                  </a:tcPr>
                </a:tc>
                <a:tc>
                  <a:txBody>
                    <a:bodyPr/>
                    <a:lstStyle/>
                    <a:p>
                      <a:pPr rtl="1"/>
                      <a:endParaRPr lang="ar-SA" sz="3200" dirty="0">
                        <a:solidFill>
                          <a:schemeClr val="accent1">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accent1">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00000">
                <a:tc>
                  <a:txBody>
                    <a:bodyPr/>
                    <a:lstStyle/>
                    <a:p>
                      <a:pPr algn="ctr" rtl="1"/>
                      <a:r>
                        <a:rPr lang="en-US" sz="3600" b="0" dirty="0"/>
                        <a:t>3</a:t>
                      </a:r>
                      <a:endParaRPr lang="ar-SA" sz="36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2CC"/>
                    </a:solidFill>
                  </a:tcPr>
                </a:tc>
                <a:tc>
                  <a:txBody>
                    <a:bodyPr/>
                    <a:lstStyle/>
                    <a:p>
                      <a:pPr rtl="1"/>
                      <a:endParaRPr lang="ar-SA" sz="3200" dirty="0">
                        <a:solidFill>
                          <a:schemeClr val="accent1">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accent1">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0000">
                <a:tc>
                  <a:txBody>
                    <a:bodyPr/>
                    <a:lstStyle/>
                    <a:p>
                      <a:pPr algn="ctr" rtl="1"/>
                      <a:r>
                        <a:rPr lang="en-US" sz="3600" b="0" dirty="0"/>
                        <a:t>4</a:t>
                      </a:r>
                      <a:endParaRPr lang="ar-SA" sz="36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2CC"/>
                    </a:solidFill>
                  </a:tcPr>
                </a:tc>
                <a:tc>
                  <a:txBody>
                    <a:bodyPr/>
                    <a:lstStyle/>
                    <a:p>
                      <a:pPr rtl="1"/>
                      <a:endParaRPr lang="ar-SA" sz="3200" dirty="0">
                        <a:solidFill>
                          <a:schemeClr val="accent1">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accent1">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00000">
                <a:tc>
                  <a:txBody>
                    <a:bodyPr/>
                    <a:lstStyle/>
                    <a:p>
                      <a:pPr algn="ctr" rtl="1"/>
                      <a:r>
                        <a:rPr lang="en-US" sz="3600" b="0" dirty="0"/>
                        <a:t>5</a:t>
                      </a:r>
                      <a:endParaRPr lang="ar-SA" sz="36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2CC"/>
                    </a:solidFill>
                  </a:tcPr>
                </a:tc>
                <a:tc>
                  <a:txBody>
                    <a:bodyPr/>
                    <a:lstStyle/>
                    <a:p>
                      <a:pPr rtl="1"/>
                      <a:endParaRPr lang="ar-SA" sz="3200" dirty="0">
                        <a:solidFill>
                          <a:schemeClr val="accent1">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accent1">
                            <a:lumMod val="75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3" name="مستطيل 2"/>
          <p:cNvSpPr/>
          <p:nvPr/>
        </p:nvSpPr>
        <p:spPr>
          <a:xfrm>
            <a:off x="10106918" y="122766"/>
            <a:ext cx="2008883" cy="461665"/>
          </a:xfrm>
          <a:prstGeom prst="rect">
            <a:avLst/>
          </a:prstGeom>
          <a:noFill/>
          <a:ln w="38100">
            <a:solidFill>
              <a:schemeClr val="tx1"/>
            </a:solidFill>
          </a:ln>
        </p:spPr>
        <p:txBody>
          <a:bodyPr wrap="none" lIns="91440" tIns="45720" rIns="91440" bIns="45720">
            <a:spAutoFit/>
          </a:bodyPr>
          <a:lstStyle/>
          <a:p>
            <a:pPr algn="ctr"/>
            <a:r>
              <a:rPr lang="ar-SA" sz="2400" b="0" cap="none" spc="0" dirty="0">
                <a:ln w="0"/>
                <a:solidFill>
                  <a:schemeClr val="accent1">
                    <a:lumMod val="75000"/>
                  </a:schemeClr>
                </a:solidFill>
                <a:effectLst>
                  <a:outerShdw blurRad="38100" dist="19050" dir="2700000" algn="tl" rotWithShape="0">
                    <a:schemeClr val="dk1">
                      <a:alpha val="40000"/>
                    </a:schemeClr>
                  </a:outerShdw>
                </a:effectLst>
              </a:rPr>
              <a:t>التجربة الاستهلالية</a:t>
            </a:r>
          </a:p>
        </p:txBody>
      </p:sp>
      <p:sp>
        <p:nvSpPr>
          <p:cNvPr id="4" name="مستطيل 3"/>
          <p:cNvSpPr/>
          <p:nvPr/>
        </p:nvSpPr>
        <p:spPr>
          <a:xfrm>
            <a:off x="8896650" y="125854"/>
            <a:ext cx="1117614" cy="461665"/>
          </a:xfrm>
          <a:prstGeom prst="rect">
            <a:avLst/>
          </a:prstGeom>
          <a:noFill/>
          <a:ln w="38100">
            <a:solidFill>
              <a:schemeClr val="tx1"/>
            </a:solidFill>
          </a:ln>
        </p:spPr>
        <p:txBody>
          <a:bodyPr wrap="none" lIns="91440" tIns="45720" rIns="91440" bIns="45720">
            <a:spAutoFit/>
          </a:bodyPr>
          <a:lstStyle/>
          <a:p>
            <a:pPr algn="ctr"/>
            <a:r>
              <a:rPr lang="ar-SA" sz="2400" b="0" cap="none" spc="0" dirty="0">
                <a:ln w="0"/>
                <a:effectLst>
                  <a:outerShdw blurRad="38100" dist="19050" dir="2700000" algn="tl" rotWithShape="0">
                    <a:schemeClr val="dk1">
                      <a:alpha val="40000"/>
                    </a:schemeClr>
                  </a:outerShdw>
                </a:effectLst>
              </a:rPr>
              <a:t>ما الخلية؟</a:t>
            </a:r>
          </a:p>
        </p:txBody>
      </p:sp>
      <p:sp>
        <p:nvSpPr>
          <p:cNvPr id="5" name="مستطيل 4"/>
          <p:cNvSpPr/>
          <p:nvPr/>
        </p:nvSpPr>
        <p:spPr>
          <a:xfrm>
            <a:off x="8875168" y="2639416"/>
            <a:ext cx="3219151" cy="461665"/>
          </a:xfrm>
          <a:prstGeom prst="rect">
            <a:avLst/>
          </a:prstGeom>
          <a:noFill/>
          <a:ln w="38100">
            <a:solidFill>
              <a:schemeClr val="tx1"/>
            </a:solidFill>
          </a:ln>
        </p:spPr>
        <p:txBody>
          <a:bodyPr wrap="square" lIns="91440" tIns="45720" rIns="91440" bIns="45720">
            <a:spAutoFit/>
          </a:bodyPr>
          <a:lstStyle/>
          <a:p>
            <a:pPr algn="ctr"/>
            <a:r>
              <a:rPr lang="ar-SA" sz="2400" b="0" cap="none" spc="0" dirty="0">
                <a:ln w="0"/>
                <a:effectLst>
                  <a:outerShdw blurRad="38100" dist="19050" dir="2700000" algn="tl" rotWithShape="0">
                    <a:schemeClr val="dk1">
                      <a:alpha val="40000"/>
                    </a:schemeClr>
                  </a:outerShdw>
                </a:effectLst>
              </a:rPr>
              <a:t>اسم المجموعة </a:t>
            </a:r>
            <a:r>
              <a:rPr lang="ar-SA" dirty="0">
                <a:ln w="0"/>
                <a:effectLst>
                  <a:outerShdw blurRad="38100" dist="19050" dir="2700000" algn="tl" rotWithShape="0">
                    <a:schemeClr val="dk1">
                      <a:alpha val="40000"/>
                    </a:schemeClr>
                  </a:outerShdw>
                </a:effectLst>
              </a:rPr>
              <a:t>.......................</a:t>
            </a:r>
            <a:endParaRPr lang="ar-SA" b="0" cap="none" spc="0" dirty="0">
              <a:ln w="0"/>
              <a:effectLst>
                <a:outerShdw blurRad="38100" dist="19050" dir="2700000" algn="tl" rotWithShape="0">
                  <a:schemeClr val="dk1">
                    <a:alpha val="40000"/>
                  </a:schemeClr>
                </a:outerShdw>
              </a:effectLst>
            </a:endParaRPr>
          </a:p>
        </p:txBody>
      </p:sp>
      <p:graphicFrame>
        <p:nvGraphicFramePr>
          <p:cNvPr id="6" name="جدول 5"/>
          <p:cNvGraphicFramePr>
            <a:graphicFrameLocks noGrp="1"/>
          </p:cNvGraphicFramePr>
          <p:nvPr>
            <p:extLst>
              <p:ext uri="{D42A27DB-BD31-4B8C-83A1-F6EECF244321}">
                <p14:modId xmlns:p14="http://schemas.microsoft.com/office/powerpoint/2010/main" val="139383310"/>
              </p:ext>
            </p:extLst>
          </p:nvPr>
        </p:nvGraphicFramePr>
        <p:xfrm>
          <a:off x="8928121" y="3234154"/>
          <a:ext cx="3113247" cy="3474720"/>
        </p:xfrm>
        <a:graphic>
          <a:graphicData uri="http://schemas.openxmlformats.org/drawingml/2006/table">
            <a:tbl>
              <a:tblPr rtl="1" firstRow="1" bandRow="1">
                <a:tableStyleId>{5C22544A-7EE6-4342-B048-85BDC9FD1C3A}</a:tableStyleId>
              </a:tblPr>
              <a:tblGrid>
                <a:gridCol w="1673247">
                  <a:extLst>
                    <a:ext uri="{9D8B030D-6E8A-4147-A177-3AD203B41FA5}">
                      <a16:colId xmlns:a16="http://schemas.microsoft.com/office/drawing/2014/main" val="20000"/>
                    </a:ext>
                  </a:extLst>
                </a:gridCol>
                <a:gridCol w="360000">
                  <a:extLst>
                    <a:ext uri="{9D8B030D-6E8A-4147-A177-3AD203B41FA5}">
                      <a16:colId xmlns:a16="http://schemas.microsoft.com/office/drawing/2014/main" val="20001"/>
                    </a:ext>
                  </a:extLst>
                </a:gridCol>
                <a:gridCol w="360000">
                  <a:extLst>
                    <a:ext uri="{9D8B030D-6E8A-4147-A177-3AD203B41FA5}">
                      <a16:colId xmlns:a16="http://schemas.microsoft.com/office/drawing/2014/main" val="20002"/>
                    </a:ext>
                  </a:extLst>
                </a:gridCol>
                <a:gridCol w="360000">
                  <a:extLst>
                    <a:ext uri="{9D8B030D-6E8A-4147-A177-3AD203B41FA5}">
                      <a16:colId xmlns:a16="http://schemas.microsoft.com/office/drawing/2014/main" val="20003"/>
                    </a:ext>
                  </a:extLst>
                </a:gridCol>
                <a:gridCol w="360000">
                  <a:extLst>
                    <a:ext uri="{9D8B030D-6E8A-4147-A177-3AD203B41FA5}">
                      <a16:colId xmlns:a16="http://schemas.microsoft.com/office/drawing/2014/main" val="20004"/>
                    </a:ext>
                  </a:extLst>
                </a:gridCol>
              </a:tblGrid>
              <a:tr h="370840">
                <a:tc>
                  <a:txBody>
                    <a:bodyPr/>
                    <a:lstStyle/>
                    <a:p>
                      <a:pPr algn="ctr" rtl="1"/>
                      <a:r>
                        <a:rPr lang="ar-SA" sz="2000" dirty="0">
                          <a:solidFill>
                            <a:schemeClr val="tx1"/>
                          </a:solidFill>
                        </a:rPr>
                        <a:t>نقاط تقييم عمل المجموعة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2000" dirty="0">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2000" dirty="0">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2000" dirty="0">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2000" dirty="0">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370840">
                <a:tc>
                  <a:txBody>
                    <a:bodyPr/>
                    <a:lstStyle/>
                    <a:p>
                      <a:pPr algn="ctr" rtl="1"/>
                      <a:r>
                        <a:rPr lang="ar-SA" sz="2000" dirty="0">
                          <a:solidFill>
                            <a:schemeClr val="tx1"/>
                          </a:solidFill>
                        </a:rPr>
                        <a:t>العمل بروح الفريق</a:t>
                      </a:r>
                      <a:r>
                        <a:rPr lang="ar-SA" sz="2000" baseline="0" dirty="0">
                          <a:solidFill>
                            <a:schemeClr val="tx1"/>
                          </a:solidFill>
                        </a:rPr>
                        <a:t> </a:t>
                      </a:r>
                      <a:endParaRPr lang="ar-SA" sz="20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rtl="1"/>
                      <a:r>
                        <a:rPr lang="ar-SA" sz="2000" dirty="0">
                          <a:solidFill>
                            <a:schemeClr val="tx1"/>
                          </a:solidFill>
                        </a:rPr>
                        <a:t>السرعة والالتزام بالوقت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rtl="1"/>
                      <a:r>
                        <a:rPr lang="ar-SA" sz="2000" dirty="0">
                          <a:solidFill>
                            <a:schemeClr val="tx1"/>
                          </a:solidFill>
                        </a:rPr>
                        <a:t>الهدوء</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rtl="1"/>
                      <a:r>
                        <a:rPr lang="ar-SA" sz="2000" dirty="0">
                          <a:solidFill>
                            <a:schemeClr val="tx1"/>
                          </a:solidFill>
                        </a:rPr>
                        <a:t>الدقة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rtl="1"/>
                      <a:r>
                        <a:rPr lang="ar-SA" sz="2000" dirty="0">
                          <a:solidFill>
                            <a:schemeClr val="tx1"/>
                          </a:solidFill>
                        </a:rPr>
                        <a:t>صحة</a:t>
                      </a:r>
                      <a:r>
                        <a:rPr lang="ar-SA" sz="2000" baseline="0" dirty="0">
                          <a:solidFill>
                            <a:schemeClr val="tx1"/>
                          </a:solidFill>
                        </a:rPr>
                        <a:t> الوصف </a:t>
                      </a:r>
                      <a:endParaRPr lang="ar-SA" sz="20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9" name="مستطيل 8"/>
          <p:cNvSpPr/>
          <p:nvPr/>
        </p:nvSpPr>
        <p:spPr>
          <a:xfrm>
            <a:off x="9455457" y="707186"/>
            <a:ext cx="2058577" cy="461665"/>
          </a:xfrm>
          <a:prstGeom prst="rect">
            <a:avLst/>
          </a:prstGeom>
          <a:noFill/>
          <a:ln w="38100">
            <a:solidFill>
              <a:schemeClr val="tx1"/>
            </a:solidFill>
          </a:ln>
        </p:spPr>
        <p:txBody>
          <a:bodyPr wrap="none" lIns="91440" tIns="45720" rIns="91440" bIns="45720">
            <a:spAutoFit/>
          </a:bodyPr>
          <a:lstStyle/>
          <a:p>
            <a:pPr algn="ctr"/>
            <a:r>
              <a:rPr lang="ar-SA" sz="2400" b="0" cap="none" spc="0" dirty="0">
                <a:ln w="0"/>
                <a:effectLst>
                  <a:outerShdw blurRad="38100" dist="19050" dir="2700000" algn="tl" rotWithShape="0">
                    <a:schemeClr val="dk1">
                      <a:alpha val="40000"/>
                    </a:schemeClr>
                  </a:outerShdw>
                </a:effectLst>
              </a:rPr>
              <a:t>الزمن: (   ) دقائق </a:t>
            </a:r>
          </a:p>
        </p:txBody>
      </p:sp>
      <p:sp>
        <p:nvSpPr>
          <p:cNvPr id="10" name="مستطيل 9"/>
          <p:cNvSpPr/>
          <p:nvPr/>
        </p:nvSpPr>
        <p:spPr>
          <a:xfrm>
            <a:off x="190500" y="5877877"/>
            <a:ext cx="8509001" cy="830997"/>
          </a:xfrm>
          <a:prstGeom prst="rect">
            <a:avLst/>
          </a:prstGeom>
          <a:noFill/>
          <a:ln w="38100">
            <a:solidFill>
              <a:schemeClr val="tx1"/>
            </a:solidFill>
          </a:ln>
        </p:spPr>
        <p:txBody>
          <a:bodyPr wrap="square" lIns="91440" tIns="45720" rIns="91440" bIns="45720">
            <a:spAutoFit/>
          </a:bodyPr>
          <a:lstStyle/>
          <a:p>
            <a:pPr algn="ctr"/>
            <a:r>
              <a:rPr lang="ar-SA" sz="2400" b="0" cap="none" spc="0" dirty="0">
                <a:ln w="0"/>
                <a:solidFill>
                  <a:schemeClr val="tx1"/>
                </a:solidFill>
                <a:effectLst>
                  <a:outerShdw blurRad="38100" dist="19050" dir="2700000" algn="tl" rotWithShape="0">
                    <a:schemeClr val="dk1">
                      <a:alpha val="40000"/>
                    </a:schemeClr>
                  </a:outerShdw>
                </a:effectLst>
              </a:rPr>
              <a:t>التحليل: اكتبي تعريفا للخلية اعتماداَ على ملاحظاتك .</a:t>
            </a:r>
          </a:p>
          <a:p>
            <a:pPr algn="ctr"/>
            <a:r>
              <a:rPr lang="ar-SA" sz="2400" dirty="0">
                <a:ln w="0"/>
                <a:effectLst>
                  <a:outerShdw blurRad="38100" dist="19050" dir="2700000" algn="tl" rotWithShape="0">
                    <a:schemeClr val="dk1">
                      <a:alpha val="40000"/>
                    </a:schemeClr>
                  </a:outerShdw>
                </a:effectLst>
              </a:rPr>
              <a:t>الخلية هي : ....................................................................................</a:t>
            </a:r>
            <a:endParaRPr lang="ar-SA" sz="2400" b="0" cap="none" spc="0" dirty="0">
              <a:ln w="0"/>
              <a:solidFill>
                <a:schemeClr val="tx1"/>
              </a:solidFill>
              <a:effectLst>
                <a:outerShdw blurRad="38100" dist="19050" dir="2700000" algn="tl" rotWithShape="0">
                  <a:schemeClr val="dk1">
                    <a:alpha val="40000"/>
                  </a:schemeClr>
                </a:outerShdw>
              </a:effectLst>
            </a:endParaRPr>
          </a:p>
        </p:txBody>
      </p:sp>
      <p:pic>
        <p:nvPicPr>
          <p:cNvPr id="11" name="صورة 10"/>
          <p:cNvPicPr>
            <a:picLocks noChangeAspect="1"/>
          </p:cNvPicPr>
          <p:nvPr/>
        </p:nvPicPr>
        <p:blipFill rotWithShape="1">
          <a:blip r:embed="rId2">
            <a:extLst>
              <a:ext uri="{28A0092B-C50C-407E-A947-70E740481C1C}">
                <a14:useLocalDpi xmlns:a14="http://schemas.microsoft.com/office/drawing/2010/main" val="0"/>
              </a:ext>
            </a:extLst>
          </a:blip>
          <a:srcRect l="12407"/>
          <a:stretch/>
        </p:blipFill>
        <p:spPr>
          <a:xfrm>
            <a:off x="9455456" y="1301924"/>
            <a:ext cx="2058577" cy="1193427"/>
          </a:xfrm>
          <a:prstGeom prst="rect">
            <a:avLst/>
          </a:prstGeom>
          <a:ln>
            <a:noFill/>
          </a:ln>
          <a:effectLst>
            <a:softEdge rad="112500"/>
          </a:effectLst>
        </p:spPr>
      </p:pic>
    </p:spTree>
    <p:extLst>
      <p:ext uri="{BB962C8B-B14F-4D97-AF65-F5344CB8AC3E}">
        <p14:creationId xmlns:p14="http://schemas.microsoft.com/office/powerpoint/2010/main" val="3949410135"/>
      </p:ext>
    </p:extLst>
  </p:cSld>
  <p:clrMapOvr>
    <a:masterClrMapping/>
  </p:clrMapOvr>
  <p:transition spd="slow">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210814" y="1697335"/>
            <a:ext cx="9770368" cy="923330"/>
          </a:xfrm>
          <a:prstGeom prst="rect">
            <a:avLst/>
          </a:prstGeom>
          <a:noFill/>
        </p:spPr>
        <p:txBody>
          <a:bodyPr wrap="none" lIns="91440" tIns="45720" rIns="91440" bIns="45720">
            <a:spAutoFit/>
          </a:bodyPr>
          <a:lstStyle/>
          <a:p>
            <a:pPr algn="ctr"/>
            <a:r>
              <a:rPr lang="en-US" sz="5400" b="1" dirty="0">
                <a:effectLst>
                  <a:outerShdw blurRad="50800" dist="101600" algn="l" rotWithShape="0">
                    <a:prstClr val="black">
                      <a:alpha val="40000"/>
                    </a:prstClr>
                  </a:outerShdw>
                </a:effectLst>
              </a:rPr>
              <a:t>Cellular structures and organelles</a:t>
            </a:r>
            <a:endParaRPr lang="ar-SA" sz="5400" b="0" cap="none" spc="0" dirty="0">
              <a:ln w="0"/>
              <a:solidFill>
                <a:schemeClr val="tx1"/>
              </a:solidFill>
              <a:effectLst>
                <a:outerShdw blurRad="50800" dist="101600" algn="l" rotWithShape="0">
                  <a:prstClr val="black">
                    <a:alpha val="40000"/>
                  </a:prstClr>
                </a:outerShdw>
              </a:effectLst>
            </a:endParaRPr>
          </a:p>
        </p:txBody>
      </p:sp>
      <p:sp>
        <p:nvSpPr>
          <p:cNvPr id="5" name="مستطيل 4"/>
          <p:cNvSpPr/>
          <p:nvPr/>
        </p:nvSpPr>
        <p:spPr>
          <a:xfrm>
            <a:off x="1152121" y="328195"/>
            <a:ext cx="9735357" cy="1323439"/>
          </a:xfrm>
          <a:prstGeom prst="rect">
            <a:avLst/>
          </a:prstGeom>
          <a:noFill/>
        </p:spPr>
        <p:txBody>
          <a:bodyPr wrap="none" lIns="91440" tIns="45720" rIns="91440" bIns="45720">
            <a:spAutoFit/>
          </a:bodyPr>
          <a:lstStyle/>
          <a:p>
            <a:pPr algn="ctr"/>
            <a:r>
              <a:rPr lang="ar-SA" sz="8000" b="1" cap="none" spc="0" dirty="0">
                <a:ln w="22225">
                  <a:solidFill>
                    <a:srgbClr val="C54D4E"/>
                  </a:solidFill>
                  <a:prstDash val="solid"/>
                </a:ln>
                <a:solidFill>
                  <a:srgbClr val="C17E7F"/>
                </a:solidFill>
                <a:effectLst>
                  <a:outerShdw blurRad="50800" dist="101600" algn="l" rotWithShape="0">
                    <a:prstClr val="black">
                      <a:alpha val="40000"/>
                    </a:prstClr>
                  </a:outerShdw>
                </a:effectLst>
              </a:rPr>
              <a:t>التراكيب الخلوية و </a:t>
            </a:r>
            <a:r>
              <a:rPr lang="ar-SA" sz="8000" b="1" cap="none" spc="0" dirty="0" err="1">
                <a:ln w="22225">
                  <a:solidFill>
                    <a:srgbClr val="C54D4E"/>
                  </a:solidFill>
                  <a:prstDash val="solid"/>
                </a:ln>
                <a:solidFill>
                  <a:srgbClr val="C17E7F"/>
                </a:solidFill>
                <a:effectLst>
                  <a:outerShdw blurRad="50800" dist="101600" algn="l" rotWithShape="0">
                    <a:prstClr val="black">
                      <a:alpha val="40000"/>
                    </a:prstClr>
                  </a:outerShdw>
                </a:effectLst>
              </a:rPr>
              <a:t>العضيات</a:t>
            </a:r>
            <a:r>
              <a:rPr lang="ar-SA" sz="8000" b="1" cap="none" spc="0" dirty="0">
                <a:ln w="22225">
                  <a:solidFill>
                    <a:srgbClr val="C54D4E"/>
                  </a:solidFill>
                  <a:prstDash val="solid"/>
                </a:ln>
                <a:solidFill>
                  <a:srgbClr val="C17E7F"/>
                </a:solidFill>
                <a:effectLst>
                  <a:outerShdw blurRad="50800" dist="101600" algn="l" rotWithShape="0">
                    <a:prstClr val="black">
                      <a:alpha val="40000"/>
                    </a:prstClr>
                  </a:outerShdw>
                </a:effectLst>
              </a:rPr>
              <a:t> </a:t>
            </a:r>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3052465"/>
            <a:ext cx="10160000" cy="3475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00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1736</Words>
  <Application>Microsoft Office PowerPoint</Application>
  <PresentationFormat>شاشة عريضة</PresentationFormat>
  <Paragraphs>350</Paragraphs>
  <Slides>56</Slides>
  <Notes>0</Notes>
  <HiddenSlides>0</HiddenSlides>
  <MMClips>9</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56</vt:i4>
      </vt:variant>
    </vt:vector>
  </HeadingPairs>
  <TitlesOfParts>
    <vt:vector size="61" baseType="lpstr">
      <vt:lpstr>Yu Gothic UI Semilight</vt:lpstr>
      <vt:lpstr>Arial</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ريحانة العامر</dc:creator>
  <cp:lastModifiedBy> </cp:lastModifiedBy>
  <cp:revision>285</cp:revision>
  <cp:lastPrinted>2016-10-10T08:00:39Z</cp:lastPrinted>
  <dcterms:created xsi:type="dcterms:W3CDTF">2016-05-26T05:45:46Z</dcterms:created>
  <dcterms:modified xsi:type="dcterms:W3CDTF">2019-02-09T17:40:53Z</dcterms:modified>
</cp:coreProperties>
</file>