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sldIdLst>
    <p:sldId id="256" r:id="rId2"/>
    <p:sldId id="260" r:id="rId3"/>
    <p:sldId id="261" r:id="rId4"/>
    <p:sldId id="262" r:id="rId5"/>
    <p:sldId id="263" r:id="rId6"/>
    <p:sldId id="306" r:id="rId7"/>
    <p:sldId id="307" r:id="rId8"/>
    <p:sldId id="268" r:id="rId9"/>
    <p:sldId id="308" r:id="rId10"/>
    <p:sldId id="309" r:id="rId11"/>
    <p:sldId id="310" r:id="rId12"/>
    <p:sldId id="311" r:id="rId13"/>
    <p:sldId id="312" r:id="rId14"/>
    <p:sldId id="313" r:id="rId15"/>
    <p:sldId id="314" r:id="rId16"/>
    <p:sldId id="315" r:id="rId17"/>
    <p:sldId id="316" r:id="rId18"/>
    <p:sldId id="317" r:id="rId19"/>
    <p:sldId id="318" r:id="rId20"/>
    <p:sldId id="284" r:id="rId21"/>
    <p:sldId id="285"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6" r:id="rId39"/>
    <p:sldId id="335" r:id="rId40"/>
    <p:sldId id="337" r:id="rId41"/>
    <p:sldId id="338" r:id="rId42"/>
    <p:sldId id="339" r:id="rId43"/>
    <p:sldId id="340" r:id="rId44"/>
    <p:sldId id="344" r:id="rId45"/>
    <p:sldId id="341" r:id="rId46"/>
    <p:sldId id="345" r:id="rId47"/>
    <p:sldId id="342" r:id="rId48"/>
    <p:sldId id="343" r:id="rId49"/>
    <p:sldId id="346" r:id="rId50"/>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39" autoAdjust="0"/>
    <p:restoredTop sz="94660"/>
  </p:normalViewPr>
  <p:slideViewPr>
    <p:cSldViewPr snapToGrid="0">
      <p:cViewPr varScale="1">
        <p:scale>
          <a:sx n="35" d="100"/>
          <a:sy n="35" d="100"/>
        </p:scale>
        <p:origin x="58" y="9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0B77B91-F2E2-4065-AD54-13BA11CF3AC1}" type="datetimeFigureOut">
              <a:rPr lang="ar-EG" smtClean="0"/>
              <a:t>30/12/1442</a:t>
            </a:fld>
            <a:endParaRPr lang="ar-EG"/>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CA6B4BD-BC08-4F3A-910F-FEEFEDF75FE1}" type="slidenum">
              <a:rPr lang="ar-EG" smtClean="0"/>
              <a:t>‹#›</a:t>
            </a:fld>
            <a:endParaRPr lang="ar-EG"/>
          </a:p>
        </p:txBody>
      </p:sp>
    </p:spTree>
    <p:extLst>
      <p:ext uri="{BB962C8B-B14F-4D97-AF65-F5344CB8AC3E}">
        <p14:creationId xmlns:p14="http://schemas.microsoft.com/office/powerpoint/2010/main" val="23050512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ACC4950-5B5E-4818-B57C-1A9056CD6EE8}"/>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CDCE435A-AB0B-4917-B606-B7595420EE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C7DD54F6-4049-477B-88EE-6AA4308C2A01}"/>
              </a:ext>
            </a:extLst>
          </p:cNvPr>
          <p:cNvSpPr>
            <a:spLocks noGrp="1"/>
          </p:cNvSpPr>
          <p:nvPr>
            <p:ph type="dt" sz="half" idx="10"/>
          </p:nvPr>
        </p:nvSpPr>
        <p:spPr/>
        <p:txBody>
          <a:bodyPr/>
          <a:lstStyle/>
          <a:p>
            <a:fld id="{91918399-8C01-4F78-88B2-DBDE90A4EC10}"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F6955097-2020-4D0F-8790-7E3411A94C68}"/>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85D5637-8858-4A6A-86A9-553C198CA0E2}"/>
              </a:ext>
            </a:extLst>
          </p:cNvPr>
          <p:cNvSpPr>
            <a:spLocks noGrp="1"/>
          </p:cNvSpPr>
          <p:nvPr>
            <p:ph type="sldNum" sz="quarter" idx="12"/>
          </p:nvPr>
        </p:nvSpPr>
        <p:spPr/>
        <p:txBody>
          <a:bodyPr/>
          <a:lstStyle/>
          <a:p>
            <a:fld id="{0A9919A4-63F7-46D2-81CE-354242740764}" type="slidenum">
              <a:rPr lang="ar-EG" smtClean="0"/>
              <a:t>‹#›</a:t>
            </a:fld>
            <a:endParaRPr lang="ar-EG"/>
          </a:p>
        </p:txBody>
      </p:sp>
    </p:spTree>
    <p:extLst>
      <p:ext uri="{BB962C8B-B14F-4D97-AF65-F5344CB8AC3E}">
        <p14:creationId xmlns:p14="http://schemas.microsoft.com/office/powerpoint/2010/main" val="367947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5954BF-51D5-4677-9644-DA5017E54BFA}"/>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AE5CD9B0-37BB-4D29-AFF2-21B6203DECBC}"/>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1A75EDBE-6530-4B20-9E15-BABA7C5BE32D}"/>
              </a:ext>
            </a:extLst>
          </p:cNvPr>
          <p:cNvSpPr>
            <a:spLocks noGrp="1"/>
          </p:cNvSpPr>
          <p:nvPr>
            <p:ph type="dt" sz="half" idx="10"/>
          </p:nvPr>
        </p:nvSpPr>
        <p:spPr/>
        <p:txBody>
          <a:bodyPr/>
          <a:lstStyle/>
          <a:p>
            <a:fld id="{91918399-8C01-4F78-88B2-DBDE90A4EC10}"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569B2691-8FBB-424C-B6F5-1EB9D44F10A6}"/>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321EE458-5745-4D11-87C7-133824164431}"/>
              </a:ext>
            </a:extLst>
          </p:cNvPr>
          <p:cNvSpPr>
            <a:spLocks noGrp="1"/>
          </p:cNvSpPr>
          <p:nvPr>
            <p:ph type="sldNum" sz="quarter" idx="12"/>
          </p:nvPr>
        </p:nvSpPr>
        <p:spPr/>
        <p:txBody>
          <a:bodyPr/>
          <a:lstStyle/>
          <a:p>
            <a:fld id="{0A9919A4-63F7-46D2-81CE-354242740764}" type="slidenum">
              <a:rPr lang="ar-EG" smtClean="0"/>
              <a:t>‹#›</a:t>
            </a:fld>
            <a:endParaRPr lang="ar-EG"/>
          </a:p>
        </p:txBody>
      </p:sp>
    </p:spTree>
    <p:extLst>
      <p:ext uri="{BB962C8B-B14F-4D97-AF65-F5344CB8AC3E}">
        <p14:creationId xmlns:p14="http://schemas.microsoft.com/office/powerpoint/2010/main" val="48245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834C40B-FE1B-49E9-B1BD-B752533758E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842D6477-0A67-4982-A013-4CC23ACA63C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518A5CD2-1C55-4CF8-9B96-2D6116911261}"/>
              </a:ext>
            </a:extLst>
          </p:cNvPr>
          <p:cNvSpPr>
            <a:spLocks noGrp="1"/>
          </p:cNvSpPr>
          <p:nvPr>
            <p:ph type="dt" sz="half" idx="10"/>
          </p:nvPr>
        </p:nvSpPr>
        <p:spPr/>
        <p:txBody>
          <a:bodyPr/>
          <a:lstStyle/>
          <a:p>
            <a:fld id="{91918399-8C01-4F78-88B2-DBDE90A4EC10}"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89E50EC9-3C2E-4CB6-8873-FA6D7CE6D92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01610741-63B5-4E1C-8D14-D8F3D59F5C21}"/>
              </a:ext>
            </a:extLst>
          </p:cNvPr>
          <p:cNvSpPr>
            <a:spLocks noGrp="1"/>
          </p:cNvSpPr>
          <p:nvPr>
            <p:ph type="sldNum" sz="quarter" idx="12"/>
          </p:nvPr>
        </p:nvSpPr>
        <p:spPr/>
        <p:txBody>
          <a:bodyPr/>
          <a:lstStyle/>
          <a:p>
            <a:fld id="{0A9919A4-63F7-46D2-81CE-354242740764}" type="slidenum">
              <a:rPr lang="ar-EG" smtClean="0"/>
              <a:t>‹#›</a:t>
            </a:fld>
            <a:endParaRPr lang="ar-EG"/>
          </a:p>
        </p:txBody>
      </p:sp>
    </p:spTree>
    <p:extLst>
      <p:ext uri="{BB962C8B-B14F-4D97-AF65-F5344CB8AC3E}">
        <p14:creationId xmlns:p14="http://schemas.microsoft.com/office/powerpoint/2010/main" val="85508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904B7E-3F35-4C79-8249-3C89CC357915}"/>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FAED9DAD-BF2D-4132-9FBF-4D45373BA31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E466240E-95E8-4808-BE4D-667D0649B6EC}"/>
              </a:ext>
            </a:extLst>
          </p:cNvPr>
          <p:cNvSpPr>
            <a:spLocks noGrp="1"/>
          </p:cNvSpPr>
          <p:nvPr>
            <p:ph type="dt" sz="half" idx="10"/>
          </p:nvPr>
        </p:nvSpPr>
        <p:spPr/>
        <p:txBody>
          <a:bodyPr/>
          <a:lstStyle/>
          <a:p>
            <a:fld id="{91918399-8C01-4F78-88B2-DBDE90A4EC10}"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28EAF2FC-337D-4FC4-925C-A504C0210E41}"/>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3FED2753-C03B-44D7-BF44-469802092D7F}"/>
              </a:ext>
            </a:extLst>
          </p:cNvPr>
          <p:cNvSpPr>
            <a:spLocks noGrp="1"/>
          </p:cNvSpPr>
          <p:nvPr>
            <p:ph type="sldNum" sz="quarter" idx="12"/>
          </p:nvPr>
        </p:nvSpPr>
        <p:spPr/>
        <p:txBody>
          <a:bodyPr/>
          <a:lstStyle/>
          <a:p>
            <a:fld id="{0A9919A4-63F7-46D2-81CE-354242740764}" type="slidenum">
              <a:rPr lang="ar-EG" smtClean="0"/>
              <a:t>‹#›</a:t>
            </a:fld>
            <a:endParaRPr lang="ar-EG"/>
          </a:p>
        </p:txBody>
      </p:sp>
    </p:spTree>
    <p:extLst>
      <p:ext uri="{BB962C8B-B14F-4D97-AF65-F5344CB8AC3E}">
        <p14:creationId xmlns:p14="http://schemas.microsoft.com/office/powerpoint/2010/main" val="212827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289E08-F67F-4991-89B5-4B316F4BA05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8E26BA9D-D547-4A28-B96E-6C4B44420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86F33E7A-AA96-43D0-8C63-2259A5D301E4}"/>
              </a:ext>
            </a:extLst>
          </p:cNvPr>
          <p:cNvSpPr>
            <a:spLocks noGrp="1"/>
          </p:cNvSpPr>
          <p:nvPr>
            <p:ph type="dt" sz="half" idx="10"/>
          </p:nvPr>
        </p:nvSpPr>
        <p:spPr/>
        <p:txBody>
          <a:bodyPr/>
          <a:lstStyle/>
          <a:p>
            <a:fld id="{91918399-8C01-4F78-88B2-DBDE90A4EC10}"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B0893029-25CA-492A-B8C0-EC1F5BFB9BF8}"/>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309A0D20-5619-486F-8C45-04922D4A0F9B}"/>
              </a:ext>
            </a:extLst>
          </p:cNvPr>
          <p:cNvSpPr>
            <a:spLocks noGrp="1"/>
          </p:cNvSpPr>
          <p:nvPr>
            <p:ph type="sldNum" sz="quarter" idx="12"/>
          </p:nvPr>
        </p:nvSpPr>
        <p:spPr/>
        <p:txBody>
          <a:bodyPr/>
          <a:lstStyle/>
          <a:p>
            <a:fld id="{0A9919A4-63F7-46D2-81CE-354242740764}" type="slidenum">
              <a:rPr lang="ar-EG" smtClean="0"/>
              <a:t>‹#›</a:t>
            </a:fld>
            <a:endParaRPr lang="ar-EG"/>
          </a:p>
        </p:txBody>
      </p:sp>
    </p:spTree>
    <p:extLst>
      <p:ext uri="{BB962C8B-B14F-4D97-AF65-F5344CB8AC3E}">
        <p14:creationId xmlns:p14="http://schemas.microsoft.com/office/powerpoint/2010/main" val="153819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9E5FC68-EF4E-45E6-B1D3-91FF78631DF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1B8E41A4-E536-4A15-A143-231D77EDD60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D87188D7-88ED-4BE6-9044-99E0F7FF4B8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ED3930F5-0DA3-4E1F-937E-85BFC85B8016}"/>
              </a:ext>
            </a:extLst>
          </p:cNvPr>
          <p:cNvSpPr>
            <a:spLocks noGrp="1"/>
          </p:cNvSpPr>
          <p:nvPr>
            <p:ph type="dt" sz="half" idx="10"/>
          </p:nvPr>
        </p:nvSpPr>
        <p:spPr/>
        <p:txBody>
          <a:bodyPr/>
          <a:lstStyle/>
          <a:p>
            <a:fld id="{91918399-8C01-4F78-88B2-DBDE90A4EC10}" type="datetimeFigureOut">
              <a:rPr lang="ar-EG" smtClean="0"/>
              <a:t>30/12/1442</a:t>
            </a:fld>
            <a:endParaRPr lang="ar-EG"/>
          </a:p>
        </p:txBody>
      </p:sp>
      <p:sp>
        <p:nvSpPr>
          <p:cNvPr id="6" name="عنصر نائب للتذييل 5">
            <a:extLst>
              <a:ext uri="{FF2B5EF4-FFF2-40B4-BE49-F238E27FC236}">
                <a16:creationId xmlns:a16="http://schemas.microsoft.com/office/drawing/2014/main" id="{B012C68D-A604-4537-9B17-D575343657A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282AF21E-703A-40F6-93DF-03F00A11E787}"/>
              </a:ext>
            </a:extLst>
          </p:cNvPr>
          <p:cNvSpPr>
            <a:spLocks noGrp="1"/>
          </p:cNvSpPr>
          <p:nvPr>
            <p:ph type="sldNum" sz="quarter" idx="12"/>
          </p:nvPr>
        </p:nvSpPr>
        <p:spPr/>
        <p:txBody>
          <a:bodyPr/>
          <a:lstStyle/>
          <a:p>
            <a:fld id="{0A9919A4-63F7-46D2-81CE-354242740764}" type="slidenum">
              <a:rPr lang="ar-EG" smtClean="0"/>
              <a:t>‹#›</a:t>
            </a:fld>
            <a:endParaRPr lang="ar-EG"/>
          </a:p>
        </p:txBody>
      </p:sp>
    </p:spTree>
    <p:extLst>
      <p:ext uri="{BB962C8B-B14F-4D97-AF65-F5344CB8AC3E}">
        <p14:creationId xmlns:p14="http://schemas.microsoft.com/office/powerpoint/2010/main" val="397702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EC24D28-BEEE-43C9-A1CC-E9BC4FA3049B}"/>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38F356D5-3BEC-48B0-884A-61ACE54104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4727A32-06FC-4CF9-932B-05A3062B939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0C22CE34-7937-4978-8B32-77C075B347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0740DF03-56E7-43EE-9542-A04C7A358A1B}"/>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5A5A7949-45B1-4A08-9D4E-555280B845C5}"/>
              </a:ext>
            </a:extLst>
          </p:cNvPr>
          <p:cNvSpPr>
            <a:spLocks noGrp="1"/>
          </p:cNvSpPr>
          <p:nvPr>
            <p:ph type="dt" sz="half" idx="10"/>
          </p:nvPr>
        </p:nvSpPr>
        <p:spPr/>
        <p:txBody>
          <a:bodyPr/>
          <a:lstStyle/>
          <a:p>
            <a:fld id="{91918399-8C01-4F78-88B2-DBDE90A4EC10}" type="datetimeFigureOut">
              <a:rPr lang="ar-EG" smtClean="0"/>
              <a:t>30/12/1442</a:t>
            </a:fld>
            <a:endParaRPr lang="ar-EG"/>
          </a:p>
        </p:txBody>
      </p:sp>
      <p:sp>
        <p:nvSpPr>
          <p:cNvPr id="8" name="عنصر نائب للتذييل 7">
            <a:extLst>
              <a:ext uri="{FF2B5EF4-FFF2-40B4-BE49-F238E27FC236}">
                <a16:creationId xmlns:a16="http://schemas.microsoft.com/office/drawing/2014/main" id="{F207271B-5267-4B6E-B798-BE0960F125E8}"/>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334F1E30-FB20-4FF9-98DA-EA38EEB2B404}"/>
              </a:ext>
            </a:extLst>
          </p:cNvPr>
          <p:cNvSpPr>
            <a:spLocks noGrp="1"/>
          </p:cNvSpPr>
          <p:nvPr>
            <p:ph type="sldNum" sz="quarter" idx="12"/>
          </p:nvPr>
        </p:nvSpPr>
        <p:spPr/>
        <p:txBody>
          <a:bodyPr/>
          <a:lstStyle/>
          <a:p>
            <a:fld id="{0A9919A4-63F7-46D2-81CE-354242740764}" type="slidenum">
              <a:rPr lang="ar-EG" smtClean="0"/>
              <a:t>‹#›</a:t>
            </a:fld>
            <a:endParaRPr lang="ar-EG"/>
          </a:p>
        </p:txBody>
      </p:sp>
    </p:spTree>
    <p:extLst>
      <p:ext uri="{BB962C8B-B14F-4D97-AF65-F5344CB8AC3E}">
        <p14:creationId xmlns:p14="http://schemas.microsoft.com/office/powerpoint/2010/main" val="232290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B627CA-2D98-4ACF-A117-0830F976AFD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8FDEF1CB-00C2-4AD3-AFC1-6A1367B46C53}"/>
              </a:ext>
            </a:extLst>
          </p:cNvPr>
          <p:cNvSpPr>
            <a:spLocks noGrp="1"/>
          </p:cNvSpPr>
          <p:nvPr>
            <p:ph type="dt" sz="half" idx="10"/>
          </p:nvPr>
        </p:nvSpPr>
        <p:spPr/>
        <p:txBody>
          <a:bodyPr/>
          <a:lstStyle/>
          <a:p>
            <a:fld id="{91918399-8C01-4F78-88B2-DBDE90A4EC10}" type="datetimeFigureOut">
              <a:rPr lang="ar-EG" smtClean="0"/>
              <a:t>30/12/1442</a:t>
            </a:fld>
            <a:endParaRPr lang="ar-EG"/>
          </a:p>
        </p:txBody>
      </p:sp>
      <p:sp>
        <p:nvSpPr>
          <p:cNvPr id="4" name="عنصر نائب للتذييل 3">
            <a:extLst>
              <a:ext uri="{FF2B5EF4-FFF2-40B4-BE49-F238E27FC236}">
                <a16:creationId xmlns:a16="http://schemas.microsoft.com/office/drawing/2014/main" id="{6F000EA1-050D-4EAE-9177-DE5E8DCE2074}"/>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86B55EDB-4FA5-4B6F-8749-B87BB970621A}"/>
              </a:ext>
            </a:extLst>
          </p:cNvPr>
          <p:cNvSpPr>
            <a:spLocks noGrp="1"/>
          </p:cNvSpPr>
          <p:nvPr>
            <p:ph type="sldNum" sz="quarter" idx="12"/>
          </p:nvPr>
        </p:nvSpPr>
        <p:spPr/>
        <p:txBody>
          <a:bodyPr/>
          <a:lstStyle/>
          <a:p>
            <a:fld id="{0A9919A4-63F7-46D2-81CE-354242740764}" type="slidenum">
              <a:rPr lang="ar-EG" smtClean="0"/>
              <a:t>‹#›</a:t>
            </a:fld>
            <a:endParaRPr lang="ar-EG"/>
          </a:p>
        </p:txBody>
      </p:sp>
    </p:spTree>
    <p:extLst>
      <p:ext uri="{BB962C8B-B14F-4D97-AF65-F5344CB8AC3E}">
        <p14:creationId xmlns:p14="http://schemas.microsoft.com/office/powerpoint/2010/main" val="287518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6D6729-837F-46DB-BC45-3A7FA083FD19}"/>
              </a:ext>
            </a:extLst>
          </p:cNvPr>
          <p:cNvSpPr>
            <a:spLocks noGrp="1"/>
          </p:cNvSpPr>
          <p:nvPr>
            <p:ph type="dt" sz="half" idx="10"/>
          </p:nvPr>
        </p:nvSpPr>
        <p:spPr/>
        <p:txBody>
          <a:bodyPr/>
          <a:lstStyle/>
          <a:p>
            <a:fld id="{91918399-8C01-4F78-88B2-DBDE90A4EC10}" type="datetimeFigureOut">
              <a:rPr lang="ar-EG" smtClean="0"/>
              <a:t>30/12/1442</a:t>
            </a:fld>
            <a:endParaRPr lang="ar-EG"/>
          </a:p>
        </p:txBody>
      </p:sp>
      <p:sp>
        <p:nvSpPr>
          <p:cNvPr id="3" name="عنصر نائب للتذييل 2">
            <a:extLst>
              <a:ext uri="{FF2B5EF4-FFF2-40B4-BE49-F238E27FC236}">
                <a16:creationId xmlns:a16="http://schemas.microsoft.com/office/drawing/2014/main" id="{A6C10BB1-EC5C-4A38-9847-462944B460CD}"/>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B36B10CA-BC20-4221-8154-36A8142D0A27}"/>
              </a:ext>
            </a:extLst>
          </p:cNvPr>
          <p:cNvSpPr>
            <a:spLocks noGrp="1"/>
          </p:cNvSpPr>
          <p:nvPr>
            <p:ph type="sldNum" sz="quarter" idx="12"/>
          </p:nvPr>
        </p:nvSpPr>
        <p:spPr/>
        <p:txBody>
          <a:bodyPr/>
          <a:lstStyle/>
          <a:p>
            <a:fld id="{0A9919A4-63F7-46D2-81CE-354242740764}" type="slidenum">
              <a:rPr lang="ar-EG" smtClean="0"/>
              <a:t>‹#›</a:t>
            </a:fld>
            <a:endParaRPr lang="ar-EG"/>
          </a:p>
        </p:txBody>
      </p:sp>
    </p:spTree>
    <p:extLst>
      <p:ext uri="{BB962C8B-B14F-4D97-AF65-F5344CB8AC3E}">
        <p14:creationId xmlns:p14="http://schemas.microsoft.com/office/powerpoint/2010/main" val="304714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6A9AC5-BFC4-471F-B034-668A8A85EBA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62EDE9EB-2BAC-4625-B48E-91430FB1BD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7A946373-CD32-46E0-8846-3CC05546D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A6D220D-39F1-4F3F-8196-6FBC703D4B98}"/>
              </a:ext>
            </a:extLst>
          </p:cNvPr>
          <p:cNvSpPr>
            <a:spLocks noGrp="1"/>
          </p:cNvSpPr>
          <p:nvPr>
            <p:ph type="dt" sz="half" idx="10"/>
          </p:nvPr>
        </p:nvSpPr>
        <p:spPr/>
        <p:txBody>
          <a:bodyPr/>
          <a:lstStyle/>
          <a:p>
            <a:fld id="{91918399-8C01-4F78-88B2-DBDE90A4EC10}" type="datetimeFigureOut">
              <a:rPr lang="ar-EG" smtClean="0"/>
              <a:t>30/12/1442</a:t>
            </a:fld>
            <a:endParaRPr lang="ar-EG"/>
          </a:p>
        </p:txBody>
      </p:sp>
      <p:sp>
        <p:nvSpPr>
          <p:cNvPr id="6" name="عنصر نائب للتذييل 5">
            <a:extLst>
              <a:ext uri="{FF2B5EF4-FFF2-40B4-BE49-F238E27FC236}">
                <a16:creationId xmlns:a16="http://schemas.microsoft.com/office/drawing/2014/main" id="{701722D6-EBB8-473B-AE11-9C3E838A8109}"/>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0549F3D-811B-435D-873C-E88B9330F073}"/>
              </a:ext>
            </a:extLst>
          </p:cNvPr>
          <p:cNvSpPr>
            <a:spLocks noGrp="1"/>
          </p:cNvSpPr>
          <p:nvPr>
            <p:ph type="sldNum" sz="quarter" idx="12"/>
          </p:nvPr>
        </p:nvSpPr>
        <p:spPr/>
        <p:txBody>
          <a:bodyPr/>
          <a:lstStyle/>
          <a:p>
            <a:fld id="{0A9919A4-63F7-46D2-81CE-354242740764}" type="slidenum">
              <a:rPr lang="ar-EG" smtClean="0"/>
              <a:t>‹#›</a:t>
            </a:fld>
            <a:endParaRPr lang="ar-EG"/>
          </a:p>
        </p:txBody>
      </p:sp>
    </p:spTree>
    <p:extLst>
      <p:ext uri="{BB962C8B-B14F-4D97-AF65-F5344CB8AC3E}">
        <p14:creationId xmlns:p14="http://schemas.microsoft.com/office/powerpoint/2010/main" val="196507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9837E5-2D7E-4C7A-AEE6-EA20D3FD8BD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F51DF5F3-FAFB-4052-B62E-BDC2A5CDF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93E761E3-E4C9-45C7-BEC8-CB0BB7889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C57E828-9A73-4B6E-8865-7FD61DA1D832}"/>
              </a:ext>
            </a:extLst>
          </p:cNvPr>
          <p:cNvSpPr>
            <a:spLocks noGrp="1"/>
          </p:cNvSpPr>
          <p:nvPr>
            <p:ph type="dt" sz="half" idx="10"/>
          </p:nvPr>
        </p:nvSpPr>
        <p:spPr/>
        <p:txBody>
          <a:bodyPr/>
          <a:lstStyle/>
          <a:p>
            <a:fld id="{91918399-8C01-4F78-88B2-DBDE90A4EC10}" type="datetimeFigureOut">
              <a:rPr lang="ar-EG" smtClean="0"/>
              <a:t>30/12/1442</a:t>
            </a:fld>
            <a:endParaRPr lang="ar-EG"/>
          </a:p>
        </p:txBody>
      </p:sp>
      <p:sp>
        <p:nvSpPr>
          <p:cNvPr id="6" name="عنصر نائب للتذييل 5">
            <a:extLst>
              <a:ext uri="{FF2B5EF4-FFF2-40B4-BE49-F238E27FC236}">
                <a16:creationId xmlns:a16="http://schemas.microsoft.com/office/drawing/2014/main" id="{EE3DB35A-4705-414B-B65D-FB965E6959A5}"/>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FB368B45-FF8C-4A72-A179-6BFEAC2D45B0}"/>
              </a:ext>
            </a:extLst>
          </p:cNvPr>
          <p:cNvSpPr>
            <a:spLocks noGrp="1"/>
          </p:cNvSpPr>
          <p:nvPr>
            <p:ph type="sldNum" sz="quarter" idx="12"/>
          </p:nvPr>
        </p:nvSpPr>
        <p:spPr/>
        <p:txBody>
          <a:bodyPr/>
          <a:lstStyle/>
          <a:p>
            <a:fld id="{0A9919A4-63F7-46D2-81CE-354242740764}" type="slidenum">
              <a:rPr lang="ar-EG" smtClean="0"/>
              <a:t>‹#›</a:t>
            </a:fld>
            <a:endParaRPr lang="ar-EG"/>
          </a:p>
        </p:txBody>
      </p:sp>
    </p:spTree>
    <p:extLst>
      <p:ext uri="{BB962C8B-B14F-4D97-AF65-F5344CB8AC3E}">
        <p14:creationId xmlns:p14="http://schemas.microsoft.com/office/powerpoint/2010/main" val="297726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A0CD13CD-6013-410C-B807-E2FA6D50886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77DBC01C-1B18-4E4E-AFE8-3D2453C5FB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91F467E-65C4-4ECC-ACEB-093151917FA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1918399-8C01-4F78-88B2-DBDE90A4EC10}"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6D4B4493-722B-4DDE-90B8-E2C8EAB3A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CF8CF811-FFB2-41BA-B4B3-7340FD4DFC3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A9919A4-63F7-46D2-81CE-354242740764}" type="slidenum">
              <a:rPr lang="ar-EG" smtClean="0"/>
              <a:t>‹#›</a:t>
            </a:fld>
            <a:endParaRPr lang="ar-EG"/>
          </a:p>
        </p:txBody>
      </p:sp>
    </p:spTree>
    <p:extLst>
      <p:ext uri="{BB962C8B-B14F-4D97-AF65-F5344CB8AC3E}">
        <p14:creationId xmlns:p14="http://schemas.microsoft.com/office/powerpoint/2010/main" val="172065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E715010-437A-45AC-96D8-EF5FF7510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54" y="252977"/>
            <a:ext cx="8872630" cy="6352045"/>
          </a:xfrm>
          <a:prstGeom prst="rect">
            <a:avLst/>
          </a:prstGeom>
        </p:spPr>
      </p:pic>
      <p:sp>
        <p:nvSpPr>
          <p:cNvPr id="6" name="مربع نص 5">
            <a:extLst>
              <a:ext uri="{FF2B5EF4-FFF2-40B4-BE49-F238E27FC236}">
                <a16:creationId xmlns:a16="http://schemas.microsoft.com/office/drawing/2014/main" id="{E180AAD3-FD32-42FB-B7E3-33B58CCE9EC0}"/>
              </a:ext>
            </a:extLst>
          </p:cNvPr>
          <p:cNvSpPr txBox="1"/>
          <p:nvPr/>
        </p:nvSpPr>
        <p:spPr>
          <a:xfrm>
            <a:off x="4114800" y="1686911"/>
            <a:ext cx="4508938" cy="1569660"/>
          </a:xfrm>
          <a:prstGeom prst="rect">
            <a:avLst/>
          </a:prstGeom>
          <a:noFill/>
        </p:spPr>
        <p:txBody>
          <a:bodyPr wrap="square" rtlCol="1">
            <a:spAutoFit/>
          </a:bodyPr>
          <a:lstStyle/>
          <a:p>
            <a:pPr algn="ctr"/>
            <a:r>
              <a:rPr lang="ar-EG" sz="4800" b="1" dirty="0">
                <a:solidFill>
                  <a:srgbClr val="0099CC"/>
                </a:solidFill>
              </a:rPr>
              <a:t>الوحدة الثالثة:</a:t>
            </a:r>
          </a:p>
          <a:p>
            <a:pPr algn="ctr"/>
            <a:r>
              <a:rPr lang="ar-EG" sz="4800" b="1" dirty="0">
                <a:solidFill>
                  <a:srgbClr val="FF6699"/>
                </a:solidFill>
              </a:rPr>
              <a:t>العمل مع البرمجة</a:t>
            </a:r>
          </a:p>
        </p:txBody>
      </p:sp>
    </p:spTree>
    <p:extLst>
      <p:ext uri="{BB962C8B-B14F-4D97-AF65-F5344CB8AC3E}">
        <p14:creationId xmlns:p14="http://schemas.microsoft.com/office/powerpoint/2010/main" val="280994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D6CC1F2-CF74-418B-ABF4-D883120ED89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09" b="92233" l="629" r="98323"/>
                    </a14:imgEffect>
                  </a14:imgLayer>
                </a14:imgProps>
              </a:ext>
            </a:extLst>
          </a:blip>
          <a:stretch>
            <a:fillRect/>
          </a:stretch>
        </p:blipFill>
        <p:spPr>
          <a:xfrm>
            <a:off x="2770549" y="217714"/>
            <a:ext cx="7547247" cy="1629699"/>
          </a:xfrm>
          <a:prstGeom prst="rect">
            <a:avLst/>
          </a:prstGeom>
        </p:spPr>
      </p:pic>
      <p:sp>
        <p:nvSpPr>
          <p:cNvPr id="3" name="مربع نص 2">
            <a:extLst>
              <a:ext uri="{FF2B5EF4-FFF2-40B4-BE49-F238E27FC236}">
                <a16:creationId xmlns:a16="http://schemas.microsoft.com/office/drawing/2014/main" id="{E77C5461-4FEC-48F9-973B-A69B4ADB56BA}"/>
              </a:ext>
            </a:extLst>
          </p:cNvPr>
          <p:cNvSpPr txBox="1"/>
          <p:nvPr/>
        </p:nvSpPr>
        <p:spPr>
          <a:xfrm>
            <a:off x="3614056" y="565231"/>
            <a:ext cx="4876800" cy="923330"/>
          </a:xfrm>
          <a:prstGeom prst="rect">
            <a:avLst/>
          </a:prstGeom>
          <a:noFill/>
        </p:spPr>
        <p:txBody>
          <a:bodyPr wrap="square" rtlCol="1">
            <a:spAutoFit/>
          </a:bodyPr>
          <a:lstStyle/>
          <a:p>
            <a:pPr algn="ctr"/>
            <a:r>
              <a:rPr lang="ar-EG" sz="5400" b="1" dirty="0"/>
              <a:t>لبنة التحدث (قل)</a:t>
            </a:r>
          </a:p>
        </p:txBody>
      </p:sp>
      <p:sp>
        <p:nvSpPr>
          <p:cNvPr id="5" name="مربع نص 4">
            <a:extLst>
              <a:ext uri="{FF2B5EF4-FFF2-40B4-BE49-F238E27FC236}">
                <a16:creationId xmlns:a16="http://schemas.microsoft.com/office/drawing/2014/main" id="{BBC2F66C-DAD6-414A-8508-02D0A1AEA37F}"/>
              </a:ext>
            </a:extLst>
          </p:cNvPr>
          <p:cNvSpPr txBox="1"/>
          <p:nvPr/>
        </p:nvSpPr>
        <p:spPr>
          <a:xfrm>
            <a:off x="3417753" y="2481547"/>
            <a:ext cx="7547247" cy="3416320"/>
          </a:xfrm>
          <a:prstGeom prst="rect">
            <a:avLst/>
          </a:prstGeom>
          <a:noFill/>
        </p:spPr>
        <p:txBody>
          <a:bodyPr wrap="square">
            <a:spAutoFit/>
          </a:bodyPr>
          <a:lstStyle/>
          <a:p>
            <a:r>
              <a:rPr lang="ar-EG" sz="3600" b="1" dirty="0"/>
              <a:t>يعد أسهل أمر يمكن إنشاؤه في </a:t>
            </a:r>
            <a:r>
              <a:rPr lang="ar-EG" sz="3600" b="1" dirty="0" err="1"/>
              <a:t>سكراتش</a:t>
            </a:r>
            <a:r>
              <a:rPr lang="ar-EG" sz="3600" b="1" dirty="0"/>
              <a:t> جعل الكائن يقول شيئًا (يظهر نصًا) ما على المنصة للقيام بذلك، فإنك تحتاج إلى وضع لبنة قل في منطقة البرمجة. تمنح هذه اللبنة الكائن القدرة على إخراج نص معين داخل فقاعة.</a:t>
            </a:r>
          </a:p>
          <a:p>
            <a:r>
              <a:rPr lang="ar-EG" sz="3600" b="1" dirty="0">
                <a:solidFill>
                  <a:schemeClr val="accent6">
                    <a:lumMod val="50000"/>
                  </a:schemeClr>
                </a:solidFill>
              </a:rPr>
              <a:t>يمكنك العثور على لبنة قل في فئة لبنات الهيئة</a:t>
            </a:r>
          </a:p>
        </p:txBody>
      </p:sp>
      <p:pic>
        <p:nvPicPr>
          <p:cNvPr id="6" name="صورة 5">
            <a:extLst>
              <a:ext uri="{FF2B5EF4-FFF2-40B4-BE49-F238E27FC236}">
                <a16:creationId xmlns:a16="http://schemas.microsoft.com/office/drawing/2014/main" id="{31138091-4973-432B-9D2F-CA9285770D0C}"/>
              </a:ext>
            </a:extLst>
          </p:cNvPr>
          <p:cNvPicPr>
            <a:picLocks noChangeAspect="1"/>
          </p:cNvPicPr>
          <p:nvPr/>
        </p:nvPicPr>
        <p:blipFill>
          <a:blip r:embed="rId4"/>
          <a:stretch>
            <a:fillRect/>
          </a:stretch>
        </p:blipFill>
        <p:spPr>
          <a:xfrm>
            <a:off x="695082" y="2896866"/>
            <a:ext cx="2722671" cy="2585681"/>
          </a:xfrm>
          <a:prstGeom prst="rect">
            <a:avLst/>
          </a:prstGeom>
        </p:spPr>
      </p:pic>
    </p:spTree>
    <p:extLst>
      <p:ext uri="{BB962C8B-B14F-4D97-AF65-F5344CB8AC3E}">
        <p14:creationId xmlns:p14="http://schemas.microsoft.com/office/powerpoint/2010/main" val="146131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58F4543-567A-4388-9274-35959E804909}"/>
              </a:ext>
            </a:extLst>
          </p:cNvPr>
          <p:cNvPicPr>
            <a:picLocks noChangeAspect="1"/>
          </p:cNvPicPr>
          <p:nvPr/>
        </p:nvPicPr>
        <p:blipFill>
          <a:blip r:embed="rId2"/>
          <a:stretch>
            <a:fillRect/>
          </a:stretch>
        </p:blipFill>
        <p:spPr>
          <a:xfrm>
            <a:off x="3483430" y="904875"/>
            <a:ext cx="6108926" cy="5048250"/>
          </a:xfrm>
          <a:prstGeom prst="rect">
            <a:avLst/>
          </a:prstGeom>
        </p:spPr>
      </p:pic>
    </p:spTree>
    <p:extLst>
      <p:ext uri="{BB962C8B-B14F-4D97-AF65-F5344CB8AC3E}">
        <p14:creationId xmlns:p14="http://schemas.microsoft.com/office/powerpoint/2010/main" val="3919131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7FAE7C3-A6C1-4726-93A0-77695C859AA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32844" y="1016454"/>
            <a:ext cx="8443911" cy="2412546"/>
          </a:xfrm>
          <a:prstGeom prst="rect">
            <a:avLst/>
          </a:prstGeom>
        </p:spPr>
      </p:pic>
      <p:sp>
        <p:nvSpPr>
          <p:cNvPr id="4" name="مستطيل: زوايا مستديرة 3">
            <a:extLst>
              <a:ext uri="{FF2B5EF4-FFF2-40B4-BE49-F238E27FC236}">
                <a16:creationId xmlns:a16="http://schemas.microsoft.com/office/drawing/2014/main" id="{40B53F50-1ED2-4719-A37E-5A2E6404318B}"/>
              </a:ext>
            </a:extLst>
          </p:cNvPr>
          <p:cNvSpPr/>
          <p:nvPr/>
        </p:nvSpPr>
        <p:spPr>
          <a:xfrm>
            <a:off x="6096000" y="3429000"/>
            <a:ext cx="2852057" cy="2732314"/>
          </a:xfrm>
          <a:prstGeom prst="roundRect">
            <a:avLst/>
          </a:prstGeom>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1" anchor="ctr"/>
          <a:lstStyle/>
          <a:p>
            <a:pPr algn="ctr"/>
            <a:r>
              <a:rPr lang="ar-EG" sz="3600" b="1" dirty="0"/>
              <a:t>ستظهر فقاعة التحدث على الشاشة لمدة محددة من الثواني . </a:t>
            </a:r>
          </a:p>
        </p:txBody>
      </p:sp>
      <p:sp>
        <p:nvSpPr>
          <p:cNvPr id="5" name="مستطيل: زوايا مستديرة 4">
            <a:extLst>
              <a:ext uri="{FF2B5EF4-FFF2-40B4-BE49-F238E27FC236}">
                <a16:creationId xmlns:a16="http://schemas.microsoft.com/office/drawing/2014/main" id="{36CA9ABE-E7B6-4D2A-854E-B2FF8CD39FE8}"/>
              </a:ext>
            </a:extLst>
          </p:cNvPr>
          <p:cNvSpPr/>
          <p:nvPr/>
        </p:nvSpPr>
        <p:spPr>
          <a:xfrm>
            <a:off x="1349829" y="3392260"/>
            <a:ext cx="2852057" cy="2732314"/>
          </a:xfrm>
          <a:prstGeom prst="roundRect">
            <a:avLst/>
          </a:prstGeom>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1" anchor="ctr"/>
          <a:lstStyle/>
          <a:p>
            <a:pPr algn="ctr"/>
            <a:r>
              <a:rPr lang="ar-EG" sz="3600" b="1" dirty="0"/>
              <a:t>سيتحدث الكائن </a:t>
            </a:r>
            <a:r>
              <a:rPr lang="ar-EG" sz="3600" b="1" dirty="0" err="1"/>
              <a:t>بشئ</a:t>
            </a:r>
            <a:r>
              <a:rPr lang="ar-EG" sz="3600" b="1" dirty="0"/>
              <a:t> ما في فقاعة التحدث </a:t>
            </a:r>
          </a:p>
        </p:txBody>
      </p:sp>
    </p:spTree>
    <p:extLst>
      <p:ext uri="{BB962C8B-B14F-4D97-AF65-F5344CB8AC3E}">
        <p14:creationId xmlns:p14="http://schemas.microsoft.com/office/powerpoint/2010/main" val="19100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3438C44-D2C1-4E90-AA7E-5F1C10D73B41}"/>
              </a:ext>
            </a:extLst>
          </p:cNvPr>
          <p:cNvPicPr>
            <a:picLocks noChangeAspect="1"/>
          </p:cNvPicPr>
          <p:nvPr/>
        </p:nvPicPr>
        <p:blipFill>
          <a:blip r:embed="rId2"/>
          <a:stretch>
            <a:fillRect/>
          </a:stretch>
        </p:blipFill>
        <p:spPr>
          <a:xfrm>
            <a:off x="1002461" y="1817234"/>
            <a:ext cx="6294370" cy="3223532"/>
          </a:xfrm>
          <a:prstGeom prst="rect">
            <a:avLst/>
          </a:prstGeom>
        </p:spPr>
      </p:pic>
      <p:sp>
        <p:nvSpPr>
          <p:cNvPr id="4" name="مربع نص 3">
            <a:extLst>
              <a:ext uri="{FF2B5EF4-FFF2-40B4-BE49-F238E27FC236}">
                <a16:creationId xmlns:a16="http://schemas.microsoft.com/office/drawing/2014/main" id="{74057171-0FF1-43DC-B5BB-BD29B789DDF1}"/>
              </a:ext>
            </a:extLst>
          </p:cNvPr>
          <p:cNvSpPr txBox="1"/>
          <p:nvPr/>
        </p:nvSpPr>
        <p:spPr>
          <a:xfrm>
            <a:off x="4541532" y="499917"/>
            <a:ext cx="6792686" cy="92333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1">
            <a:spAutoFit/>
          </a:bodyPr>
          <a:lstStyle/>
          <a:p>
            <a:pPr algn="ctr"/>
            <a:r>
              <a:rPr lang="ar-EG" sz="5400" b="1" dirty="0"/>
              <a:t>لجعل الكائن يتحدث بشيء ما: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2862322"/>
          </a:xfrm>
          <a:prstGeom prst="rect">
            <a:avLst/>
          </a:prstGeom>
          <a:noFill/>
        </p:spPr>
        <p:txBody>
          <a:bodyPr wrap="square">
            <a:spAutoFit/>
          </a:bodyPr>
          <a:lstStyle/>
          <a:p>
            <a:r>
              <a:rPr lang="ar-EG" sz="3600" b="1" dirty="0">
                <a:solidFill>
                  <a:srgbClr val="C00000"/>
                </a:solidFill>
              </a:rPr>
              <a:t>1-اضغط على فئة لبنات الأحداث.</a:t>
            </a:r>
          </a:p>
          <a:p>
            <a:r>
              <a:rPr lang="ar-EG" sz="3600" b="1" dirty="0">
                <a:solidFill>
                  <a:srgbClr val="C00000"/>
                </a:solidFill>
              </a:rPr>
              <a:t>2- </a:t>
            </a:r>
            <a:r>
              <a:rPr lang="ar-EG" sz="3600" b="1" dirty="0"/>
              <a:t>قم بسحب وإفلات لبنة عند نقر (العلم الأخضر) في منطقة البرمجة.</a:t>
            </a:r>
            <a:endParaRPr lang="ar-EG" sz="3600" b="1" dirty="0">
              <a:solidFill>
                <a:srgbClr val="C00000"/>
              </a:solidFill>
            </a:endParaRPr>
          </a:p>
        </p:txBody>
      </p:sp>
    </p:spTree>
    <p:extLst>
      <p:ext uri="{BB962C8B-B14F-4D97-AF65-F5344CB8AC3E}">
        <p14:creationId xmlns:p14="http://schemas.microsoft.com/office/powerpoint/2010/main" val="120211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4541532" y="499917"/>
            <a:ext cx="6792686" cy="92333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1">
            <a:spAutoFit/>
          </a:bodyPr>
          <a:lstStyle/>
          <a:p>
            <a:pPr algn="ctr"/>
            <a:r>
              <a:rPr lang="ar-EG" sz="5400" b="1" dirty="0"/>
              <a:t>لجعل الكائن يتحدث بشيء ما: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1200329"/>
          </a:xfrm>
          <a:prstGeom prst="rect">
            <a:avLst/>
          </a:prstGeom>
          <a:noFill/>
        </p:spPr>
        <p:txBody>
          <a:bodyPr wrap="square">
            <a:spAutoFit/>
          </a:bodyPr>
          <a:lstStyle/>
          <a:p>
            <a:r>
              <a:rPr lang="ar-EG" sz="3600" b="1" dirty="0">
                <a:solidFill>
                  <a:srgbClr val="C00000"/>
                </a:solidFill>
              </a:rPr>
              <a:t>3- اضغط على فئة الهيئة.</a:t>
            </a:r>
          </a:p>
        </p:txBody>
      </p:sp>
      <p:pic>
        <p:nvPicPr>
          <p:cNvPr id="5" name="صورة 4">
            <a:extLst>
              <a:ext uri="{FF2B5EF4-FFF2-40B4-BE49-F238E27FC236}">
                <a16:creationId xmlns:a16="http://schemas.microsoft.com/office/drawing/2014/main" id="{ECEDCE10-3A85-4FFA-9B9B-C10C6A91DC1A}"/>
              </a:ext>
            </a:extLst>
          </p:cNvPr>
          <p:cNvPicPr>
            <a:picLocks noChangeAspect="1"/>
          </p:cNvPicPr>
          <p:nvPr/>
        </p:nvPicPr>
        <p:blipFill>
          <a:blip r:embed="rId2"/>
          <a:stretch>
            <a:fillRect/>
          </a:stretch>
        </p:blipFill>
        <p:spPr>
          <a:xfrm>
            <a:off x="1228074" y="2216773"/>
            <a:ext cx="5011629" cy="3401335"/>
          </a:xfrm>
          <a:prstGeom prst="rect">
            <a:avLst/>
          </a:prstGeom>
        </p:spPr>
      </p:pic>
    </p:spTree>
    <p:extLst>
      <p:ext uri="{BB962C8B-B14F-4D97-AF65-F5344CB8AC3E}">
        <p14:creationId xmlns:p14="http://schemas.microsoft.com/office/powerpoint/2010/main" val="422897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4541532" y="499917"/>
            <a:ext cx="6792686" cy="92333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1">
            <a:spAutoFit/>
          </a:bodyPr>
          <a:lstStyle/>
          <a:p>
            <a:pPr algn="ctr"/>
            <a:r>
              <a:rPr lang="ar-EG" sz="5400" b="1" dirty="0"/>
              <a:t>لجعل الكائن يتحدث بشيء ما: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2308324"/>
          </a:xfrm>
          <a:prstGeom prst="rect">
            <a:avLst/>
          </a:prstGeom>
          <a:noFill/>
        </p:spPr>
        <p:txBody>
          <a:bodyPr wrap="square">
            <a:spAutoFit/>
          </a:bodyPr>
          <a:lstStyle/>
          <a:p>
            <a:r>
              <a:rPr lang="ar-EG" sz="3600" b="1" dirty="0">
                <a:solidFill>
                  <a:srgbClr val="C00000"/>
                </a:solidFill>
              </a:rPr>
              <a:t>4-  قم بسحب وإفلات لبنة قل (السلام عليكم) لمدة 2 ثانية في منطقة البرمجة</a:t>
            </a:r>
          </a:p>
        </p:txBody>
      </p:sp>
      <p:pic>
        <p:nvPicPr>
          <p:cNvPr id="3" name="صورة 2">
            <a:extLst>
              <a:ext uri="{FF2B5EF4-FFF2-40B4-BE49-F238E27FC236}">
                <a16:creationId xmlns:a16="http://schemas.microsoft.com/office/drawing/2014/main" id="{70559A0B-3AAC-47B4-98CE-26DFA19DEB7D}"/>
              </a:ext>
            </a:extLst>
          </p:cNvPr>
          <p:cNvPicPr>
            <a:picLocks noChangeAspect="1"/>
          </p:cNvPicPr>
          <p:nvPr/>
        </p:nvPicPr>
        <p:blipFill>
          <a:blip r:embed="rId2"/>
          <a:stretch>
            <a:fillRect/>
          </a:stretch>
        </p:blipFill>
        <p:spPr>
          <a:xfrm>
            <a:off x="857782" y="2830286"/>
            <a:ext cx="5986103" cy="3277693"/>
          </a:xfrm>
          <a:prstGeom prst="rect">
            <a:avLst/>
          </a:prstGeom>
        </p:spPr>
      </p:pic>
    </p:spTree>
    <p:extLst>
      <p:ext uri="{BB962C8B-B14F-4D97-AF65-F5344CB8AC3E}">
        <p14:creationId xmlns:p14="http://schemas.microsoft.com/office/powerpoint/2010/main" val="224840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4541532" y="499917"/>
            <a:ext cx="6792686" cy="92333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1">
            <a:spAutoFit/>
          </a:bodyPr>
          <a:lstStyle/>
          <a:p>
            <a:pPr algn="ctr"/>
            <a:r>
              <a:rPr lang="ar-EG" sz="5400" b="1" dirty="0"/>
              <a:t>لجعل الكائن يتحدث بشيء ما: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3416320"/>
          </a:xfrm>
          <a:prstGeom prst="rect">
            <a:avLst/>
          </a:prstGeom>
          <a:noFill/>
        </p:spPr>
        <p:txBody>
          <a:bodyPr wrap="square">
            <a:spAutoFit/>
          </a:bodyPr>
          <a:lstStyle/>
          <a:p>
            <a:r>
              <a:rPr lang="ar-EG" sz="3600" b="1" dirty="0">
                <a:solidFill>
                  <a:srgbClr val="C00000"/>
                </a:solidFill>
              </a:rPr>
              <a:t>5- اضغط على مربع النص الموجود في اللبنة السابقة واكتب النص الذي تريد من الكائن التحدث به، مثلًا "مرحبًا بكم في </a:t>
            </a:r>
            <a:r>
              <a:rPr lang="ar-EG" sz="3600" b="1" dirty="0" err="1">
                <a:solidFill>
                  <a:srgbClr val="C00000"/>
                </a:solidFill>
              </a:rPr>
              <a:t>سكراتش</a:t>
            </a:r>
            <a:r>
              <a:rPr lang="ar-EG" sz="3600" b="1" dirty="0">
                <a:solidFill>
                  <a:srgbClr val="C00000"/>
                </a:solidFill>
              </a:rPr>
              <a:t>"</a:t>
            </a:r>
          </a:p>
        </p:txBody>
      </p:sp>
      <p:pic>
        <p:nvPicPr>
          <p:cNvPr id="3" name="صورة 2">
            <a:extLst>
              <a:ext uri="{FF2B5EF4-FFF2-40B4-BE49-F238E27FC236}">
                <a16:creationId xmlns:a16="http://schemas.microsoft.com/office/drawing/2014/main" id="{70559A0B-3AAC-47B4-98CE-26DFA19DEB7D}"/>
              </a:ext>
            </a:extLst>
          </p:cNvPr>
          <p:cNvPicPr>
            <a:picLocks noChangeAspect="1"/>
          </p:cNvPicPr>
          <p:nvPr/>
        </p:nvPicPr>
        <p:blipFill>
          <a:blip r:embed="rId2"/>
          <a:stretch>
            <a:fillRect/>
          </a:stretch>
        </p:blipFill>
        <p:spPr>
          <a:xfrm>
            <a:off x="857782" y="2830286"/>
            <a:ext cx="5986103" cy="3277693"/>
          </a:xfrm>
          <a:prstGeom prst="rect">
            <a:avLst/>
          </a:prstGeom>
        </p:spPr>
      </p:pic>
    </p:spTree>
    <p:extLst>
      <p:ext uri="{BB962C8B-B14F-4D97-AF65-F5344CB8AC3E}">
        <p14:creationId xmlns:p14="http://schemas.microsoft.com/office/powerpoint/2010/main" val="17205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4541532" y="499917"/>
            <a:ext cx="6792686" cy="92333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1">
            <a:spAutoFit/>
          </a:bodyPr>
          <a:lstStyle/>
          <a:p>
            <a:pPr algn="ctr"/>
            <a:r>
              <a:rPr lang="ar-EG" sz="5400" b="1" dirty="0"/>
              <a:t>لجعل الكائن يتحدث بشيء ما: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646331"/>
          </a:xfrm>
          <a:prstGeom prst="rect">
            <a:avLst/>
          </a:prstGeom>
          <a:noFill/>
        </p:spPr>
        <p:txBody>
          <a:bodyPr wrap="square">
            <a:spAutoFit/>
          </a:bodyPr>
          <a:lstStyle/>
          <a:p>
            <a:r>
              <a:rPr lang="ar-EG" sz="3600" b="1" dirty="0">
                <a:solidFill>
                  <a:srgbClr val="C00000"/>
                </a:solidFill>
              </a:rPr>
              <a:t>6-اضبط على 5 ثوان</a:t>
            </a:r>
          </a:p>
        </p:txBody>
      </p:sp>
      <p:pic>
        <p:nvPicPr>
          <p:cNvPr id="3" name="صورة 2">
            <a:extLst>
              <a:ext uri="{FF2B5EF4-FFF2-40B4-BE49-F238E27FC236}">
                <a16:creationId xmlns:a16="http://schemas.microsoft.com/office/drawing/2014/main" id="{70559A0B-3AAC-47B4-98CE-26DFA19DEB7D}"/>
              </a:ext>
            </a:extLst>
          </p:cNvPr>
          <p:cNvPicPr>
            <a:picLocks noChangeAspect="1"/>
          </p:cNvPicPr>
          <p:nvPr/>
        </p:nvPicPr>
        <p:blipFill>
          <a:blip r:embed="rId2"/>
          <a:stretch>
            <a:fillRect/>
          </a:stretch>
        </p:blipFill>
        <p:spPr>
          <a:xfrm>
            <a:off x="857782" y="2830286"/>
            <a:ext cx="5986103" cy="3277693"/>
          </a:xfrm>
          <a:prstGeom prst="rect">
            <a:avLst/>
          </a:prstGeom>
        </p:spPr>
      </p:pic>
    </p:spTree>
    <p:extLst>
      <p:ext uri="{BB962C8B-B14F-4D97-AF65-F5344CB8AC3E}">
        <p14:creationId xmlns:p14="http://schemas.microsoft.com/office/powerpoint/2010/main" val="44676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4541532" y="499917"/>
            <a:ext cx="6792686" cy="92333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1">
            <a:spAutoFit/>
          </a:bodyPr>
          <a:lstStyle/>
          <a:p>
            <a:pPr algn="ctr"/>
            <a:r>
              <a:rPr lang="ar-EG" sz="5400" b="1" dirty="0"/>
              <a:t>لجعل الكائن يتحدث بشيء ما: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1200329"/>
          </a:xfrm>
          <a:prstGeom prst="rect">
            <a:avLst/>
          </a:prstGeom>
          <a:noFill/>
        </p:spPr>
        <p:txBody>
          <a:bodyPr wrap="square">
            <a:spAutoFit/>
          </a:bodyPr>
          <a:lstStyle/>
          <a:p>
            <a:r>
              <a:rPr lang="ar-EG" sz="3600" dirty="0">
                <a:solidFill>
                  <a:srgbClr val="C00000"/>
                </a:solidFill>
              </a:rPr>
              <a:t>7- اضغط على العلم الأخضر لتشغيل البرنامج.  </a:t>
            </a:r>
          </a:p>
        </p:txBody>
      </p:sp>
      <p:pic>
        <p:nvPicPr>
          <p:cNvPr id="5" name="صورة 4">
            <a:extLst>
              <a:ext uri="{FF2B5EF4-FFF2-40B4-BE49-F238E27FC236}">
                <a16:creationId xmlns:a16="http://schemas.microsoft.com/office/drawing/2014/main" id="{AFBC3D7D-9290-4F77-A1DD-481D041EB0B9}"/>
              </a:ext>
            </a:extLst>
          </p:cNvPr>
          <p:cNvPicPr>
            <a:picLocks noChangeAspect="1"/>
          </p:cNvPicPr>
          <p:nvPr/>
        </p:nvPicPr>
        <p:blipFill>
          <a:blip r:embed="rId2"/>
          <a:stretch>
            <a:fillRect/>
          </a:stretch>
        </p:blipFill>
        <p:spPr>
          <a:xfrm>
            <a:off x="1398282" y="2802875"/>
            <a:ext cx="6038850" cy="3162300"/>
          </a:xfrm>
          <a:prstGeom prst="rect">
            <a:avLst/>
          </a:prstGeom>
        </p:spPr>
      </p:pic>
    </p:spTree>
    <p:extLst>
      <p:ext uri="{BB962C8B-B14F-4D97-AF65-F5344CB8AC3E}">
        <p14:creationId xmlns:p14="http://schemas.microsoft.com/office/powerpoint/2010/main" val="4226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4541532" y="499917"/>
            <a:ext cx="6792686" cy="92333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1">
            <a:spAutoFit/>
          </a:bodyPr>
          <a:lstStyle/>
          <a:p>
            <a:pPr algn="ctr"/>
            <a:r>
              <a:rPr lang="ar-EG" sz="5400" b="1" dirty="0"/>
              <a:t>لجعل الكائن يتحدث بشيء ما: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1200329"/>
          </a:xfrm>
          <a:prstGeom prst="rect">
            <a:avLst/>
          </a:prstGeom>
          <a:noFill/>
        </p:spPr>
        <p:txBody>
          <a:bodyPr wrap="square">
            <a:spAutoFit/>
          </a:bodyPr>
          <a:lstStyle/>
          <a:p>
            <a:r>
              <a:rPr lang="ar-EG" sz="3600" b="1" dirty="0">
                <a:solidFill>
                  <a:srgbClr val="C00000"/>
                </a:solidFill>
              </a:rPr>
              <a:t>8- ستظهر الرسالة المكتوبة على المنصة</a:t>
            </a:r>
          </a:p>
        </p:txBody>
      </p:sp>
      <p:pic>
        <p:nvPicPr>
          <p:cNvPr id="5" name="صورة 4">
            <a:extLst>
              <a:ext uri="{FF2B5EF4-FFF2-40B4-BE49-F238E27FC236}">
                <a16:creationId xmlns:a16="http://schemas.microsoft.com/office/drawing/2014/main" id="{92DCED12-A2F6-4345-8ED2-71DD8FA6BEBA}"/>
              </a:ext>
            </a:extLst>
          </p:cNvPr>
          <p:cNvPicPr>
            <a:picLocks noChangeAspect="1"/>
          </p:cNvPicPr>
          <p:nvPr/>
        </p:nvPicPr>
        <p:blipFill>
          <a:blip r:embed="rId2"/>
          <a:stretch>
            <a:fillRect/>
          </a:stretch>
        </p:blipFill>
        <p:spPr>
          <a:xfrm>
            <a:off x="1073603" y="2609850"/>
            <a:ext cx="6038850" cy="3162300"/>
          </a:xfrm>
          <a:prstGeom prst="rect">
            <a:avLst/>
          </a:prstGeom>
        </p:spPr>
      </p:pic>
    </p:spTree>
    <p:extLst>
      <p:ext uri="{BB962C8B-B14F-4D97-AF65-F5344CB8AC3E}">
        <p14:creationId xmlns:p14="http://schemas.microsoft.com/office/powerpoint/2010/main" val="286719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1AF05990-58A4-435B-B70C-12DC189441F2}"/>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947080" y="1015546"/>
            <a:ext cx="8297839" cy="5645631"/>
          </a:xfrm>
          <a:prstGeom prst="rect">
            <a:avLst/>
          </a:prstGeom>
        </p:spPr>
      </p:pic>
      <p:sp>
        <p:nvSpPr>
          <p:cNvPr id="4" name="مربع نص 3">
            <a:extLst>
              <a:ext uri="{FF2B5EF4-FFF2-40B4-BE49-F238E27FC236}">
                <a16:creationId xmlns:a16="http://schemas.microsoft.com/office/drawing/2014/main" id="{305CEF09-404B-4BBE-9809-0FD11341CD3C}"/>
              </a:ext>
            </a:extLst>
          </p:cNvPr>
          <p:cNvSpPr txBox="1"/>
          <p:nvPr/>
        </p:nvSpPr>
        <p:spPr>
          <a:xfrm>
            <a:off x="3809999" y="2776532"/>
            <a:ext cx="4572000" cy="1446550"/>
          </a:xfrm>
          <a:prstGeom prst="rect">
            <a:avLst/>
          </a:prstGeom>
          <a:noFill/>
        </p:spPr>
        <p:txBody>
          <a:bodyPr wrap="square">
            <a:spAutoFit/>
          </a:bodyPr>
          <a:lstStyle/>
          <a:p>
            <a:pPr algn="ctr"/>
            <a:r>
              <a:rPr lang="ar-EG" sz="4400" b="1" dirty="0"/>
              <a:t>الدرس الثاني</a:t>
            </a:r>
          </a:p>
          <a:p>
            <a:pPr algn="ctr"/>
            <a:r>
              <a:rPr lang="ar-EG" sz="4400" b="1" dirty="0"/>
              <a:t> اللبنات البرمجية</a:t>
            </a:r>
          </a:p>
        </p:txBody>
      </p:sp>
    </p:spTree>
    <p:extLst>
      <p:ext uri="{BB962C8B-B14F-4D97-AF65-F5344CB8AC3E}">
        <p14:creationId xmlns:p14="http://schemas.microsoft.com/office/powerpoint/2010/main" val="242565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C7AD79F-4052-4354-BD9E-4CB492AB66B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5876" l="1172" r="98633"/>
                    </a14:imgEffect>
                  </a14:imgLayer>
                </a14:imgProps>
              </a:ext>
              <a:ext uri="{28A0092B-C50C-407E-A947-70E740481C1C}">
                <a14:useLocalDpi xmlns:a14="http://schemas.microsoft.com/office/drawing/2010/main" val="0"/>
              </a:ext>
            </a:extLst>
          </a:blip>
          <a:stretch>
            <a:fillRect/>
          </a:stretch>
        </p:blipFill>
        <p:spPr>
          <a:xfrm>
            <a:off x="3528564" y="1225016"/>
            <a:ext cx="5134872" cy="3891270"/>
          </a:xfrm>
          <a:prstGeom prst="rect">
            <a:avLst/>
          </a:prstGeom>
        </p:spPr>
      </p:pic>
      <p:sp>
        <p:nvSpPr>
          <p:cNvPr id="3" name="مربع نص 2">
            <a:extLst>
              <a:ext uri="{FF2B5EF4-FFF2-40B4-BE49-F238E27FC236}">
                <a16:creationId xmlns:a16="http://schemas.microsoft.com/office/drawing/2014/main" id="{C72F0081-A166-42C3-B568-B24460597466}"/>
              </a:ext>
            </a:extLst>
          </p:cNvPr>
          <p:cNvSpPr txBox="1"/>
          <p:nvPr/>
        </p:nvSpPr>
        <p:spPr>
          <a:xfrm>
            <a:off x="4299857" y="2721114"/>
            <a:ext cx="3592286" cy="707886"/>
          </a:xfrm>
          <a:prstGeom prst="rect">
            <a:avLst/>
          </a:prstGeom>
          <a:noFill/>
        </p:spPr>
        <p:txBody>
          <a:bodyPr wrap="square">
            <a:spAutoFit/>
          </a:bodyPr>
          <a:lstStyle/>
          <a:p>
            <a:pPr algn="ctr"/>
            <a:r>
              <a:rPr lang="ar-EG" sz="4000" b="1" dirty="0"/>
              <a:t>تحرير البرنامج</a:t>
            </a:r>
          </a:p>
        </p:txBody>
      </p:sp>
    </p:spTree>
    <p:extLst>
      <p:ext uri="{BB962C8B-B14F-4D97-AF65-F5344CB8AC3E}">
        <p14:creationId xmlns:p14="http://schemas.microsoft.com/office/powerpoint/2010/main" val="39169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74FA4E4-152C-4426-A3A1-2AA0063BB12F}"/>
              </a:ext>
            </a:extLst>
          </p:cNvPr>
          <p:cNvSpPr txBox="1"/>
          <p:nvPr/>
        </p:nvSpPr>
        <p:spPr>
          <a:xfrm>
            <a:off x="2226128" y="2367171"/>
            <a:ext cx="8175171" cy="2123658"/>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Wingdings" panose="05000000000000000000" pitchFamily="2" charset="2"/>
              <a:buChar char="Ø"/>
            </a:pPr>
            <a:r>
              <a:rPr lang="ar-EG" sz="4400" b="1" dirty="0">
                <a:solidFill>
                  <a:srgbClr val="C00000"/>
                </a:solidFill>
              </a:rPr>
              <a:t>يمكنك تحرير أي لبنة بالضغط بالزر الأيمن عليها حيث سيتم عرض 3 خيارات:</a:t>
            </a:r>
          </a:p>
          <a:p>
            <a:r>
              <a:rPr lang="ar-EG" sz="4400" b="1" dirty="0">
                <a:solidFill>
                  <a:schemeClr val="tx1"/>
                </a:solidFill>
              </a:rPr>
              <a:t>مضاعفة، إضافة تعليق، حذف اللبنة.</a:t>
            </a:r>
          </a:p>
        </p:txBody>
      </p:sp>
    </p:spTree>
    <p:extLst>
      <p:ext uri="{BB962C8B-B14F-4D97-AF65-F5344CB8AC3E}">
        <p14:creationId xmlns:p14="http://schemas.microsoft.com/office/powerpoint/2010/main" val="22263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F93AF5F-4EE7-4D13-B2E2-A0A1CA983880}"/>
              </a:ext>
            </a:extLst>
          </p:cNvPr>
          <p:cNvPicPr>
            <a:picLocks noChangeAspect="1"/>
          </p:cNvPicPr>
          <p:nvPr/>
        </p:nvPicPr>
        <p:blipFill>
          <a:blip r:embed="rId2"/>
          <a:stretch>
            <a:fillRect/>
          </a:stretch>
        </p:blipFill>
        <p:spPr>
          <a:xfrm>
            <a:off x="2938542" y="2025423"/>
            <a:ext cx="7218646" cy="3569834"/>
          </a:xfrm>
          <a:prstGeom prst="rect">
            <a:avLst/>
          </a:prstGeom>
        </p:spPr>
      </p:pic>
      <p:sp>
        <p:nvSpPr>
          <p:cNvPr id="4" name="مستطيل: زوايا مستديرة 3">
            <a:extLst>
              <a:ext uri="{FF2B5EF4-FFF2-40B4-BE49-F238E27FC236}">
                <a16:creationId xmlns:a16="http://schemas.microsoft.com/office/drawing/2014/main" id="{ACFA4967-5985-42EC-A229-6870651B7409}"/>
              </a:ext>
            </a:extLst>
          </p:cNvPr>
          <p:cNvSpPr/>
          <p:nvPr/>
        </p:nvSpPr>
        <p:spPr>
          <a:xfrm>
            <a:off x="880926" y="811666"/>
            <a:ext cx="2481943" cy="24275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chemeClr val="tx1"/>
                </a:solidFill>
              </a:rPr>
              <a:t>أوامر التحرير</a:t>
            </a:r>
          </a:p>
        </p:txBody>
      </p:sp>
    </p:spTree>
    <p:extLst>
      <p:ext uri="{BB962C8B-B14F-4D97-AF65-F5344CB8AC3E}">
        <p14:creationId xmlns:p14="http://schemas.microsoft.com/office/powerpoint/2010/main" val="328079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B68AB2F-AAA3-4BAE-AC1B-ED9380C150B7}"/>
              </a:ext>
            </a:extLst>
          </p:cNvPr>
          <p:cNvPicPr>
            <a:picLocks noChangeAspect="1"/>
          </p:cNvPicPr>
          <p:nvPr/>
        </p:nvPicPr>
        <p:blipFill>
          <a:blip r:embed="rId2"/>
          <a:stretch>
            <a:fillRect/>
          </a:stretch>
        </p:blipFill>
        <p:spPr>
          <a:xfrm>
            <a:off x="2169901" y="1721984"/>
            <a:ext cx="3280439" cy="3414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فقاعة التفكير: على شكل سحابة 3">
            <a:extLst>
              <a:ext uri="{FF2B5EF4-FFF2-40B4-BE49-F238E27FC236}">
                <a16:creationId xmlns:a16="http://schemas.microsoft.com/office/drawing/2014/main" id="{2910045A-7619-40CC-A6FB-228DA3156078}"/>
              </a:ext>
            </a:extLst>
          </p:cNvPr>
          <p:cNvSpPr/>
          <p:nvPr/>
        </p:nvSpPr>
        <p:spPr>
          <a:xfrm>
            <a:off x="6741662" y="718459"/>
            <a:ext cx="3984171" cy="4180114"/>
          </a:xfrm>
          <a:prstGeom prst="cloudCallout">
            <a:avLst>
              <a:gd name="adj1" fmla="val -95546"/>
              <a:gd name="adj2" fmla="val 27016"/>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يمكنك حذف أي لبنة برمجية بسحبها وإفلاتها إلى لوحة اللبنات البرمجية مرة أخرى</a:t>
            </a:r>
          </a:p>
        </p:txBody>
      </p:sp>
    </p:spTree>
    <p:extLst>
      <p:ext uri="{BB962C8B-B14F-4D97-AF65-F5344CB8AC3E}">
        <p14:creationId xmlns:p14="http://schemas.microsoft.com/office/powerpoint/2010/main" val="36313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4F99268-E1B7-49B7-A385-892AD696B128}"/>
              </a:ext>
            </a:extLst>
          </p:cNvPr>
          <p:cNvPicPr>
            <a:picLocks noChangeAspect="1"/>
          </p:cNvPicPr>
          <p:nvPr/>
        </p:nvPicPr>
        <p:blipFill>
          <a:blip r:embed="rId2"/>
          <a:stretch>
            <a:fillRect/>
          </a:stretch>
        </p:blipFill>
        <p:spPr>
          <a:xfrm>
            <a:off x="2581275" y="714375"/>
            <a:ext cx="7029450" cy="5429250"/>
          </a:xfrm>
          <a:prstGeom prst="rect">
            <a:avLst/>
          </a:prstGeom>
        </p:spPr>
      </p:pic>
    </p:spTree>
    <p:extLst>
      <p:ext uri="{BB962C8B-B14F-4D97-AF65-F5344CB8AC3E}">
        <p14:creationId xmlns:p14="http://schemas.microsoft.com/office/powerpoint/2010/main" val="22789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C7AD79F-4052-4354-BD9E-4CB492AB66B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5876" l="1172" r="98633"/>
                    </a14:imgEffect>
                  </a14:imgLayer>
                </a14:imgProps>
              </a:ext>
              <a:ext uri="{28A0092B-C50C-407E-A947-70E740481C1C}">
                <a14:useLocalDpi xmlns:a14="http://schemas.microsoft.com/office/drawing/2010/main" val="0"/>
              </a:ext>
            </a:extLst>
          </a:blip>
          <a:stretch>
            <a:fillRect/>
          </a:stretch>
        </p:blipFill>
        <p:spPr>
          <a:xfrm>
            <a:off x="3528564" y="1225016"/>
            <a:ext cx="5134872" cy="3891270"/>
          </a:xfrm>
          <a:prstGeom prst="rect">
            <a:avLst/>
          </a:prstGeom>
        </p:spPr>
      </p:pic>
      <p:sp>
        <p:nvSpPr>
          <p:cNvPr id="3" name="مربع نص 2">
            <a:extLst>
              <a:ext uri="{FF2B5EF4-FFF2-40B4-BE49-F238E27FC236}">
                <a16:creationId xmlns:a16="http://schemas.microsoft.com/office/drawing/2014/main" id="{C72F0081-A166-42C3-B568-B24460597466}"/>
              </a:ext>
            </a:extLst>
          </p:cNvPr>
          <p:cNvSpPr txBox="1"/>
          <p:nvPr/>
        </p:nvSpPr>
        <p:spPr>
          <a:xfrm>
            <a:off x="4299857" y="2721114"/>
            <a:ext cx="3592286" cy="707886"/>
          </a:xfrm>
          <a:prstGeom prst="rect">
            <a:avLst/>
          </a:prstGeom>
          <a:noFill/>
        </p:spPr>
        <p:txBody>
          <a:bodyPr wrap="square">
            <a:spAutoFit/>
          </a:bodyPr>
          <a:lstStyle/>
          <a:p>
            <a:pPr algn="ctr"/>
            <a:r>
              <a:rPr lang="ar-EG" sz="4000" b="1" dirty="0"/>
              <a:t>لبنة بدء الحركة</a:t>
            </a:r>
          </a:p>
        </p:txBody>
      </p:sp>
    </p:spTree>
    <p:extLst>
      <p:ext uri="{BB962C8B-B14F-4D97-AF65-F5344CB8AC3E}">
        <p14:creationId xmlns:p14="http://schemas.microsoft.com/office/powerpoint/2010/main" val="102061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74FA4E4-152C-4426-A3A1-2AA0063BB12F}"/>
              </a:ext>
            </a:extLst>
          </p:cNvPr>
          <p:cNvSpPr txBox="1"/>
          <p:nvPr/>
        </p:nvSpPr>
        <p:spPr>
          <a:xfrm>
            <a:off x="2182585" y="674400"/>
            <a:ext cx="8175171" cy="550920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Wingdings" panose="05000000000000000000" pitchFamily="2" charset="2"/>
              <a:buChar char="Ø"/>
            </a:pPr>
            <a:r>
              <a:rPr lang="ar-EG" sz="4400" b="1" dirty="0"/>
              <a:t>هناك لبنة أساسية أخرى في </a:t>
            </a:r>
            <a:r>
              <a:rPr lang="ar-EG" sz="4400" b="1" dirty="0" err="1"/>
              <a:t>سكراتش</a:t>
            </a:r>
            <a:r>
              <a:rPr lang="ar-EG" sz="4400" b="1" dirty="0"/>
              <a:t> وهي لبنة الحركة. يمكن استخدام </a:t>
            </a:r>
            <a:r>
              <a:rPr lang="ar-EG" sz="4400" b="1" dirty="0" err="1"/>
              <a:t>هذە</a:t>
            </a:r>
            <a:r>
              <a:rPr lang="ar-EG" sz="4400" b="1" dirty="0"/>
              <a:t> اللبنة لتحريك الكائن على المنصة تجعل هذه اللبنة الكائن يتحرك للأمام بعدد محدد من الخطوات  في الاتجاه المقابل له. إن القيمة </a:t>
            </a:r>
            <a:r>
              <a:rPr lang="ar-EG" sz="4400" b="1" dirty="0" err="1"/>
              <a:t>الإفتراضية</a:t>
            </a:r>
            <a:r>
              <a:rPr lang="ar-EG" sz="4400" b="1" dirty="0"/>
              <a:t> في هذه اللبنة هي 10 ويمكن اختيار أي رقم بدلًا منها. يمكنك العثور على لبنة في فئة لبنات الحركة </a:t>
            </a:r>
            <a:endParaRPr lang="ar-EG" sz="4400" b="1" dirty="0">
              <a:solidFill>
                <a:schemeClr val="tx1"/>
              </a:solidFill>
            </a:endParaRPr>
          </a:p>
        </p:txBody>
      </p:sp>
    </p:spTree>
    <p:extLst>
      <p:ext uri="{BB962C8B-B14F-4D97-AF65-F5344CB8AC3E}">
        <p14:creationId xmlns:p14="http://schemas.microsoft.com/office/powerpoint/2010/main" val="141040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p:spPr>
        <p:txBody>
          <a:bodyPr wrap="square" rtlCol="1">
            <a:spAutoFit/>
          </a:bodyPr>
          <a:lstStyle/>
          <a:p>
            <a:pPr algn="ctr"/>
            <a:r>
              <a:rPr lang="ar-EG" sz="5400" b="1" dirty="0"/>
              <a:t>لجعل الكائن يتحرك على المنصة: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1200329"/>
          </a:xfrm>
          <a:prstGeom prst="rect">
            <a:avLst/>
          </a:prstGeom>
          <a:noFill/>
        </p:spPr>
        <p:txBody>
          <a:bodyPr wrap="square">
            <a:spAutoFit/>
          </a:bodyPr>
          <a:lstStyle/>
          <a:p>
            <a:r>
              <a:rPr lang="ar-EG" sz="3600" b="1" dirty="0">
                <a:solidFill>
                  <a:srgbClr val="C00000"/>
                </a:solidFill>
              </a:rPr>
              <a:t>1- أضف لبنة عند النقر على (العلم الأخضر).</a:t>
            </a:r>
          </a:p>
        </p:txBody>
      </p:sp>
      <p:pic>
        <p:nvPicPr>
          <p:cNvPr id="3" name="صورة 2">
            <a:extLst>
              <a:ext uri="{FF2B5EF4-FFF2-40B4-BE49-F238E27FC236}">
                <a16:creationId xmlns:a16="http://schemas.microsoft.com/office/drawing/2014/main" id="{92204CA9-10BA-4EA9-88AD-75861B668B94}"/>
              </a:ext>
            </a:extLst>
          </p:cNvPr>
          <p:cNvPicPr>
            <a:picLocks noChangeAspect="1"/>
          </p:cNvPicPr>
          <p:nvPr/>
        </p:nvPicPr>
        <p:blipFill>
          <a:blip r:embed="rId2"/>
          <a:stretch>
            <a:fillRect/>
          </a:stretch>
        </p:blipFill>
        <p:spPr>
          <a:xfrm>
            <a:off x="1976777" y="2357377"/>
            <a:ext cx="3187473" cy="32104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771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p:spPr>
        <p:txBody>
          <a:bodyPr wrap="square" rtlCol="1">
            <a:spAutoFit/>
          </a:bodyPr>
          <a:lstStyle/>
          <a:p>
            <a:pPr algn="ctr"/>
            <a:r>
              <a:rPr lang="ar-EG" sz="5400" b="1" dirty="0"/>
              <a:t>لجعل الكائن يتحرك على المنصة: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1200329"/>
          </a:xfrm>
          <a:prstGeom prst="rect">
            <a:avLst/>
          </a:prstGeom>
          <a:noFill/>
        </p:spPr>
        <p:txBody>
          <a:bodyPr wrap="square">
            <a:spAutoFit/>
          </a:bodyPr>
          <a:lstStyle/>
          <a:p>
            <a:r>
              <a:rPr lang="ar-EG" sz="3600" b="1" dirty="0">
                <a:solidFill>
                  <a:srgbClr val="C00000"/>
                </a:solidFill>
              </a:rPr>
              <a:t>2- اضغط على فئة لبنات الحركة.</a:t>
            </a:r>
          </a:p>
        </p:txBody>
      </p:sp>
      <p:pic>
        <p:nvPicPr>
          <p:cNvPr id="5" name="صورة 4">
            <a:extLst>
              <a:ext uri="{FF2B5EF4-FFF2-40B4-BE49-F238E27FC236}">
                <a16:creationId xmlns:a16="http://schemas.microsoft.com/office/drawing/2014/main" id="{656B4D80-E412-4700-9939-124E7982B28A}"/>
              </a:ext>
            </a:extLst>
          </p:cNvPr>
          <p:cNvPicPr>
            <a:picLocks noChangeAspect="1"/>
          </p:cNvPicPr>
          <p:nvPr/>
        </p:nvPicPr>
        <p:blipFill>
          <a:blip r:embed="rId2"/>
          <a:stretch>
            <a:fillRect/>
          </a:stretch>
        </p:blipFill>
        <p:spPr>
          <a:xfrm>
            <a:off x="1926106" y="2439761"/>
            <a:ext cx="3288815" cy="3721554"/>
          </a:xfrm>
          <a:prstGeom prst="rect">
            <a:avLst/>
          </a:prstGeom>
        </p:spPr>
      </p:pic>
    </p:spTree>
    <p:extLst>
      <p:ext uri="{BB962C8B-B14F-4D97-AF65-F5344CB8AC3E}">
        <p14:creationId xmlns:p14="http://schemas.microsoft.com/office/powerpoint/2010/main" val="402547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p:spPr>
        <p:txBody>
          <a:bodyPr wrap="square" rtlCol="1">
            <a:spAutoFit/>
          </a:bodyPr>
          <a:lstStyle/>
          <a:p>
            <a:pPr algn="ctr"/>
            <a:r>
              <a:rPr lang="ar-EG" sz="5400" b="1" dirty="0"/>
              <a:t>لجعل الكائن يتحرك على المنصة: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1754326"/>
          </a:xfrm>
          <a:prstGeom prst="rect">
            <a:avLst/>
          </a:prstGeom>
          <a:noFill/>
        </p:spPr>
        <p:txBody>
          <a:bodyPr wrap="square">
            <a:spAutoFit/>
          </a:bodyPr>
          <a:lstStyle/>
          <a:p>
            <a:r>
              <a:rPr lang="ar-EG" sz="3600" b="1" dirty="0">
                <a:solidFill>
                  <a:srgbClr val="C00000"/>
                </a:solidFill>
              </a:rPr>
              <a:t>3- قم بسحب وإفلات لبنة تحرك 10 خطوة في منطقة البرمجة.</a:t>
            </a:r>
          </a:p>
        </p:txBody>
      </p:sp>
      <p:pic>
        <p:nvPicPr>
          <p:cNvPr id="3" name="صورة 2">
            <a:extLst>
              <a:ext uri="{FF2B5EF4-FFF2-40B4-BE49-F238E27FC236}">
                <a16:creationId xmlns:a16="http://schemas.microsoft.com/office/drawing/2014/main" id="{C16F4FF4-6018-440A-8CF9-FB7D76A8A1F3}"/>
              </a:ext>
            </a:extLst>
          </p:cNvPr>
          <p:cNvPicPr>
            <a:picLocks noChangeAspect="1"/>
          </p:cNvPicPr>
          <p:nvPr/>
        </p:nvPicPr>
        <p:blipFill>
          <a:blip r:embed="rId2"/>
          <a:stretch>
            <a:fillRect/>
          </a:stretch>
        </p:blipFill>
        <p:spPr>
          <a:xfrm>
            <a:off x="1769868" y="3957037"/>
            <a:ext cx="6896521" cy="1941739"/>
          </a:xfrm>
          <a:prstGeom prst="rect">
            <a:avLst/>
          </a:prstGeom>
        </p:spPr>
      </p:pic>
    </p:spTree>
    <p:extLst>
      <p:ext uri="{BB962C8B-B14F-4D97-AF65-F5344CB8AC3E}">
        <p14:creationId xmlns:p14="http://schemas.microsoft.com/office/powerpoint/2010/main" val="213564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7135833D-F216-4C9D-B86E-B7466012E5D9}"/>
              </a:ext>
            </a:extLst>
          </p:cNvPr>
          <p:cNvPicPr>
            <a:picLocks noChangeAspect="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3914" t="10358" r="13489" b="22776"/>
          <a:stretch/>
        </p:blipFill>
        <p:spPr>
          <a:xfrm>
            <a:off x="6096000" y="-283778"/>
            <a:ext cx="5022011" cy="3429000"/>
          </a:xfrm>
          <a:prstGeom prst="rect">
            <a:avLst/>
          </a:prstGeom>
        </p:spPr>
      </p:pic>
      <p:sp>
        <p:nvSpPr>
          <p:cNvPr id="4" name="مربع نص 3">
            <a:extLst>
              <a:ext uri="{FF2B5EF4-FFF2-40B4-BE49-F238E27FC236}">
                <a16:creationId xmlns:a16="http://schemas.microsoft.com/office/drawing/2014/main" id="{D5FFF1D9-1814-4B59-B6E9-D1E7D9684C78}"/>
              </a:ext>
            </a:extLst>
          </p:cNvPr>
          <p:cNvSpPr txBox="1"/>
          <p:nvPr/>
        </p:nvSpPr>
        <p:spPr>
          <a:xfrm>
            <a:off x="3653846" y="1430722"/>
            <a:ext cx="6096000" cy="769441"/>
          </a:xfrm>
          <a:prstGeom prst="rect">
            <a:avLst/>
          </a:prstGeom>
          <a:noFill/>
        </p:spPr>
        <p:txBody>
          <a:bodyPr wrap="square">
            <a:spAutoFit/>
          </a:bodyPr>
          <a:lstStyle/>
          <a:p>
            <a:r>
              <a:rPr lang="ar-EG" sz="4400" b="1" dirty="0"/>
              <a:t>لوحة اللبنات</a:t>
            </a:r>
          </a:p>
        </p:txBody>
      </p:sp>
      <p:sp>
        <p:nvSpPr>
          <p:cNvPr id="6" name="مربع نص 5">
            <a:extLst>
              <a:ext uri="{FF2B5EF4-FFF2-40B4-BE49-F238E27FC236}">
                <a16:creationId xmlns:a16="http://schemas.microsoft.com/office/drawing/2014/main" id="{7A99C194-C278-4231-8950-2D9AE13CFB6F}"/>
              </a:ext>
            </a:extLst>
          </p:cNvPr>
          <p:cNvSpPr txBox="1"/>
          <p:nvPr/>
        </p:nvSpPr>
        <p:spPr>
          <a:xfrm>
            <a:off x="1230011" y="2949678"/>
            <a:ext cx="9731977" cy="3416320"/>
          </a:xfrm>
          <a:prstGeom prst="rect">
            <a:avLst/>
          </a:prstGeom>
          <a:noFill/>
        </p:spPr>
        <p:txBody>
          <a:bodyPr wrap="square">
            <a:spAutoFit/>
          </a:bodyPr>
          <a:lstStyle/>
          <a:p>
            <a:r>
              <a:rPr lang="ar-EG" sz="3600" b="1" dirty="0">
                <a:solidFill>
                  <a:srgbClr val="C00000"/>
                </a:solidFill>
              </a:rPr>
              <a:t>يطلق على الأوامر في </a:t>
            </a:r>
            <a:r>
              <a:rPr lang="ar-EG" sz="3600" b="1" dirty="0" err="1">
                <a:solidFill>
                  <a:srgbClr val="C00000"/>
                </a:solidFill>
              </a:rPr>
              <a:t>سكراتش</a:t>
            </a:r>
            <a:r>
              <a:rPr lang="ar-EG" sz="3600" b="1" dirty="0">
                <a:solidFill>
                  <a:srgbClr val="C00000"/>
                </a:solidFill>
              </a:rPr>
              <a:t> اسم اللبنات. يمكن الوصول إلى هذه الأوامر من علامة تبويب المقاطع البرمجية. يمكنك سحب وإفلات هذه اللبنات إلى منطقة البرمجة لإنشاء مشروعك. هناك 9 فئات رئيسة من اللبنات في هذه اللوحة حيث يكون لك فئة لون معين وتستخدم من أجل مهام محددة في البرنامج يمكنك أيضَا إضافة المزيد من فئات اللبنات البرمجية كملحقات.</a:t>
            </a:r>
          </a:p>
        </p:txBody>
      </p:sp>
    </p:spTree>
    <p:extLst>
      <p:ext uri="{BB962C8B-B14F-4D97-AF65-F5344CB8AC3E}">
        <p14:creationId xmlns:p14="http://schemas.microsoft.com/office/powerpoint/2010/main" val="8146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p:spPr>
        <p:txBody>
          <a:bodyPr wrap="square" rtlCol="1">
            <a:spAutoFit/>
          </a:bodyPr>
          <a:lstStyle/>
          <a:p>
            <a:pPr algn="ctr"/>
            <a:r>
              <a:rPr lang="ar-EG" sz="5400" b="1" dirty="0"/>
              <a:t>لجعل الكائن يتحرك على المنصة: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1200329"/>
          </a:xfrm>
          <a:prstGeom prst="rect">
            <a:avLst/>
          </a:prstGeom>
          <a:noFill/>
        </p:spPr>
        <p:txBody>
          <a:bodyPr wrap="square">
            <a:spAutoFit/>
          </a:bodyPr>
          <a:lstStyle/>
          <a:p>
            <a:r>
              <a:rPr lang="ar-EG" sz="3600" b="1" dirty="0">
                <a:solidFill>
                  <a:srgbClr val="C00000"/>
                </a:solidFill>
              </a:rPr>
              <a:t>4- اضبط خيار الخطوات على 100</a:t>
            </a:r>
          </a:p>
        </p:txBody>
      </p:sp>
      <p:pic>
        <p:nvPicPr>
          <p:cNvPr id="5" name="صورة 4">
            <a:extLst>
              <a:ext uri="{FF2B5EF4-FFF2-40B4-BE49-F238E27FC236}">
                <a16:creationId xmlns:a16="http://schemas.microsoft.com/office/drawing/2014/main" id="{B6BA876D-08D9-483C-AF1C-6F8F62F9BEBD}"/>
              </a:ext>
            </a:extLst>
          </p:cNvPr>
          <p:cNvPicPr>
            <a:picLocks noChangeAspect="1"/>
          </p:cNvPicPr>
          <p:nvPr/>
        </p:nvPicPr>
        <p:blipFill>
          <a:blip r:embed="rId2"/>
          <a:stretch>
            <a:fillRect/>
          </a:stretch>
        </p:blipFill>
        <p:spPr>
          <a:xfrm>
            <a:off x="1839685" y="2802875"/>
            <a:ext cx="3810000" cy="2867025"/>
          </a:xfrm>
          <a:prstGeom prst="rect">
            <a:avLst/>
          </a:prstGeom>
        </p:spPr>
      </p:pic>
    </p:spTree>
    <p:extLst>
      <p:ext uri="{BB962C8B-B14F-4D97-AF65-F5344CB8AC3E}">
        <p14:creationId xmlns:p14="http://schemas.microsoft.com/office/powerpoint/2010/main" val="414188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p:spPr>
        <p:txBody>
          <a:bodyPr wrap="square" rtlCol="1">
            <a:spAutoFit/>
          </a:bodyPr>
          <a:lstStyle/>
          <a:p>
            <a:pPr algn="ctr"/>
            <a:r>
              <a:rPr lang="ar-EG" sz="5400" b="1" dirty="0"/>
              <a:t>لجعل الكائن يتحرك على المنصة: </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1200329"/>
          </a:xfrm>
          <a:prstGeom prst="rect">
            <a:avLst/>
          </a:prstGeom>
          <a:noFill/>
        </p:spPr>
        <p:txBody>
          <a:bodyPr wrap="square">
            <a:spAutoFit/>
          </a:bodyPr>
          <a:lstStyle/>
          <a:p>
            <a:r>
              <a:rPr lang="ar-EG" sz="3600" b="1" dirty="0">
                <a:solidFill>
                  <a:srgbClr val="C00000"/>
                </a:solidFill>
              </a:rPr>
              <a:t>5- اضغط على العلم الأخضر لتشغيل البرنامج</a:t>
            </a:r>
          </a:p>
        </p:txBody>
      </p:sp>
      <p:pic>
        <p:nvPicPr>
          <p:cNvPr id="3" name="صورة 2">
            <a:extLst>
              <a:ext uri="{FF2B5EF4-FFF2-40B4-BE49-F238E27FC236}">
                <a16:creationId xmlns:a16="http://schemas.microsoft.com/office/drawing/2014/main" id="{B351BDFB-AF43-409E-AAAF-EA3F7D8C75E0}"/>
              </a:ext>
            </a:extLst>
          </p:cNvPr>
          <p:cNvPicPr>
            <a:picLocks noChangeAspect="1"/>
          </p:cNvPicPr>
          <p:nvPr/>
        </p:nvPicPr>
        <p:blipFill>
          <a:blip r:embed="rId2"/>
          <a:stretch>
            <a:fillRect/>
          </a:stretch>
        </p:blipFill>
        <p:spPr>
          <a:xfrm>
            <a:off x="1941058" y="4059011"/>
            <a:ext cx="5000625" cy="1962150"/>
          </a:xfrm>
          <a:prstGeom prst="rect">
            <a:avLst/>
          </a:prstGeom>
        </p:spPr>
      </p:pic>
    </p:spTree>
    <p:extLst>
      <p:ext uri="{BB962C8B-B14F-4D97-AF65-F5344CB8AC3E}">
        <p14:creationId xmlns:p14="http://schemas.microsoft.com/office/powerpoint/2010/main" val="276429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C7AD79F-4052-4354-BD9E-4CB492AB66B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5876" l="1172" r="98633"/>
                    </a14:imgEffect>
                  </a14:imgLayer>
                </a14:imgProps>
              </a:ext>
              <a:ext uri="{28A0092B-C50C-407E-A947-70E740481C1C}">
                <a14:useLocalDpi xmlns:a14="http://schemas.microsoft.com/office/drawing/2010/main" val="0"/>
              </a:ext>
            </a:extLst>
          </a:blip>
          <a:stretch>
            <a:fillRect/>
          </a:stretch>
        </p:blipFill>
        <p:spPr>
          <a:xfrm>
            <a:off x="3528564" y="1225016"/>
            <a:ext cx="5134872" cy="3891270"/>
          </a:xfrm>
          <a:prstGeom prst="rect">
            <a:avLst/>
          </a:prstGeom>
        </p:spPr>
      </p:pic>
      <p:sp>
        <p:nvSpPr>
          <p:cNvPr id="3" name="مربع نص 2">
            <a:extLst>
              <a:ext uri="{FF2B5EF4-FFF2-40B4-BE49-F238E27FC236}">
                <a16:creationId xmlns:a16="http://schemas.microsoft.com/office/drawing/2014/main" id="{C72F0081-A166-42C3-B568-B24460597466}"/>
              </a:ext>
            </a:extLst>
          </p:cNvPr>
          <p:cNvSpPr txBox="1"/>
          <p:nvPr/>
        </p:nvSpPr>
        <p:spPr>
          <a:xfrm>
            <a:off x="4299857" y="2721114"/>
            <a:ext cx="3592286" cy="707886"/>
          </a:xfrm>
          <a:prstGeom prst="rect">
            <a:avLst/>
          </a:prstGeom>
          <a:noFill/>
        </p:spPr>
        <p:txBody>
          <a:bodyPr wrap="square">
            <a:spAutoFit/>
          </a:bodyPr>
          <a:lstStyle/>
          <a:p>
            <a:pPr algn="ctr"/>
            <a:r>
              <a:rPr lang="ar-EG" sz="4000" b="1" dirty="0"/>
              <a:t>دوران الكائن</a:t>
            </a:r>
          </a:p>
        </p:txBody>
      </p:sp>
    </p:spTree>
    <p:extLst>
      <p:ext uri="{BB962C8B-B14F-4D97-AF65-F5344CB8AC3E}">
        <p14:creationId xmlns:p14="http://schemas.microsoft.com/office/powerpoint/2010/main" val="17894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74FA4E4-152C-4426-A3A1-2AA0063BB12F}"/>
              </a:ext>
            </a:extLst>
          </p:cNvPr>
          <p:cNvSpPr txBox="1"/>
          <p:nvPr/>
        </p:nvSpPr>
        <p:spPr>
          <a:xfrm>
            <a:off x="4702629" y="674400"/>
            <a:ext cx="6700156" cy="4524315"/>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Wingdings" panose="05000000000000000000" pitchFamily="2" charset="2"/>
              <a:buChar char="Ø"/>
            </a:pPr>
            <a:r>
              <a:rPr lang="ar-EG" sz="3600" b="1" dirty="0"/>
              <a:t>يمكنك استخدام لبنة استدر لتعيين استدارة مخصصة للكائن, تقوم لبنة استدر بجعل الكائن يدور الكائن يدور بعدد درجات مجددة باتجاه العقارب الساعة أو عكسها وفق اللبنة المستخدمة. القيمة الافتراضية لهذه اللبنة هي 15 ويمكن اختيار أي رقم بدلًا منه. يمكنك العثور على لبنة استدر() درجة في فئة لبنات الحركة. </a:t>
            </a:r>
            <a:endParaRPr lang="ar-EG" sz="3600" b="1" dirty="0">
              <a:solidFill>
                <a:schemeClr val="tx1"/>
              </a:solidFill>
            </a:endParaRPr>
          </a:p>
        </p:txBody>
      </p:sp>
      <p:pic>
        <p:nvPicPr>
          <p:cNvPr id="4" name="صورة 3">
            <a:extLst>
              <a:ext uri="{FF2B5EF4-FFF2-40B4-BE49-F238E27FC236}">
                <a16:creationId xmlns:a16="http://schemas.microsoft.com/office/drawing/2014/main" id="{13EEF5E3-262A-41FE-B5B2-CBF8B96DCC6B}"/>
              </a:ext>
            </a:extLst>
          </p:cNvPr>
          <p:cNvPicPr>
            <a:picLocks noChangeAspect="1"/>
          </p:cNvPicPr>
          <p:nvPr/>
        </p:nvPicPr>
        <p:blipFill>
          <a:blip r:embed="rId2"/>
          <a:stretch>
            <a:fillRect/>
          </a:stretch>
        </p:blipFill>
        <p:spPr>
          <a:xfrm>
            <a:off x="789215" y="2714625"/>
            <a:ext cx="3984426" cy="2880632"/>
          </a:xfrm>
          <a:prstGeom prst="rect">
            <a:avLst/>
          </a:prstGeom>
        </p:spPr>
      </p:pic>
    </p:spTree>
    <p:extLst>
      <p:ext uri="{BB962C8B-B14F-4D97-AF65-F5344CB8AC3E}">
        <p14:creationId xmlns:p14="http://schemas.microsoft.com/office/powerpoint/2010/main" val="38315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فقاعة التفكير: على شكل سحابة 3">
            <a:extLst>
              <a:ext uri="{FF2B5EF4-FFF2-40B4-BE49-F238E27FC236}">
                <a16:creationId xmlns:a16="http://schemas.microsoft.com/office/drawing/2014/main" id="{2910045A-7619-40CC-A6FB-228DA3156078}"/>
              </a:ext>
            </a:extLst>
          </p:cNvPr>
          <p:cNvSpPr/>
          <p:nvPr/>
        </p:nvSpPr>
        <p:spPr>
          <a:xfrm>
            <a:off x="6096000" y="696686"/>
            <a:ext cx="5181599" cy="4676773"/>
          </a:xfrm>
          <a:prstGeom prst="cloudCallout">
            <a:avLst>
              <a:gd name="adj1" fmla="val -95546"/>
              <a:gd name="adj2" fmla="val 27016"/>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C00000"/>
                </a:solidFill>
              </a:rPr>
              <a:t>حاول تجربة  البرنامج التالي ولاحظ دوران القطة. اجعل الدوران عكس عقارب الساعة ولاحظ النتيجة.</a:t>
            </a:r>
          </a:p>
        </p:txBody>
      </p:sp>
      <p:pic>
        <p:nvPicPr>
          <p:cNvPr id="5" name="صورة 4">
            <a:extLst>
              <a:ext uri="{FF2B5EF4-FFF2-40B4-BE49-F238E27FC236}">
                <a16:creationId xmlns:a16="http://schemas.microsoft.com/office/drawing/2014/main" id="{1DFF3084-4F8D-4C15-AD0B-2C1E5D20D70D}"/>
              </a:ext>
            </a:extLst>
          </p:cNvPr>
          <p:cNvPicPr>
            <a:picLocks noChangeAspect="1"/>
          </p:cNvPicPr>
          <p:nvPr/>
        </p:nvPicPr>
        <p:blipFill>
          <a:blip r:embed="rId2"/>
          <a:stretch>
            <a:fillRect/>
          </a:stretch>
        </p:blipFill>
        <p:spPr>
          <a:xfrm>
            <a:off x="1104900" y="1484538"/>
            <a:ext cx="2857500" cy="38889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834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2C4326B-5AB9-4DB1-A188-986C3B351B7C}"/>
              </a:ext>
            </a:extLst>
          </p:cNvPr>
          <p:cNvPicPr>
            <a:picLocks noChangeAspect="1"/>
          </p:cNvPicPr>
          <p:nvPr/>
        </p:nvPicPr>
        <p:blipFill>
          <a:blip r:embed="rId2"/>
          <a:stretch>
            <a:fillRect/>
          </a:stretch>
        </p:blipFill>
        <p:spPr>
          <a:xfrm>
            <a:off x="2395537" y="1352550"/>
            <a:ext cx="7400925" cy="4152900"/>
          </a:xfrm>
          <a:prstGeom prst="rect">
            <a:avLst/>
          </a:prstGeom>
        </p:spPr>
      </p:pic>
    </p:spTree>
    <p:extLst>
      <p:ext uri="{BB962C8B-B14F-4D97-AF65-F5344CB8AC3E}">
        <p14:creationId xmlns:p14="http://schemas.microsoft.com/office/powerpoint/2010/main" val="30518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C7AD79F-4052-4354-BD9E-4CB492AB66B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5876" l="1172" r="98633"/>
                    </a14:imgEffect>
                  </a14:imgLayer>
                </a14:imgProps>
              </a:ext>
              <a:ext uri="{28A0092B-C50C-407E-A947-70E740481C1C}">
                <a14:useLocalDpi xmlns:a14="http://schemas.microsoft.com/office/drawing/2010/main" val="0"/>
              </a:ext>
            </a:extLst>
          </a:blip>
          <a:stretch>
            <a:fillRect/>
          </a:stretch>
        </p:blipFill>
        <p:spPr>
          <a:xfrm>
            <a:off x="3528564" y="1225016"/>
            <a:ext cx="5134872" cy="3891270"/>
          </a:xfrm>
          <a:prstGeom prst="rect">
            <a:avLst/>
          </a:prstGeom>
        </p:spPr>
      </p:pic>
      <p:sp>
        <p:nvSpPr>
          <p:cNvPr id="3" name="مربع نص 2">
            <a:extLst>
              <a:ext uri="{FF2B5EF4-FFF2-40B4-BE49-F238E27FC236}">
                <a16:creationId xmlns:a16="http://schemas.microsoft.com/office/drawing/2014/main" id="{C72F0081-A166-42C3-B568-B24460597466}"/>
              </a:ext>
            </a:extLst>
          </p:cNvPr>
          <p:cNvSpPr txBox="1"/>
          <p:nvPr/>
        </p:nvSpPr>
        <p:spPr>
          <a:xfrm>
            <a:off x="4299857" y="2721114"/>
            <a:ext cx="3592286" cy="707886"/>
          </a:xfrm>
          <a:prstGeom prst="rect">
            <a:avLst/>
          </a:prstGeom>
          <a:noFill/>
        </p:spPr>
        <p:txBody>
          <a:bodyPr wrap="square">
            <a:spAutoFit/>
          </a:bodyPr>
          <a:lstStyle/>
          <a:p>
            <a:pPr algn="ctr"/>
            <a:r>
              <a:rPr lang="ar-EG" sz="4000" b="1" dirty="0"/>
              <a:t>المؤثرات الصوتية</a:t>
            </a:r>
          </a:p>
        </p:txBody>
      </p:sp>
    </p:spTree>
    <p:extLst>
      <p:ext uri="{BB962C8B-B14F-4D97-AF65-F5344CB8AC3E}">
        <p14:creationId xmlns:p14="http://schemas.microsoft.com/office/powerpoint/2010/main" val="30616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74FA4E4-152C-4426-A3A1-2AA0063BB12F}"/>
              </a:ext>
            </a:extLst>
          </p:cNvPr>
          <p:cNvSpPr txBox="1"/>
          <p:nvPr/>
        </p:nvSpPr>
        <p:spPr>
          <a:xfrm>
            <a:off x="1515836" y="1166842"/>
            <a:ext cx="9160328" cy="4524315"/>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Wingdings" panose="05000000000000000000" pitchFamily="2" charset="2"/>
              <a:buChar char="Ø"/>
            </a:pPr>
            <a:r>
              <a:rPr lang="ar-EG" sz="3600" b="1" dirty="0"/>
              <a:t>يمكنك في </a:t>
            </a:r>
            <a:r>
              <a:rPr lang="ar-EG" sz="3600" b="1" dirty="0" err="1"/>
              <a:t>سكراتش</a:t>
            </a:r>
            <a:r>
              <a:rPr lang="ar-EG" sz="3600" b="1" dirty="0"/>
              <a:t> إضافة العديد من المؤثرات الصوتية إلى  كائنك. الصوت الافتراضي في البرنامج هو صوت (المواء) نظرًا لأن الكائن الافتراضي هو القطة. هناك مكتبة أصوات كبيرة يمكنك من خلالها اختيار أصوات مختلفة، كما يوجد خيار آخر للصوت من خلال تحميل أي صوت من حاسبك أو حتى تسجيله. يمكنك إضافة العديد من الأصوات المختلفة كما تربد إلى برنامجك. يمكن العثور على لبنات الصوت في لبنات الصوت </a:t>
            </a:r>
            <a:endParaRPr lang="ar-EG" sz="3600" b="1" dirty="0">
              <a:solidFill>
                <a:schemeClr val="tx1"/>
              </a:solidFill>
            </a:endParaRPr>
          </a:p>
        </p:txBody>
      </p:sp>
    </p:spTree>
    <p:extLst>
      <p:ext uri="{BB962C8B-B14F-4D97-AF65-F5344CB8AC3E}">
        <p14:creationId xmlns:p14="http://schemas.microsoft.com/office/powerpoint/2010/main" val="24048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00F69D3-9D2A-4B99-9813-B7F31CC65502}"/>
              </a:ext>
            </a:extLst>
          </p:cNvPr>
          <p:cNvPicPr>
            <a:picLocks noChangeAspect="1"/>
          </p:cNvPicPr>
          <p:nvPr/>
        </p:nvPicPr>
        <p:blipFill>
          <a:blip r:embed="rId2"/>
          <a:stretch>
            <a:fillRect/>
          </a:stretch>
        </p:blipFill>
        <p:spPr>
          <a:xfrm>
            <a:off x="4580164" y="273503"/>
            <a:ext cx="3845379" cy="5973155"/>
          </a:xfrm>
          <a:prstGeom prst="rect">
            <a:avLst/>
          </a:prstGeom>
        </p:spPr>
      </p:pic>
    </p:spTree>
    <p:extLst>
      <p:ext uri="{BB962C8B-B14F-4D97-AF65-F5344CB8AC3E}">
        <p14:creationId xmlns:p14="http://schemas.microsoft.com/office/powerpoint/2010/main" val="370582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p:spPr>
        <p:txBody>
          <a:bodyPr wrap="square" rtlCol="1">
            <a:spAutoFit/>
          </a:bodyPr>
          <a:lstStyle/>
          <a:p>
            <a:pPr algn="ctr"/>
            <a:r>
              <a:rPr lang="ar-EG" sz="5400" b="1" dirty="0"/>
              <a:t>لتشغيل صوت"</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7437132" y="2202711"/>
            <a:ext cx="3897086" cy="1754326"/>
          </a:xfrm>
          <a:prstGeom prst="rect">
            <a:avLst/>
          </a:prstGeom>
          <a:noFill/>
        </p:spPr>
        <p:txBody>
          <a:bodyPr wrap="square">
            <a:spAutoFit/>
          </a:bodyPr>
          <a:lstStyle/>
          <a:p>
            <a:r>
              <a:rPr lang="ar-EG" sz="3600" b="1" dirty="0">
                <a:solidFill>
                  <a:srgbClr val="C00000"/>
                </a:solidFill>
              </a:rPr>
              <a:t>1- أضف لبنة عند نقر (العلم الأخضر) من فئة لبنات الأحداث. </a:t>
            </a:r>
          </a:p>
        </p:txBody>
      </p:sp>
      <p:pic>
        <p:nvPicPr>
          <p:cNvPr id="5" name="صورة 4">
            <a:extLst>
              <a:ext uri="{FF2B5EF4-FFF2-40B4-BE49-F238E27FC236}">
                <a16:creationId xmlns:a16="http://schemas.microsoft.com/office/drawing/2014/main" id="{08CAD860-FF57-4DF2-84B0-793EED2C9344}"/>
              </a:ext>
            </a:extLst>
          </p:cNvPr>
          <p:cNvPicPr>
            <a:picLocks noChangeAspect="1"/>
          </p:cNvPicPr>
          <p:nvPr/>
        </p:nvPicPr>
        <p:blipFill>
          <a:blip r:embed="rId2"/>
          <a:stretch>
            <a:fillRect/>
          </a:stretch>
        </p:blipFill>
        <p:spPr>
          <a:xfrm>
            <a:off x="630011" y="1837724"/>
            <a:ext cx="7143750" cy="4238625"/>
          </a:xfrm>
          <a:prstGeom prst="rect">
            <a:avLst/>
          </a:prstGeom>
        </p:spPr>
      </p:pic>
    </p:spTree>
    <p:extLst>
      <p:ext uri="{BB962C8B-B14F-4D97-AF65-F5344CB8AC3E}">
        <p14:creationId xmlns:p14="http://schemas.microsoft.com/office/powerpoint/2010/main" val="2052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D638DD74-F5EB-4594-BF2E-CD1960DE782F}"/>
              </a:ext>
            </a:extLst>
          </p:cNvPr>
          <p:cNvPicPr>
            <a:picLocks noChangeAspect="1"/>
          </p:cNvPicPr>
          <p:nvPr/>
        </p:nvPicPr>
        <p:blipFill>
          <a:blip r:embed="rId2"/>
          <a:stretch>
            <a:fillRect/>
          </a:stretch>
        </p:blipFill>
        <p:spPr>
          <a:xfrm>
            <a:off x="2164309" y="761654"/>
            <a:ext cx="2959484" cy="5334692"/>
          </a:xfrm>
          <a:prstGeom prst="rect">
            <a:avLst/>
          </a:prstGeom>
        </p:spPr>
      </p:pic>
      <p:sp>
        <p:nvSpPr>
          <p:cNvPr id="6" name="مربع نص 5">
            <a:extLst>
              <a:ext uri="{FF2B5EF4-FFF2-40B4-BE49-F238E27FC236}">
                <a16:creationId xmlns:a16="http://schemas.microsoft.com/office/drawing/2014/main" id="{F2274077-15CE-4656-AE84-6605989C21A5}"/>
              </a:ext>
            </a:extLst>
          </p:cNvPr>
          <p:cNvSpPr txBox="1"/>
          <p:nvPr/>
        </p:nvSpPr>
        <p:spPr>
          <a:xfrm>
            <a:off x="5123793" y="4248808"/>
            <a:ext cx="439782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EG" sz="4000" b="1" dirty="0">
                <a:solidFill>
                  <a:schemeClr val="accent6">
                    <a:lumMod val="50000"/>
                  </a:schemeClr>
                </a:solidFill>
              </a:rPr>
              <a:t>لوحة اللبنات</a:t>
            </a:r>
          </a:p>
        </p:txBody>
      </p:sp>
    </p:spTree>
    <p:extLst>
      <p:ext uri="{BB962C8B-B14F-4D97-AF65-F5344CB8AC3E}">
        <p14:creationId xmlns:p14="http://schemas.microsoft.com/office/powerpoint/2010/main" val="237690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p:spPr>
        <p:txBody>
          <a:bodyPr wrap="square" rtlCol="1">
            <a:spAutoFit/>
          </a:bodyPr>
          <a:lstStyle/>
          <a:p>
            <a:pPr algn="ctr"/>
            <a:r>
              <a:rPr lang="ar-EG" sz="5400" b="1" dirty="0"/>
              <a:t>لتشغيل صوت"</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8011886" y="2202711"/>
            <a:ext cx="3322332" cy="1200329"/>
          </a:xfrm>
          <a:prstGeom prst="rect">
            <a:avLst/>
          </a:prstGeom>
          <a:noFill/>
        </p:spPr>
        <p:txBody>
          <a:bodyPr wrap="square">
            <a:spAutoFit/>
          </a:bodyPr>
          <a:lstStyle/>
          <a:p>
            <a:r>
              <a:rPr lang="ar-EG" sz="3600" b="1" dirty="0">
                <a:solidFill>
                  <a:srgbClr val="C00000"/>
                </a:solidFill>
              </a:rPr>
              <a:t>2- أضف لبنة قل من فئة لبنات الهيئة</a:t>
            </a:r>
          </a:p>
        </p:txBody>
      </p:sp>
      <p:pic>
        <p:nvPicPr>
          <p:cNvPr id="5" name="صورة 4">
            <a:extLst>
              <a:ext uri="{FF2B5EF4-FFF2-40B4-BE49-F238E27FC236}">
                <a16:creationId xmlns:a16="http://schemas.microsoft.com/office/drawing/2014/main" id="{08CAD860-FF57-4DF2-84B0-793EED2C9344}"/>
              </a:ext>
            </a:extLst>
          </p:cNvPr>
          <p:cNvPicPr>
            <a:picLocks noChangeAspect="1"/>
          </p:cNvPicPr>
          <p:nvPr/>
        </p:nvPicPr>
        <p:blipFill>
          <a:blip r:embed="rId2"/>
          <a:stretch>
            <a:fillRect/>
          </a:stretch>
        </p:blipFill>
        <p:spPr>
          <a:xfrm>
            <a:off x="630011" y="1837724"/>
            <a:ext cx="7143750" cy="4238625"/>
          </a:xfrm>
          <a:prstGeom prst="rect">
            <a:avLst/>
          </a:prstGeom>
        </p:spPr>
      </p:pic>
    </p:spTree>
    <p:extLst>
      <p:ext uri="{BB962C8B-B14F-4D97-AF65-F5344CB8AC3E}">
        <p14:creationId xmlns:p14="http://schemas.microsoft.com/office/powerpoint/2010/main" val="257305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p:spPr>
        <p:txBody>
          <a:bodyPr wrap="square" rtlCol="1">
            <a:spAutoFit/>
          </a:bodyPr>
          <a:lstStyle/>
          <a:p>
            <a:pPr algn="ctr"/>
            <a:r>
              <a:rPr lang="ar-EG" sz="5400" b="1" dirty="0"/>
              <a:t>لتشغيل صوت"</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8011886" y="2202711"/>
            <a:ext cx="3322332" cy="1200329"/>
          </a:xfrm>
          <a:prstGeom prst="rect">
            <a:avLst/>
          </a:prstGeom>
          <a:noFill/>
        </p:spPr>
        <p:txBody>
          <a:bodyPr wrap="square">
            <a:spAutoFit/>
          </a:bodyPr>
          <a:lstStyle/>
          <a:p>
            <a:r>
              <a:rPr lang="ar-EG" sz="3600" b="1" dirty="0">
                <a:solidFill>
                  <a:srgbClr val="C00000"/>
                </a:solidFill>
              </a:rPr>
              <a:t>3- اضغط فوق فئة لبنات الصوت</a:t>
            </a:r>
          </a:p>
        </p:txBody>
      </p:sp>
      <p:pic>
        <p:nvPicPr>
          <p:cNvPr id="5" name="صورة 4">
            <a:extLst>
              <a:ext uri="{FF2B5EF4-FFF2-40B4-BE49-F238E27FC236}">
                <a16:creationId xmlns:a16="http://schemas.microsoft.com/office/drawing/2014/main" id="{08CAD860-FF57-4DF2-84B0-793EED2C9344}"/>
              </a:ext>
            </a:extLst>
          </p:cNvPr>
          <p:cNvPicPr>
            <a:picLocks noChangeAspect="1"/>
          </p:cNvPicPr>
          <p:nvPr/>
        </p:nvPicPr>
        <p:blipFill>
          <a:blip r:embed="rId2"/>
          <a:stretch>
            <a:fillRect/>
          </a:stretch>
        </p:blipFill>
        <p:spPr>
          <a:xfrm>
            <a:off x="630011" y="1837724"/>
            <a:ext cx="7143750" cy="4238625"/>
          </a:xfrm>
          <a:prstGeom prst="rect">
            <a:avLst/>
          </a:prstGeom>
        </p:spPr>
      </p:pic>
    </p:spTree>
    <p:extLst>
      <p:ext uri="{BB962C8B-B14F-4D97-AF65-F5344CB8AC3E}">
        <p14:creationId xmlns:p14="http://schemas.microsoft.com/office/powerpoint/2010/main" val="322193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p:spPr>
        <p:txBody>
          <a:bodyPr wrap="square" rtlCol="1">
            <a:spAutoFit/>
          </a:bodyPr>
          <a:lstStyle/>
          <a:p>
            <a:pPr algn="ctr"/>
            <a:r>
              <a:rPr lang="ar-EG" sz="5400" b="1" dirty="0"/>
              <a:t>لتشغيل صوت"</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8011886" y="2202711"/>
            <a:ext cx="3322332" cy="2308324"/>
          </a:xfrm>
          <a:prstGeom prst="rect">
            <a:avLst/>
          </a:prstGeom>
          <a:noFill/>
        </p:spPr>
        <p:txBody>
          <a:bodyPr wrap="square">
            <a:spAutoFit/>
          </a:bodyPr>
          <a:lstStyle/>
          <a:p>
            <a:r>
              <a:rPr lang="ar-EG" sz="3600" b="1" dirty="0">
                <a:solidFill>
                  <a:srgbClr val="C00000"/>
                </a:solidFill>
              </a:rPr>
              <a:t>4- قم بسحب وإفلات لبنة شغل الصوت حتى انتهاءه في منطقة البرمجة</a:t>
            </a:r>
          </a:p>
        </p:txBody>
      </p:sp>
      <p:pic>
        <p:nvPicPr>
          <p:cNvPr id="5" name="صورة 4">
            <a:extLst>
              <a:ext uri="{FF2B5EF4-FFF2-40B4-BE49-F238E27FC236}">
                <a16:creationId xmlns:a16="http://schemas.microsoft.com/office/drawing/2014/main" id="{08CAD860-FF57-4DF2-84B0-793EED2C9344}"/>
              </a:ext>
            </a:extLst>
          </p:cNvPr>
          <p:cNvPicPr>
            <a:picLocks noChangeAspect="1"/>
          </p:cNvPicPr>
          <p:nvPr/>
        </p:nvPicPr>
        <p:blipFill>
          <a:blip r:embed="rId2"/>
          <a:stretch>
            <a:fillRect/>
          </a:stretch>
        </p:blipFill>
        <p:spPr>
          <a:xfrm>
            <a:off x="630011" y="1837724"/>
            <a:ext cx="7143750" cy="4238625"/>
          </a:xfrm>
          <a:prstGeom prst="rect">
            <a:avLst/>
          </a:prstGeom>
        </p:spPr>
      </p:pic>
    </p:spTree>
    <p:extLst>
      <p:ext uri="{BB962C8B-B14F-4D97-AF65-F5344CB8AC3E}">
        <p14:creationId xmlns:p14="http://schemas.microsoft.com/office/powerpoint/2010/main" val="227628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solidFill>
            <a:schemeClr val="accent5">
              <a:lumMod val="50000"/>
            </a:schemeClr>
          </a:solidFill>
        </p:spPr>
        <p:txBody>
          <a:bodyPr wrap="square" rtlCol="1">
            <a:spAutoFit/>
          </a:bodyPr>
          <a:lstStyle/>
          <a:p>
            <a:pPr algn="ctr"/>
            <a:r>
              <a:rPr lang="ar-EG" sz="5400" b="1" dirty="0">
                <a:solidFill>
                  <a:schemeClr val="bg1"/>
                </a:solidFill>
              </a:rPr>
              <a:t>لإضافة صوت جديد:</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8011886" y="2202711"/>
            <a:ext cx="3322332" cy="1200329"/>
          </a:xfrm>
          <a:prstGeom prst="rect">
            <a:avLst/>
          </a:prstGeom>
          <a:noFill/>
        </p:spPr>
        <p:txBody>
          <a:bodyPr wrap="square">
            <a:spAutoFit/>
          </a:bodyPr>
          <a:lstStyle/>
          <a:p>
            <a:r>
              <a:rPr lang="ar-EG" sz="3600" b="1" dirty="0">
                <a:solidFill>
                  <a:srgbClr val="C00000"/>
                </a:solidFill>
              </a:rPr>
              <a:t>1- اضغط على علامة تبويب الأصوات. </a:t>
            </a:r>
          </a:p>
        </p:txBody>
      </p:sp>
      <p:pic>
        <p:nvPicPr>
          <p:cNvPr id="3" name="صورة 2">
            <a:extLst>
              <a:ext uri="{FF2B5EF4-FFF2-40B4-BE49-F238E27FC236}">
                <a16:creationId xmlns:a16="http://schemas.microsoft.com/office/drawing/2014/main" id="{C2D03EDE-677E-4AAA-AB1D-96548A282C65}"/>
              </a:ext>
            </a:extLst>
          </p:cNvPr>
          <p:cNvPicPr>
            <a:picLocks noChangeAspect="1"/>
          </p:cNvPicPr>
          <p:nvPr/>
        </p:nvPicPr>
        <p:blipFill>
          <a:blip r:embed="rId2"/>
          <a:stretch>
            <a:fillRect/>
          </a:stretch>
        </p:blipFill>
        <p:spPr>
          <a:xfrm>
            <a:off x="1366157" y="2786062"/>
            <a:ext cx="5316730" cy="3266395"/>
          </a:xfrm>
          <a:prstGeom prst="rect">
            <a:avLst/>
          </a:prstGeom>
        </p:spPr>
      </p:pic>
    </p:spTree>
    <p:extLst>
      <p:ext uri="{BB962C8B-B14F-4D97-AF65-F5344CB8AC3E}">
        <p14:creationId xmlns:p14="http://schemas.microsoft.com/office/powerpoint/2010/main" val="39291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E0F9F2C-DF5F-4BAD-871A-6852F6EDD10F}"/>
              </a:ext>
            </a:extLst>
          </p:cNvPr>
          <p:cNvPicPr>
            <a:picLocks noChangeAspect="1"/>
          </p:cNvPicPr>
          <p:nvPr/>
        </p:nvPicPr>
        <p:blipFill>
          <a:blip r:embed="rId2"/>
          <a:stretch>
            <a:fillRect/>
          </a:stretch>
        </p:blipFill>
        <p:spPr>
          <a:xfrm>
            <a:off x="1970314" y="476870"/>
            <a:ext cx="8251371" cy="4556412"/>
          </a:xfrm>
          <a:prstGeom prst="rect">
            <a:avLst/>
          </a:prstGeom>
        </p:spPr>
      </p:pic>
      <p:sp>
        <p:nvSpPr>
          <p:cNvPr id="4" name="مستطيل: زوايا مستديرة 3">
            <a:extLst>
              <a:ext uri="{FF2B5EF4-FFF2-40B4-BE49-F238E27FC236}">
                <a16:creationId xmlns:a16="http://schemas.microsoft.com/office/drawing/2014/main" id="{725DF117-87E9-4271-9373-74132603A68D}"/>
              </a:ext>
            </a:extLst>
          </p:cNvPr>
          <p:cNvSpPr/>
          <p:nvPr/>
        </p:nvSpPr>
        <p:spPr>
          <a:xfrm>
            <a:off x="6096000" y="5050971"/>
            <a:ext cx="3222171" cy="145868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solidFill>
                  <a:schemeClr val="accent6">
                    <a:lumMod val="75000"/>
                  </a:schemeClr>
                </a:solidFill>
              </a:rPr>
              <a:t>لوحة الصوت </a:t>
            </a:r>
          </a:p>
        </p:txBody>
      </p:sp>
      <p:sp>
        <p:nvSpPr>
          <p:cNvPr id="5" name="مستطيل: زوايا مستديرة 4">
            <a:extLst>
              <a:ext uri="{FF2B5EF4-FFF2-40B4-BE49-F238E27FC236}">
                <a16:creationId xmlns:a16="http://schemas.microsoft.com/office/drawing/2014/main" id="{DE7EDC6C-C43C-4451-A30B-0A565B9FA9FC}"/>
              </a:ext>
            </a:extLst>
          </p:cNvPr>
          <p:cNvSpPr/>
          <p:nvPr/>
        </p:nvSpPr>
        <p:spPr>
          <a:xfrm>
            <a:off x="2220685" y="5203371"/>
            <a:ext cx="3222171" cy="145868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solidFill>
                  <a:schemeClr val="accent6">
                    <a:lumMod val="75000"/>
                  </a:schemeClr>
                </a:solidFill>
              </a:rPr>
              <a:t>تشغيل الصوت</a:t>
            </a:r>
          </a:p>
        </p:txBody>
      </p:sp>
    </p:spTree>
    <p:extLst>
      <p:ext uri="{BB962C8B-B14F-4D97-AF65-F5344CB8AC3E}">
        <p14:creationId xmlns:p14="http://schemas.microsoft.com/office/powerpoint/2010/main" val="111692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solidFill>
            <a:schemeClr val="accent5">
              <a:lumMod val="50000"/>
            </a:schemeClr>
          </a:solidFill>
        </p:spPr>
        <p:txBody>
          <a:bodyPr wrap="square" rtlCol="1">
            <a:spAutoFit/>
          </a:bodyPr>
          <a:lstStyle/>
          <a:p>
            <a:pPr algn="ctr"/>
            <a:r>
              <a:rPr lang="ar-EG" sz="5400" b="1" dirty="0">
                <a:solidFill>
                  <a:schemeClr val="bg1"/>
                </a:solidFill>
              </a:rPr>
              <a:t>لإضافة صوت جديد:</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8011886" y="2202711"/>
            <a:ext cx="3322332" cy="1200329"/>
          </a:xfrm>
          <a:prstGeom prst="rect">
            <a:avLst/>
          </a:prstGeom>
          <a:noFill/>
        </p:spPr>
        <p:txBody>
          <a:bodyPr wrap="square">
            <a:spAutoFit/>
          </a:bodyPr>
          <a:lstStyle/>
          <a:p>
            <a:r>
              <a:rPr lang="ar-EG" sz="3600" b="1" dirty="0">
                <a:solidFill>
                  <a:srgbClr val="C00000"/>
                </a:solidFill>
              </a:rPr>
              <a:t>2- اضغط على أيقونة اختيار صوت.</a:t>
            </a:r>
          </a:p>
        </p:txBody>
      </p:sp>
      <p:pic>
        <p:nvPicPr>
          <p:cNvPr id="5" name="صورة 4">
            <a:extLst>
              <a:ext uri="{FF2B5EF4-FFF2-40B4-BE49-F238E27FC236}">
                <a16:creationId xmlns:a16="http://schemas.microsoft.com/office/drawing/2014/main" id="{8D778E94-49AA-4AC4-BBDC-861C0F206F11}"/>
              </a:ext>
            </a:extLst>
          </p:cNvPr>
          <p:cNvPicPr>
            <a:picLocks noChangeAspect="1"/>
          </p:cNvPicPr>
          <p:nvPr/>
        </p:nvPicPr>
        <p:blipFill>
          <a:blip r:embed="rId2"/>
          <a:stretch>
            <a:fillRect/>
          </a:stretch>
        </p:blipFill>
        <p:spPr>
          <a:xfrm>
            <a:off x="1850572" y="1900917"/>
            <a:ext cx="3087460" cy="4141715"/>
          </a:xfrm>
          <a:prstGeom prst="rect">
            <a:avLst/>
          </a:prstGeom>
        </p:spPr>
      </p:pic>
    </p:spTree>
    <p:extLst>
      <p:ext uri="{BB962C8B-B14F-4D97-AF65-F5344CB8AC3E}">
        <p14:creationId xmlns:p14="http://schemas.microsoft.com/office/powerpoint/2010/main" val="81121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CD25526-2CB2-4A38-B302-D34D5D62D7D6}"/>
              </a:ext>
            </a:extLst>
          </p:cNvPr>
          <p:cNvPicPr>
            <a:picLocks noChangeAspect="1"/>
          </p:cNvPicPr>
          <p:nvPr/>
        </p:nvPicPr>
        <p:blipFill>
          <a:blip r:embed="rId2"/>
          <a:stretch>
            <a:fillRect/>
          </a:stretch>
        </p:blipFill>
        <p:spPr>
          <a:xfrm>
            <a:off x="7079796" y="1302544"/>
            <a:ext cx="3687496" cy="4252912"/>
          </a:xfrm>
          <a:prstGeom prst="rect">
            <a:avLst/>
          </a:prstGeom>
        </p:spPr>
      </p:pic>
      <p:sp>
        <p:nvSpPr>
          <p:cNvPr id="4" name="مستطيل: زوايا مستديرة 3">
            <a:extLst>
              <a:ext uri="{FF2B5EF4-FFF2-40B4-BE49-F238E27FC236}">
                <a16:creationId xmlns:a16="http://schemas.microsoft.com/office/drawing/2014/main" id="{B7E34183-D4DE-4046-B308-856D928095EF}"/>
              </a:ext>
            </a:extLst>
          </p:cNvPr>
          <p:cNvSpPr/>
          <p:nvPr/>
        </p:nvSpPr>
        <p:spPr>
          <a:xfrm>
            <a:off x="1197429" y="573201"/>
            <a:ext cx="5525861" cy="145868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تحميل صوت  تحميل مقطع صوت من حاسبك.</a:t>
            </a:r>
            <a:endParaRPr lang="ar-EG" sz="4000" b="1" dirty="0">
              <a:solidFill>
                <a:schemeClr val="accent6">
                  <a:lumMod val="75000"/>
                </a:schemeClr>
              </a:solidFill>
            </a:endParaRPr>
          </a:p>
        </p:txBody>
      </p:sp>
      <p:sp>
        <p:nvSpPr>
          <p:cNvPr id="5" name="مستطيل: زوايا مستديرة 4">
            <a:extLst>
              <a:ext uri="{FF2B5EF4-FFF2-40B4-BE49-F238E27FC236}">
                <a16:creationId xmlns:a16="http://schemas.microsoft.com/office/drawing/2014/main" id="{14D4DC93-3A9A-40EF-ABA9-F7AE8EDD86A1}"/>
              </a:ext>
            </a:extLst>
          </p:cNvPr>
          <p:cNvSpPr/>
          <p:nvPr/>
        </p:nvSpPr>
        <p:spPr>
          <a:xfrm>
            <a:off x="1197429" y="2423772"/>
            <a:ext cx="5525861" cy="145868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مفاجأة إضافة صوت عشوائي من مكتبة الأصوات</a:t>
            </a:r>
            <a:endParaRPr lang="ar-EG" sz="4000" b="1" dirty="0">
              <a:solidFill>
                <a:schemeClr val="accent6">
                  <a:lumMod val="75000"/>
                </a:schemeClr>
              </a:solidFill>
            </a:endParaRPr>
          </a:p>
        </p:txBody>
      </p:sp>
      <p:sp>
        <p:nvSpPr>
          <p:cNvPr id="6" name="مستطيل: زوايا مستديرة 5">
            <a:extLst>
              <a:ext uri="{FF2B5EF4-FFF2-40B4-BE49-F238E27FC236}">
                <a16:creationId xmlns:a16="http://schemas.microsoft.com/office/drawing/2014/main" id="{9FDA0ED1-AAF7-4EE2-927E-4B6BA260B645}"/>
              </a:ext>
            </a:extLst>
          </p:cNvPr>
          <p:cNvSpPr/>
          <p:nvPr/>
        </p:nvSpPr>
        <p:spPr>
          <a:xfrm>
            <a:off x="1197428" y="4448515"/>
            <a:ext cx="5525861" cy="145868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تسجيل . تسجيل مقطع صوتي</a:t>
            </a:r>
            <a:endParaRPr lang="ar-EG" sz="4000" b="1" dirty="0">
              <a:solidFill>
                <a:schemeClr val="accent6">
                  <a:lumMod val="75000"/>
                </a:schemeClr>
              </a:solidFill>
            </a:endParaRPr>
          </a:p>
        </p:txBody>
      </p:sp>
    </p:spTree>
    <p:extLst>
      <p:ext uri="{BB962C8B-B14F-4D97-AF65-F5344CB8AC3E}">
        <p14:creationId xmlns:p14="http://schemas.microsoft.com/office/powerpoint/2010/main" val="26433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solidFill>
            <a:schemeClr val="accent5">
              <a:lumMod val="50000"/>
            </a:schemeClr>
          </a:solidFill>
        </p:spPr>
        <p:txBody>
          <a:bodyPr wrap="square" rtlCol="1">
            <a:spAutoFit/>
          </a:bodyPr>
          <a:lstStyle/>
          <a:p>
            <a:pPr algn="ctr"/>
            <a:r>
              <a:rPr lang="ar-EG" sz="5400" b="1" dirty="0">
                <a:solidFill>
                  <a:schemeClr val="bg1"/>
                </a:solidFill>
              </a:rPr>
              <a:t>لإضافة صوت جديد:</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8011886" y="2202711"/>
            <a:ext cx="3322332" cy="1200329"/>
          </a:xfrm>
          <a:prstGeom prst="rect">
            <a:avLst/>
          </a:prstGeom>
          <a:noFill/>
        </p:spPr>
        <p:txBody>
          <a:bodyPr wrap="square">
            <a:spAutoFit/>
          </a:bodyPr>
          <a:lstStyle/>
          <a:p>
            <a:r>
              <a:rPr lang="ar-EG" sz="3600" b="1" dirty="0">
                <a:solidFill>
                  <a:srgbClr val="C00000"/>
                </a:solidFill>
              </a:rPr>
              <a:t>3- اختر الصوت الذي تريده</a:t>
            </a:r>
          </a:p>
        </p:txBody>
      </p:sp>
      <p:pic>
        <p:nvPicPr>
          <p:cNvPr id="3" name="صورة 2">
            <a:extLst>
              <a:ext uri="{FF2B5EF4-FFF2-40B4-BE49-F238E27FC236}">
                <a16:creationId xmlns:a16="http://schemas.microsoft.com/office/drawing/2014/main" id="{B23E22B5-285E-476D-8CCF-2C769F04A763}"/>
              </a:ext>
            </a:extLst>
          </p:cNvPr>
          <p:cNvPicPr>
            <a:picLocks noChangeAspect="1"/>
          </p:cNvPicPr>
          <p:nvPr/>
        </p:nvPicPr>
        <p:blipFill>
          <a:blip r:embed="rId2"/>
          <a:stretch>
            <a:fillRect/>
          </a:stretch>
        </p:blipFill>
        <p:spPr>
          <a:xfrm>
            <a:off x="857782" y="2362199"/>
            <a:ext cx="4259716" cy="3747379"/>
          </a:xfrm>
          <a:prstGeom prst="rect">
            <a:avLst/>
          </a:prstGeom>
        </p:spPr>
      </p:pic>
    </p:spTree>
    <p:extLst>
      <p:ext uri="{BB962C8B-B14F-4D97-AF65-F5344CB8AC3E}">
        <p14:creationId xmlns:p14="http://schemas.microsoft.com/office/powerpoint/2010/main" val="277384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4057171-0FF1-43DC-B5BB-BD29B789DDF1}"/>
              </a:ext>
            </a:extLst>
          </p:cNvPr>
          <p:cNvSpPr txBox="1"/>
          <p:nvPr/>
        </p:nvSpPr>
        <p:spPr>
          <a:xfrm>
            <a:off x="3570514" y="499917"/>
            <a:ext cx="7763704" cy="923330"/>
          </a:xfrm>
          <a:prstGeom prst="rect">
            <a:avLst/>
          </a:prstGeom>
          <a:solidFill>
            <a:schemeClr val="accent5">
              <a:lumMod val="50000"/>
            </a:schemeClr>
          </a:solidFill>
        </p:spPr>
        <p:txBody>
          <a:bodyPr wrap="square" rtlCol="1">
            <a:spAutoFit/>
          </a:bodyPr>
          <a:lstStyle/>
          <a:p>
            <a:pPr algn="ctr"/>
            <a:r>
              <a:rPr lang="ar-EG" sz="5400" b="1" dirty="0">
                <a:solidFill>
                  <a:schemeClr val="bg1"/>
                </a:solidFill>
              </a:rPr>
              <a:t>لإضافة صوت جديد:</a:t>
            </a:r>
          </a:p>
        </p:txBody>
      </p:sp>
      <p:sp>
        <p:nvSpPr>
          <p:cNvPr id="6" name="مربع نص 5">
            <a:extLst>
              <a:ext uri="{FF2B5EF4-FFF2-40B4-BE49-F238E27FC236}">
                <a16:creationId xmlns:a16="http://schemas.microsoft.com/office/drawing/2014/main" id="{CE7A4FB3-CACD-4FE6-A0C9-23169A47C26E}"/>
              </a:ext>
            </a:extLst>
          </p:cNvPr>
          <p:cNvSpPr txBox="1"/>
          <p:nvPr/>
        </p:nvSpPr>
        <p:spPr>
          <a:xfrm>
            <a:off x="8011886" y="2202711"/>
            <a:ext cx="3322332" cy="1754326"/>
          </a:xfrm>
          <a:prstGeom prst="rect">
            <a:avLst/>
          </a:prstGeom>
          <a:noFill/>
        </p:spPr>
        <p:txBody>
          <a:bodyPr wrap="square">
            <a:spAutoFit/>
          </a:bodyPr>
          <a:lstStyle/>
          <a:p>
            <a:r>
              <a:rPr lang="ar-EG" sz="3600" b="1" dirty="0">
                <a:solidFill>
                  <a:srgbClr val="C00000"/>
                </a:solidFill>
              </a:rPr>
              <a:t>4- سيضاف الصوت المحدد إلى لوحة الصوت</a:t>
            </a:r>
          </a:p>
        </p:txBody>
      </p:sp>
      <p:pic>
        <p:nvPicPr>
          <p:cNvPr id="5" name="صورة 4">
            <a:extLst>
              <a:ext uri="{FF2B5EF4-FFF2-40B4-BE49-F238E27FC236}">
                <a16:creationId xmlns:a16="http://schemas.microsoft.com/office/drawing/2014/main" id="{200CFBA2-1F7D-46E3-98B3-FD3013BEADC6}"/>
              </a:ext>
            </a:extLst>
          </p:cNvPr>
          <p:cNvPicPr>
            <a:picLocks noChangeAspect="1"/>
          </p:cNvPicPr>
          <p:nvPr/>
        </p:nvPicPr>
        <p:blipFill>
          <a:blip r:embed="rId2"/>
          <a:stretch>
            <a:fillRect/>
          </a:stretch>
        </p:blipFill>
        <p:spPr>
          <a:xfrm>
            <a:off x="2294165" y="2294924"/>
            <a:ext cx="5695950" cy="3324225"/>
          </a:xfrm>
          <a:prstGeom prst="rect">
            <a:avLst/>
          </a:prstGeom>
        </p:spPr>
      </p:pic>
    </p:spTree>
    <p:extLst>
      <p:ext uri="{BB962C8B-B14F-4D97-AF65-F5344CB8AC3E}">
        <p14:creationId xmlns:p14="http://schemas.microsoft.com/office/powerpoint/2010/main" val="38794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B7E34183-D4DE-4046-B308-856D928095EF}"/>
              </a:ext>
            </a:extLst>
          </p:cNvPr>
          <p:cNvSpPr/>
          <p:nvPr/>
        </p:nvSpPr>
        <p:spPr>
          <a:xfrm>
            <a:off x="5649686" y="914400"/>
            <a:ext cx="5525861" cy="145868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اضغط على × لحذف الصوت.</a:t>
            </a:r>
            <a:endParaRPr lang="ar-EG" sz="4000" b="1" dirty="0">
              <a:solidFill>
                <a:schemeClr val="accent6">
                  <a:lumMod val="75000"/>
                </a:schemeClr>
              </a:solidFill>
            </a:endParaRPr>
          </a:p>
        </p:txBody>
      </p:sp>
      <p:sp>
        <p:nvSpPr>
          <p:cNvPr id="5" name="مستطيل: زوايا مستديرة 4">
            <a:extLst>
              <a:ext uri="{FF2B5EF4-FFF2-40B4-BE49-F238E27FC236}">
                <a16:creationId xmlns:a16="http://schemas.microsoft.com/office/drawing/2014/main" id="{14D4DC93-3A9A-40EF-ABA9-F7AE8EDD86A1}"/>
              </a:ext>
            </a:extLst>
          </p:cNvPr>
          <p:cNvSpPr/>
          <p:nvPr/>
        </p:nvSpPr>
        <p:spPr>
          <a:xfrm>
            <a:off x="5573486" y="3272858"/>
            <a:ext cx="5525861" cy="145868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اضغط لإضافة تأثير إلى الصوت.</a:t>
            </a:r>
            <a:endParaRPr lang="ar-EG" sz="4000" b="1" dirty="0">
              <a:solidFill>
                <a:schemeClr val="accent6">
                  <a:lumMod val="75000"/>
                </a:schemeClr>
              </a:solidFill>
            </a:endParaRPr>
          </a:p>
        </p:txBody>
      </p:sp>
      <p:pic>
        <p:nvPicPr>
          <p:cNvPr id="7" name="صورة 6">
            <a:extLst>
              <a:ext uri="{FF2B5EF4-FFF2-40B4-BE49-F238E27FC236}">
                <a16:creationId xmlns:a16="http://schemas.microsoft.com/office/drawing/2014/main" id="{1B1F459A-BB08-4F68-9A8B-1FF400A46A1D}"/>
              </a:ext>
            </a:extLst>
          </p:cNvPr>
          <p:cNvPicPr>
            <a:picLocks noChangeAspect="1"/>
          </p:cNvPicPr>
          <p:nvPr/>
        </p:nvPicPr>
        <p:blipFill>
          <a:blip r:embed="rId2"/>
          <a:stretch>
            <a:fillRect/>
          </a:stretch>
        </p:blipFill>
        <p:spPr>
          <a:xfrm>
            <a:off x="538278" y="914400"/>
            <a:ext cx="5187608" cy="4908777"/>
          </a:xfrm>
          <a:prstGeom prst="rect">
            <a:avLst/>
          </a:prstGeom>
        </p:spPr>
      </p:pic>
    </p:spTree>
    <p:extLst>
      <p:ext uri="{BB962C8B-B14F-4D97-AF65-F5344CB8AC3E}">
        <p14:creationId xmlns:p14="http://schemas.microsoft.com/office/powerpoint/2010/main" val="29820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5">
            <a:extLst>
              <a:ext uri="{FF2B5EF4-FFF2-40B4-BE49-F238E27FC236}">
                <a16:creationId xmlns:a16="http://schemas.microsoft.com/office/drawing/2014/main" id="{4E85F128-C0B5-47DC-892A-915737A5934C}"/>
              </a:ext>
            </a:extLst>
          </p:cNvPr>
          <p:cNvGraphicFramePr>
            <a:graphicFrameLocks noGrp="1"/>
          </p:cNvGraphicFramePr>
          <p:nvPr>
            <p:extLst>
              <p:ext uri="{D42A27DB-BD31-4B8C-83A1-F6EECF244321}">
                <p14:modId xmlns:p14="http://schemas.microsoft.com/office/powerpoint/2010/main" val="4153073628"/>
              </p:ext>
            </p:extLst>
          </p:nvPr>
        </p:nvGraphicFramePr>
        <p:xfrm>
          <a:off x="2032000" y="1201438"/>
          <a:ext cx="8128000" cy="4455123"/>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84241683"/>
                    </a:ext>
                  </a:extLst>
                </a:gridCol>
                <a:gridCol w="4064000">
                  <a:extLst>
                    <a:ext uri="{9D8B030D-6E8A-4147-A177-3AD203B41FA5}">
                      <a16:colId xmlns:a16="http://schemas.microsoft.com/office/drawing/2014/main" val="3348722546"/>
                    </a:ext>
                  </a:extLst>
                </a:gridCol>
              </a:tblGrid>
              <a:tr h="762293">
                <a:tc>
                  <a:txBody>
                    <a:bodyPr/>
                    <a:lstStyle/>
                    <a:p>
                      <a:pPr rtl="1"/>
                      <a:r>
                        <a:rPr lang="ar-EG" sz="3600" b="1" i="1" dirty="0"/>
                        <a:t>فئة اللبنات</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rtl="1"/>
                      <a:r>
                        <a:rPr lang="ar-EG" sz="3600" b="1" i="1" dirty="0"/>
                        <a:t>الوظيفة</a:t>
                      </a:r>
                    </a:p>
                  </a:txBody>
                  <a:tcPr>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6687902"/>
                  </a:ext>
                </a:extLst>
              </a:tr>
              <a:tr h="1846415">
                <a:tc>
                  <a:txBody>
                    <a:bodyPr/>
                    <a:lstStyle/>
                    <a:p>
                      <a:pPr rtl="1"/>
                      <a:endParaRPr lang="ar-EG"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4450406"/>
                  </a:ext>
                </a:extLst>
              </a:tr>
              <a:tr h="1846415">
                <a:tc>
                  <a:txBody>
                    <a:bodyPr/>
                    <a:lstStyle/>
                    <a:p>
                      <a:pPr rtl="1"/>
                      <a:endParaRPr lang="ar-EG"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1344144"/>
                  </a:ext>
                </a:extLst>
              </a:tr>
            </a:tbl>
          </a:graphicData>
        </a:graphic>
      </p:graphicFrame>
      <p:pic>
        <p:nvPicPr>
          <p:cNvPr id="8" name="صورة 7">
            <a:extLst>
              <a:ext uri="{FF2B5EF4-FFF2-40B4-BE49-F238E27FC236}">
                <a16:creationId xmlns:a16="http://schemas.microsoft.com/office/drawing/2014/main" id="{B32BB29A-1CE3-4D9B-A9CA-EFBC74D1828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619999" y="2241527"/>
            <a:ext cx="1287518" cy="1454416"/>
          </a:xfrm>
          <a:prstGeom prst="rect">
            <a:avLst/>
          </a:prstGeom>
        </p:spPr>
      </p:pic>
      <p:sp>
        <p:nvSpPr>
          <p:cNvPr id="14" name="مربع نص 13">
            <a:extLst>
              <a:ext uri="{FF2B5EF4-FFF2-40B4-BE49-F238E27FC236}">
                <a16:creationId xmlns:a16="http://schemas.microsoft.com/office/drawing/2014/main" id="{FE40D1B0-A45F-4D04-991F-8C0C80819D15}"/>
              </a:ext>
            </a:extLst>
          </p:cNvPr>
          <p:cNvSpPr txBox="1"/>
          <p:nvPr/>
        </p:nvSpPr>
        <p:spPr>
          <a:xfrm>
            <a:off x="2459421" y="2241527"/>
            <a:ext cx="3216165" cy="1077218"/>
          </a:xfrm>
          <a:prstGeom prst="rect">
            <a:avLst/>
          </a:prstGeom>
          <a:noFill/>
        </p:spPr>
        <p:txBody>
          <a:bodyPr wrap="square">
            <a:spAutoFit/>
          </a:bodyPr>
          <a:lstStyle/>
          <a:p>
            <a:r>
              <a:rPr lang="ar-EG" sz="3200" b="1" dirty="0">
                <a:solidFill>
                  <a:srgbClr val="C00000"/>
                </a:solidFill>
              </a:rPr>
              <a:t>تتحكم في حركة الكائنات على المنصة</a:t>
            </a:r>
          </a:p>
        </p:txBody>
      </p:sp>
      <p:pic>
        <p:nvPicPr>
          <p:cNvPr id="16" name="صورة 15">
            <a:extLst>
              <a:ext uri="{FF2B5EF4-FFF2-40B4-BE49-F238E27FC236}">
                <a16:creationId xmlns:a16="http://schemas.microsoft.com/office/drawing/2014/main" id="{B471A085-91BB-4861-8F48-059D132367F8}"/>
              </a:ext>
            </a:extLst>
          </p:cNvPr>
          <p:cNvPicPr>
            <a:picLocks noChangeAspect="1"/>
          </p:cNvPicPr>
          <p:nvPr/>
        </p:nvPicPr>
        <p:blipFill>
          <a:blip r:embed="rId3"/>
          <a:stretch>
            <a:fillRect/>
          </a:stretch>
        </p:blipFill>
        <p:spPr>
          <a:xfrm>
            <a:off x="7672553" y="4138922"/>
            <a:ext cx="1287518" cy="1194220"/>
          </a:xfrm>
          <a:prstGeom prst="rect">
            <a:avLst/>
          </a:prstGeom>
        </p:spPr>
      </p:pic>
      <p:sp>
        <p:nvSpPr>
          <p:cNvPr id="17" name="مربع نص 16">
            <a:extLst>
              <a:ext uri="{FF2B5EF4-FFF2-40B4-BE49-F238E27FC236}">
                <a16:creationId xmlns:a16="http://schemas.microsoft.com/office/drawing/2014/main" id="{4D0201E8-F156-40AF-A680-984A1C529C71}"/>
              </a:ext>
            </a:extLst>
          </p:cNvPr>
          <p:cNvSpPr txBox="1"/>
          <p:nvPr/>
        </p:nvSpPr>
        <p:spPr>
          <a:xfrm>
            <a:off x="2280745" y="4255924"/>
            <a:ext cx="3216165" cy="1077218"/>
          </a:xfrm>
          <a:prstGeom prst="rect">
            <a:avLst/>
          </a:prstGeom>
          <a:noFill/>
        </p:spPr>
        <p:txBody>
          <a:bodyPr wrap="square">
            <a:spAutoFit/>
          </a:bodyPr>
          <a:lstStyle/>
          <a:p>
            <a:r>
              <a:rPr lang="ar-EG" sz="3200" b="1" dirty="0">
                <a:solidFill>
                  <a:srgbClr val="C00000"/>
                </a:solidFill>
              </a:rPr>
              <a:t>تتحكم في مظهر الكائن.</a:t>
            </a:r>
          </a:p>
        </p:txBody>
      </p:sp>
    </p:spTree>
    <p:extLst>
      <p:ext uri="{BB962C8B-B14F-4D97-AF65-F5344CB8AC3E}">
        <p14:creationId xmlns:p14="http://schemas.microsoft.com/office/powerpoint/2010/main" val="368891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5">
            <a:extLst>
              <a:ext uri="{FF2B5EF4-FFF2-40B4-BE49-F238E27FC236}">
                <a16:creationId xmlns:a16="http://schemas.microsoft.com/office/drawing/2014/main" id="{4E85F128-C0B5-47DC-892A-915737A5934C}"/>
              </a:ext>
            </a:extLst>
          </p:cNvPr>
          <p:cNvGraphicFramePr>
            <a:graphicFrameLocks noGrp="1"/>
          </p:cNvGraphicFramePr>
          <p:nvPr/>
        </p:nvGraphicFramePr>
        <p:xfrm>
          <a:off x="2032000" y="1201438"/>
          <a:ext cx="8128000" cy="4455123"/>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84241683"/>
                    </a:ext>
                  </a:extLst>
                </a:gridCol>
                <a:gridCol w="4064000">
                  <a:extLst>
                    <a:ext uri="{9D8B030D-6E8A-4147-A177-3AD203B41FA5}">
                      <a16:colId xmlns:a16="http://schemas.microsoft.com/office/drawing/2014/main" val="3348722546"/>
                    </a:ext>
                  </a:extLst>
                </a:gridCol>
              </a:tblGrid>
              <a:tr h="762293">
                <a:tc>
                  <a:txBody>
                    <a:bodyPr/>
                    <a:lstStyle/>
                    <a:p>
                      <a:pPr rtl="1"/>
                      <a:r>
                        <a:rPr lang="ar-EG" sz="3600" b="1" i="1" dirty="0"/>
                        <a:t>فئة اللبنات</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rtl="1"/>
                      <a:r>
                        <a:rPr lang="ar-EG" sz="3600" b="1" i="1" dirty="0"/>
                        <a:t>الوظيفة</a:t>
                      </a:r>
                    </a:p>
                  </a:txBody>
                  <a:tcPr>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6687902"/>
                  </a:ext>
                </a:extLst>
              </a:tr>
              <a:tr h="1846415">
                <a:tc>
                  <a:txBody>
                    <a:bodyPr/>
                    <a:lstStyle/>
                    <a:p>
                      <a:pPr rtl="1"/>
                      <a:endParaRPr lang="ar-EG"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4450406"/>
                  </a:ext>
                </a:extLst>
              </a:tr>
              <a:tr h="1846415">
                <a:tc>
                  <a:txBody>
                    <a:bodyPr/>
                    <a:lstStyle/>
                    <a:p>
                      <a:pPr rtl="1"/>
                      <a:endParaRPr lang="ar-EG"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1344144"/>
                  </a:ext>
                </a:extLst>
              </a:tr>
            </a:tbl>
          </a:graphicData>
        </a:graphic>
      </p:graphicFrame>
      <p:sp>
        <p:nvSpPr>
          <p:cNvPr id="14" name="مربع نص 13">
            <a:extLst>
              <a:ext uri="{FF2B5EF4-FFF2-40B4-BE49-F238E27FC236}">
                <a16:creationId xmlns:a16="http://schemas.microsoft.com/office/drawing/2014/main" id="{FE40D1B0-A45F-4D04-991F-8C0C80819D15}"/>
              </a:ext>
            </a:extLst>
          </p:cNvPr>
          <p:cNvSpPr txBox="1"/>
          <p:nvPr/>
        </p:nvSpPr>
        <p:spPr>
          <a:xfrm>
            <a:off x="2459421" y="2241527"/>
            <a:ext cx="3216165" cy="1569660"/>
          </a:xfrm>
          <a:prstGeom prst="rect">
            <a:avLst/>
          </a:prstGeom>
          <a:noFill/>
        </p:spPr>
        <p:txBody>
          <a:bodyPr wrap="square">
            <a:spAutoFit/>
          </a:bodyPr>
          <a:lstStyle/>
          <a:p>
            <a:r>
              <a:rPr lang="ar-EG" sz="3200" b="1" dirty="0">
                <a:solidFill>
                  <a:srgbClr val="C00000"/>
                </a:solidFill>
              </a:rPr>
              <a:t>نستخدم لتسجيل أو إدراج صوت داخل البرنامج. </a:t>
            </a:r>
          </a:p>
        </p:txBody>
      </p:sp>
      <p:sp>
        <p:nvSpPr>
          <p:cNvPr id="17" name="مربع نص 16">
            <a:extLst>
              <a:ext uri="{FF2B5EF4-FFF2-40B4-BE49-F238E27FC236}">
                <a16:creationId xmlns:a16="http://schemas.microsoft.com/office/drawing/2014/main" id="{4D0201E8-F156-40AF-A680-984A1C529C71}"/>
              </a:ext>
            </a:extLst>
          </p:cNvPr>
          <p:cNvSpPr txBox="1"/>
          <p:nvPr/>
        </p:nvSpPr>
        <p:spPr>
          <a:xfrm>
            <a:off x="2280745" y="3811187"/>
            <a:ext cx="3216165" cy="2554545"/>
          </a:xfrm>
          <a:prstGeom prst="rect">
            <a:avLst/>
          </a:prstGeom>
          <a:noFill/>
        </p:spPr>
        <p:txBody>
          <a:bodyPr wrap="square">
            <a:spAutoFit/>
          </a:bodyPr>
          <a:lstStyle/>
          <a:p>
            <a:r>
              <a:rPr lang="ar-EG" sz="3200" b="1" dirty="0">
                <a:solidFill>
                  <a:srgbClr val="C00000"/>
                </a:solidFill>
              </a:rPr>
              <a:t>تتحكم في موعد حدوث الأشياء، فمن دون لبنات </a:t>
            </a:r>
            <a:r>
              <a:rPr lang="ar-EG" sz="3200" b="1" dirty="0" err="1">
                <a:solidFill>
                  <a:srgbClr val="C00000"/>
                </a:solidFill>
              </a:rPr>
              <a:t>هذە</a:t>
            </a:r>
            <a:r>
              <a:rPr lang="ar-EG" sz="3200" b="1" dirty="0">
                <a:solidFill>
                  <a:srgbClr val="C00000"/>
                </a:solidFill>
              </a:rPr>
              <a:t> الفئة لن تكون قادرًا على بدء تشغيل المشروع</a:t>
            </a:r>
          </a:p>
        </p:txBody>
      </p:sp>
      <p:pic>
        <p:nvPicPr>
          <p:cNvPr id="3" name="صورة 2">
            <a:extLst>
              <a:ext uri="{FF2B5EF4-FFF2-40B4-BE49-F238E27FC236}">
                <a16:creationId xmlns:a16="http://schemas.microsoft.com/office/drawing/2014/main" id="{17F59083-241D-4D87-9A68-0A8EA0D6C51C}"/>
              </a:ext>
            </a:extLst>
          </p:cNvPr>
          <p:cNvPicPr>
            <a:picLocks noChangeAspect="1"/>
          </p:cNvPicPr>
          <p:nvPr/>
        </p:nvPicPr>
        <p:blipFill>
          <a:blip r:embed="rId2"/>
          <a:stretch>
            <a:fillRect/>
          </a:stretch>
        </p:blipFill>
        <p:spPr>
          <a:xfrm>
            <a:off x="7384141" y="2351781"/>
            <a:ext cx="1575930" cy="1077218"/>
          </a:xfrm>
          <a:prstGeom prst="rect">
            <a:avLst/>
          </a:prstGeom>
        </p:spPr>
      </p:pic>
      <p:pic>
        <p:nvPicPr>
          <p:cNvPr id="6" name="صورة 5">
            <a:extLst>
              <a:ext uri="{FF2B5EF4-FFF2-40B4-BE49-F238E27FC236}">
                <a16:creationId xmlns:a16="http://schemas.microsoft.com/office/drawing/2014/main" id="{3E166EB6-E4F6-4096-8949-ECDDD7C101F3}"/>
              </a:ext>
            </a:extLst>
          </p:cNvPr>
          <p:cNvPicPr>
            <a:picLocks noChangeAspect="1"/>
          </p:cNvPicPr>
          <p:nvPr/>
        </p:nvPicPr>
        <p:blipFill>
          <a:blip r:embed="rId3"/>
          <a:stretch>
            <a:fillRect/>
          </a:stretch>
        </p:blipFill>
        <p:spPr>
          <a:xfrm>
            <a:off x="7397701" y="3970075"/>
            <a:ext cx="1569129" cy="1648915"/>
          </a:xfrm>
          <a:prstGeom prst="rect">
            <a:avLst/>
          </a:prstGeom>
        </p:spPr>
      </p:pic>
    </p:spTree>
    <p:extLst>
      <p:ext uri="{BB962C8B-B14F-4D97-AF65-F5344CB8AC3E}">
        <p14:creationId xmlns:p14="http://schemas.microsoft.com/office/powerpoint/2010/main" val="2412308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5">
            <a:extLst>
              <a:ext uri="{FF2B5EF4-FFF2-40B4-BE49-F238E27FC236}">
                <a16:creationId xmlns:a16="http://schemas.microsoft.com/office/drawing/2014/main" id="{4E85F128-C0B5-47DC-892A-915737A5934C}"/>
              </a:ext>
            </a:extLst>
          </p:cNvPr>
          <p:cNvGraphicFramePr>
            <a:graphicFrameLocks noGrp="1"/>
          </p:cNvGraphicFramePr>
          <p:nvPr>
            <p:extLst>
              <p:ext uri="{D42A27DB-BD31-4B8C-83A1-F6EECF244321}">
                <p14:modId xmlns:p14="http://schemas.microsoft.com/office/powerpoint/2010/main" val="949967218"/>
              </p:ext>
            </p:extLst>
          </p:nvPr>
        </p:nvGraphicFramePr>
        <p:xfrm>
          <a:off x="2032000" y="1201438"/>
          <a:ext cx="8128000" cy="2608708"/>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84241683"/>
                    </a:ext>
                  </a:extLst>
                </a:gridCol>
                <a:gridCol w="4064000">
                  <a:extLst>
                    <a:ext uri="{9D8B030D-6E8A-4147-A177-3AD203B41FA5}">
                      <a16:colId xmlns:a16="http://schemas.microsoft.com/office/drawing/2014/main" val="3348722546"/>
                    </a:ext>
                  </a:extLst>
                </a:gridCol>
              </a:tblGrid>
              <a:tr h="762293">
                <a:tc>
                  <a:txBody>
                    <a:bodyPr/>
                    <a:lstStyle/>
                    <a:p>
                      <a:pPr rtl="1"/>
                      <a:r>
                        <a:rPr lang="ar-EG" sz="3600" b="1" i="1" dirty="0"/>
                        <a:t>فئة اللبنات</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rtl="1"/>
                      <a:r>
                        <a:rPr lang="ar-EG" sz="3600" b="1" i="1" dirty="0"/>
                        <a:t>الوظيفة</a:t>
                      </a:r>
                    </a:p>
                  </a:txBody>
                  <a:tcPr>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6687902"/>
                  </a:ext>
                </a:extLst>
              </a:tr>
              <a:tr h="1846415">
                <a:tc>
                  <a:txBody>
                    <a:bodyPr/>
                    <a:lstStyle/>
                    <a:p>
                      <a:pPr rtl="1"/>
                      <a:endParaRPr lang="ar-EG"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4450406"/>
                  </a:ext>
                </a:extLst>
              </a:tr>
            </a:tbl>
          </a:graphicData>
        </a:graphic>
      </p:graphicFrame>
      <p:sp>
        <p:nvSpPr>
          <p:cNvPr id="14" name="مربع نص 13">
            <a:extLst>
              <a:ext uri="{FF2B5EF4-FFF2-40B4-BE49-F238E27FC236}">
                <a16:creationId xmlns:a16="http://schemas.microsoft.com/office/drawing/2014/main" id="{FE40D1B0-A45F-4D04-991F-8C0C80819D15}"/>
              </a:ext>
            </a:extLst>
          </p:cNvPr>
          <p:cNvSpPr txBox="1"/>
          <p:nvPr/>
        </p:nvSpPr>
        <p:spPr>
          <a:xfrm>
            <a:off x="2459421" y="2241527"/>
            <a:ext cx="3216165" cy="584775"/>
          </a:xfrm>
          <a:prstGeom prst="rect">
            <a:avLst/>
          </a:prstGeom>
          <a:noFill/>
        </p:spPr>
        <p:txBody>
          <a:bodyPr wrap="square">
            <a:spAutoFit/>
          </a:bodyPr>
          <a:lstStyle/>
          <a:p>
            <a:r>
              <a:rPr lang="ar-EG" sz="3200" b="1" dirty="0">
                <a:solidFill>
                  <a:srgbClr val="C00000"/>
                </a:solidFill>
              </a:rPr>
              <a:t>التحكم في البرنامج</a:t>
            </a:r>
          </a:p>
        </p:txBody>
      </p:sp>
      <p:pic>
        <p:nvPicPr>
          <p:cNvPr id="5" name="صورة 4">
            <a:extLst>
              <a:ext uri="{FF2B5EF4-FFF2-40B4-BE49-F238E27FC236}">
                <a16:creationId xmlns:a16="http://schemas.microsoft.com/office/drawing/2014/main" id="{16184D91-50BF-418C-A8F2-517FF5DE1D5C}"/>
              </a:ext>
            </a:extLst>
          </p:cNvPr>
          <p:cNvPicPr>
            <a:picLocks noChangeAspect="1"/>
          </p:cNvPicPr>
          <p:nvPr/>
        </p:nvPicPr>
        <p:blipFill>
          <a:blip r:embed="rId2"/>
          <a:stretch>
            <a:fillRect/>
          </a:stretch>
        </p:blipFill>
        <p:spPr>
          <a:xfrm>
            <a:off x="7191171" y="2241527"/>
            <a:ext cx="1453243" cy="1453243"/>
          </a:xfrm>
          <a:prstGeom prst="rect">
            <a:avLst/>
          </a:prstGeom>
        </p:spPr>
      </p:pic>
    </p:spTree>
    <p:extLst>
      <p:ext uri="{BB962C8B-B14F-4D97-AF65-F5344CB8AC3E}">
        <p14:creationId xmlns:p14="http://schemas.microsoft.com/office/powerpoint/2010/main" val="2030779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D6CC1F2-CF74-418B-ABF4-D883120ED89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09" b="92233" l="629" r="98323"/>
                    </a14:imgEffect>
                  </a14:imgLayer>
                </a14:imgProps>
              </a:ext>
            </a:extLst>
          </a:blip>
          <a:stretch>
            <a:fillRect/>
          </a:stretch>
        </p:blipFill>
        <p:spPr>
          <a:xfrm>
            <a:off x="2770549" y="217714"/>
            <a:ext cx="7547247" cy="1629699"/>
          </a:xfrm>
          <a:prstGeom prst="rect">
            <a:avLst/>
          </a:prstGeom>
        </p:spPr>
      </p:pic>
      <p:sp>
        <p:nvSpPr>
          <p:cNvPr id="3" name="مربع نص 2">
            <a:extLst>
              <a:ext uri="{FF2B5EF4-FFF2-40B4-BE49-F238E27FC236}">
                <a16:creationId xmlns:a16="http://schemas.microsoft.com/office/drawing/2014/main" id="{E77C5461-4FEC-48F9-973B-A69B4ADB56BA}"/>
              </a:ext>
            </a:extLst>
          </p:cNvPr>
          <p:cNvSpPr txBox="1"/>
          <p:nvPr/>
        </p:nvSpPr>
        <p:spPr>
          <a:xfrm>
            <a:off x="3614056" y="565231"/>
            <a:ext cx="4876800" cy="923330"/>
          </a:xfrm>
          <a:prstGeom prst="rect">
            <a:avLst/>
          </a:prstGeom>
          <a:noFill/>
        </p:spPr>
        <p:txBody>
          <a:bodyPr wrap="square" rtlCol="1">
            <a:spAutoFit/>
          </a:bodyPr>
          <a:lstStyle/>
          <a:p>
            <a:pPr algn="ctr"/>
            <a:r>
              <a:rPr lang="ar-EG" sz="5400" b="1" dirty="0"/>
              <a:t>إنشاء برنامجك الأول</a:t>
            </a:r>
          </a:p>
        </p:txBody>
      </p:sp>
      <p:sp>
        <p:nvSpPr>
          <p:cNvPr id="5" name="مربع نص 4">
            <a:extLst>
              <a:ext uri="{FF2B5EF4-FFF2-40B4-BE49-F238E27FC236}">
                <a16:creationId xmlns:a16="http://schemas.microsoft.com/office/drawing/2014/main" id="{BBC2F66C-DAD6-414A-8508-02D0A1AEA37F}"/>
              </a:ext>
            </a:extLst>
          </p:cNvPr>
          <p:cNvSpPr txBox="1"/>
          <p:nvPr/>
        </p:nvSpPr>
        <p:spPr>
          <a:xfrm>
            <a:off x="3048000" y="2702264"/>
            <a:ext cx="6096000" cy="3416320"/>
          </a:xfrm>
          <a:prstGeom prst="rect">
            <a:avLst/>
          </a:prstGeom>
          <a:noFill/>
        </p:spPr>
        <p:txBody>
          <a:bodyPr wrap="square">
            <a:spAutoFit/>
          </a:bodyPr>
          <a:lstStyle/>
          <a:p>
            <a:r>
              <a:rPr lang="ar-EG" sz="3600" b="1" dirty="0"/>
              <a:t>عندما تضغط على العلم الأخضر، يبدأ الكائن بتنفيذ ما تمت برمجته لكي يقو به. لتفعيل هذا الأمر يجب أن تضع لبنة عند نقر (العلم الأخضر) أعلى البرنامج في منطقة البرمجة يمكنك العثور على هذه اللبنة في فئة لبنات الأحداث.</a:t>
            </a:r>
            <a:endParaRPr lang="ar-EG" sz="3600" b="1" dirty="0">
              <a:solidFill>
                <a:schemeClr val="accent6">
                  <a:lumMod val="50000"/>
                </a:schemeClr>
              </a:solidFill>
            </a:endParaRPr>
          </a:p>
        </p:txBody>
      </p:sp>
    </p:spTree>
    <p:extLst>
      <p:ext uri="{BB962C8B-B14F-4D97-AF65-F5344CB8AC3E}">
        <p14:creationId xmlns:p14="http://schemas.microsoft.com/office/powerpoint/2010/main" val="12059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7E6EFF3-CB13-4CC9-836F-E86C19360699}"/>
              </a:ext>
            </a:extLst>
          </p:cNvPr>
          <p:cNvPicPr>
            <a:picLocks noChangeAspect="1"/>
          </p:cNvPicPr>
          <p:nvPr/>
        </p:nvPicPr>
        <p:blipFill>
          <a:blip r:embed="rId2"/>
          <a:stretch>
            <a:fillRect/>
          </a:stretch>
        </p:blipFill>
        <p:spPr>
          <a:xfrm>
            <a:off x="1847030" y="1040524"/>
            <a:ext cx="3822153" cy="5050796"/>
          </a:xfrm>
          <a:prstGeom prst="rect">
            <a:avLst/>
          </a:prstGeom>
        </p:spPr>
      </p:pic>
      <p:pic>
        <p:nvPicPr>
          <p:cNvPr id="5" name="صورة 4">
            <a:extLst>
              <a:ext uri="{FF2B5EF4-FFF2-40B4-BE49-F238E27FC236}">
                <a16:creationId xmlns:a16="http://schemas.microsoft.com/office/drawing/2014/main" id="{7578246A-CBA4-416A-A566-BF81837FD39F}"/>
              </a:ext>
            </a:extLst>
          </p:cNvPr>
          <p:cNvPicPr>
            <a:picLocks noChangeAspect="1"/>
          </p:cNvPicPr>
          <p:nvPr/>
        </p:nvPicPr>
        <p:blipFill>
          <a:blip r:embed="rId3"/>
          <a:stretch>
            <a:fillRect/>
          </a:stretch>
        </p:blipFill>
        <p:spPr>
          <a:xfrm>
            <a:off x="6522818" y="2177550"/>
            <a:ext cx="3046851" cy="2259129"/>
          </a:xfrm>
          <a:prstGeom prst="rect">
            <a:avLst/>
          </a:prstGeom>
        </p:spPr>
      </p:pic>
    </p:spTree>
    <p:extLst>
      <p:ext uri="{BB962C8B-B14F-4D97-AF65-F5344CB8AC3E}">
        <p14:creationId xmlns:p14="http://schemas.microsoft.com/office/powerpoint/2010/main" val="105447857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822</Words>
  <Application>Microsoft Office PowerPoint</Application>
  <PresentationFormat>شاشة عريضة</PresentationFormat>
  <Paragraphs>85</Paragraphs>
  <Slides>49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49</vt:i4>
      </vt:variant>
    </vt:vector>
  </HeadingPairs>
  <TitlesOfParts>
    <vt:vector size="54"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6</cp:revision>
  <dcterms:created xsi:type="dcterms:W3CDTF">2021-08-07T23:15:25Z</dcterms:created>
  <dcterms:modified xsi:type="dcterms:W3CDTF">2021-08-08T11:43:01Z</dcterms:modified>
</cp:coreProperties>
</file>