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1"/>
  </p:sldMasterIdLst>
  <p:notesMasterIdLst>
    <p:notesMasterId r:id="rId14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63" r:id="rId9"/>
    <p:sldId id="271" r:id="rId10"/>
    <p:sldId id="272" r:id="rId11"/>
    <p:sldId id="274" r:id="rId12"/>
    <p:sldId id="273" r:id="rId13"/>
  </p:sldIdLst>
  <p:sldSz cx="9144000" cy="6858000" type="screen4x3"/>
  <p:notesSz cx="6858000" cy="9144000"/>
  <p:custDataLst>
    <p:tags r:id="rId1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0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6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9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6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9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3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1633" y="0"/>
            <a:ext cx="3457890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الاول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86107" y="770058"/>
            <a:ext cx="490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Lotus-Bold"/>
              </a:rPr>
              <a:t>أكمل كلا</a:t>
            </a:r>
            <a:r>
              <a:rPr lang="ar-EG" sz="2800" b="1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Lotus-Bold"/>
              </a:rPr>
              <a:t>ً</a:t>
            </a:r>
            <a:r>
              <a:rPr lang="ar-SA" sz="2800" b="1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Lotus-Bold"/>
              </a:rPr>
              <a:t> من الجمل الأتية بالمفردة المناسبة : </a:t>
            </a:r>
            <a:endParaRPr lang="ar-SA" sz="2800" dirty="0">
              <a:ln>
                <a:solidFill>
                  <a:prstClr val="black"/>
                </a:solidFill>
              </a:ln>
              <a:solidFill>
                <a:srgbClr val="C00000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158111" y="1468705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النتح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910897" y="1456853"/>
            <a:ext cx="104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التصنيف</a:t>
            </a:r>
            <a:endParaRPr lang="ar-SA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24128" y="1459652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فقاريات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27984" y="149019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الوعائية </a:t>
            </a:r>
            <a:endParaRPr lang="ar-SA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99792" y="144780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البناء الضوئي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5536" y="1453979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الكامبيوم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63688" y="147208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مملكة</a:t>
            </a:r>
            <a:endParaRPr lang="ar-SA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14580" y="2286000"/>
            <a:ext cx="8140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1 – يسم</a:t>
            </a:r>
            <a:r>
              <a:rPr lang="ar-EG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ى</a:t>
            </a:r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 العلم الذي يبحث في ترتيب المخلوقات الحية في مجموعات بحسب خصائصها </a:t>
            </a:r>
          </a:p>
          <a:p>
            <a:r>
              <a:rPr lang="ar-SA" sz="2400" b="1" dirty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    علم     ................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943778" y="3200400"/>
            <a:ext cx="5819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2 – تقوم الأوراق بعملية .................. ..... لصنع الغذاء للنبات  .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60864" y="3733800"/>
            <a:ext cx="7802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3 –مستوى التصنيف الذي يضم </a:t>
            </a:r>
            <a:r>
              <a:rPr lang="ar-EG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أ</a:t>
            </a:r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كبر عدد من المخلوقات الحية المتشابهة في صفاتها </a:t>
            </a:r>
          </a:p>
          <a:p>
            <a:r>
              <a:rPr lang="ar-SA" sz="2400" b="1" dirty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    العامة يسمى    ............. 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209800" y="4643735"/>
            <a:ext cx="6596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4 – تفصل طبقة  ................... بين طبقتي الخشب واللحاء   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219200" y="5048071"/>
            <a:ext cx="74029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5 – تمتاز النباتات ..................  بأنها تحتوي على أنابيب ناقلة .</a:t>
            </a:r>
          </a:p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6 – الحيوانات  التي لها عمود فقري تسمى  ..............    .</a:t>
            </a:r>
          </a:p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7 – خروج الماء على هيئة بخار من أجزاء النبات يسمى   ..........   .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726921" y="2662535"/>
            <a:ext cx="104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التصنيف</a:t>
            </a:r>
            <a:endParaRPr lang="ar-SA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051998" y="3195935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البناء الضوئي</a:t>
            </a:r>
            <a:endParaRPr lang="ar-SA" sz="1600" dirty="0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105871" y="411033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مملكة</a:t>
            </a:r>
            <a:endParaRPr lang="ar-SA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875783" y="4643735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الكامبيوم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5715000" y="5024735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الوعائية </a:t>
            </a:r>
            <a:endParaRPr lang="ar-SA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2912239" y="5368697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فقاريات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979712" y="5786735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النتح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23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24" name="Picture 23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3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34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دبوس زينة 34"/>
          <p:cNvSpPr/>
          <p:nvPr/>
        </p:nvSpPr>
        <p:spPr>
          <a:xfrm>
            <a:off x="6921" y="14085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</a:t>
            </a:r>
            <a:r>
              <a:rPr lang="ar-EG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ar-SA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2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الفصل الأول</a:t>
            </a:r>
            <a:endParaRPr kumimoji="0" lang="ar-EG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57286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/>
                <a:cs typeface="Sakkal Majalla"/>
              </a:rPr>
              <a:t>نــمـــوذج اخــتـــبــــــــار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/>
                <a:cs typeface="Sakkal Majalla"/>
              </a:rPr>
              <a:t>كتاب الطالب صـ50</a:t>
            </a:r>
          </a:p>
        </p:txBody>
      </p:sp>
      <p:sp>
        <p:nvSpPr>
          <p:cNvPr id="11" name="Bevel 10"/>
          <p:cNvSpPr/>
          <p:nvPr/>
        </p:nvSpPr>
        <p:spPr>
          <a:xfrm>
            <a:off x="4553338" y="630899"/>
            <a:ext cx="72008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93324"/>
            <a:ext cx="3686689" cy="241016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0" y="3292773"/>
            <a:ext cx="3534268" cy="232442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00626"/>
            <a:ext cx="3410426" cy="196242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158518" y="4454985"/>
            <a:ext cx="1562100" cy="41417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01144" y="2297497"/>
            <a:ext cx="1562100" cy="41417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56114" y="1655398"/>
            <a:ext cx="3013740" cy="369364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0946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3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الفصل الأول</a:t>
            </a:r>
            <a:endParaRPr kumimoji="0" lang="ar-EG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59831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/>
                <a:cs typeface="Sakkal Majalla"/>
              </a:rPr>
              <a:t>نــمـــوذج اخــتـــبــــــــار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/>
                <a:cs typeface="Sakkal Majalla"/>
              </a:rPr>
              <a:t>كتاب الطالب صـ50</a:t>
            </a:r>
          </a:p>
        </p:txBody>
      </p:sp>
      <p:sp>
        <p:nvSpPr>
          <p:cNvPr id="11" name="Bevel 10"/>
          <p:cNvSpPr/>
          <p:nvPr/>
        </p:nvSpPr>
        <p:spPr>
          <a:xfrm>
            <a:off x="4551911" y="620688"/>
            <a:ext cx="52640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82831"/>
            <a:ext cx="4288977" cy="511527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81000" y="2255309"/>
            <a:ext cx="3977095" cy="360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FF00"/>
                </a:solidFill>
              </a:rPr>
              <a:t>الطبقة الشمعية : تمنع تبخر الماء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1" y="4033731"/>
            <a:ext cx="4007942" cy="76946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FF00"/>
                </a:solidFill>
              </a:rPr>
              <a:t>اللحاء :ينقل السكر الذي يصنع في </a:t>
            </a:r>
          </a:p>
          <a:p>
            <a:pPr algn="ctr"/>
            <a:r>
              <a:rPr lang="ar-EG" sz="2400" b="1" dirty="0" smtClean="0">
                <a:solidFill>
                  <a:srgbClr val="FFFF00"/>
                </a:solidFill>
              </a:rPr>
              <a:t>الأوراق إلى باقي أجزاء النبات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3248980"/>
            <a:ext cx="3977095" cy="360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FF00"/>
                </a:solidFill>
              </a:rPr>
              <a:t>الخشب : ينقل الماء إلى عروق الورقة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5613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الفصل الأول</a:t>
            </a:r>
            <a:endParaRPr kumimoji="0" lang="ar-EG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57286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/>
                <a:cs typeface="Sakkal Majalla"/>
              </a:rPr>
              <a:t>نــمـــوذج اخــتـــبــــــــار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/>
                <a:cs typeface="Sakkal Majalla"/>
              </a:rPr>
              <a:t>كتاب الطالب صـ50</a:t>
            </a:r>
          </a:p>
        </p:txBody>
      </p:sp>
      <p:sp>
        <p:nvSpPr>
          <p:cNvPr id="11" name="Bevel 10"/>
          <p:cNvSpPr/>
          <p:nvPr/>
        </p:nvSpPr>
        <p:spPr>
          <a:xfrm>
            <a:off x="4561242" y="697711"/>
            <a:ext cx="52640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4905"/>
            <a:ext cx="4156781" cy="2573509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18876"/>
              </p:ext>
            </p:extLst>
          </p:nvPr>
        </p:nvGraphicFramePr>
        <p:xfrm>
          <a:off x="497985" y="3717032"/>
          <a:ext cx="8189229" cy="2370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863"/>
                <a:gridCol w="4076366"/>
              </a:tblGrid>
              <a:tr h="612511">
                <a:tc>
                  <a:txBody>
                    <a:bodyPr/>
                    <a:lstStyle/>
                    <a:p>
                      <a:pPr algn="ctr"/>
                      <a:r>
                        <a:rPr lang="ar-EG" sz="2800" dirty="0" smtClean="0">
                          <a:solidFill>
                            <a:srgbClr val="C00000"/>
                          </a:solidFill>
                        </a:rPr>
                        <a:t>اللافقاريات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dirty="0" smtClean="0">
                          <a:solidFill>
                            <a:srgbClr val="FF0000"/>
                          </a:solidFill>
                        </a:rPr>
                        <a:t>الفقاريات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832712">
                <a:tc>
                  <a:txBody>
                    <a:bodyPr/>
                    <a:lstStyle/>
                    <a:p>
                      <a:pPr algn="r"/>
                      <a:r>
                        <a:rPr lang="ar-EG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هي حيوانات لا تحتوي على عمود فقري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2400" b="1" dirty="0" smtClean="0">
                          <a:solidFill>
                            <a:srgbClr val="C00000"/>
                          </a:solidFill>
                        </a:rPr>
                        <a:t>هي حيوانات يحتوي على عمود فقري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925236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ar-EG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مثل الرخويات – الديدان – شوكيات الجلد - المفصليات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ar-EG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مثل الأسماك – الطيور – البرمائيات – الزواحف - الثدييات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7901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8" name="Picture 7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0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60837" y="767437"/>
            <a:ext cx="55035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أجيب عن الأسئلة التالية :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4540"/>
            <a:ext cx="84688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0070C0"/>
                </a:solidFill>
              </a:rPr>
              <a:t>8</a:t>
            </a:r>
            <a:r>
              <a:rPr lang="ar-SA" sz="3200" b="1" dirty="0" smtClean="0">
                <a:solidFill>
                  <a:srgbClr val="0070C0"/>
                </a:solidFill>
              </a:rPr>
              <a:t>- أستنتج . </a:t>
            </a:r>
            <a:r>
              <a:rPr lang="ar-SA" sz="3200" b="1" dirty="0" smtClean="0">
                <a:solidFill>
                  <a:prstClr val="black"/>
                </a:solidFill>
              </a:rPr>
              <a:t>تحتاج عملية البناء الضوئي إل</a:t>
            </a:r>
            <a:r>
              <a:rPr lang="ar-EG" sz="3200" b="1" dirty="0" smtClean="0">
                <a:solidFill>
                  <a:prstClr val="black"/>
                </a:solidFill>
              </a:rPr>
              <a:t>ى</a:t>
            </a:r>
            <a:r>
              <a:rPr lang="ar-SA" sz="3200" b="1" dirty="0" smtClean="0">
                <a:solidFill>
                  <a:prstClr val="black"/>
                </a:solidFill>
              </a:rPr>
              <a:t> شروط وعناصر محددة ، هل تستطيع النباتات التي تعيش في قاع البحيرات والأنهار القيام بعملية البناء الضوئي ؟ ولماذا ؟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609600" y="3429000"/>
            <a:ext cx="8046720" cy="25146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يجب استنتاج أن النباتات في قاع البحيرات والأنهار تستطيع القيام بعملية البناء الضوئي إذا توافرت عناصرها الثلاثة ( ضوء الشمس ، وثاني أكسيد الكربون ، والكلوروفيل ) وعملية البناء الضوئي ضرورية لصنع الغذاء .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7" name="مستطيل 1"/>
          <p:cNvSpPr/>
          <p:nvPr/>
        </p:nvSpPr>
        <p:spPr>
          <a:xfrm>
            <a:off x="2851633" y="0"/>
            <a:ext cx="3457890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الاول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6921" y="14085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</a:t>
            </a:r>
            <a:r>
              <a:rPr lang="ar-EG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0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284982"/>
            <a:ext cx="8663880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100" b="1" dirty="0" smtClean="0">
                <a:solidFill>
                  <a:srgbClr val="0070C0"/>
                </a:solidFill>
              </a:rPr>
              <a:t>9</a:t>
            </a:r>
            <a:r>
              <a:rPr lang="ar-SA" sz="3100" b="1" dirty="0" smtClean="0">
                <a:solidFill>
                  <a:srgbClr val="0070C0"/>
                </a:solidFill>
              </a:rPr>
              <a:t> – أصنف . </a:t>
            </a:r>
            <a:r>
              <a:rPr lang="ar-SA" sz="3100" b="1" dirty="0" smtClean="0">
                <a:solidFill>
                  <a:prstClr val="black"/>
                </a:solidFill>
              </a:rPr>
              <a:t>إل</a:t>
            </a:r>
            <a:r>
              <a:rPr lang="ar-EG" sz="3100" b="1" dirty="0" smtClean="0">
                <a:solidFill>
                  <a:prstClr val="black"/>
                </a:solidFill>
              </a:rPr>
              <a:t>ى</a:t>
            </a:r>
            <a:r>
              <a:rPr lang="ar-SA" sz="3100" b="1" dirty="0" smtClean="0">
                <a:solidFill>
                  <a:prstClr val="black"/>
                </a:solidFill>
              </a:rPr>
              <a:t> أي مملكة وشعبة ينتمي المخلوق الحي الذي في الصورة . </a:t>
            </a:r>
            <a:endParaRPr lang="ar-SA" sz="3100" b="1" dirty="0">
              <a:solidFill>
                <a:prstClr val="black"/>
              </a:solidFill>
            </a:endParaRPr>
          </a:p>
        </p:txBody>
      </p:sp>
      <p:sp>
        <p:nvSpPr>
          <p:cNvPr id="7" name="مستطيل 1"/>
          <p:cNvSpPr/>
          <p:nvPr/>
        </p:nvSpPr>
        <p:spPr>
          <a:xfrm>
            <a:off x="2851633" y="0"/>
            <a:ext cx="3457890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الاول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20889" y="4419600"/>
            <a:ext cx="8305800" cy="16002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r>
              <a:rPr lang="ar-SA" sz="3600" b="1" dirty="0" smtClean="0">
                <a:solidFill>
                  <a:prstClr val="black"/>
                </a:solidFill>
              </a:rPr>
              <a:t>مملكة الحيوانات ، شعبة </a:t>
            </a:r>
            <a:r>
              <a:rPr lang="ar-EG" sz="3600" b="1" dirty="0" smtClean="0">
                <a:solidFill>
                  <a:prstClr val="black"/>
                </a:solidFill>
              </a:rPr>
              <a:t>الرخويات</a:t>
            </a:r>
            <a:r>
              <a:rPr lang="ar-SA" sz="3600" b="1" dirty="0" smtClean="0">
                <a:solidFill>
                  <a:prstClr val="black"/>
                </a:solidFill>
              </a:rPr>
              <a:t>.</a:t>
            </a:r>
            <a:endParaRPr lang="ar-SA" sz="3600" b="1" dirty="0">
              <a:solidFill>
                <a:prstClr val="black"/>
              </a:solidFill>
            </a:endParaRPr>
          </a:p>
        </p:txBody>
      </p:sp>
      <p:grpSp>
        <p:nvGrpSpPr>
          <p:cNvPr id="9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0" name="Picture 9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دبوس زينة 13"/>
          <p:cNvSpPr/>
          <p:nvPr/>
        </p:nvSpPr>
        <p:spPr>
          <a:xfrm>
            <a:off x="6921" y="14085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</a:t>
            </a:r>
            <a:r>
              <a:rPr lang="ar-EG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1937" y="1854369"/>
            <a:ext cx="2644200" cy="2438727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83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838200"/>
            <a:ext cx="8839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1</a:t>
            </a:r>
            <a:r>
              <a:rPr lang="ar-EG" sz="2400" b="1" dirty="0" smtClean="0">
                <a:solidFill>
                  <a:srgbClr val="0070C0"/>
                </a:solidFill>
              </a:rPr>
              <a:t>0</a:t>
            </a:r>
            <a:r>
              <a:rPr lang="ar-SA" sz="2400" b="1" dirty="0" smtClean="0">
                <a:solidFill>
                  <a:srgbClr val="0070C0"/>
                </a:solidFill>
              </a:rPr>
              <a:t>- أجرب . </a:t>
            </a:r>
            <a:r>
              <a:rPr lang="ar-SA" sz="2400" b="1" dirty="0" smtClean="0">
                <a:solidFill>
                  <a:prstClr val="black"/>
                </a:solidFill>
              </a:rPr>
              <a:t>أريد أن أعرف أي نوع من أنواع  الفطريات ينمو </a:t>
            </a:r>
            <a:r>
              <a:rPr lang="ar-SA" sz="2400" b="1" dirty="0" smtClean="0">
                <a:solidFill>
                  <a:prstClr val="black"/>
                </a:solidFill>
              </a:rPr>
              <a:t>أسرع </a:t>
            </a:r>
            <a:r>
              <a:rPr lang="ar-SA" sz="2400" b="1" dirty="0" smtClean="0">
                <a:solidFill>
                  <a:prstClr val="black"/>
                </a:solidFill>
              </a:rPr>
              <a:t>. أصف تجربة </a:t>
            </a:r>
            <a:endParaRPr lang="ar-EG" sz="2400" b="1" dirty="0" smtClean="0">
              <a:solidFill>
                <a:prstClr val="black"/>
              </a:solidFill>
            </a:endParaRPr>
          </a:p>
          <a:p>
            <a:r>
              <a:rPr lang="ar-SA" sz="2400" b="1" dirty="0" smtClean="0">
                <a:solidFill>
                  <a:prstClr val="black"/>
                </a:solidFill>
              </a:rPr>
              <a:t>بسيطة يمكنني إجراؤها لمعرفة الجواب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6" name="مستطيل 1"/>
          <p:cNvSpPr/>
          <p:nvPr/>
        </p:nvSpPr>
        <p:spPr>
          <a:xfrm>
            <a:off x="2851633" y="0"/>
            <a:ext cx="3457890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الاول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1000" y="2017693"/>
            <a:ext cx="906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1</a:t>
            </a:r>
            <a:r>
              <a:rPr lang="ar-EG" sz="2400" b="1" dirty="0" smtClean="0">
                <a:solidFill>
                  <a:srgbClr val="0070C0"/>
                </a:solidFill>
              </a:rPr>
              <a:t>1</a:t>
            </a:r>
            <a:r>
              <a:rPr lang="ar-SA" sz="2400" b="1" dirty="0" smtClean="0">
                <a:solidFill>
                  <a:srgbClr val="0070C0"/>
                </a:solidFill>
              </a:rPr>
              <a:t>- التفكير الناقد . </a:t>
            </a:r>
            <a:r>
              <a:rPr lang="ar-SA" sz="2400" b="1" dirty="0" smtClean="0">
                <a:solidFill>
                  <a:srgbClr val="FF0000"/>
                </a:solidFill>
              </a:rPr>
              <a:t>هل يمكن للسحلية أن تعيش في المنطقة القطبية ؟ لماذا؟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76807" y="2743200"/>
            <a:ext cx="8610600" cy="3352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يجب ال</a:t>
            </a:r>
            <a:r>
              <a:rPr lang="ar-EG" sz="3200" b="1" dirty="0" smtClean="0">
                <a:solidFill>
                  <a:prstClr val="black"/>
                </a:solidFill>
              </a:rPr>
              <a:t>إ</a:t>
            </a:r>
            <a:r>
              <a:rPr lang="ar-SA" sz="3200" b="1" dirty="0" smtClean="0">
                <a:solidFill>
                  <a:prstClr val="black"/>
                </a:solidFill>
              </a:rPr>
              <a:t>ستنتاج أن السحالي لا تستطيع العيش في المنطقة القطبية لأنها من الحيوانات المتغيرة درجة الحرارة . ولأنها لا تحرق كمية كبيرة من الغذاء  لتحصل على الدفء المطلوب لأجسامها ، كما لا تستطيع  أن تحافظ على المستو</a:t>
            </a:r>
            <a:r>
              <a:rPr lang="ar-EG" sz="3200" b="1" dirty="0" smtClean="0">
                <a:solidFill>
                  <a:prstClr val="black"/>
                </a:solidFill>
              </a:rPr>
              <a:t>ى</a:t>
            </a:r>
            <a:r>
              <a:rPr lang="ar-SA" sz="3200" b="1" dirty="0" smtClean="0">
                <a:solidFill>
                  <a:prstClr val="black"/>
                </a:solidFill>
              </a:rPr>
              <a:t> المطلوب للدفء .</a:t>
            </a:r>
            <a:endParaRPr lang="ar-SA" sz="3200" b="1" dirty="0">
              <a:solidFill>
                <a:prstClr val="black"/>
              </a:solidFill>
            </a:endParaRPr>
          </a:p>
        </p:txBody>
      </p:sp>
      <p:grpSp>
        <p:nvGrpSpPr>
          <p:cNvPr id="9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0" name="Picture 9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دبوس زينة 13"/>
          <p:cNvSpPr/>
          <p:nvPr/>
        </p:nvSpPr>
        <p:spPr>
          <a:xfrm>
            <a:off x="6921" y="14085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</a:t>
            </a:r>
            <a:r>
              <a:rPr lang="ar-EG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1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1"/>
          <p:cNvSpPr/>
          <p:nvPr/>
        </p:nvSpPr>
        <p:spPr>
          <a:xfrm>
            <a:off x="2851633" y="0"/>
            <a:ext cx="3457890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الاول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0" name="Picture 9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دبوس زينة 13"/>
          <p:cNvSpPr/>
          <p:nvPr/>
        </p:nvSpPr>
        <p:spPr>
          <a:xfrm>
            <a:off x="6921" y="14085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</a:t>
            </a:r>
            <a:r>
              <a:rPr lang="ar-EG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ربع نص 5"/>
          <p:cNvSpPr txBox="1">
            <a:spLocks noChangeArrowheads="1"/>
          </p:cNvSpPr>
          <p:nvPr/>
        </p:nvSpPr>
        <p:spPr bwMode="auto">
          <a:xfrm>
            <a:off x="8197885" y="874836"/>
            <a:ext cx="76660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س12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837670"/>
            <a:ext cx="62815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الكتابة الوصفية</a:t>
            </a:r>
            <a:r>
              <a:rPr lang="ar-SA" sz="2800" b="1" dirty="0" smtClean="0">
                <a:solidFill>
                  <a:srgbClr val="FF0000"/>
                </a:solidFill>
              </a:rPr>
              <a:t>. </a:t>
            </a:r>
            <a:r>
              <a:rPr lang="ar-EG" sz="2800" b="1" dirty="0" smtClean="0">
                <a:solidFill>
                  <a:srgbClr val="7030A0"/>
                </a:solidFill>
              </a:rPr>
              <a:t>أصف نوعين من سيقان النباتات.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8" name="مربع نص 7"/>
          <p:cNvSpPr txBox="1">
            <a:spLocks noChangeArrowheads="1"/>
          </p:cNvSpPr>
          <p:nvPr/>
        </p:nvSpPr>
        <p:spPr bwMode="auto">
          <a:xfrm>
            <a:off x="1130890" y="2059080"/>
            <a:ext cx="6888163" cy="2962513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</a:rPr>
              <a:t>الساق اللينة وتمتاز بأنها طرية وخضراءويمكن ثنيها بسهولة كما أن لونها الأخضر يدل على احتواء خلاياها على الكلورفيل التي تسهم في عملية البناء الضوئي</a:t>
            </a:r>
          </a:p>
          <a:p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</a:rPr>
              <a:t>الساق الخشبية محاطة بقشرة صلبة تحميها ولا تحتوي على مادة الكلورفيل وتشاهد في الشجيرات القصيرة والأشجار العالية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مربع نص 6"/>
          <p:cNvSpPr txBox="1">
            <a:spLocks noChangeArrowheads="1"/>
          </p:cNvSpPr>
          <p:nvPr/>
        </p:nvSpPr>
        <p:spPr bwMode="auto">
          <a:xfrm>
            <a:off x="7923680" y="3207663"/>
            <a:ext cx="864046" cy="44267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</a:rPr>
              <a:t>الإجابة 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/>
      <p:bldP spid="1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1"/>
          <p:cNvSpPr/>
          <p:nvPr/>
        </p:nvSpPr>
        <p:spPr>
          <a:xfrm>
            <a:off x="2851927" y="0"/>
            <a:ext cx="3457890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الاول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0" name="Picture 9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020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دبوس زينة 13"/>
          <p:cNvSpPr/>
          <p:nvPr/>
        </p:nvSpPr>
        <p:spPr>
          <a:xfrm>
            <a:off x="6921" y="14085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</a:t>
            </a:r>
            <a:r>
              <a:rPr lang="ar-EG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62328" y="2323494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أ ) الساق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85481" y="2323494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ب) الجذر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62327" y="2996286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ج ) الزهرة 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93418" y="3021509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د ) الورقة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44321" y="764704"/>
            <a:ext cx="372016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13-</a:t>
            </a:r>
            <a:r>
              <a:rPr lang="ar-EG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اختار الإجابة الصحيحة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899592" y="794880"/>
            <a:ext cx="419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2400" b="1" dirty="0" smtClean="0">
                <a:solidFill>
                  <a:srgbClr val="FF0000"/>
                </a:solidFill>
              </a:rPr>
              <a:t>الرسم التخطيطي الموضح يمثل تركيب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4" y="1366075"/>
            <a:ext cx="1667108" cy="1581371"/>
          </a:xfrm>
          <a:prstGeom prst="rect">
            <a:avLst/>
          </a:prstGeom>
        </p:spPr>
      </p:pic>
      <p:sp>
        <p:nvSpPr>
          <p:cNvPr id="26" name="مربع نص 5"/>
          <p:cNvSpPr txBox="1">
            <a:spLocks noChangeArrowheads="1"/>
          </p:cNvSpPr>
          <p:nvPr/>
        </p:nvSpPr>
        <p:spPr bwMode="auto">
          <a:xfrm>
            <a:off x="8125877" y="3637420"/>
            <a:ext cx="76660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س14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مربع نص 7"/>
          <p:cNvSpPr txBox="1">
            <a:spLocks noChangeArrowheads="1"/>
          </p:cNvSpPr>
          <p:nvPr/>
        </p:nvSpPr>
        <p:spPr bwMode="auto">
          <a:xfrm>
            <a:off x="323528" y="4941168"/>
            <a:ext cx="7695525" cy="91940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  <a:latin typeface="Arial" pitchFamily="34" charset="0"/>
              </a:rPr>
              <a:t>هذه العبارة غير صحيحة لأن الفطريات لا تحتوي خلاياها على بلاستيدات خضراء وتحصل على غذائها من تحليل النباتات والحيوانات الميتة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1" y="3600254"/>
            <a:ext cx="818234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صواب أم خطأ</a:t>
            </a:r>
            <a:r>
              <a:rPr lang="ar-SA" sz="2800" b="1" dirty="0" smtClean="0">
                <a:solidFill>
                  <a:srgbClr val="FF0000"/>
                </a:solidFill>
              </a:rPr>
              <a:t>. </a:t>
            </a:r>
            <a:r>
              <a:rPr lang="ar-EG" sz="2800" b="1" dirty="0" smtClean="0">
                <a:solidFill>
                  <a:srgbClr val="7030A0"/>
                </a:solidFill>
              </a:rPr>
              <a:t>يشترك كل من النباتات والفطريات في القدرة على صناعة غذائها بنفسها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r>
              <a:rPr lang="ar-EG" sz="2800" b="1" dirty="0" smtClean="0">
                <a:solidFill>
                  <a:srgbClr val="7030A0"/>
                </a:solidFill>
              </a:rPr>
              <a:t>هل هذه العبارة صحيحة أم خاطئة . أفسر إجابتي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27" name="مربع نص 6"/>
          <p:cNvSpPr txBox="1">
            <a:spLocks noChangeArrowheads="1"/>
          </p:cNvSpPr>
          <p:nvPr/>
        </p:nvSpPr>
        <p:spPr bwMode="auto">
          <a:xfrm>
            <a:off x="7954105" y="5146566"/>
            <a:ext cx="864046" cy="44267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</a:rPr>
              <a:t>الإجابة 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/>
      <p:bldP spid="26" grpId="0" animBg="1"/>
      <p:bldP spid="28" grpId="0" animBg="1"/>
      <p:bldP spid="29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1"/>
          <p:cNvSpPr/>
          <p:nvPr/>
        </p:nvSpPr>
        <p:spPr>
          <a:xfrm>
            <a:off x="2842302" y="0"/>
            <a:ext cx="3457890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الاول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0" name="Picture 9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دبوس زينة 13"/>
          <p:cNvSpPr/>
          <p:nvPr/>
        </p:nvSpPr>
        <p:spPr>
          <a:xfrm>
            <a:off x="6921" y="14085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</a:t>
            </a:r>
            <a:r>
              <a:rPr lang="ar-EG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ربع نص 5"/>
          <p:cNvSpPr txBox="1">
            <a:spLocks noChangeArrowheads="1"/>
          </p:cNvSpPr>
          <p:nvPr/>
        </p:nvSpPr>
        <p:spPr bwMode="auto">
          <a:xfrm>
            <a:off x="8125877" y="874836"/>
            <a:ext cx="76660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س15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837670"/>
            <a:ext cx="80097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الفكرة العامة</a:t>
            </a:r>
            <a:r>
              <a:rPr lang="ar-SA" sz="2800" b="1" dirty="0" smtClean="0">
                <a:solidFill>
                  <a:srgbClr val="FF0000"/>
                </a:solidFill>
              </a:rPr>
              <a:t>. </a:t>
            </a:r>
            <a:r>
              <a:rPr lang="ar-EG" sz="2800" b="1" dirty="0" smtClean="0">
                <a:solidFill>
                  <a:srgbClr val="7030A0"/>
                </a:solidFill>
              </a:rPr>
              <a:t>فيم تتشابه جميع النباتات والحيوانات؟ وكيف تصنف؟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8" name="مربع نص 7"/>
          <p:cNvSpPr txBox="1">
            <a:spLocks noChangeArrowheads="1"/>
          </p:cNvSpPr>
          <p:nvPr/>
        </p:nvSpPr>
        <p:spPr bwMode="auto">
          <a:xfrm>
            <a:off x="467545" y="1563955"/>
            <a:ext cx="7544818" cy="200906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</a:rPr>
              <a:t>تتشابه جميع النباتات والحيوانات في أنها تتكون من خلايا</a:t>
            </a:r>
          </a:p>
          <a:p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</a:rPr>
              <a:t>تصنف حسب درجة التشابهة في صفاتها </a:t>
            </a:r>
          </a:p>
          <a:p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</a:rPr>
              <a:t>مثال تصنف الحيوانات إلى فقاريات ولا فقاريات </a:t>
            </a:r>
          </a:p>
          <a:p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</a:rPr>
              <a:t>تصنف النباتات إلى نباتات وعائية ونباتات لا وعائية  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مربع نص 6"/>
          <p:cNvSpPr txBox="1">
            <a:spLocks noChangeArrowheads="1"/>
          </p:cNvSpPr>
          <p:nvPr/>
        </p:nvSpPr>
        <p:spPr bwMode="auto">
          <a:xfrm>
            <a:off x="7956426" y="2114764"/>
            <a:ext cx="864046" cy="44267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</a:rPr>
              <a:t>الإجابة 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/>
      <p:bldP spid="1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الفصل الأول</a:t>
            </a:r>
            <a:endParaRPr kumimoji="0" lang="ar-EG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69162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/>
                <a:cs typeface="Sakkal Majalla"/>
              </a:rPr>
              <a:t>نــمـــوذج اخــتـــبــــــــار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/>
                <a:cs typeface="Sakkal Majalla"/>
              </a:rPr>
              <a:t>كتاب الطالب صـ50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8892"/>
            <a:ext cx="4236013" cy="281979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78686"/>
            <a:ext cx="4236013" cy="263879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48959"/>
            <a:ext cx="3860077" cy="2400635"/>
          </a:xfrm>
          <a:prstGeom prst="rect">
            <a:avLst/>
          </a:prstGeom>
        </p:spPr>
      </p:pic>
      <p:sp>
        <p:nvSpPr>
          <p:cNvPr id="11" name="Bevel 10"/>
          <p:cNvSpPr/>
          <p:nvPr/>
        </p:nvSpPr>
        <p:spPr>
          <a:xfrm>
            <a:off x="4553338" y="620688"/>
            <a:ext cx="72008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80312" y="1916832"/>
            <a:ext cx="108012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4288" y="5805264"/>
            <a:ext cx="1512168" cy="40085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31640" y="1628800"/>
            <a:ext cx="2578447" cy="45775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553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الفصل الأول</a:t>
            </a:r>
            <a:endParaRPr kumimoji="0" lang="ar-EG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69162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/>
                <a:cs typeface="Sakkal Majalla"/>
              </a:rPr>
              <a:t>نــمـــوذج اخــتـــبــــــــار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/>
              <a:cs typeface="Sakkal Majalla"/>
            </a:endParaRPr>
          </a:p>
        </p:txBody>
      </p:sp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/>
                <a:cs typeface="Sakkal Majalla"/>
              </a:rPr>
              <a:t>كتاب الطالب صـ50</a:t>
            </a:r>
          </a:p>
        </p:txBody>
      </p:sp>
      <p:sp>
        <p:nvSpPr>
          <p:cNvPr id="11" name="Bevel 10"/>
          <p:cNvSpPr/>
          <p:nvPr/>
        </p:nvSpPr>
        <p:spPr>
          <a:xfrm>
            <a:off x="4544007" y="658892"/>
            <a:ext cx="72008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0521"/>
            <a:ext cx="3986089" cy="80021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73" y="1525790"/>
            <a:ext cx="3238952" cy="4666878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14" y="2370781"/>
            <a:ext cx="3248478" cy="2124371"/>
          </a:xfrm>
          <a:prstGeom prst="rect">
            <a:avLst/>
          </a:prstGeom>
        </p:spPr>
      </p:pic>
      <p:sp>
        <p:nvSpPr>
          <p:cNvPr id="17" name="Bevel 16"/>
          <p:cNvSpPr/>
          <p:nvPr/>
        </p:nvSpPr>
        <p:spPr>
          <a:xfrm>
            <a:off x="5436096" y="1557218"/>
            <a:ext cx="2952328" cy="1583587"/>
          </a:xfrm>
          <a:prstGeom prst="bevel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726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610</Words>
  <Application>Microsoft Office PowerPoint</Application>
  <PresentationFormat>عرض على الشاشة (3:4)‏</PresentationFormat>
  <Paragraphs>97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360</cp:revision>
  <dcterms:created xsi:type="dcterms:W3CDTF">2011-03-17T07:07:04Z</dcterms:created>
  <dcterms:modified xsi:type="dcterms:W3CDTF">2019-03-17T19:23:41Z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