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6" r:id="rId2"/>
    <p:sldId id="373" r:id="rId3"/>
    <p:sldId id="388" r:id="rId4"/>
    <p:sldId id="346" r:id="rId5"/>
    <p:sldId id="390" r:id="rId6"/>
    <p:sldId id="381" r:id="rId7"/>
    <p:sldId id="392" r:id="rId8"/>
    <p:sldId id="379" r:id="rId9"/>
    <p:sldId id="391" r:id="rId10"/>
    <p:sldId id="394" r:id="rId11"/>
    <p:sldId id="395" r:id="rId12"/>
    <p:sldId id="396" r:id="rId13"/>
    <p:sldId id="397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174"/>
      </p:cViewPr>
      <p:guideLst>
        <p:guide orient="horz" pos="304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8" Type="http://schemas.openxmlformats.org/officeDocument/2006/relationships/image" Target="../media/image10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18" Type="http://schemas.openxmlformats.org/officeDocument/2006/relationships/image" Target="../media/image10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5" Type="http://schemas.openxmlformats.org/officeDocument/2006/relationships/image" Target="../media/image10.svg"/><Relationship Id="rId10" Type="http://schemas.openxmlformats.org/officeDocument/2006/relationships/image" Target="../media/image6.sv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1.jpe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6.sv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2984500" y="3125148"/>
            <a:ext cx="4233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 smtClean="0">
                <a:latin typeface="Economica" panose="02000506040000020004" pitchFamily="2" charset="0"/>
              </a:rPr>
              <a:t>اسم </a:t>
            </a:r>
            <a:r>
              <a:rPr lang="ar-SY" sz="3200" b="1" dirty="0">
                <a:latin typeface="Economica" panose="02000506040000020004" pitchFamily="2" charset="0"/>
              </a:rPr>
              <a:t>الفاعل</a:t>
            </a: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18407" y="-313647"/>
            <a:ext cx="816943" cy="2365989"/>
            <a:chOff x="1248229" y="335569"/>
            <a:chExt cx="816943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الصنف</a:t>
            </a:r>
            <a:r>
              <a:rPr lang="ar-SY" sz="2000" b="1" dirty="0">
                <a:latin typeface="Century Gothic" panose="020B0502020202020204" pitchFamily="34" charset="0"/>
              </a:rPr>
              <a:t> اللغوي</a:t>
            </a:r>
          </a:p>
        </p:txBody>
      </p: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7416431" y="1295995"/>
            <a:ext cx="3659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2- </a:t>
            </a:r>
            <a:r>
              <a:rPr lang="ar-SY" sz="2000" b="1" dirty="0">
                <a:latin typeface="Century Gothic" panose="020B0502020202020204" pitchFamily="34" charset="0"/>
              </a:rPr>
              <a:t>أُحوِّلُ إلى المؤنث:</a:t>
            </a:r>
          </a:p>
        </p:txBody>
      </p:sp>
      <p:sp>
        <p:nvSpPr>
          <p:cNvPr id="57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8916862" y="250144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175298" y="261150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مُحسِن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8933304" y="362880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191740" y="373886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ساهِر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8949746" y="475616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208182" y="486622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مُجاور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3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959504" y="253573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217940" y="264579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مُحسنة 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975946" y="366309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234382" y="377315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سَاهرة 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992388" y="479045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250824" y="490051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مُجاورة 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Freeform: Shape 6">
            <a:extLst>
              <a:ext uri="{FF2B5EF4-FFF2-40B4-BE49-F238E27FC236}">
                <a16:creationId xmlns:a16="http://schemas.microsoft.com/office/drawing/2014/main" xmlns="" id="{21637A41-A7A6-4AB1-A79A-E5D8B8C1A60A}"/>
              </a:ext>
            </a:extLst>
          </p:cNvPr>
          <p:cNvSpPr/>
          <p:nvPr/>
        </p:nvSpPr>
        <p:spPr>
          <a:xfrm rot="16200000" flipH="1">
            <a:off x="7897236" y="2232916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6">
            <a:extLst>
              <a:ext uri="{FF2B5EF4-FFF2-40B4-BE49-F238E27FC236}">
                <a16:creationId xmlns:a16="http://schemas.microsoft.com/office/drawing/2014/main" xmlns="" id="{21637A41-A7A6-4AB1-A79A-E5D8B8C1A60A}"/>
              </a:ext>
            </a:extLst>
          </p:cNvPr>
          <p:cNvSpPr/>
          <p:nvPr/>
        </p:nvSpPr>
        <p:spPr>
          <a:xfrm rot="16200000" flipH="1">
            <a:off x="7897236" y="3324009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6">
            <a:extLst>
              <a:ext uri="{FF2B5EF4-FFF2-40B4-BE49-F238E27FC236}">
                <a16:creationId xmlns:a16="http://schemas.microsoft.com/office/drawing/2014/main" xmlns="" id="{21637A41-A7A6-4AB1-A79A-E5D8B8C1A60A}"/>
              </a:ext>
            </a:extLst>
          </p:cNvPr>
          <p:cNvSpPr/>
          <p:nvPr/>
        </p:nvSpPr>
        <p:spPr>
          <a:xfrm rot="16200000" flipH="1">
            <a:off x="7897235" y="4451369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8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6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9" grpId="0"/>
      <p:bldP spid="71" grpId="0" animBg="1"/>
      <p:bldP spid="72" grpId="0"/>
      <p:bldP spid="73" grpId="0" animBg="1"/>
      <p:bldP spid="74" grpId="0"/>
      <p:bldP spid="75" grpId="0" animBg="1"/>
      <p:bldP spid="76" grpId="0" animBg="1"/>
      <p:bldP spid="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18407" y="-313647"/>
            <a:ext cx="816943" cy="2365989"/>
            <a:chOff x="1248229" y="335569"/>
            <a:chExt cx="816943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الصنف</a:t>
            </a:r>
            <a:r>
              <a:rPr lang="ar-SY" sz="2000" b="1" dirty="0">
                <a:latin typeface="Century Gothic" panose="020B0502020202020204" pitchFamily="34" charset="0"/>
              </a:rPr>
              <a:t> اللغوي</a:t>
            </a:r>
          </a:p>
        </p:txBody>
      </p: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4203701" y="1295995"/>
            <a:ext cx="6872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3-</a:t>
            </a:r>
            <a:r>
              <a:rPr lang="ar-SY" sz="2000" b="1" dirty="0">
                <a:latin typeface="Century Gothic" panose="020B0502020202020204" pitchFamily="34" charset="0"/>
              </a:rPr>
              <a:t> أَعودُ إلى نص استراتيجية قراءة «واجب الشباب المسلم » و أَستخرجُ:</a:t>
            </a:r>
          </a:p>
        </p:txBody>
      </p:sp>
      <p:sp>
        <p:nvSpPr>
          <p:cNvPr id="3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952258" y="1905770"/>
            <a:ext cx="714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</a:t>
            </a:r>
            <a:r>
              <a:rPr lang="ar-SY" sz="2000" b="1" dirty="0" smtClean="0">
                <a:latin typeface="Century Gothic" panose="020B0502020202020204" pitchFamily="34" charset="0"/>
              </a:rPr>
              <a:t> اسمي </a:t>
            </a:r>
            <a:r>
              <a:rPr lang="ar-SY" sz="2000" b="1" dirty="0">
                <a:latin typeface="Century Gothic" panose="020B0502020202020204" pitchFamily="34" charset="0"/>
              </a:rPr>
              <a:t>فاعل لفعلين ثلاثيين و </a:t>
            </a:r>
            <a:r>
              <a:rPr lang="ar-SY" sz="2000" b="1" dirty="0" smtClean="0">
                <a:latin typeface="Century Gothic" panose="020B0502020202020204" pitchFamily="34" charset="0"/>
              </a:rPr>
              <a:t>آخرين </a:t>
            </a:r>
            <a:r>
              <a:rPr lang="ar-SY" sz="2000" b="1" dirty="0">
                <a:latin typeface="Century Gothic" panose="020B0502020202020204" pitchFamily="34" charset="0"/>
              </a:rPr>
              <a:t>لفعلين زائدين عن </a:t>
            </a:r>
            <a:r>
              <a:rPr lang="ar-SY" sz="2000" b="1" dirty="0" smtClean="0">
                <a:latin typeface="Century Gothic" panose="020B0502020202020204" pitchFamily="34" charset="0"/>
              </a:rPr>
              <a:t>ثلاثة </a:t>
            </a:r>
            <a:r>
              <a:rPr lang="ar-SY" sz="2000" b="1" dirty="0">
                <a:latin typeface="Century Gothic" panose="020B0502020202020204" pitchFamily="34" charset="0"/>
              </a:rPr>
              <a:t>أحرف و أذكر أفعالها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pic>
        <p:nvPicPr>
          <p:cNvPr id="38" name="Graphic 26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01" y="2882036"/>
            <a:ext cx="6423642" cy="2160814"/>
          </a:xfrm>
          <a:prstGeom prst="rect">
            <a:avLst/>
          </a:prstGeom>
        </p:spPr>
      </p:pic>
      <p:sp>
        <p:nvSpPr>
          <p:cNvPr id="3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386392" y="4020628"/>
            <a:ext cx="90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حاملة </a:t>
            </a:r>
          </a:p>
        </p:txBody>
      </p:sp>
      <p:sp>
        <p:nvSpPr>
          <p:cNvPr id="4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64400" y="3979608"/>
            <a:ext cx="152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حمل </a:t>
            </a:r>
          </a:p>
        </p:txBody>
      </p:sp>
      <p:sp>
        <p:nvSpPr>
          <p:cNvPr id="4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57701" y="3962442"/>
            <a:ext cx="1257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خيّر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091547" y="3962443"/>
            <a:ext cx="1235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متخيرين</a:t>
            </a:r>
          </a:p>
        </p:txBody>
      </p:sp>
      <p:sp>
        <p:nvSpPr>
          <p:cNvPr id="4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449892" y="4414328"/>
            <a:ext cx="90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ساطع </a:t>
            </a:r>
          </a:p>
        </p:txBody>
      </p:sp>
      <p:sp>
        <p:nvSpPr>
          <p:cNvPr id="4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39000" y="4398708"/>
            <a:ext cx="152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سطع </a:t>
            </a:r>
          </a:p>
        </p:txBody>
      </p:sp>
      <p:sp>
        <p:nvSpPr>
          <p:cNvPr id="4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67201" y="4457742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اختلف</a:t>
            </a:r>
          </a:p>
        </p:txBody>
      </p:sp>
      <p:sp>
        <p:nvSpPr>
          <p:cNvPr id="4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180447" y="4457743"/>
            <a:ext cx="1235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مختلفة</a:t>
            </a:r>
          </a:p>
        </p:txBody>
      </p:sp>
    </p:spTree>
    <p:extLst>
      <p:ext uri="{BB962C8B-B14F-4D97-AF65-F5344CB8AC3E}">
        <p14:creationId xmlns:p14="http://schemas.microsoft.com/office/powerpoint/2010/main" val="311616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64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18407" y="-313647"/>
            <a:ext cx="816943" cy="2365989"/>
            <a:chOff x="1248229" y="335569"/>
            <a:chExt cx="816943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الصنف</a:t>
            </a:r>
            <a:r>
              <a:rPr lang="ar-SY" sz="2000" b="1" dirty="0">
                <a:latin typeface="Century Gothic" panose="020B0502020202020204" pitchFamily="34" charset="0"/>
              </a:rPr>
              <a:t> اللغوي</a:t>
            </a:r>
          </a:p>
        </p:txBody>
      </p: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7302499" y="1295995"/>
            <a:ext cx="3773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4-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latin typeface="Century Gothic" panose="020B0502020202020204" pitchFamily="34" charset="0"/>
              </a:rPr>
              <a:t>أَصوغُ اسم </a:t>
            </a:r>
            <a:r>
              <a:rPr lang="ar-SY" sz="2000" b="1" dirty="0">
                <a:latin typeface="Century Gothic" panose="020B0502020202020204" pitchFamily="34" charset="0"/>
              </a:rPr>
              <a:t>الفاعل من الأفعال الآتية:</a:t>
            </a:r>
          </a:p>
        </p:txBody>
      </p:sp>
      <p:grpSp>
        <p:nvGrpSpPr>
          <p:cNvPr id="32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8662868" y="2837925"/>
            <a:ext cx="1330713" cy="1330713"/>
            <a:chOff x="4635157" y="1122201"/>
            <a:chExt cx="1330713" cy="1330713"/>
          </a:xfrm>
        </p:grpSpPr>
        <p:grpSp>
          <p:nvGrpSpPr>
            <p:cNvPr id="33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35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34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تسوَّل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6710014" y="2845022"/>
            <a:ext cx="1204685" cy="1204685"/>
            <a:chOff x="7006142" y="1608051"/>
            <a:chExt cx="1204685" cy="1204685"/>
          </a:xfrm>
        </p:grpSpPr>
        <p:grpSp>
          <p:nvGrpSpPr>
            <p:cNvPr id="48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50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1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49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سألَ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2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673853" y="2912162"/>
            <a:ext cx="1204685" cy="1204685"/>
            <a:chOff x="6803483" y="3004413"/>
            <a:chExt cx="1204685" cy="1204685"/>
          </a:xfrm>
        </p:grpSpPr>
        <p:grpSp>
          <p:nvGrpSpPr>
            <p:cNvPr id="53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55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6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54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جعل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824100" y="4668287"/>
            <a:ext cx="1018694" cy="400110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جاعل </a:t>
            </a:r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893778" y="4631548"/>
            <a:ext cx="982950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متسول</a:t>
            </a: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714712" y="4643504"/>
            <a:ext cx="1220634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سائل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0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4728534" y="2835099"/>
            <a:ext cx="1330713" cy="1330713"/>
            <a:chOff x="4635157" y="1122201"/>
            <a:chExt cx="1330713" cy="1330713"/>
          </a:xfrm>
        </p:grpSpPr>
        <p:grpSp>
          <p:nvGrpSpPr>
            <p:cNvPr id="61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63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62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هدى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6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2871558" y="2912161"/>
            <a:ext cx="1204685" cy="1204685"/>
            <a:chOff x="7006142" y="1608051"/>
            <a:chExt cx="1204685" cy="1204685"/>
          </a:xfrm>
        </p:grpSpPr>
        <p:grpSp>
          <p:nvGrpSpPr>
            <p:cNvPr id="67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69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0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68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علَّم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912275" y="4674902"/>
            <a:ext cx="1146972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هادي</a:t>
            </a:r>
          </a:p>
        </p:txBody>
      </p:sp>
      <p:sp>
        <p:nvSpPr>
          <p:cNvPr id="7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871558" y="4668287"/>
            <a:ext cx="143297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مُعلم</a:t>
            </a:r>
          </a:p>
        </p:txBody>
      </p:sp>
    </p:spTree>
    <p:extLst>
      <p:ext uri="{BB962C8B-B14F-4D97-AF65-F5344CB8AC3E}">
        <p14:creationId xmlns:p14="http://schemas.microsoft.com/office/powerpoint/2010/main" val="36337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60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1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00"/>
                            </p:stCondLst>
                            <p:childTnLst>
                              <p:par>
                                <p:cTn id="1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9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700"/>
                            </p:stCondLst>
                            <p:childTnLst>
                              <p:par>
                                <p:cTn id="1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64" grpId="0"/>
      <p:bldP spid="57" grpId="0" animBg="1"/>
      <p:bldP spid="58" grpId="0" animBg="1"/>
      <p:bldP spid="59" grpId="0" animBg="1"/>
      <p:bldP spid="71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556" y="-332696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75917" y="4831603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177019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92809" y="1232025"/>
            <a:ext cx="365760" cy="365760"/>
          </a:xfrm>
          <a:prstGeom prst="rect">
            <a:avLst/>
          </a:prstGeom>
        </p:spPr>
      </p:pic>
      <p:grpSp>
        <p:nvGrpSpPr>
          <p:cNvPr id="32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6878478" y="2809386"/>
            <a:ext cx="3901459" cy="1603551"/>
            <a:chOff x="3106369" y="1122201"/>
            <a:chExt cx="3041052" cy="1286938"/>
          </a:xfrm>
        </p:grpSpPr>
        <p:grpSp>
          <p:nvGrpSpPr>
            <p:cNvPr id="33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724668" y="1122201"/>
              <a:ext cx="1422753" cy="1286938"/>
              <a:chOff x="4724668" y="1122201"/>
              <a:chExt cx="1422753" cy="1286938"/>
            </a:xfrm>
          </p:grpSpPr>
          <p:sp>
            <p:nvSpPr>
              <p:cNvPr id="38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792576" y="1122201"/>
                <a:ext cx="1286938" cy="1286938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Graphic 41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668" y="1257845"/>
                <a:ext cx="1422753" cy="1083697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37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3106369" y="1639138"/>
              <a:ext cx="1576238" cy="321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ماذا يفعل المصلي؟</a:t>
              </a:r>
            </a:p>
          </p:txBody>
        </p:sp>
      </p:grpSp>
      <p:grpSp>
        <p:nvGrpSpPr>
          <p:cNvPr id="40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6826417" y="4517888"/>
            <a:ext cx="3869129" cy="1628596"/>
            <a:chOff x="5021847" y="1510454"/>
            <a:chExt cx="3093892" cy="1302282"/>
          </a:xfrm>
        </p:grpSpPr>
        <p:grpSp>
          <p:nvGrpSpPr>
            <p:cNvPr id="42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6811265" y="1510454"/>
              <a:ext cx="1304474" cy="1302282"/>
              <a:chOff x="6811265" y="1510454"/>
              <a:chExt cx="1304474" cy="1302282"/>
            </a:xfrm>
          </p:grpSpPr>
          <p:sp>
            <p:nvSpPr>
              <p:cNvPr id="44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6811265" y="1510454"/>
                <a:ext cx="1302282" cy="1302282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5" name="Graphic 37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31580" y="1562170"/>
                <a:ext cx="1284159" cy="1198851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43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5021847" y="1897504"/>
              <a:ext cx="1614259" cy="31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ماذا يفعل الفتى هنا؟</a:t>
              </a:r>
            </a:p>
          </p:txBody>
        </p:sp>
      </p:grpSp>
      <p:grpSp>
        <p:nvGrpSpPr>
          <p:cNvPr id="46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6589572" y="1177019"/>
            <a:ext cx="4011059" cy="1541861"/>
            <a:chOff x="4874250" y="3004413"/>
            <a:chExt cx="3133918" cy="1204685"/>
          </a:xfrm>
        </p:grpSpPr>
        <p:grpSp>
          <p:nvGrpSpPr>
            <p:cNvPr id="47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759329" y="3004413"/>
              <a:ext cx="1248839" cy="1204685"/>
              <a:chOff x="6759329" y="3004413"/>
              <a:chExt cx="1248839" cy="1204685"/>
            </a:xfrm>
          </p:grpSpPr>
          <p:sp>
            <p:nvSpPr>
              <p:cNvPr id="49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0" name="Graphic 35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9329" y="3033832"/>
                <a:ext cx="1248839" cy="1175265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48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4874250" y="3190278"/>
              <a:ext cx="1767084" cy="312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ماذا يوجد في الصورة؟</a:t>
              </a:r>
            </a:p>
          </p:txBody>
        </p:sp>
      </p:grpSp>
      <p:sp>
        <p:nvSpPr>
          <p:cNvPr id="5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897804" y="1925023"/>
            <a:ext cx="1909261" cy="400110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طفل يكتب 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897805" y="3954864"/>
            <a:ext cx="1941995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يسجد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26200" y="5480462"/>
            <a:ext cx="24142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الفتى يتسلق النخلة </a:t>
            </a:r>
          </a:p>
        </p:txBody>
      </p:sp>
      <p:grpSp>
        <p:nvGrpSpPr>
          <p:cNvPr id="51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4420798" y="3263244"/>
            <a:ext cx="1303147" cy="1303147"/>
            <a:chOff x="4662723" y="1122201"/>
            <a:chExt cx="1303147" cy="1303147"/>
          </a:xfrm>
        </p:grpSpPr>
        <p:grpSp>
          <p:nvGrpSpPr>
            <p:cNvPr id="57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62723" y="1122201"/>
              <a:ext cx="1303147" cy="1303147"/>
              <a:chOff x="4662723" y="1122201"/>
              <a:chExt cx="1303147" cy="1303147"/>
            </a:xfrm>
          </p:grpSpPr>
          <p:sp>
            <p:nvSpPr>
              <p:cNvPr id="59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62723" y="1122201"/>
                <a:ext cx="1303147" cy="1303147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158478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8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04132" y="1603344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ساجد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4518353" y="4849666"/>
            <a:ext cx="1204685" cy="1204685"/>
            <a:chOff x="7006142" y="1608051"/>
            <a:chExt cx="1204685" cy="1204685"/>
          </a:xfrm>
        </p:grpSpPr>
        <p:grpSp>
          <p:nvGrpSpPr>
            <p:cNvPr id="64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66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7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32075" y="1647244"/>
                <a:ext cx="263992" cy="263992"/>
              </a:xfrm>
              <a:prstGeom prst="rect">
                <a:avLst/>
              </a:prstGeom>
            </p:spPr>
          </p:pic>
        </p:grpSp>
        <p:sp>
          <p:nvSpPr>
            <p:cNvPr id="65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00801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متسلق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4396849" y="1626383"/>
            <a:ext cx="1326189" cy="1326189"/>
            <a:chOff x="6681979" y="2890113"/>
            <a:chExt cx="1326189" cy="1326189"/>
          </a:xfrm>
        </p:grpSpPr>
        <p:grpSp>
          <p:nvGrpSpPr>
            <p:cNvPr id="6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681979" y="2890113"/>
              <a:ext cx="1326189" cy="1326189"/>
              <a:chOff x="6681979" y="2890113"/>
              <a:chExt cx="1326189" cy="1326189"/>
            </a:xfrm>
          </p:grpSpPr>
          <p:sp>
            <p:nvSpPr>
              <p:cNvPr id="71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681979" y="2890113"/>
                <a:ext cx="1326189" cy="1326189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2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80419" y="3051925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0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26117" y="3356990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كاتب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82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400"/>
                            </p:stCondLst>
                            <p:childTnLst>
                              <p:par>
                                <p:cTn id="12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200"/>
                            </p:stCondLst>
                            <p:childTnLst>
                              <p:par>
                                <p:cTn id="1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56" grpId="0" animBg="1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ولاً- 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001079" y="1275642"/>
            <a:ext cx="8260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000" b="1" dirty="0" smtClean="0">
                <a:latin typeface="Century Gothic" panose="020B0502020202020204" pitchFamily="34" charset="0"/>
              </a:rPr>
              <a:t> قال </a:t>
            </a:r>
            <a:r>
              <a:rPr lang="ar-SY" sz="2000" b="1" dirty="0">
                <a:latin typeface="Century Gothic" panose="020B0502020202020204" pitchFamily="34" charset="0"/>
              </a:rPr>
              <a:t>صلى </a:t>
            </a:r>
            <a:r>
              <a:rPr lang="ar-SY" sz="2000" b="1" dirty="0" smtClean="0">
                <a:latin typeface="Century Gothic" panose="020B0502020202020204" pitchFamily="34" charset="0"/>
              </a:rPr>
              <a:t>الله </a:t>
            </a:r>
            <a:r>
              <a:rPr lang="ar-SY" sz="2000" b="1" dirty="0">
                <a:latin typeface="Century Gothic" panose="020B0502020202020204" pitchFamily="34" charset="0"/>
              </a:rPr>
              <a:t>عليه وسلم: 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« أنا وكافل اليتيم في الجنة كهاتين » </a:t>
            </a:r>
            <a:r>
              <a:rPr lang="ar-SY" sz="2000" b="1" dirty="0" smtClean="0">
                <a:latin typeface="Century Gothic" panose="020B0502020202020204" pitchFamily="34" charset="0"/>
              </a:rPr>
              <a:t>(رواه الترمذي).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5181" y="127668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2011" y="128744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1" y="2803010"/>
            <a:ext cx="3636428" cy="668497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943207" y="2960573"/>
            <a:ext cx="2738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ما الفعل 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اشتق </a:t>
            </a:r>
            <a:r>
              <a:rPr lang="ar-SY" sz="2000" b="1" dirty="0">
                <a:latin typeface="Century Gothic" panose="020B0502020202020204" pitchFamily="34" charset="0"/>
              </a:rPr>
              <a:t>منه؟</a:t>
            </a:r>
          </a:p>
        </p:txBody>
      </p:sp>
      <p:sp>
        <p:nvSpPr>
          <p:cNvPr id="3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7239001" y="3783754"/>
            <a:ext cx="3656365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589411" y="3905359"/>
            <a:ext cx="3215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كم عدد </a:t>
            </a:r>
            <a:r>
              <a:rPr lang="ar-SY" sz="2000" b="1" dirty="0" smtClean="0">
                <a:latin typeface="Century Gothic" panose="020B0502020202020204" pitchFamily="34" charset="0"/>
              </a:rPr>
              <a:t>أحرف </a:t>
            </a:r>
            <a:r>
              <a:rPr lang="ar-SY" sz="2000" b="1" dirty="0">
                <a:latin typeface="Century Gothic" panose="020B0502020202020204" pitchFamily="34" charset="0"/>
              </a:rPr>
              <a:t>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3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58702" y="1907615"/>
            <a:ext cx="2024174" cy="578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17668" y="1984974"/>
            <a:ext cx="133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اسم فاعل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6882201" y="1903432"/>
            <a:ext cx="3993227" cy="626541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803801" y="1996412"/>
            <a:ext cx="413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latin typeface="Century Gothic" panose="020B0502020202020204" pitchFamily="34" charset="0"/>
              </a:rPr>
              <a:t>أي أنواع </a:t>
            </a:r>
            <a:r>
              <a:rPr lang="ar-SY" sz="2000" b="1" dirty="0">
                <a:latin typeface="Century Gothic" panose="020B0502020202020204" pitchFamily="34" charset="0"/>
              </a:rPr>
              <a:t>الكلام اللفظ الذي كُتِب </a:t>
            </a:r>
            <a:r>
              <a:rPr lang="ar-SY" sz="2000" b="1" dirty="0" smtClean="0">
                <a:latin typeface="Century Gothic" panose="020B0502020202020204" pitchFamily="34" charset="0"/>
              </a:rPr>
              <a:t>بلون </a:t>
            </a:r>
            <a:r>
              <a:rPr lang="ar-SY" sz="2000" b="1" dirty="0">
                <a:latin typeface="Century Gothic" panose="020B0502020202020204" pitchFamily="34" charset="0"/>
              </a:rPr>
              <a:t>مُغاير؟</a:t>
            </a:r>
          </a:p>
        </p:txBody>
      </p:sp>
      <p:grpSp>
        <p:nvGrpSpPr>
          <p:cNvPr id="43" name="Group 32">
            <a:extLst>
              <a:ext uri="{FF2B5EF4-FFF2-40B4-BE49-F238E27FC236}">
                <a16:creationId xmlns=""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11386828" y="1998013"/>
            <a:ext cx="275287" cy="275287"/>
            <a:chOff x="1750422" y="1134799"/>
            <a:chExt cx="275287" cy="275287"/>
          </a:xfrm>
        </p:grpSpPr>
        <p:sp>
          <p:nvSpPr>
            <p:cNvPr id="44" name="Oval 30">
              <a:extLst>
                <a:ext uri="{FF2B5EF4-FFF2-40B4-BE49-F238E27FC236}">
                  <a16:creationId xmlns=""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1">
              <a:extLst>
                <a:ext uri="{FF2B5EF4-FFF2-40B4-BE49-F238E27FC236}">
                  <a16:creationId xmlns=""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33">
            <a:extLst>
              <a:ext uri="{FF2B5EF4-FFF2-40B4-BE49-F238E27FC236}">
                <a16:creationId xmlns=""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11386828" y="3054470"/>
            <a:ext cx="275287" cy="275287"/>
            <a:chOff x="1750422" y="1134799"/>
            <a:chExt cx="275287" cy="275287"/>
          </a:xfrm>
        </p:grpSpPr>
        <p:sp>
          <p:nvSpPr>
            <p:cNvPr id="47" name="Oval 34">
              <a:extLst>
                <a:ext uri="{FF2B5EF4-FFF2-40B4-BE49-F238E27FC236}">
                  <a16:creationId xmlns=""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5">
              <a:extLst>
                <a:ext uri="{FF2B5EF4-FFF2-40B4-BE49-F238E27FC236}">
                  <a16:creationId xmlns=""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36">
            <a:extLst>
              <a:ext uri="{FF2B5EF4-FFF2-40B4-BE49-F238E27FC236}">
                <a16:creationId xmlns=""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11387800" y="3871918"/>
            <a:ext cx="275287" cy="275287"/>
            <a:chOff x="1750422" y="1134799"/>
            <a:chExt cx="275287" cy="275287"/>
          </a:xfrm>
        </p:grpSpPr>
        <p:sp>
          <p:nvSpPr>
            <p:cNvPr id="50" name="Oval 37">
              <a:extLst>
                <a:ext uri="{FF2B5EF4-FFF2-40B4-BE49-F238E27FC236}">
                  <a16:creationId xmlns=""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38">
              <a:extLst>
                <a:ext uri="{FF2B5EF4-FFF2-40B4-BE49-F238E27FC236}">
                  <a16:creationId xmlns=""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4">
            <a:extLst>
              <a:ext uri="{FF2B5EF4-FFF2-40B4-BE49-F238E27FC236}">
                <a16:creationId xmlns=""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10999872" y="1915554"/>
            <a:ext cx="35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xtBox 55">
            <a:extLst>
              <a:ext uri="{FF2B5EF4-FFF2-40B4-BE49-F238E27FC236}">
                <a16:creationId xmlns=""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10970479" y="3041391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4" name="TextBox 56">
            <a:extLst>
              <a:ext uri="{FF2B5EF4-FFF2-40B4-BE49-F238E27FC236}">
                <a16:creationId xmlns="" xmlns:a16="http://schemas.microsoft.com/office/drawing/2014/main" id="{3980D961-55D5-4430-9D91-42E44620DBEA}"/>
              </a:ext>
            </a:extLst>
          </p:cNvPr>
          <p:cNvSpPr txBox="1"/>
          <p:nvPr/>
        </p:nvSpPr>
        <p:spPr>
          <a:xfrm>
            <a:off x="10884575" y="3902663"/>
            <a:ext cx="44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58702" y="2835354"/>
            <a:ext cx="2024174" cy="5753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328767" y="2898981"/>
            <a:ext cx="1425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كفل </a:t>
            </a:r>
          </a:p>
        </p:txBody>
      </p:sp>
      <p:sp>
        <p:nvSpPr>
          <p:cNvPr id="57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958701" y="3850890"/>
            <a:ext cx="1980389" cy="5926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17668" y="3942549"/>
            <a:ext cx="133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ثلاثة أحرف </a:t>
            </a:r>
          </a:p>
        </p:txBody>
      </p:sp>
      <p:sp>
        <p:nvSpPr>
          <p:cNvPr id="60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636606" y="4731703"/>
            <a:ext cx="585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إذًا </a:t>
            </a:r>
            <a:r>
              <a:rPr lang="ar-SY" sz="2000" b="1" dirty="0">
                <a:latin typeface="Century Gothic" panose="020B0502020202020204" pitchFamily="34" charset="0"/>
              </a:rPr>
              <a:t>هو </a:t>
            </a:r>
            <a:r>
              <a:rPr lang="ar-SY" sz="2000" b="1" dirty="0" smtClean="0">
                <a:latin typeface="Century Gothic" panose="020B0502020202020204" pitchFamily="34" charset="0"/>
              </a:rPr>
              <a:t>فعل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ثلاثي </a:t>
            </a:r>
            <a:r>
              <a:rPr lang="ar-SY" sz="2000" b="1" dirty="0" smtClean="0">
                <a:latin typeface="Century Gothic" panose="020B0502020202020204" pitchFamily="34" charset="0"/>
              </a:rPr>
              <a:t>على </a:t>
            </a:r>
            <a:r>
              <a:rPr lang="ar-SY" sz="2000" b="1" dirty="0">
                <a:latin typeface="Century Gothic" panose="020B0502020202020204" pitchFamily="34" charset="0"/>
              </a:rPr>
              <a:t>وزن فَعَل، ويدل على حدث في الزمن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الماضي</a:t>
            </a:r>
            <a:r>
              <a:rPr lang="ar-SY" sz="20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666917" y="470549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493747" y="4716254"/>
            <a:ext cx="357809" cy="357809"/>
          </a:xfrm>
          <a:prstGeom prst="diamond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059811" y="5239137"/>
            <a:ext cx="5468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ألاحظ </a:t>
            </a:r>
            <a:r>
              <a:rPr lang="ar-SY" sz="2000" b="1" dirty="0" smtClean="0">
                <a:latin typeface="Century Gothic" panose="020B0502020202020204" pitchFamily="34" charset="0"/>
              </a:rPr>
              <a:t>أن الاسم ( كافل ) </a:t>
            </a:r>
            <a:r>
              <a:rPr lang="ar-SY" sz="2000" b="1" dirty="0">
                <a:latin typeface="Century Gothic" panose="020B0502020202020204" pitchFamily="34" charset="0"/>
              </a:rPr>
              <a:t>يزيد عن </a:t>
            </a:r>
            <a:r>
              <a:rPr lang="ar-SY" sz="2000" b="1" dirty="0" smtClean="0">
                <a:latin typeface="Century Gothic" panose="020B0502020202020204" pitchFamily="34" charset="0"/>
              </a:rPr>
              <a:t>الفعل ( 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كَفَلَ</a:t>
            </a:r>
            <a:r>
              <a:rPr lang="ar-SY" sz="2000" b="1" dirty="0" smtClean="0">
                <a:latin typeface="Century Gothic" panose="020B0502020202020204" pitchFamily="34" charset="0"/>
              </a:rPr>
              <a:t> ) </a:t>
            </a:r>
            <a:r>
              <a:rPr lang="ar-SY" sz="2000" b="1" dirty="0">
                <a:latin typeface="Century Gothic" panose="020B0502020202020204" pitchFamily="34" charset="0"/>
              </a:rPr>
              <a:t>بحرف </a:t>
            </a:r>
            <a:r>
              <a:rPr lang="ar-SY" sz="2000" b="1" dirty="0" smtClean="0">
                <a:latin typeface="Century Gothic" panose="020B0502020202020204" pitchFamily="34" charset="0"/>
              </a:rPr>
              <a:t>هو </a:t>
            </a:r>
            <a:r>
              <a:rPr lang="ar-SY" sz="2000" b="1" dirty="0">
                <a:solidFill>
                  <a:srgbClr val="FF0000"/>
                </a:solidFill>
              </a:rPr>
              <a:t>الألف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706233" y="5212930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533063" y="5223688"/>
            <a:ext cx="357809" cy="357809"/>
          </a:xfrm>
          <a:prstGeom prst="diamond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569912" y="5770784"/>
            <a:ext cx="3947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إذًا: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الاسم </a:t>
            </a:r>
            <a:r>
              <a:rPr lang="ar-SY" sz="2000" b="1" dirty="0">
                <a:latin typeface="Century Gothic" panose="020B0502020202020204" pitchFamily="34" charset="0"/>
              </a:rPr>
              <a:t>كافل على </a:t>
            </a:r>
            <a:r>
              <a:rPr lang="ar-SY" sz="2000" b="1" dirty="0" smtClean="0">
                <a:latin typeface="Century Gothic" panose="020B0502020202020204" pitchFamily="34" charset="0"/>
              </a:rPr>
              <a:t>وزن ( 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فاعل</a:t>
            </a:r>
            <a:r>
              <a:rPr lang="ar-SY" sz="2000" b="1" dirty="0" smtClean="0">
                <a:latin typeface="Century Gothic" panose="020B0502020202020204" pitchFamily="34" charset="0"/>
              </a:rPr>
              <a:t> ).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6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682463" y="574457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509293" y="5755335"/>
            <a:ext cx="357809" cy="357809"/>
          </a:xfrm>
          <a:prstGeom prst="diamond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339211" y="6286982"/>
            <a:ext cx="5207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الاسم (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كافل</a:t>
            </a:r>
            <a:r>
              <a:rPr lang="ar-SY" sz="2000" b="1" dirty="0" smtClean="0">
                <a:latin typeface="Century Gothic" panose="020B0502020202020204" pitchFamily="34" charset="0"/>
              </a:rPr>
              <a:t> ) </a:t>
            </a:r>
            <a:r>
              <a:rPr lang="ar-SY" sz="2000" b="1" dirty="0">
                <a:latin typeface="Century Gothic" panose="020B0502020202020204" pitchFamily="34" charset="0"/>
              </a:rPr>
              <a:t>يدل على حدث وفاعله، </a:t>
            </a:r>
            <a:r>
              <a:rPr lang="ar-SY" sz="2000" b="1" dirty="0" smtClean="0">
                <a:latin typeface="Century Gothic" panose="020B0502020202020204" pitchFamily="34" charset="0"/>
              </a:rPr>
              <a:t>ويسمى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اسم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FF0000"/>
                </a:solidFill>
              </a:rPr>
              <a:t>فاعل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1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726836" y="627622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553666" y="6286982"/>
            <a:ext cx="357809" cy="357809"/>
          </a:xfrm>
          <a:prstGeom prst="diamond">
            <a:avLst/>
          </a:prstGeom>
          <a:solidFill>
            <a:srgbClr val="7030A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50"/>
                            </p:stCondLst>
                            <p:childTnLst>
                              <p:par>
                                <p:cTn id="12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50"/>
                            </p:stCondLst>
                            <p:childTnLst>
                              <p:par>
                                <p:cTn id="13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50"/>
                            </p:stCondLst>
                            <p:childTnLst>
                              <p:par>
                                <p:cTn id="13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150"/>
                            </p:stCondLst>
                            <p:childTnLst>
                              <p:par>
                                <p:cTn id="1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650"/>
                            </p:stCondLst>
                            <p:childTnLst>
                              <p:par>
                                <p:cTn id="1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150"/>
                            </p:stCondLst>
                            <p:childTnLst>
                              <p:par>
                                <p:cTn id="16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650"/>
                            </p:stCondLst>
                            <p:childTnLst>
                              <p:par>
                                <p:cTn id="1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150"/>
                            </p:stCondLst>
                            <p:childTnLst>
                              <p:par>
                                <p:cTn id="1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650"/>
                            </p:stCondLst>
                            <p:childTnLst>
                              <p:par>
                                <p:cTn id="1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6150"/>
                            </p:stCondLst>
                            <p:childTnLst>
                              <p:par>
                                <p:cTn id="1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650"/>
                            </p:stCondLst>
                            <p:childTnLst>
                              <p:par>
                                <p:cTn id="2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7150"/>
                            </p:stCondLst>
                            <p:childTnLst>
                              <p:par>
                                <p:cTn id="2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650"/>
                            </p:stCondLst>
                            <p:childTnLst>
                              <p:par>
                                <p:cTn id="2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8150"/>
                            </p:stCondLst>
                            <p:childTnLst>
                              <p:par>
                                <p:cTn id="2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35" dur="2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50"/>
                            </p:stCondLst>
                            <p:childTnLst>
                              <p:par>
                                <p:cTn id="24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53" dur="200" fill="hold"/>
                                        <p:tgtEl>
                                          <p:spTgt spid="6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50"/>
                            </p:stCondLst>
                            <p:childTnLst>
                              <p:par>
                                <p:cTn id="2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71" dur="200" fill="hold"/>
                                        <p:tgtEl>
                                          <p:spTgt spid="6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50"/>
                            </p:stCondLst>
                            <p:childTnLst>
                              <p:par>
                                <p:cTn id="2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89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90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50"/>
                            </p:stCondLst>
                            <p:childTnLst>
                              <p:par>
                                <p:cTn id="2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32" grpId="0"/>
      <p:bldP spid="37" grpId="0" animBg="1"/>
      <p:bldP spid="38" grpId="0" animBg="1"/>
      <p:bldP spid="38" grpId="1" animBg="1"/>
      <p:bldP spid="33" grpId="0" animBg="1"/>
      <p:bldP spid="34" grpId="0"/>
      <p:bldP spid="35" grpId="0" animBg="1"/>
      <p:bldP spid="36" grpId="0"/>
      <p:bldP spid="39" grpId="0" animBg="1"/>
      <p:bldP spid="40" grpId="0"/>
      <p:bldP spid="41" grpId="0" animBg="1"/>
      <p:bldP spid="42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/>
      <p:bldP spid="60" grpId="0"/>
      <p:bldP spid="61" grpId="0" animBg="1"/>
      <p:bldP spid="62" grpId="0" animBg="1"/>
      <p:bldP spid="62" grpId="1" animBg="1"/>
      <p:bldP spid="63" grpId="0"/>
      <p:bldP spid="64" grpId="0" animBg="1"/>
      <p:bldP spid="65" grpId="0" animBg="1"/>
      <p:bldP spid="65" grpId="1" animBg="1"/>
      <p:bldP spid="67" grpId="0"/>
      <p:bldP spid="68" grpId="0" animBg="1"/>
      <p:bldP spid="69" grpId="0" animBg="1"/>
      <p:bldP spid="69" grpId="1" animBg="1"/>
      <p:bldP spid="70" grpId="0"/>
      <p:bldP spid="71" grpId="0" animBg="1"/>
      <p:bldP spid="72" grpId="0" animBg="1"/>
      <p:bldP spid="7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365999" y="1275642"/>
            <a:ext cx="2451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000" b="1" dirty="0">
                <a:latin typeface="Century Gothic" panose="020B0502020202020204" pitchFamily="34" charset="0"/>
              </a:rPr>
              <a:t> قال </a:t>
            </a:r>
            <a:r>
              <a:rPr lang="ar-SY" sz="2000" b="1" dirty="0" smtClean="0">
                <a:latin typeface="Century Gothic" panose="020B0502020202020204" pitchFamily="34" charset="0"/>
              </a:rPr>
              <a:t>تعالى 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077372" y="126389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04202" y="127465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2367" y="2064698"/>
            <a:ext cx="7010341" cy="1287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684112" y="4020004"/>
            <a:ext cx="342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كلمة ( صالِح ) اسم مشتق </a:t>
            </a:r>
            <a:r>
              <a:rPr lang="ar-SY" sz="2000" b="1" dirty="0">
                <a:latin typeface="Century Gothic" panose="020B0502020202020204" pitchFamily="34" charset="0"/>
              </a:rPr>
              <a:t>من الفعل:</a:t>
            </a:r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289829" y="399379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116659" y="4004555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531712" y="4527438"/>
            <a:ext cx="361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الاسم ( صالِح ) </a:t>
            </a:r>
            <a:r>
              <a:rPr lang="ar-SY" sz="2000" b="1" dirty="0">
                <a:latin typeface="Century Gothic" panose="020B0502020202020204" pitchFamily="34" charset="0"/>
              </a:rPr>
              <a:t>يزيد عن الفعل بحرف هو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29145" y="450123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155975" y="4511989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8865212" y="5059085"/>
            <a:ext cx="227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وزن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الاسم( صالح ):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05375" y="503287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132205" y="5043636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067912" y="5575283"/>
            <a:ext cx="6102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الاسم </a:t>
            </a:r>
            <a:r>
              <a:rPr lang="ar-SY" sz="2000" b="1" dirty="0">
                <a:latin typeface="Century Gothic" panose="020B0502020202020204" pitchFamily="34" charset="0"/>
              </a:rPr>
              <a:t>يدل </a:t>
            </a:r>
            <a:r>
              <a:rPr lang="ar-SY" sz="2000" b="1" dirty="0" smtClean="0">
                <a:latin typeface="Century Gothic" panose="020B0502020202020204" pitchFamily="34" charset="0"/>
              </a:rPr>
              <a:t>على                           و                 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49748" y="556452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176578" y="5575283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06897" y="4038919"/>
            <a:ext cx="1213834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صَلح</a:t>
            </a:r>
          </a:p>
        </p:txBody>
      </p:sp>
      <p:sp>
        <p:nvSpPr>
          <p:cNvPr id="4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690824" y="4527438"/>
            <a:ext cx="1941995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حرف واحد (الألف )</a:t>
            </a:r>
          </a:p>
        </p:txBody>
      </p:sp>
      <p:sp>
        <p:nvSpPr>
          <p:cNvPr id="4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25671" y="5065737"/>
            <a:ext cx="117628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فاعل</a:t>
            </a:r>
          </a:p>
        </p:txBody>
      </p:sp>
      <p:sp>
        <p:nvSpPr>
          <p:cNvPr id="5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00452" y="5599045"/>
            <a:ext cx="115812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فاعله </a:t>
            </a:r>
          </a:p>
        </p:txBody>
      </p:sp>
      <p:sp>
        <p:nvSpPr>
          <p:cNvPr id="5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06897" y="5611066"/>
            <a:ext cx="1195059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الحدث</a:t>
            </a:r>
          </a:p>
        </p:txBody>
      </p:sp>
    </p:spTree>
    <p:extLst>
      <p:ext uri="{BB962C8B-B14F-4D97-AF65-F5344CB8AC3E}">
        <p14:creationId xmlns:p14="http://schemas.microsoft.com/office/powerpoint/2010/main" val="1436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6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"/>
                            </p:stCondLst>
                            <p:childTnLst>
                              <p:par>
                                <p:cTn id="1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2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"/>
                            </p:stCondLst>
                            <p:childTnLst>
                              <p:par>
                                <p:cTn id="1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78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50"/>
                            </p:stCondLst>
                            <p:childTnLst>
                              <p:par>
                                <p:cTn id="1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33" grpId="0"/>
      <p:bldP spid="34" grpId="0" animBg="1"/>
      <p:bldP spid="35" grpId="0" animBg="1"/>
      <p:bldP spid="35" grpId="1" animBg="1"/>
      <p:bldP spid="36" grpId="0"/>
      <p:bldP spid="39" grpId="0" animBg="1"/>
      <p:bldP spid="40" grpId="0" animBg="1"/>
      <p:bldP spid="40" grpId="1" animBg="1"/>
      <p:bldP spid="41" grpId="0"/>
      <p:bldP spid="42" grpId="0" animBg="1"/>
      <p:bldP spid="43" grpId="0" animBg="1"/>
      <p:bldP spid="43" grpId="1" animBg="1"/>
      <p:bldP spid="44" grpId="0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312669" y="1683723"/>
            <a:ext cx="781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3-</a:t>
            </a:r>
            <a:r>
              <a:rPr lang="ar-SY" sz="2400" b="1" dirty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latin typeface="Century Gothic" panose="020B0502020202020204" pitchFamily="34" charset="0"/>
              </a:rPr>
              <a:t>    إني أرى </a:t>
            </a:r>
            <a:r>
              <a:rPr lang="ar-SY" sz="2400" b="1" dirty="0">
                <a:latin typeface="Century Gothic" panose="020B0502020202020204" pitchFamily="34" charset="0"/>
              </a:rPr>
              <a:t>فقراءكم في </a:t>
            </a:r>
            <a:r>
              <a:rPr lang="ar-SY" sz="2400" b="1" dirty="0" smtClean="0">
                <a:latin typeface="Century Gothic" panose="020B0502020202020204" pitchFamily="34" charset="0"/>
              </a:rPr>
              <a:t>حاجة                  </a:t>
            </a:r>
            <a:r>
              <a:rPr lang="ar-SY" sz="2400" b="1" dirty="0">
                <a:latin typeface="Century Gothic" panose="020B0502020202020204" pitchFamily="34" charset="0"/>
              </a:rPr>
              <a:t>لو تعلمون لقائل فعّال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395733" y="177682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22563" y="178757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600700" y="2850562"/>
            <a:ext cx="4347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كلمة </a:t>
            </a:r>
            <a:r>
              <a:rPr lang="ar-SY" sz="2400" b="1" dirty="0" smtClean="0">
                <a:latin typeface="Century Gothic" panose="020B0502020202020204" pitchFamily="34" charset="0"/>
              </a:rPr>
              <a:t>( قائل )   </a:t>
            </a:r>
            <a:r>
              <a:rPr lang="ar-SY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اسم   </a:t>
            </a:r>
            <a:r>
              <a:rPr lang="ar-SY" sz="2400" b="1" dirty="0" smtClean="0">
                <a:latin typeface="Century Gothic" panose="020B0502020202020204" pitchFamily="34" charset="0"/>
              </a:rPr>
              <a:t>مشتق </a:t>
            </a:r>
            <a:r>
              <a:rPr lang="ar-SY" sz="2400" b="1" dirty="0">
                <a:latin typeface="Century Gothic" panose="020B0502020202020204" pitchFamily="34" charset="0"/>
              </a:rPr>
              <a:t>من الفعل:</a:t>
            </a:r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625267" y="3908206"/>
            <a:ext cx="2285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وزن </a:t>
            </a:r>
            <a:r>
              <a:rPr lang="ar-SY" sz="2400" b="1" dirty="0" smtClean="0">
                <a:latin typeface="Century Gothic" panose="020B0502020202020204" pitchFamily="34" charset="0"/>
              </a:rPr>
              <a:t>الاسم ( قائل )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55150" y="2852233"/>
            <a:ext cx="1213834" cy="461665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قال </a:t>
            </a:r>
          </a:p>
        </p:txBody>
      </p:sp>
      <p:sp>
        <p:nvSpPr>
          <p:cNvPr id="4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92698" y="3983514"/>
            <a:ext cx="1176286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فاعل</a:t>
            </a:r>
          </a:p>
        </p:txBody>
      </p:sp>
      <p:grpSp>
        <p:nvGrpSpPr>
          <p:cNvPr id="41" name="Group 19">
            <a:extLst>
              <a:ext uri="{FF2B5EF4-FFF2-40B4-BE49-F238E27FC236}">
                <a16:creationId xmlns="" xmlns:a16="http://schemas.microsoft.com/office/drawing/2014/main" id="{56ED9FBC-A7B0-42E3-A250-A6174434B84B}"/>
              </a:ext>
            </a:extLst>
          </p:cNvPr>
          <p:cNvGrpSpPr/>
          <p:nvPr/>
        </p:nvGrpSpPr>
        <p:grpSpPr>
          <a:xfrm>
            <a:off x="10258663" y="2848767"/>
            <a:ext cx="393974" cy="388336"/>
            <a:chOff x="1433326" y="2975822"/>
            <a:chExt cx="1264925" cy="1246822"/>
          </a:xfrm>
        </p:grpSpPr>
        <p:grpSp>
          <p:nvGrpSpPr>
            <p:cNvPr id="42" name="Group 20">
              <a:extLst>
                <a:ext uri="{FF2B5EF4-FFF2-40B4-BE49-F238E27FC236}">
                  <a16:creationId xmlns="" xmlns:a16="http://schemas.microsoft.com/office/drawing/2014/main" id="{B3EA4893-74DC-47D7-8164-C35671C67C64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44" name="Oval 22">
                <a:extLst>
                  <a:ext uri="{FF2B5EF4-FFF2-40B4-BE49-F238E27FC236}">
                    <a16:creationId xmlns="" xmlns:a16="http://schemas.microsoft.com/office/drawing/2014/main" id="{4E3A3403-CE64-4101-BFBC-96FAF9FCF5AF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: Shape 23">
                <a:extLst>
                  <a:ext uri="{FF2B5EF4-FFF2-40B4-BE49-F238E27FC236}">
                    <a16:creationId xmlns="" xmlns:a16="http://schemas.microsoft.com/office/drawing/2014/main" id="{24454D8D-68E0-4D16-A337-D77B53A5E052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21">
              <a:extLst>
                <a:ext uri="{FF2B5EF4-FFF2-40B4-BE49-F238E27FC236}">
                  <a16:creationId xmlns="" xmlns:a16="http://schemas.microsoft.com/office/drawing/2014/main" id="{C789A931-B6A3-40BF-90B5-F60EA69F3286}"/>
                </a:ext>
              </a:extLst>
            </p:cNvPr>
            <p:cNvSpPr txBox="1"/>
            <p:nvPr/>
          </p:nvSpPr>
          <p:spPr>
            <a:xfrm>
              <a:off x="1433326" y="3137568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6" name="Group 19">
            <a:extLst>
              <a:ext uri="{FF2B5EF4-FFF2-40B4-BE49-F238E27FC236}">
                <a16:creationId xmlns="" xmlns:a16="http://schemas.microsoft.com/office/drawing/2014/main" id="{56ED9FBC-A7B0-42E3-A250-A6174434B84B}"/>
              </a:ext>
            </a:extLst>
          </p:cNvPr>
          <p:cNvGrpSpPr/>
          <p:nvPr/>
        </p:nvGrpSpPr>
        <p:grpSpPr>
          <a:xfrm>
            <a:off x="10251384" y="3918934"/>
            <a:ext cx="393974" cy="462324"/>
            <a:chOff x="1433326" y="2975822"/>
            <a:chExt cx="1264925" cy="1484374"/>
          </a:xfrm>
        </p:grpSpPr>
        <p:grpSp>
          <p:nvGrpSpPr>
            <p:cNvPr id="48" name="Group 20">
              <a:extLst>
                <a:ext uri="{FF2B5EF4-FFF2-40B4-BE49-F238E27FC236}">
                  <a16:creationId xmlns="" xmlns:a16="http://schemas.microsoft.com/office/drawing/2014/main" id="{B3EA4893-74DC-47D7-8164-C35671C67C64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51" name="Oval 22">
                <a:extLst>
                  <a:ext uri="{FF2B5EF4-FFF2-40B4-BE49-F238E27FC236}">
                    <a16:creationId xmlns="" xmlns:a16="http://schemas.microsoft.com/office/drawing/2014/main" id="{4E3A3403-CE64-4101-BFBC-96FAF9FCF5AF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: Shape 23">
                <a:extLst>
                  <a:ext uri="{FF2B5EF4-FFF2-40B4-BE49-F238E27FC236}">
                    <a16:creationId xmlns="" xmlns:a16="http://schemas.microsoft.com/office/drawing/2014/main" id="{24454D8D-68E0-4D16-A337-D77B53A5E052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21">
              <a:extLst>
                <a:ext uri="{FF2B5EF4-FFF2-40B4-BE49-F238E27FC236}">
                  <a16:creationId xmlns="" xmlns:a16="http://schemas.microsoft.com/office/drawing/2014/main" id="{C789A931-B6A3-40BF-90B5-F60EA69F3286}"/>
                </a:ext>
              </a:extLst>
            </p:cNvPr>
            <p:cNvSpPr txBox="1"/>
            <p:nvPr/>
          </p:nvSpPr>
          <p:spPr>
            <a:xfrm>
              <a:off x="1433326" y="3536866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66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33" grpId="0"/>
      <p:bldP spid="36" grpId="0"/>
      <p:bldP spid="47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99689" y="-332365"/>
            <a:ext cx="854379" cy="2365989"/>
            <a:chOff x="1210793" y="335569"/>
            <a:chExt cx="85437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10793" y="533675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الصنف</a:t>
            </a:r>
            <a:r>
              <a:rPr lang="ar-SY" sz="2000" b="1" dirty="0">
                <a:latin typeface="Century Gothic" panose="020B0502020202020204" pitchFamily="34" charset="0"/>
              </a:rPr>
              <a:t> اللغوي</a:t>
            </a: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0826603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1036" y="1272874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637746" y="654273"/>
            <a:ext cx="109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ثانياً-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5436867" y="1231626"/>
            <a:ext cx="460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000" b="1" dirty="0" smtClean="0">
                <a:latin typeface="Century Gothic" panose="020B0502020202020204" pitchFamily="34" charset="0"/>
              </a:rPr>
              <a:t> المسلمون </a:t>
            </a:r>
            <a:r>
              <a:rPr lang="ar-SY" sz="2000" b="1" dirty="0">
                <a:latin typeface="Century Gothic" panose="020B0502020202020204" pitchFamily="34" charset="0"/>
              </a:rPr>
              <a:t>متكاتفون فيما </a:t>
            </a:r>
            <a:r>
              <a:rPr lang="ar-SY" sz="2000" b="1" dirty="0" smtClean="0">
                <a:latin typeface="Century Gothic" panose="020B0502020202020204" pitchFamily="34" charset="0"/>
              </a:rPr>
              <a:t>بينهم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148557" y="1764186"/>
            <a:ext cx="5085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الماضي </a:t>
            </a:r>
            <a:r>
              <a:rPr lang="ar-SY" sz="2000" b="1" dirty="0">
                <a:latin typeface="Century Gothic" panose="020B0502020202020204" pitchFamily="34" charset="0"/>
              </a:rPr>
              <a:t>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اشتق </a:t>
            </a:r>
            <a:r>
              <a:rPr lang="ar-SY" sz="2000" b="1" dirty="0">
                <a:latin typeface="Century Gothic" panose="020B0502020202020204" pitchFamily="34" charset="0"/>
              </a:rPr>
              <a:t>منه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الاسم ( متكاتف ) ؟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15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58576" y="17379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85406" y="1748737"/>
            <a:ext cx="357809" cy="357809"/>
          </a:xfrm>
          <a:prstGeom prst="diamond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614989" y="2580691"/>
            <a:ext cx="361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كم عدد </a:t>
            </a:r>
            <a:r>
              <a:rPr lang="ar-SY" sz="2000" b="1" dirty="0" smtClean="0">
                <a:latin typeface="Century Gothic" panose="020B0502020202020204" pitchFamily="34" charset="0"/>
              </a:rPr>
              <a:t>أحرف </a:t>
            </a:r>
            <a:r>
              <a:rPr lang="ar-SY" sz="2000" b="1" dirty="0">
                <a:latin typeface="Century Gothic" panose="020B0502020202020204" pitchFamily="34" charset="0"/>
              </a:rPr>
              <a:t>هذا الفعل؟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97892" y="255448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24722" y="2565242"/>
            <a:ext cx="357809" cy="357809"/>
          </a:xfrm>
          <a:prstGeom prst="diamond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738071" y="3540963"/>
            <a:ext cx="260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أصوغ </a:t>
            </a:r>
            <a:r>
              <a:rPr lang="ar-SY" sz="2000" b="1" dirty="0">
                <a:latin typeface="Century Gothic" panose="020B0502020202020204" pitchFamily="34" charset="0"/>
              </a:rPr>
              <a:t>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المضارع </a:t>
            </a:r>
            <a:r>
              <a:rPr lang="ar-SY" sz="2000" b="1" dirty="0">
                <a:latin typeface="Century Gothic" panose="020B0502020202020204" pitchFamily="34" charset="0"/>
              </a:rPr>
              <a:t>منه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18495" y="353020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45325" y="3540963"/>
            <a:ext cx="357809" cy="357809"/>
          </a:xfrm>
          <a:prstGeom prst="diamond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23033" y="1763353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تكاتف </a:t>
            </a:r>
          </a:p>
        </p:txBody>
      </p:sp>
      <p:sp>
        <p:nvSpPr>
          <p:cNvPr id="12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92094" y="2580691"/>
            <a:ext cx="925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خمسة </a:t>
            </a:r>
          </a:p>
        </p:txBody>
      </p:sp>
      <p:sp>
        <p:nvSpPr>
          <p:cNvPr id="13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361156" y="3557777"/>
            <a:ext cx="78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يتكاتف </a:t>
            </a:r>
          </a:p>
        </p:txBody>
      </p:sp>
      <p:grpSp>
        <p:nvGrpSpPr>
          <p:cNvPr id="131" name="Group 19">
            <a:extLst>
              <a:ext uri="{FF2B5EF4-FFF2-40B4-BE49-F238E27FC236}">
                <a16:creationId xmlns="" xmlns:a16="http://schemas.microsoft.com/office/drawing/2014/main" id="{56ED9FBC-A7B0-42E3-A250-A6174434B84B}"/>
              </a:ext>
            </a:extLst>
          </p:cNvPr>
          <p:cNvGrpSpPr/>
          <p:nvPr/>
        </p:nvGrpSpPr>
        <p:grpSpPr>
          <a:xfrm>
            <a:off x="11305822" y="4253377"/>
            <a:ext cx="393974" cy="388336"/>
            <a:chOff x="1433326" y="2975822"/>
            <a:chExt cx="1264925" cy="1246822"/>
          </a:xfrm>
        </p:grpSpPr>
        <p:grpSp>
          <p:nvGrpSpPr>
            <p:cNvPr id="132" name="Group 20">
              <a:extLst>
                <a:ext uri="{FF2B5EF4-FFF2-40B4-BE49-F238E27FC236}">
                  <a16:creationId xmlns="" xmlns:a16="http://schemas.microsoft.com/office/drawing/2014/main" id="{B3EA4893-74DC-47D7-8164-C35671C67C64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134" name="Oval 22">
                <a:extLst>
                  <a:ext uri="{FF2B5EF4-FFF2-40B4-BE49-F238E27FC236}">
                    <a16:creationId xmlns="" xmlns:a16="http://schemas.microsoft.com/office/drawing/2014/main" id="{4E3A3403-CE64-4101-BFBC-96FAF9FCF5AF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: Shape 23">
                <a:extLst>
                  <a:ext uri="{FF2B5EF4-FFF2-40B4-BE49-F238E27FC236}">
                    <a16:creationId xmlns="" xmlns:a16="http://schemas.microsoft.com/office/drawing/2014/main" id="{24454D8D-68E0-4D16-A337-D77B53A5E052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TextBox 21">
              <a:extLst>
                <a:ext uri="{FF2B5EF4-FFF2-40B4-BE49-F238E27FC236}">
                  <a16:creationId xmlns="" xmlns:a16="http://schemas.microsoft.com/office/drawing/2014/main" id="{C789A931-B6A3-40BF-90B5-F60EA69F3286}"/>
                </a:ext>
              </a:extLst>
            </p:cNvPr>
            <p:cNvSpPr txBox="1"/>
            <p:nvPr/>
          </p:nvSpPr>
          <p:spPr>
            <a:xfrm>
              <a:off x="1433326" y="3137568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7" name="TextBox 44">
            <a:extLst>
              <a:ext uri="{FF2B5EF4-FFF2-40B4-BE49-F238E27FC236}">
                <a16:creationId xmlns="" xmlns:a16="http://schemas.microsoft.com/office/drawing/2014/main" id="{71B1E945-9F2C-4CB9-ADF2-DD5D8FD761D9}"/>
              </a:ext>
            </a:extLst>
          </p:cNvPr>
          <p:cNvSpPr txBox="1"/>
          <p:nvPr/>
        </p:nvSpPr>
        <p:spPr>
          <a:xfrm>
            <a:off x="3486145" y="4241603"/>
            <a:ext cx="7603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أُلاحظُ أن </a:t>
            </a:r>
            <a:r>
              <a:rPr lang="ar-SY" sz="2000" b="1" dirty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الفعل الذي عدد </a:t>
            </a:r>
            <a:r>
              <a:rPr lang="ar-SY" sz="2000" b="1" dirty="0" smtClean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أحرفه أكثر </a:t>
            </a:r>
            <a:r>
              <a:rPr lang="ar-SY" sz="2000" b="1" dirty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 ثلاثة </a:t>
            </a:r>
            <a:r>
              <a:rPr lang="ar-SY" sz="2000" b="1" dirty="0" smtClean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أحرف </a:t>
            </a:r>
            <a:r>
              <a:rPr lang="ar-SY" sz="2000" b="1" dirty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لا </a:t>
            </a:r>
            <a:r>
              <a:rPr lang="ar-SY" sz="2000" b="1" dirty="0" smtClean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يُصاغ الاسم </a:t>
            </a:r>
            <a:r>
              <a:rPr lang="ar-SY" sz="2000" b="1" dirty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منه على وزن فاعل.</a:t>
            </a:r>
            <a:endParaRPr lang="en-US" sz="2000" b="1" dirty="0">
              <a:solidFill>
                <a:srgbClr val="CC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9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848100" y="4789633"/>
            <a:ext cx="6568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التغيير 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طرأ </a:t>
            </a:r>
            <a:r>
              <a:rPr lang="ar-SY" sz="2000" b="1" dirty="0">
                <a:latin typeface="Century Gothic" panose="020B0502020202020204" pitchFamily="34" charset="0"/>
              </a:rPr>
              <a:t>على 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المضارع </a:t>
            </a:r>
            <a:r>
              <a:rPr lang="ar-SY" sz="2000" b="1" dirty="0">
                <a:latin typeface="Century Gothic" panose="020B0502020202020204" pitchFamily="34" charset="0"/>
              </a:rPr>
              <a:t>عندما </a:t>
            </a:r>
            <a:r>
              <a:rPr lang="ar-SY" sz="2000" b="1" dirty="0" smtClean="0">
                <a:latin typeface="Century Gothic" panose="020B0502020202020204" pitchFamily="34" charset="0"/>
              </a:rPr>
              <a:t>اُشتق </a:t>
            </a:r>
            <a:r>
              <a:rPr lang="ar-SY" sz="2000" b="1" dirty="0">
                <a:latin typeface="Century Gothic" panose="020B0502020202020204" pitchFamily="34" charset="0"/>
              </a:rPr>
              <a:t>منه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الاسم (متكاتف ) 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0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65106" y="477887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91936" y="4789633"/>
            <a:ext cx="357809" cy="357809"/>
          </a:xfrm>
          <a:prstGeom prst="diamond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8432799" y="5778366"/>
            <a:ext cx="212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000" b="1" dirty="0" smtClean="0">
                <a:latin typeface="Century Gothic" panose="020B0502020202020204" pitchFamily="34" charset="0"/>
              </a:rPr>
              <a:t> كسر ما قبل </a:t>
            </a:r>
            <a:r>
              <a:rPr lang="ar-SY" sz="2000" b="1" dirty="0">
                <a:latin typeface="Century Gothic" panose="020B0502020202020204" pitchFamily="34" charset="0"/>
              </a:rPr>
              <a:t>آخره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53" name="Group 19">
            <a:extLst>
              <a:ext uri="{FF2B5EF4-FFF2-40B4-BE49-F238E27FC236}">
                <a16:creationId xmlns="" xmlns:a16="http://schemas.microsoft.com/office/drawing/2014/main" id="{56ED9FBC-A7B0-42E3-A250-A6174434B84B}"/>
              </a:ext>
            </a:extLst>
          </p:cNvPr>
          <p:cNvGrpSpPr/>
          <p:nvPr/>
        </p:nvGrpSpPr>
        <p:grpSpPr>
          <a:xfrm>
            <a:off x="11305822" y="6323477"/>
            <a:ext cx="393974" cy="462324"/>
            <a:chOff x="1433326" y="2975822"/>
            <a:chExt cx="1264925" cy="1484374"/>
          </a:xfrm>
        </p:grpSpPr>
        <p:grpSp>
          <p:nvGrpSpPr>
            <p:cNvPr id="54" name="Group 20">
              <a:extLst>
                <a:ext uri="{FF2B5EF4-FFF2-40B4-BE49-F238E27FC236}">
                  <a16:creationId xmlns="" xmlns:a16="http://schemas.microsoft.com/office/drawing/2014/main" id="{B3EA4893-74DC-47D7-8164-C35671C67C64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56" name="Oval 22">
                <a:extLst>
                  <a:ext uri="{FF2B5EF4-FFF2-40B4-BE49-F238E27FC236}">
                    <a16:creationId xmlns="" xmlns:a16="http://schemas.microsoft.com/office/drawing/2014/main" id="{4E3A3403-CE64-4101-BFBC-96FAF9FCF5AF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23">
                <a:extLst>
                  <a:ext uri="{FF2B5EF4-FFF2-40B4-BE49-F238E27FC236}">
                    <a16:creationId xmlns="" xmlns:a16="http://schemas.microsoft.com/office/drawing/2014/main" id="{24454D8D-68E0-4D16-A337-D77B53A5E052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21">
              <a:extLst>
                <a:ext uri="{FF2B5EF4-FFF2-40B4-BE49-F238E27FC236}">
                  <a16:creationId xmlns="" xmlns:a16="http://schemas.microsoft.com/office/drawing/2014/main" id="{C789A931-B6A3-40BF-90B5-F60EA69F3286}"/>
                </a:ext>
              </a:extLst>
            </p:cNvPr>
            <p:cNvSpPr txBox="1"/>
            <p:nvPr/>
          </p:nvSpPr>
          <p:spPr>
            <a:xfrm>
              <a:off x="1433326" y="3536866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TextBox 44">
            <a:extLst>
              <a:ext uri="{FF2B5EF4-FFF2-40B4-BE49-F238E27FC236}">
                <a16:creationId xmlns="" xmlns:a16="http://schemas.microsoft.com/office/drawing/2014/main" id="{71B1E945-9F2C-4CB9-ADF2-DD5D8FD761D9}"/>
              </a:ext>
            </a:extLst>
          </p:cNvPr>
          <p:cNvSpPr txBox="1"/>
          <p:nvPr/>
        </p:nvSpPr>
        <p:spPr>
          <a:xfrm>
            <a:off x="6070599" y="6311703"/>
            <a:ext cx="501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الاسم المشتق ( متكاتف ) </a:t>
            </a:r>
            <a:r>
              <a:rPr lang="ar-SY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يدل </a:t>
            </a:r>
            <a:r>
              <a:rPr lang="ar-SY" b="1" dirty="0" smtClean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على :               أو </a:t>
            </a:r>
            <a:endParaRPr lang="en-US" b="1" dirty="0">
              <a:solidFill>
                <a:srgbClr val="00B0F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488078" y="6337381"/>
            <a:ext cx="78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الحدث 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21288" y="6317590"/>
            <a:ext cx="78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فاعله </a:t>
            </a:r>
          </a:p>
        </p:txBody>
      </p:sp>
      <p:sp>
        <p:nvSpPr>
          <p:cNvPr id="6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843775" y="5284151"/>
            <a:ext cx="2725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000" b="1" dirty="0" smtClean="0">
                <a:latin typeface="Century Gothic" panose="020B0502020202020204" pitchFamily="34" charset="0"/>
              </a:rPr>
              <a:t> قلبت </a:t>
            </a:r>
            <a:r>
              <a:rPr lang="ar-SY" sz="2000" b="1" dirty="0">
                <a:latin typeface="Century Gothic" panose="020B0502020202020204" pitchFamily="34" charset="0"/>
              </a:rPr>
              <a:t>الياء </a:t>
            </a:r>
            <a:r>
              <a:rPr lang="ar-SY" sz="2000" b="1" dirty="0" smtClean="0">
                <a:latin typeface="Century Gothic" panose="020B0502020202020204" pitchFamily="34" charset="0"/>
              </a:rPr>
              <a:t>ميماً </a:t>
            </a:r>
            <a:r>
              <a:rPr lang="ar-SY" sz="2000" b="1" dirty="0">
                <a:latin typeface="Century Gothic" panose="020B0502020202020204" pitchFamily="34" charset="0"/>
              </a:rPr>
              <a:t>مضمومة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1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8" dur="200" fill="hold"/>
                                        <p:tgtEl>
                                          <p:spTgt spid="11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"/>
                            </p:stCondLst>
                            <p:childTnLst>
                              <p:par>
                                <p:cTn id="1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4" dur="200" fill="hold"/>
                                        <p:tgtEl>
                                          <p:spTgt spid="12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"/>
                            </p:stCondLst>
                            <p:childTnLst>
                              <p:par>
                                <p:cTn id="15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93" dur="200" fill="hold"/>
                                        <p:tgtEl>
                                          <p:spTgt spid="1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50"/>
                            </p:stCondLst>
                            <p:childTnLst>
                              <p:par>
                                <p:cTn id="1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150"/>
                            </p:stCondLst>
                            <p:childTnLst>
                              <p:par>
                                <p:cTn id="2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650"/>
                            </p:stCondLst>
                            <p:childTnLst>
                              <p:par>
                                <p:cTn id="2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  <p:bldP spid="64" grpId="0"/>
      <p:bldP spid="114" grpId="0"/>
      <p:bldP spid="115" grpId="0" animBg="1"/>
      <p:bldP spid="116" grpId="0" animBg="1"/>
      <p:bldP spid="116" grpId="1" animBg="1"/>
      <p:bldP spid="117" grpId="0"/>
      <p:bldP spid="118" grpId="0" animBg="1"/>
      <p:bldP spid="119" grpId="0" animBg="1"/>
      <p:bldP spid="119" grpId="1" animBg="1"/>
      <p:bldP spid="123" grpId="0"/>
      <p:bldP spid="124" grpId="0" animBg="1"/>
      <p:bldP spid="125" grpId="0" animBg="1"/>
      <p:bldP spid="125" grpId="1" animBg="1"/>
      <p:bldP spid="126" grpId="0"/>
      <p:bldP spid="127" grpId="0"/>
      <p:bldP spid="130" grpId="0"/>
      <p:bldP spid="137" grpId="0"/>
      <p:bldP spid="139" grpId="0"/>
      <p:bldP spid="140" grpId="0" animBg="1"/>
      <p:bldP spid="141" grpId="0" animBg="1"/>
      <p:bldP spid="141" grpId="1" animBg="1"/>
      <p:bldP spid="143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94344" y="-315396"/>
            <a:ext cx="842990" cy="2365989"/>
            <a:chOff x="1298381" y="335569"/>
            <a:chExt cx="84299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98381" y="575527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777212" y="1294251"/>
            <a:ext cx="157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000" b="1" dirty="0">
                <a:latin typeface="Century Gothic" panose="020B0502020202020204" pitchFamily="34" charset="0"/>
              </a:rPr>
              <a:t> قال </a:t>
            </a:r>
            <a:r>
              <a:rPr lang="ar-SY" sz="2000" b="1" dirty="0" smtClean="0">
                <a:latin typeface="Century Gothic" panose="020B0502020202020204" pitchFamily="34" charset="0"/>
              </a:rPr>
              <a:t>تعالى 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612284" y="128250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439114" y="1293266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350" y="1247277"/>
            <a:ext cx="6124862" cy="1287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441906" y="2771061"/>
            <a:ext cx="4176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الماضي </a:t>
            </a:r>
            <a:r>
              <a:rPr lang="ar-SY" sz="2000" b="1" dirty="0">
                <a:latin typeface="Century Gothic" panose="020B0502020202020204" pitchFamily="34" charset="0"/>
              </a:rPr>
              <a:t>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اشتق </a:t>
            </a:r>
            <a:r>
              <a:rPr lang="ar-SY" sz="2000" b="1" dirty="0">
                <a:latin typeface="Century Gothic" panose="020B0502020202020204" pitchFamily="34" charset="0"/>
              </a:rPr>
              <a:t>منه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الاسم ( مُبَذِّر )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796923" y="27702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623753" y="2781012"/>
            <a:ext cx="357809" cy="357809"/>
          </a:xfrm>
          <a:prstGeom prst="diamond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8038806" y="3446200"/>
            <a:ext cx="361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كم عدد </a:t>
            </a:r>
            <a:r>
              <a:rPr lang="ar-SY" sz="2000" b="1" dirty="0" smtClean="0">
                <a:latin typeface="Century Gothic" panose="020B0502020202020204" pitchFamily="34" charset="0"/>
              </a:rPr>
              <a:t>أحرف </a:t>
            </a:r>
            <a:r>
              <a:rPr lang="ar-SY" sz="2000" b="1" dirty="0">
                <a:latin typeface="Century Gothic" panose="020B0502020202020204" pitchFamily="34" charset="0"/>
              </a:rPr>
              <a:t>هذا الفعل؟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836239" y="341999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663069" y="3430751"/>
            <a:ext cx="357809" cy="357809"/>
          </a:xfrm>
          <a:prstGeom prst="diamond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8699206" y="4007426"/>
            <a:ext cx="2948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latin typeface="Century Gothic" panose="020B0502020202020204" pitchFamily="34" charset="0"/>
              </a:rPr>
              <a:t>مضارع </a:t>
            </a:r>
            <a:r>
              <a:rPr lang="ar-SY" sz="2000" b="1" dirty="0">
                <a:latin typeface="Century Gothic" panose="020B0502020202020204" pitchFamily="34" charset="0"/>
              </a:rPr>
              <a:t>هذا الفعل؟</a:t>
            </a: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812469" y="400661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639299" y="4017377"/>
            <a:ext cx="357809" cy="357809"/>
          </a:xfrm>
          <a:prstGeom prst="diamond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257787" y="4558468"/>
            <a:ext cx="7359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التغيير 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طرأ على </a:t>
            </a:r>
            <a:r>
              <a:rPr lang="ar-SY" sz="2000" b="1" dirty="0">
                <a:latin typeface="Century Gothic" panose="020B0502020202020204" pitchFamily="34" charset="0"/>
              </a:rPr>
              <a:t>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المضارع </a:t>
            </a:r>
            <a:r>
              <a:rPr lang="ar-SY" sz="2000" b="1" dirty="0">
                <a:latin typeface="Century Gothic" panose="020B0502020202020204" pitchFamily="34" charset="0"/>
              </a:rPr>
              <a:t>« يُبَذِّر » عندما تحول </a:t>
            </a:r>
            <a:r>
              <a:rPr lang="ar-SY" sz="2000" b="1" dirty="0" smtClean="0">
                <a:latin typeface="Century Gothic" panose="020B0502020202020204" pitchFamily="34" charset="0"/>
              </a:rPr>
              <a:t>للاسم المشتق ( مُبذِّر )؟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796923" y="4598510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623753" y="4609268"/>
            <a:ext cx="357809" cy="357809"/>
          </a:xfrm>
          <a:prstGeom prst="diamond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67772" y="2815376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بذّر</a:t>
            </a:r>
          </a:p>
        </p:txBody>
      </p:sp>
      <p:sp>
        <p:nvSpPr>
          <p:cNvPr id="4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197918" y="3446200"/>
            <a:ext cx="1941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أربعة أحرف </a:t>
            </a:r>
          </a:p>
        </p:txBody>
      </p:sp>
      <p:sp>
        <p:nvSpPr>
          <p:cNvPr id="4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86546" y="4001402"/>
            <a:ext cx="117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يُبذّر </a:t>
            </a:r>
          </a:p>
        </p:txBody>
      </p:sp>
      <p:sp>
        <p:nvSpPr>
          <p:cNvPr id="5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879036" y="4979751"/>
            <a:ext cx="6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قلبت ياء الفعل المضارع ميما مضمومة وكسر ما قبل آخره</a:t>
            </a:r>
          </a:p>
        </p:txBody>
      </p:sp>
      <p:sp>
        <p:nvSpPr>
          <p:cNvPr id="5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050007" y="5463759"/>
            <a:ext cx="8567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عندما </a:t>
            </a:r>
            <a:r>
              <a:rPr lang="ar-SY" sz="2000" b="1" dirty="0" smtClean="0">
                <a:latin typeface="Century Gothic" panose="020B0502020202020204" pitchFamily="34" charset="0"/>
              </a:rPr>
              <a:t>صغنا </a:t>
            </a:r>
            <a:r>
              <a:rPr lang="ar-SY" sz="2000" b="1" dirty="0">
                <a:latin typeface="Century Gothic" panose="020B0502020202020204" pitchFamily="34" charset="0"/>
              </a:rPr>
              <a:t>«متكاتف » </a:t>
            </a:r>
            <a:r>
              <a:rPr lang="ar-SY" sz="2000" b="1" dirty="0" smtClean="0">
                <a:latin typeface="Century Gothic" panose="020B0502020202020204" pitchFamily="34" charset="0"/>
              </a:rPr>
              <a:t>أجرينا </a:t>
            </a:r>
            <a:r>
              <a:rPr lang="ar-SY" sz="2000" b="1" dirty="0">
                <a:latin typeface="Century Gothic" panose="020B0502020202020204" pitchFamily="34" charset="0"/>
              </a:rPr>
              <a:t>تغييرين </a:t>
            </a:r>
            <a:r>
              <a:rPr lang="ar-SY" sz="2000" b="1" dirty="0" smtClean="0">
                <a:latin typeface="Century Gothic" panose="020B0502020202020204" pitchFamily="34" charset="0"/>
              </a:rPr>
              <a:t>على صورة المضارع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وعندما صغنا </a:t>
            </a:r>
            <a:r>
              <a:rPr lang="ar-SY" sz="2000" b="1" dirty="0">
                <a:latin typeface="Century Gothic" panose="020B0502020202020204" pitchFamily="34" charset="0"/>
              </a:rPr>
              <a:t>«مُبَذِّر » أجرينا تغييراً </a:t>
            </a:r>
          </a:p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واحداً </a:t>
            </a:r>
            <a:r>
              <a:rPr lang="ar-SY" sz="2000" b="1" dirty="0">
                <a:latin typeface="Century Gothic" panose="020B0502020202020204" pitchFamily="34" charset="0"/>
              </a:rPr>
              <a:t>على </a:t>
            </a:r>
            <a:r>
              <a:rPr lang="ar-SY" sz="2000" b="1" dirty="0" smtClean="0">
                <a:latin typeface="Century Gothic" panose="020B0502020202020204" pitchFamily="34" charset="0"/>
              </a:rPr>
              <a:t>صورة مضارعه</a:t>
            </a:r>
            <a:r>
              <a:rPr lang="ar-SY" sz="2000" b="1" dirty="0">
                <a:latin typeface="Century Gothic" panose="020B0502020202020204" pitchFamily="34" charset="0"/>
              </a:rPr>
              <a:t>. فما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السبب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53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822561" y="545300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649391" y="5463759"/>
            <a:ext cx="357809" cy="357809"/>
          </a:xfrm>
          <a:prstGeom prst="diamond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801322" y="6098590"/>
            <a:ext cx="7645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لأن الفعل المضارع</a:t>
            </a:r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 يبذر )مكسور ما قبل  </a:t>
            </a:r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آخره ،فقلبت ياء المضارعة ميماً مضمومة فقط</a:t>
            </a:r>
          </a:p>
        </p:txBody>
      </p:sp>
    </p:spTree>
    <p:extLst>
      <p:ext uri="{BB962C8B-B14F-4D97-AF65-F5344CB8AC3E}">
        <p14:creationId xmlns:p14="http://schemas.microsoft.com/office/powerpoint/2010/main" val="263767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6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"/>
                            </p:stCondLst>
                            <p:childTnLst>
                              <p:par>
                                <p:cTn id="1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150"/>
                            </p:stCondLst>
                            <p:childTnLst>
                              <p:par>
                                <p:cTn id="1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1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50"/>
                            </p:stCondLst>
                            <p:childTnLst>
                              <p:par>
                                <p:cTn id="15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150"/>
                            </p:stCondLst>
                            <p:childTnLst>
                              <p:par>
                                <p:cTn id="16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76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0"/>
                            </p:stCondLst>
                            <p:childTnLst>
                              <p:par>
                                <p:cTn id="18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02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650"/>
                            </p:stCondLst>
                            <p:childTnLst>
                              <p:par>
                                <p:cTn id="2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33" grpId="0"/>
      <p:bldP spid="34" grpId="0" animBg="1"/>
      <p:bldP spid="35" grpId="0" animBg="1"/>
      <p:bldP spid="35" grpId="1" animBg="1"/>
      <p:bldP spid="36" grpId="0"/>
      <p:bldP spid="39" grpId="0" animBg="1"/>
      <p:bldP spid="40" grpId="0" animBg="1"/>
      <p:bldP spid="40" grpId="1" animBg="1"/>
      <p:bldP spid="41" grpId="0"/>
      <p:bldP spid="42" grpId="0" animBg="1"/>
      <p:bldP spid="43" grpId="0" animBg="1"/>
      <p:bldP spid="43" grpId="1" animBg="1"/>
      <p:bldP spid="44" grpId="0"/>
      <p:bldP spid="45" grpId="0" animBg="1"/>
      <p:bldP spid="46" grpId="0" animBg="1"/>
      <p:bldP spid="46" grpId="1" animBg="1"/>
      <p:bldP spid="47" grpId="0"/>
      <p:bldP spid="48" grpId="0"/>
      <p:bldP spid="49" grpId="0"/>
      <p:bldP spid="51" grpId="0"/>
      <p:bldP spid="52" grpId="0"/>
      <p:bldP spid="53" grpId="0" animBg="1"/>
      <p:bldP spid="54" grpId="0" animBg="1"/>
      <p:bldP spid="54" grpId="1" animBg="1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99357" y="-311831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59218" y="4769303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الصنف اللغوي</a:t>
            </a:r>
          </a:p>
        </p:txBody>
      </p:sp>
      <p:pic>
        <p:nvPicPr>
          <p:cNvPr id="51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486862" y="2477030"/>
            <a:ext cx="9445314" cy="3224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338887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385625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245100" y="1376718"/>
            <a:ext cx="536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مما </a:t>
            </a:r>
            <a:r>
              <a:rPr lang="ar-SY" sz="2400" b="1" dirty="0" smtClean="0">
                <a:latin typeface="Century Gothic" panose="020B0502020202020204" pitchFamily="34" charset="0"/>
              </a:rPr>
              <a:t>سبق أُكمِلُ </a:t>
            </a:r>
            <a:r>
              <a:rPr lang="ar-SY" sz="2400" b="1" dirty="0">
                <a:latin typeface="Century Gothic" panose="020B0502020202020204" pitchFamily="34" charset="0"/>
              </a:rPr>
              <a:t>تعريف </a:t>
            </a:r>
            <a:r>
              <a:rPr lang="ar-SY" sz="2400" b="1" dirty="0" smtClean="0">
                <a:latin typeface="Century Gothic" panose="020B0502020202020204" pitchFamily="34" charset="0"/>
              </a:rPr>
              <a:t>اسم </a:t>
            </a:r>
            <a:r>
              <a:rPr lang="ar-SY" sz="2400" b="1" dirty="0">
                <a:latin typeface="Century Gothic" panose="020B0502020202020204" pitchFamily="34" charset="0"/>
              </a:rPr>
              <a:t>الفاعل</a:t>
            </a:r>
          </a:p>
        </p:txBody>
      </p: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0287000" y="3794940"/>
            <a:ext cx="90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اسم</a:t>
            </a:r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781800" y="3777309"/>
            <a:ext cx="152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الفعل</a:t>
            </a: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365500" y="383304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الحدث 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669462" y="4507693"/>
            <a:ext cx="1235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فاعله </a:t>
            </a:r>
          </a:p>
        </p:txBody>
      </p:sp>
    </p:spTree>
    <p:extLst>
      <p:ext uri="{BB962C8B-B14F-4D97-AF65-F5344CB8AC3E}">
        <p14:creationId xmlns:p14="http://schemas.microsoft.com/office/powerpoint/2010/main" val="68136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55" grpId="0"/>
      <p:bldP spid="57" grpId="0"/>
      <p:bldP spid="58" grpId="0"/>
      <p:bldP spid="59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18407" y="-313647"/>
            <a:ext cx="816943" cy="2365989"/>
            <a:chOff x="1248229" y="335569"/>
            <a:chExt cx="816943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اسم الفاعل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الصنف</a:t>
            </a:r>
            <a:r>
              <a:rPr lang="ar-SY" sz="2000" b="1" dirty="0">
                <a:latin typeface="Century Gothic" panose="020B0502020202020204" pitchFamily="34" charset="0"/>
              </a:rPr>
              <a:t> اللغوي</a:t>
            </a: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29744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49427" y="1313170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637746" y="654273"/>
            <a:ext cx="109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ثالثاً-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7416431" y="1295995"/>
            <a:ext cx="3659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 </a:t>
            </a:r>
            <a:r>
              <a:rPr lang="ar-SY" sz="2000" b="1" dirty="0" smtClean="0">
                <a:latin typeface="Century Gothic" panose="020B0502020202020204" pitchFamily="34" charset="0"/>
              </a:rPr>
              <a:t>أُشاركُ </a:t>
            </a:r>
            <a:r>
              <a:rPr lang="ar-SY" sz="2000" b="1" dirty="0">
                <a:latin typeface="Century Gothic" panose="020B0502020202020204" pitchFamily="34" charset="0"/>
              </a:rPr>
              <a:t>مجموعتي؛ لإكمال المنظّم </a:t>
            </a:r>
            <a:r>
              <a:rPr lang="ar-SY" sz="2000" b="1" dirty="0" smtClean="0">
                <a:latin typeface="Century Gothic" panose="020B0502020202020204" pitchFamily="34" charset="0"/>
              </a:rPr>
              <a:t>الآتي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14" name="Group 146">
            <a:extLst>
              <a:ext uri="{FF2B5EF4-FFF2-40B4-BE49-F238E27FC236}">
                <a16:creationId xmlns:a16="http://schemas.microsoft.com/office/drawing/2014/main" xmlns="" id="{AF71F5B6-EBFD-4ABB-A7BD-5ABFF706A115}"/>
              </a:ext>
            </a:extLst>
          </p:cNvPr>
          <p:cNvGrpSpPr/>
          <p:nvPr/>
        </p:nvGrpSpPr>
        <p:grpSpPr>
          <a:xfrm>
            <a:off x="5776318" y="865849"/>
            <a:ext cx="1640114" cy="1640114"/>
            <a:chOff x="5435379" y="2232632"/>
            <a:chExt cx="1640114" cy="1640114"/>
          </a:xfrm>
        </p:grpSpPr>
        <p:sp>
          <p:nvSpPr>
            <p:cNvPr id="115" name="Oval 6">
              <a:extLst>
                <a:ext uri="{FF2B5EF4-FFF2-40B4-BE49-F238E27FC236}">
                  <a16:creationId xmlns:a16="http://schemas.microsoft.com/office/drawing/2014/main" xmlns="" id="{FF0D2AA6-0083-4E72-9E27-6298C154C135}"/>
                </a:ext>
              </a:extLst>
            </p:cNvPr>
            <p:cNvSpPr/>
            <p:nvPr/>
          </p:nvSpPr>
          <p:spPr>
            <a:xfrm>
              <a:off x="5747657" y="2544910"/>
              <a:ext cx="1009750" cy="100975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ircle: Hollow 7">
              <a:extLst>
                <a:ext uri="{FF2B5EF4-FFF2-40B4-BE49-F238E27FC236}">
                  <a16:creationId xmlns:a16="http://schemas.microsoft.com/office/drawing/2014/main" xmlns="" id="{A9F0FF6C-16B7-4797-B6DB-AEACE6A8E5FA}"/>
                </a:ext>
              </a:extLst>
            </p:cNvPr>
            <p:cNvSpPr/>
            <p:nvPr/>
          </p:nvSpPr>
          <p:spPr>
            <a:xfrm>
              <a:off x="5435379" y="2232632"/>
              <a:ext cx="1640114" cy="1640114"/>
            </a:xfrm>
            <a:prstGeom prst="donut">
              <a:avLst>
                <a:gd name="adj" fmla="val 12600"/>
              </a:avLst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7" name="TextBox 8">
            <a:extLst>
              <a:ext uri="{FF2B5EF4-FFF2-40B4-BE49-F238E27FC236}">
                <a16:creationId xmlns:a16="http://schemas.microsoft.com/office/drawing/2014/main" xmlns="" id="{7659F862-D378-4798-832A-942110497104}"/>
              </a:ext>
            </a:extLst>
          </p:cNvPr>
          <p:cNvSpPr txBox="1"/>
          <p:nvPr/>
        </p:nvSpPr>
        <p:spPr>
          <a:xfrm>
            <a:off x="5896785" y="1648641"/>
            <a:ext cx="151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اسم </a:t>
            </a:r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الفاعل</a:t>
            </a:r>
            <a:endParaRPr lang="en-US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cxnSp>
        <p:nvCxnSpPr>
          <p:cNvPr id="118" name="Connector: Curved 35">
            <a:extLst>
              <a:ext uri="{FF2B5EF4-FFF2-40B4-BE49-F238E27FC236}">
                <a16:creationId xmlns:a16="http://schemas.microsoft.com/office/drawing/2014/main" xmlns="" id="{98FF58BC-3AFB-418D-AE35-013655371E24}"/>
              </a:ext>
            </a:extLst>
          </p:cNvPr>
          <p:cNvCxnSpPr>
            <a:cxnSpLocks/>
            <a:stCxn id="117" idx="3"/>
            <a:endCxn id="125" idx="2"/>
          </p:cNvCxnSpPr>
          <p:nvPr/>
        </p:nvCxnSpPr>
        <p:spPr>
          <a:xfrm>
            <a:off x="7416432" y="1833307"/>
            <a:ext cx="663787" cy="600797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Curved 38">
            <a:extLst>
              <a:ext uri="{FF2B5EF4-FFF2-40B4-BE49-F238E27FC236}">
                <a16:creationId xmlns:a16="http://schemas.microsoft.com/office/drawing/2014/main" xmlns="" id="{7269775C-3838-4D9A-B5A4-E67B8D2B60D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22889" y="2100926"/>
            <a:ext cx="773896" cy="378174"/>
          </a:xfrm>
          <a:prstGeom prst="curvedConnector3">
            <a:avLst>
              <a:gd name="adj1" fmla="val 5328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64">
            <a:extLst>
              <a:ext uri="{FF2B5EF4-FFF2-40B4-BE49-F238E27FC236}">
                <a16:creationId xmlns:a16="http://schemas.microsoft.com/office/drawing/2014/main" xmlns="" id="{F87524D0-9D5E-4E4A-AEC1-7E2F1F73EFDD}"/>
              </a:ext>
            </a:extLst>
          </p:cNvPr>
          <p:cNvGrpSpPr/>
          <p:nvPr/>
        </p:nvGrpSpPr>
        <p:grpSpPr>
          <a:xfrm>
            <a:off x="7728317" y="1806111"/>
            <a:ext cx="3706622" cy="4826930"/>
            <a:chOff x="6601469" y="4103182"/>
            <a:chExt cx="3102651" cy="4040413"/>
          </a:xfrm>
        </p:grpSpPr>
        <p:grpSp>
          <p:nvGrpSpPr>
            <p:cNvPr id="121" name="Group 30">
              <a:extLst>
                <a:ext uri="{FF2B5EF4-FFF2-40B4-BE49-F238E27FC236}">
                  <a16:creationId xmlns:a16="http://schemas.microsoft.com/office/drawing/2014/main" xmlns="" id="{6A7AF0F0-E6EC-4B84-85D8-D848BAB1E3A3}"/>
                </a:ext>
              </a:extLst>
            </p:cNvPr>
            <p:cNvGrpSpPr/>
            <p:nvPr/>
          </p:nvGrpSpPr>
          <p:grpSpPr>
            <a:xfrm>
              <a:off x="6601469" y="5702751"/>
              <a:ext cx="2043073" cy="2043073"/>
              <a:chOff x="6293984" y="2412792"/>
              <a:chExt cx="2043073" cy="2043073"/>
            </a:xfrm>
          </p:grpSpPr>
          <p:grpSp>
            <p:nvGrpSpPr>
              <p:cNvPr id="128" name="Group 31">
                <a:extLst>
                  <a:ext uri="{FF2B5EF4-FFF2-40B4-BE49-F238E27FC236}">
                    <a16:creationId xmlns:a16="http://schemas.microsoft.com/office/drawing/2014/main" xmlns="" id="{15247EF5-31C8-47A6-A2EA-40E3EB419946}"/>
                  </a:ext>
                </a:extLst>
              </p:cNvPr>
              <p:cNvGrpSpPr/>
              <p:nvPr/>
            </p:nvGrpSpPr>
            <p:grpSpPr>
              <a:xfrm>
                <a:off x="6293984" y="2412792"/>
                <a:ext cx="2043073" cy="2043073"/>
                <a:chOff x="5994506" y="2416460"/>
                <a:chExt cx="2051731" cy="2051731"/>
              </a:xfrm>
            </p:grpSpPr>
            <p:sp>
              <p:nvSpPr>
                <p:cNvPr id="130" name="Oval 33">
                  <a:extLst>
                    <a:ext uri="{FF2B5EF4-FFF2-40B4-BE49-F238E27FC236}">
                      <a16:creationId xmlns:a16="http://schemas.microsoft.com/office/drawing/2014/main" xmlns="" id="{DF0A8F31-C7CC-48CB-B6CF-370B14367090}"/>
                    </a:ext>
                  </a:extLst>
                </p:cNvPr>
                <p:cNvSpPr/>
                <p:nvPr/>
              </p:nvSpPr>
              <p:spPr>
                <a:xfrm>
                  <a:off x="6322342" y="2733712"/>
                  <a:ext cx="1400270" cy="1400270"/>
                </a:xfrm>
                <a:prstGeom prst="ellipse">
                  <a:avLst/>
                </a:prstGeom>
                <a:solidFill>
                  <a:srgbClr val="0033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Circle: Hollow 34">
                  <a:extLst>
                    <a:ext uri="{FF2B5EF4-FFF2-40B4-BE49-F238E27FC236}">
                      <a16:creationId xmlns:a16="http://schemas.microsoft.com/office/drawing/2014/main" xmlns="" id="{C5079127-AEAC-4AE1-9548-F09F4287F6F1}"/>
                    </a:ext>
                  </a:extLst>
                </p:cNvPr>
                <p:cNvSpPr/>
                <p:nvPr/>
              </p:nvSpPr>
              <p:spPr>
                <a:xfrm>
                  <a:off x="5994506" y="2416460"/>
                  <a:ext cx="2051731" cy="2051731"/>
                </a:xfrm>
                <a:prstGeom prst="donut">
                  <a:avLst>
                    <a:gd name="adj" fmla="val 12600"/>
                  </a:avLst>
                </a:prstGeom>
                <a:solidFill>
                  <a:srgbClr val="003366">
                    <a:alpha val="38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9" name="TextBox 32">
                <a:extLst>
                  <a:ext uri="{FF2B5EF4-FFF2-40B4-BE49-F238E27FC236}">
                    <a16:creationId xmlns:a16="http://schemas.microsoft.com/office/drawing/2014/main" xmlns="" id="{311EC718-46B5-48E8-89B7-D8C251DB5CC1}"/>
                  </a:ext>
                </a:extLst>
              </p:cNvPr>
              <p:cNvSpPr txBox="1"/>
              <p:nvPr/>
            </p:nvSpPr>
            <p:spPr>
              <a:xfrm>
                <a:off x="6737193" y="3042321"/>
                <a:ext cx="1235473" cy="592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على وزن</a:t>
                </a:r>
              </a:p>
              <a:p>
                <a:pPr algn="ctr"/>
                <a:r>
                  <a:rPr lang="ar-SY" sz="2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 فاعل </a:t>
                </a:r>
              </a:p>
            </p:txBody>
          </p:sp>
        </p:grpSp>
        <p:sp>
          <p:nvSpPr>
            <p:cNvPr id="122" name="Oval 68">
              <a:extLst>
                <a:ext uri="{FF2B5EF4-FFF2-40B4-BE49-F238E27FC236}">
                  <a16:creationId xmlns:a16="http://schemas.microsoft.com/office/drawing/2014/main" xmlns="" id="{A302BA89-29AA-438E-8455-E9234E86096D}"/>
                </a:ext>
              </a:extLst>
            </p:cNvPr>
            <p:cNvSpPr/>
            <p:nvPr/>
          </p:nvSpPr>
          <p:spPr>
            <a:xfrm>
              <a:off x="8758113" y="7197588"/>
              <a:ext cx="946007" cy="946007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69">
              <a:extLst>
                <a:ext uri="{FF2B5EF4-FFF2-40B4-BE49-F238E27FC236}">
                  <a16:creationId xmlns:a16="http://schemas.microsoft.com/office/drawing/2014/main" xmlns="" id="{30730B90-3C4A-45C7-A9F4-A9BED031206C}"/>
                </a:ext>
              </a:extLst>
            </p:cNvPr>
            <p:cNvSpPr txBox="1"/>
            <p:nvPr/>
          </p:nvSpPr>
          <p:spPr>
            <a:xfrm>
              <a:off x="8891319" y="7475315"/>
              <a:ext cx="812800" cy="54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مثال : سامع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Arrow Connector 86">
              <a:extLst>
                <a:ext uri="{FF2B5EF4-FFF2-40B4-BE49-F238E27FC236}">
                  <a16:creationId xmlns:a16="http://schemas.microsoft.com/office/drawing/2014/main" xmlns="" id="{11CD7CBB-3BFF-4AD0-9057-2A4D5FC7AB1C}"/>
                </a:ext>
              </a:extLst>
            </p:cNvPr>
            <p:cNvCxnSpPr>
              <a:cxnSpLocks/>
            </p:cNvCxnSpPr>
            <p:nvPr/>
          </p:nvCxnSpPr>
          <p:spPr>
            <a:xfrm>
              <a:off x="8496596" y="7155052"/>
              <a:ext cx="295892" cy="270029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68">
              <a:extLst>
                <a:ext uri="{FF2B5EF4-FFF2-40B4-BE49-F238E27FC236}">
                  <a16:creationId xmlns:a16="http://schemas.microsoft.com/office/drawing/2014/main" xmlns="" id="{A302BA89-29AA-438E-8455-E9234E86096D}"/>
                </a:ext>
              </a:extLst>
            </p:cNvPr>
            <p:cNvSpPr/>
            <p:nvPr/>
          </p:nvSpPr>
          <p:spPr>
            <a:xfrm>
              <a:off x="6896031" y="4103182"/>
              <a:ext cx="1051331" cy="1051331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69">
              <a:extLst>
                <a:ext uri="{FF2B5EF4-FFF2-40B4-BE49-F238E27FC236}">
                  <a16:creationId xmlns:a16="http://schemas.microsoft.com/office/drawing/2014/main" xmlns="" id="{30730B90-3C4A-45C7-A9F4-A9BED031206C}"/>
                </a:ext>
              </a:extLst>
            </p:cNvPr>
            <p:cNvSpPr txBox="1"/>
            <p:nvPr/>
          </p:nvSpPr>
          <p:spPr>
            <a:xfrm>
              <a:off x="7044678" y="4316758"/>
              <a:ext cx="902684" cy="66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الفعل 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الثلاثي</a:t>
              </a:r>
            </a:p>
            <a:p>
              <a:pPr algn="ctr"/>
              <a:endParaRPr lang="en-US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7" name="Straight Arrow Connector 86">
              <a:extLst>
                <a:ext uri="{FF2B5EF4-FFF2-40B4-BE49-F238E27FC236}">
                  <a16:creationId xmlns:a16="http://schemas.microsoft.com/office/drawing/2014/main" xmlns="" id="{11CD7CBB-3BFF-4AD0-9057-2A4D5FC7AB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8497" y="5156111"/>
              <a:ext cx="16691" cy="54741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00">
            <a:extLst>
              <a:ext uri="{FF2B5EF4-FFF2-40B4-BE49-F238E27FC236}">
                <a16:creationId xmlns:a16="http://schemas.microsoft.com/office/drawing/2014/main" xmlns="" id="{8E57A56B-9EDE-48A4-9A2E-F9865823DE29}"/>
              </a:ext>
            </a:extLst>
          </p:cNvPr>
          <p:cNvSpPr txBox="1"/>
          <p:nvPr/>
        </p:nvSpPr>
        <p:spPr>
          <a:xfrm>
            <a:off x="5896784" y="2728066"/>
            <a:ext cx="1519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Oswald" panose="02000503000000000000" pitchFamily="2" charset="0"/>
              </a:rPr>
              <a:t>يصاغ</a:t>
            </a:r>
            <a:r>
              <a:rPr lang="ar-SY" sz="2800" b="1" spc="300" dirty="0" smtClean="0">
                <a:latin typeface="Oswald" panose="02000503000000000000" pitchFamily="2" charset="0"/>
              </a:rPr>
              <a:t> </a:t>
            </a:r>
            <a:r>
              <a:rPr lang="ar-SY" sz="2000" b="1" dirty="0">
                <a:latin typeface="Oswald" panose="02000503000000000000" pitchFamily="2" charset="0"/>
              </a:rPr>
              <a:t>من</a:t>
            </a:r>
            <a:endParaRPr lang="en-US" sz="2000" b="1" dirty="0">
              <a:latin typeface="Oswald" panose="02000503000000000000" pitchFamily="2" charset="0"/>
            </a:endParaRPr>
          </a:p>
        </p:txBody>
      </p:sp>
      <p:grpSp>
        <p:nvGrpSpPr>
          <p:cNvPr id="133" name="Group 163">
            <a:extLst>
              <a:ext uri="{FF2B5EF4-FFF2-40B4-BE49-F238E27FC236}">
                <a16:creationId xmlns:a16="http://schemas.microsoft.com/office/drawing/2014/main" xmlns="" id="{920FAECF-0821-49A4-B282-675577556717}"/>
              </a:ext>
            </a:extLst>
          </p:cNvPr>
          <p:cNvGrpSpPr/>
          <p:nvPr/>
        </p:nvGrpSpPr>
        <p:grpSpPr>
          <a:xfrm>
            <a:off x="2887234" y="1532242"/>
            <a:ext cx="3769374" cy="5173721"/>
            <a:chOff x="1768331" y="3268447"/>
            <a:chExt cx="3769374" cy="5173721"/>
          </a:xfrm>
        </p:grpSpPr>
        <p:grpSp>
          <p:nvGrpSpPr>
            <p:cNvPr id="134" name="Group 25">
              <a:extLst>
                <a:ext uri="{FF2B5EF4-FFF2-40B4-BE49-F238E27FC236}">
                  <a16:creationId xmlns:a16="http://schemas.microsoft.com/office/drawing/2014/main" xmlns="" id="{9C16722B-3DCE-427F-AC86-665EF446DF32}"/>
                </a:ext>
              </a:extLst>
            </p:cNvPr>
            <p:cNvGrpSpPr/>
            <p:nvPr/>
          </p:nvGrpSpPr>
          <p:grpSpPr>
            <a:xfrm>
              <a:off x="2813694" y="5075881"/>
              <a:ext cx="2724011" cy="2724011"/>
              <a:chOff x="7350968" y="1936917"/>
              <a:chExt cx="2724011" cy="2724011"/>
            </a:xfrm>
          </p:grpSpPr>
          <p:grpSp>
            <p:nvGrpSpPr>
              <p:cNvPr id="141" name="Group 26">
                <a:extLst>
                  <a:ext uri="{FF2B5EF4-FFF2-40B4-BE49-F238E27FC236}">
                    <a16:creationId xmlns:a16="http://schemas.microsoft.com/office/drawing/2014/main" xmlns="" id="{8521E9D5-08F6-4453-B76C-B91A9847AD55}"/>
                  </a:ext>
                </a:extLst>
              </p:cNvPr>
              <p:cNvGrpSpPr/>
              <p:nvPr/>
            </p:nvGrpSpPr>
            <p:grpSpPr>
              <a:xfrm>
                <a:off x="7350968" y="1936917"/>
                <a:ext cx="2724011" cy="2724011"/>
                <a:chOff x="7055967" y="1938567"/>
                <a:chExt cx="2735554" cy="2735554"/>
              </a:xfrm>
            </p:grpSpPr>
            <p:sp>
              <p:nvSpPr>
                <p:cNvPr id="143" name="Oval 28">
                  <a:extLst>
                    <a:ext uri="{FF2B5EF4-FFF2-40B4-BE49-F238E27FC236}">
                      <a16:creationId xmlns:a16="http://schemas.microsoft.com/office/drawing/2014/main" xmlns="" id="{32C9000B-41B7-4478-B341-F037184FBB9F}"/>
                    </a:ext>
                  </a:extLst>
                </p:cNvPr>
                <p:cNvSpPr/>
                <p:nvPr/>
              </p:nvSpPr>
              <p:spPr>
                <a:xfrm>
                  <a:off x="7429730" y="2335415"/>
                  <a:ext cx="1964485" cy="1964485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Circle: Hollow 29">
                  <a:extLst>
                    <a:ext uri="{FF2B5EF4-FFF2-40B4-BE49-F238E27FC236}">
                      <a16:creationId xmlns:a16="http://schemas.microsoft.com/office/drawing/2014/main" xmlns="" id="{AC4D2DF9-318B-417E-8D3F-AE35102D4CBC}"/>
                    </a:ext>
                  </a:extLst>
                </p:cNvPr>
                <p:cNvSpPr/>
                <p:nvPr/>
              </p:nvSpPr>
              <p:spPr>
                <a:xfrm>
                  <a:off x="7055967" y="1938567"/>
                  <a:ext cx="2735554" cy="2735554"/>
                </a:xfrm>
                <a:prstGeom prst="donut">
                  <a:avLst>
                    <a:gd name="adj" fmla="val 12600"/>
                  </a:avLst>
                </a:prstGeom>
                <a:solidFill>
                  <a:srgbClr val="FF9900">
                    <a:alpha val="37255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2" name="TextBox 27">
                <a:extLst>
                  <a:ext uri="{FF2B5EF4-FFF2-40B4-BE49-F238E27FC236}">
                    <a16:creationId xmlns:a16="http://schemas.microsoft.com/office/drawing/2014/main" xmlns="" id="{BF060294-27BC-4C55-B54E-0611AAFC6D06}"/>
                  </a:ext>
                </a:extLst>
              </p:cNvPr>
              <p:cNvSpPr txBox="1"/>
              <p:nvPr/>
            </p:nvSpPr>
            <p:spPr>
              <a:xfrm>
                <a:off x="7723154" y="2487373"/>
                <a:ext cx="212982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على صورة</a:t>
                </a:r>
              </a:p>
              <a:p>
                <a:pPr algn="ctr"/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مضارعه</a:t>
                </a:r>
                <a:r>
                  <a:rPr lang="ar-SY" b="1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، </a:t>
                </a:r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ثم </a:t>
                </a:r>
                <a:r>
                  <a:rPr lang="ar-SY" b="1" dirty="0" smtClean="0">
                    <a:solidFill>
                      <a:schemeClr val="bg1"/>
                    </a:solidFill>
                  </a:rPr>
                  <a:t>إبدال ياء المضارعة ميماً مضمومة و كسر ما قبل آخره إن لم يكن مكسوراً </a:t>
                </a:r>
                <a:endParaRPr lang="ar-SY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sp>
          <p:nvSpPr>
            <p:cNvPr id="135" name="Oval 136">
              <a:extLst>
                <a:ext uri="{FF2B5EF4-FFF2-40B4-BE49-F238E27FC236}">
                  <a16:creationId xmlns:a16="http://schemas.microsoft.com/office/drawing/2014/main" xmlns="" id="{1349A4A2-CE18-41C4-A80E-A0C6B4C0C016}"/>
                </a:ext>
              </a:extLst>
            </p:cNvPr>
            <p:cNvSpPr/>
            <p:nvPr/>
          </p:nvSpPr>
          <p:spPr>
            <a:xfrm>
              <a:off x="1805672" y="7600516"/>
              <a:ext cx="841652" cy="84165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7">
              <a:extLst>
                <a:ext uri="{FF2B5EF4-FFF2-40B4-BE49-F238E27FC236}">
                  <a16:creationId xmlns:a16="http://schemas.microsoft.com/office/drawing/2014/main" xmlns="" id="{6EB17DB6-D634-4ACF-9A71-39F4C5126BBA}"/>
                </a:ext>
              </a:extLst>
            </p:cNvPr>
            <p:cNvSpPr txBox="1"/>
            <p:nvPr/>
          </p:nvSpPr>
          <p:spPr>
            <a:xfrm>
              <a:off x="1768331" y="7799891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</a:rPr>
                <a:t>مُستقبل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Straight Arrow Connector 160">
              <a:extLst>
                <a:ext uri="{FF2B5EF4-FFF2-40B4-BE49-F238E27FC236}">
                  <a16:creationId xmlns:a16="http://schemas.microsoft.com/office/drawing/2014/main" xmlns="" id="{FB64A69F-E013-4E03-B37E-0CB1B937DE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52851" y="7127925"/>
              <a:ext cx="534898" cy="547851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xmlns="" id="{1349A4A2-CE18-41C4-A80E-A0C6B4C0C016}"/>
                </a:ext>
              </a:extLst>
            </p:cNvPr>
            <p:cNvSpPr/>
            <p:nvPr/>
          </p:nvSpPr>
          <p:spPr>
            <a:xfrm>
              <a:off x="2647324" y="3268447"/>
              <a:ext cx="1443241" cy="144324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7">
              <a:extLst>
                <a:ext uri="{FF2B5EF4-FFF2-40B4-BE49-F238E27FC236}">
                  <a16:creationId xmlns:a16="http://schemas.microsoft.com/office/drawing/2014/main" xmlns="" id="{6EB17DB6-D634-4ACF-9A71-39F4C5126BBA}"/>
                </a:ext>
              </a:extLst>
            </p:cNvPr>
            <p:cNvSpPr txBox="1"/>
            <p:nvPr/>
          </p:nvSpPr>
          <p:spPr>
            <a:xfrm>
              <a:off x="2634661" y="3686927"/>
              <a:ext cx="14559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الفعل الزائد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عن ثلاثة أحرف</a:t>
              </a:r>
              <a:endParaRPr lang="ar-SY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0" name="Straight Arrow Connector 160">
              <a:extLst>
                <a:ext uri="{FF2B5EF4-FFF2-40B4-BE49-F238E27FC236}">
                  <a16:creationId xmlns:a16="http://schemas.microsoft.com/office/drawing/2014/main" xmlns="" id="{FB64A69F-E013-4E03-B37E-0CB1B937DE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52228" y="4788085"/>
              <a:ext cx="1" cy="483664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63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  <p:bldP spid="64" grpId="0"/>
      <p:bldP spid="117" grpId="0"/>
      <p:bldP spid="1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629</Words>
  <Application>Microsoft Office PowerPoint</Application>
  <PresentationFormat>مخصص</PresentationFormat>
  <Paragraphs>187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1265</cp:revision>
  <dcterms:created xsi:type="dcterms:W3CDTF">2020-11-11T11:02:52Z</dcterms:created>
  <dcterms:modified xsi:type="dcterms:W3CDTF">2021-06-22T14:10:36Z</dcterms:modified>
</cp:coreProperties>
</file>