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66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custDataLst>
    <p:tags r:id="rId10"/>
  </p:custDataLst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387" autoAdjust="0"/>
    <p:restoredTop sz="91103" autoAdjust="0"/>
  </p:normalViewPr>
  <p:slideViewPr>
    <p:cSldViewPr>
      <p:cViewPr varScale="1">
        <p:scale>
          <a:sx n="95" d="100"/>
          <a:sy n="95" d="100"/>
        </p:scale>
        <p:origin x="-5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1DBE250-EBC8-4FF7-81AB-0EA693E88063}" type="datetimeFigureOut">
              <a:rPr lang="ar-EG" smtClean="0"/>
              <a:pPr/>
              <a:t>11/07/1440</a:t>
            </a:fld>
            <a:endParaRPr lang="ar-EG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326BDBA-3E88-4B35-AA02-961CF36B3C3A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20230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11/07/40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353361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11/07/40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295926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11/07/40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699725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11/07/40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818089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11/07/40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343037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11/07/40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346602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11/07/40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302653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11/07/40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558200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11/07/40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010892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11/07/40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785061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11/07/40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600879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9CB88-5E1A-4FAC-892A-60949ACB1F6F}" type="datetimeFigureOut">
              <a:rPr lang="en-US" smtClean="0">
                <a:solidFill>
                  <a:srgbClr val="EEECE1">
                    <a:shade val="50000"/>
                  </a:srgbClr>
                </a:solidFill>
              </a:rPr>
              <a:pPr/>
              <a:t>3/17/2019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772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ransition>
    <p:diamond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image" Target="../media/image3.png"/><Relationship Id="rId10" Type="http://schemas.openxmlformats.org/officeDocument/2006/relationships/image" Target="../media/image5.tmp"/><Relationship Id="rId4" Type="http://schemas.openxmlformats.org/officeDocument/2006/relationships/audio" Target="../media/audio2.wav"/><Relationship Id="rId9" Type="http://schemas.openxmlformats.org/officeDocument/2006/relationships/audio" Target="../media/audio5.wav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مستطيل 14"/>
          <p:cNvSpPr>
            <a:spLocks noChangeArrowheads="1"/>
          </p:cNvSpPr>
          <p:nvPr/>
        </p:nvSpPr>
        <p:spPr bwMode="auto">
          <a:xfrm>
            <a:off x="7192804" y="1200195"/>
            <a:ext cx="17002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2400" b="1" dirty="0">
                <a:solidFill>
                  <a:srgbClr val="00B050"/>
                </a:solidFill>
              </a:rPr>
              <a:t>التربة السطحية</a:t>
            </a:r>
          </a:p>
        </p:txBody>
      </p:sp>
      <p:sp>
        <p:nvSpPr>
          <p:cNvPr id="27" name="مستطيل 15"/>
          <p:cNvSpPr>
            <a:spLocks noChangeArrowheads="1"/>
          </p:cNvSpPr>
          <p:nvPr/>
        </p:nvSpPr>
        <p:spPr bwMode="auto">
          <a:xfrm>
            <a:off x="6722516" y="1151373"/>
            <a:ext cx="5857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</a:rPr>
              <a:t>دبال</a:t>
            </a:r>
            <a:endParaRPr lang="ar-SA" sz="2400" dirty="0"/>
          </a:p>
        </p:txBody>
      </p:sp>
      <p:sp>
        <p:nvSpPr>
          <p:cNvPr id="28" name="مستطيل 16"/>
          <p:cNvSpPr>
            <a:spLocks noChangeArrowheads="1"/>
          </p:cNvSpPr>
          <p:nvPr/>
        </p:nvSpPr>
        <p:spPr bwMode="auto">
          <a:xfrm>
            <a:off x="4146127" y="1177502"/>
            <a:ext cx="26292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2400" b="1" dirty="0">
                <a:solidFill>
                  <a:srgbClr val="00B050"/>
                </a:solidFill>
              </a:rPr>
              <a:t>الطاقة الحرارية الجوفية </a:t>
            </a:r>
            <a:endParaRPr lang="ar-SA" sz="2400" dirty="0">
              <a:solidFill>
                <a:srgbClr val="00B050"/>
              </a:solidFill>
            </a:endParaRPr>
          </a:p>
        </p:txBody>
      </p:sp>
      <p:sp>
        <p:nvSpPr>
          <p:cNvPr id="29" name="مستطيل 17"/>
          <p:cNvSpPr>
            <a:spLocks noChangeArrowheads="1"/>
          </p:cNvSpPr>
          <p:nvPr/>
        </p:nvSpPr>
        <p:spPr bwMode="auto">
          <a:xfrm>
            <a:off x="2411760" y="1196752"/>
            <a:ext cx="1857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</a:rPr>
              <a:t>الكتلة الحيوية </a:t>
            </a:r>
            <a:endParaRPr lang="ar-SA" sz="2400" dirty="0"/>
          </a:p>
        </p:txBody>
      </p:sp>
      <p:sp>
        <p:nvSpPr>
          <p:cNvPr id="31" name="مستطيل 14"/>
          <p:cNvSpPr>
            <a:spLocks noChangeArrowheads="1"/>
          </p:cNvSpPr>
          <p:nvPr/>
        </p:nvSpPr>
        <p:spPr bwMode="auto">
          <a:xfrm>
            <a:off x="1835696" y="1196752"/>
            <a:ext cx="7649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2400" b="1" dirty="0" smtClean="0">
                <a:solidFill>
                  <a:srgbClr val="00B050"/>
                </a:solidFill>
              </a:rPr>
              <a:t>تلوث </a:t>
            </a:r>
            <a:endParaRPr lang="ar-SA" sz="2400" dirty="0">
              <a:solidFill>
                <a:srgbClr val="00B050"/>
              </a:solidFill>
            </a:endParaRPr>
          </a:p>
        </p:txBody>
      </p:sp>
      <p:sp>
        <p:nvSpPr>
          <p:cNvPr id="32" name="مستطيل 14"/>
          <p:cNvSpPr>
            <a:spLocks noChangeArrowheads="1"/>
          </p:cNvSpPr>
          <p:nvPr/>
        </p:nvSpPr>
        <p:spPr bwMode="auto">
          <a:xfrm>
            <a:off x="257845" y="1196752"/>
            <a:ext cx="1793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</a:rPr>
              <a:t> الخلية الشمسية</a:t>
            </a:r>
            <a:endParaRPr lang="ar-SA" sz="2400" dirty="0"/>
          </a:p>
        </p:txBody>
      </p:sp>
      <p:sp>
        <p:nvSpPr>
          <p:cNvPr id="33" name="مستطيل 14"/>
          <p:cNvSpPr>
            <a:spLocks noChangeArrowheads="1"/>
          </p:cNvSpPr>
          <p:nvPr/>
        </p:nvSpPr>
        <p:spPr bwMode="auto">
          <a:xfrm>
            <a:off x="35496" y="1791430"/>
            <a:ext cx="8792493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sz="3200" b="1" dirty="0">
                <a:solidFill>
                  <a:srgbClr val="7030A0"/>
                </a:solidFill>
                <a:cs typeface="+mj-cs"/>
              </a:rPr>
              <a:t>1- المواد الكيميائية التي تستخدم للتخلص من الحشرات </a:t>
            </a:r>
            <a:r>
              <a:rPr lang="ar-SA" sz="3200" b="1" dirty="0" smtClean="0">
                <a:solidFill>
                  <a:srgbClr val="7030A0"/>
                </a:solidFill>
                <a:cs typeface="+mj-cs"/>
              </a:rPr>
              <a:t>تسبب </a:t>
            </a:r>
            <a:r>
              <a:rPr lang="ar-SA" b="1" dirty="0" smtClean="0">
                <a:solidFill>
                  <a:srgbClr val="7030A0"/>
                </a:solidFill>
              </a:rPr>
              <a:t>.............. </a:t>
            </a:r>
            <a:r>
              <a:rPr lang="ar-SA" sz="3200" b="1" dirty="0">
                <a:solidFill>
                  <a:srgbClr val="7030A0"/>
                </a:solidFill>
                <a:cs typeface="+mj-cs"/>
              </a:rPr>
              <a:t>التربة</a:t>
            </a:r>
          </a:p>
          <a:p>
            <a:pPr>
              <a:defRPr/>
            </a:pPr>
            <a:r>
              <a:rPr lang="ar-SA" sz="3200" b="1" dirty="0">
                <a:solidFill>
                  <a:srgbClr val="7030A0"/>
                </a:solidFill>
                <a:cs typeface="+mj-cs"/>
              </a:rPr>
              <a:t>2- معظم جذور النبات تنمو في </a:t>
            </a:r>
            <a:r>
              <a:rPr lang="ar-SA" sz="2000" b="1" dirty="0" smtClean="0">
                <a:solidFill>
                  <a:srgbClr val="7030A0"/>
                </a:solidFill>
                <a:cs typeface="+mj-cs"/>
              </a:rPr>
              <a:t>............................</a:t>
            </a:r>
            <a:endParaRPr lang="ar-SA" sz="2000" b="1" dirty="0">
              <a:solidFill>
                <a:srgbClr val="7030A0"/>
              </a:solidFill>
              <a:cs typeface="+mj-cs"/>
            </a:endParaRPr>
          </a:p>
          <a:p>
            <a:pPr>
              <a:defRPr/>
            </a:pPr>
            <a:r>
              <a:rPr lang="ar-SA" sz="3200" b="1" dirty="0">
                <a:solidFill>
                  <a:srgbClr val="7030A0"/>
                </a:solidFill>
                <a:cs typeface="+mj-cs"/>
              </a:rPr>
              <a:t>3- يحتوي نطاق التربة (أ) علي فتات صخري و </a:t>
            </a:r>
            <a:r>
              <a:rPr lang="ar-SA" b="1" dirty="0" smtClean="0">
                <a:solidFill>
                  <a:srgbClr val="7030A0"/>
                </a:solidFill>
                <a:cs typeface="+mj-cs"/>
              </a:rPr>
              <a:t>.......... </a:t>
            </a:r>
            <a:endParaRPr lang="ar-SA" sz="3200" b="1" dirty="0">
              <a:solidFill>
                <a:srgbClr val="7030A0"/>
              </a:solidFill>
              <a:cs typeface="+mj-cs"/>
            </a:endParaRPr>
          </a:p>
          <a:p>
            <a:pPr>
              <a:defRPr/>
            </a:pPr>
            <a:r>
              <a:rPr lang="ar-SA" sz="3200" b="1" dirty="0">
                <a:solidFill>
                  <a:srgbClr val="7030A0"/>
                </a:solidFill>
                <a:cs typeface="+mj-cs"/>
              </a:rPr>
              <a:t>4- الطاقة التي تستخرج من فضلات النباتات والحيوانات  وبقاياها   يسمي طاقة </a:t>
            </a:r>
            <a:r>
              <a:rPr lang="ar-SA" b="1" dirty="0" smtClean="0">
                <a:solidFill>
                  <a:srgbClr val="7030A0"/>
                </a:solidFill>
                <a:cs typeface="+mj-cs"/>
              </a:rPr>
              <a:t>.............................  </a:t>
            </a:r>
            <a:r>
              <a:rPr lang="ar-SA" sz="3200" b="1" dirty="0" smtClean="0">
                <a:solidFill>
                  <a:srgbClr val="7030A0"/>
                </a:solidFill>
                <a:cs typeface="+mj-cs"/>
              </a:rPr>
              <a:t> </a:t>
            </a:r>
            <a:endParaRPr lang="ar-SA" sz="3200" b="1" dirty="0">
              <a:solidFill>
                <a:srgbClr val="7030A0"/>
              </a:solidFill>
              <a:cs typeface="+mj-cs"/>
            </a:endParaRPr>
          </a:p>
          <a:p>
            <a:pPr>
              <a:defRPr/>
            </a:pPr>
            <a:r>
              <a:rPr lang="ar-SA" sz="3200" b="1" dirty="0">
                <a:solidFill>
                  <a:srgbClr val="7030A0"/>
                </a:solidFill>
                <a:cs typeface="+mj-cs"/>
              </a:rPr>
              <a:t>5-   </a:t>
            </a:r>
            <a:r>
              <a:rPr lang="ar-SA" sz="3200" b="1" dirty="0" smtClean="0">
                <a:solidFill>
                  <a:srgbClr val="7030A0"/>
                </a:solidFill>
                <a:cs typeface="+mj-cs"/>
              </a:rPr>
              <a:t>الأداة </a:t>
            </a:r>
            <a:r>
              <a:rPr lang="ar-SA" sz="3200" b="1" dirty="0">
                <a:solidFill>
                  <a:srgbClr val="7030A0"/>
                </a:solidFill>
                <a:cs typeface="+mj-cs"/>
              </a:rPr>
              <a:t>التي تنتج الكهرباء من الشمس </a:t>
            </a:r>
            <a:r>
              <a:rPr lang="ar-SA" b="1" dirty="0" smtClean="0">
                <a:solidFill>
                  <a:srgbClr val="7030A0"/>
                </a:solidFill>
                <a:cs typeface="+mj-cs"/>
              </a:rPr>
              <a:t>................................  </a:t>
            </a:r>
            <a:endParaRPr lang="ar-SA" sz="3200" b="1" dirty="0">
              <a:solidFill>
                <a:srgbClr val="7030A0"/>
              </a:solidFill>
              <a:cs typeface="+mj-cs"/>
            </a:endParaRPr>
          </a:p>
          <a:p>
            <a:pPr>
              <a:defRPr/>
            </a:pPr>
            <a:r>
              <a:rPr lang="ar-SA" sz="3200" b="1" dirty="0">
                <a:solidFill>
                  <a:srgbClr val="7030A0"/>
                </a:solidFill>
                <a:cs typeface="+mj-cs"/>
              </a:rPr>
              <a:t>6- </a:t>
            </a:r>
            <a:r>
              <a:rPr lang="ar-SA" sz="3200" b="1" dirty="0" smtClean="0">
                <a:solidFill>
                  <a:srgbClr val="7030A0"/>
                </a:solidFill>
                <a:cs typeface="+mj-cs"/>
              </a:rPr>
              <a:t>الطاقة الناتجة عن بخار الماء أو الماء الساخن الذي يتدفق من باطن الأرض إلي سطحها يمثل موردًا من موارد </a:t>
            </a:r>
            <a:r>
              <a:rPr lang="ar-SA" b="1" dirty="0" smtClean="0">
                <a:solidFill>
                  <a:srgbClr val="7030A0"/>
                </a:solidFill>
                <a:cs typeface="+mj-cs"/>
              </a:rPr>
              <a:t>......................................... </a:t>
            </a:r>
            <a:r>
              <a:rPr lang="ar-SA" sz="3200" b="1" dirty="0" smtClean="0">
                <a:solidFill>
                  <a:srgbClr val="7030A0"/>
                </a:solidFill>
                <a:cs typeface="+mj-cs"/>
              </a:rPr>
              <a:t> </a:t>
            </a:r>
            <a:endParaRPr lang="ar-SA" sz="3200" b="1" dirty="0">
              <a:solidFill>
                <a:srgbClr val="7030A0"/>
              </a:solidFill>
              <a:cs typeface="+mj-cs"/>
            </a:endParaRPr>
          </a:p>
        </p:txBody>
      </p:sp>
      <p:sp>
        <p:nvSpPr>
          <p:cNvPr id="25" name="Round Diagonal Corner Rectangle 24"/>
          <p:cNvSpPr/>
          <p:nvPr/>
        </p:nvSpPr>
        <p:spPr>
          <a:xfrm>
            <a:off x="2634118" y="0"/>
            <a:ext cx="3309482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مراجعة الفصل السادس </a:t>
            </a:r>
            <a:endParaRPr lang="ar-SA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-108520" y="609600"/>
            <a:ext cx="895826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</a:rPr>
              <a:t>أكمل كلا من الُجِمل التالية بالمفردة  المناسبة </a:t>
            </a:r>
            <a:r>
              <a:rPr lang="ar-SA" sz="2800" b="1" dirty="0" smtClean="0">
                <a:solidFill>
                  <a:srgbClr val="FF0000"/>
                </a:solidFill>
              </a:rPr>
              <a:t>: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0" name="مستطيل 14"/>
          <p:cNvSpPr>
            <a:spLocks noChangeArrowheads="1"/>
          </p:cNvSpPr>
          <p:nvPr/>
        </p:nvSpPr>
        <p:spPr bwMode="auto">
          <a:xfrm>
            <a:off x="7812360" y="2297618"/>
            <a:ext cx="8611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2800" b="1" dirty="0" smtClean="0">
                <a:solidFill>
                  <a:srgbClr val="00B050"/>
                </a:solidFill>
              </a:rPr>
              <a:t>تلوث </a:t>
            </a:r>
            <a:endParaRPr lang="ar-SA" sz="2800" dirty="0">
              <a:solidFill>
                <a:srgbClr val="00B050"/>
              </a:solidFill>
            </a:endParaRPr>
          </a:p>
        </p:txBody>
      </p:sp>
      <p:sp>
        <p:nvSpPr>
          <p:cNvPr id="41" name="مستطيل 14"/>
          <p:cNvSpPr>
            <a:spLocks noChangeArrowheads="1"/>
          </p:cNvSpPr>
          <p:nvPr/>
        </p:nvSpPr>
        <p:spPr bwMode="auto">
          <a:xfrm>
            <a:off x="2771800" y="2729386"/>
            <a:ext cx="19511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2800" b="1" dirty="0">
                <a:solidFill>
                  <a:srgbClr val="00B050"/>
                </a:solidFill>
              </a:rPr>
              <a:t>التربة السطحية</a:t>
            </a:r>
          </a:p>
        </p:txBody>
      </p:sp>
      <p:sp>
        <p:nvSpPr>
          <p:cNvPr id="42" name="مستطيل 15"/>
          <p:cNvSpPr>
            <a:spLocks noChangeArrowheads="1"/>
          </p:cNvSpPr>
          <p:nvPr/>
        </p:nvSpPr>
        <p:spPr bwMode="auto">
          <a:xfrm>
            <a:off x="1763688" y="3205971"/>
            <a:ext cx="6527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</a:rPr>
              <a:t>دبال</a:t>
            </a:r>
            <a:endParaRPr lang="ar-SA" sz="2800" dirty="0"/>
          </a:p>
        </p:txBody>
      </p:sp>
      <p:sp>
        <p:nvSpPr>
          <p:cNvPr id="43" name="مستطيل 17"/>
          <p:cNvSpPr>
            <a:spLocks noChangeArrowheads="1"/>
          </p:cNvSpPr>
          <p:nvPr/>
        </p:nvSpPr>
        <p:spPr bwMode="auto">
          <a:xfrm>
            <a:off x="4067944" y="4221088"/>
            <a:ext cx="18573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</a:rPr>
              <a:t>الكتلة الحيوية </a:t>
            </a:r>
            <a:endParaRPr lang="ar-SA" sz="2800" dirty="0"/>
          </a:p>
        </p:txBody>
      </p:sp>
      <p:sp>
        <p:nvSpPr>
          <p:cNvPr id="44" name="مستطيل 14"/>
          <p:cNvSpPr>
            <a:spLocks noChangeArrowheads="1"/>
          </p:cNvSpPr>
          <p:nvPr/>
        </p:nvSpPr>
        <p:spPr bwMode="auto">
          <a:xfrm>
            <a:off x="1205944" y="4661661"/>
            <a:ext cx="20617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</a:rPr>
              <a:t> الخلية الشمسية</a:t>
            </a:r>
            <a:endParaRPr lang="ar-SA" sz="2800" dirty="0"/>
          </a:p>
        </p:txBody>
      </p:sp>
      <p:sp>
        <p:nvSpPr>
          <p:cNvPr id="46" name="مستطيل 16"/>
          <p:cNvSpPr>
            <a:spLocks noChangeArrowheads="1"/>
          </p:cNvSpPr>
          <p:nvPr/>
        </p:nvSpPr>
        <p:spPr bwMode="auto">
          <a:xfrm>
            <a:off x="-189395" y="5693365"/>
            <a:ext cx="30332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2800" b="1" dirty="0">
                <a:solidFill>
                  <a:srgbClr val="00B050"/>
                </a:solidFill>
              </a:rPr>
              <a:t>الطاقة الحرارية الجوفية </a:t>
            </a:r>
            <a:endParaRPr lang="ar-SA" sz="2800" dirty="0">
              <a:solidFill>
                <a:srgbClr val="00B050"/>
              </a:solidFill>
            </a:endParaRPr>
          </a:p>
        </p:txBody>
      </p:sp>
      <p:sp>
        <p:nvSpPr>
          <p:cNvPr id="21" name="دبوس زينة 20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</a:t>
            </a:r>
            <a:r>
              <a:rPr lang="ar-EG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صـ164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361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7" grpId="0"/>
      <p:bldP spid="28" grpId="0"/>
      <p:bldP spid="29" grpId="0"/>
      <p:bldP spid="31" grpId="0"/>
      <p:bldP spid="32" grpId="0"/>
      <p:bldP spid="25" grpId="0" animBg="1"/>
      <p:bldP spid="2" grpId="0"/>
      <p:bldP spid="40" grpId="0"/>
      <p:bldP spid="41" grpId="0"/>
      <p:bldP spid="42" grpId="0"/>
      <p:bldP spid="43" grpId="0"/>
      <p:bldP spid="44" grpId="0"/>
      <p:bldP spid="46" grpId="0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ربع نص 7"/>
          <p:cNvSpPr txBox="1">
            <a:spLocks noChangeArrowheads="1"/>
          </p:cNvSpPr>
          <p:nvPr/>
        </p:nvSpPr>
        <p:spPr bwMode="auto">
          <a:xfrm>
            <a:off x="432047" y="1622078"/>
            <a:ext cx="8244409" cy="510778"/>
          </a:xfrm>
          <a:prstGeom prst="round2Diag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ar-SA" sz="2400" b="1" dirty="0">
                <a:solidFill>
                  <a:srgbClr val="FF0000"/>
                </a:solidFill>
              </a:rPr>
              <a:t>الإجابة </a:t>
            </a:r>
            <a:r>
              <a:rPr lang="ar-SA" sz="2400" b="1" dirty="0" smtClean="0">
                <a:solidFill>
                  <a:srgbClr val="FF0000"/>
                </a:solidFill>
              </a:rPr>
              <a:t> : </a:t>
            </a:r>
            <a:r>
              <a:rPr lang="ar-SA" sz="2400" b="1" dirty="0" smtClean="0">
                <a:solidFill>
                  <a:srgbClr val="0000FF"/>
                </a:solidFill>
              </a:rPr>
              <a:t>تعمل </a:t>
            </a:r>
            <a:r>
              <a:rPr lang="ar-SA" sz="2400" b="1" dirty="0">
                <a:solidFill>
                  <a:srgbClr val="0000FF"/>
                </a:solidFill>
              </a:rPr>
              <a:t>جذور النبات علي تثبيت التربة في مكانها وتمنعها من الانجراف     </a:t>
            </a:r>
          </a:p>
        </p:txBody>
      </p:sp>
      <p:sp>
        <p:nvSpPr>
          <p:cNvPr id="10" name="مستطيل 9"/>
          <p:cNvSpPr>
            <a:spLocks noChangeArrowheads="1"/>
          </p:cNvSpPr>
          <p:nvPr/>
        </p:nvSpPr>
        <p:spPr bwMode="auto">
          <a:xfrm>
            <a:off x="2626020" y="781750"/>
            <a:ext cx="614623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3200" b="1" dirty="0">
                <a:solidFill>
                  <a:srgbClr val="0070C0"/>
                </a:solidFill>
              </a:rPr>
              <a:t>7- الخص . </a:t>
            </a:r>
            <a:r>
              <a:rPr lang="ar-SA" sz="3200" b="1" dirty="0">
                <a:solidFill>
                  <a:srgbClr val="FF0000"/>
                </a:solidFill>
              </a:rPr>
              <a:t>كيف تحافظ جذور النبات علي التربة ؟  </a:t>
            </a:r>
            <a:endParaRPr lang="ar-SA" sz="3200" dirty="0">
              <a:solidFill>
                <a:srgbClr val="FF0000"/>
              </a:solidFill>
            </a:endParaRPr>
          </a:p>
        </p:txBody>
      </p:sp>
      <p:sp>
        <p:nvSpPr>
          <p:cNvPr id="11" name="مستطيل 10"/>
          <p:cNvSpPr>
            <a:spLocks noChangeArrowheads="1"/>
          </p:cNvSpPr>
          <p:nvPr/>
        </p:nvSpPr>
        <p:spPr bwMode="auto">
          <a:xfrm>
            <a:off x="15004" y="2662636"/>
            <a:ext cx="880546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ar-SA" sz="2800" b="1" dirty="0">
                <a:solidFill>
                  <a:srgbClr val="0070C0"/>
                </a:solidFill>
              </a:rPr>
              <a:t> 8- </a:t>
            </a:r>
            <a:r>
              <a:rPr lang="ar-SA" sz="2800" b="1" dirty="0" smtClean="0">
                <a:solidFill>
                  <a:srgbClr val="0070C0"/>
                </a:solidFill>
              </a:rPr>
              <a:t>الكتابة المقنعة .  </a:t>
            </a:r>
            <a:r>
              <a:rPr lang="ar-SA" sz="2800" b="1" dirty="0" smtClean="0">
                <a:solidFill>
                  <a:srgbClr val="FF0000"/>
                </a:solidFill>
              </a:rPr>
              <a:t>هل اتفق مع الذين يعتقدون أنه يجب تطوير موارد جديدة للطاقة غير الوقود الأحفوري ؟ أكتب رسالة لمسؤول في الحكومة أقنعه فيها باتخاذ إجراء حول ذلك .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13" name="مربع نص 12"/>
          <p:cNvSpPr txBox="1">
            <a:spLocks noChangeArrowheads="1"/>
          </p:cNvSpPr>
          <p:nvPr/>
        </p:nvSpPr>
        <p:spPr bwMode="auto">
          <a:xfrm>
            <a:off x="536862" y="4221088"/>
            <a:ext cx="8283609" cy="919401"/>
          </a:xfrm>
          <a:prstGeom prst="round2Diag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ar-SA" sz="2400" b="1" dirty="0">
                <a:solidFill>
                  <a:srgbClr val="0000FF"/>
                </a:solidFill>
              </a:rPr>
              <a:t>نعم ، أتفق معهم حيث أن استخدام الوقود الأحفوري يلوث البيئة و يهددها بالتدمير </a:t>
            </a:r>
            <a:r>
              <a:rPr lang="ar-SA" sz="2400" b="1" dirty="0" err="1">
                <a:solidFill>
                  <a:srgbClr val="0000FF"/>
                </a:solidFill>
              </a:rPr>
              <a:t>لإنبعاث</a:t>
            </a:r>
            <a:r>
              <a:rPr lang="ar-SA" sz="2400" b="1" dirty="0">
                <a:solidFill>
                  <a:srgbClr val="0000FF"/>
                </a:solidFill>
              </a:rPr>
              <a:t> غاز ثاني أكسيد الكربون . </a:t>
            </a:r>
            <a:endParaRPr lang="ar-SA" sz="2400" b="1" dirty="0">
              <a:solidFill>
                <a:srgbClr val="0000FF"/>
              </a:solidFill>
            </a:endParaRPr>
          </a:p>
        </p:txBody>
      </p:sp>
      <p:sp>
        <p:nvSpPr>
          <p:cNvPr id="14" name="Round Diagonal Corner Rectangle 13"/>
          <p:cNvSpPr/>
          <p:nvPr/>
        </p:nvSpPr>
        <p:spPr>
          <a:xfrm>
            <a:off x="2634118" y="0"/>
            <a:ext cx="3309482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مراجعة الفصل السادس </a:t>
            </a:r>
            <a:endParaRPr lang="ar-SA" sz="2800" b="1" dirty="0"/>
          </a:p>
        </p:txBody>
      </p:sp>
      <p:sp>
        <p:nvSpPr>
          <p:cNvPr id="12" name="دبوس زينة 11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</a:t>
            </a:r>
            <a:r>
              <a:rPr lang="ar-EG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صـ164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971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/>
      <p:bldP spid="13" grpId="0" animBg="1"/>
      <p:bldP spid="14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/>
          <p:cNvSpPr>
            <a:spLocks noChangeArrowheads="1"/>
          </p:cNvSpPr>
          <p:nvPr/>
        </p:nvSpPr>
        <p:spPr bwMode="auto">
          <a:xfrm>
            <a:off x="231028" y="980728"/>
            <a:ext cx="880546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ar-SA" sz="2800" b="1" dirty="0">
                <a:solidFill>
                  <a:srgbClr val="0070C0"/>
                </a:solidFill>
              </a:rPr>
              <a:t> 8- استخدم المتغيرات .  </a:t>
            </a:r>
            <a:r>
              <a:rPr lang="ar-SA" sz="2800" b="1" dirty="0">
                <a:solidFill>
                  <a:srgbClr val="FF0000"/>
                </a:solidFill>
              </a:rPr>
              <a:t>افترض انني اقوم بتجربة لتحديد دور المياه الجارية في انجراف التربة فما المتغيرات التي سوف اغيرها في هذه التجربة وكيف يؤثر هذا التغيير في النتائج ؟</a:t>
            </a:r>
          </a:p>
        </p:txBody>
      </p:sp>
      <p:sp>
        <p:nvSpPr>
          <p:cNvPr id="13" name="مربع نص 12"/>
          <p:cNvSpPr txBox="1">
            <a:spLocks noChangeArrowheads="1"/>
          </p:cNvSpPr>
          <p:nvPr/>
        </p:nvSpPr>
        <p:spPr bwMode="auto">
          <a:xfrm>
            <a:off x="752886" y="2539180"/>
            <a:ext cx="8283609" cy="1736646"/>
          </a:xfrm>
          <a:prstGeom prst="round2Diag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ar-SA" sz="2400" b="1" dirty="0">
                <a:solidFill>
                  <a:srgbClr val="0000FF"/>
                </a:solidFill>
              </a:rPr>
              <a:t> </a:t>
            </a:r>
            <a:r>
              <a:rPr lang="ar-SA" sz="2400" b="1" dirty="0" smtClean="0">
                <a:solidFill>
                  <a:srgbClr val="FF0000"/>
                </a:solidFill>
              </a:rPr>
              <a:t>الإجابة  :</a:t>
            </a:r>
          </a:p>
          <a:p>
            <a:pPr>
              <a:defRPr/>
            </a:pPr>
            <a:r>
              <a:rPr lang="ar-SA" sz="2400" b="1" dirty="0" smtClean="0">
                <a:solidFill>
                  <a:srgbClr val="FF0000"/>
                </a:solidFill>
              </a:rPr>
              <a:t> </a:t>
            </a:r>
            <a:r>
              <a:rPr lang="ar-SA" sz="2400" b="1" dirty="0" smtClean="0">
                <a:solidFill>
                  <a:srgbClr val="0000FF"/>
                </a:solidFill>
              </a:rPr>
              <a:t>المياه </a:t>
            </a:r>
            <a:r>
              <a:rPr lang="ar-SA" sz="2400" b="1" dirty="0">
                <a:solidFill>
                  <a:srgbClr val="0000FF"/>
                </a:solidFill>
              </a:rPr>
              <a:t>الجارية – مياه ساكنة </a:t>
            </a:r>
          </a:p>
          <a:p>
            <a:pPr>
              <a:defRPr/>
            </a:pPr>
            <a:r>
              <a:rPr lang="ar-SA" sz="2400" b="1" dirty="0">
                <a:solidFill>
                  <a:srgbClr val="0000FF"/>
                </a:solidFill>
              </a:rPr>
              <a:t>تختلف كمية التربة التي تنجرف مع المياه الجارية عن الكمية التي تتحرك مع المياه </a:t>
            </a:r>
            <a:r>
              <a:rPr lang="ar-SA" sz="2400" b="1" dirty="0" smtClean="0">
                <a:solidFill>
                  <a:srgbClr val="0000FF"/>
                </a:solidFill>
              </a:rPr>
              <a:t>الراكدة       </a:t>
            </a:r>
            <a:endParaRPr lang="ar-SA" sz="2400" b="1" dirty="0">
              <a:solidFill>
                <a:srgbClr val="0000FF"/>
              </a:solidFill>
            </a:endParaRPr>
          </a:p>
        </p:txBody>
      </p:sp>
      <p:sp>
        <p:nvSpPr>
          <p:cNvPr id="14" name="Round Diagonal Corner Rectangle 13"/>
          <p:cNvSpPr/>
          <p:nvPr/>
        </p:nvSpPr>
        <p:spPr>
          <a:xfrm>
            <a:off x="2634118" y="0"/>
            <a:ext cx="3309482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مراجعة الفصل السادس </a:t>
            </a:r>
            <a:endParaRPr lang="ar-SA" sz="2800" b="1" dirty="0"/>
          </a:p>
        </p:txBody>
      </p:sp>
      <p:sp>
        <p:nvSpPr>
          <p:cNvPr id="12" name="دبوس زينة 11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</a:t>
            </a:r>
            <a:r>
              <a:rPr lang="ar-EG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صـ164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882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4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2634118" y="0"/>
            <a:ext cx="3309482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مراجعة الفصل السادس </a:t>
            </a:r>
            <a:endParaRPr lang="ar-SA" sz="2800" b="1" dirty="0"/>
          </a:p>
        </p:txBody>
      </p:sp>
      <p:sp>
        <p:nvSpPr>
          <p:cNvPr id="10" name="مستطيل 10"/>
          <p:cNvSpPr>
            <a:spLocks noChangeArrowheads="1"/>
          </p:cNvSpPr>
          <p:nvPr/>
        </p:nvSpPr>
        <p:spPr bwMode="auto">
          <a:xfrm>
            <a:off x="323528" y="1190208"/>
            <a:ext cx="874846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ar-SA" sz="2800" b="1" dirty="0" smtClean="0">
                <a:solidFill>
                  <a:srgbClr val="0070C0"/>
                </a:solidFill>
              </a:rPr>
              <a:t>10- التفكير الناقد .  </a:t>
            </a:r>
            <a:r>
              <a:rPr lang="ar-SA" sz="2800" b="1" dirty="0" smtClean="0">
                <a:solidFill>
                  <a:srgbClr val="FF0000"/>
                </a:solidFill>
              </a:rPr>
              <a:t>أفترض أنني اصمم سيارة جديدة ـ أصف الطرق المحتملة التي يمكنني بها الاعتماد علي الترشيد ، و إعادة الاستخدام و التدوير ؛ و ذلك لاستخدام أقل كمية من المصادر الأرضية غير المتجددة . 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11" name="مربع نص 12"/>
          <p:cNvSpPr txBox="1">
            <a:spLocks noChangeArrowheads="1"/>
          </p:cNvSpPr>
          <p:nvPr/>
        </p:nvSpPr>
        <p:spPr bwMode="auto">
          <a:xfrm>
            <a:off x="581153" y="3573016"/>
            <a:ext cx="8207898" cy="2009061"/>
          </a:xfrm>
          <a:prstGeom prst="round2Diag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ar-SA" sz="2800" b="1" dirty="0">
                <a:solidFill>
                  <a:srgbClr val="0000FF"/>
                </a:solidFill>
              </a:rPr>
              <a:t>التفكير في تصميم سيارة تعتمد علي الطاقة الشمسية بدلًا من الوقود الأحفوري ، وخاصة أنه يمكن تحويل الطاقة الشمسية إلي صور عديدة منها الكهربية و الحرارية أو استخدام الماء بدلا من الوقود الأحفوري .</a:t>
            </a:r>
            <a:endParaRPr lang="ar-SA" sz="2800" b="1" dirty="0">
              <a:solidFill>
                <a:srgbClr val="0000FF"/>
              </a:solidFill>
            </a:endParaRPr>
          </a:p>
        </p:txBody>
      </p:sp>
      <p:sp>
        <p:nvSpPr>
          <p:cNvPr id="12" name="دبوس زينة 11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</a:t>
            </a:r>
            <a:r>
              <a:rPr lang="ar-EG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صـ164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385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2634118" y="0"/>
            <a:ext cx="3309482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مراجعة الفصل السادس </a:t>
            </a:r>
            <a:endParaRPr lang="ar-SA" sz="2800" b="1" dirty="0"/>
          </a:p>
        </p:txBody>
      </p:sp>
      <p:sp>
        <p:nvSpPr>
          <p:cNvPr id="10" name="مستطيل 10"/>
          <p:cNvSpPr>
            <a:spLocks noChangeArrowheads="1"/>
          </p:cNvSpPr>
          <p:nvPr/>
        </p:nvSpPr>
        <p:spPr bwMode="auto">
          <a:xfrm>
            <a:off x="-252536" y="1190208"/>
            <a:ext cx="932452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ar-SA" sz="2800" b="1" dirty="0" smtClean="0">
                <a:solidFill>
                  <a:srgbClr val="0070C0"/>
                </a:solidFill>
              </a:rPr>
              <a:t>11- صواب أم خطا .  </a:t>
            </a:r>
            <a:r>
              <a:rPr lang="ar-SA" sz="2800" b="1" dirty="0" smtClean="0">
                <a:solidFill>
                  <a:srgbClr val="FF0000"/>
                </a:solidFill>
              </a:rPr>
              <a:t>التربة مورد غير متجدد لأنه يلزم سنين طويلة لتكونها ، هل هذه العبارة صحيحة أم خاطئة ؟ أفسر إجابتي . 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11" name="مربع نص 12"/>
          <p:cNvSpPr txBox="1">
            <a:spLocks noChangeArrowheads="1"/>
          </p:cNvSpPr>
          <p:nvPr/>
        </p:nvSpPr>
        <p:spPr bwMode="auto">
          <a:xfrm>
            <a:off x="581153" y="3573016"/>
            <a:ext cx="8207898" cy="1191816"/>
          </a:xfrm>
          <a:prstGeom prst="round2Diag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ar-SA" sz="3200" b="1" dirty="0">
                <a:solidFill>
                  <a:srgbClr val="0000FF"/>
                </a:solidFill>
              </a:rPr>
              <a:t>العبارة خاطئة ؛ فالتربة مورد متجدد ، لأنها من الموارد التي يمكن إعادة استخدامها ، رغم أنها تتكون عبر سنين طويلة .</a:t>
            </a:r>
            <a:endParaRPr lang="ar-SA" sz="3200" b="1" dirty="0">
              <a:solidFill>
                <a:srgbClr val="0000FF"/>
              </a:solidFill>
            </a:endParaRPr>
          </a:p>
        </p:txBody>
      </p:sp>
      <p:sp>
        <p:nvSpPr>
          <p:cNvPr id="12" name="دبوس زينة 11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</a:t>
            </a:r>
            <a:r>
              <a:rPr lang="ar-EG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صـ164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893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 descr="C:\Documents and Settings\نور المعلم\My Documents\My Pictures\Arrow-right[1].png">
            <a:hlinkClick r:id="" action="ppaction://hlinkshowjump?jump=nextslide"/>
            <a:hlinkHover r:id="" action="ppaction://noaction" highlightClick="1">
              <a:snd r:embed="rId2" name="الترجمة من Google#en-ar-ط§ظ„طھظ„.wav"/>
            </a:hlinkHover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63" y="6215063"/>
            <a:ext cx="8636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4" descr="C:\Documents and Settings\نور المعلم\My Documents\My Pictures\Arrow-Left[1].png">
            <a:hlinkClick r:id="" action="ppaction://hlinkshowjump?jump=previousslide"/>
            <a:hlinkHover r:id="" action="ppaction://noaction" highlightClick="1">
              <a:snd r:embed="rId4" name="الترجمة من Google#en-ar-ط§ظ„طھظ„_2.wav"/>
            </a:hlinkHover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202022">
            <a:off x="5530850" y="5953125"/>
            <a:ext cx="82867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6" descr="http://www.gp4arab.com/jm/modules/fisheye_menu/images/exit.png">
            <a:hlinkClick r:id="" action="ppaction://hlinkshowjump?jump=endshow" highlightClick="1">
              <a:snd r:embed="rId6" name="الترجمة من Google#en-ar-lu hgsgh.wav"/>
            </a:hlinkClick>
            <a:hlinkHover r:id="" action="ppaction://noaction" highlightClick="1">
              <a:snd r:embed="rId7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5738" y="5972175"/>
            <a:ext cx="8858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 Diagonal Corner Rectangle 7"/>
          <p:cNvSpPr/>
          <p:nvPr/>
        </p:nvSpPr>
        <p:spPr>
          <a:xfrm>
            <a:off x="2634118" y="0"/>
            <a:ext cx="3309482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مراجعة الفصل السادس </a:t>
            </a:r>
            <a:endParaRPr lang="ar-SA" sz="2800" b="1" dirty="0"/>
          </a:p>
        </p:txBody>
      </p:sp>
      <p:sp>
        <p:nvSpPr>
          <p:cNvPr id="9" name="شكل بيضاوي 6">
            <a:hlinkClick r:id="" action="ppaction://hlinkshowjump?jump=firstslide"/>
            <a:hlinkHover r:id="" action="ppaction://noaction" highlightClick="1">
              <a:snd r:embed="rId9" name="الترجمة من Google#en-ar-ط§ظ„طھظ„_3.wav"/>
            </a:hlinkHover>
          </p:cNvPr>
          <p:cNvSpPr/>
          <p:nvPr/>
        </p:nvSpPr>
        <p:spPr>
          <a:xfrm rot="16200000" flipV="1">
            <a:off x="4386946" y="5548202"/>
            <a:ext cx="586131" cy="194421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الرئيسية</a:t>
            </a:r>
          </a:p>
        </p:txBody>
      </p:sp>
      <p:sp>
        <p:nvSpPr>
          <p:cNvPr id="12" name="دبوس زينة 11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</a:t>
            </a:r>
            <a:r>
              <a:rPr lang="ar-EG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صـ164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035415" y="1052736"/>
            <a:ext cx="3737863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12. اختار الإجابة الصحيحة</a:t>
            </a:r>
            <a:endParaRPr lang="en-US" sz="2800" dirty="0"/>
          </a:p>
        </p:txBody>
      </p:sp>
      <p:sp>
        <p:nvSpPr>
          <p:cNvPr id="14" name="TextBox 16"/>
          <p:cNvSpPr txBox="1"/>
          <p:nvPr/>
        </p:nvSpPr>
        <p:spPr>
          <a:xfrm>
            <a:off x="2915816" y="1922582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EG" sz="2400" b="1" dirty="0" smtClean="0">
                <a:solidFill>
                  <a:srgbClr val="FF0000"/>
                </a:solidFill>
              </a:rPr>
              <a:t>ما الطاقة التي تعتمد عليها هذه المحطة في إنتاج الكهرباء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636224" y="4442862"/>
            <a:ext cx="2592287" cy="4320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E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 ) الرياح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296417" y="4442862"/>
            <a:ext cx="2592287" cy="4320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E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ب) الشمس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652121" y="5141502"/>
            <a:ext cx="2592287" cy="4320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E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ج ) الحرارة الجوفية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311958" y="5151442"/>
            <a:ext cx="2592287" cy="4320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E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د ) الكتلة الحيوية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3" y="2604873"/>
            <a:ext cx="3086531" cy="149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7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/>
      <p:bldP spid="15" grpId="0" animBg="1"/>
      <p:bldP spid="15" grpId="1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2634118" y="0"/>
            <a:ext cx="3309482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مراجعة الفصل السادس </a:t>
            </a:r>
            <a:endParaRPr lang="ar-SA" sz="2800" b="1" dirty="0"/>
          </a:p>
        </p:txBody>
      </p:sp>
      <p:sp>
        <p:nvSpPr>
          <p:cNvPr id="10" name="مستطيل 10"/>
          <p:cNvSpPr>
            <a:spLocks noChangeArrowheads="1"/>
          </p:cNvSpPr>
          <p:nvPr/>
        </p:nvSpPr>
        <p:spPr bwMode="auto">
          <a:xfrm>
            <a:off x="-252536" y="1190208"/>
            <a:ext cx="93245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ar-SA" sz="2800" b="1" dirty="0" smtClean="0">
                <a:solidFill>
                  <a:srgbClr val="0070C0"/>
                </a:solidFill>
              </a:rPr>
              <a:t>13- الفكرة العامة .  </a:t>
            </a:r>
            <a:r>
              <a:rPr lang="ar-SA" sz="2800" b="1" dirty="0" smtClean="0">
                <a:solidFill>
                  <a:srgbClr val="FF0000"/>
                </a:solidFill>
              </a:rPr>
              <a:t>ما مصادر المواد والطاقة التي يستخدمها الناس ؟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11" name="مربع نص 12"/>
          <p:cNvSpPr txBox="1">
            <a:spLocks noChangeArrowheads="1"/>
          </p:cNvSpPr>
          <p:nvPr/>
        </p:nvSpPr>
        <p:spPr bwMode="auto">
          <a:xfrm>
            <a:off x="576062" y="2060848"/>
            <a:ext cx="8207898" cy="3166824"/>
          </a:xfrm>
          <a:prstGeom prst="round2Diag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ar-SA" sz="3600" b="1" dirty="0">
                <a:solidFill>
                  <a:srgbClr val="0000FF"/>
                </a:solidFill>
              </a:rPr>
              <a:t> </a:t>
            </a:r>
            <a:r>
              <a:rPr lang="ar-SA" sz="3600" b="1" dirty="0" smtClean="0">
                <a:solidFill>
                  <a:srgbClr val="FF0000"/>
                </a:solidFill>
              </a:rPr>
              <a:t>الإجابة  :</a:t>
            </a:r>
          </a:p>
          <a:p>
            <a:pPr>
              <a:defRPr/>
            </a:pPr>
            <a:r>
              <a:rPr lang="ar-SA" sz="3600" b="1" dirty="0" smtClean="0">
                <a:solidFill>
                  <a:srgbClr val="FF0000"/>
                </a:solidFill>
              </a:rPr>
              <a:t> </a:t>
            </a:r>
            <a:r>
              <a:rPr lang="ar-SA" sz="3600" b="1" dirty="0" smtClean="0">
                <a:solidFill>
                  <a:srgbClr val="0000FF"/>
                </a:solidFill>
              </a:rPr>
              <a:t>الوقود الأحفوري – ومنه الفحم والنفط والغاز الطبيعي – مصدره باطن الأرض ، تتولد الطاقة أيضا</a:t>
            </a:r>
            <a:r>
              <a:rPr lang="ar-EG" sz="3600" b="1" dirty="0" smtClean="0">
                <a:solidFill>
                  <a:srgbClr val="0000FF"/>
                </a:solidFill>
              </a:rPr>
              <a:t>ً</a:t>
            </a:r>
            <a:r>
              <a:rPr lang="ar-SA" sz="3600" b="1" dirty="0" smtClean="0">
                <a:solidFill>
                  <a:srgbClr val="0000FF"/>
                </a:solidFill>
              </a:rPr>
              <a:t> من الرياح ، والمياه الجارية ، وضوء الشمس ، ومن الحرارة الجوفية  في باطن الأرض .</a:t>
            </a:r>
            <a:endParaRPr lang="ar-SA" sz="3600" b="1" dirty="0">
              <a:solidFill>
                <a:srgbClr val="0000FF"/>
              </a:solidFill>
            </a:endParaRPr>
          </a:p>
        </p:txBody>
      </p:sp>
      <p:sp>
        <p:nvSpPr>
          <p:cNvPr id="12" name="دبوس زينة 11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</a:t>
            </a:r>
            <a:r>
              <a:rPr lang="ar-EG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صـ164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640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THUMBNAIL_REFRESH" val="1"/>
  <p:tag name="ARTICULATE_SLIDE_COUNT" val="18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4114</TotalTime>
  <Words>472</Words>
  <Application>Microsoft Office PowerPoint</Application>
  <PresentationFormat>عرض على الشاشة (3:4)‏</PresentationFormat>
  <Paragraphs>55</Paragraphs>
  <Slides>7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8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عمرو و محمد نور عيني</dc:creator>
  <cp:lastModifiedBy>Ninja</cp:lastModifiedBy>
  <cp:revision>332</cp:revision>
  <dcterms:created xsi:type="dcterms:W3CDTF">2011-03-17T07:07:04Z</dcterms:created>
  <dcterms:modified xsi:type="dcterms:W3CDTF">2019-03-17T17:09:22Z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C89ED302-8AE5-4756-8AAD-B36EBC6E1DAB</vt:lpwstr>
  </property>
  <property fmtid="{D5CDD505-2E9C-101B-9397-08002B2CF9AE}" pid="3" name="ArticulatePath">
    <vt:lpwstr>1</vt:lpwstr>
  </property>
</Properties>
</file>