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sldIdLst>
    <p:sldId id="273" r:id="rId2"/>
    <p:sldId id="271" r:id="rId3"/>
    <p:sldId id="473" r:id="rId4"/>
    <p:sldId id="275" r:id="rId5"/>
    <p:sldId id="514" r:id="rId6"/>
    <p:sldId id="515" r:id="rId7"/>
    <p:sldId id="516" r:id="rId8"/>
    <p:sldId id="517" r:id="rId9"/>
    <p:sldId id="518" r:id="rId10"/>
    <p:sldId id="519" r:id="rId11"/>
    <p:sldId id="520" r:id="rId12"/>
    <p:sldId id="521" r:id="rId13"/>
    <p:sldId id="522" r:id="rId14"/>
    <p:sldId id="274" r:id="rId15"/>
    <p:sldId id="277" r:id="rId16"/>
    <p:sldId id="513" r:id="rId17"/>
    <p:sldId id="477" r:id="rId18"/>
    <p:sldId id="278" r:id="rId19"/>
    <p:sldId id="279" r:id="rId20"/>
    <p:sldId id="280" r:id="rId21"/>
    <p:sldId id="478" r:id="rId22"/>
    <p:sldId id="482" r:id="rId23"/>
    <p:sldId id="281" r:id="rId24"/>
    <p:sldId id="282" r:id="rId25"/>
    <p:sldId id="283" r:id="rId26"/>
    <p:sldId id="479" r:id="rId27"/>
    <p:sldId id="284" r:id="rId28"/>
    <p:sldId id="483" r:id="rId29"/>
    <p:sldId id="484" r:id="rId30"/>
    <p:sldId id="485" r:id="rId31"/>
    <p:sldId id="490" r:id="rId32"/>
    <p:sldId id="491" r:id="rId33"/>
    <p:sldId id="492" r:id="rId34"/>
    <p:sldId id="493" r:id="rId35"/>
    <p:sldId id="494" r:id="rId36"/>
    <p:sldId id="495" r:id="rId37"/>
    <p:sldId id="496" r:id="rId38"/>
    <p:sldId id="286" r:id="rId39"/>
    <p:sldId id="497" r:id="rId40"/>
    <p:sldId id="498" r:id="rId41"/>
    <p:sldId id="504" r:id="rId42"/>
    <p:sldId id="499" r:id="rId43"/>
    <p:sldId id="505" r:id="rId44"/>
    <p:sldId id="506" r:id="rId45"/>
    <p:sldId id="501" r:id="rId46"/>
    <p:sldId id="500" r:id="rId47"/>
    <p:sldId id="502" r:id="rId48"/>
    <p:sldId id="503" r:id="rId49"/>
    <p:sldId id="507" r:id="rId50"/>
    <p:sldId id="508" r:id="rId51"/>
    <p:sldId id="509" r:id="rId52"/>
    <p:sldId id="510" r:id="rId53"/>
    <p:sldId id="511" r:id="rId54"/>
    <p:sldId id="512" r:id="rId55"/>
    <p:sldId id="472" r:id="rId5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D52"/>
    <a:srgbClr val="F23B89"/>
    <a:srgbClr val="A33C9E"/>
    <a:srgbClr val="0094D3"/>
    <a:srgbClr val="F696BE"/>
    <a:srgbClr val="4A32DC"/>
    <a:srgbClr val="000099"/>
    <a:srgbClr val="E1BE65"/>
    <a:srgbClr val="B58225"/>
    <a:srgbClr val="E572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varScale="1">
        <p:scale>
          <a:sx n="69" d="100"/>
          <a:sy n="69" d="100"/>
        </p:scale>
        <p:origin x="1332" y="66"/>
      </p:cViewPr>
      <p:guideLst>
        <p:guide orient="horz" pos="2160"/>
        <p:guide pos="2880"/>
      </p:guideLst>
    </p:cSldViewPr>
  </p:slideViewPr>
  <p:notesTextViewPr>
    <p:cViewPr>
      <p:scale>
        <a:sx n="1" d="1"/>
        <a:sy n="1" d="1"/>
      </p:scale>
      <p:origin x="0" y="0"/>
    </p:cViewPr>
  </p:notesTextViewPr>
  <p:sorterViewPr>
    <p:cViewPr>
      <p:scale>
        <a:sx n="100" d="100"/>
        <a:sy n="100" d="100"/>
      </p:scale>
      <p:origin x="0" y="130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65371-61D1-491B-BAE9-E2F4800B4DF5}" type="doc">
      <dgm:prSet loTypeId="urn:microsoft.com/office/officeart/2005/8/layout/radial6" loCatId="cycle" qsTypeId="urn:microsoft.com/office/officeart/2005/8/quickstyle/3d2" qsCatId="3D" csTypeId="urn:microsoft.com/office/officeart/2005/8/colors/colorful1" csCatId="colorful" phldr="1"/>
      <dgm:spPr/>
      <dgm:t>
        <a:bodyPr/>
        <a:lstStyle/>
        <a:p>
          <a:pPr rtl="1"/>
          <a:endParaRPr lang="ar-SA"/>
        </a:p>
      </dgm:t>
    </dgm:pt>
    <dgm:pt modelId="{5BF923E3-D50A-4EE5-BDBE-CDE257019E22}">
      <dgm:prSet phldrT="[نص]" custT="1"/>
      <dgm:spPr/>
      <dgm:t>
        <a:bodyPr/>
        <a:lstStyle/>
        <a:p>
          <a:pPr algn="ctr" rtl="1"/>
          <a:r>
            <a:rPr lang="ar-SA" sz="2400" b="1" dirty="0"/>
            <a:t>مواقع التجارة الالكترونية</a:t>
          </a:r>
        </a:p>
      </dgm:t>
    </dgm:pt>
    <dgm:pt modelId="{819CCD3E-A086-428F-BA2A-BD364CA83161}" type="parTrans" cxnId="{6341A9D6-9522-442E-9323-22F2A24256B1}">
      <dgm:prSet/>
      <dgm:spPr/>
      <dgm:t>
        <a:bodyPr/>
        <a:lstStyle/>
        <a:p>
          <a:pPr algn="ctr" rtl="1"/>
          <a:endParaRPr lang="ar-SA" sz="2400" b="1"/>
        </a:p>
      </dgm:t>
    </dgm:pt>
    <dgm:pt modelId="{0C8A790F-2AFA-441C-8CFE-1AC152488688}" type="sibTrans" cxnId="{6341A9D6-9522-442E-9323-22F2A24256B1}">
      <dgm:prSet/>
      <dgm:spPr/>
      <dgm:t>
        <a:bodyPr/>
        <a:lstStyle/>
        <a:p>
          <a:pPr algn="ctr" rtl="1"/>
          <a:endParaRPr lang="ar-SA" sz="2400" b="1"/>
        </a:p>
      </dgm:t>
    </dgm:pt>
    <dgm:pt modelId="{3C33C012-FC9F-4469-BB81-548CD24B9C78}">
      <dgm:prSet phldrT="[نص]" custT="1"/>
      <dgm:spPr/>
      <dgm:t>
        <a:bodyPr/>
        <a:lstStyle/>
        <a:p>
          <a:pPr algn="ctr" rtl="1"/>
          <a:r>
            <a:rPr lang="ar-SA" sz="2400" b="1" dirty="0"/>
            <a:t>معالجة الدفع</a:t>
          </a:r>
        </a:p>
      </dgm:t>
    </dgm:pt>
    <dgm:pt modelId="{02843171-C5DB-437C-B40F-3C8F0DD711B9}" type="parTrans" cxnId="{AE39FEC4-F02D-4571-B127-B7F400DEB086}">
      <dgm:prSet/>
      <dgm:spPr/>
      <dgm:t>
        <a:bodyPr/>
        <a:lstStyle/>
        <a:p>
          <a:pPr algn="ctr" rtl="1"/>
          <a:endParaRPr lang="ar-SA" sz="2400" b="1"/>
        </a:p>
      </dgm:t>
    </dgm:pt>
    <dgm:pt modelId="{D8BDCA99-2782-412C-B7C4-FFF7C224A8DB}" type="sibTrans" cxnId="{AE39FEC4-F02D-4571-B127-B7F400DEB086}">
      <dgm:prSet/>
      <dgm:spPr/>
      <dgm:t>
        <a:bodyPr/>
        <a:lstStyle/>
        <a:p>
          <a:pPr algn="ctr" rtl="1"/>
          <a:endParaRPr lang="ar-SA" sz="2400" b="1"/>
        </a:p>
      </dgm:t>
    </dgm:pt>
    <dgm:pt modelId="{E11AAA41-BDCA-4718-BDA5-7154F917DAED}">
      <dgm:prSet phldrT="[نص]" custT="1"/>
      <dgm:spPr/>
      <dgm:t>
        <a:bodyPr/>
        <a:lstStyle/>
        <a:p>
          <a:pPr algn="ctr" rtl="1"/>
          <a:r>
            <a:rPr lang="ar-SA" sz="2400" b="1" dirty="0"/>
            <a:t>زبائن وعملاء</a:t>
          </a:r>
        </a:p>
      </dgm:t>
    </dgm:pt>
    <dgm:pt modelId="{169E5DA3-804A-448B-80DA-BC7885BD013B}" type="parTrans" cxnId="{9A45C4FF-C9DF-4A67-9A68-C2A1D9E80923}">
      <dgm:prSet/>
      <dgm:spPr/>
      <dgm:t>
        <a:bodyPr/>
        <a:lstStyle/>
        <a:p>
          <a:pPr algn="ctr" rtl="1"/>
          <a:endParaRPr lang="ar-SA" sz="2400" b="1"/>
        </a:p>
      </dgm:t>
    </dgm:pt>
    <dgm:pt modelId="{CE6A1433-B598-47C3-BA84-375B8E6408E3}" type="sibTrans" cxnId="{9A45C4FF-C9DF-4A67-9A68-C2A1D9E80923}">
      <dgm:prSet/>
      <dgm:spPr/>
      <dgm:t>
        <a:bodyPr/>
        <a:lstStyle/>
        <a:p>
          <a:pPr algn="ctr" rtl="1"/>
          <a:endParaRPr lang="ar-SA" sz="2400" b="1"/>
        </a:p>
      </dgm:t>
    </dgm:pt>
    <dgm:pt modelId="{3E4229FB-01C8-42CE-8281-E229A1838B33}">
      <dgm:prSet phldrT="[نص]" custT="1"/>
      <dgm:spPr/>
      <dgm:t>
        <a:bodyPr/>
        <a:lstStyle/>
        <a:p>
          <a:pPr algn="ctr" rtl="1"/>
          <a:r>
            <a:rPr lang="ar-SA" sz="2400" b="1" dirty="0"/>
            <a:t>قواعد بيانات المنتجات</a:t>
          </a:r>
        </a:p>
      </dgm:t>
    </dgm:pt>
    <dgm:pt modelId="{7362E195-6F34-4F09-B079-FE6604ADC182}" type="parTrans" cxnId="{9EEF5A11-1069-446B-A2E1-105D341BBC38}">
      <dgm:prSet/>
      <dgm:spPr/>
      <dgm:t>
        <a:bodyPr/>
        <a:lstStyle/>
        <a:p>
          <a:pPr algn="ctr" rtl="1"/>
          <a:endParaRPr lang="ar-SA" sz="2400" b="1"/>
        </a:p>
      </dgm:t>
    </dgm:pt>
    <dgm:pt modelId="{41E58C15-F317-4F85-AE36-3E895053CE90}" type="sibTrans" cxnId="{9EEF5A11-1069-446B-A2E1-105D341BBC38}">
      <dgm:prSet/>
      <dgm:spPr/>
      <dgm:t>
        <a:bodyPr/>
        <a:lstStyle/>
        <a:p>
          <a:pPr algn="ctr" rtl="1"/>
          <a:endParaRPr lang="ar-SA" sz="2400" b="1"/>
        </a:p>
      </dgm:t>
    </dgm:pt>
    <dgm:pt modelId="{C130D06B-E998-4B31-87A6-B328B6FCEA06}">
      <dgm:prSet phldrT="[نص]" custT="1"/>
      <dgm:spPr/>
      <dgm:t>
        <a:bodyPr/>
        <a:lstStyle/>
        <a:p>
          <a:pPr algn="ctr" rtl="1"/>
          <a:r>
            <a:rPr lang="ar-SA" sz="2400" b="1" dirty="0"/>
            <a:t>ادارة</a:t>
          </a:r>
        </a:p>
        <a:p>
          <a:pPr algn="ctr" rtl="1"/>
          <a:r>
            <a:rPr lang="ar-SA" sz="2400" b="1" dirty="0"/>
            <a:t>المحتوى</a:t>
          </a:r>
        </a:p>
      </dgm:t>
    </dgm:pt>
    <dgm:pt modelId="{4547DF6E-6DED-4676-9CFC-4D6005D822BE}" type="parTrans" cxnId="{AD308B45-C799-4154-9975-FE7DF7D59B95}">
      <dgm:prSet/>
      <dgm:spPr/>
      <dgm:t>
        <a:bodyPr/>
        <a:lstStyle/>
        <a:p>
          <a:pPr algn="ctr" rtl="1"/>
          <a:endParaRPr lang="ar-SA" sz="2400" b="1"/>
        </a:p>
      </dgm:t>
    </dgm:pt>
    <dgm:pt modelId="{13B67570-3D88-4A8B-83E9-7262EFAF613F}" type="sibTrans" cxnId="{AD308B45-C799-4154-9975-FE7DF7D59B95}">
      <dgm:prSet/>
      <dgm:spPr/>
      <dgm:t>
        <a:bodyPr/>
        <a:lstStyle/>
        <a:p>
          <a:pPr algn="ctr" rtl="1"/>
          <a:endParaRPr lang="ar-SA" sz="2400" b="1"/>
        </a:p>
      </dgm:t>
    </dgm:pt>
    <dgm:pt modelId="{605D0E22-50FB-4A98-AF0D-6F004179A590}">
      <dgm:prSet custT="1"/>
      <dgm:spPr/>
      <dgm:t>
        <a:bodyPr/>
        <a:lstStyle/>
        <a:p>
          <a:pPr algn="ctr" rtl="1"/>
          <a:r>
            <a:rPr lang="ar-SA" sz="2400" b="1" dirty="0"/>
            <a:t>واجهة تحكم المدير</a:t>
          </a:r>
        </a:p>
      </dgm:t>
    </dgm:pt>
    <dgm:pt modelId="{64D0A508-3C1E-45E8-8F16-144C0A17FFB8}" type="parTrans" cxnId="{7EAE0B40-56BC-4DBA-ADB2-53664C809BA9}">
      <dgm:prSet/>
      <dgm:spPr/>
      <dgm:t>
        <a:bodyPr/>
        <a:lstStyle/>
        <a:p>
          <a:pPr algn="ctr" rtl="1"/>
          <a:endParaRPr lang="ar-SA" sz="2400" b="1"/>
        </a:p>
      </dgm:t>
    </dgm:pt>
    <dgm:pt modelId="{EDC5745C-4C32-40CF-9903-9A78F6A0CC74}" type="sibTrans" cxnId="{7EAE0B40-56BC-4DBA-ADB2-53664C809BA9}">
      <dgm:prSet/>
      <dgm:spPr/>
      <dgm:t>
        <a:bodyPr/>
        <a:lstStyle/>
        <a:p>
          <a:pPr algn="ctr" rtl="1"/>
          <a:endParaRPr lang="ar-SA" sz="2400" b="1"/>
        </a:p>
      </dgm:t>
    </dgm:pt>
    <dgm:pt modelId="{2D8C3C5E-B8F1-4691-A592-F1A34DD3DA50}" type="pres">
      <dgm:prSet presAssocID="{72065371-61D1-491B-BAE9-E2F4800B4DF5}" presName="Name0" presStyleCnt="0">
        <dgm:presLayoutVars>
          <dgm:chMax val="1"/>
          <dgm:dir/>
          <dgm:animLvl val="ctr"/>
          <dgm:resizeHandles val="exact"/>
        </dgm:presLayoutVars>
      </dgm:prSet>
      <dgm:spPr/>
    </dgm:pt>
    <dgm:pt modelId="{6688C953-FB40-4E76-8403-056733486F5E}" type="pres">
      <dgm:prSet presAssocID="{5BF923E3-D50A-4EE5-BDBE-CDE257019E22}" presName="centerShape" presStyleLbl="node0" presStyleIdx="0" presStyleCnt="1"/>
      <dgm:spPr/>
    </dgm:pt>
    <dgm:pt modelId="{E75D4F8E-A674-4BBB-A3CB-205B125D6872}" type="pres">
      <dgm:prSet presAssocID="{3C33C012-FC9F-4469-BB81-548CD24B9C78}" presName="node" presStyleLbl="node1" presStyleIdx="0" presStyleCnt="5">
        <dgm:presLayoutVars>
          <dgm:bulletEnabled val="1"/>
        </dgm:presLayoutVars>
      </dgm:prSet>
      <dgm:spPr/>
    </dgm:pt>
    <dgm:pt modelId="{5524A535-FF6B-44F8-A841-828DA89676BE}" type="pres">
      <dgm:prSet presAssocID="{3C33C012-FC9F-4469-BB81-548CD24B9C78}" presName="dummy" presStyleCnt="0"/>
      <dgm:spPr/>
    </dgm:pt>
    <dgm:pt modelId="{33D1CC6A-A553-42BD-89C7-36ECD33B2111}" type="pres">
      <dgm:prSet presAssocID="{D8BDCA99-2782-412C-B7C4-FFF7C224A8DB}" presName="sibTrans" presStyleLbl="sibTrans2D1" presStyleIdx="0" presStyleCnt="5"/>
      <dgm:spPr/>
    </dgm:pt>
    <dgm:pt modelId="{AAC6CDFE-07BE-451E-8062-F9BE7EF6617B}" type="pres">
      <dgm:prSet presAssocID="{E11AAA41-BDCA-4718-BDA5-7154F917DAED}" presName="node" presStyleLbl="node1" presStyleIdx="1" presStyleCnt="5">
        <dgm:presLayoutVars>
          <dgm:bulletEnabled val="1"/>
        </dgm:presLayoutVars>
      </dgm:prSet>
      <dgm:spPr/>
    </dgm:pt>
    <dgm:pt modelId="{BA0A2BE7-F61B-4057-B819-C1CDF83AC07F}" type="pres">
      <dgm:prSet presAssocID="{E11AAA41-BDCA-4718-BDA5-7154F917DAED}" presName="dummy" presStyleCnt="0"/>
      <dgm:spPr/>
    </dgm:pt>
    <dgm:pt modelId="{3C3B07AB-1F6E-4AE8-9634-55432066679A}" type="pres">
      <dgm:prSet presAssocID="{CE6A1433-B598-47C3-BA84-375B8E6408E3}" presName="sibTrans" presStyleLbl="sibTrans2D1" presStyleIdx="1" presStyleCnt="5"/>
      <dgm:spPr/>
    </dgm:pt>
    <dgm:pt modelId="{57EFAF91-7E65-43EC-9213-949F68B3C77B}" type="pres">
      <dgm:prSet presAssocID="{605D0E22-50FB-4A98-AF0D-6F004179A590}" presName="node" presStyleLbl="node1" presStyleIdx="2" presStyleCnt="5">
        <dgm:presLayoutVars>
          <dgm:bulletEnabled val="1"/>
        </dgm:presLayoutVars>
      </dgm:prSet>
      <dgm:spPr/>
    </dgm:pt>
    <dgm:pt modelId="{595FE43C-4BA7-4A73-AB6F-03D0DFEF7414}" type="pres">
      <dgm:prSet presAssocID="{605D0E22-50FB-4A98-AF0D-6F004179A590}" presName="dummy" presStyleCnt="0"/>
      <dgm:spPr/>
    </dgm:pt>
    <dgm:pt modelId="{DB0C7202-EA8C-496E-BDDB-482942A14C00}" type="pres">
      <dgm:prSet presAssocID="{EDC5745C-4C32-40CF-9903-9A78F6A0CC74}" presName="sibTrans" presStyleLbl="sibTrans2D1" presStyleIdx="2" presStyleCnt="5"/>
      <dgm:spPr/>
    </dgm:pt>
    <dgm:pt modelId="{9CC5CCD0-E8D3-4520-9195-9109574DA122}" type="pres">
      <dgm:prSet presAssocID="{3E4229FB-01C8-42CE-8281-E229A1838B33}" presName="node" presStyleLbl="node1" presStyleIdx="3" presStyleCnt="5">
        <dgm:presLayoutVars>
          <dgm:bulletEnabled val="1"/>
        </dgm:presLayoutVars>
      </dgm:prSet>
      <dgm:spPr/>
    </dgm:pt>
    <dgm:pt modelId="{D9A31DD8-98ED-4845-8960-AC585D479088}" type="pres">
      <dgm:prSet presAssocID="{3E4229FB-01C8-42CE-8281-E229A1838B33}" presName="dummy" presStyleCnt="0"/>
      <dgm:spPr/>
    </dgm:pt>
    <dgm:pt modelId="{CFEA73CF-57E8-42CE-99D1-5BC8D962C077}" type="pres">
      <dgm:prSet presAssocID="{41E58C15-F317-4F85-AE36-3E895053CE90}" presName="sibTrans" presStyleLbl="sibTrans2D1" presStyleIdx="3" presStyleCnt="5"/>
      <dgm:spPr/>
    </dgm:pt>
    <dgm:pt modelId="{A4E46CC2-03BE-4CAC-88DC-FAC0A4E547CB}" type="pres">
      <dgm:prSet presAssocID="{C130D06B-E998-4B31-87A6-B328B6FCEA06}" presName="node" presStyleLbl="node1" presStyleIdx="4" presStyleCnt="5">
        <dgm:presLayoutVars>
          <dgm:bulletEnabled val="1"/>
        </dgm:presLayoutVars>
      </dgm:prSet>
      <dgm:spPr/>
    </dgm:pt>
    <dgm:pt modelId="{9AA4482C-90DC-4A62-A126-E33D0ED9609F}" type="pres">
      <dgm:prSet presAssocID="{C130D06B-E998-4B31-87A6-B328B6FCEA06}" presName="dummy" presStyleCnt="0"/>
      <dgm:spPr/>
    </dgm:pt>
    <dgm:pt modelId="{0425B9F7-4A2F-4609-8EFF-F1A1B5563D16}" type="pres">
      <dgm:prSet presAssocID="{13B67570-3D88-4A8B-83E9-7262EFAF613F}" presName="sibTrans" presStyleLbl="sibTrans2D1" presStyleIdx="4" presStyleCnt="5"/>
      <dgm:spPr/>
    </dgm:pt>
  </dgm:ptLst>
  <dgm:cxnLst>
    <dgm:cxn modelId="{C1A25605-3230-400D-A9AF-3AA39501B84C}" type="presOf" srcId="{605D0E22-50FB-4A98-AF0D-6F004179A590}" destId="{57EFAF91-7E65-43EC-9213-949F68B3C77B}" srcOrd="0" destOrd="0" presId="urn:microsoft.com/office/officeart/2005/8/layout/radial6"/>
    <dgm:cxn modelId="{C4A4C50A-8C7D-4EE8-9B85-28A5BD8031CF}" type="presOf" srcId="{3E4229FB-01C8-42CE-8281-E229A1838B33}" destId="{9CC5CCD0-E8D3-4520-9195-9109574DA122}" srcOrd="0" destOrd="0" presId="urn:microsoft.com/office/officeart/2005/8/layout/radial6"/>
    <dgm:cxn modelId="{9EEF5A11-1069-446B-A2E1-105D341BBC38}" srcId="{5BF923E3-D50A-4EE5-BDBE-CDE257019E22}" destId="{3E4229FB-01C8-42CE-8281-E229A1838B33}" srcOrd="3" destOrd="0" parTransId="{7362E195-6F34-4F09-B079-FE6604ADC182}" sibTransId="{41E58C15-F317-4F85-AE36-3E895053CE90}"/>
    <dgm:cxn modelId="{A3C0C02C-429D-4324-9149-58B3553D3659}" type="presOf" srcId="{EDC5745C-4C32-40CF-9903-9A78F6A0CC74}" destId="{DB0C7202-EA8C-496E-BDDB-482942A14C00}" srcOrd="0" destOrd="0" presId="urn:microsoft.com/office/officeart/2005/8/layout/radial6"/>
    <dgm:cxn modelId="{7EAE0B40-56BC-4DBA-ADB2-53664C809BA9}" srcId="{5BF923E3-D50A-4EE5-BDBE-CDE257019E22}" destId="{605D0E22-50FB-4A98-AF0D-6F004179A590}" srcOrd="2" destOrd="0" parTransId="{64D0A508-3C1E-45E8-8F16-144C0A17FFB8}" sibTransId="{EDC5745C-4C32-40CF-9903-9A78F6A0CC74}"/>
    <dgm:cxn modelId="{C2A2095D-9D50-4573-A4B9-1D9792D660A4}" type="presOf" srcId="{CE6A1433-B598-47C3-BA84-375B8E6408E3}" destId="{3C3B07AB-1F6E-4AE8-9634-55432066679A}" srcOrd="0" destOrd="0" presId="urn:microsoft.com/office/officeart/2005/8/layout/radial6"/>
    <dgm:cxn modelId="{F1263261-A860-450A-A434-346285444A94}" type="presOf" srcId="{41E58C15-F317-4F85-AE36-3E895053CE90}" destId="{CFEA73CF-57E8-42CE-99D1-5BC8D962C077}" srcOrd="0" destOrd="0" presId="urn:microsoft.com/office/officeart/2005/8/layout/radial6"/>
    <dgm:cxn modelId="{AD308B45-C799-4154-9975-FE7DF7D59B95}" srcId="{5BF923E3-D50A-4EE5-BDBE-CDE257019E22}" destId="{C130D06B-E998-4B31-87A6-B328B6FCEA06}" srcOrd="4" destOrd="0" parTransId="{4547DF6E-6DED-4676-9CFC-4D6005D822BE}" sibTransId="{13B67570-3D88-4A8B-83E9-7262EFAF613F}"/>
    <dgm:cxn modelId="{818DA465-672C-46C7-9FDD-D79F08D15D1C}" type="presOf" srcId="{E11AAA41-BDCA-4718-BDA5-7154F917DAED}" destId="{AAC6CDFE-07BE-451E-8062-F9BE7EF6617B}" srcOrd="0" destOrd="0" presId="urn:microsoft.com/office/officeart/2005/8/layout/radial6"/>
    <dgm:cxn modelId="{B9368C8F-07C7-45E8-A06A-5AD740FD5F25}" type="presOf" srcId="{3C33C012-FC9F-4469-BB81-548CD24B9C78}" destId="{E75D4F8E-A674-4BBB-A3CB-205B125D6872}" srcOrd="0" destOrd="0" presId="urn:microsoft.com/office/officeart/2005/8/layout/radial6"/>
    <dgm:cxn modelId="{24301295-DA5E-4B5F-BA8A-3DFE5D45897D}" type="presOf" srcId="{D8BDCA99-2782-412C-B7C4-FFF7C224A8DB}" destId="{33D1CC6A-A553-42BD-89C7-36ECD33B2111}" srcOrd="0" destOrd="0" presId="urn:microsoft.com/office/officeart/2005/8/layout/radial6"/>
    <dgm:cxn modelId="{CDC941A3-7F20-4824-9F5B-D6A6B5EF914B}" type="presOf" srcId="{72065371-61D1-491B-BAE9-E2F4800B4DF5}" destId="{2D8C3C5E-B8F1-4691-A592-F1A34DD3DA50}" srcOrd="0" destOrd="0" presId="urn:microsoft.com/office/officeart/2005/8/layout/radial6"/>
    <dgm:cxn modelId="{7ED60EA7-E027-44C3-BBBF-F1FE69D9C950}" type="presOf" srcId="{5BF923E3-D50A-4EE5-BDBE-CDE257019E22}" destId="{6688C953-FB40-4E76-8403-056733486F5E}" srcOrd="0" destOrd="0" presId="urn:microsoft.com/office/officeart/2005/8/layout/radial6"/>
    <dgm:cxn modelId="{AE39FEC4-F02D-4571-B127-B7F400DEB086}" srcId="{5BF923E3-D50A-4EE5-BDBE-CDE257019E22}" destId="{3C33C012-FC9F-4469-BB81-548CD24B9C78}" srcOrd="0" destOrd="0" parTransId="{02843171-C5DB-437C-B40F-3C8F0DD711B9}" sibTransId="{D8BDCA99-2782-412C-B7C4-FFF7C224A8DB}"/>
    <dgm:cxn modelId="{2F7926C7-1D7B-4C99-A60C-933BBE1FE33D}" type="presOf" srcId="{C130D06B-E998-4B31-87A6-B328B6FCEA06}" destId="{A4E46CC2-03BE-4CAC-88DC-FAC0A4E547CB}" srcOrd="0" destOrd="0" presId="urn:microsoft.com/office/officeart/2005/8/layout/radial6"/>
    <dgm:cxn modelId="{3E6F6ACA-A4A7-46B9-B6AD-E804A1484467}" type="presOf" srcId="{13B67570-3D88-4A8B-83E9-7262EFAF613F}" destId="{0425B9F7-4A2F-4609-8EFF-F1A1B5563D16}" srcOrd="0" destOrd="0" presId="urn:microsoft.com/office/officeart/2005/8/layout/radial6"/>
    <dgm:cxn modelId="{6341A9D6-9522-442E-9323-22F2A24256B1}" srcId="{72065371-61D1-491B-BAE9-E2F4800B4DF5}" destId="{5BF923E3-D50A-4EE5-BDBE-CDE257019E22}" srcOrd="0" destOrd="0" parTransId="{819CCD3E-A086-428F-BA2A-BD364CA83161}" sibTransId="{0C8A790F-2AFA-441C-8CFE-1AC152488688}"/>
    <dgm:cxn modelId="{9A45C4FF-C9DF-4A67-9A68-C2A1D9E80923}" srcId="{5BF923E3-D50A-4EE5-BDBE-CDE257019E22}" destId="{E11AAA41-BDCA-4718-BDA5-7154F917DAED}" srcOrd="1" destOrd="0" parTransId="{169E5DA3-804A-448B-80DA-BC7885BD013B}" sibTransId="{CE6A1433-B598-47C3-BA84-375B8E6408E3}"/>
    <dgm:cxn modelId="{33A3B16F-5F81-416B-B88F-E2B1DDC702A9}" type="presParOf" srcId="{2D8C3C5E-B8F1-4691-A592-F1A34DD3DA50}" destId="{6688C953-FB40-4E76-8403-056733486F5E}" srcOrd="0" destOrd="0" presId="urn:microsoft.com/office/officeart/2005/8/layout/radial6"/>
    <dgm:cxn modelId="{F8048EAD-1EC8-4462-82AF-E9A8DB0A09E6}" type="presParOf" srcId="{2D8C3C5E-B8F1-4691-A592-F1A34DD3DA50}" destId="{E75D4F8E-A674-4BBB-A3CB-205B125D6872}" srcOrd="1" destOrd="0" presId="urn:microsoft.com/office/officeart/2005/8/layout/radial6"/>
    <dgm:cxn modelId="{BDE53EE2-C2A2-4C48-A02B-730B0550098F}" type="presParOf" srcId="{2D8C3C5E-B8F1-4691-A592-F1A34DD3DA50}" destId="{5524A535-FF6B-44F8-A841-828DA89676BE}" srcOrd="2" destOrd="0" presId="urn:microsoft.com/office/officeart/2005/8/layout/radial6"/>
    <dgm:cxn modelId="{AD6A16AA-1747-4724-B398-BC1A9EC93683}" type="presParOf" srcId="{2D8C3C5E-B8F1-4691-A592-F1A34DD3DA50}" destId="{33D1CC6A-A553-42BD-89C7-36ECD33B2111}" srcOrd="3" destOrd="0" presId="urn:microsoft.com/office/officeart/2005/8/layout/radial6"/>
    <dgm:cxn modelId="{5EA501F5-434E-4048-AE5F-A7DC6CB58FD5}" type="presParOf" srcId="{2D8C3C5E-B8F1-4691-A592-F1A34DD3DA50}" destId="{AAC6CDFE-07BE-451E-8062-F9BE7EF6617B}" srcOrd="4" destOrd="0" presId="urn:microsoft.com/office/officeart/2005/8/layout/radial6"/>
    <dgm:cxn modelId="{4A39BFE7-9ED1-4953-ACAE-17DF12379A89}" type="presParOf" srcId="{2D8C3C5E-B8F1-4691-A592-F1A34DD3DA50}" destId="{BA0A2BE7-F61B-4057-B819-C1CDF83AC07F}" srcOrd="5" destOrd="0" presId="urn:microsoft.com/office/officeart/2005/8/layout/radial6"/>
    <dgm:cxn modelId="{934D0ADB-0A46-46AF-BFD8-22C6102178E8}" type="presParOf" srcId="{2D8C3C5E-B8F1-4691-A592-F1A34DD3DA50}" destId="{3C3B07AB-1F6E-4AE8-9634-55432066679A}" srcOrd="6" destOrd="0" presId="urn:microsoft.com/office/officeart/2005/8/layout/radial6"/>
    <dgm:cxn modelId="{F63550AB-575F-4038-A0EA-B5E3D537D1FA}" type="presParOf" srcId="{2D8C3C5E-B8F1-4691-A592-F1A34DD3DA50}" destId="{57EFAF91-7E65-43EC-9213-949F68B3C77B}" srcOrd="7" destOrd="0" presId="urn:microsoft.com/office/officeart/2005/8/layout/radial6"/>
    <dgm:cxn modelId="{B787BB17-7477-4814-9961-31D9DA9045CD}" type="presParOf" srcId="{2D8C3C5E-B8F1-4691-A592-F1A34DD3DA50}" destId="{595FE43C-4BA7-4A73-AB6F-03D0DFEF7414}" srcOrd="8" destOrd="0" presId="urn:microsoft.com/office/officeart/2005/8/layout/radial6"/>
    <dgm:cxn modelId="{09EC6E79-30D8-4BF0-8FD8-93DBB6FEDCA5}" type="presParOf" srcId="{2D8C3C5E-B8F1-4691-A592-F1A34DD3DA50}" destId="{DB0C7202-EA8C-496E-BDDB-482942A14C00}" srcOrd="9" destOrd="0" presId="urn:microsoft.com/office/officeart/2005/8/layout/radial6"/>
    <dgm:cxn modelId="{AD95E11E-B294-4404-9191-78D6B8DA170F}" type="presParOf" srcId="{2D8C3C5E-B8F1-4691-A592-F1A34DD3DA50}" destId="{9CC5CCD0-E8D3-4520-9195-9109574DA122}" srcOrd="10" destOrd="0" presId="urn:microsoft.com/office/officeart/2005/8/layout/radial6"/>
    <dgm:cxn modelId="{598EA907-8F37-460B-8471-6D015FF3266A}" type="presParOf" srcId="{2D8C3C5E-B8F1-4691-A592-F1A34DD3DA50}" destId="{D9A31DD8-98ED-4845-8960-AC585D479088}" srcOrd="11" destOrd="0" presId="urn:microsoft.com/office/officeart/2005/8/layout/radial6"/>
    <dgm:cxn modelId="{7FF70228-5A34-4457-BB5B-21A03FA456EB}" type="presParOf" srcId="{2D8C3C5E-B8F1-4691-A592-F1A34DD3DA50}" destId="{CFEA73CF-57E8-42CE-99D1-5BC8D962C077}" srcOrd="12" destOrd="0" presId="urn:microsoft.com/office/officeart/2005/8/layout/radial6"/>
    <dgm:cxn modelId="{72E4078F-7238-4BDB-BCC5-356682BC3351}" type="presParOf" srcId="{2D8C3C5E-B8F1-4691-A592-F1A34DD3DA50}" destId="{A4E46CC2-03BE-4CAC-88DC-FAC0A4E547CB}" srcOrd="13" destOrd="0" presId="urn:microsoft.com/office/officeart/2005/8/layout/radial6"/>
    <dgm:cxn modelId="{D927997F-02F0-43C3-9341-72D622CD731F}" type="presParOf" srcId="{2D8C3C5E-B8F1-4691-A592-F1A34DD3DA50}" destId="{9AA4482C-90DC-4A62-A126-E33D0ED9609F}" srcOrd="14" destOrd="0" presId="urn:microsoft.com/office/officeart/2005/8/layout/radial6"/>
    <dgm:cxn modelId="{F6DFB440-D9A3-44F3-A8EF-3B8C19B227D6}" type="presParOf" srcId="{2D8C3C5E-B8F1-4691-A592-F1A34DD3DA50}" destId="{0425B9F7-4A2F-4609-8EFF-F1A1B5563D16}"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D9BE5A-2925-4F46-8D6B-2489CBC8345B}"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pPr rtl="1"/>
          <a:endParaRPr lang="ar-SA"/>
        </a:p>
      </dgm:t>
    </dgm:pt>
    <dgm:pt modelId="{44B35FB0-BF38-44E9-A521-4319F3F11ADE}">
      <dgm:prSet phldrT="[نص]" custT="1"/>
      <dgm:spPr/>
      <dgm:t>
        <a:bodyPr/>
        <a:lstStyle/>
        <a:p>
          <a:pPr rtl="1"/>
          <a:r>
            <a:rPr lang="ar-SA" sz="2000" b="1" dirty="0"/>
            <a:t>وسائل التسوق الإلكتروني</a:t>
          </a:r>
        </a:p>
      </dgm:t>
    </dgm:pt>
    <dgm:pt modelId="{FF00F1CD-7CC4-4C14-AA16-DC297BFB553C}" type="parTrans" cxnId="{B2739FEA-508B-4DAD-A641-36BE6FB7378B}">
      <dgm:prSet/>
      <dgm:spPr/>
      <dgm:t>
        <a:bodyPr/>
        <a:lstStyle/>
        <a:p>
          <a:pPr rtl="1"/>
          <a:endParaRPr lang="ar-SA" sz="2000" b="1"/>
        </a:p>
      </dgm:t>
    </dgm:pt>
    <dgm:pt modelId="{62FDE6BA-B7A6-4F41-A52B-C0A490C89A98}" type="sibTrans" cxnId="{B2739FEA-508B-4DAD-A641-36BE6FB7378B}">
      <dgm:prSet/>
      <dgm:spPr/>
      <dgm:t>
        <a:bodyPr/>
        <a:lstStyle/>
        <a:p>
          <a:pPr rtl="1"/>
          <a:endParaRPr lang="ar-SA" sz="2000" b="1"/>
        </a:p>
      </dgm:t>
    </dgm:pt>
    <dgm:pt modelId="{E76D135E-3ED7-4B14-89D5-F0E2345CA147}">
      <dgm:prSet phldrT="[نص]" custT="1"/>
      <dgm:spPr/>
      <dgm:t>
        <a:bodyPr/>
        <a:lstStyle/>
        <a:p>
          <a:pPr rtl="1"/>
          <a:r>
            <a:rPr lang="ar-SA" sz="1800" b="1" dirty="0"/>
            <a:t>المجموعات البريدية</a:t>
          </a:r>
        </a:p>
      </dgm:t>
    </dgm:pt>
    <dgm:pt modelId="{C4F36158-78FF-4D7E-B1FD-26666AC45911}" type="parTrans" cxnId="{C2BD4E26-193B-48C9-93AF-65A1E439E397}">
      <dgm:prSet custT="1"/>
      <dgm:spPr/>
      <dgm:t>
        <a:bodyPr/>
        <a:lstStyle/>
        <a:p>
          <a:pPr rtl="1"/>
          <a:endParaRPr lang="ar-SA" sz="600" b="1"/>
        </a:p>
      </dgm:t>
    </dgm:pt>
    <dgm:pt modelId="{E8D3CC36-E18C-4BCC-8586-5E9FB9522E27}" type="sibTrans" cxnId="{C2BD4E26-193B-48C9-93AF-65A1E439E397}">
      <dgm:prSet/>
      <dgm:spPr/>
      <dgm:t>
        <a:bodyPr/>
        <a:lstStyle/>
        <a:p>
          <a:pPr rtl="1"/>
          <a:endParaRPr lang="ar-SA" sz="2000" b="1"/>
        </a:p>
      </dgm:t>
    </dgm:pt>
    <dgm:pt modelId="{1A947C81-C4B9-42E5-BE43-FAC1347FA222}">
      <dgm:prSet phldrT="[نص]" custT="1"/>
      <dgm:spPr/>
      <dgm:t>
        <a:bodyPr/>
        <a:lstStyle/>
        <a:p>
          <a:pPr rtl="1"/>
          <a:r>
            <a:rPr lang="ar-SA" sz="1800" b="1" dirty="0"/>
            <a:t>الاسواق الإلكترونية</a:t>
          </a:r>
        </a:p>
      </dgm:t>
    </dgm:pt>
    <dgm:pt modelId="{9149445B-E188-4FAB-849D-FF776BCF2A41}" type="parTrans" cxnId="{15348662-BA90-4877-878B-B119538975B4}">
      <dgm:prSet custT="1"/>
      <dgm:spPr/>
      <dgm:t>
        <a:bodyPr/>
        <a:lstStyle/>
        <a:p>
          <a:pPr rtl="1"/>
          <a:endParaRPr lang="ar-SA" sz="600" b="1"/>
        </a:p>
      </dgm:t>
    </dgm:pt>
    <dgm:pt modelId="{9EEE2312-F7AE-4845-A5DB-5526452D9210}" type="sibTrans" cxnId="{15348662-BA90-4877-878B-B119538975B4}">
      <dgm:prSet/>
      <dgm:spPr/>
      <dgm:t>
        <a:bodyPr/>
        <a:lstStyle/>
        <a:p>
          <a:pPr rtl="1"/>
          <a:endParaRPr lang="ar-SA" sz="2000" b="1"/>
        </a:p>
      </dgm:t>
    </dgm:pt>
    <dgm:pt modelId="{089D75E7-01E6-4E6F-BD86-1938E37785D4}">
      <dgm:prSet phldrT="[نص]" custT="1"/>
      <dgm:spPr/>
      <dgm:t>
        <a:bodyPr/>
        <a:lstStyle/>
        <a:p>
          <a:pPr rtl="1"/>
          <a:r>
            <a:rPr lang="ar-SA" sz="1800" b="1" dirty="0"/>
            <a:t>مواقع الشركات</a:t>
          </a:r>
        </a:p>
      </dgm:t>
    </dgm:pt>
    <dgm:pt modelId="{CA8046F9-DE7B-440B-9E53-8F0E59EB47F4}" type="parTrans" cxnId="{E9F346E2-1FE7-4808-9D6A-3F6CD2AC81DE}">
      <dgm:prSet custT="1"/>
      <dgm:spPr/>
      <dgm:t>
        <a:bodyPr/>
        <a:lstStyle/>
        <a:p>
          <a:pPr rtl="1"/>
          <a:endParaRPr lang="ar-SA" sz="600" b="1"/>
        </a:p>
      </dgm:t>
    </dgm:pt>
    <dgm:pt modelId="{B008E59D-4C3F-4E7C-8D73-565B08F0E860}" type="sibTrans" cxnId="{E9F346E2-1FE7-4808-9D6A-3F6CD2AC81DE}">
      <dgm:prSet/>
      <dgm:spPr/>
      <dgm:t>
        <a:bodyPr/>
        <a:lstStyle/>
        <a:p>
          <a:pPr rtl="1"/>
          <a:endParaRPr lang="ar-SA" sz="2000" b="1"/>
        </a:p>
      </dgm:t>
    </dgm:pt>
    <dgm:pt modelId="{286E074B-0B97-4755-9606-375BD96D3A39}">
      <dgm:prSet phldrT="[نص]" custT="1"/>
      <dgm:spPr/>
      <dgm:t>
        <a:bodyPr/>
        <a:lstStyle/>
        <a:p>
          <a:pPr rtl="1"/>
          <a:r>
            <a:rPr lang="ar-SA" sz="1800" b="1" dirty="0"/>
            <a:t>الشبكات الاجتماعية</a:t>
          </a:r>
        </a:p>
      </dgm:t>
    </dgm:pt>
    <dgm:pt modelId="{96B69C83-FBCB-4E17-BB9B-9C2CD78D2A79}" type="parTrans" cxnId="{E2242148-0904-44CE-A390-5D64B1C170CF}">
      <dgm:prSet custT="1"/>
      <dgm:spPr/>
      <dgm:t>
        <a:bodyPr/>
        <a:lstStyle/>
        <a:p>
          <a:pPr rtl="1"/>
          <a:endParaRPr lang="ar-SA" sz="600" b="1"/>
        </a:p>
      </dgm:t>
    </dgm:pt>
    <dgm:pt modelId="{EC61B5A1-567F-4FC8-B63E-E8F54336BA67}" type="sibTrans" cxnId="{E2242148-0904-44CE-A390-5D64B1C170CF}">
      <dgm:prSet/>
      <dgm:spPr/>
      <dgm:t>
        <a:bodyPr/>
        <a:lstStyle/>
        <a:p>
          <a:pPr rtl="1"/>
          <a:endParaRPr lang="ar-SA" sz="2000" b="1"/>
        </a:p>
      </dgm:t>
    </dgm:pt>
    <dgm:pt modelId="{BDF2C4CA-7903-450C-B8FC-96577BB9D859}" type="pres">
      <dgm:prSet presAssocID="{99D9BE5A-2925-4F46-8D6B-2489CBC8345B}" presName="cycle" presStyleCnt="0">
        <dgm:presLayoutVars>
          <dgm:chMax val="1"/>
          <dgm:dir/>
          <dgm:animLvl val="ctr"/>
          <dgm:resizeHandles val="exact"/>
        </dgm:presLayoutVars>
      </dgm:prSet>
      <dgm:spPr/>
    </dgm:pt>
    <dgm:pt modelId="{550DA09C-D294-4616-B9F4-A3E8834BB267}" type="pres">
      <dgm:prSet presAssocID="{44B35FB0-BF38-44E9-A521-4319F3F11ADE}" presName="centerShape" presStyleLbl="node0" presStyleIdx="0" presStyleCnt="1"/>
      <dgm:spPr/>
    </dgm:pt>
    <dgm:pt modelId="{F0789353-6352-4F6D-9332-7FC04989F174}" type="pres">
      <dgm:prSet presAssocID="{C4F36158-78FF-4D7E-B1FD-26666AC45911}" presName="Name9" presStyleLbl="parChTrans1D2" presStyleIdx="0" presStyleCnt="4"/>
      <dgm:spPr/>
    </dgm:pt>
    <dgm:pt modelId="{B0C3158E-24CE-48A1-B048-5F619A3DCC51}" type="pres">
      <dgm:prSet presAssocID="{C4F36158-78FF-4D7E-B1FD-26666AC45911}" presName="connTx" presStyleLbl="parChTrans1D2" presStyleIdx="0" presStyleCnt="4"/>
      <dgm:spPr/>
    </dgm:pt>
    <dgm:pt modelId="{D598579C-6E9D-4E6B-B1E5-9E18579AB21E}" type="pres">
      <dgm:prSet presAssocID="{E76D135E-3ED7-4B14-89D5-F0E2345CA147}" presName="node" presStyleLbl="node1" presStyleIdx="0" presStyleCnt="4">
        <dgm:presLayoutVars>
          <dgm:bulletEnabled val="1"/>
        </dgm:presLayoutVars>
      </dgm:prSet>
      <dgm:spPr/>
    </dgm:pt>
    <dgm:pt modelId="{D100B852-60FC-4100-9B38-66B565A19040}" type="pres">
      <dgm:prSet presAssocID="{9149445B-E188-4FAB-849D-FF776BCF2A41}" presName="Name9" presStyleLbl="parChTrans1D2" presStyleIdx="1" presStyleCnt="4"/>
      <dgm:spPr/>
    </dgm:pt>
    <dgm:pt modelId="{93C9D023-A036-4A09-9DB9-ED430EF34864}" type="pres">
      <dgm:prSet presAssocID="{9149445B-E188-4FAB-849D-FF776BCF2A41}" presName="connTx" presStyleLbl="parChTrans1D2" presStyleIdx="1" presStyleCnt="4"/>
      <dgm:spPr/>
    </dgm:pt>
    <dgm:pt modelId="{535357BE-3F8E-41A8-847E-C022F3F6342D}" type="pres">
      <dgm:prSet presAssocID="{1A947C81-C4B9-42E5-BE43-FAC1347FA222}" presName="node" presStyleLbl="node1" presStyleIdx="1" presStyleCnt="4">
        <dgm:presLayoutVars>
          <dgm:bulletEnabled val="1"/>
        </dgm:presLayoutVars>
      </dgm:prSet>
      <dgm:spPr/>
    </dgm:pt>
    <dgm:pt modelId="{E01BFF75-3649-4648-9715-F8F6A6E53064}" type="pres">
      <dgm:prSet presAssocID="{CA8046F9-DE7B-440B-9E53-8F0E59EB47F4}" presName="Name9" presStyleLbl="parChTrans1D2" presStyleIdx="2" presStyleCnt="4"/>
      <dgm:spPr/>
    </dgm:pt>
    <dgm:pt modelId="{19A7B9DD-AC91-4F19-A6ED-0EE1647E8A96}" type="pres">
      <dgm:prSet presAssocID="{CA8046F9-DE7B-440B-9E53-8F0E59EB47F4}" presName="connTx" presStyleLbl="parChTrans1D2" presStyleIdx="2" presStyleCnt="4"/>
      <dgm:spPr/>
    </dgm:pt>
    <dgm:pt modelId="{A4842E1A-4FAD-4039-A66C-DE28727B5D78}" type="pres">
      <dgm:prSet presAssocID="{089D75E7-01E6-4E6F-BD86-1938E37785D4}" presName="node" presStyleLbl="node1" presStyleIdx="2" presStyleCnt="4">
        <dgm:presLayoutVars>
          <dgm:bulletEnabled val="1"/>
        </dgm:presLayoutVars>
      </dgm:prSet>
      <dgm:spPr/>
    </dgm:pt>
    <dgm:pt modelId="{CADCC3E6-BA82-4EB7-A91A-560378E33475}" type="pres">
      <dgm:prSet presAssocID="{96B69C83-FBCB-4E17-BB9B-9C2CD78D2A79}" presName="Name9" presStyleLbl="parChTrans1D2" presStyleIdx="3" presStyleCnt="4"/>
      <dgm:spPr/>
    </dgm:pt>
    <dgm:pt modelId="{6040790C-0825-46AA-B405-689F9BDA3C9D}" type="pres">
      <dgm:prSet presAssocID="{96B69C83-FBCB-4E17-BB9B-9C2CD78D2A79}" presName="connTx" presStyleLbl="parChTrans1D2" presStyleIdx="3" presStyleCnt="4"/>
      <dgm:spPr/>
    </dgm:pt>
    <dgm:pt modelId="{AC047011-788E-44AB-95FB-9707BCF208B2}" type="pres">
      <dgm:prSet presAssocID="{286E074B-0B97-4755-9606-375BD96D3A39}" presName="node" presStyleLbl="node1" presStyleIdx="3" presStyleCnt="4">
        <dgm:presLayoutVars>
          <dgm:bulletEnabled val="1"/>
        </dgm:presLayoutVars>
      </dgm:prSet>
      <dgm:spPr/>
    </dgm:pt>
  </dgm:ptLst>
  <dgm:cxnLst>
    <dgm:cxn modelId="{7070FE03-94EA-4424-8F96-4DF7130CB87A}" type="presOf" srcId="{C4F36158-78FF-4D7E-B1FD-26666AC45911}" destId="{F0789353-6352-4F6D-9332-7FC04989F174}" srcOrd="0" destOrd="0" presId="urn:microsoft.com/office/officeart/2005/8/layout/radial1"/>
    <dgm:cxn modelId="{0D9BCF1A-5993-422A-B5F3-8F7FCBF2E4DB}" type="presOf" srcId="{44B35FB0-BF38-44E9-A521-4319F3F11ADE}" destId="{550DA09C-D294-4616-B9F4-A3E8834BB267}" srcOrd="0" destOrd="0" presId="urn:microsoft.com/office/officeart/2005/8/layout/radial1"/>
    <dgm:cxn modelId="{C2BD4E26-193B-48C9-93AF-65A1E439E397}" srcId="{44B35FB0-BF38-44E9-A521-4319F3F11ADE}" destId="{E76D135E-3ED7-4B14-89D5-F0E2345CA147}" srcOrd="0" destOrd="0" parTransId="{C4F36158-78FF-4D7E-B1FD-26666AC45911}" sibTransId="{E8D3CC36-E18C-4BCC-8586-5E9FB9522E27}"/>
    <dgm:cxn modelId="{BF6DD83D-E017-4BC0-9DEF-0F93A1A41803}" type="presOf" srcId="{CA8046F9-DE7B-440B-9E53-8F0E59EB47F4}" destId="{19A7B9DD-AC91-4F19-A6ED-0EE1647E8A96}" srcOrd="1" destOrd="0" presId="urn:microsoft.com/office/officeart/2005/8/layout/radial1"/>
    <dgm:cxn modelId="{15348662-BA90-4877-878B-B119538975B4}" srcId="{44B35FB0-BF38-44E9-A521-4319F3F11ADE}" destId="{1A947C81-C4B9-42E5-BE43-FAC1347FA222}" srcOrd="1" destOrd="0" parTransId="{9149445B-E188-4FAB-849D-FF776BCF2A41}" sibTransId="{9EEE2312-F7AE-4845-A5DB-5526452D9210}"/>
    <dgm:cxn modelId="{93CA3F47-4EF8-4F58-A32A-F183C1099314}" type="presOf" srcId="{96B69C83-FBCB-4E17-BB9B-9C2CD78D2A79}" destId="{CADCC3E6-BA82-4EB7-A91A-560378E33475}" srcOrd="0" destOrd="0" presId="urn:microsoft.com/office/officeart/2005/8/layout/radial1"/>
    <dgm:cxn modelId="{E2242148-0904-44CE-A390-5D64B1C170CF}" srcId="{44B35FB0-BF38-44E9-A521-4319F3F11ADE}" destId="{286E074B-0B97-4755-9606-375BD96D3A39}" srcOrd="3" destOrd="0" parTransId="{96B69C83-FBCB-4E17-BB9B-9C2CD78D2A79}" sibTransId="{EC61B5A1-567F-4FC8-B63E-E8F54336BA67}"/>
    <dgm:cxn modelId="{A15B8E4A-8768-465F-9BB7-1A52E7D14217}" type="presOf" srcId="{1A947C81-C4B9-42E5-BE43-FAC1347FA222}" destId="{535357BE-3F8E-41A8-847E-C022F3F6342D}" srcOrd="0" destOrd="0" presId="urn:microsoft.com/office/officeart/2005/8/layout/radial1"/>
    <dgm:cxn modelId="{8FA59658-A69C-495F-A361-C91EB07CDC18}" type="presOf" srcId="{C4F36158-78FF-4D7E-B1FD-26666AC45911}" destId="{B0C3158E-24CE-48A1-B048-5F619A3DCC51}" srcOrd="1" destOrd="0" presId="urn:microsoft.com/office/officeart/2005/8/layout/radial1"/>
    <dgm:cxn modelId="{1C64F887-B9DA-488F-9410-D8D7AF6753B7}" type="presOf" srcId="{E76D135E-3ED7-4B14-89D5-F0E2345CA147}" destId="{D598579C-6E9D-4E6B-B1E5-9E18579AB21E}" srcOrd="0" destOrd="0" presId="urn:microsoft.com/office/officeart/2005/8/layout/radial1"/>
    <dgm:cxn modelId="{1714B1B1-7B96-494E-B3F5-FE4EAD2A28BB}" type="presOf" srcId="{96B69C83-FBCB-4E17-BB9B-9C2CD78D2A79}" destId="{6040790C-0825-46AA-B405-689F9BDA3C9D}" srcOrd="1" destOrd="0" presId="urn:microsoft.com/office/officeart/2005/8/layout/radial1"/>
    <dgm:cxn modelId="{6E21B7C4-0A11-47DA-A70D-E2B3CC3C4B09}" type="presOf" srcId="{CA8046F9-DE7B-440B-9E53-8F0E59EB47F4}" destId="{E01BFF75-3649-4648-9715-F8F6A6E53064}" srcOrd="0" destOrd="0" presId="urn:microsoft.com/office/officeart/2005/8/layout/radial1"/>
    <dgm:cxn modelId="{E3C42EDA-8168-46E7-9F45-6202413DEF87}" type="presOf" srcId="{9149445B-E188-4FAB-849D-FF776BCF2A41}" destId="{D100B852-60FC-4100-9B38-66B565A19040}" srcOrd="0" destOrd="0" presId="urn:microsoft.com/office/officeart/2005/8/layout/radial1"/>
    <dgm:cxn modelId="{79C0D1DA-C508-4507-913E-8E4A00BC9DE5}" type="presOf" srcId="{089D75E7-01E6-4E6F-BD86-1938E37785D4}" destId="{A4842E1A-4FAD-4039-A66C-DE28727B5D78}" srcOrd="0" destOrd="0" presId="urn:microsoft.com/office/officeart/2005/8/layout/radial1"/>
    <dgm:cxn modelId="{E9F346E2-1FE7-4808-9D6A-3F6CD2AC81DE}" srcId="{44B35FB0-BF38-44E9-A521-4319F3F11ADE}" destId="{089D75E7-01E6-4E6F-BD86-1938E37785D4}" srcOrd="2" destOrd="0" parTransId="{CA8046F9-DE7B-440B-9E53-8F0E59EB47F4}" sibTransId="{B008E59D-4C3F-4E7C-8D73-565B08F0E860}"/>
    <dgm:cxn modelId="{2D4AE9E7-2876-4489-9789-BB52FA2A15AC}" type="presOf" srcId="{9149445B-E188-4FAB-849D-FF776BCF2A41}" destId="{93C9D023-A036-4A09-9DB9-ED430EF34864}" srcOrd="1" destOrd="0" presId="urn:microsoft.com/office/officeart/2005/8/layout/radial1"/>
    <dgm:cxn modelId="{FB3723EA-8F96-4E1A-8B3E-234F0B060D79}" type="presOf" srcId="{99D9BE5A-2925-4F46-8D6B-2489CBC8345B}" destId="{BDF2C4CA-7903-450C-B8FC-96577BB9D859}" srcOrd="0" destOrd="0" presId="urn:microsoft.com/office/officeart/2005/8/layout/radial1"/>
    <dgm:cxn modelId="{B2739FEA-508B-4DAD-A641-36BE6FB7378B}" srcId="{99D9BE5A-2925-4F46-8D6B-2489CBC8345B}" destId="{44B35FB0-BF38-44E9-A521-4319F3F11ADE}" srcOrd="0" destOrd="0" parTransId="{FF00F1CD-7CC4-4C14-AA16-DC297BFB553C}" sibTransId="{62FDE6BA-B7A6-4F41-A52B-C0A490C89A98}"/>
    <dgm:cxn modelId="{BFEFB9F5-F22D-496B-B3BC-7CA5C59B11DF}" type="presOf" srcId="{286E074B-0B97-4755-9606-375BD96D3A39}" destId="{AC047011-788E-44AB-95FB-9707BCF208B2}" srcOrd="0" destOrd="0" presId="urn:microsoft.com/office/officeart/2005/8/layout/radial1"/>
    <dgm:cxn modelId="{030D4626-3BF2-409A-86BB-266AEA8D9AC4}" type="presParOf" srcId="{BDF2C4CA-7903-450C-B8FC-96577BB9D859}" destId="{550DA09C-D294-4616-B9F4-A3E8834BB267}" srcOrd="0" destOrd="0" presId="urn:microsoft.com/office/officeart/2005/8/layout/radial1"/>
    <dgm:cxn modelId="{6D4CCCFB-A3B3-41F5-92F9-9264DE96BBF4}" type="presParOf" srcId="{BDF2C4CA-7903-450C-B8FC-96577BB9D859}" destId="{F0789353-6352-4F6D-9332-7FC04989F174}" srcOrd="1" destOrd="0" presId="urn:microsoft.com/office/officeart/2005/8/layout/radial1"/>
    <dgm:cxn modelId="{D28B4252-CDFE-456A-BBDC-32ED90C5202D}" type="presParOf" srcId="{F0789353-6352-4F6D-9332-7FC04989F174}" destId="{B0C3158E-24CE-48A1-B048-5F619A3DCC51}" srcOrd="0" destOrd="0" presId="urn:microsoft.com/office/officeart/2005/8/layout/radial1"/>
    <dgm:cxn modelId="{8639BF89-3733-4FAE-8141-7048A6945A70}" type="presParOf" srcId="{BDF2C4CA-7903-450C-B8FC-96577BB9D859}" destId="{D598579C-6E9D-4E6B-B1E5-9E18579AB21E}" srcOrd="2" destOrd="0" presId="urn:microsoft.com/office/officeart/2005/8/layout/radial1"/>
    <dgm:cxn modelId="{14765F93-B764-421A-A544-7F68DE00423A}" type="presParOf" srcId="{BDF2C4CA-7903-450C-B8FC-96577BB9D859}" destId="{D100B852-60FC-4100-9B38-66B565A19040}" srcOrd="3" destOrd="0" presId="urn:microsoft.com/office/officeart/2005/8/layout/radial1"/>
    <dgm:cxn modelId="{93F6E059-0A4F-474E-B23E-5D385438BFD9}" type="presParOf" srcId="{D100B852-60FC-4100-9B38-66B565A19040}" destId="{93C9D023-A036-4A09-9DB9-ED430EF34864}" srcOrd="0" destOrd="0" presId="urn:microsoft.com/office/officeart/2005/8/layout/radial1"/>
    <dgm:cxn modelId="{D09DD69E-FC51-4206-99E0-D09C7274C2A5}" type="presParOf" srcId="{BDF2C4CA-7903-450C-B8FC-96577BB9D859}" destId="{535357BE-3F8E-41A8-847E-C022F3F6342D}" srcOrd="4" destOrd="0" presId="urn:microsoft.com/office/officeart/2005/8/layout/radial1"/>
    <dgm:cxn modelId="{BB004F9A-DEB0-422C-BEDF-5FBA71D10926}" type="presParOf" srcId="{BDF2C4CA-7903-450C-B8FC-96577BB9D859}" destId="{E01BFF75-3649-4648-9715-F8F6A6E53064}" srcOrd="5" destOrd="0" presId="urn:microsoft.com/office/officeart/2005/8/layout/radial1"/>
    <dgm:cxn modelId="{8DA70EBC-1E5C-4EF4-AD4F-03117C5F06A5}" type="presParOf" srcId="{E01BFF75-3649-4648-9715-F8F6A6E53064}" destId="{19A7B9DD-AC91-4F19-A6ED-0EE1647E8A96}" srcOrd="0" destOrd="0" presId="urn:microsoft.com/office/officeart/2005/8/layout/radial1"/>
    <dgm:cxn modelId="{D1AE4672-BEFB-4E27-8776-509F80CC5618}" type="presParOf" srcId="{BDF2C4CA-7903-450C-B8FC-96577BB9D859}" destId="{A4842E1A-4FAD-4039-A66C-DE28727B5D78}" srcOrd="6" destOrd="0" presId="urn:microsoft.com/office/officeart/2005/8/layout/radial1"/>
    <dgm:cxn modelId="{E67DA60F-2EFB-43DC-AE69-2ACE1F13BF4F}" type="presParOf" srcId="{BDF2C4CA-7903-450C-B8FC-96577BB9D859}" destId="{CADCC3E6-BA82-4EB7-A91A-560378E33475}" srcOrd="7" destOrd="0" presId="urn:microsoft.com/office/officeart/2005/8/layout/radial1"/>
    <dgm:cxn modelId="{33CE63D8-31BD-4B4E-B2B2-003D444718CE}" type="presParOf" srcId="{CADCC3E6-BA82-4EB7-A91A-560378E33475}" destId="{6040790C-0825-46AA-B405-689F9BDA3C9D}" srcOrd="0" destOrd="0" presId="urn:microsoft.com/office/officeart/2005/8/layout/radial1"/>
    <dgm:cxn modelId="{6DAEA16A-A44B-486C-B088-087CFD587825}" type="presParOf" srcId="{BDF2C4CA-7903-450C-B8FC-96577BB9D859}" destId="{AC047011-788E-44AB-95FB-9707BCF208B2}"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5B9F7-4A2F-4609-8EFF-F1A1B5563D16}">
      <dsp:nvSpPr>
        <dsp:cNvPr id="0" name=""/>
        <dsp:cNvSpPr/>
      </dsp:nvSpPr>
      <dsp:spPr>
        <a:xfrm>
          <a:off x="1209653" y="688368"/>
          <a:ext cx="4589133" cy="4589133"/>
        </a:xfrm>
        <a:prstGeom prst="blockArc">
          <a:avLst>
            <a:gd name="adj1" fmla="val 11880000"/>
            <a:gd name="adj2" fmla="val 16200000"/>
            <a:gd name="adj3" fmla="val 4638"/>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FEA73CF-57E8-42CE-99D1-5BC8D962C077}">
      <dsp:nvSpPr>
        <dsp:cNvPr id="0" name=""/>
        <dsp:cNvSpPr/>
      </dsp:nvSpPr>
      <dsp:spPr>
        <a:xfrm>
          <a:off x="1209653" y="688368"/>
          <a:ext cx="4589133" cy="4589133"/>
        </a:xfrm>
        <a:prstGeom prst="blockArc">
          <a:avLst>
            <a:gd name="adj1" fmla="val 7560000"/>
            <a:gd name="adj2" fmla="val 11880000"/>
            <a:gd name="adj3" fmla="val 4638"/>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B0C7202-EA8C-496E-BDDB-482942A14C00}">
      <dsp:nvSpPr>
        <dsp:cNvPr id="0" name=""/>
        <dsp:cNvSpPr/>
      </dsp:nvSpPr>
      <dsp:spPr>
        <a:xfrm>
          <a:off x="1209653" y="688368"/>
          <a:ext cx="4589133" cy="4589133"/>
        </a:xfrm>
        <a:prstGeom prst="blockArc">
          <a:avLst>
            <a:gd name="adj1" fmla="val 3240000"/>
            <a:gd name="adj2" fmla="val 7560000"/>
            <a:gd name="adj3" fmla="val 4638"/>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C3B07AB-1F6E-4AE8-9634-55432066679A}">
      <dsp:nvSpPr>
        <dsp:cNvPr id="0" name=""/>
        <dsp:cNvSpPr/>
      </dsp:nvSpPr>
      <dsp:spPr>
        <a:xfrm>
          <a:off x="1209653" y="688368"/>
          <a:ext cx="4589133" cy="4589133"/>
        </a:xfrm>
        <a:prstGeom prst="blockArc">
          <a:avLst>
            <a:gd name="adj1" fmla="val 20520000"/>
            <a:gd name="adj2" fmla="val 3240000"/>
            <a:gd name="adj3" fmla="val 4638"/>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3D1CC6A-A553-42BD-89C7-36ECD33B2111}">
      <dsp:nvSpPr>
        <dsp:cNvPr id="0" name=""/>
        <dsp:cNvSpPr/>
      </dsp:nvSpPr>
      <dsp:spPr>
        <a:xfrm>
          <a:off x="1209653" y="688368"/>
          <a:ext cx="4589133" cy="4589133"/>
        </a:xfrm>
        <a:prstGeom prst="blockArc">
          <a:avLst>
            <a:gd name="adj1" fmla="val 16200000"/>
            <a:gd name="adj2" fmla="val 20520000"/>
            <a:gd name="adj3" fmla="val 4638"/>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688C953-FB40-4E76-8403-056733486F5E}">
      <dsp:nvSpPr>
        <dsp:cNvPr id="0" name=""/>
        <dsp:cNvSpPr/>
      </dsp:nvSpPr>
      <dsp:spPr>
        <a:xfrm>
          <a:off x="2448505" y="1927220"/>
          <a:ext cx="2111429" cy="211142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مواقع التجارة الالكترونية</a:t>
          </a:r>
        </a:p>
      </dsp:txBody>
      <dsp:txXfrm>
        <a:off x="2757717" y="2236432"/>
        <a:ext cx="1493005" cy="1493005"/>
      </dsp:txXfrm>
    </dsp:sp>
    <dsp:sp modelId="{E75D4F8E-A674-4BBB-A3CB-205B125D6872}">
      <dsp:nvSpPr>
        <dsp:cNvPr id="0" name=""/>
        <dsp:cNvSpPr/>
      </dsp:nvSpPr>
      <dsp:spPr>
        <a:xfrm>
          <a:off x="2765219" y="2576"/>
          <a:ext cx="1478000" cy="147800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معالجة الدفع</a:t>
          </a:r>
        </a:p>
      </dsp:txBody>
      <dsp:txXfrm>
        <a:off x="2981667" y="219024"/>
        <a:ext cx="1045104" cy="1045104"/>
      </dsp:txXfrm>
    </dsp:sp>
    <dsp:sp modelId="{AAC6CDFE-07BE-451E-8062-F9BE7EF6617B}">
      <dsp:nvSpPr>
        <dsp:cNvPr id="0" name=""/>
        <dsp:cNvSpPr/>
      </dsp:nvSpPr>
      <dsp:spPr>
        <a:xfrm>
          <a:off x="4896878" y="1551317"/>
          <a:ext cx="1478000" cy="14780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زبائن وعملاء</a:t>
          </a:r>
        </a:p>
      </dsp:txBody>
      <dsp:txXfrm>
        <a:off x="5113326" y="1767765"/>
        <a:ext cx="1045104" cy="1045104"/>
      </dsp:txXfrm>
    </dsp:sp>
    <dsp:sp modelId="{57EFAF91-7E65-43EC-9213-949F68B3C77B}">
      <dsp:nvSpPr>
        <dsp:cNvPr id="0" name=""/>
        <dsp:cNvSpPr/>
      </dsp:nvSpPr>
      <dsp:spPr>
        <a:xfrm>
          <a:off x="4082657" y="4057232"/>
          <a:ext cx="1478000" cy="147800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واجهة تحكم المدير</a:t>
          </a:r>
        </a:p>
      </dsp:txBody>
      <dsp:txXfrm>
        <a:off x="4299105" y="4273680"/>
        <a:ext cx="1045104" cy="1045104"/>
      </dsp:txXfrm>
    </dsp:sp>
    <dsp:sp modelId="{9CC5CCD0-E8D3-4520-9195-9109574DA122}">
      <dsp:nvSpPr>
        <dsp:cNvPr id="0" name=""/>
        <dsp:cNvSpPr/>
      </dsp:nvSpPr>
      <dsp:spPr>
        <a:xfrm>
          <a:off x="1447782" y="4057232"/>
          <a:ext cx="1478000" cy="147800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قواعد بيانات المنتجات</a:t>
          </a:r>
        </a:p>
      </dsp:txBody>
      <dsp:txXfrm>
        <a:off x="1664230" y="4273680"/>
        <a:ext cx="1045104" cy="1045104"/>
      </dsp:txXfrm>
    </dsp:sp>
    <dsp:sp modelId="{A4E46CC2-03BE-4CAC-88DC-FAC0A4E547CB}">
      <dsp:nvSpPr>
        <dsp:cNvPr id="0" name=""/>
        <dsp:cNvSpPr/>
      </dsp:nvSpPr>
      <dsp:spPr>
        <a:xfrm>
          <a:off x="633560" y="1551317"/>
          <a:ext cx="1478000" cy="1478000"/>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b="1" kern="1200" dirty="0"/>
            <a:t>ادارة</a:t>
          </a:r>
        </a:p>
        <a:p>
          <a:pPr marL="0" lvl="0" indent="0" algn="ctr" defTabSz="1066800" rtl="1">
            <a:lnSpc>
              <a:spcPct val="90000"/>
            </a:lnSpc>
            <a:spcBef>
              <a:spcPct val="0"/>
            </a:spcBef>
            <a:spcAft>
              <a:spcPct val="35000"/>
            </a:spcAft>
            <a:buNone/>
          </a:pPr>
          <a:r>
            <a:rPr lang="ar-SA" sz="2400" b="1" kern="1200" dirty="0"/>
            <a:t>المحتوى</a:t>
          </a:r>
        </a:p>
      </dsp:txBody>
      <dsp:txXfrm>
        <a:off x="850008" y="1767765"/>
        <a:ext cx="1045104" cy="1045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DA09C-D294-4616-B9F4-A3E8834BB267}">
      <dsp:nvSpPr>
        <dsp:cNvPr id="0" name=""/>
        <dsp:cNvSpPr/>
      </dsp:nvSpPr>
      <dsp:spPr>
        <a:xfrm>
          <a:off x="3187203" y="2035075"/>
          <a:ext cx="1546472" cy="1546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b="1" kern="1200" dirty="0"/>
            <a:t>وسائل التسوق الإلكتروني</a:t>
          </a:r>
        </a:p>
      </dsp:txBody>
      <dsp:txXfrm>
        <a:off x="3413679" y="2261551"/>
        <a:ext cx="1093520" cy="1093520"/>
      </dsp:txXfrm>
    </dsp:sp>
    <dsp:sp modelId="{F0789353-6352-4F6D-9332-7FC04989F174}">
      <dsp:nvSpPr>
        <dsp:cNvPr id="0" name=""/>
        <dsp:cNvSpPr/>
      </dsp:nvSpPr>
      <dsp:spPr>
        <a:xfrm rot="16200000">
          <a:off x="3726891" y="1783955"/>
          <a:ext cx="467097" cy="35143"/>
        </a:xfrm>
        <a:custGeom>
          <a:avLst/>
          <a:gdLst/>
          <a:ahLst/>
          <a:cxnLst/>
          <a:rect l="0" t="0" r="0" b="0"/>
          <a:pathLst>
            <a:path>
              <a:moveTo>
                <a:pt x="0" y="17571"/>
              </a:moveTo>
              <a:lnTo>
                <a:pt x="467097" y="175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ar-SA" sz="600" b="1" kern="1200"/>
        </a:p>
      </dsp:txBody>
      <dsp:txXfrm>
        <a:off x="3948762" y="1789849"/>
        <a:ext cx="23354" cy="23354"/>
      </dsp:txXfrm>
    </dsp:sp>
    <dsp:sp modelId="{D598579C-6E9D-4E6B-B1E5-9E18579AB21E}">
      <dsp:nvSpPr>
        <dsp:cNvPr id="0" name=""/>
        <dsp:cNvSpPr/>
      </dsp:nvSpPr>
      <dsp:spPr>
        <a:xfrm>
          <a:off x="3187203" y="21505"/>
          <a:ext cx="1546472" cy="154647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المجموعات البريدية</a:t>
          </a:r>
        </a:p>
      </dsp:txBody>
      <dsp:txXfrm>
        <a:off x="3413679" y="247981"/>
        <a:ext cx="1093520" cy="1093520"/>
      </dsp:txXfrm>
    </dsp:sp>
    <dsp:sp modelId="{D100B852-60FC-4100-9B38-66B565A19040}">
      <dsp:nvSpPr>
        <dsp:cNvPr id="0" name=""/>
        <dsp:cNvSpPr/>
      </dsp:nvSpPr>
      <dsp:spPr>
        <a:xfrm>
          <a:off x="4733676" y="2790740"/>
          <a:ext cx="467097" cy="35143"/>
        </a:xfrm>
        <a:custGeom>
          <a:avLst/>
          <a:gdLst/>
          <a:ahLst/>
          <a:cxnLst/>
          <a:rect l="0" t="0" r="0" b="0"/>
          <a:pathLst>
            <a:path>
              <a:moveTo>
                <a:pt x="0" y="17571"/>
              </a:moveTo>
              <a:lnTo>
                <a:pt x="467097" y="175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ar-SA" sz="600" b="1" kern="1200"/>
        </a:p>
      </dsp:txBody>
      <dsp:txXfrm>
        <a:off x="4955547" y="2796634"/>
        <a:ext cx="23354" cy="23354"/>
      </dsp:txXfrm>
    </dsp:sp>
    <dsp:sp modelId="{535357BE-3F8E-41A8-847E-C022F3F6342D}">
      <dsp:nvSpPr>
        <dsp:cNvPr id="0" name=""/>
        <dsp:cNvSpPr/>
      </dsp:nvSpPr>
      <dsp:spPr>
        <a:xfrm>
          <a:off x="5200773" y="2035075"/>
          <a:ext cx="1546472" cy="154647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الاسواق الإلكترونية</a:t>
          </a:r>
        </a:p>
      </dsp:txBody>
      <dsp:txXfrm>
        <a:off x="5427249" y="2261551"/>
        <a:ext cx="1093520" cy="1093520"/>
      </dsp:txXfrm>
    </dsp:sp>
    <dsp:sp modelId="{E01BFF75-3649-4648-9715-F8F6A6E53064}">
      <dsp:nvSpPr>
        <dsp:cNvPr id="0" name=""/>
        <dsp:cNvSpPr/>
      </dsp:nvSpPr>
      <dsp:spPr>
        <a:xfrm rot="5400000">
          <a:off x="3726891" y="3797525"/>
          <a:ext cx="467097" cy="35143"/>
        </a:xfrm>
        <a:custGeom>
          <a:avLst/>
          <a:gdLst/>
          <a:ahLst/>
          <a:cxnLst/>
          <a:rect l="0" t="0" r="0" b="0"/>
          <a:pathLst>
            <a:path>
              <a:moveTo>
                <a:pt x="0" y="17571"/>
              </a:moveTo>
              <a:lnTo>
                <a:pt x="467097" y="175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ar-SA" sz="600" b="1" kern="1200"/>
        </a:p>
      </dsp:txBody>
      <dsp:txXfrm>
        <a:off x="3948762" y="3803419"/>
        <a:ext cx="23354" cy="23354"/>
      </dsp:txXfrm>
    </dsp:sp>
    <dsp:sp modelId="{A4842E1A-4FAD-4039-A66C-DE28727B5D78}">
      <dsp:nvSpPr>
        <dsp:cNvPr id="0" name=""/>
        <dsp:cNvSpPr/>
      </dsp:nvSpPr>
      <dsp:spPr>
        <a:xfrm>
          <a:off x="3187203" y="4048645"/>
          <a:ext cx="1546472" cy="154647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t>مواقع الشركات</a:t>
          </a:r>
        </a:p>
      </dsp:txBody>
      <dsp:txXfrm>
        <a:off x="3413679" y="4275121"/>
        <a:ext cx="1093520" cy="1093520"/>
      </dsp:txXfrm>
    </dsp:sp>
    <dsp:sp modelId="{CADCC3E6-BA82-4EB7-A91A-560378E33475}">
      <dsp:nvSpPr>
        <dsp:cNvPr id="0" name=""/>
        <dsp:cNvSpPr/>
      </dsp:nvSpPr>
      <dsp:spPr>
        <a:xfrm rot="10800000">
          <a:off x="2720106" y="2790740"/>
          <a:ext cx="467097" cy="35143"/>
        </a:xfrm>
        <a:custGeom>
          <a:avLst/>
          <a:gdLst/>
          <a:ahLst/>
          <a:cxnLst/>
          <a:rect l="0" t="0" r="0" b="0"/>
          <a:pathLst>
            <a:path>
              <a:moveTo>
                <a:pt x="0" y="17571"/>
              </a:moveTo>
              <a:lnTo>
                <a:pt x="467097" y="175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ar-SA" sz="600" b="1" kern="1200"/>
        </a:p>
      </dsp:txBody>
      <dsp:txXfrm rot="10800000">
        <a:off x="2941977" y="2796634"/>
        <a:ext cx="23354" cy="23354"/>
      </dsp:txXfrm>
    </dsp:sp>
    <dsp:sp modelId="{AC047011-788E-44AB-95FB-9707BCF208B2}">
      <dsp:nvSpPr>
        <dsp:cNvPr id="0" name=""/>
        <dsp:cNvSpPr/>
      </dsp:nvSpPr>
      <dsp:spPr>
        <a:xfrm>
          <a:off x="1173633" y="2035075"/>
          <a:ext cx="1546472" cy="154647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الشبكات الاجتماعية</a:t>
          </a:r>
        </a:p>
      </dsp:txBody>
      <dsp:txXfrm>
        <a:off x="1400109" y="2261551"/>
        <a:ext cx="1093520" cy="109352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24B220B-4BB6-42E8-B01B-A43574AB86F4}" type="datetimeFigureOut">
              <a:rPr lang="ar-SA" smtClean="0"/>
              <a:pPr/>
              <a:t>09/10/39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E65328E-A355-45CA-B90B-E5F5E6E38D82}" type="slidenum">
              <a:rPr lang="ar-SA" smtClean="0"/>
              <a:pPr/>
              <a:t>‹#›</a:t>
            </a:fld>
            <a:endParaRPr lang="ar-SA"/>
          </a:p>
        </p:txBody>
      </p:sp>
    </p:spTree>
    <p:extLst>
      <p:ext uri="{BB962C8B-B14F-4D97-AF65-F5344CB8AC3E}">
        <p14:creationId xmlns:p14="http://schemas.microsoft.com/office/powerpoint/2010/main" val="32531975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E65328E-A355-45CA-B90B-E5F5E6E38D82}" type="slidenum">
              <a:rPr lang="ar-SA" smtClean="0"/>
              <a:pPr/>
              <a:t>1</a:t>
            </a:fld>
            <a:endParaRPr lang="ar-SA"/>
          </a:p>
        </p:txBody>
      </p:sp>
    </p:spTree>
    <p:extLst>
      <p:ext uri="{BB962C8B-B14F-4D97-AF65-F5344CB8AC3E}">
        <p14:creationId xmlns:p14="http://schemas.microsoft.com/office/powerpoint/2010/main" val="343856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3D7B023-303E-4293-885D-0BF92C0621C5}" type="slidenum">
              <a:rPr lang="ar-SA" smtClean="0"/>
              <a:pPr/>
              <a:t>19</a:t>
            </a:fld>
            <a:endParaRPr lang="ar-SA"/>
          </a:p>
        </p:txBody>
      </p:sp>
    </p:spTree>
    <p:extLst>
      <p:ext uri="{BB962C8B-B14F-4D97-AF65-F5344CB8AC3E}">
        <p14:creationId xmlns:p14="http://schemas.microsoft.com/office/powerpoint/2010/main" val="34748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41130902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93266520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6452169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5604677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26085279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09/10/39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07938600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AE67C46C-2230-4BFC-8876-297A46F1E5F9}" type="datetimeFigureOut">
              <a:rPr lang="ar-SA" smtClean="0"/>
              <a:pPr/>
              <a:t>09/10/39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56068671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E67C46C-2230-4BFC-8876-297A46F1E5F9}" type="datetimeFigureOut">
              <a:rPr lang="ar-SA" smtClean="0"/>
              <a:pPr/>
              <a:t>09/10/39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00603079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E67C46C-2230-4BFC-8876-297A46F1E5F9}" type="datetimeFigureOut">
              <a:rPr lang="ar-SA" smtClean="0"/>
              <a:pPr/>
              <a:t>09/10/39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8034468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09/10/39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2471220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09/10/39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91625967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E67C46C-2230-4BFC-8876-297A46F1E5F9}" type="datetimeFigureOut">
              <a:rPr lang="ar-SA" smtClean="0"/>
              <a:pPr/>
              <a:t>09/10/39</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B98910-F222-490A-B6A6-430CFC5B27A5}" type="slidenum">
              <a:rPr lang="ar-SA" smtClean="0"/>
              <a:pPr/>
              <a:t>‹#›</a:t>
            </a:fld>
            <a:endParaRPr lang="ar-SA"/>
          </a:p>
        </p:txBody>
      </p:sp>
    </p:spTree>
    <p:extLst>
      <p:ext uri="{BB962C8B-B14F-4D97-AF65-F5344CB8AC3E}">
        <p14:creationId xmlns:p14="http://schemas.microsoft.com/office/powerpoint/2010/main" val="28588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3.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3738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F3F1D17-8378-4B23-948E-8ABF295D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مربع نص 3">
            <a:extLst>
              <a:ext uri="{FF2B5EF4-FFF2-40B4-BE49-F238E27FC236}">
                <a16:creationId xmlns:a16="http://schemas.microsoft.com/office/drawing/2014/main" id="{184762CF-033E-4E04-9E59-019CC38E3189}"/>
              </a:ext>
            </a:extLst>
          </p:cNvPr>
          <p:cNvSpPr txBox="1"/>
          <p:nvPr/>
        </p:nvSpPr>
        <p:spPr>
          <a:xfrm>
            <a:off x="4427984" y="764704"/>
            <a:ext cx="1656184" cy="369332"/>
          </a:xfrm>
          <a:prstGeom prst="rect">
            <a:avLst/>
          </a:prstGeom>
          <a:noFill/>
        </p:spPr>
        <p:txBody>
          <a:bodyPr wrap="square" rtlCol="1">
            <a:spAutoFit/>
          </a:bodyPr>
          <a:lstStyle/>
          <a:p>
            <a:pPr algn="ctr"/>
            <a:r>
              <a:rPr lang="ar-SA" b="1" dirty="0">
                <a:solidFill>
                  <a:srgbClr val="9CCD52"/>
                </a:solidFill>
              </a:rPr>
              <a:t>الساعة 5 عصرا</a:t>
            </a:r>
          </a:p>
        </p:txBody>
      </p:sp>
      <p:sp>
        <p:nvSpPr>
          <p:cNvPr id="5" name="مربع نص 4">
            <a:extLst>
              <a:ext uri="{FF2B5EF4-FFF2-40B4-BE49-F238E27FC236}">
                <a16:creationId xmlns:a16="http://schemas.microsoft.com/office/drawing/2014/main" id="{07E7E274-956D-4A04-A16A-2F554CFB0034}"/>
              </a:ext>
            </a:extLst>
          </p:cNvPr>
          <p:cNvSpPr txBox="1"/>
          <p:nvPr/>
        </p:nvSpPr>
        <p:spPr>
          <a:xfrm>
            <a:off x="4355976" y="1132508"/>
            <a:ext cx="2016224" cy="1015663"/>
          </a:xfrm>
          <a:prstGeom prst="rect">
            <a:avLst/>
          </a:prstGeom>
          <a:noFill/>
        </p:spPr>
        <p:txBody>
          <a:bodyPr wrap="square" rtlCol="1">
            <a:spAutoFit/>
          </a:bodyPr>
          <a:lstStyle/>
          <a:p>
            <a:pPr algn="ctr"/>
            <a:r>
              <a:rPr lang="ar-SA" sz="2000" b="1" dirty="0">
                <a:solidFill>
                  <a:srgbClr val="9CCD52"/>
                </a:solidFill>
              </a:rPr>
              <a:t>الذهاب إلى المطار للسفر إلى الرياض للتسجيل بالجامعة</a:t>
            </a:r>
          </a:p>
        </p:txBody>
      </p:sp>
    </p:spTree>
    <p:extLst>
      <p:ext uri="{BB962C8B-B14F-4D97-AF65-F5344CB8AC3E}">
        <p14:creationId xmlns:p14="http://schemas.microsoft.com/office/powerpoint/2010/main" val="252266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par>
                          <p:cTn id="12" fill="hold">
                            <p:stCondLst>
                              <p:cond delay="2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AA99F2C-27FC-48A9-9F60-84F98D3BB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مربع نص 3">
            <a:extLst>
              <a:ext uri="{FF2B5EF4-FFF2-40B4-BE49-F238E27FC236}">
                <a16:creationId xmlns:a16="http://schemas.microsoft.com/office/drawing/2014/main" id="{20207038-6A30-489A-A7A3-FE0A0A0115D2}"/>
              </a:ext>
            </a:extLst>
          </p:cNvPr>
          <p:cNvSpPr txBox="1"/>
          <p:nvPr/>
        </p:nvSpPr>
        <p:spPr>
          <a:xfrm>
            <a:off x="1331640" y="395372"/>
            <a:ext cx="1656184" cy="369332"/>
          </a:xfrm>
          <a:prstGeom prst="rect">
            <a:avLst/>
          </a:prstGeom>
          <a:noFill/>
        </p:spPr>
        <p:txBody>
          <a:bodyPr wrap="square" rtlCol="1">
            <a:spAutoFit/>
          </a:bodyPr>
          <a:lstStyle/>
          <a:p>
            <a:pPr algn="ctr"/>
            <a:r>
              <a:rPr lang="ar-SA" b="1" dirty="0">
                <a:solidFill>
                  <a:srgbClr val="FFC000"/>
                </a:solidFill>
              </a:rPr>
              <a:t>الساعة 8 فجراً</a:t>
            </a:r>
          </a:p>
        </p:txBody>
      </p:sp>
      <p:sp>
        <p:nvSpPr>
          <p:cNvPr id="5" name="مربع نص 4">
            <a:extLst>
              <a:ext uri="{FF2B5EF4-FFF2-40B4-BE49-F238E27FC236}">
                <a16:creationId xmlns:a16="http://schemas.microsoft.com/office/drawing/2014/main" id="{9C826461-F2EA-4F66-95F9-2083DA8109BB}"/>
              </a:ext>
            </a:extLst>
          </p:cNvPr>
          <p:cNvSpPr txBox="1"/>
          <p:nvPr/>
        </p:nvSpPr>
        <p:spPr>
          <a:xfrm>
            <a:off x="395536" y="836712"/>
            <a:ext cx="2952328" cy="400110"/>
          </a:xfrm>
          <a:prstGeom prst="rect">
            <a:avLst/>
          </a:prstGeom>
          <a:noFill/>
        </p:spPr>
        <p:txBody>
          <a:bodyPr wrap="square" rtlCol="1">
            <a:spAutoFit/>
          </a:bodyPr>
          <a:lstStyle/>
          <a:p>
            <a:pPr algn="ctr"/>
            <a:r>
              <a:rPr lang="ar-SA" sz="2000" b="1" dirty="0">
                <a:solidFill>
                  <a:srgbClr val="FFC000"/>
                </a:solidFill>
              </a:rPr>
              <a:t>التواجد بالجامعة للتسجيل</a:t>
            </a:r>
          </a:p>
        </p:txBody>
      </p:sp>
    </p:spTree>
    <p:extLst>
      <p:ext uri="{BB962C8B-B14F-4D97-AF65-F5344CB8AC3E}">
        <p14:creationId xmlns:p14="http://schemas.microsoft.com/office/powerpoint/2010/main" val="1142724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par>
                          <p:cTn id="12" fill="hold">
                            <p:stCondLst>
                              <p:cond delay="21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نتيجة بحث الصور عن ‪background text box‬‏">
            <a:extLst>
              <a:ext uri="{FF2B5EF4-FFF2-40B4-BE49-F238E27FC236}">
                <a16:creationId xmlns:a16="http://schemas.microsoft.com/office/drawing/2014/main" id="{F532B0DA-A34E-45EC-BA8C-3C7A865516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6733" y="681027"/>
            <a:ext cx="5793469" cy="3684077"/>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CD2893A6-C318-412B-87EA-579169000A2D}"/>
              </a:ext>
            </a:extLst>
          </p:cNvPr>
          <p:cNvSpPr/>
          <p:nvPr/>
        </p:nvSpPr>
        <p:spPr>
          <a:xfrm rot="21334333">
            <a:off x="3275855" y="1360802"/>
            <a:ext cx="4680521" cy="1529766"/>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1" anchor="ctr"/>
          <a:lstStyle/>
          <a:p>
            <a:pPr algn="ctr"/>
            <a:r>
              <a:rPr lang="ar-SA" sz="2800" b="1" dirty="0"/>
              <a:t>مرحبا انا فيصل</a:t>
            </a:r>
          </a:p>
          <a:p>
            <a:pPr algn="ctr"/>
            <a:r>
              <a:rPr lang="ar-SA" sz="2800" b="1" dirty="0"/>
              <a:t>اليوم الخميس الموافق </a:t>
            </a:r>
          </a:p>
          <a:p>
            <a:pPr algn="ctr"/>
            <a:r>
              <a:rPr lang="ar-SA" sz="2800" b="1" dirty="0"/>
              <a:t>21 / 4 / 1439 هـ</a:t>
            </a:r>
          </a:p>
          <a:p>
            <a:pPr algn="ctr"/>
            <a:r>
              <a:rPr lang="ar-SA" sz="2800" b="1" dirty="0"/>
              <a:t>الساعة 5 مساءً</a:t>
            </a:r>
          </a:p>
          <a:p>
            <a:pPr algn="ctr"/>
            <a:r>
              <a:rPr lang="ar-SA" sz="2800" b="1" dirty="0"/>
              <a:t>لدي مجموعة مهام علي القيام بها</a:t>
            </a:r>
          </a:p>
          <a:p>
            <a:pPr algn="ctr"/>
            <a:r>
              <a:rPr lang="ar-SA" sz="2800" b="1" dirty="0"/>
              <a:t>قبل ذهابي إلى التمرين</a:t>
            </a:r>
          </a:p>
        </p:txBody>
      </p:sp>
      <p:pic>
        <p:nvPicPr>
          <p:cNvPr id="2050" name="Picture 2" descr="نتيجة بحث الصور عن ‪motion graphics boy‬‏">
            <a:extLst>
              <a:ext uri="{FF2B5EF4-FFF2-40B4-BE49-F238E27FC236}">
                <a16:creationId xmlns:a16="http://schemas.microsoft.com/office/drawing/2014/main" id="{1C7006A8-7269-44EC-892B-3B92EF221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557" y="1851995"/>
            <a:ext cx="3027003" cy="431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87769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17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heel(1)">
                                      <p:cBhvr>
                                        <p:cTn id="15"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5A25E0A-5BE8-4C16-A67A-6682BC2AE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25" y="1412776"/>
            <a:ext cx="5016006" cy="3762005"/>
          </a:xfrm>
          <a:prstGeom prst="rect">
            <a:avLst/>
          </a:prstGeom>
          <a:ln w="38100" cap="sq" cmpd="thickThin">
            <a:solidFill>
              <a:srgbClr val="FF0000"/>
            </a:solidFill>
            <a:prstDash val="solid"/>
            <a:miter lim="800000"/>
          </a:ln>
          <a:effectLst>
            <a:innerShdw blurRad="76200">
              <a:srgbClr val="000000"/>
            </a:innerShdw>
          </a:effectLst>
        </p:spPr>
      </p:pic>
      <p:sp>
        <p:nvSpPr>
          <p:cNvPr id="15" name="مستطيل 14">
            <a:extLst>
              <a:ext uri="{FF2B5EF4-FFF2-40B4-BE49-F238E27FC236}">
                <a16:creationId xmlns:a16="http://schemas.microsoft.com/office/drawing/2014/main" id="{ADE812F2-2BDE-4377-B29E-E6F8EC52AB0C}"/>
              </a:ext>
            </a:extLst>
          </p:cNvPr>
          <p:cNvSpPr/>
          <p:nvPr/>
        </p:nvSpPr>
        <p:spPr>
          <a:xfrm>
            <a:off x="1763688" y="2460695"/>
            <a:ext cx="3863511" cy="1815882"/>
          </a:xfrm>
          <a:prstGeom prst="rect">
            <a:avLst/>
          </a:prstGeom>
        </p:spPr>
        <p:txBody>
          <a:bodyPr wrap="square">
            <a:spAutoFit/>
          </a:bodyPr>
          <a:lstStyle/>
          <a:p>
            <a:pPr marL="571500" indent="-571500">
              <a:buFont typeface="Wingdings" panose="05000000000000000000" pitchFamily="2" charset="2"/>
              <a:buChar char="ü"/>
            </a:pPr>
            <a:r>
              <a:rPr lang="ar-SA" sz="2800" dirty="0">
                <a:ln>
                  <a:solidFill>
                    <a:sysClr val="windowText" lastClr="000000"/>
                  </a:solidFill>
                </a:ln>
                <a:solidFill>
                  <a:schemeClr val="bg1"/>
                </a:solidFill>
                <a:effectLst>
                  <a:outerShdw blurRad="50800" dist="38100" dir="2700000" algn="tl" rotWithShape="0">
                    <a:prstClr val="black">
                      <a:alpha val="40000"/>
                    </a:prstClr>
                  </a:outerShdw>
                </a:effectLst>
                <a:cs typeface="PT Bold Heading" panose="02010400000000000000" pitchFamily="2" charset="-78"/>
              </a:rPr>
              <a:t>التسجيل في الجامعة.</a:t>
            </a:r>
          </a:p>
          <a:p>
            <a:pPr marL="571500" indent="-571500">
              <a:buFont typeface="Wingdings" panose="05000000000000000000" pitchFamily="2" charset="2"/>
              <a:buChar char="ü"/>
            </a:pPr>
            <a:r>
              <a:rPr lang="ar-SA" sz="2800" dirty="0">
                <a:ln>
                  <a:solidFill>
                    <a:sysClr val="windowText" lastClr="000000"/>
                  </a:solidFill>
                </a:ln>
                <a:solidFill>
                  <a:schemeClr val="bg1"/>
                </a:solidFill>
                <a:effectLst>
                  <a:outerShdw blurRad="50800" dist="38100" dir="2700000" algn="tl" rotWithShape="0">
                    <a:prstClr val="black">
                      <a:alpha val="40000"/>
                    </a:prstClr>
                  </a:outerShdw>
                </a:effectLst>
                <a:cs typeface="PT Bold Heading" panose="02010400000000000000" pitchFamily="2" charset="-78"/>
              </a:rPr>
              <a:t>حجز موعد بالمستشفى.</a:t>
            </a:r>
          </a:p>
          <a:p>
            <a:pPr marL="571500" indent="-571500">
              <a:buFont typeface="Wingdings" panose="05000000000000000000" pitchFamily="2" charset="2"/>
              <a:buChar char="ü"/>
            </a:pPr>
            <a:r>
              <a:rPr lang="ar-SA" sz="2800" dirty="0">
                <a:ln>
                  <a:solidFill>
                    <a:sysClr val="windowText" lastClr="000000"/>
                  </a:solidFill>
                </a:ln>
                <a:solidFill>
                  <a:schemeClr val="bg1"/>
                </a:solidFill>
                <a:effectLst>
                  <a:outerShdw blurRad="50800" dist="38100" dir="2700000" algn="tl" rotWithShape="0">
                    <a:prstClr val="black">
                      <a:alpha val="40000"/>
                    </a:prstClr>
                  </a:outerShdw>
                </a:effectLst>
                <a:cs typeface="PT Bold Heading" panose="02010400000000000000" pitchFamily="2" charset="-78"/>
              </a:rPr>
              <a:t>تسديد فواتير الخدمات.</a:t>
            </a:r>
          </a:p>
          <a:p>
            <a:pPr marL="571500" indent="-571500">
              <a:buFont typeface="Wingdings" panose="05000000000000000000" pitchFamily="2" charset="2"/>
              <a:buChar char="ü"/>
            </a:pPr>
            <a:r>
              <a:rPr lang="ar-SA" sz="2800" dirty="0">
                <a:ln>
                  <a:solidFill>
                    <a:sysClr val="windowText" lastClr="000000"/>
                  </a:solidFill>
                </a:ln>
                <a:solidFill>
                  <a:schemeClr val="bg1"/>
                </a:solidFill>
                <a:effectLst>
                  <a:outerShdw blurRad="50800" dist="38100" dir="2700000" algn="tl" rotWithShape="0">
                    <a:prstClr val="black">
                      <a:alpha val="40000"/>
                    </a:prstClr>
                  </a:outerShdw>
                </a:effectLst>
                <a:cs typeface="PT Bold Heading" panose="02010400000000000000" pitchFamily="2" charset="-78"/>
              </a:rPr>
              <a:t>حجز تذكرة سفر.</a:t>
            </a:r>
          </a:p>
        </p:txBody>
      </p:sp>
      <p:pic>
        <p:nvPicPr>
          <p:cNvPr id="16" name="Picture 2" descr="نتيجة بحث الصور عن ‪motion graphics boy‬‏">
            <a:extLst>
              <a:ext uri="{FF2B5EF4-FFF2-40B4-BE49-F238E27FC236}">
                <a16:creationId xmlns:a16="http://schemas.microsoft.com/office/drawing/2014/main" id="{BA50C299-B3A8-41CE-9A2D-45BAAD6982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48064" y="2446141"/>
            <a:ext cx="2569389" cy="366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214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righ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righ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righ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righ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BF5D03AC-B6D1-4CEC-8612-C1325CC69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76671"/>
            <a:ext cx="6336704" cy="4752528"/>
          </a:xfrm>
          <a:prstGeom prst="rect">
            <a:avLst/>
          </a:prstGeom>
          <a:ln w="38100" cap="sq" cmpd="thickThin">
            <a:solidFill>
              <a:srgbClr val="FF0000"/>
            </a:solidFill>
            <a:prstDash val="solid"/>
            <a:miter lim="800000"/>
          </a:ln>
          <a:effectLst>
            <a:innerShdw blurRad="76200">
              <a:srgbClr val="000000"/>
            </a:innerShdw>
          </a:effectLst>
        </p:spPr>
      </p:pic>
      <p:pic>
        <p:nvPicPr>
          <p:cNvPr id="7" name="Picture 4" descr="نتيجة بحث الصور عن ‪text box png‬‏">
            <a:extLst>
              <a:ext uri="{FF2B5EF4-FFF2-40B4-BE49-F238E27FC236}">
                <a16:creationId xmlns:a16="http://schemas.microsoft.com/office/drawing/2014/main" id="{D357DB8A-384D-481C-BA49-817798F53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203" y="4365105"/>
            <a:ext cx="6489594" cy="169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9387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2057554162"/>
              </p:ext>
            </p:extLst>
          </p:nvPr>
        </p:nvGraphicFramePr>
        <p:xfrm>
          <a:off x="935596" y="2262768"/>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algn="ctr" rtl="1"/>
                      <a:r>
                        <a:rPr lang="ar-SA" sz="2800" b="1" dirty="0"/>
                        <a:t>الصورة الأولـى</a:t>
                      </a:r>
                    </a:p>
                  </a:txBody>
                  <a:tcPr>
                    <a:solidFill>
                      <a:srgbClr val="4A32DC"/>
                    </a:solidFill>
                  </a:tcPr>
                </a:tc>
                <a:tc>
                  <a:txBody>
                    <a:bodyPr/>
                    <a:lstStyle/>
                    <a:p>
                      <a:pPr algn="ctr" rtl="1"/>
                      <a:r>
                        <a:rPr lang="ar-SA" sz="2800" b="1" dirty="0"/>
                        <a:t>الصورة الثانية</a:t>
                      </a:r>
                    </a:p>
                  </a:txBody>
                  <a:tcPr>
                    <a:solidFill>
                      <a:srgbClr val="4A32DC"/>
                    </a:solidFill>
                  </a:tcPr>
                </a:tc>
                <a:extLst>
                  <a:ext uri="{0D108BD9-81ED-4DB2-BD59-A6C34878D82A}">
                    <a16:rowId xmlns:a16="http://schemas.microsoft.com/office/drawing/2014/main" val="10000"/>
                  </a:ext>
                </a:extLst>
              </a:tr>
            </a:tbl>
          </a:graphicData>
        </a:graphic>
      </p:graphicFrame>
      <p:sp>
        <p:nvSpPr>
          <p:cNvPr id="3" name="مستطيل 2"/>
          <p:cNvSpPr/>
          <p:nvPr/>
        </p:nvSpPr>
        <p:spPr>
          <a:xfrm>
            <a:off x="1547664" y="992465"/>
            <a:ext cx="4900701" cy="584775"/>
          </a:xfrm>
          <a:prstGeom prst="rect">
            <a:avLst/>
          </a:prstGeom>
        </p:spPr>
        <p:txBody>
          <a:bodyPr wrap="none">
            <a:spAutoFit/>
          </a:bodyPr>
          <a:lstStyle/>
          <a:p>
            <a:pPr algn="ctr"/>
            <a:r>
              <a:rPr lang="ar-SA" sz="3200" b="1" dirty="0">
                <a:solidFill>
                  <a:srgbClr val="C00000"/>
                </a:solidFill>
              </a:rPr>
              <a:t>ما الفرق بين الصورتين السابقتين ؟</a:t>
            </a:r>
          </a:p>
        </p:txBody>
      </p:sp>
      <p:pic>
        <p:nvPicPr>
          <p:cNvPr id="1026" name="Picture 2" descr="http://1.bp.blogspot.com/_oIE0lvxxUEA/TDL1msomN0I/AAAAAAAAAiE/-My8X_dC4v8/s200/%D8%A7%D9%84%D8%B9%D8%B5%D9%81+%D8%A7%D9%84%D8%B0%D9%87%D9%86%D9%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438" y="404664"/>
            <a:ext cx="1905000" cy="1847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جدول 3"/>
          <p:cNvGraphicFramePr>
            <a:graphicFrameLocks noGrp="1"/>
          </p:cNvGraphicFramePr>
          <p:nvPr>
            <p:extLst>
              <p:ext uri="{D42A27DB-BD31-4B8C-83A1-F6EECF244321}">
                <p14:modId xmlns:p14="http://schemas.microsoft.com/office/powerpoint/2010/main" val="1710481246"/>
              </p:ext>
            </p:extLst>
          </p:nvPr>
        </p:nvGraphicFramePr>
        <p:xfrm>
          <a:off x="935596" y="2924944"/>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algn="ctr" rtl="1"/>
                      <a:endParaRPr lang="ar-SA" sz="2800" b="1" dirty="0"/>
                    </a:p>
                  </a:txBody>
                  <a:tcPr>
                    <a:solidFill>
                      <a:srgbClr val="00B0F0"/>
                    </a:solidFill>
                  </a:tcPr>
                </a:tc>
                <a:tc>
                  <a:txBody>
                    <a:bodyPr/>
                    <a:lstStyle/>
                    <a:p>
                      <a:pPr algn="ctr" rtl="1"/>
                      <a:endParaRPr lang="ar-SA" sz="2800" b="1" dirty="0"/>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5" name="جدول 4"/>
          <p:cNvGraphicFramePr>
            <a:graphicFrameLocks noGrp="1"/>
          </p:cNvGraphicFramePr>
          <p:nvPr>
            <p:extLst>
              <p:ext uri="{D42A27DB-BD31-4B8C-83A1-F6EECF244321}">
                <p14:modId xmlns:p14="http://schemas.microsoft.com/office/powerpoint/2010/main" val="2191889962"/>
              </p:ext>
            </p:extLst>
          </p:nvPr>
        </p:nvGraphicFramePr>
        <p:xfrm>
          <a:off x="935596" y="4077072"/>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algn="ctr" rtl="1"/>
                      <a:endParaRPr lang="ar-SA" sz="2800" b="1" dirty="0"/>
                    </a:p>
                  </a:txBody>
                  <a:tcPr>
                    <a:solidFill>
                      <a:srgbClr val="00B0F0"/>
                    </a:solidFill>
                  </a:tcPr>
                </a:tc>
                <a:tc>
                  <a:txBody>
                    <a:bodyPr/>
                    <a:lstStyle/>
                    <a:p>
                      <a:pPr algn="ctr" rtl="1"/>
                      <a:endParaRPr lang="ar-SA" sz="2800" b="1" dirty="0"/>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6" name="جدول 5"/>
          <p:cNvGraphicFramePr>
            <a:graphicFrameLocks noGrp="1"/>
          </p:cNvGraphicFramePr>
          <p:nvPr>
            <p:extLst>
              <p:ext uri="{D42A27DB-BD31-4B8C-83A1-F6EECF244321}">
                <p14:modId xmlns:p14="http://schemas.microsoft.com/office/powerpoint/2010/main" val="1385467504"/>
              </p:ext>
            </p:extLst>
          </p:nvPr>
        </p:nvGraphicFramePr>
        <p:xfrm>
          <a:off x="935596" y="3501008"/>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algn="ctr" rtl="1"/>
                      <a:endParaRPr lang="ar-SA" sz="2800" b="1"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SA" sz="2800" b="1" dirty="0"/>
                    </a:p>
                  </a:txBody>
                  <a:tcPr/>
                </a:tc>
                <a:extLst>
                  <a:ext uri="{0D108BD9-81ED-4DB2-BD59-A6C34878D82A}">
                    <a16:rowId xmlns:a16="http://schemas.microsoft.com/office/drawing/2014/main" val="10000"/>
                  </a:ext>
                </a:extLst>
              </a:tr>
            </a:tbl>
          </a:graphicData>
        </a:graphic>
      </p:graphicFrame>
      <p:graphicFrame>
        <p:nvGraphicFramePr>
          <p:cNvPr id="8" name="جدول 7"/>
          <p:cNvGraphicFramePr>
            <a:graphicFrameLocks noGrp="1"/>
          </p:cNvGraphicFramePr>
          <p:nvPr>
            <p:extLst>
              <p:ext uri="{D42A27DB-BD31-4B8C-83A1-F6EECF244321}">
                <p14:modId xmlns:p14="http://schemas.microsoft.com/office/powerpoint/2010/main" val="2217565082"/>
              </p:ext>
            </p:extLst>
          </p:nvPr>
        </p:nvGraphicFramePr>
        <p:xfrm>
          <a:off x="935596" y="5243304"/>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SA" sz="2800" b="1" dirty="0"/>
                    </a:p>
                  </a:txBody>
                  <a:tcPr>
                    <a:solidFill>
                      <a:srgbClr val="00B0F0"/>
                    </a:solidFill>
                  </a:tcPr>
                </a:tc>
                <a:tc>
                  <a:txBody>
                    <a:bodyPr/>
                    <a:lstStyle/>
                    <a:p>
                      <a:pPr algn="ctr" rtl="1"/>
                      <a:endParaRPr lang="ar-SA" sz="2800" b="1" dirty="0"/>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7" name="جدول 6"/>
          <p:cNvGraphicFramePr>
            <a:graphicFrameLocks noGrp="1"/>
          </p:cNvGraphicFramePr>
          <p:nvPr>
            <p:extLst>
              <p:ext uri="{D42A27DB-BD31-4B8C-83A1-F6EECF244321}">
                <p14:modId xmlns:p14="http://schemas.microsoft.com/office/powerpoint/2010/main" val="1252429603"/>
              </p:ext>
            </p:extLst>
          </p:nvPr>
        </p:nvGraphicFramePr>
        <p:xfrm>
          <a:off x="935596" y="4667240"/>
          <a:ext cx="7272808" cy="518160"/>
        </p:xfrm>
        <a:graphic>
          <a:graphicData uri="http://schemas.openxmlformats.org/drawingml/2006/table">
            <a:tbl>
              <a:tblPr rtl="1" firstRow="1" bandRow="1">
                <a:tableStyleId>{5C22544A-7EE6-4342-B048-85BDC9FD1C3A}</a:tableStyleId>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SA" sz="2800" b="1" dirty="0"/>
                    </a:p>
                  </a:txBody>
                  <a:tcPr/>
                </a:tc>
                <a:tc>
                  <a:txBody>
                    <a:bodyPr/>
                    <a:lstStyle/>
                    <a:p>
                      <a:pPr algn="ctr" rtl="1"/>
                      <a:endParaRPr lang="ar-SA" sz="2800" b="1" dirty="0"/>
                    </a:p>
                  </a:txBody>
                  <a:tcPr/>
                </a:tc>
                <a:extLst>
                  <a:ext uri="{0D108BD9-81ED-4DB2-BD59-A6C34878D82A}">
                    <a16:rowId xmlns:a16="http://schemas.microsoft.com/office/drawing/2014/main" val="10000"/>
                  </a:ext>
                </a:extLst>
              </a:tr>
            </a:tbl>
          </a:graphicData>
        </a:graphic>
      </p:graphicFrame>
      <p:sp>
        <p:nvSpPr>
          <p:cNvPr id="9" name="مربع نص 8"/>
          <p:cNvSpPr txBox="1"/>
          <p:nvPr/>
        </p:nvSpPr>
        <p:spPr>
          <a:xfrm>
            <a:off x="4535996" y="2924944"/>
            <a:ext cx="3564396" cy="523220"/>
          </a:xfrm>
          <a:prstGeom prst="rect">
            <a:avLst/>
          </a:prstGeom>
          <a:noFill/>
        </p:spPr>
        <p:txBody>
          <a:bodyPr wrap="square" rtlCol="1">
            <a:spAutoFit/>
          </a:bodyPr>
          <a:lstStyle/>
          <a:p>
            <a:pPr algn="ctr"/>
            <a:r>
              <a:rPr lang="ar-SA" sz="2800" b="1" dirty="0">
                <a:solidFill>
                  <a:schemeClr val="bg1"/>
                </a:solidFill>
              </a:rPr>
              <a:t>الجهد والوقت</a:t>
            </a:r>
            <a:endParaRPr lang="ar-SA" sz="2800" dirty="0">
              <a:solidFill>
                <a:schemeClr val="bg1"/>
              </a:solidFill>
            </a:endParaRPr>
          </a:p>
        </p:txBody>
      </p:sp>
      <p:sp>
        <p:nvSpPr>
          <p:cNvPr id="21" name="مربع نص 20"/>
          <p:cNvSpPr txBox="1"/>
          <p:nvPr/>
        </p:nvSpPr>
        <p:spPr>
          <a:xfrm>
            <a:off x="971600" y="2924944"/>
            <a:ext cx="3528392" cy="523220"/>
          </a:xfrm>
          <a:prstGeom prst="rect">
            <a:avLst/>
          </a:prstGeom>
          <a:noFill/>
        </p:spPr>
        <p:txBody>
          <a:bodyPr wrap="square" rtlCol="1">
            <a:spAutoFit/>
          </a:bodyPr>
          <a:lstStyle/>
          <a:p>
            <a:pPr algn="ctr"/>
            <a:r>
              <a:rPr lang="ar-SA" sz="2800" b="1" dirty="0">
                <a:solidFill>
                  <a:schemeClr val="bg1"/>
                </a:solidFill>
              </a:rPr>
              <a:t>توفير الجهد والوقت</a:t>
            </a:r>
            <a:endParaRPr lang="ar-SA" sz="2800" dirty="0">
              <a:solidFill>
                <a:schemeClr val="bg1"/>
              </a:solidFill>
            </a:endParaRPr>
          </a:p>
        </p:txBody>
      </p:sp>
      <p:sp>
        <p:nvSpPr>
          <p:cNvPr id="22" name="مربع نص 21"/>
          <p:cNvSpPr txBox="1"/>
          <p:nvPr/>
        </p:nvSpPr>
        <p:spPr>
          <a:xfrm>
            <a:off x="4535996" y="3481844"/>
            <a:ext cx="3564396" cy="523220"/>
          </a:xfrm>
          <a:prstGeom prst="rect">
            <a:avLst/>
          </a:prstGeom>
          <a:noFill/>
        </p:spPr>
        <p:txBody>
          <a:bodyPr wrap="square" rtlCol="1">
            <a:spAutoFit/>
          </a:bodyPr>
          <a:lstStyle/>
          <a:p>
            <a:pPr algn="ctr"/>
            <a:r>
              <a:rPr lang="ar-SA" sz="2800" b="1" dirty="0">
                <a:solidFill>
                  <a:schemeClr val="bg1"/>
                </a:solidFill>
              </a:rPr>
              <a:t>الازدواجية في العمل</a:t>
            </a:r>
          </a:p>
        </p:txBody>
      </p:sp>
      <p:sp>
        <p:nvSpPr>
          <p:cNvPr id="23" name="مربع نص 22"/>
          <p:cNvSpPr txBox="1"/>
          <p:nvPr/>
        </p:nvSpPr>
        <p:spPr>
          <a:xfrm>
            <a:off x="971600" y="3481844"/>
            <a:ext cx="3528392" cy="523220"/>
          </a:xfrm>
          <a:prstGeom prst="rect">
            <a:avLst/>
          </a:prstGeom>
          <a:noFill/>
        </p:spPr>
        <p:txBody>
          <a:bodyPr wrap="square" rtlCol="1">
            <a:spAutoFit/>
          </a:bodyPr>
          <a:lstStyle/>
          <a:p>
            <a:pPr algn="ctr"/>
            <a:r>
              <a:rPr lang="ar-SA" sz="2800" b="1" dirty="0">
                <a:solidFill>
                  <a:schemeClr val="bg1"/>
                </a:solidFill>
              </a:rPr>
              <a:t>عدم الازدواجية في العمل</a:t>
            </a:r>
            <a:endParaRPr lang="ar-SA" sz="2800" dirty="0">
              <a:solidFill>
                <a:schemeClr val="bg1"/>
              </a:solidFill>
            </a:endParaRPr>
          </a:p>
        </p:txBody>
      </p:sp>
      <p:sp>
        <p:nvSpPr>
          <p:cNvPr id="24" name="مربع نص 23"/>
          <p:cNvSpPr txBox="1"/>
          <p:nvPr/>
        </p:nvSpPr>
        <p:spPr>
          <a:xfrm>
            <a:off x="4535996" y="4057908"/>
            <a:ext cx="3564396" cy="523220"/>
          </a:xfrm>
          <a:prstGeom prst="rect">
            <a:avLst/>
          </a:prstGeom>
          <a:noFill/>
        </p:spPr>
        <p:txBody>
          <a:bodyPr wrap="square" rtlCol="1">
            <a:spAutoFit/>
          </a:bodyPr>
          <a:lstStyle/>
          <a:p>
            <a:pPr algn="ctr"/>
            <a:r>
              <a:rPr lang="ar-SA" sz="2800" b="1" dirty="0">
                <a:solidFill>
                  <a:schemeClr val="bg1"/>
                </a:solidFill>
              </a:rPr>
              <a:t>التكلفة المالية</a:t>
            </a:r>
          </a:p>
        </p:txBody>
      </p:sp>
      <p:sp>
        <p:nvSpPr>
          <p:cNvPr id="25" name="مربع نص 24"/>
          <p:cNvSpPr txBox="1"/>
          <p:nvPr/>
        </p:nvSpPr>
        <p:spPr>
          <a:xfrm>
            <a:off x="971600" y="4057908"/>
            <a:ext cx="3528392" cy="523220"/>
          </a:xfrm>
          <a:prstGeom prst="rect">
            <a:avLst/>
          </a:prstGeom>
          <a:noFill/>
        </p:spPr>
        <p:txBody>
          <a:bodyPr wrap="square" rtlCol="1">
            <a:spAutoFit/>
          </a:bodyPr>
          <a:lstStyle/>
          <a:p>
            <a:pPr algn="ctr" fontAlgn="t"/>
            <a:r>
              <a:rPr lang="ar-SA" sz="2800" b="1" dirty="0">
                <a:solidFill>
                  <a:schemeClr val="bg1"/>
                </a:solidFill>
              </a:rPr>
              <a:t>انخفاض التكلفة المادية</a:t>
            </a:r>
            <a:endParaRPr lang="ar-SA" sz="2800" dirty="0">
              <a:solidFill>
                <a:schemeClr val="bg1"/>
              </a:solidFill>
            </a:endParaRPr>
          </a:p>
        </p:txBody>
      </p:sp>
      <p:sp>
        <p:nvSpPr>
          <p:cNvPr id="26" name="مربع نص 25"/>
          <p:cNvSpPr txBox="1"/>
          <p:nvPr/>
        </p:nvSpPr>
        <p:spPr>
          <a:xfrm>
            <a:off x="4535996" y="4705980"/>
            <a:ext cx="3564396" cy="523220"/>
          </a:xfrm>
          <a:prstGeom prst="rect">
            <a:avLst/>
          </a:prstGeom>
          <a:noFill/>
        </p:spPr>
        <p:txBody>
          <a:bodyPr wrap="square" rtlCol="1">
            <a:spAutoFit/>
          </a:bodyPr>
          <a:lstStyle/>
          <a:p>
            <a:pPr algn="ctr">
              <a:defRPr/>
            </a:pPr>
            <a:r>
              <a:rPr lang="ar-SA" sz="2800" b="1" dirty="0">
                <a:solidFill>
                  <a:schemeClr val="bg1"/>
                </a:solidFill>
              </a:rPr>
              <a:t>عدم الدقة في الأداء</a:t>
            </a:r>
          </a:p>
        </p:txBody>
      </p:sp>
      <p:sp>
        <p:nvSpPr>
          <p:cNvPr id="27" name="مربع نص 26"/>
          <p:cNvSpPr txBox="1"/>
          <p:nvPr/>
        </p:nvSpPr>
        <p:spPr>
          <a:xfrm>
            <a:off x="971600" y="4705980"/>
            <a:ext cx="3528392" cy="523220"/>
          </a:xfrm>
          <a:prstGeom prst="rect">
            <a:avLst/>
          </a:prstGeom>
          <a:noFill/>
        </p:spPr>
        <p:txBody>
          <a:bodyPr wrap="square" rtlCol="1">
            <a:spAutoFit/>
          </a:bodyPr>
          <a:lstStyle/>
          <a:p>
            <a:pPr algn="ctr"/>
            <a:r>
              <a:rPr lang="ar-SA" sz="2800" b="1" dirty="0">
                <a:solidFill>
                  <a:schemeClr val="bg1"/>
                </a:solidFill>
              </a:rPr>
              <a:t>الدقة العالية في الأداء</a:t>
            </a:r>
          </a:p>
        </p:txBody>
      </p:sp>
      <p:sp>
        <p:nvSpPr>
          <p:cNvPr id="29" name="مربع نص 28"/>
          <p:cNvSpPr txBox="1"/>
          <p:nvPr/>
        </p:nvSpPr>
        <p:spPr>
          <a:xfrm>
            <a:off x="4572000" y="5282044"/>
            <a:ext cx="3564396" cy="523220"/>
          </a:xfrm>
          <a:prstGeom prst="rect">
            <a:avLst/>
          </a:prstGeom>
          <a:noFill/>
        </p:spPr>
        <p:txBody>
          <a:bodyPr wrap="square" rtlCol="1">
            <a:spAutoFit/>
          </a:bodyPr>
          <a:lstStyle/>
          <a:p>
            <a:pPr algn="ctr">
              <a:defRPr/>
            </a:pPr>
            <a:r>
              <a:rPr lang="ar-SA" sz="2800" b="1" dirty="0">
                <a:solidFill>
                  <a:schemeClr val="bg1"/>
                </a:solidFill>
              </a:rPr>
              <a:t>الشعور بالملل</a:t>
            </a:r>
          </a:p>
        </p:txBody>
      </p:sp>
      <p:sp>
        <p:nvSpPr>
          <p:cNvPr id="30" name="مربع نص 29"/>
          <p:cNvSpPr txBox="1"/>
          <p:nvPr/>
        </p:nvSpPr>
        <p:spPr>
          <a:xfrm>
            <a:off x="1007604" y="5282044"/>
            <a:ext cx="3528392" cy="523220"/>
          </a:xfrm>
          <a:prstGeom prst="rect">
            <a:avLst/>
          </a:prstGeom>
          <a:noFill/>
        </p:spPr>
        <p:txBody>
          <a:bodyPr wrap="square" rtlCol="1">
            <a:spAutoFit/>
          </a:bodyPr>
          <a:lstStyle/>
          <a:p>
            <a:pPr algn="ctr"/>
            <a:r>
              <a:rPr lang="ar-SA" sz="2800" b="1" dirty="0">
                <a:solidFill>
                  <a:schemeClr val="bg1"/>
                </a:solidFill>
              </a:rPr>
              <a:t>سهولة أنهاء المعاملة</a:t>
            </a:r>
          </a:p>
        </p:txBody>
      </p:sp>
    </p:spTree>
    <p:extLst>
      <p:ext uri="{BB962C8B-B14F-4D97-AF65-F5344CB8AC3E}">
        <p14:creationId xmlns:p14="http://schemas.microsoft.com/office/powerpoint/2010/main" val="139151611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0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randombar(horizontal)">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randombar(horizontal)">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1" grpId="0"/>
      <p:bldP spid="22" grpId="0"/>
      <p:bldP spid="23" grpId="0"/>
      <p:bldP spid="24" grpId="0"/>
      <p:bldP spid="25" grpId="0"/>
      <p:bldP spid="26" grpId="0"/>
      <p:bldP spid="27"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836712"/>
            <a:ext cx="7344816" cy="5040560"/>
          </a:xfrm>
          <a:prstGeom prst="rect">
            <a:avLst/>
          </a:prstGeom>
          <a:gradFill flip="none" rotWithShape="1">
            <a:gsLst>
              <a:gs pos="30000">
                <a:schemeClr val="tx1"/>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Picture 6" descr="http://eng.au.alexu.edu.eg/English/Academic-Units/EServiceUnit/PublishingImages/Electronic%20services%20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12" y="1023933"/>
            <a:ext cx="6984776" cy="1396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at4adv.com/files/servicep/16-20120923-0706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2610409"/>
            <a:ext cx="6984000" cy="3122847"/>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1547664" y="2924944"/>
            <a:ext cx="6048672" cy="2400657"/>
          </a:xfrm>
          <a:prstGeom prst="rect">
            <a:avLst/>
          </a:prstGeom>
          <a:noFill/>
        </p:spPr>
        <p:txBody>
          <a:bodyPr wrap="square" rtlCol="1">
            <a:spAutoFit/>
          </a:bodyPr>
          <a:lstStyle/>
          <a:p>
            <a:pPr algn="ctr"/>
            <a:r>
              <a:rPr lang="ar-SA" sz="5000" dirty="0">
                <a:ln>
                  <a:solidFill>
                    <a:sysClr val="windowText" lastClr="000000"/>
                  </a:solidFill>
                </a:ln>
                <a:solidFill>
                  <a:schemeClr val="bg1"/>
                </a:solidFill>
                <a:effectLst>
                  <a:outerShdw blurRad="38100" dist="38100" dir="2700000" algn="tl">
                    <a:srgbClr val="000000">
                      <a:alpha val="43137"/>
                    </a:srgbClr>
                  </a:outerShdw>
                </a:effectLst>
                <a:cs typeface="PT Bold Heading" panose="02010400000000000000" pitchFamily="2" charset="-78"/>
              </a:rPr>
              <a:t>الاستفادة من تقنية المعلومات والاتصالات في تقديم وتسهيل الخدمات</a:t>
            </a:r>
          </a:p>
        </p:txBody>
      </p:sp>
      <p:pic>
        <p:nvPicPr>
          <p:cNvPr id="6" name="Picture 10" descr="http://www.shipcruise.org/wp-content/uploads/2013/07/Carnival-cruise-por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19675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p:cNvSpPr txBox="1"/>
          <p:nvPr/>
        </p:nvSpPr>
        <p:spPr>
          <a:xfrm>
            <a:off x="1763688" y="1340768"/>
            <a:ext cx="6048672" cy="861774"/>
          </a:xfrm>
          <a:prstGeom prst="rect">
            <a:avLst/>
          </a:prstGeom>
          <a:noFill/>
        </p:spPr>
        <p:txBody>
          <a:bodyPr wrap="square" rtlCol="1">
            <a:spAutoFit/>
          </a:bodyPr>
          <a:lstStyle/>
          <a:p>
            <a:r>
              <a:rPr lang="ar-SA" sz="5000" dirty="0">
                <a:ln>
                  <a:solidFill>
                    <a:sysClr val="windowText" lastClr="000000"/>
                  </a:solidFill>
                </a:ln>
                <a:solidFill>
                  <a:schemeClr val="bg1"/>
                </a:solidFill>
                <a:effectLst>
                  <a:outerShdw blurRad="38100" dist="38100" dir="2700000" algn="tl">
                    <a:srgbClr val="000000">
                      <a:alpha val="43137"/>
                    </a:srgbClr>
                  </a:outerShdw>
                </a:effectLst>
                <a:cs typeface="PT Bold Heading" panose="02010400000000000000" pitchFamily="2" charset="-78"/>
              </a:rPr>
              <a:t>الخدمات الإلكترونية</a:t>
            </a:r>
          </a:p>
        </p:txBody>
      </p:sp>
    </p:spTree>
    <p:extLst>
      <p:ext uri="{BB962C8B-B14F-4D97-AF65-F5344CB8AC3E}">
        <p14:creationId xmlns:p14="http://schemas.microsoft.com/office/powerpoint/2010/main" val="367149269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6" presetClass="entr" presetSubtype="4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1.bp.blogspot.com/-udbRDD3ukyI/Tc4vNYghegI/AAAAAAAAAhs/z7rRUAfpBT0/s1600/03+%25D8%25A7%25D8%25AE%25D8%25B1+%25D9%2585%25D8%25A7+%25D8%25AA%25D9%2585+%25D8%25AA%25D8%25AF%25D8%25B4%25D9%258A%25D9%2586%25D9%2587+%25D9%2585%25D9%2586+%25D8%25A7%25D9%2584%25D8%25AE%25D8%25AF%25D9%2585%25D8%25A7%25D8%25AA+%25D8%25A7%25D9%2584%25D8%25A7%25D9%2584%25D9%2583%25D8%25AA%25D8%25B1%25D9%2588%25D9%2586%25D9%258A%25D8%25A9+%25D8%25A7%25D9%2584%25D8%25AD%25D9%2583%25D9%2588%25D9%2585%25D9%258A%25D8%25A9.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4" t="5584" r="2098"/>
          <a:stretch/>
        </p:blipFill>
        <p:spPr bwMode="auto">
          <a:xfrm>
            <a:off x="611560" y="571499"/>
            <a:ext cx="7333200" cy="4134680"/>
          </a:xfrm>
          <a:prstGeom prst="rect">
            <a:avLst/>
          </a:prstGeom>
          <a:ln w="57150">
            <a:solidFill>
              <a:srgbClr val="006600"/>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forums.mn66.com/imgcache/2/441050women.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1"/>
          <a:stretch/>
        </p:blipFill>
        <p:spPr bwMode="auto">
          <a:xfrm>
            <a:off x="905400" y="1412775"/>
            <a:ext cx="7333200" cy="4210604"/>
          </a:xfrm>
          <a:prstGeom prst="rect">
            <a:avLst/>
          </a:prstGeom>
          <a:ln w="57150">
            <a:solidFill>
              <a:srgbClr val="4A32DC"/>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alriyadh.com/2012/08/09/img/7349016410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18" y="2348880"/>
            <a:ext cx="7334530" cy="3829051"/>
          </a:xfrm>
          <a:prstGeom prst="rect">
            <a:avLst/>
          </a:prstGeom>
          <a:ln w="57150">
            <a:solidFill>
              <a:srgbClr val="FFC000"/>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مستطيل 10"/>
          <p:cNvSpPr/>
          <p:nvPr/>
        </p:nvSpPr>
        <p:spPr>
          <a:xfrm>
            <a:off x="629816" y="4477617"/>
            <a:ext cx="7343444" cy="1754326"/>
          </a:xfrm>
          <a:prstGeom prst="rect">
            <a:avLst/>
          </a:prstGeom>
          <a:solidFill>
            <a:srgbClr val="FFFFFF">
              <a:alpha val="78039"/>
            </a:srgbClr>
          </a:solidFill>
          <a:ln w="5715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SA" sz="3600" b="1" dirty="0">
                <a:solidFill>
                  <a:srgbClr val="C00000"/>
                </a:solidFill>
              </a:rPr>
              <a:t>من الصور التي امامك </a:t>
            </a:r>
          </a:p>
          <a:p>
            <a:pPr algn="ctr"/>
            <a:r>
              <a:rPr lang="ar-SA" sz="3600" b="1" dirty="0">
                <a:solidFill>
                  <a:srgbClr val="C00000"/>
                </a:solidFill>
              </a:rPr>
              <a:t>ما هي أهم الخدمات المقدمة إلكترونيا  للمواطنين والمقيمين ؟</a:t>
            </a:r>
          </a:p>
        </p:txBody>
      </p:sp>
    </p:spTree>
    <p:extLst>
      <p:ext uri="{BB962C8B-B14F-4D97-AF65-F5344CB8AC3E}">
        <p14:creationId xmlns:p14="http://schemas.microsoft.com/office/powerpoint/2010/main" val="11451458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p:cTn id="21" dur="500" fill="hold"/>
                                        <p:tgtEl>
                                          <p:spTgt spid="3078"/>
                                        </p:tgtEl>
                                        <p:attrNameLst>
                                          <p:attrName>ppt_w</p:attrName>
                                        </p:attrNameLst>
                                      </p:cBhvr>
                                      <p:tavLst>
                                        <p:tav tm="0">
                                          <p:val>
                                            <p:fltVal val="0"/>
                                          </p:val>
                                        </p:tav>
                                        <p:tav tm="100000">
                                          <p:val>
                                            <p:strVal val="#ppt_w"/>
                                          </p:val>
                                        </p:tav>
                                      </p:tavLst>
                                    </p:anim>
                                    <p:anim calcmode="lin" valueType="num">
                                      <p:cBhvr>
                                        <p:cTn id="22" dur="500" fill="hold"/>
                                        <p:tgtEl>
                                          <p:spTgt spid="3078"/>
                                        </p:tgtEl>
                                        <p:attrNameLst>
                                          <p:attrName>ppt_h</p:attrName>
                                        </p:attrNameLst>
                                      </p:cBhvr>
                                      <p:tavLst>
                                        <p:tav tm="0">
                                          <p:val>
                                            <p:fltVal val="0"/>
                                          </p:val>
                                        </p:tav>
                                        <p:tav tm="100000">
                                          <p:val>
                                            <p:strVal val="#ppt_h"/>
                                          </p:val>
                                        </p:tav>
                                      </p:tavLst>
                                    </p:anim>
                                    <p:animEffect transition="in" filter="fade">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ltanmia.files.wordpress.com/2012/10/986106b1ee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6797" y="476672"/>
            <a:ext cx="1422590" cy="158417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540524" y="839614"/>
            <a:ext cx="6407740" cy="1077218"/>
          </a:xfrm>
          <a:prstGeom prst="rect">
            <a:avLst/>
          </a:prstGeom>
        </p:spPr>
        <p:txBody>
          <a:bodyPr wrap="square">
            <a:spAutoFit/>
          </a:bodyPr>
          <a:lstStyle/>
          <a:p>
            <a:pPr algn="ctr"/>
            <a:r>
              <a:rPr lang="ar-SA" sz="3200" b="1" dirty="0">
                <a:solidFill>
                  <a:srgbClr val="C00000"/>
                </a:solidFill>
              </a:rPr>
              <a:t>و من الصور التي امامك </a:t>
            </a:r>
          </a:p>
          <a:p>
            <a:pPr algn="ctr"/>
            <a:r>
              <a:rPr lang="ar-SA" sz="3200" b="1" dirty="0">
                <a:solidFill>
                  <a:srgbClr val="C00000"/>
                </a:solidFill>
              </a:rPr>
              <a:t>ما هي أهم الخدمات المقدمة إلكترونيا ؟</a:t>
            </a:r>
          </a:p>
        </p:txBody>
      </p:sp>
      <p:sp>
        <p:nvSpPr>
          <p:cNvPr id="2" name="مربع نص 1"/>
          <p:cNvSpPr txBox="1"/>
          <p:nvPr/>
        </p:nvSpPr>
        <p:spPr>
          <a:xfrm>
            <a:off x="827584" y="2708920"/>
            <a:ext cx="7457539" cy="2748253"/>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ar-SA" sz="4000" dirty="0"/>
              <a:t> .........................................</a:t>
            </a:r>
          </a:p>
          <a:p>
            <a:pPr marL="285750" indent="-285750">
              <a:lnSpc>
                <a:spcPct val="150000"/>
              </a:lnSpc>
              <a:buFont typeface="Arial" panose="020B0604020202020204" pitchFamily="34" charset="0"/>
              <a:buChar char="•"/>
            </a:pPr>
            <a:r>
              <a:rPr lang="ar-SA" sz="4000" dirty="0"/>
              <a:t>..........................................</a:t>
            </a:r>
          </a:p>
          <a:p>
            <a:pPr marL="285750" indent="-285750">
              <a:lnSpc>
                <a:spcPct val="150000"/>
              </a:lnSpc>
              <a:buFont typeface="Arial" panose="020B0604020202020204" pitchFamily="34" charset="0"/>
              <a:buChar char="•"/>
            </a:pPr>
            <a:r>
              <a:rPr lang="ar-SA" sz="4000" dirty="0"/>
              <a:t>..........................................</a:t>
            </a:r>
          </a:p>
        </p:txBody>
      </p:sp>
      <p:sp>
        <p:nvSpPr>
          <p:cNvPr id="3" name="مستطيل 2"/>
          <p:cNvSpPr/>
          <p:nvPr/>
        </p:nvSpPr>
        <p:spPr>
          <a:xfrm>
            <a:off x="3519296" y="2918936"/>
            <a:ext cx="3886000" cy="707886"/>
          </a:xfrm>
          <a:prstGeom prst="rect">
            <a:avLst/>
          </a:prstGeom>
        </p:spPr>
        <p:txBody>
          <a:bodyPr wrap="none">
            <a:spAutoFit/>
          </a:bodyPr>
          <a:lstStyle/>
          <a:p>
            <a:r>
              <a:rPr lang="ar-SA" sz="4000" dirty="0">
                <a:solidFill>
                  <a:srgbClr val="4A32DC"/>
                </a:solidFill>
                <a:cs typeface="PT Bold Heading" panose="02010400000000000000" pitchFamily="2" charset="-78"/>
              </a:rPr>
              <a:t>الحكومة الالكترونية </a:t>
            </a:r>
          </a:p>
        </p:txBody>
      </p:sp>
      <p:sp>
        <p:nvSpPr>
          <p:cNvPr id="12" name="مستطيل 11"/>
          <p:cNvSpPr/>
          <p:nvPr/>
        </p:nvSpPr>
        <p:spPr>
          <a:xfrm>
            <a:off x="3712968" y="3801234"/>
            <a:ext cx="3736920" cy="707886"/>
          </a:xfrm>
          <a:prstGeom prst="rect">
            <a:avLst/>
          </a:prstGeom>
        </p:spPr>
        <p:txBody>
          <a:bodyPr wrap="none">
            <a:spAutoFit/>
          </a:bodyPr>
          <a:lstStyle/>
          <a:p>
            <a:r>
              <a:rPr lang="ar-SA" sz="4000" dirty="0">
                <a:solidFill>
                  <a:srgbClr val="4A32DC"/>
                </a:solidFill>
                <a:cs typeface="PT Bold Heading" panose="02010400000000000000" pitchFamily="2" charset="-78"/>
              </a:rPr>
              <a:t>التجارة الالكترونية </a:t>
            </a:r>
          </a:p>
        </p:txBody>
      </p:sp>
      <p:sp>
        <p:nvSpPr>
          <p:cNvPr id="13" name="مستطيل 12"/>
          <p:cNvSpPr/>
          <p:nvPr/>
        </p:nvSpPr>
        <p:spPr>
          <a:xfrm>
            <a:off x="3630959" y="4809346"/>
            <a:ext cx="3813865" cy="707886"/>
          </a:xfrm>
          <a:prstGeom prst="rect">
            <a:avLst/>
          </a:prstGeom>
        </p:spPr>
        <p:txBody>
          <a:bodyPr wrap="none">
            <a:spAutoFit/>
          </a:bodyPr>
          <a:lstStyle/>
          <a:p>
            <a:r>
              <a:rPr lang="ar-SA" sz="4000" dirty="0">
                <a:solidFill>
                  <a:srgbClr val="4A32DC"/>
                </a:solidFill>
                <a:cs typeface="PT Bold Heading" panose="02010400000000000000" pitchFamily="2" charset="-78"/>
              </a:rPr>
              <a:t>الجامعة الالكترونية </a:t>
            </a:r>
          </a:p>
        </p:txBody>
      </p:sp>
    </p:spTree>
    <p:extLst>
      <p:ext uri="{BB962C8B-B14F-4D97-AF65-F5344CB8AC3E}">
        <p14:creationId xmlns:p14="http://schemas.microsoft.com/office/powerpoint/2010/main" val="221702930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lkhabarpress.com/wp-content/uploads/2014/09/%D8%A7%D9%84%D8%A5%D9%86%D8%AA%D8%B1%D9%86%D8%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874" y="1556792"/>
            <a:ext cx="6740252" cy="44935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مستطيل 14"/>
          <p:cNvSpPr/>
          <p:nvPr/>
        </p:nvSpPr>
        <p:spPr>
          <a:xfrm>
            <a:off x="683568" y="683985"/>
            <a:ext cx="7703884" cy="584775"/>
          </a:xfrm>
          <a:prstGeom prst="rect">
            <a:avLst/>
          </a:prstGeom>
        </p:spPr>
        <p:txBody>
          <a:bodyPr wrap="square">
            <a:spAutoFit/>
          </a:bodyPr>
          <a:lstStyle/>
          <a:p>
            <a:pPr algn="ctr"/>
            <a:r>
              <a:rPr lang="ar-SA" sz="3200" b="1" dirty="0">
                <a:solidFill>
                  <a:srgbClr val="C00000"/>
                </a:solidFill>
              </a:rPr>
              <a:t>إلى ماذا نحتاج كي نستفيد من الخدمات الإلكترونية ؟</a:t>
            </a:r>
          </a:p>
        </p:txBody>
      </p:sp>
      <p:sp>
        <p:nvSpPr>
          <p:cNvPr id="16" name="مستطيل 15"/>
          <p:cNvSpPr/>
          <p:nvPr/>
        </p:nvSpPr>
        <p:spPr>
          <a:xfrm>
            <a:off x="1312133" y="3513782"/>
            <a:ext cx="6519734" cy="923330"/>
          </a:xfrm>
          <a:prstGeom prst="rect">
            <a:avLst/>
          </a:prstGeom>
        </p:spPr>
        <p:txBody>
          <a:bodyPr wrap="none">
            <a:spAutoFit/>
          </a:bodyPr>
          <a:lstStyle/>
          <a:p>
            <a:r>
              <a:rPr lang="ar-SA" sz="54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PT Bold Heading" panose="02010400000000000000" pitchFamily="2" charset="-78"/>
              </a:rPr>
              <a:t>الإنترنت وشبكات الاتصال</a:t>
            </a:r>
          </a:p>
        </p:txBody>
      </p:sp>
    </p:spTree>
    <p:extLst>
      <p:ext uri="{BB962C8B-B14F-4D97-AF65-F5344CB8AC3E}">
        <p14:creationId xmlns:p14="http://schemas.microsoft.com/office/powerpoint/2010/main" val="82912000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par>
                                <p:cTn id="8" presetID="16" presetClass="entr" presetSubtype="42"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outHorizont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0"/>
                                  </p:iterate>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16" presetClass="emph" presetSubtype="0" repeatCount="indefinite" fill="hold" grpId="1" nodeType="withEffect">
                                  <p:stCondLst>
                                    <p:cond delay="0"/>
                                  </p:stCondLst>
                                  <p:iterate type="lt">
                                    <p:tmPct val="4000"/>
                                  </p:iterate>
                                  <p:childTnLst>
                                    <p:set>
                                      <p:cBhvr override="childStyle">
                                        <p:cTn id="20" dur="500" fill="hold"/>
                                        <p:tgtEl>
                                          <p:spTgt spid="16"/>
                                        </p:tgtEl>
                                        <p:attrNameLst>
                                          <p:attrName>style.color</p:attrName>
                                        </p:attrNameLst>
                                      </p:cBhvr>
                                      <p:to>
                                        <p:clrVal>
                                          <a:srgbClr val="00FFFF"/>
                                        </p:clrVal>
                                      </p:to>
                                    </p:set>
                                    <p:set>
                                      <p:cBhvr>
                                        <p:cTn id="21" dur="500" fill="hold"/>
                                        <p:tgtEl>
                                          <p:spTgt spid="16"/>
                                        </p:tgtEl>
                                        <p:attrNameLst>
                                          <p:attrName>fillcolor</p:attrName>
                                        </p:attrNameLst>
                                      </p:cBhvr>
                                      <p:to>
                                        <p:clrVal>
                                          <a:srgbClr val="00FFFF"/>
                                        </p:clrVal>
                                      </p:to>
                                    </p:set>
                                    <p:set>
                                      <p:cBhvr>
                                        <p:cTn id="22"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0813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مستطيل ذو زوايا قطرية مخدوشة 5"/>
          <p:cNvSpPr/>
          <p:nvPr/>
        </p:nvSpPr>
        <p:spPr>
          <a:xfrm>
            <a:off x="2051720" y="476672"/>
            <a:ext cx="4968552" cy="1512168"/>
          </a:xfrm>
          <a:prstGeom prst="snip2DiagRect">
            <a:avLst>
              <a:gd name="adj1" fmla="val 21416"/>
              <a:gd name="adj2" fmla="val 1666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8" name="مستطيل مستدير الزوايا 7"/>
          <p:cNvSpPr/>
          <p:nvPr/>
        </p:nvSpPr>
        <p:spPr>
          <a:xfrm>
            <a:off x="1547664" y="620688"/>
            <a:ext cx="6336704" cy="1224136"/>
          </a:xfrm>
          <a:prstGeom prst="roundRect">
            <a:avLst/>
          </a:prstGeom>
          <a:solidFill>
            <a:srgbClr val="A72349"/>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الحكومة الالكترونية</a:t>
            </a:r>
          </a:p>
          <a:p>
            <a:pPr algn="ctr"/>
            <a:r>
              <a:rPr lang="en-US" sz="2800" dirty="0"/>
              <a:t>E-Government</a:t>
            </a:r>
            <a:r>
              <a:rPr lang="ar-SA" sz="2800" dirty="0">
                <a:solidFill>
                  <a:schemeClr val="bg1"/>
                </a:solidFill>
                <a:cs typeface="PT Bold Heading" panose="02010400000000000000" pitchFamily="2" charset="-78"/>
              </a:rPr>
              <a:t> </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286"/>
          <a:stretch/>
        </p:blipFill>
        <p:spPr bwMode="auto">
          <a:xfrm>
            <a:off x="631726" y="2273497"/>
            <a:ext cx="7880548" cy="38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1.bp.blogspot.com/-udbRDD3ukyI/Tc4vNYghegI/AAAAAAAAAhs/z7rRUAfpBT0/s1600/03+%25D8%25A7%25D8%25AE%25D8%25B1+%25D9%2585%25D8%25A7+%25D8%25AA%25D9%2585+%25D8%25AA%25D8%25AF%25D8%25B4%25D9%258A%25D9%2586%25D9%2587+%25D9%2585%25D9%2586+%25D8%25A7%25D9%2584%25D8%25AE%25D8%25AF%25D9%2585%25D8%25A7%25D8%25AA+%25D8%25A7%25D9%2584%25D8%25A7%25D9%2584%25D9%2583%25D8%25AA%25D8%25B1%25D9%2588%25D9%2586%25D9%258A%25D8%25A9+%25D8%25A7%25D9%2584%25D8%25AD%25D9%2583%25D9%2588%25D9%2585%25D9%258A%25D8%25A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2626058"/>
            <a:ext cx="706755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93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750"/>
                                        <p:tgtEl>
                                          <p:spTgt spid="2051"/>
                                        </p:tgtEl>
                                      </p:cBhvr>
                                    </p:animEffect>
                                  </p:childTnLst>
                                </p:cTn>
                              </p:par>
                            </p:childTnLst>
                          </p:cTn>
                        </p:par>
                        <p:par>
                          <p:cTn id="8" fill="hold">
                            <p:stCondLst>
                              <p:cond delay="750"/>
                            </p:stCondLst>
                            <p:childTnLst>
                              <p:par>
                                <p:cTn id="9" presetID="6" presetClass="entr" presetSubtype="32"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circle(out)">
                                      <p:cBhvr>
                                        <p:cTn id="11" dur="1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vb.4heronline.net/attachment.php?attachmentid=5670&amp;stc=1&amp;d=1334332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28"/>
            <a:ext cx="748883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820.imageshack.us/img820/9814/42567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2264" t="35944" r="1822" b="12506"/>
          <a:stretch/>
        </p:blipFill>
        <p:spPr bwMode="auto">
          <a:xfrm>
            <a:off x="5336080" y="476672"/>
            <a:ext cx="3117431" cy="20591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alriyadh.com/2010/10/24/img/0815424795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506847"/>
            <a:ext cx="3095684" cy="20338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611560" y="4447679"/>
            <a:ext cx="7590684" cy="1285577"/>
          </a:xfrm>
          <a:prstGeom prst="ribbon2">
            <a:avLst>
              <a:gd name="adj1" fmla="val 16667"/>
              <a:gd name="adj2" fmla="val 74169"/>
            </a:avLst>
          </a:prstGeom>
        </p:spPr>
        <p:style>
          <a:lnRef idx="1">
            <a:schemeClr val="accent1"/>
          </a:lnRef>
          <a:fillRef idx="3">
            <a:schemeClr val="accent1"/>
          </a:fillRef>
          <a:effectRef idx="2">
            <a:schemeClr val="accent1"/>
          </a:effectRef>
          <a:fontRef idx="minor">
            <a:schemeClr val="lt1"/>
          </a:fontRef>
        </p:style>
        <p:txBody>
          <a:bodyPr wrap="square" rtlCol="1">
            <a:spAutoFit/>
          </a:bodyPr>
          <a:lstStyle/>
          <a:p>
            <a:pPr algn="ctr"/>
            <a:r>
              <a:rPr lang="ar-SA" sz="3200" b="1" dirty="0"/>
              <a:t>من الصور التي أمامك ، ما هو مفهومك تجاه الحكومة الإلكترونية ؟</a:t>
            </a:r>
          </a:p>
        </p:txBody>
      </p:sp>
      <p:pic>
        <p:nvPicPr>
          <p:cNvPr id="1028" name="Picture 4" descr="http://classic.aawsat.com/2008/06/29/images/ksa-local1.4767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657" y="481547"/>
            <a:ext cx="3117431" cy="20591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42460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up)">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ipe(up)">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barn(outHorizontal)">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683568" y="1124744"/>
            <a:ext cx="7488832" cy="4824536"/>
          </a:xfrm>
          <a:prstGeom prst="ellipse">
            <a:avLst/>
          </a:prstGeom>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sz="2400" dirty="0">
              <a:cs typeface="PT Bold Heading" panose="02010400000000000000" pitchFamily="2" charset="-78"/>
            </a:endParaRPr>
          </a:p>
        </p:txBody>
      </p:sp>
      <p:sp>
        <p:nvSpPr>
          <p:cNvPr id="3" name="شكل بيضاوي 2"/>
          <p:cNvSpPr/>
          <p:nvPr/>
        </p:nvSpPr>
        <p:spPr>
          <a:xfrm>
            <a:off x="827584" y="692696"/>
            <a:ext cx="7488832" cy="4824536"/>
          </a:xfrm>
          <a:prstGeom prst="ellipse">
            <a:avLst/>
          </a:prstGeom>
        </p:spPr>
        <p:style>
          <a:lnRef idx="1">
            <a:schemeClr val="accent4"/>
          </a:lnRef>
          <a:fillRef idx="3">
            <a:schemeClr val="accent4"/>
          </a:fillRef>
          <a:effectRef idx="2">
            <a:schemeClr val="accent4"/>
          </a:effectRef>
          <a:fontRef idx="minor">
            <a:schemeClr val="lt1"/>
          </a:fontRef>
        </p:style>
        <p:txBody>
          <a:bodyPr rtlCol="1" anchor="ctr"/>
          <a:lstStyle/>
          <a:p>
            <a:pPr algn="ctr"/>
            <a:endParaRPr lang="ar-SA" sz="2400" dirty="0">
              <a:cs typeface="PT Bold Heading" panose="02010400000000000000" pitchFamily="2" charset="-78"/>
            </a:endParaRPr>
          </a:p>
        </p:txBody>
      </p:sp>
      <p:sp>
        <p:nvSpPr>
          <p:cNvPr id="4" name="شكل بيضاوي 3"/>
          <p:cNvSpPr/>
          <p:nvPr/>
        </p:nvSpPr>
        <p:spPr>
          <a:xfrm>
            <a:off x="810826" y="908720"/>
            <a:ext cx="7522349" cy="4824536"/>
          </a:xfrm>
          <a:prstGeom prst="ellipse">
            <a:avLst/>
          </a:prstGeom>
        </p:spPr>
        <p:style>
          <a:lnRef idx="2">
            <a:schemeClr val="dk1"/>
          </a:lnRef>
          <a:fillRef idx="1">
            <a:schemeClr val="lt1"/>
          </a:fillRef>
          <a:effectRef idx="0">
            <a:schemeClr val="dk1"/>
          </a:effectRef>
          <a:fontRef idx="minor">
            <a:schemeClr val="dk1"/>
          </a:fontRef>
        </p:style>
        <p:txBody>
          <a:bodyPr rtlCol="1" anchor="ctr"/>
          <a:lstStyle/>
          <a:p>
            <a:pPr algn="justLow"/>
            <a:r>
              <a:rPr lang="ar-SA" sz="2400" dirty="0">
                <a:cs typeface="PT Bold Heading" panose="02010400000000000000" pitchFamily="2" charset="-78"/>
              </a:rPr>
              <a:t>الحكومة الإلكترونية هو نظام حديث تتبناه الحكومات باستخدام الشبكة العنكبوتية العالمية والإنترنت في ربط مؤسساتها بعضها ببعض، وربط مختلف خدماتها بالمؤسسات الخاصة والجمهور عموما، ووضع المعلومة في متناول الأفراد وذلك لخلق علاقة شفافة تتصف بالسرعة والدقة تهدف للارتقاء بجودة الأداء</a:t>
            </a:r>
          </a:p>
        </p:txBody>
      </p:sp>
    </p:spTree>
    <p:extLst>
      <p:ext uri="{BB962C8B-B14F-4D97-AF65-F5344CB8AC3E}">
        <p14:creationId xmlns:p14="http://schemas.microsoft.com/office/powerpoint/2010/main" val="419663454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ercis.org/sites/www.ercis.org/files/pages/research/competence-centers/e-government/eg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0706" y="2276872"/>
            <a:ext cx="1142462" cy="86409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776658" y="2420888"/>
            <a:ext cx="6171606" cy="720080"/>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pic>
        <p:nvPicPr>
          <p:cNvPr id="14" name="Picture 2" descr="http://www.ercis.org/sites/www.ercis.org/files/pages/research/competence-centers/e-government/eg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624" y="3140968"/>
            <a:ext cx="1142462" cy="864096"/>
          </a:xfrm>
          <a:prstGeom prst="rect">
            <a:avLst/>
          </a:prstGeom>
          <a:noFill/>
          <a:extLst>
            <a:ext uri="{909E8E84-426E-40DD-AFC4-6F175D3DCCD1}">
              <a14:hiddenFill xmlns:a14="http://schemas.microsoft.com/office/drawing/2010/main">
                <a:solidFill>
                  <a:srgbClr val="FFFFFF"/>
                </a:solidFill>
              </a14:hiddenFill>
            </a:ext>
          </a:extLst>
        </p:spPr>
      </p:pic>
      <p:sp>
        <p:nvSpPr>
          <p:cNvPr id="15" name="مستطيل 14"/>
          <p:cNvSpPr/>
          <p:nvPr/>
        </p:nvSpPr>
        <p:spPr>
          <a:xfrm>
            <a:off x="755576" y="3284984"/>
            <a:ext cx="6171606" cy="720080"/>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pic>
        <p:nvPicPr>
          <p:cNvPr id="16" name="Picture 2" descr="http://www.ercis.org/sites/www.ercis.org/files/pages/research/competence-centers/e-government/eg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0706" y="4005064"/>
            <a:ext cx="1142462" cy="864096"/>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p:cNvSpPr/>
          <p:nvPr/>
        </p:nvSpPr>
        <p:spPr>
          <a:xfrm>
            <a:off x="776658" y="4149080"/>
            <a:ext cx="6171606" cy="720080"/>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pic>
        <p:nvPicPr>
          <p:cNvPr id="18" name="Picture 2" descr="http://www.ercis.org/sites/www.ercis.org/files/pages/research/competence-centers/e-government/eg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624" y="4869160"/>
            <a:ext cx="1142462" cy="864096"/>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p:cNvSpPr/>
          <p:nvPr/>
        </p:nvSpPr>
        <p:spPr>
          <a:xfrm>
            <a:off x="755576" y="5013176"/>
            <a:ext cx="6171606" cy="720080"/>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pic>
        <p:nvPicPr>
          <p:cNvPr id="4100" name="Picture 4" descr="http://www.oregon.gov/DAS/ETS/EGOV/docs/215106747_globecable_160x1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36043" y="540874"/>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776658" y="540874"/>
            <a:ext cx="6964197" cy="954107"/>
          </a:xfrm>
          <a:prstGeom prst="rect">
            <a:avLst/>
          </a:prstGeom>
        </p:spPr>
        <p:txBody>
          <a:bodyPr wrap="square">
            <a:spAutoFit/>
          </a:bodyPr>
          <a:lstStyle/>
          <a:p>
            <a:pPr algn="justLow"/>
            <a:r>
              <a:rPr lang="ar-SA" sz="2800" b="1" dirty="0">
                <a:solidFill>
                  <a:srgbClr val="4A32DC"/>
                </a:solidFill>
              </a:rPr>
              <a:t>مما سبق ، اذكر فوائد الحكومة الإلكترونية المقدمة</a:t>
            </a:r>
          </a:p>
          <a:p>
            <a:pPr algn="justLow"/>
            <a:r>
              <a:rPr lang="ar-SA" sz="2800" b="1" dirty="0">
                <a:solidFill>
                  <a:srgbClr val="4A32DC"/>
                </a:solidFill>
              </a:rPr>
              <a:t>       للمواطنين والمراجعين .</a:t>
            </a:r>
          </a:p>
        </p:txBody>
      </p:sp>
      <p:sp>
        <p:nvSpPr>
          <p:cNvPr id="4" name="مستطيل 3"/>
          <p:cNvSpPr/>
          <p:nvPr/>
        </p:nvSpPr>
        <p:spPr>
          <a:xfrm>
            <a:off x="2300176" y="2494637"/>
            <a:ext cx="3124573" cy="646331"/>
          </a:xfrm>
          <a:prstGeom prst="rect">
            <a:avLst/>
          </a:prstGeom>
          <a:noFill/>
        </p:spPr>
        <p:txBody>
          <a:bodyPr wrap="none" lIns="91440" tIns="45720" rIns="91440" bIns="45720">
            <a:spAutoFit/>
          </a:bodyPr>
          <a:lstStyle/>
          <a:p>
            <a:pPr algn="ctr"/>
            <a:r>
              <a:rPr lang="ar-SA"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توفير الوقت والجهد</a:t>
            </a:r>
          </a:p>
        </p:txBody>
      </p:sp>
      <p:sp>
        <p:nvSpPr>
          <p:cNvPr id="21" name="مستطيل 20"/>
          <p:cNvSpPr/>
          <p:nvPr/>
        </p:nvSpPr>
        <p:spPr>
          <a:xfrm>
            <a:off x="1837214" y="3286725"/>
            <a:ext cx="4129657" cy="646331"/>
          </a:xfrm>
          <a:prstGeom prst="rect">
            <a:avLst/>
          </a:prstGeom>
          <a:noFill/>
        </p:spPr>
        <p:txBody>
          <a:bodyPr wrap="none" lIns="91440" tIns="45720" rIns="91440" bIns="45720">
            <a:spAutoFit/>
          </a:bodyPr>
          <a:lstStyle/>
          <a:p>
            <a:pPr algn="ctr"/>
            <a:r>
              <a:rPr lang="ar-SA"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الحد من الازدحام المروري</a:t>
            </a:r>
          </a:p>
        </p:txBody>
      </p:sp>
      <p:sp>
        <p:nvSpPr>
          <p:cNvPr id="22" name="مستطيل 21"/>
          <p:cNvSpPr/>
          <p:nvPr/>
        </p:nvSpPr>
        <p:spPr>
          <a:xfrm>
            <a:off x="1353107" y="4150821"/>
            <a:ext cx="5097870" cy="646331"/>
          </a:xfrm>
          <a:prstGeom prst="rect">
            <a:avLst/>
          </a:prstGeom>
          <a:noFill/>
        </p:spPr>
        <p:txBody>
          <a:bodyPr wrap="none" lIns="91440" tIns="45720" rIns="91440" bIns="45720">
            <a:spAutoFit/>
          </a:bodyPr>
          <a:lstStyle/>
          <a:p>
            <a:pPr algn="ctr"/>
            <a:r>
              <a:rPr lang="ar-SA"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تسهيل الإجراءات على المراجعين</a:t>
            </a:r>
          </a:p>
        </p:txBody>
      </p:sp>
      <p:sp>
        <p:nvSpPr>
          <p:cNvPr id="23" name="مستطيل 22"/>
          <p:cNvSpPr/>
          <p:nvPr/>
        </p:nvSpPr>
        <p:spPr>
          <a:xfrm>
            <a:off x="2161023" y="5014917"/>
            <a:ext cx="3482043" cy="646331"/>
          </a:xfrm>
          <a:prstGeom prst="rect">
            <a:avLst/>
          </a:prstGeom>
          <a:noFill/>
        </p:spPr>
        <p:txBody>
          <a:bodyPr wrap="none" lIns="91440" tIns="45720" rIns="91440" bIns="45720">
            <a:spAutoFit/>
          </a:bodyPr>
          <a:lstStyle/>
          <a:p>
            <a:pPr algn="ctr"/>
            <a:r>
              <a:rPr lang="ar-SA"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خفض التكاليف المادية</a:t>
            </a:r>
          </a:p>
        </p:txBody>
      </p:sp>
    </p:spTree>
    <p:extLst>
      <p:ext uri="{BB962C8B-B14F-4D97-AF65-F5344CB8AC3E}">
        <p14:creationId xmlns:p14="http://schemas.microsoft.com/office/powerpoint/2010/main" val="27798171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2"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fltVal val="0"/>
                                          </p:val>
                                        </p:tav>
                                        <p:tav tm="100000">
                                          <p:val>
                                            <p:strVal val="#ppt_w"/>
                                          </p:val>
                                        </p:tav>
                                      </p:tavLst>
                                    </p:anim>
                                    <p:anim calcmode="lin" valueType="num">
                                      <p:cBhvr>
                                        <p:cTn id="79" dur="500" fill="hold"/>
                                        <p:tgtEl>
                                          <p:spTgt spid="23"/>
                                        </p:tgtEl>
                                        <p:attrNameLst>
                                          <p:attrName>ppt_h</p:attrName>
                                        </p:attrNameLst>
                                      </p:cBhvr>
                                      <p:tavLst>
                                        <p:tav tm="0">
                                          <p:val>
                                            <p:fltVal val="0"/>
                                          </p:val>
                                        </p:tav>
                                        <p:tav tm="100000">
                                          <p:val>
                                            <p:strVal val="#ppt_h"/>
                                          </p:val>
                                        </p:tav>
                                      </p:tavLst>
                                    </p:anim>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9" grpId="0" animBg="1"/>
      <p:bldP spid="7" grpId="0"/>
      <p:bldP spid="4"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503548" y="3164775"/>
            <a:ext cx="8136904" cy="1200329"/>
          </a:xfrm>
          <a:prstGeom prst="rect">
            <a:avLst/>
          </a:prstGeom>
          <a:noFill/>
        </p:spPr>
        <p:txBody>
          <a:bodyPr wrap="square" rtlCol="1">
            <a:spAutoFit/>
          </a:bodyPr>
          <a:lstStyle/>
          <a:p>
            <a:pPr algn="ctr"/>
            <a:r>
              <a:rPr lang="ar-SA" sz="3600" b="1" dirty="0">
                <a:solidFill>
                  <a:srgbClr val="C00000"/>
                </a:solidFill>
                <a:cs typeface="Akhbar MT" pitchFamily="2" charset="-78"/>
              </a:rPr>
              <a:t>قم  بتعبئة الجدول التالي  ، وذلك بذكر اسم </a:t>
            </a:r>
          </a:p>
          <a:p>
            <a:pPr algn="ctr"/>
            <a:r>
              <a:rPr lang="ar-SA" sz="3600" b="1" dirty="0">
                <a:solidFill>
                  <a:srgbClr val="006600"/>
                </a:solidFill>
                <a:cs typeface="Akhbar MT" pitchFamily="2" charset="-78"/>
              </a:rPr>
              <a:t>الخدمة الإلكترونية </a:t>
            </a:r>
            <a:r>
              <a:rPr lang="ar-SA" sz="3600" b="1" dirty="0">
                <a:solidFill>
                  <a:srgbClr val="FF0000"/>
                </a:solidFill>
                <a:cs typeface="Akhbar MT" pitchFamily="2" charset="-78"/>
              </a:rPr>
              <a:t>/</a:t>
            </a:r>
            <a:r>
              <a:rPr lang="ar-SA" sz="3600" b="1" dirty="0">
                <a:cs typeface="Akhbar MT" pitchFamily="2" charset="-78"/>
              </a:rPr>
              <a:t> الموقع الإلكتروني </a:t>
            </a:r>
            <a:r>
              <a:rPr lang="ar-SA" sz="3600" b="1" dirty="0">
                <a:solidFill>
                  <a:srgbClr val="FF0000"/>
                </a:solidFill>
                <a:cs typeface="Akhbar MT" pitchFamily="2" charset="-78"/>
              </a:rPr>
              <a:t>/</a:t>
            </a:r>
            <a:r>
              <a:rPr lang="ar-SA" sz="3600" b="1" dirty="0">
                <a:cs typeface="Akhbar MT" pitchFamily="2" charset="-78"/>
              </a:rPr>
              <a:t> </a:t>
            </a:r>
            <a:r>
              <a:rPr lang="ar-SA" sz="3600" b="1" dirty="0">
                <a:solidFill>
                  <a:srgbClr val="4A32DC"/>
                </a:solidFill>
                <a:cs typeface="Akhbar MT" pitchFamily="2" charset="-78"/>
              </a:rPr>
              <a:t>الجهة المقدمة للخدمة </a:t>
            </a:r>
          </a:p>
        </p:txBody>
      </p:sp>
      <p:pic>
        <p:nvPicPr>
          <p:cNvPr id="4" name="Picture 7" descr="http://icons.iconarchive.com/icons/oxygen-icons.org/oxygen/256/Categories-applications-internet-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177" y="836712"/>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755576" y="823645"/>
            <a:ext cx="6128601" cy="1754326"/>
          </a:xfrm>
          <a:prstGeom prst="rect">
            <a:avLst/>
          </a:prstGeom>
          <a:noFill/>
        </p:spPr>
        <p:txBody>
          <a:bodyPr wrap="none" lIns="91440" tIns="45720" rIns="91440" bIns="45720">
            <a:spAutoFit/>
          </a:bodyPr>
          <a:lstStyle/>
          <a:p>
            <a:pPr algn="ctr"/>
            <a:r>
              <a:rPr lang="ar-SA"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Akhbar MT" pitchFamily="2" charset="-78"/>
              </a:rPr>
              <a:t>أمثلة على الخدمات الإلكترونية </a:t>
            </a:r>
          </a:p>
          <a:p>
            <a:pPr algn="ctr"/>
            <a:r>
              <a:rPr lang="ar-SA"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khbar MT" pitchFamily="2" charset="-78"/>
              </a:rPr>
              <a:t>في المملكة العربية السعودية</a:t>
            </a:r>
            <a:endParaRPr lang="ar-SA"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Akhbar MT" pitchFamily="2" charset="-78"/>
            </a:endParaRPr>
          </a:p>
        </p:txBody>
      </p:sp>
    </p:spTree>
    <p:extLst>
      <p:ext uri="{BB962C8B-B14F-4D97-AF65-F5344CB8AC3E}">
        <p14:creationId xmlns:p14="http://schemas.microsoft.com/office/powerpoint/2010/main" val="288126622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جدول 13"/>
          <p:cNvGraphicFramePr>
            <a:graphicFrameLocks noGrp="1"/>
          </p:cNvGraphicFramePr>
          <p:nvPr>
            <p:extLst>
              <p:ext uri="{D42A27DB-BD31-4B8C-83A1-F6EECF244321}">
                <p14:modId xmlns:p14="http://schemas.microsoft.com/office/powerpoint/2010/main" val="3080443916"/>
              </p:ext>
            </p:extLst>
          </p:nvPr>
        </p:nvGraphicFramePr>
        <p:xfrm>
          <a:off x="611560" y="1333872"/>
          <a:ext cx="7872537" cy="2743200"/>
        </p:xfrm>
        <a:graphic>
          <a:graphicData uri="http://schemas.openxmlformats.org/drawingml/2006/table">
            <a:tbl>
              <a:tblPr rtl="1" firstRow="1" bandRow="1">
                <a:tableStyleId>{7DF18680-E054-41AD-8BC1-D1AEF772440D}</a:tableStyleId>
              </a:tblPr>
              <a:tblGrid>
                <a:gridCol w="3041987">
                  <a:extLst>
                    <a:ext uri="{9D8B030D-6E8A-4147-A177-3AD203B41FA5}">
                      <a16:colId xmlns:a16="http://schemas.microsoft.com/office/drawing/2014/main" val="20000"/>
                    </a:ext>
                  </a:extLst>
                </a:gridCol>
                <a:gridCol w="2042332">
                  <a:extLst>
                    <a:ext uri="{9D8B030D-6E8A-4147-A177-3AD203B41FA5}">
                      <a16:colId xmlns:a16="http://schemas.microsoft.com/office/drawing/2014/main" val="20001"/>
                    </a:ext>
                  </a:extLst>
                </a:gridCol>
                <a:gridCol w="2788218">
                  <a:extLst>
                    <a:ext uri="{9D8B030D-6E8A-4147-A177-3AD203B41FA5}">
                      <a16:colId xmlns:a16="http://schemas.microsoft.com/office/drawing/2014/main" val="20002"/>
                    </a:ext>
                  </a:extLst>
                </a:gridCol>
              </a:tblGrid>
              <a:tr h="370840">
                <a:tc>
                  <a:txBody>
                    <a:bodyPr/>
                    <a:lstStyle/>
                    <a:p>
                      <a:pPr algn="ctr" rtl="1"/>
                      <a:r>
                        <a:rPr lang="ar-SA" sz="2400" kern="1200" dirty="0"/>
                        <a:t>الخدمة الإلكترونية </a:t>
                      </a:r>
                      <a:endParaRPr lang="ar-SA" sz="2400" b="1" kern="1200" dirty="0">
                        <a:solidFill>
                          <a:schemeClr val="tx1"/>
                        </a:solidFill>
                        <a:latin typeface="+mn-lt"/>
                        <a:ea typeface="+mn-ea"/>
                        <a:cs typeface="Akhbar MT" pitchFamily="2" charset="-78"/>
                      </a:endParaRPr>
                    </a:p>
                  </a:txBody>
                  <a:tcPr/>
                </a:tc>
                <a:tc>
                  <a:txBody>
                    <a:bodyPr/>
                    <a:lstStyle/>
                    <a:p>
                      <a:pPr algn="ctr" rtl="1"/>
                      <a:r>
                        <a:rPr lang="ar-SA" sz="2400" kern="1200" dirty="0"/>
                        <a:t>الموقع  الإلكتروني</a:t>
                      </a:r>
                      <a:endParaRPr lang="ar-SA" sz="2400" b="1" kern="1200" dirty="0">
                        <a:solidFill>
                          <a:schemeClr val="tx1"/>
                        </a:solidFill>
                        <a:latin typeface="+mn-lt"/>
                        <a:ea typeface="+mn-ea"/>
                        <a:cs typeface="Akhbar MT" pitchFamily="2" charset="-78"/>
                      </a:endParaRPr>
                    </a:p>
                  </a:txBody>
                  <a:tcPr/>
                </a:tc>
                <a:tc>
                  <a:txBody>
                    <a:bodyPr/>
                    <a:lstStyle/>
                    <a:p>
                      <a:pPr algn="ctr" rtl="1"/>
                      <a:r>
                        <a:rPr lang="ar-SA" sz="2400" kern="1200" dirty="0"/>
                        <a:t>الجهة المقدمة للخدمة </a:t>
                      </a:r>
                      <a:endParaRPr lang="ar-SA" sz="2400" b="1" kern="1200" dirty="0">
                        <a:solidFill>
                          <a:schemeClr val="tx1"/>
                        </a:solidFill>
                        <a:latin typeface="+mn-lt"/>
                        <a:ea typeface="+mn-ea"/>
                        <a:cs typeface="Akhbar MT" pitchFamily="2" charset="-78"/>
                      </a:endParaRPr>
                    </a:p>
                  </a:txBody>
                  <a:tcPr/>
                </a:tc>
                <a:extLst>
                  <a:ext uri="{0D108BD9-81ED-4DB2-BD59-A6C34878D82A}">
                    <a16:rowId xmlns:a16="http://schemas.microsoft.com/office/drawing/2014/main" val="10000"/>
                  </a:ext>
                </a:extLst>
              </a:tr>
              <a:tr h="370840">
                <a:tc>
                  <a:txBody>
                    <a:bodyPr/>
                    <a:lstStyle/>
                    <a:p>
                      <a:pPr algn="ctr" rtl="1"/>
                      <a:endParaRPr lang="ar-SA" sz="2400" b="1" dirty="0"/>
                    </a:p>
                  </a:txBody>
                  <a:tcPr/>
                </a:tc>
                <a:tc>
                  <a:txBody>
                    <a:bodyPr/>
                    <a:lstStyle/>
                    <a:p>
                      <a:pPr algn="ctr" rtl="1"/>
                      <a:endParaRPr lang="ar-SA" sz="2400" b="1"/>
                    </a:p>
                  </a:txBody>
                  <a:tcPr/>
                </a:tc>
                <a:tc>
                  <a:txBody>
                    <a:bodyPr/>
                    <a:lstStyle/>
                    <a:p>
                      <a:pPr algn="ctr" rtl="1"/>
                      <a:endParaRPr lang="ar-SA" sz="2400" b="1" dirty="0"/>
                    </a:p>
                  </a:txBody>
                  <a:tcPr/>
                </a:tc>
                <a:extLst>
                  <a:ext uri="{0D108BD9-81ED-4DB2-BD59-A6C34878D82A}">
                    <a16:rowId xmlns:a16="http://schemas.microsoft.com/office/drawing/2014/main" val="10001"/>
                  </a:ext>
                </a:extLst>
              </a:tr>
              <a:tr h="370840">
                <a:tc>
                  <a:txBody>
                    <a:bodyPr/>
                    <a:lstStyle/>
                    <a:p>
                      <a:pPr algn="ctr" rtl="1"/>
                      <a:endParaRPr lang="ar-SA" sz="2400" b="1" dirty="0"/>
                    </a:p>
                  </a:txBody>
                  <a:tcPr/>
                </a:tc>
                <a:tc>
                  <a:txBody>
                    <a:bodyPr/>
                    <a:lstStyle/>
                    <a:p>
                      <a:pPr algn="ctr" rtl="1"/>
                      <a:endParaRPr lang="ar-SA" sz="2400" b="1" dirty="0"/>
                    </a:p>
                  </a:txBody>
                  <a:tcPr/>
                </a:tc>
                <a:tc>
                  <a:txBody>
                    <a:bodyPr/>
                    <a:lstStyle/>
                    <a:p>
                      <a:pPr algn="ctr" rtl="1"/>
                      <a:endParaRPr lang="ar-SA" sz="2400" b="1" dirty="0"/>
                    </a:p>
                  </a:txBody>
                  <a:tcPr/>
                </a:tc>
                <a:extLst>
                  <a:ext uri="{0D108BD9-81ED-4DB2-BD59-A6C34878D82A}">
                    <a16:rowId xmlns:a16="http://schemas.microsoft.com/office/drawing/2014/main" val="10002"/>
                  </a:ext>
                </a:extLst>
              </a:tr>
              <a:tr h="370840">
                <a:tc>
                  <a:txBody>
                    <a:bodyPr/>
                    <a:lstStyle/>
                    <a:p>
                      <a:pPr algn="ctr" rtl="1"/>
                      <a:endParaRPr lang="ar-SA" sz="2400" b="1" dirty="0"/>
                    </a:p>
                  </a:txBody>
                  <a:tcPr/>
                </a:tc>
                <a:tc>
                  <a:txBody>
                    <a:bodyPr/>
                    <a:lstStyle/>
                    <a:p>
                      <a:pPr algn="ctr" rtl="1"/>
                      <a:endParaRPr lang="ar-SA" sz="2400" b="1" dirty="0"/>
                    </a:p>
                  </a:txBody>
                  <a:tcPr/>
                </a:tc>
                <a:tc>
                  <a:txBody>
                    <a:bodyPr/>
                    <a:lstStyle/>
                    <a:p>
                      <a:pPr algn="ctr" rtl="1"/>
                      <a:endParaRPr lang="ar-SA" sz="2400" b="1" dirty="0"/>
                    </a:p>
                  </a:txBody>
                  <a:tcPr/>
                </a:tc>
                <a:extLst>
                  <a:ext uri="{0D108BD9-81ED-4DB2-BD59-A6C34878D82A}">
                    <a16:rowId xmlns:a16="http://schemas.microsoft.com/office/drawing/2014/main" val="10003"/>
                  </a:ext>
                </a:extLst>
              </a:tr>
              <a:tr h="370840">
                <a:tc>
                  <a:txBody>
                    <a:bodyPr/>
                    <a:lstStyle/>
                    <a:p>
                      <a:pPr algn="ctr" rtl="1"/>
                      <a:endParaRPr lang="ar-SA" sz="2400" b="1" dirty="0"/>
                    </a:p>
                  </a:txBody>
                  <a:tcPr/>
                </a:tc>
                <a:tc>
                  <a:txBody>
                    <a:bodyPr/>
                    <a:lstStyle/>
                    <a:p>
                      <a:pPr algn="ctr" rtl="1"/>
                      <a:endParaRPr lang="ar-SA" sz="2400" b="1" dirty="0"/>
                    </a:p>
                  </a:txBody>
                  <a:tcPr/>
                </a:tc>
                <a:tc>
                  <a:txBody>
                    <a:bodyPr/>
                    <a:lstStyle/>
                    <a:p>
                      <a:pPr algn="ctr" rtl="1"/>
                      <a:endParaRPr lang="ar-SA" sz="2400" b="1" dirty="0"/>
                    </a:p>
                  </a:txBody>
                  <a:tcPr/>
                </a:tc>
                <a:extLst>
                  <a:ext uri="{0D108BD9-81ED-4DB2-BD59-A6C34878D82A}">
                    <a16:rowId xmlns:a16="http://schemas.microsoft.com/office/drawing/2014/main" val="10004"/>
                  </a:ext>
                </a:extLst>
              </a:tr>
              <a:tr h="370840">
                <a:tc>
                  <a:txBody>
                    <a:bodyPr/>
                    <a:lstStyle/>
                    <a:p>
                      <a:pPr algn="ctr" rtl="1"/>
                      <a:endParaRPr lang="ar-SA" sz="2400" b="1" dirty="0"/>
                    </a:p>
                  </a:txBody>
                  <a:tcPr/>
                </a:tc>
                <a:tc>
                  <a:txBody>
                    <a:bodyPr/>
                    <a:lstStyle/>
                    <a:p>
                      <a:pPr algn="ctr" rtl="1"/>
                      <a:endParaRPr lang="ar-SA" sz="2400" b="1" dirty="0"/>
                    </a:p>
                  </a:txBody>
                  <a:tcPr/>
                </a:tc>
                <a:tc>
                  <a:txBody>
                    <a:bodyPr/>
                    <a:lstStyle/>
                    <a:p>
                      <a:pPr algn="ctr" rtl="1"/>
                      <a:endParaRPr lang="ar-SA" sz="2400" b="1" dirty="0"/>
                    </a:p>
                  </a:txBody>
                  <a:tcPr/>
                </a:tc>
                <a:extLst>
                  <a:ext uri="{0D108BD9-81ED-4DB2-BD59-A6C34878D82A}">
                    <a16:rowId xmlns:a16="http://schemas.microsoft.com/office/drawing/2014/main" val="10005"/>
                  </a:ext>
                </a:extLst>
              </a:tr>
            </a:tbl>
          </a:graphicData>
        </a:graphic>
      </p:graphicFrame>
      <p:sp>
        <p:nvSpPr>
          <p:cNvPr id="15" name="مربع نص 14"/>
          <p:cNvSpPr txBox="1"/>
          <p:nvPr/>
        </p:nvSpPr>
        <p:spPr>
          <a:xfrm>
            <a:off x="5508104" y="1815207"/>
            <a:ext cx="2880320" cy="400110"/>
          </a:xfrm>
          <a:prstGeom prst="rect">
            <a:avLst/>
          </a:prstGeom>
          <a:noFill/>
        </p:spPr>
        <p:txBody>
          <a:bodyPr wrap="square" rtlCol="1">
            <a:spAutoFit/>
          </a:bodyPr>
          <a:lstStyle/>
          <a:p>
            <a:pPr algn="ctr"/>
            <a:r>
              <a:rPr lang="ar-SA" sz="2000" b="1" dirty="0"/>
              <a:t>طلب وظيفة</a:t>
            </a:r>
          </a:p>
        </p:txBody>
      </p:sp>
      <p:sp>
        <p:nvSpPr>
          <p:cNvPr id="16" name="مربع نص 15"/>
          <p:cNvSpPr txBox="1"/>
          <p:nvPr/>
        </p:nvSpPr>
        <p:spPr>
          <a:xfrm>
            <a:off x="3419872" y="1815207"/>
            <a:ext cx="2088232" cy="400110"/>
          </a:xfrm>
          <a:prstGeom prst="rect">
            <a:avLst/>
          </a:prstGeom>
          <a:noFill/>
        </p:spPr>
        <p:txBody>
          <a:bodyPr wrap="square" rtlCol="1">
            <a:spAutoFit/>
          </a:bodyPr>
          <a:lstStyle/>
          <a:p>
            <a:pPr algn="ctr"/>
            <a:r>
              <a:rPr lang="ar-SA" sz="2000" b="1" dirty="0"/>
              <a:t>جدارة</a:t>
            </a:r>
          </a:p>
        </p:txBody>
      </p:sp>
      <p:sp>
        <p:nvSpPr>
          <p:cNvPr id="17" name="مربع نص 16"/>
          <p:cNvSpPr txBox="1"/>
          <p:nvPr/>
        </p:nvSpPr>
        <p:spPr>
          <a:xfrm>
            <a:off x="539552" y="1815207"/>
            <a:ext cx="2880320" cy="400110"/>
          </a:xfrm>
          <a:prstGeom prst="rect">
            <a:avLst/>
          </a:prstGeom>
          <a:noFill/>
        </p:spPr>
        <p:txBody>
          <a:bodyPr wrap="square" rtlCol="1">
            <a:spAutoFit/>
          </a:bodyPr>
          <a:lstStyle/>
          <a:p>
            <a:pPr algn="ctr"/>
            <a:r>
              <a:rPr lang="ar-SA" sz="2000" b="1" dirty="0"/>
              <a:t>الخدمة المدنية</a:t>
            </a:r>
          </a:p>
        </p:txBody>
      </p:sp>
      <p:sp>
        <p:nvSpPr>
          <p:cNvPr id="19" name="مربع نص 18"/>
          <p:cNvSpPr txBox="1"/>
          <p:nvPr/>
        </p:nvSpPr>
        <p:spPr>
          <a:xfrm>
            <a:off x="5508104" y="2247255"/>
            <a:ext cx="2880320" cy="400110"/>
          </a:xfrm>
          <a:prstGeom prst="rect">
            <a:avLst/>
          </a:prstGeom>
          <a:noFill/>
        </p:spPr>
        <p:txBody>
          <a:bodyPr wrap="square" rtlCol="1">
            <a:spAutoFit/>
          </a:bodyPr>
          <a:lstStyle/>
          <a:p>
            <a:pPr algn="ctr"/>
            <a:r>
              <a:rPr lang="ar-SA" sz="2000" b="1" dirty="0"/>
              <a:t>تجديد الهوية الوطنية</a:t>
            </a:r>
          </a:p>
        </p:txBody>
      </p:sp>
      <p:sp>
        <p:nvSpPr>
          <p:cNvPr id="20" name="مربع نص 19"/>
          <p:cNvSpPr txBox="1"/>
          <p:nvPr/>
        </p:nvSpPr>
        <p:spPr>
          <a:xfrm>
            <a:off x="3419872" y="2247255"/>
            <a:ext cx="2088232" cy="400110"/>
          </a:xfrm>
          <a:prstGeom prst="rect">
            <a:avLst/>
          </a:prstGeom>
          <a:noFill/>
        </p:spPr>
        <p:txBody>
          <a:bodyPr wrap="square" rtlCol="1">
            <a:spAutoFit/>
          </a:bodyPr>
          <a:lstStyle/>
          <a:p>
            <a:pPr algn="ctr"/>
            <a:r>
              <a:rPr lang="ar-SA" sz="2000" b="1" dirty="0"/>
              <a:t>وزارة الداخلية</a:t>
            </a:r>
          </a:p>
        </p:txBody>
      </p:sp>
      <p:sp>
        <p:nvSpPr>
          <p:cNvPr id="21" name="مربع نص 20"/>
          <p:cNvSpPr txBox="1"/>
          <p:nvPr/>
        </p:nvSpPr>
        <p:spPr>
          <a:xfrm>
            <a:off x="539552" y="2247255"/>
            <a:ext cx="2880320" cy="400110"/>
          </a:xfrm>
          <a:prstGeom prst="rect">
            <a:avLst/>
          </a:prstGeom>
          <a:noFill/>
        </p:spPr>
        <p:txBody>
          <a:bodyPr wrap="square" rtlCol="1">
            <a:spAutoFit/>
          </a:bodyPr>
          <a:lstStyle/>
          <a:p>
            <a:pPr algn="ctr"/>
            <a:r>
              <a:rPr lang="ar-SA" sz="2000" b="1" dirty="0"/>
              <a:t>وزارة الداخلية</a:t>
            </a:r>
          </a:p>
        </p:txBody>
      </p:sp>
      <p:sp>
        <p:nvSpPr>
          <p:cNvPr id="22" name="مربع نص 21"/>
          <p:cNvSpPr txBox="1"/>
          <p:nvPr/>
        </p:nvSpPr>
        <p:spPr>
          <a:xfrm>
            <a:off x="5508104" y="2751311"/>
            <a:ext cx="2880320" cy="400110"/>
          </a:xfrm>
          <a:prstGeom prst="rect">
            <a:avLst/>
          </a:prstGeom>
          <a:noFill/>
        </p:spPr>
        <p:txBody>
          <a:bodyPr wrap="square" rtlCol="1">
            <a:spAutoFit/>
          </a:bodyPr>
          <a:lstStyle/>
          <a:p>
            <a:pPr algn="ctr"/>
            <a:r>
              <a:rPr lang="ar-SA" sz="2000" b="1" dirty="0"/>
              <a:t>التقديم في الجامعة</a:t>
            </a:r>
          </a:p>
        </p:txBody>
      </p:sp>
      <p:sp>
        <p:nvSpPr>
          <p:cNvPr id="23" name="مربع نص 22"/>
          <p:cNvSpPr txBox="1"/>
          <p:nvPr/>
        </p:nvSpPr>
        <p:spPr>
          <a:xfrm>
            <a:off x="3419872" y="2751311"/>
            <a:ext cx="2088232" cy="400110"/>
          </a:xfrm>
          <a:prstGeom prst="rect">
            <a:avLst/>
          </a:prstGeom>
          <a:noFill/>
        </p:spPr>
        <p:txBody>
          <a:bodyPr wrap="square" rtlCol="1">
            <a:spAutoFit/>
          </a:bodyPr>
          <a:lstStyle/>
          <a:p>
            <a:pPr algn="ctr"/>
            <a:r>
              <a:rPr lang="ar-SA" sz="2000" b="1" dirty="0"/>
              <a:t>جامعة أم القرى</a:t>
            </a:r>
          </a:p>
        </p:txBody>
      </p:sp>
      <p:sp>
        <p:nvSpPr>
          <p:cNvPr id="24" name="مربع نص 23"/>
          <p:cNvSpPr txBox="1"/>
          <p:nvPr/>
        </p:nvSpPr>
        <p:spPr>
          <a:xfrm>
            <a:off x="539552" y="2751311"/>
            <a:ext cx="2880320" cy="400110"/>
          </a:xfrm>
          <a:prstGeom prst="rect">
            <a:avLst/>
          </a:prstGeom>
          <a:noFill/>
        </p:spPr>
        <p:txBody>
          <a:bodyPr wrap="square" rtlCol="1">
            <a:spAutoFit/>
          </a:bodyPr>
          <a:lstStyle/>
          <a:p>
            <a:pPr algn="ctr"/>
            <a:r>
              <a:rPr lang="ar-SA" sz="2000" b="1" dirty="0"/>
              <a:t>وزارة التعليم العالي</a:t>
            </a:r>
          </a:p>
        </p:txBody>
      </p:sp>
      <p:sp>
        <p:nvSpPr>
          <p:cNvPr id="25" name="مربع نص 24"/>
          <p:cNvSpPr txBox="1"/>
          <p:nvPr/>
        </p:nvSpPr>
        <p:spPr>
          <a:xfrm>
            <a:off x="5508104" y="3183359"/>
            <a:ext cx="2880320" cy="400110"/>
          </a:xfrm>
          <a:prstGeom prst="rect">
            <a:avLst/>
          </a:prstGeom>
          <a:noFill/>
        </p:spPr>
        <p:txBody>
          <a:bodyPr wrap="square" rtlCol="1">
            <a:spAutoFit/>
          </a:bodyPr>
          <a:lstStyle/>
          <a:p>
            <a:pPr algn="ctr"/>
            <a:r>
              <a:rPr lang="ar-SA" sz="2000" b="1" dirty="0"/>
              <a:t>تسجيل مواد المقررات بالثانوية</a:t>
            </a:r>
          </a:p>
        </p:txBody>
      </p:sp>
      <p:sp>
        <p:nvSpPr>
          <p:cNvPr id="26" name="مربع نص 25"/>
          <p:cNvSpPr txBox="1"/>
          <p:nvPr/>
        </p:nvSpPr>
        <p:spPr>
          <a:xfrm>
            <a:off x="3419872" y="3183359"/>
            <a:ext cx="2088232" cy="400110"/>
          </a:xfrm>
          <a:prstGeom prst="rect">
            <a:avLst/>
          </a:prstGeom>
          <a:noFill/>
        </p:spPr>
        <p:txBody>
          <a:bodyPr wrap="square" rtlCol="1">
            <a:spAutoFit/>
          </a:bodyPr>
          <a:lstStyle/>
          <a:p>
            <a:pPr algn="ctr"/>
            <a:r>
              <a:rPr lang="ar-SA" sz="2000" b="1" dirty="0"/>
              <a:t>نور</a:t>
            </a:r>
          </a:p>
        </p:txBody>
      </p:sp>
      <p:sp>
        <p:nvSpPr>
          <p:cNvPr id="27" name="مربع نص 26"/>
          <p:cNvSpPr txBox="1"/>
          <p:nvPr/>
        </p:nvSpPr>
        <p:spPr>
          <a:xfrm>
            <a:off x="539552" y="3183359"/>
            <a:ext cx="2880320" cy="400110"/>
          </a:xfrm>
          <a:prstGeom prst="rect">
            <a:avLst/>
          </a:prstGeom>
          <a:noFill/>
        </p:spPr>
        <p:txBody>
          <a:bodyPr wrap="square" rtlCol="1">
            <a:spAutoFit/>
          </a:bodyPr>
          <a:lstStyle/>
          <a:p>
            <a:pPr algn="ctr"/>
            <a:r>
              <a:rPr lang="ar-SA" sz="2000" b="1" dirty="0"/>
              <a:t>وزارة التربية والتعليم</a:t>
            </a:r>
          </a:p>
        </p:txBody>
      </p:sp>
      <p:sp>
        <p:nvSpPr>
          <p:cNvPr id="28" name="مربع نص 27"/>
          <p:cNvSpPr txBox="1"/>
          <p:nvPr/>
        </p:nvSpPr>
        <p:spPr>
          <a:xfrm>
            <a:off x="5508104" y="3615407"/>
            <a:ext cx="2880320" cy="400110"/>
          </a:xfrm>
          <a:prstGeom prst="rect">
            <a:avLst/>
          </a:prstGeom>
          <a:noFill/>
        </p:spPr>
        <p:txBody>
          <a:bodyPr wrap="square" rtlCol="1">
            <a:spAutoFit/>
          </a:bodyPr>
          <a:lstStyle/>
          <a:p>
            <a:pPr algn="ctr"/>
            <a:r>
              <a:rPr lang="ar-SA" sz="2000" b="1" dirty="0"/>
              <a:t>فتح ملف لمؤسسة جديدة</a:t>
            </a:r>
          </a:p>
        </p:txBody>
      </p:sp>
      <p:sp>
        <p:nvSpPr>
          <p:cNvPr id="29" name="مربع نص 28"/>
          <p:cNvSpPr txBox="1"/>
          <p:nvPr/>
        </p:nvSpPr>
        <p:spPr>
          <a:xfrm>
            <a:off x="3419872" y="3615407"/>
            <a:ext cx="2088232" cy="400110"/>
          </a:xfrm>
          <a:prstGeom prst="rect">
            <a:avLst/>
          </a:prstGeom>
          <a:noFill/>
        </p:spPr>
        <p:txBody>
          <a:bodyPr wrap="square" rtlCol="1">
            <a:spAutoFit/>
          </a:bodyPr>
          <a:lstStyle/>
          <a:p>
            <a:pPr algn="ctr"/>
            <a:r>
              <a:rPr lang="ar-SA" sz="2000" b="1" dirty="0"/>
              <a:t>وزارة العمل</a:t>
            </a:r>
          </a:p>
        </p:txBody>
      </p:sp>
      <p:sp>
        <p:nvSpPr>
          <p:cNvPr id="30" name="مربع نص 29"/>
          <p:cNvSpPr txBox="1"/>
          <p:nvPr/>
        </p:nvSpPr>
        <p:spPr>
          <a:xfrm>
            <a:off x="539552" y="3615407"/>
            <a:ext cx="2880320" cy="400110"/>
          </a:xfrm>
          <a:prstGeom prst="rect">
            <a:avLst/>
          </a:prstGeom>
          <a:noFill/>
        </p:spPr>
        <p:txBody>
          <a:bodyPr wrap="square" rtlCol="1">
            <a:spAutoFit/>
          </a:bodyPr>
          <a:lstStyle/>
          <a:p>
            <a:pPr algn="ctr"/>
            <a:r>
              <a:rPr lang="ar-SA" sz="2000" b="1" dirty="0"/>
              <a:t>وزارة العمل</a:t>
            </a:r>
          </a:p>
        </p:txBody>
      </p:sp>
    </p:spTree>
    <p:extLst>
      <p:ext uri="{BB962C8B-B14F-4D97-AF65-F5344CB8AC3E}">
        <p14:creationId xmlns:p14="http://schemas.microsoft.com/office/powerpoint/2010/main" val="294219930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p:cTn id="90" dur="500" fill="hold"/>
                                        <p:tgtEl>
                                          <p:spTgt spid="30"/>
                                        </p:tgtEl>
                                        <p:attrNameLst>
                                          <p:attrName>ppt_w</p:attrName>
                                        </p:attrNameLst>
                                      </p:cBhvr>
                                      <p:tavLst>
                                        <p:tav tm="0">
                                          <p:val>
                                            <p:fltVal val="0"/>
                                          </p:val>
                                        </p:tav>
                                        <p:tav tm="100000">
                                          <p:val>
                                            <p:strVal val="#ppt_w"/>
                                          </p:val>
                                        </p:tav>
                                      </p:tavLst>
                                    </p:anim>
                                    <p:anim calcmode="lin" valueType="num">
                                      <p:cBhvr>
                                        <p:cTn id="91" dur="500" fill="hold"/>
                                        <p:tgtEl>
                                          <p:spTgt spid="30"/>
                                        </p:tgtEl>
                                        <p:attrNameLst>
                                          <p:attrName>ppt_h</p:attrName>
                                        </p:attrNameLst>
                                      </p:cBhvr>
                                      <p:tavLst>
                                        <p:tav tm="0">
                                          <p:val>
                                            <p:fltVal val="0"/>
                                          </p:val>
                                        </p:tav>
                                        <p:tav tm="100000">
                                          <p:val>
                                            <p:strVal val="#ppt_h"/>
                                          </p:val>
                                        </p:tav>
                                      </p:tavLst>
                                    </p:anim>
                                    <p:animEffect transition="in" filter="fade">
                                      <p:cBhvr>
                                        <p:cTn id="9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icons.iconarchive.com/icons/oxygen-icons.org/oxygen/256/Categories-applications-internet-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7" y="476672"/>
            <a:ext cx="1376073" cy="1376073"/>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p:cNvSpPr/>
          <p:nvPr/>
        </p:nvSpPr>
        <p:spPr>
          <a:xfrm>
            <a:off x="904495" y="764704"/>
            <a:ext cx="6115777" cy="830997"/>
          </a:xfrm>
          <a:prstGeom prst="rect">
            <a:avLst/>
          </a:prstGeom>
          <a:noFill/>
        </p:spPr>
        <p:txBody>
          <a:bodyPr wrap="none" lIns="91440" tIns="45720" rIns="91440" bIns="45720">
            <a:spAutoFit/>
          </a:bodyPr>
          <a:lstStyle/>
          <a:p>
            <a:pPr algn="ctr"/>
            <a:r>
              <a:rPr lang="ar-SA"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Akhbar MT" pitchFamily="2" charset="-78"/>
              </a:rPr>
              <a:t>أنواع تعاملات الحكومة الإلكترونية </a:t>
            </a:r>
          </a:p>
        </p:txBody>
      </p:sp>
      <p:pic>
        <p:nvPicPr>
          <p:cNvPr id="18" name="Picture 6" descr="https://encrypted-tbn3.gstatic.com/images?q=tbn:ANd9GcQDlN8bJGBCalmkSefnCJZl6oOjmPQIXQKEdinWfQ91nWrcE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004" y="2852936"/>
            <a:ext cx="2141126" cy="2141126"/>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p:cNvSpPr/>
          <p:nvPr/>
        </p:nvSpPr>
        <p:spPr>
          <a:xfrm>
            <a:off x="6261261" y="3356992"/>
            <a:ext cx="1608133" cy="1107996"/>
          </a:xfrm>
          <a:prstGeom prst="rect">
            <a:avLst/>
          </a:prstGeom>
          <a:noFill/>
        </p:spPr>
        <p:txBody>
          <a:bodyPr wrap="none" lIns="91440" tIns="45720" rIns="91440" bIns="45720">
            <a:spAutoFit/>
          </a:bodyPr>
          <a:lstStyle/>
          <a:p>
            <a:pPr algn="ctr"/>
            <a:r>
              <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rPr>
              <a:t>G2B</a:t>
            </a:r>
            <a:endParaRPr lang="ar-SA" sz="6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 name="Picture 6" descr="https://encrypted-tbn3.gstatic.com/images?q=tbn:ANd9GcQDlN8bJGBCalmkSefnCJZl6oOjmPQIXQKEdinWfQ91nWrcE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002" y="2800042"/>
            <a:ext cx="2141126" cy="2141126"/>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20"/>
          <p:cNvSpPr/>
          <p:nvPr/>
        </p:nvSpPr>
        <p:spPr>
          <a:xfrm>
            <a:off x="3815259" y="3304098"/>
            <a:ext cx="1608133" cy="1107996"/>
          </a:xfrm>
          <a:prstGeom prst="rect">
            <a:avLst/>
          </a:prstGeom>
          <a:noFill/>
        </p:spPr>
        <p:txBody>
          <a:bodyPr wrap="none" lIns="91440" tIns="45720" rIns="91440" bIns="45720">
            <a:spAutoFit/>
          </a:bodyPr>
          <a:lstStyle/>
          <a:p>
            <a:pPr algn="ctr"/>
            <a:r>
              <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rPr>
              <a:t>G2C</a:t>
            </a:r>
            <a:endParaRPr lang="ar-SA" sz="6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2" name="Picture 6" descr="https://encrypted-tbn3.gstatic.com/images?q=tbn:ANd9GcQDlN8bJGBCalmkSefnCJZl6oOjmPQIXQKEdinWfQ91nWrcE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800042"/>
            <a:ext cx="2141126" cy="2141126"/>
          </a:xfrm>
          <a:prstGeom prst="rect">
            <a:avLst/>
          </a:prstGeom>
          <a:noFill/>
          <a:extLst>
            <a:ext uri="{909E8E84-426E-40DD-AFC4-6F175D3DCCD1}">
              <a14:hiddenFill xmlns:a14="http://schemas.microsoft.com/office/drawing/2010/main">
                <a:solidFill>
                  <a:srgbClr val="FFFFFF"/>
                </a:solidFill>
              </a14:hiddenFill>
            </a:ext>
          </a:extLst>
        </p:spPr>
      </p:pic>
      <p:sp>
        <p:nvSpPr>
          <p:cNvPr id="23" name="مستطيل 22"/>
          <p:cNvSpPr/>
          <p:nvPr/>
        </p:nvSpPr>
        <p:spPr>
          <a:xfrm>
            <a:off x="1238996" y="3304098"/>
            <a:ext cx="1681871" cy="1107996"/>
          </a:xfrm>
          <a:prstGeom prst="rect">
            <a:avLst/>
          </a:prstGeom>
          <a:noFill/>
        </p:spPr>
        <p:txBody>
          <a:bodyPr wrap="none" lIns="91440" tIns="45720" rIns="91440" bIns="45720">
            <a:spAutoFit/>
          </a:bodyPr>
          <a:lstStyle/>
          <a:p>
            <a:pPr algn="ctr"/>
            <a:r>
              <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rPr>
              <a:t>G2G</a:t>
            </a:r>
            <a:endParaRPr lang="ar-SA" sz="6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وسيلة شرح مع سهم إلى الأعلى 23"/>
          <p:cNvSpPr/>
          <p:nvPr/>
        </p:nvSpPr>
        <p:spPr>
          <a:xfrm>
            <a:off x="5652120" y="4797152"/>
            <a:ext cx="2846006" cy="1249154"/>
          </a:xfrm>
          <a:prstGeom prst="upArrowCallout">
            <a:avLst>
              <a:gd name="adj1" fmla="val 50000"/>
              <a:gd name="adj2" fmla="val 25000"/>
              <a:gd name="adj3" fmla="val 25000"/>
              <a:gd name="adj4" fmla="val 6497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1" anchor="ctr"/>
          <a:lstStyle/>
          <a:p>
            <a:pPr algn="ctr"/>
            <a:r>
              <a:rPr lang="ar-SA" sz="3600" b="1" dirty="0"/>
              <a:t>حكومة و أعمال</a:t>
            </a:r>
          </a:p>
        </p:txBody>
      </p:sp>
      <p:sp>
        <p:nvSpPr>
          <p:cNvPr id="25" name="وسيلة شرح مع سهم إلى الأعلى 24"/>
          <p:cNvSpPr/>
          <p:nvPr/>
        </p:nvSpPr>
        <p:spPr>
          <a:xfrm>
            <a:off x="3203848" y="4797152"/>
            <a:ext cx="2846006" cy="1249154"/>
          </a:xfrm>
          <a:prstGeom prst="upArrowCallout">
            <a:avLst>
              <a:gd name="adj1" fmla="val 50000"/>
              <a:gd name="adj2" fmla="val 25000"/>
              <a:gd name="adj3" fmla="val 25000"/>
              <a:gd name="adj4" fmla="val 6497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1" anchor="ctr"/>
          <a:lstStyle/>
          <a:p>
            <a:pPr algn="ctr"/>
            <a:r>
              <a:rPr lang="ar-SA" sz="3600" b="1" dirty="0"/>
              <a:t>حكومة و مواطن</a:t>
            </a:r>
          </a:p>
        </p:txBody>
      </p:sp>
      <p:sp>
        <p:nvSpPr>
          <p:cNvPr id="26" name="وسيلة شرح مع سهم إلى الأعلى 25"/>
          <p:cNvSpPr/>
          <p:nvPr/>
        </p:nvSpPr>
        <p:spPr>
          <a:xfrm>
            <a:off x="683568" y="4797152"/>
            <a:ext cx="2846006" cy="1249154"/>
          </a:xfrm>
          <a:prstGeom prst="upArrowCallout">
            <a:avLst>
              <a:gd name="adj1" fmla="val 50000"/>
              <a:gd name="adj2" fmla="val 25000"/>
              <a:gd name="adj3" fmla="val 25000"/>
              <a:gd name="adj4" fmla="val 6497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1" anchor="ctr"/>
          <a:lstStyle/>
          <a:p>
            <a:pPr algn="ctr"/>
            <a:r>
              <a:rPr lang="ar-SA" sz="3600" b="1" dirty="0"/>
              <a:t>حكومة و حكومة</a:t>
            </a:r>
          </a:p>
        </p:txBody>
      </p:sp>
      <p:sp>
        <p:nvSpPr>
          <p:cNvPr id="27" name="مستطيل 26"/>
          <p:cNvSpPr/>
          <p:nvPr/>
        </p:nvSpPr>
        <p:spPr>
          <a:xfrm>
            <a:off x="1829565" y="1834225"/>
            <a:ext cx="5484870" cy="646331"/>
          </a:xfrm>
          <a:prstGeom prst="rect">
            <a:avLst/>
          </a:prstGeom>
          <a:solidFill>
            <a:srgbClr val="FFFF00"/>
          </a:solidFill>
          <a:ln w="38100">
            <a:solidFill>
              <a:srgbClr val="000099"/>
            </a:solidFill>
          </a:ln>
        </p:spPr>
        <p:txBody>
          <a:bodyPr wrap="square">
            <a:spAutoFit/>
          </a:bodyPr>
          <a:lstStyle/>
          <a:p>
            <a:pPr algn="ctr"/>
            <a:r>
              <a:rPr lang="en-US" sz="3600" dirty="0"/>
              <a:t>Government to Business</a:t>
            </a:r>
            <a:endParaRPr lang="ar-SA" sz="3600" b="1" dirty="0"/>
          </a:p>
        </p:txBody>
      </p:sp>
      <p:sp>
        <p:nvSpPr>
          <p:cNvPr id="28" name="سهم للأسفل 27"/>
          <p:cNvSpPr/>
          <p:nvPr/>
        </p:nvSpPr>
        <p:spPr>
          <a:xfrm>
            <a:off x="6588224" y="2714159"/>
            <a:ext cx="1008112" cy="858857"/>
          </a:xfrm>
          <a:prstGeom prst="downArrow">
            <a:avLst/>
          </a:prstGeom>
          <a:solidFill>
            <a:srgbClr val="FFFF00"/>
          </a:solidFill>
          <a:ln w="38100">
            <a:solidFill>
              <a:srgbClr val="000099"/>
            </a:solidFill>
          </a:ln>
        </p:spPr>
        <p:txBody>
          <a:bodyPr wrap="square">
            <a:spAutoFit/>
          </a:bodyPr>
          <a:lstStyle/>
          <a:p>
            <a:pPr algn="ctr"/>
            <a:endParaRPr lang="ar-SA" sz="3600">
              <a:solidFill>
                <a:schemeClr val="tx1"/>
              </a:solidFill>
            </a:endParaRPr>
          </a:p>
        </p:txBody>
      </p:sp>
      <p:sp>
        <p:nvSpPr>
          <p:cNvPr id="29" name="مستطيل 28"/>
          <p:cNvSpPr/>
          <p:nvPr/>
        </p:nvSpPr>
        <p:spPr>
          <a:xfrm>
            <a:off x="1835696" y="1844824"/>
            <a:ext cx="5484870" cy="646331"/>
          </a:xfrm>
          <a:prstGeom prst="rect">
            <a:avLst/>
          </a:prstGeom>
          <a:solidFill>
            <a:srgbClr val="FFFF00"/>
          </a:solidFill>
          <a:ln w="38100">
            <a:solidFill>
              <a:srgbClr val="000099"/>
            </a:solidFill>
          </a:ln>
        </p:spPr>
        <p:txBody>
          <a:bodyPr wrap="square">
            <a:spAutoFit/>
          </a:bodyPr>
          <a:lstStyle/>
          <a:p>
            <a:pPr algn="ctr"/>
            <a:r>
              <a:rPr lang="en-US" sz="3600" dirty="0"/>
              <a:t>Government to Citizen</a:t>
            </a:r>
            <a:endParaRPr lang="ar-SA" sz="3600" b="1" dirty="0"/>
          </a:p>
        </p:txBody>
      </p:sp>
      <p:sp>
        <p:nvSpPr>
          <p:cNvPr id="30" name="سهم للأسفل 29"/>
          <p:cNvSpPr/>
          <p:nvPr/>
        </p:nvSpPr>
        <p:spPr>
          <a:xfrm>
            <a:off x="4115269" y="2708920"/>
            <a:ext cx="1008112" cy="858857"/>
          </a:xfrm>
          <a:prstGeom prst="downArrow">
            <a:avLst/>
          </a:prstGeom>
          <a:solidFill>
            <a:srgbClr val="FFFF00"/>
          </a:solidFill>
          <a:ln w="38100">
            <a:solidFill>
              <a:srgbClr val="000099"/>
            </a:solidFill>
          </a:ln>
        </p:spPr>
        <p:txBody>
          <a:bodyPr wrap="square">
            <a:spAutoFit/>
          </a:bodyPr>
          <a:lstStyle/>
          <a:p>
            <a:pPr algn="ctr"/>
            <a:endParaRPr lang="ar-SA" sz="3600">
              <a:solidFill>
                <a:schemeClr val="tx1"/>
              </a:solidFill>
            </a:endParaRPr>
          </a:p>
        </p:txBody>
      </p:sp>
      <p:sp>
        <p:nvSpPr>
          <p:cNvPr id="31" name="مستطيل 30"/>
          <p:cNvSpPr/>
          <p:nvPr/>
        </p:nvSpPr>
        <p:spPr>
          <a:xfrm>
            <a:off x="1835696" y="1844824"/>
            <a:ext cx="5484870" cy="584775"/>
          </a:xfrm>
          <a:prstGeom prst="rect">
            <a:avLst/>
          </a:prstGeom>
          <a:solidFill>
            <a:srgbClr val="FFFF00"/>
          </a:solidFill>
          <a:ln w="38100">
            <a:solidFill>
              <a:srgbClr val="000099"/>
            </a:solidFill>
          </a:ln>
        </p:spPr>
        <p:txBody>
          <a:bodyPr wrap="square">
            <a:spAutoFit/>
          </a:bodyPr>
          <a:lstStyle/>
          <a:p>
            <a:pPr algn="ctr"/>
            <a:r>
              <a:rPr lang="en-US" sz="3200" dirty="0"/>
              <a:t>Government to Government </a:t>
            </a:r>
            <a:endParaRPr lang="ar-SA" sz="3200" b="1" dirty="0"/>
          </a:p>
        </p:txBody>
      </p:sp>
      <p:sp>
        <p:nvSpPr>
          <p:cNvPr id="32" name="سهم للأسفل 31"/>
          <p:cNvSpPr/>
          <p:nvPr/>
        </p:nvSpPr>
        <p:spPr>
          <a:xfrm>
            <a:off x="1619672" y="2708920"/>
            <a:ext cx="1008112" cy="858857"/>
          </a:xfrm>
          <a:prstGeom prst="downArrow">
            <a:avLst/>
          </a:prstGeom>
          <a:solidFill>
            <a:srgbClr val="FFFF00"/>
          </a:solidFill>
          <a:ln w="38100">
            <a:solidFill>
              <a:srgbClr val="000099"/>
            </a:solidFill>
          </a:ln>
        </p:spPr>
        <p:txBody>
          <a:bodyPr wrap="square">
            <a:spAutoFit/>
          </a:bodyPr>
          <a:lstStyle/>
          <a:p>
            <a:pPr algn="ctr"/>
            <a:endParaRPr lang="ar-SA" sz="3600">
              <a:solidFill>
                <a:schemeClr val="tx1"/>
              </a:solidFill>
            </a:endParaRPr>
          </a:p>
        </p:txBody>
      </p:sp>
    </p:spTree>
    <p:extLst>
      <p:ext uri="{BB962C8B-B14F-4D97-AF65-F5344CB8AC3E}">
        <p14:creationId xmlns:p14="http://schemas.microsoft.com/office/powerpoint/2010/main" val="156872565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 calcmode="lin" valueType="num">
                                      <p:cBhvr>
                                        <p:cTn id="29" dur="1000" fill="hold"/>
                                        <p:tgtEl>
                                          <p:spTgt spid="21"/>
                                        </p:tgtEl>
                                        <p:attrNameLst>
                                          <p:attrName>style.rotation</p:attrName>
                                        </p:attrNameLst>
                                      </p:cBhvr>
                                      <p:tavLst>
                                        <p:tav tm="0">
                                          <p:val>
                                            <p:fltVal val="90"/>
                                          </p:val>
                                        </p:tav>
                                        <p:tav tm="100000">
                                          <p:val>
                                            <p:fltVal val="0"/>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grpId="1" nodeType="clickEffect">
                                  <p:stCondLst>
                                    <p:cond delay="0"/>
                                  </p:stCondLst>
                                  <p:childTnLst>
                                    <p:anim calcmode="lin" valueType="num">
                                      <p:cBhvr>
                                        <p:cTn id="53" dur="1000"/>
                                        <p:tgtEl>
                                          <p:spTgt spid="24"/>
                                        </p:tgtEl>
                                        <p:attrNameLst>
                                          <p:attrName>ppt_w</p:attrName>
                                        </p:attrNameLst>
                                      </p:cBhvr>
                                      <p:tavLst>
                                        <p:tav tm="0">
                                          <p:val>
                                            <p:strVal val="ppt_w"/>
                                          </p:val>
                                        </p:tav>
                                        <p:tav tm="100000">
                                          <p:val>
                                            <p:fltVal val="0"/>
                                          </p:val>
                                        </p:tav>
                                      </p:tavLst>
                                    </p:anim>
                                    <p:anim calcmode="lin" valueType="num">
                                      <p:cBhvr>
                                        <p:cTn id="54" dur="1000"/>
                                        <p:tgtEl>
                                          <p:spTgt spid="24"/>
                                        </p:tgtEl>
                                        <p:attrNameLst>
                                          <p:attrName>ppt_h</p:attrName>
                                        </p:attrNameLst>
                                      </p:cBhvr>
                                      <p:tavLst>
                                        <p:tav tm="0">
                                          <p:val>
                                            <p:strVal val="ppt_h"/>
                                          </p:val>
                                        </p:tav>
                                        <p:tav tm="100000">
                                          <p:val>
                                            <p:fltVal val="0"/>
                                          </p:val>
                                        </p:tav>
                                      </p:tavLst>
                                    </p:anim>
                                    <p:anim calcmode="lin" valueType="num">
                                      <p:cBhvr>
                                        <p:cTn id="55" dur="1000"/>
                                        <p:tgtEl>
                                          <p:spTgt spid="24"/>
                                        </p:tgtEl>
                                        <p:attrNameLst>
                                          <p:attrName>style.rotation</p:attrName>
                                        </p:attrNameLst>
                                      </p:cBhvr>
                                      <p:tavLst>
                                        <p:tav tm="0">
                                          <p:val>
                                            <p:fltVal val="0"/>
                                          </p:val>
                                        </p:tav>
                                        <p:tav tm="100000">
                                          <p:val>
                                            <p:fltVal val="90"/>
                                          </p:val>
                                        </p:tav>
                                      </p:tavLst>
                                    </p:anim>
                                    <p:animEffect transition="out" filter="fade">
                                      <p:cBhvr>
                                        <p:cTn id="56" dur="1000"/>
                                        <p:tgtEl>
                                          <p:spTgt spid="24"/>
                                        </p:tgtEl>
                                      </p:cBhvr>
                                    </p:animEffect>
                                    <p:set>
                                      <p:cBhvr>
                                        <p:cTn id="57" dur="1" fill="hold">
                                          <p:stCondLst>
                                            <p:cond delay="9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randombar(horizont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grpId="1" nodeType="clickEffect">
                                  <p:stCondLst>
                                    <p:cond delay="0"/>
                                  </p:stCondLst>
                                  <p:childTnLst>
                                    <p:anim calcmode="lin" valueType="num">
                                      <p:cBhvr>
                                        <p:cTn id="66" dur="1000"/>
                                        <p:tgtEl>
                                          <p:spTgt spid="25"/>
                                        </p:tgtEl>
                                        <p:attrNameLst>
                                          <p:attrName>ppt_w</p:attrName>
                                        </p:attrNameLst>
                                      </p:cBhvr>
                                      <p:tavLst>
                                        <p:tav tm="0">
                                          <p:val>
                                            <p:strVal val="ppt_w"/>
                                          </p:val>
                                        </p:tav>
                                        <p:tav tm="100000">
                                          <p:val>
                                            <p:fltVal val="0"/>
                                          </p:val>
                                        </p:tav>
                                      </p:tavLst>
                                    </p:anim>
                                    <p:anim calcmode="lin" valueType="num">
                                      <p:cBhvr>
                                        <p:cTn id="67" dur="1000"/>
                                        <p:tgtEl>
                                          <p:spTgt spid="25"/>
                                        </p:tgtEl>
                                        <p:attrNameLst>
                                          <p:attrName>ppt_h</p:attrName>
                                        </p:attrNameLst>
                                      </p:cBhvr>
                                      <p:tavLst>
                                        <p:tav tm="0">
                                          <p:val>
                                            <p:strVal val="ppt_h"/>
                                          </p:val>
                                        </p:tav>
                                        <p:tav tm="100000">
                                          <p:val>
                                            <p:fltVal val="0"/>
                                          </p:val>
                                        </p:tav>
                                      </p:tavLst>
                                    </p:anim>
                                    <p:anim calcmode="lin" valueType="num">
                                      <p:cBhvr>
                                        <p:cTn id="68" dur="1000"/>
                                        <p:tgtEl>
                                          <p:spTgt spid="25"/>
                                        </p:tgtEl>
                                        <p:attrNameLst>
                                          <p:attrName>style.rotation</p:attrName>
                                        </p:attrNameLst>
                                      </p:cBhvr>
                                      <p:tavLst>
                                        <p:tav tm="0">
                                          <p:val>
                                            <p:fltVal val="0"/>
                                          </p:val>
                                        </p:tav>
                                        <p:tav tm="100000">
                                          <p:val>
                                            <p:fltVal val="90"/>
                                          </p:val>
                                        </p:tav>
                                      </p:tavLst>
                                    </p:anim>
                                    <p:animEffect transition="out" filter="fade">
                                      <p:cBhvr>
                                        <p:cTn id="69" dur="1000"/>
                                        <p:tgtEl>
                                          <p:spTgt spid="25"/>
                                        </p:tgtEl>
                                      </p:cBhvr>
                                    </p:animEffect>
                                    <p:set>
                                      <p:cBhvr>
                                        <p:cTn id="70" dur="1" fill="hold">
                                          <p:stCondLst>
                                            <p:cond delay="9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randombar(horizont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26"/>
                                        </p:tgtEl>
                                        <p:attrNameLst>
                                          <p:attrName>ppt_w</p:attrName>
                                        </p:attrNameLst>
                                      </p:cBhvr>
                                      <p:tavLst>
                                        <p:tav tm="0">
                                          <p:val>
                                            <p:strVal val="ppt_w"/>
                                          </p:val>
                                        </p:tav>
                                        <p:tav tm="100000">
                                          <p:val>
                                            <p:fltVal val="0"/>
                                          </p:val>
                                        </p:tav>
                                      </p:tavLst>
                                    </p:anim>
                                    <p:anim calcmode="lin" valueType="num">
                                      <p:cBhvr>
                                        <p:cTn id="80" dur="1000"/>
                                        <p:tgtEl>
                                          <p:spTgt spid="26"/>
                                        </p:tgtEl>
                                        <p:attrNameLst>
                                          <p:attrName>ppt_h</p:attrName>
                                        </p:attrNameLst>
                                      </p:cBhvr>
                                      <p:tavLst>
                                        <p:tav tm="0">
                                          <p:val>
                                            <p:strVal val="ppt_h"/>
                                          </p:val>
                                        </p:tav>
                                        <p:tav tm="100000">
                                          <p:val>
                                            <p:fltVal val="0"/>
                                          </p:val>
                                        </p:tav>
                                      </p:tavLst>
                                    </p:anim>
                                    <p:anim calcmode="lin" valueType="num">
                                      <p:cBhvr>
                                        <p:cTn id="81" dur="1000"/>
                                        <p:tgtEl>
                                          <p:spTgt spid="26"/>
                                        </p:tgtEl>
                                        <p:attrNameLst>
                                          <p:attrName>style.rotation</p:attrName>
                                        </p:attrNameLst>
                                      </p:cBhvr>
                                      <p:tavLst>
                                        <p:tav tm="0">
                                          <p:val>
                                            <p:fltVal val="0"/>
                                          </p:val>
                                        </p:tav>
                                        <p:tav tm="100000">
                                          <p:val>
                                            <p:fltVal val="90"/>
                                          </p:val>
                                        </p:tav>
                                      </p:tavLst>
                                    </p:anim>
                                    <p:animEffect transition="out" filter="fade">
                                      <p:cBhvr>
                                        <p:cTn id="82" dur="1000"/>
                                        <p:tgtEl>
                                          <p:spTgt spid="26"/>
                                        </p:tgtEl>
                                      </p:cBhvr>
                                    </p:animEffect>
                                    <p:set>
                                      <p:cBhvr>
                                        <p:cTn id="83" dur="1" fill="hold">
                                          <p:stCondLst>
                                            <p:cond delay="999"/>
                                          </p:stCondLst>
                                        </p:cTn>
                                        <p:tgtEl>
                                          <p:spTgt spid="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ppt_w</p:attrName>
                                        </p:attrNameLst>
                                      </p:cBhvr>
                                      <p:tavLst>
                                        <p:tav tm="0">
                                          <p:val>
                                            <p:fltVal val="0"/>
                                          </p:val>
                                        </p:tav>
                                        <p:tav tm="100000">
                                          <p:val>
                                            <p:strVal val="#ppt_w"/>
                                          </p:val>
                                        </p:tav>
                                      </p:tavLst>
                                    </p:anim>
                                    <p:anim calcmode="lin" valueType="num">
                                      <p:cBhvr>
                                        <p:cTn id="94" dur="500" fill="hold"/>
                                        <p:tgtEl>
                                          <p:spTgt spid="28"/>
                                        </p:tgtEl>
                                        <p:attrNameLst>
                                          <p:attrName>ppt_h</p:attrName>
                                        </p:attrNameLst>
                                      </p:cBhvr>
                                      <p:tavLst>
                                        <p:tav tm="0">
                                          <p:val>
                                            <p:fltVal val="0"/>
                                          </p:val>
                                        </p:tav>
                                        <p:tav tm="100000">
                                          <p:val>
                                            <p:strVal val="#ppt_h"/>
                                          </p:val>
                                        </p:tav>
                                      </p:tavLst>
                                    </p:anim>
                                    <p:animEffect transition="in" filter="fade">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49" presetClass="exit" presetSubtype="0" accel="100000" fill="hold" grpId="1" nodeType="clickEffect">
                                  <p:stCondLst>
                                    <p:cond delay="0"/>
                                  </p:stCondLst>
                                  <p:childTnLst>
                                    <p:anim calcmode="lin" valueType="num">
                                      <p:cBhvr>
                                        <p:cTn id="99" dur="500"/>
                                        <p:tgtEl>
                                          <p:spTgt spid="27"/>
                                        </p:tgtEl>
                                        <p:attrNameLst>
                                          <p:attrName>ppt_w</p:attrName>
                                        </p:attrNameLst>
                                      </p:cBhvr>
                                      <p:tavLst>
                                        <p:tav tm="0">
                                          <p:val>
                                            <p:strVal val="ppt_w"/>
                                          </p:val>
                                        </p:tav>
                                        <p:tav tm="100000">
                                          <p:val>
                                            <p:fltVal val="0"/>
                                          </p:val>
                                        </p:tav>
                                      </p:tavLst>
                                    </p:anim>
                                    <p:anim calcmode="lin" valueType="num">
                                      <p:cBhvr>
                                        <p:cTn id="100" dur="500"/>
                                        <p:tgtEl>
                                          <p:spTgt spid="27"/>
                                        </p:tgtEl>
                                        <p:attrNameLst>
                                          <p:attrName>ppt_h</p:attrName>
                                        </p:attrNameLst>
                                      </p:cBhvr>
                                      <p:tavLst>
                                        <p:tav tm="0">
                                          <p:val>
                                            <p:strVal val="ppt_h"/>
                                          </p:val>
                                        </p:tav>
                                        <p:tav tm="100000">
                                          <p:val>
                                            <p:fltVal val="0"/>
                                          </p:val>
                                        </p:tav>
                                      </p:tavLst>
                                    </p:anim>
                                    <p:anim calcmode="lin" valueType="num">
                                      <p:cBhvr>
                                        <p:cTn id="101" dur="500"/>
                                        <p:tgtEl>
                                          <p:spTgt spid="27"/>
                                        </p:tgtEl>
                                        <p:attrNameLst>
                                          <p:attrName>style.rotation</p:attrName>
                                        </p:attrNameLst>
                                      </p:cBhvr>
                                      <p:tavLst>
                                        <p:tav tm="0">
                                          <p:val>
                                            <p:fltVal val="0"/>
                                          </p:val>
                                        </p:tav>
                                        <p:tav tm="100000">
                                          <p:val>
                                            <p:fltVal val="360"/>
                                          </p:val>
                                        </p:tav>
                                      </p:tavLst>
                                    </p:anim>
                                    <p:animEffect transition="out" filter="fade">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par>
                                <p:cTn id="104" presetID="49" presetClass="exit" presetSubtype="0" accel="100000" fill="hold" grpId="1" nodeType="withEffect">
                                  <p:stCondLst>
                                    <p:cond delay="0"/>
                                  </p:stCondLst>
                                  <p:childTnLst>
                                    <p:anim calcmode="lin" valueType="num">
                                      <p:cBhvr>
                                        <p:cTn id="105" dur="500"/>
                                        <p:tgtEl>
                                          <p:spTgt spid="28"/>
                                        </p:tgtEl>
                                        <p:attrNameLst>
                                          <p:attrName>ppt_w</p:attrName>
                                        </p:attrNameLst>
                                      </p:cBhvr>
                                      <p:tavLst>
                                        <p:tav tm="0">
                                          <p:val>
                                            <p:strVal val="ppt_w"/>
                                          </p:val>
                                        </p:tav>
                                        <p:tav tm="100000">
                                          <p:val>
                                            <p:fltVal val="0"/>
                                          </p:val>
                                        </p:tav>
                                      </p:tavLst>
                                    </p:anim>
                                    <p:anim calcmode="lin" valueType="num">
                                      <p:cBhvr>
                                        <p:cTn id="106" dur="500"/>
                                        <p:tgtEl>
                                          <p:spTgt spid="28"/>
                                        </p:tgtEl>
                                        <p:attrNameLst>
                                          <p:attrName>ppt_h</p:attrName>
                                        </p:attrNameLst>
                                      </p:cBhvr>
                                      <p:tavLst>
                                        <p:tav tm="0">
                                          <p:val>
                                            <p:strVal val="ppt_h"/>
                                          </p:val>
                                        </p:tav>
                                        <p:tav tm="100000">
                                          <p:val>
                                            <p:fltVal val="0"/>
                                          </p:val>
                                        </p:tav>
                                      </p:tavLst>
                                    </p:anim>
                                    <p:anim calcmode="lin" valueType="num">
                                      <p:cBhvr>
                                        <p:cTn id="107" dur="500"/>
                                        <p:tgtEl>
                                          <p:spTgt spid="28"/>
                                        </p:tgtEl>
                                        <p:attrNameLst>
                                          <p:attrName>style.rotation</p:attrName>
                                        </p:attrNameLst>
                                      </p:cBhvr>
                                      <p:tavLst>
                                        <p:tav tm="0">
                                          <p:val>
                                            <p:fltVal val="0"/>
                                          </p:val>
                                        </p:tav>
                                        <p:tav tm="100000">
                                          <p:val>
                                            <p:fltVal val="360"/>
                                          </p:val>
                                        </p:tav>
                                      </p:tavLst>
                                    </p:anim>
                                    <p:animEffect transition="out" filter="fade">
                                      <p:cBhvr>
                                        <p:cTn id="108" dur="500"/>
                                        <p:tgtEl>
                                          <p:spTgt spid="28"/>
                                        </p:tgtEl>
                                      </p:cBhvr>
                                    </p:animEffect>
                                    <p:set>
                                      <p:cBhvr>
                                        <p:cTn id="109" dur="1" fill="hold">
                                          <p:stCondLst>
                                            <p:cond delay="499"/>
                                          </p:stCondLst>
                                        </p:cTn>
                                        <p:tgtEl>
                                          <p:spTgt spid="2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p:cTn id="114" dur="500" fill="hold"/>
                                        <p:tgtEl>
                                          <p:spTgt spid="29"/>
                                        </p:tgtEl>
                                        <p:attrNameLst>
                                          <p:attrName>ppt_w</p:attrName>
                                        </p:attrNameLst>
                                      </p:cBhvr>
                                      <p:tavLst>
                                        <p:tav tm="0">
                                          <p:val>
                                            <p:fltVal val="0"/>
                                          </p:val>
                                        </p:tav>
                                        <p:tav tm="100000">
                                          <p:val>
                                            <p:strVal val="#ppt_w"/>
                                          </p:val>
                                        </p:tav>
                                      </p:tavLst>
                                    </p:anim>
                                    <p:anim calcmode="lin" valueType="num">
                                      <p:cBhvr>
                                        <p:cTn id="115" dur="500" fill="hold"/>
                                        <p:tgtEl>
                                          <p:spTgt spid="29"/>
                                        </p:tgtEl>
                                        <p:attrNameLst>
                                          <p:attrName>ppt_h</p:attrName>
                                        </p:attrNameLst>
                                      </p:cBhvr>
                                      <p:tavLst>
                                        <p:tav tm="0">
                                          <p:val>
                                            <p:fltVal val="0"/>
                                          </p:val>
                                        </p:tav>
                                        <p:tav tm="100000">
                                          <p:val>
                                            <p:strVal val="#ppt_h"/>
                                          </p:val>
                                        </p:tav>
                                      </p:tavLst>
                                    </p:anim>
                                    <p:animEffect transition="in" filter="fade">
                                      <p:cBhvr>
                                        <p:cTn id="116" dur="500"/>
                                        <p:tgtEl>
                                          <p:spTgt spid="29"/>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p:cTn id="119" dur="500" fill="hold"/>
                                        <p:tgtEl>
                                          <p:spTgt spid="30"/>
                                        </p:tgtEl>
                                        <p:attrNameLst>
                                          <p:attrName>ppt_w</p:attrName>
                                        </p:attrNameLst>
                                      </p:cBhvr>
                                      <p:tavLst>
                                        <p:tav tm="0">
                                          <p:val>
                                            <p:fltVal val="0"/>
                                          </p:val>
                                        </p:tav>
                                        <p:tav tm="100000">
                                          <p:val>
                                            <p:strVal val="#ppt_w"/>
                                          </p:val>
                                        </p:tav>
                                      </p:tavLst>
                                    </p:anim>
                                    <p:anim calcmode="lin" valueType="num">
                                      <p:cBhvr>
                                        <p:cTn id="120" dur="500" fill="hold"/>
                                        <p:tgtEl>
                                          <p:spTgt spid="30"/>
                                        </p:tgtEl>
                                        <p:attrNameLst>
                                          <p:attrName>ppt_h</p:attrName>
                                        </p:attrNameLst>
                                      </p:cBhvr>
                                      <p:tavLst>
                                        <p:tav tm="0">
                                          <p:val>
                                            <p:fltVal val="0"/>
                                          </p:val>
                                        </p:tav>
                                        <p:tav tm="100000">
                                          <p:val>
                                            <p:strVal val="#ppt_h"/>
                                          </p:val>
                                        </p:tav>
                                      </p:tavLst>
                                    </p:anim>
                                    <p:animEffect transition="in" filter="fade">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29"/>
                                        </p:tgtEl>
                                        <p:attrNameLst>
                                          <p:attrName>ppt_w</p:attrName>
                                        </p:attrNameLst>
                                      </p:cBhvr>
                                      <p:tavLst>
                                        <p:tav tm="0">
                                          <p:val>
                                            <p:strVal val="ppt_w"/>
                                          </p:val>
                                        </p:tav>
                                        <p:tav tm="100000">
                                          <p:val>
                                            <p:fltVal val="0"/>
                                          </p:val>
                                        </p:tav>
                                      </p:tavLst>
                                    </p:anim>
                                    <p:anim calcmode="lin" valueType="num">
                                      <p:cBhvr>
                                        <p:cTn id="126" dur="500"/>
                                        <p:tgtEl>
                                          <p:spTgt spid="29"/>
                                        </p:tgtEl>
                                        <p:attrNameLst>
                                          <p:attrName>ppt_h</p:attrName>
                                        </p:attrNameLst>
                                      </p:cBhvr>
                                      <p:tavLst>
                                        <p:tav tm="0">
                                          <p:val>
                                            <p:strVal val="ppt_h"/>
                                          </p:val>
                                        </p:tav>
                                        <p:tav tm="100000">
                                          <p:val>
                                            <p:fltVal val="0"/>
                                          </p:val>
                                        </p:tav>
                                      </p:tavLst>
                                    </p:anim>
                                    <p:anim calcmode="lin" valueType="num">
                                      <p:cBhvr>
                                        <p:cTn id="127" dur="500"/>
                                        <p:tgtEl>
                                          <p:spTgt spid="29"/>
                                        </p:tgtEl>
                                        <p:attrNameLst>
                                          <p:attrName>style.rotation</p:attrName>
                                        </p:attrNameLst>
                                      </p:cBhvr>
                                      <p:tavLst>
                                        <p:tav tm="0">
                                          <p:val>
                                            <p:fltVal val="0"/>
                                          </p:val>
                                        </p:tav>
                                        <p:tav tm="100000">
                                          <p:val>
                                            <p:fltVal val="360"/>
                                          </p:val>
                                        </p:tav>
                                      </p:tavLst>
                                    </p:anim>
                                    <p:animEffect transition="out" filter="fade">
                                      <p:cBhvr>
                                        <p:cTn id="128" dur="500"/>
                                        <p:tgtEl>
                                          <p:spTgt spid="29"/>
                                        </p:tgtEl>
                                      </p:cBhvr>
                                    </p:animEffect>
                                    <p:set>
                                      <p:cBhvr>
                                        <p:cTn id="129" dur="1" fill="hold">
                                          <p:stCondLst>
                                            <p:cond delay="499"/>
                                          </p:stCondLst>
                                        </p:cTn>
                                        <p:tgtEl>
                                          <p:spTgt spid="29"/>
                                        </p:tgtEl>
                                        <p:attrNameLst>
                                          <p:attrName>style.visibility</p:attrName>
                                        </p:attrNameLst>
                                      </p:cBhvr>
                                      <p:to>
                                        <p:strVal val="hidden"/>
                                      </p:to>
                                    </p:set>
                                  </p:childTnLst>
                                </p:cTn>
                              </p:par>
                              <p:par>
                                <p:cTn id="130" presetID="49" presetClass="exit" presetSubtype="0" accel="100000" fill="hold" grpId="1" nodeType="withEffect">
                                  <p:stCondLst>
                                    <p:cond delay="0"/>
                                  </p:stCondLst>
                                  <p:childTnLst>
                                    <p:anim calcmode="lin" valueType="num">
                                      <p:cBhvr>
                                        <p:cTn id="131" dur="500"/>
                                        <p:tgtEl>
                                          <p:spTgt spid="30"/>
                                        </p:tgtEl>
                                        <p:attrNameLst>
                                          <p:attrName>ppt_w</p:attrName>
                                        </p:attrNameLst>
                                      </p:cBhvr>
                                      <p:tavLst>
                                        <p:tav tm="0">
                                          <p:val>
                                            <p:strVal val="ppt_w"/>
                                          </p:val>
                                        </p:tav>
                                        <p:tav tm="100000">
                                          <p:val>
                                            <p:fltVal val="0"/>
                                          </p:val>
                                        </p:tav>
                                      </p:tavLst>
                                    </p:anim>
                                    <p:anim calcmode="lin" valueType="num">
                                      <p:cBhvr>
                                        <p:cTn id="132" dur="500"/>
                                        <p:tgtEl>
                                          <p:spTgt spid="30"/>
                                        </p:tgtEl>
                                        <p:attrNameLst>
                                          <p:attrName>ppt_h</p:attrName>
                                        </p:attrNameLst>
                                      </p:cBhvr>
                                      <p:tavLst>
                                        <p:tav tm="0">
                                          <p:val>
                                            <p:strVal val="ppt_h"/>
                                          </p:val>
                                        </p:tav>
                                        <p:tav tm="100000">
                                          <p:val>
                                            <p:fltVal val="0"/>
                                          </p:val>
                                        </p:tav>
                                      </p:tavLst>
                                    </p:anim>
                                    <p:anim calcmode="lin" valueType="num">
                                      <p:cBhvr>
                                        <p:cTn id="133" dur="500"/>
                                        <p:tgtEl>
                                          <p:spTgt spid="30"/>
                                        </p:tgtEl>
                                        <p:attrNameLst>
                                          <p:attrName>style.rotation</p:attrName>
                                        </p:attrNameLst>
                                      </p:cBhvr>
                                      <p:tavLst>
                                        <p:tav tm="0">
                                          <p:val>
                                            <p:fltVal val="0"/>
                                          </p:val>
                                        </p:tav>
                                        <p:tav tm="100000">
                                          <p:val>
                                            <p:fltVal val="360"/>
                                          </p:val>
                                        </p:tav>
                                      </p:tavLst>
                                    </p:anim>
                                    <p:animEffect transition="out" filter="fade">
                                      <p:cBhvr>
                                        <p:cTn id="134" dur="500"/>
                                        <p:tgtEl>
                                          <p:spTgt spid="30"/>
                                        </p:tgtEl>
                                      </p:cBhvr>
                                    </p:animEffect>
                                    <p:set>
                                      <p:cBhvr>
                                        <p:cTn id="135" dur="1" fill="hold">
                                          <p:stCondLst>
                                            <p:cond delay="499"/>
                                          </p:stCondLst>
                                        </p:cTn>
                                        <p:tgtEl>
                                          <p:spTgt spid="3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31"/>
                                        </p:tgtEl>
                                        <p:attrNameLst>
                                          <p:attrName>style.visibility</p:attrName>
                                        </p:attrNameLst>
                                      </p:cBhvr>
                                      <p:to>
                                        <p:strVal val="visible"/>
                                      </p:to>
                                    </p:set>
                                    <p:anim calcmode="lin" valueType="num">
                                      <p:cBhvr>
                                        <p:cTn id="140" dur="500" fill="hold"/>
                                        <p:tgtEl>
                                          <p:spTgt spid="31"/>
                                        </p:tgtEl>
                                        <p:attrNameLst>
                                          <p:attrName>ppt_w</p:attrName>
                                        </p:attrNameLst>
                                      </p:cBhvr>
                                      <p:tavLst>
                                        <p:tav tm="0">
                                          <p:val>
                                            <p:fltVal val="0"/>
                                          </p:val>
                                        </p:tav>
                                        <p:tav tm="100000">
                                          <p:val>
                                            <p:strVal val="#ppt_w"/>
                                          </p:val>
                                        </p:tav>
                                      </p:tavLst>
                                    </p:anim>
                                    <p:anim calcmode="lin" valueType="num">
                                      <p:cBhvr>
                                        <p:cTn id="141" dur="500" fill="hold"/>
                                        <p:tgtEl>
                                          <p:spTgt spid="31"/>
                                        </p:tgtEl>
                                        <p:attrNameLst>
                                          <p:attrName>ppt_h</p:attrName>
                                        </p:attrNameLst>
                                      </p:cBhvr>
                                      <p:tavLst>
                                        <p:tav tm="0">
                                          <p:val>
                                            <p:fltVal val="0"/>
                                          </p:val>
                                        </p:tav>
                                        <p:tav tm="100000">
                                          <p:val>
                                            <p:strVal val="#ppt_h"/>
                                          </p:val>
                                        </p:tav>
                                      </p:tavLst>
                                    </p:anim>
                                    <p:animEffect transition="in" filter="fade">
                                      <p:cBhvr>
                                        <p:cTn id="142" dur="500"/>
                                        <p:tgtEl>
                                          <p:spTgt spid="31"/>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500" fill="hold"/>
                                        <p:tgtEl>
                                          <p:spTgt spid="32"/>
                                        </p:tgtEl>
                                        <p:attrNameLst>
                                          <p:attrName>ppt_w</p:attrName>
                                        </p:attrNameLst>
                                      </p:cBhvr>
                                      <p:tavLst>
                                        <p:tav tm="0">
                                          <p:val>
                                            <p:fltVal val="0"/>
                                          </p:val>
                                        </p:tav>
                                        <p:tav tm="100000">
                                          <p:val>
                                            <p:strVal val="#ppt_w"/>
                                          </p:val>
                                        </p:tav>
                                      </p:tavLst>
                                    </p:anim>
                                    <p:anim calcmode="lin" valueType="num">
                                      <p:cBhvr>
                                        <p:cTn id="146" dur="500" fill="hold"/>
                                        <p:tgtEl>
                                          <p:spTgt spid="32"/>
                                        </p:tgtEl>
                                        <p:attrNameLst>
                                          <p:attrName>ppt_h</p:attrName>
                                        </p:attrNameLst>
                                      </p:cBhvr>
                                      <p:tavLst>
                                        <p:tav tm="0">
                                          <p:val>
                                            <p:fltVal val="0"/>
                                          </p:val>
                                        </p:tav>
                                        <p:tav tm="100000">
                                          <p:val>
                                            <p:strVal val="#ppt_h"/>
                                          </p:val>
                                        </p:tav>
                                      </p:tavLst>
                                    </p:anim>
                                    <p:animEffect transition="in" filter="fade">
                                      <p:cBhvr>
                                        <p:cTn id="147" dur="500"/>
                                        <p:tgtEl>
                                          <p:spTgt spid="32"/>
                                        </p:tgtEl>
                                      </p:cBhvr>
                                    </p:animEffect>
                                  </p:childTnLst>
                                </p:cTn>
                              </p:par>
                            </p:childTnLst>
                          </p:cTn>
                        </p:par>
                      </p:childTnLst>
                    </p:cTn>
                  </p:par>
                  <p:par>
                    <p:cTn id="148" fill="hold">
                      <p:stCondLst>
                        <p:cond delay="indefinite"/>
                      </p:stCondLst>
                      <p:childTnLst>
                        <p:par>
                          <p:cTn id="149" fill="hold">
                            <p:stCondLst>
                              <p:cond delay="0"/>
                            </p:stCondLst>
                            <p:childTnLst>
                              <p:par>
                                <p:cTn id="150" presetID="49" presetClass="exit" presetSubtype="0" accel="100000" fill="hold" grpId="1" nodeType="clickEffect">
                                  <p:stCondLst>
                                    <p:cond delay="0"/>
                                  </p:stCondLst>
                                  <p:childTnLst>
                                    <p:anim calcmode="lin" valueType="num">
                                      <p:cBhvr>
                                        <p:cTn id="151" dur="500"/>
                                        <p:tgtEl>
                                          <p:spTgt spid="31"/>
                                        </p:tgtEl>
                                        <p:attrNameLst>
                                          <p:attrName>ppt_w</p:attrName>
                                        </p:attrNameLst>
                                      </p:cBhvr>
                                      <p:tavLst>
                                        <p:tav tm="0">
                                          <p:val>
                                            <p:strVal val="ppt_w"/>
                                          </p:val>
                                        </p:tav>
                                        <p:tav tm="100000">
                                          <p:val>
                                            <p:fltVal val="0"/>
                                          </p:val>
                                        </p:tav>
                                      </p:tavLst>
                                    </p:anim>
                                    <p:anim calcmode="lin" valueType="num">
                                      <p:cBhvr>
                                        <p:cTn id="152" dur="500"/>
                                        <p:tgtEl>
                                          <p:spTgt spid="31"/>
                                        </p:tgtEl>
                                        <p:attrNameLst>
                                          <p:attrName>ppt_h</p:attrName>
                                        </p:attrNameLst>
                                      </p:cBhvr>
                                      <p:tavLst>
                                        <p:tav tm="0">
                                          <p:val>
                                            <p:strVal val="ppt_h"/>
                                          </p:val>
                                        </p:tav>
                                        <p:tav tm="100000">
                                          <p:val>
                                            <p:fltVal val="0"/>
                                          </p:val>
                                        </p:tav>
                                      </p:tavLst>
                                    </p:anim>
                                    <p:anim calcmode="lin" valueType="num">
                                      <p:cBhvr>
                                        <p:cTn id="153" dur="500"/>
                                        <p:tgtEl>
                                          <p:spTgt spid="31"/>
                                        </p:tgtEl>
                                        <p:attrNameLst>
                                          <p:attrName>style.rotation</p:attrName>
                                        </p:attrNameLst>
                                      </p:cBhvr>
                                      <p:tavLst>
                                        <p:tav tm="0">
                                          <p:val>
                                            <p:fltVal val="0"/>
                                          </p:val>
                                        </p:tav>
                                        <p:tav tm="100000">
                                          <p:val>
                                            <p:fltVal val="360"/>
                                          </p:val>
                                        </p:tav>
                                      </p:tavLst>
                                    </p:anim>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49" presetClass="exit" presetSubtype="0" accel="100000" fill="hold" grpId="1" nodeType="withEffect">
                                  <p:stCondLst>
                                    <p:cond delay="0"/>
                                  </p:stCondLst>
                                  <p:childTnLst>
                                    <p:anim calcmode="lin" valueType="num">
                                      <p:cBhvr>
                                        <p:cTn id="157" dur="500"/>
                                        <p:tgtEl>
                                          <p:spTgt spid="32"/>
                                        </p:tgtEl>
                                        <p:attrNameLst>
                                          <p:attrName>ppt_w</p:attrName>
                                        </p:attrNameLst>
                                      </p:cBhvr>
                                      <p:tavLst>
                                        <p:tav tm="0">
                                          <p:val>
                                            <p:strVal val="ppt_w"/>
                                          </p:val>
                                        </p:tav>
                                        <p:tav tm="100000">
                                          <p:val>
                                            <p:fltVal val="0"/>
                                          </p:val>
                                        </p:tav>
                                      </p:tavLst>
                                    </p:anim>
                                    <p:anim calcmode="lin" valueType="num">
                                      <p:cBhvr>
                                        <p:cTn id="158" dur="500"/>
                                        <p:tgtEl>
                                          <p:spTgt spid="32"/>
                                        </p:tgtEl>
                                        <p:attrNameLst>
                                          <p:attrName>ppt_h</p:attrName>
                                        </p:attrNameLst>
                                      </p:cBhvr>
                                      <p:tavLst>
                                        <p:tav tm="0">
                                          <p:val>
                                            <p:strVal val="ppt_h"/>
                                          </p:val>
                                        </p:tav>
                                        <p:tav tm="100000">
                                          <p:val>
                                            <p:fltVal val="0"/>
                                          </p:val>
                                        </p:tav>
                                      </p:tavLst>
                                    </p:anim>
                                    <p:anim calcmode="lin" valueType="num">
                                      <p:cBhvr>
                                        <p:cTn id="159" dur="500"/>
                                        <p:tgtEl>
                                          <p:spTgt spid="32"/>
                                        </p:tgtEl>
                                        <p:attrNameLst>
                                          <p:attrName>style.rotation</p:attrName>
                                        </p:attrNameLst>
                                      </p:cBhvr>
                                      <p:tavLst>
                                        <p:tav tm="0">
                                          <p:val>
                                            <p:fltVal val="0"/>
                                          </p:val>
                                        </p:tav>
                                        <p:tav tm="100000">
                                          <p:val>
                                            <p:fltVal val="360"/>
                                          </p:val>
                                        </p:tav>
                                      </p:tavLst>
                                    </p:anim>
                                    <p:animEffect transition="out" filter="fade">
                                      <p:cBhvr>
                                        <p:cTn id="160" dur="500"/>
                                        <p:tgtEl>
                                          <p:spTgt spid="32"/>
                                        </p:tgtEl>
                                      </p:cBhvr>
                                    </p:animEffect>
                                    <p:set>
                                      <p:cBhvr>
                                        <p:cTn id="161"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ربع نص 14"/>
          <p:cNvSpPr txBox="1"/>
          <p:nvPr/>
        </p:nvSpPr>
        <p:spPr>
          <a:xfrm>
            <a:off x="755576" y="908720"/>
            <a:ext cx="6840760" cy="461665"/>
          </a:xfrm>
          <a:prstGeom prst="rect">
            <a:avLst/>
          </a:prstGeom>
          <a:noFill/>
        </p:spPr>
        <p:txBody>
          <a:bodyPr wrap="square" rtlCol="1">
            <a:spAutoFit/>
          </a:bodyPr>
          <a:lstStyle/>
          <a:p>
            <a:r>
              <a:rPr lang="ar-SA" sz="2400" b="1" dirty="0">
                <a:solidFill>
                  <a:srgbClr val="C00000"/>
                </a:solidFill>
              </a:rPr>
              <a:t>اختر التعاملات الحكومية المناسبة التي تنتمي إليها الخدمات التالية :</a:t>
            </a:r>
          </a:p>
        </p:txBody>
      </p:sp>
      <p:pic>
        <p:nvPicPr>
          <p:cNvPr id="16" name="Picture 4" descr="http://www.apple-wd.com/wp-content/uploads/2011/04/Boot-Camp-color-Window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620688"/>
            <a:ext cx="1008112" cy="1008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جدول 16"/>
          <p:cNvGraphicFramePr>
            <a:graphicFrameLocks noGrp="1"/>
          </p:cNvGraphicFramePr>
          <p:nvPr>
            <p:extLst>
              <p:ext uri="{D42A27DB-BD31-4B8C-83A1-F6EECF244321}">
                <p14:modId xmlns:p14="http://schemas.microsoft.com/office/powerpoint/2010/main" val="3600273438"/>
              </p:ext>
            </p:extLst>
          </p:nvPr>
        </p:nvGraphicFramePr>
        <p:xfrm>
          <a:off x="652127" y="2325216"/>
          <a:ext cx="7839746" cy="3048000"/>
        </p:xfrm>
        <a:graphic>
          <a:graphicData uri="http://schemas.openxmlformats.org/drawingml/2006/table">
            <a:tbl>
              <a:tblPr rtl="1" firstRow="1" bandRow="1">
                <a:tableStyleId>{F5AB1C69-6EDB-4FF4-983F-18BD219EF322}</a:tableStyleId>
              </a:tblPr>
              <a:tblGrid>
                <a:gridCol w="4464076">
                  <a:extLst>
                    <a:ext uri="{9D8B030D-6E8A-4147-A177-3AD203B41FA5}">
                      <a16:colId xmlns:a16="http://schemas.microsoft.com/office/drawing/2014/main" val="20000"/>
                    </a:ext>
                  </a:extLst>
                </a:gridCol>
                <a:gridCol w="1122511">
                  <a:extLst>
                    <a:ext uri="{9D8B030D-6E8A-4147-A177-3AD203B41FA5}">
                      <a16:colId xmlns:a16="http://schemas.microsoft.com/office/drawing/2014/main" val="20001"/>
                    </a:ext>
                  </a:extLst>
                </a:gridCol>
                <a:gridCol w="1122511">
                  <a:extLst>
                    <a:ext uri="{9D8B030D-6E8A-4147-A177-3AD203B41FA5}">
                      <a16:colId xmlns:a16="http://schemas.microsoft.com/office/drawing/2014/main" val="20002"/>
                    </a:ext>
                  </a:extLst>
                </a:gridCol>
                <a:gridCol w="1130648">
                  <a:extLst>
                    <a:ext uri="{9D8B030D-6E8A-4147-A177-3AD203B41FA5}">
                      <a16:colId xmlns:a16="http://schemas.microsoft.com/office/drawing/2014/main" val="20003"/>
                    </a:ext>
                  </a:extLst>
                </a:gridCol>
              </a:tblGrid>
              <a:tr h="370840">
                <a:tc>
                  <a:txBody>
                    <a:bodyPr/>
                    <a:lstStyle/>
                    <a:p>
                      <a:pPr algn="ctr" rtl="1"/>
                      <a:r>
                        <a:rPr lang="ar-SA" sz="2400" b="1" cap="none" spc="0" dirty="0">
                          <a:ln>
                            <a:noFill/>
                          </a:ln>
                          <a:solidFill>
                            <a:schemeClr val="tx1"/>
                          </a:solidFill>
                          <a:effectLst/>
                        </a:rPr>
                        <a:t>الخدمة</a:t>
                      </a:r>
                    </a:p>
                  </a:txBody>
                  <a:tcPr/>
                </a:tc>
                <a:tc gridSpan="3">
                  <a:txBody>
                    <a:bodyPr/>
                    <a:lstStyle/>
                    <a:p>
                      <a:pPr algn="ctr" rtl="1"/>
                      <a:r>
                        <a:rPr lang="ar-SA" sz="2400" b="1" cap="none" spc="0" dirty="0">
                          <a:ln>
                            <a:noFill/>
                          </a:ln>
                          <a:solidFill>
                            <a:schemeClr val="tx1"/>
                          </a:solidFill>
                          <a:effectLst/>
                        </a:rPr>
                        <a:t>نوع التعاملات</a:t>
                      </a:r>
                    </a:p>
                  </a:txBody>
                  <a:tcPr/>
                </a:tc>
                <a:tc hMerge="1">
                  <a:txBody>
                    <a:bodyPr/>
                    <a:lstStyle/>
                    <a:p>
                      <a:pPr rtl="1"/>
                      <a:endParaRPr lang="ar-SA" sz="2400" b="1" cap="none" spc="0" dirty="0">
                        <a:ln>
                          <a:noFill/>
                        </a:ln>
                        <a:solidFill>
                          <a:schemeClr val="tx1"/>
                        </a:solidFill>
                        <a:effectLst/>
                      </a:endParaRPr>
                    </a:p>
                  </a:txBody>
                  <a:tcPr/>
                </a:tc>
                <a:tc hMerge="1">
                  <a:txBody>
                    <a:bodyPr/>
                    <a:lstStyle/>
                    <a:p>
                      <a:pPr rtl="1"/>
                      <a:endParaRPr lang="ar-SA" sz="2400" b="1" cap="none" spc="0" dirty="0">
                        <a:ln>
                          <a:noFill/>
                        </a:ln>
                        <a:solidFill>
                          <a:schemeClr val="tx1"/>
                        </a:solidFill>
                        <a:effectLst/>
                      </a:endParaRPr>
                    </a:p>
                  </a:txBody>
                  <a:tcPr/>
                </a:tc>
                <a:extLst>
                  <a:ext uri="{0D108BD9-81ED-4DB2-BD59-A6C34878D82A}">
                    <a16:rowId xmlns:a16="http://schemas.microsoft.com/office/drawing/2014/main" val="10000"/>
                  </a:ext>
                </a:extLst>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400" b="1" cap="none" spc="0" dirty="0">
                          <a:ln>
                            <a:noFill/>
                          </a:ln>
                          <a:solidFill>
                            <a:schemeClr val="tx1"/>
                          </a:solidFill>
                          <a:effectLst/>
                        </a:rPr>
                        <a:t>معاملة  بين الأمارة  و وزارة العدل</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G2B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G2C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G2G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extLst>
                  <a:ext uri="{0D108BD9-81ED-4DB2-BD59-A6C34878D82A}">
                    <a16:rowId xmlns:a16="http://schemas.microsoft.com/office/drawing/2014/main" val="10001"/>
                  </a:ext>
                </a:extLst>
              </a:tr>
              <a:tr h="370840">
                <a:tc>
                  <a:txBody>
                    <a:bodyPr/>
                    <a:lstStyle/>
                    <a:p>
                      <a:pPr algn="ctr" rtl="1"/>
                      <a:r>
                        <a:rPr lang="ar-SA" sz="2400" b="1" cap="none" spc="0" dirty="0">
                          <a:ln>
                            <a:noFill/>
                          </a:ln>
                          <a:solidFill>
                            <a:schemeClr val="tx1"/>
                          </a:solidFill>
                          <a:effectLst/>
                        </a:rPr>
                        <a:t>تسديد المخالفات المرورية</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G2B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G2C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G2G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extLst>
                  <a:ext uri="{0D108BD9-81ED-4DB2-BD59-A6C34878D82A}">
                    <a16:rowId xmlns:a16="http://schemas.microsoft.com/office/drawing/2014/main" val="10002"/>
                  </a:ext>
                </a:extLst>
              </a:tr>
              <a:tr h="370840">
                <a:tc>
                  <a:txBody>
                    <a:bodyPr/>
                    <a:lstStyle/>
                    <a:p>
                      <a:pPr algn="ctr" rtl="1"/>
                      <a:r>
                        <a:rPr lang="ar-SA" sz="2400" b="1" cap="none" spc="0" dirty="0">
                          <a:ln>
                            <a:noFill/>
                          </a:ln>
                          <a:solidFill>
                            <a:schemeClr val="tx1"/>
                          </a:solidFill>
                          <a:effectLst/>
                        </a:rPr>
                        <a:t>معاملة بين وزارتي </a:t>
                      </a:r>
                      <a:r>
                        <a:rPr lang="ar-SA" sz="2400" b="1" cap="none" spc="0" baseline="0" dirty="0">
                          <a:ln>
                            <a:noFill/>
                          </a:ln>
                          <a:solidFill>
                            <a:schemeClr val="tx1"/>
                          </a:solidFill>
                          <a:effectLst/>
                        </a:rPr>
                        <a:t>الداخلية و الخارجية</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G2B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G2C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G2G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extLst>
                  <a:ext uri="{0D108BD9-81ED-4DB2-BD59-A6C34878D82A}">
                    <a16:rowId xmlns:a16="http://schemas.microsoft.com/office/drawing/2014/main" val="10003"/>
                  </a:ext>
                </a:extLst>
              </a:tr>
              <a:tr h="370840">
                <a:tc>
                  <a:txBody>
                    <a:bodyPr/>
                    <a:lstStyle/>
                    <a:p>
                      <a:pPr algn="ctr" rtl="1"/>
                      <a:r>
                        <a:rPr lang="ar-SA" sz="2400" b="1" cap="none" spc="0" dirty="0">
                          <a:ln>
                            <a:noFill/>
                          </a:ln>
                          <a:solidFill>
                            <a:schemeClr val="tx1"/>
                          </a:solidFill>
                          <a:effectLst/>
                        </a:rPr>
                        <a:t>معاملة بين وزارة الحج ومؤسسات الطوافة</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G2B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G2C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G2G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extLst>
                  <a:ext uri="{0D108BD9-81ED-4DB2-BD59-A6C34878D82A}">
                    <a16:rowId xmlns:a16="http://schemas.microsoft.com/office/drawing/2014/main" val="10004"/>
                  </a:ext>
                </a:extLst>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400" b="1" cap="none" spc="0" dirty="0">
                          <a:ln>
                            <a:noFill/>
                          </a:ln>
                          <a:solidFill>
                            <a:schemeClr val="tx1"/>
                          </a:solidFill>
                          <a:effectLst/>
                        </a:rPr>
                        <a:t>حجز موعد في الأحوال المدنية</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G2B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G2C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400" b="1" cap="none" spc="0" dirty="0">
                          <a:ln>
                            <a:noFill/>
                          </a:ln>
                          <a:solidFill>
                            <a:schemeClr val="tx1"/>
                          </a:solidFill>
                          <a:effectLst/>
                        </a:rPr>
                        <a:t>G2G </a:t>
                      </a:r>
                      <a:r>
                        <a:rPr lang="en-US" sz="2800" b="1" cap="none" spc="0" dirty="0">
                          <a:ln>
                            <a:noFill/>
                          </a:ln>
                          <a:solidFill>
                            <a:schemeClr val="tx1"/>
                          </a:solidFill>
                          <a:effectLst/>
                          <a:sym typeface="Wingdings 2"/>
                        </a:rPr>
                        <a:t></a:t>
                      </a:r>
                      <a:endParaRPr lang="ar-SA" sz="2400" b="1" cap="none" spc="0" dirty="0">
                        <a:ln>
                          <a:noFill/>
                        </a:ln>
                        <a:solidFill>
                          <a:schemeClr val="tx1"/>
                        </a:solidFill>
                        <a:effectLst/>
                      </a:endParaRPr>
                    </a:p>
                  </a:txBody>
                  <a:tcPr/>
                </a:tc>
                <a:extLst>
                  <a:ext uri="{0D108BD9-81ED-4DB2-BD59-A6C34878D82A}">
                    <a16:rowId xmlns:a16="http://schemas.microsoft.com/office/drawing/2014/main" val="10005"/>
                  </a:ext>
                </a:extLst>
              </a:tr>
            </a:tbl>
          </a:graphicData>
        </a:graphic>
      </p:graphicFrame>
      <p:pic>
        <p:nvPicPr>
          <p:cNvPr id="18" name="Picture 6" descr="http://etc-mysitemyway.s3.amazonaws.com/icons/legacy-previews/icons-256/simple-red-glossy-icons-symbols-shapes/020901-simple-red-glossy-icon-symbols-shapes-check-mark5-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492896"/>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etc-mysitemyway.s3.amazonaws.com/icons/legacy-previews/icons-256/simple-red-glossy-icons-symbols-shapes/020901-simple-red-glossy-icon-symbols-shapes-check-mark5-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2680" y="2929880"/>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etc-mysitemyway.s3.amazonaws.com/icons/legacy-previews/icons-256/simple-red-glossy-icons-symbols-shapes/020901-simple-red-glossy-icon-symbols-shapes-check-mark5-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560" y="3429000"/>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etc-mysitemyway.s3.amazonaws.com/icons/legacy-previews/icons-256/simple-red-glossy-icons-symbols-shapes/020901-simple-red-glossy-icon-symbols-shapes-check-mark5-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4808" y="4005064"/>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etc-mysitemyway.s3.amazonaws.com/icons/legacy-previews/icons-256/simple-red-glossy-icons-symbols-shapes/020901-simple-red-glossy-icon-symbols-shapes-check-mark5-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4514056"/>
            <a:ext cx="931168" cy="93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9594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3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fltVal val="0"/>
                                          </p:val>
                                        </p:tav>
                                        <p:tav tm="100000">
                                          <p:val>
                                            <p:strVal val="#ppt_w"/>
                                          </p:val>
                                        </p:tav>
                                      </p:tavLst>
                                    </p:anim>
                                    <p:anim calcmode="lin" valueType="num">
                                      <p:cBhvr>
                                        <p:cTn id="11" dur="1000" fill="hold"/>
                                        <p:tgtEl>
                                          <p:spTgt spid="16"/>
                                        </p:tgtEl>
                                        <p:attrNameLst>
                                          <p:attrName>ppt_h</p:attrName>
                                        </p:attrNameLst>
                                      </p:cBhvr>
                                      <p:tavLst>
                                        <p:tav tm="0">
                                          <p:val>
                                            <p:fltVal val="0"/>
                                          </p:val>
                                        </p:tav>
                                        <p:tav tm="100000">
                                          <p:val>
                                            <p:strVal val="#ppt_h"/>
                                          </p:val>
                                        </p:tav>
                                      </p:tavLst>
                                    </p:anim>
                                    <p:anim calcmode="lin" valueType="num">
                                      <p:cBhvr>
                                        <p:cTn id="12" dur="1000" fill="hold"/>
                                        <p:tgtEl>
                                          <p:spTgt spid="16"/>
                                        </p:tgtEl>
                                        <p:attrNameLst>
                                          <p:attrName>style.rotation</p:attrName>
                                        </p:attrNameLst>
                                      </p:cBhvr>
                                      <p:tavLst>
                                        <p:tav tm="0">
                                          <p:val>
                                            <p:fltVal val="90"/>
                                          </p:val>
                                        </p:tav>
                                        <p:tav tm="100000">
                                          <p:val>
                                            <p:fltVal val="0"/>
                                          </p:val>
                                        </p:tav>
                                      </p:tavLst>
                                    </p:anim>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pensacolawebsolutions.com/wp-content/uploads/2014/01/ecommerce.jpg"/>
          <p:cNvPicPr>
            <a:picLocks noChangeAspect="1" noChangeArrowheads="1"/>
          </p:cNvPicPr>
          <p:nvPr/>
        </p:nvPicPr>
        <p:blipFill rotWithShape="1">
          <a:blip r:embed="rId2">
            <a:extLst>
              <a:ext uri="{28A0092B-C50C-407E-A947-70E740481C1C}">
                <a14:useLocalDpi xmlns:a14="http://schemas.microsoft.com/office/drawing/2010/main" val="0"/>
              </a:ext>
            </a:extLst>
          </a:blip>
          <a:srcRect t="22387" b="14230"/>
          <a:stretch/>
        </p:blipFill>
        <p:spPr bwMode="auto">
          <a:xfrm>
            <a:off x="2309813" y="4709888"/>
            <a:ext cx="4524375" cy="1527424"/>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911659" y="4069521"/>
            <a:ext cx="5320688" cy="1015663"/>
          </a:xfrm>
          <a:prstGeom prst="rect">
            <a:avLst/>
          </a:prstGeom>
          <a:noFill/>
        </p:spPr>
        <p:txBody>
          <a:bodyPr wrap="none" lIns="91440" tIns="45720" rIns="91440" bIns="45720">
            <a:spAutoFit/>
          </a:bodyPr>
          <a:lstStyle/>
          <a:p>
            <a:pPr algn="ctr"/>
            <a:r>
              <a:rPr lang="ar-SA" sz="6000" b="1" cap="none" spc="0" dirty="0">
                <a:ln w="10541" cmpd="sng">
                  <a:noFill/>
                  <a:prstDash val="solid"/>
                </a:ln>
                <a:gradFill flip="none" rotWithShape="1">
                  <a:gsLst>
                    <a:gs pos="0">
                      <a:srgbClr val="E5721B">
                        <a:shade val="30000"/>
                        <a:satMod val="115000"/>
                      </a:srgbClr>
                    </a:gs>
                    <a:gs pos="50000">
                      <a:srgbClr val="E5721B">
                        <a:shade val="67500"/>
                        <a:satMod val="115000"/>
                      </a:srgbClr>
                    </a:gs>
                    <a:gs pos="100000">
                      <a:srgbClr val="E5721B">
                        <a:shade val="100000"/>
                        <a:satMod val="115000"/>
                      </a:srgbClr>
                    </a:gs>
                  </a:gsLst>
                  <a:path path="circle">
                    <a:fillToRect l="50000" t="50000" r="50000" b="50000"/>
                  </a:path>
                  <a:tileRect/>
                </a:gradFill>
                <a:effectLst/>
                <a:cs typeface="PT Bold Heading" panose="02010400000000000000" pitchFamily="2" charset="-78"/>
              </a:rPr>
              <a:t>التجارة الإلكترونية</a:t>
            </a:r>
          </a:p>
        </p:txBody>
      </p:sp>
      <p:pic>
        <p:nvPicPr>
          <p:cNvPr id="1030" name="Picture 6" descr="http://www.episerver.com/globalassets/e-commerce/ecommerce_ban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505" y="572627"/>
            <a:ext cx="5922990" cy="34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8002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leqt.com/a/301570_66940.jpg"/>
          <p:cNvPicPr>
            <a:picLocks noChangeAspect="1" noChangeArrowheads="1"/>
          </p:cNvPicPr>
          <p:nvPr/>
        </p:nvPicPr>
        <p:blipFill rotWithShape="1">
          <a:blip r:embed="rId2">
            <a:extLst>
              <a:ext uri="{28A0092B-C50C-407E-A947-70E740481C1C}">
                <a14:useLocalDpi xmlns:a14="http://schemas.microsoft.com/office/drawing/2010/main" val="0"/>
              </a:ext>
            </a:extLst>
          </a:blip>
          <a:srcRect b="6193"/>
          <a:stretch/>
        </p:blipFill>
        <p:spPr bwMode="auto">
          <a:xfrm>
            <a:off x="1902117" y="2780928"/>
            <a:ext cx="5339766" cy="351889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899592" y="1107901"/>
            <a:ext cx="7344816" cy="1200329"/>
          </a:xfrm>
          <a:prstGeom prst="rect">
            <a:avLst/>
          </a:prstGeom>
        </p:spPr>
        <p:txBody>
          <a:bodyPr wrap="square">
            <a:spAutoFit/>
          </a:bodyPr>
          <a:lstStyle/>
          <a:p>
            <a:pPr algn="justLow"/>
            <a:r>
              <a:rPr lang="ar-SA" sz="3600" b="1" dirty="0">
                <a:latin typeface="Adobe Arabic" pitchFamily="18" charset="-78"/>
                <a:ea typeface="Tahoma" panose="020B0604030504040204" pitchFamily="34" charset="0"/>
                <a:cs typeface="Adobe Arabic" pitchFamily="18" charset="-78"/>
              </a:rPr>
              <a:t>التجارة الإلكترونية هي نظام يُتيح عبر الإنترنت حركات بيع وشراء السِلع والخدمات والمعلومات . </a:t>
            </a:r>
          </a:p>
        </p:txBody>
      </p:sp>
    </p:spTree>
    <p:extLst>
      <p:ext uri="{BB962C8B-B14F-4D97-AF65-F5344CB8AC3E}">
        <p14:creationId xmlns:p14="http://schemas.microsoft.com/office/powerpoint/2010/main" val="294159778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02109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359060" y="2204864"/>
            <a:ext cx="6599976" cy="3694409"/>
          </a:xfrm>
          <a:prstGeom prst="rect">
            <a:avLst/>
          </a:prstGeom>
        </p:spPr>
        <p:txBody>
          <a:bodyPr wrap="square">
            <a:spAutoFit/>
          </a:bodyPr>
          <a:lstStyle/>
          <a:p>
            <a:pPr marL="457200" indent="-457200">
              <a:lnSpc>
                <a:spcPct val="150000"/>
              </a:lnSpc>
              <a:buBlip>
                <a:blip r:embed="rId2"/>
              </a:buBlip>
            </a:pPr>
            <a:r>
              <a:rPr lang="ar-SA" sz="3200" b="1" dirty="0"/>
              <a:t>تحقيق الشفافية بالتواصل عن بعد.</a:t>
            </a:r>
          </a:p>
          <a:p>
            <a:pPr marL="457200" indent="-457200">
              <a:lnSpc>
                <a:spcPct val="150000"/>
              </a:lnSpc>
              <a:buBlip>
                <a:blip r:embed="rId2"/>
              </a:buBlip>
            </a:pPr>
            <a:r>
              <a:rPr lang="ar-SA" sz="3200" b="1" dirty="0"/>
              <a:t>خفض التكاليف.</a:t>
            </a:r>
          </a:p>
          <a:p>
            <a:pPr marL="457200" indent="-457200">
              <a:lnSpc>
                <a:spcPct val="150000"/>
              </a:lnSpc>
              <a:buBlip>
                <a:blip r:embed="rId2"/>
              </a:buBlip>
            </a:pPr>
            <a:r>
              <a:rPr lang="ar-SA" sz="3200" b="1" dirty="0"/>
              <a:t>تسهيل الإجراءات.</a:t>
            </a:r>
          </a:p>
          <a:p>
            <a:pPr marL="457200" indent="-457200">
              <a:lnSpc>
                <a:spcPct val="150000"/>
              </a:lnSpc>
              <a:buBlip>
                <a:blip r:embed="rId2"/>
              </a:buBlip>
            </a:pPr>
            <a:r>
              <a:rPr lang="ar-SA" sz="3200" b="1" dirty="0"/>
              <a:t>النمو السريع.</a:t>
            </a:r>
          </a:p>
          <a:p>
            <a:pPr marL="457200" indent="-457200">
              <a:lnSpc>
                <a:spcPct val="150000"/>
              </a:lnSpc>
              <a:buBlip>
                <a:blip r:embed="rId2"/>
              </a:buBlip>
            </a:pPr>
            <a:r>
              <a:rPr lang="ar-SA" sz="3200" b="1" dirty="0"/>
              <a:t>تعدد الفرص الوظيفية محليا .</a:t>
            </a:r>
          </a:p>
        </p:txBody>
      </p:sp>
      <p:pic>
        <p:nvPicPr>
          <p:cNvPr id="1026" name="Picture 2" descr="https://encrypted-tbn1.gstatic.com/images?q=tbn:ANd9GcSKgnhY8uypYHZ0-uwPhWcMgETh0bMk1SNHVvuj8YWnZUxu8sX5H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92280" y="827997"/>
            <a:ext cx="1152128" cy="101339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475656" y="836712"/>
            <a:ext cx="5832648" cy="584775"/>
          </a:xfrm>
          <a:prstGeom prst="rect">
            <a:avLst/>
          </a:prstGeom>
          <a:noFill/>
        </p:spPr>
        <p:txBody>
          <a:bodyPr wrap="square">
            <a:spAutoFit/>
          </a:bodyPr>
          <a:lstStyle/>
          <a:p>
            <a:r>
              <a:rPr lang="ar-SA" sz="3200" dirty="0">
                <a:solidFill>
                  <a:srgbClr val="FF0000"/>
                </a:solidFill>
                <a:latin typeface="PT Bold Arhch"/>
                <a:ea typeface="Tahoma" panose="020B0604030504040204" pitchFamily="34" charset="0"/>
                <a:cs typeface="PT Bold Heading" panose="02010400000000000000" pitchFamily="2" charset="-78"/>
              </a:rPr>
              <a:t>ما هي مزايا التجارة الإلكترونية ؟</a:t>
            </a:r>
          </a:p>
        </p:txBody>
      </p:sp>
    </p:spTree>
    <p:extLst>
      <p:ext uri="{BB962C8B-B14F-4D97-AF65-F5344CB8AC3E}">
        <p14:creationId xmlns:p14="http://schemas.microsoft.com/office/powerpoint/2010/main" val="51251095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p:cTn id="2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p:cTn id="33"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 calcmode="lin" valueType="num">
                                      <p:cBhvr>
                                        <p:cTn id="40"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156917" y="692696"/>
            <a:ext cx="4830168"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مفهوم التجارة الإلكترونية</a:t>
            </a:r>
          </a:p>
        </p:txBody>
      </p:sp>
      <p:sp>
        <p:nvSpPr>
          <p:cNvPr id="5" name="مربع نص 4"/>
          <p:cNvSpPr txBox="1"/>
          <p:nvPr/>
        </p:nvSpPr>
        <p:spPr>
          <a:xfrm>
            <a:off x="748239" y="2492896"/>
            <a:ext cx="7704856" cy="2862322"/>
          </a:xfrm>
          <a:prstGeom prst="rect">
            <a:avLst/>
          </a:prstGeom>
          <a:noFill/>
        </p:spPr>
        <p:txBody>
          <a:bodyPr wrap="square" rtlCol="1">
            <a:spAutoFit/>
          </a:bodyPr>
          <a:lstStyle/>
          <a:p>
            <a:pPr algn="justLow"/>
            <a:r>
              <a:rPr lang="ar-SA" sz="3600" b="1" dirty="0"/>
              <a:t>مجموعة متكاملة من العمليات التجارية والاقتصادية باستخدام الوسائل التقنية .</a:t>
            </a:r>
          </a:p>
          <a:p>
            <a:pPr algn="justLow"/>
            <a:endParaRPr lang="ar-SA" sz="3600" b="1" dirty="0"/>
          </a:p>
          <a:p>
            <a:pPr algn="justLow"/>
            <a:r>
              <a:rPr lang="ar-SA" sz="3600" b="1" dirty="0">
                <a:solidFill>
                  <a:srgbClr val="FF0000"/>
                </a:solidFill>
              </a:rPr>
              <a:t>يبين الشكل التالي مكونات وعلاقات مواقع التجارة الإلكترونية .</a:t>
            </a:r>
          </a:p>
        </p:txBody>
      </p:sp>
    </p:spTree>
    <p:extLst>
      <p:ext uri="{BB962C8B-B14F-4D97-AF65-F5344CB8AC3E}">
        <p14:creationId xmlns:p14="http://schemas.microsoft.com/office/powerpoint/2010/main" val="249673049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3176123173"/>
              </p:ext>
            </p:extLst>
          </p:nvPr>
        </p:nvGraphicFramePr>
        <p:xfrm>
          <a:off x="1043608" y="620688"/>
          <a:ext cx="7008440" cy="5576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6461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50609" y="692696"/>
            <a:ext cx="6442790"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أنواع العلاقات التجارية الإلكترونية</a:t>
            </a:r>
          </a:p>
        </p:txBody>
      </p:sp>
      <p:pic>
        <p:nvPicPr>
          <p:cNvPr id="1038" name="Picture 14" descr="http://www.sqa.org.uk/e-learning/ECIntro01CD/images/pic002.jpg"/>
          <p:cNvPicPr>
            <a:picLocks noChangeAspect="1" noChangeArrowheads="1"/>
          </p:cNvPicPr>
          <p:nvPr/>
        </p:nvPicPr>
        <p:blipFill rotWithShape="1">
          <a:blip r:embed="rId2">
            <a:extLst>
              <a:ext uri="{28A0092B-C50C-407E-A947-70E740481C1C}">
                <a14:useLocalDpi xmlns:a14="http://schemas.microsoft.com/office/drawing/2010/main" val="0"/>
              </a:ext>
            </a:extLst>
          </a:blip>
          <a:srcRect r="6140" b="6568"/>
          <a:stretch/>
        </p:blipFill>
        <p:spPr bwMode="auto">
          <a:xfrm>
            <a:off x="2976178" y="1700808"/>
            <a:ext cx="3191644" cy="2981324"/>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2831785" y="4797152"/>
            <a:ext cx="3480441"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6600" b="1" dirty="0">
                <a:ln w="11430"/>
                <a:gradFill flip="none" rotWithShape="1">
                  <a:gsLst>
                    <a:gs pos="0">
                      <a:srgbClr val="E1BE65">
                        <a:shade val="30000"/>
                        <a:satMod val="115000"/>
                      </a:srgbClr>
                    </a:gs>
                    <a:gs pos="50000">
                      <a:srgbClr val="E1BE65">
                        <a:shade val="67500"/>
                        <a:satMod val="115000"/>
                      </a:srgbClr>
                    </a:gs>
                    <a:gs pos="100000">
                      <a:srgbClr val="E1BE65">
                        <a:shade val="100000"/>
                        <a:satMod val="115000"/>
                      </a:srgbClr>
                    </a:gs>
                  </a:gsLst>
                  <a:lin ang="16200000" scaled="1"/>
                  <a:tileRect/>
                </a:gradFill>
                <a:effectLst>
                  <a:outerShdw blurRad="80000" dist="40000" dir="5040000" algn="tl">
                    <a:srgbClr val="000000">
                      <a:alpha val="30000"/>
                    </a:srgbClr>
                  </a:outerShdw>
                </a:effectLst>
                <a:cs typeface="PT Bold Heading" panose="02010400000000000000" pitchFamily="2" charset="-78"/>
              </a:rPr>
              <a:t>تاجر لتاجر</a:t>
            </a:r>
          </a:p>
        </p:txBody>
      </p:sp>
    </p:spTree>
    <p:extLst>
      <p:ext uri="{BB962C8B-B14F-4D97-AF65-F5344CB8AC3E}">
        <p14:creationId xmlns:p14="http://schemas.microsoft.com/office/powerpoint/2010/main" val="317635340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p:tgtEl>
                                          <p:spTgt spid="1038"/>
                                        </p:tgtEl>
                                        <p:attrNameLst>
                                          <p:attrName>ppt_y</p:attrName>
                                        </p:attrNameLst>
                                      </p:cBhvr>
                                      <p:tavLst>
                                        <p:tav tm="0">
                                          <p:val>
                                            <p:strVal val="#ppt_y+#ppt_h*1.125000"/>
                                          </p:val>
                                        </p:tav>
                                        <p:tav tm="100000">
                                          <p:val>
                                            <p:strVal val="#ppt_y"/>
                                          </p:val>
                                        </p:tav>
                                      </p:tavLst>
                                    </p:anim>
                                    <p:animEffect transition="in" filter="wipe(up)">
                                      <p:cBhvr>
                                        <p:cTn id="8" dur="500"/>
                                        <p:tgtEl>
                                          <p:spTgt spid="1038"/>
                                        </p:tgtEl>
                                      </p:cBhvr>
                                    </p:animEffect>
                                  </p:childTnLst>
                                </p:cTn>
                              </p:par>
                              <p:par>
                                <p:cTn id="9" presetID="43"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anim calcmode="lin" valueType="num">
                                      <p:cBhvr>
                                        <p:cTn id="12" dur="400" fill="hold"/>
                                        <p:tgtEl>
                                          <p:spTgt spid="13"/>
                                        </p:tgtEl>
                                        <p:attrNameLst>
                                          <p:attrName>ppt_x</p:attrName>
                                        </p:attrNameLst>
                                      </p:cBhvr>
                                      <p:tavLst>
                                        <p:tav tm="0">
                                          <p:val>
                                            <p:strVal val="#ppt_x"/>
                                          </p:val>
                                        </p:tav>
                                        <p:tav tm="100000">
                                          <p:val>
                                            <p:strVal val="#ppt_x"/>
                                          </p:val>
                                        </p:tav>
                                      </p:tavLst>
                                    </p:anim>
                                    <p:anim calcmode="lin" valueType="num">
                                      <p:cBhvr>
                                        <p:cTn id="13" dur="400" fill="hold"/>
                                        <p:tgtEl>
                                          <p:spTgt spid="13"/>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350609" y="692696"/>
            <a:ext cx="6442790"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أنواع العلاقات التجارية الإلكترونية</a:t>
            </a:r>
          </a:p>
        </p:txBody>
      </p:sp>
      <p:pic>
        <p:nvPicPr>
          <p:cNvPr id="4" name="Picture 16" descr="B2C (c) Lumaxart2d | Dreamstime.com"/>
          <p:cNvPicPr>
            <a:picLocks noChangeAspect="1" noChangeArrowheads="1"/>
          </p:cNvPicPr>
          <p:nvPr/>
        </p:nvPicPr>
        <p:blipFill rotWithShape="1">
          <a:blip r:embed="rId2">
            <a:extLst>
              <a:ext uri="{28A0092B-C50C-407E-A947-70E740481C1C}">
                <a14:useLocalDpi xmlns:a14="http://schemas.microsoft.com/office/drawing/2010/main" val="0"/>
              </a:ext>
            </a:extLst>
          </a:blip>
          <a:srcRect r="4894" b="4950"/>
          <a:stretch/>
        </p:blipFill>
        <p:spPr bwMode="auto">
          <a:xfrm>
            <a:off x="2968588" y="1719360"/>
            <a:ext cx="3206824" cy="300578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2632212" y="4797152"/>
            <a:ext cx="3879588"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6600" b="1" dirty="0">
                <a:ln w="11430"/>
                <a:gradFill flip="none" rotWithShape="1">
                  <a:gsLst>
                    <a:gs pos="0">
                      <a:srgbClr val="E1BE65">
                        <a:shade val="30000"/>
                        <a:satMod val="115000"/>
                      </a:srgbClr>
                    </a:gs>
                    <a:gs pos="50000">
                      <a:srgbClr val="E1BE65">
                        <a:shade val="67500"/>
                        <a:satMod val="115000"/>
                      </a:srgbClr>
                    </a:gs>
                    <a:gs pos="100000">
                      <a:srgbClr val="E1BE65">
                        <a:shade val="100000"/>
                        <a:satMod val="115000"/>
                      </a:srgbClr>
                    </a:gs>
                  </a:gsLst>
                  <a:lin ang="16200000" scaled="1"/>
                  <a:tileRect/>
                </a:gradFill>
                <a:effectLst>
                  <a:outerShdw blurRad="80000" dist="40000" dir="5040000" algn="tl">
                    <a:srgbClr val="000000">
                      <a:alpha val="30000"/>
                    </a:srgbClr>
                  </a:outerShdw>
                </a:effectLst>
                <a:cs typeface="PT Bold Heading" panose="02010400000000000000" pitchFamily="2" charset="-78"/>
              </a:rPr>
              <a:t>تاجر لعميل</a:t>
            </a:r>
          </a:p>
        </p:txBody>
      </p:sp>
    </p:spTree>
    <p:extLst>
      <p:ext uri="{BB962C8B-B14F-4D97-AF65-F5344CB8AC3E}">
        <p14:creationId xmlns:p14="http://schemas.microsoft.com/office/powerpoint/2010/main" val="419403307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43"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
                                        <p:tgtEl>
                                          <p:spTgt spid="6"/>
                                        </p:tgtEl>
                                      </p:cBhvr>
                                    </p:animEffect>
                                    <p:anim calcmode="lin" valueType="num">
                                      <p:cBhvr>
                                        <p:cTn id="12" dur="400" fill="hold"/>
                                        <p:tgtEl>
                                          <p:spTgt spid="6"/>
                                        </p:tgtEl>
                                        <p:attrNameLst>
                                          <p:attrName>ppt_x</p:attrName>
                                        </p:attrNameLst>
                                      </p:cBhvr>
                                      <p:tavLst>
                                        <p:tav tm="0">
                                          <p:val>
                                            <p:strVal val="#ppt_x"/>
                                          </p:val>
                                        </p:tav>
                                        <p:tav tm="100000">
                                          <p:val>
                                            <p:strVal val="#ppt_x"/>
                                          </p:val>
                                        </p:tav>
                                      </p:tavLst>
                                    </p:anim>
                                    <p:anim calcmode="lin" valueType="num">
                                      <p:cBhvr>
                                        <p:cTn id="13" dur="400" fill="hold"/>
                                        <p:tgtEl>
                                          <p:spTgt spid="6"/>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50609" y="692696"/>
            <a:ext cx="6442790"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أنواع العلاقات التجارية الإلكترونية</a:t>
            </a:r>
          </a:p>
        </p:txBody>
      </p:sp>
      <p:pic>
        <p:nvPicPr>
          <p:cNvPr id="3" name="Picture 12" descr="http://www.sqa.org.uk/e-learning/ECIntro01CD/images/pic005.jpg"/>
          <p:cNvPicPr>
            <a:picLocks noChangeAspect="1" noChangeArrowheads="1"/>
          </p:cNvPicPr>
          <p:nvPr/>
        </p:nvPicPr>
        <p:blipFill rotWithShape="1">
          <a:blip r:embed="rId2">
            <a:extLst>
              <a:ext uri="{28A0092B-C50C-407E-A947-70E740481C1C}">
                <a14:useLocalDpi xmlns:a14="http://schemas.microsoft.com/office/drawing/2010/main" val="0"/>
              </a:ext>
            </a:extLst>
          </a:blip>
          <a:srcRect r="3979" b="8328"/>
          <a:stretch/>
        </p:blipFill>
        <p:spPr bwMode="auto">
          <a:xfrm>
            <a:off x="2910286" y="1719360"/>
            <a:ext cx="3265126" cy="293387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608969" y="4797152"/>
            <a:ext cx="3926076"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6600" b="1" dirty="0">
                <a:ln w="11430"/>
                <a:gradFill flip="none" rotWithShape="1">
                  <a:gsLst>
                    <a:gs pos="0">
                      <a:srgbClr val="E1BE65">
                        <a:shade val="30000"/>
                        <a:satMod val="115000"/>
                      </a:srgbClr>
                    </a:gs>
                    <a:gs pos="50000">
                      <a:srgbClr val="E1BE65">
                        <a:shade val="67500"/>
                        <a:satMod val="115000"/>
                      </a:srgbClr>
                    </a:gs>
                    <a:gs pos="100000">
                      <a:srgbClr val="E1BE65">
                        <a:shade val="100000"/>
                        <a:satMod val="115000"/>
                      </a:srgbClr>
                    </a:gs>
                  </a:gsLst>
                  <a:lin ang="16200000" scaled="1"/>
                  <a:tileRect/>
                </a:gradFill>
                <a:effectLst>
                  <a:outerShdw blurRad="80000" dist="40000" dir="5040000" algn="tl">
                    <a:srgbClr val="000000">
                      <a:alpha val="30000"/>
                    </a:srgbClr>
                  </a:outerShdw>
                </a:effectLst>
                <a:cs typeface="PT Bold Heading" panose="02010400000000000000" pitchFamily="2" charset="-78"/>
              </a:rPr>
              <a:t>عميل لتاجر</a:t>
            </a:r>
          </a:p>
        </p:txBody>
      </p:sp>
    </p:spTree>
    <p:extLst>
      <p:ext uri="{BB962C8B-B14F-4D97-AF65-F5344CB8AC3E}">
        <p14:creationId xmlns:p14="http://schemas.microsoft.com/office/powerpoint/2010/main" val="23788673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43"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anim calcmode="lin" valueType="num">
                                      <p:cBhvr>
                                        <p:cTn id="12" dur="400" fill="hold"/>
                                        <p:tgtEl>
                                          <p:spTgt spid="5"/>
                                        </p:tgtEl>
                                        <p:attrNameLst>
                                          <p:attrName>ppt_x</p:attrName>
                                        </p:attrNameLst>
                                      </p:cBhvr>
                                      <p:tavLst>
                                        <p:tav tm="0">
                                          <p:val>
                                            <p:strVal val="#ppt_x"/>
                                          </p:val>
                                        </p:tav>
                                        <p:tav tm="100000">
                                          <p:val>
                                            <p:strVal val="#ppt_x"/>
                                          </p:val>
                                        </p:tav>
                                      </p:tavLst>
                                    </p:anim>
                                    <p:anim calcmode="lin" valueType="num">
                                      <p:cBhvr>
                                        <p:cTn id="13" dur="400" fill="hold"/>
                                        <p:tgtEl>
                                          <p:spTgt spid="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50609" y="692696"/>
            <a:ext cx="6442790"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أنواع العلاقات التجارية الإلكترونية</a:t>
            </a:r>
          </a:p>
        </p:txBody>
      </p:sp>
      <p:pic>
        <p:nvPicPr>
          <p:cNvPr id="3" name="Picture 10" descr="http://www.sqa.org.uk/e-learning/ECIntro01CD/images/pic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247" r="3910" b="3580"/>
          <a:stretch/>
        </p:blipFill>
        <p:spPr bwMode="auto">
          <a:xfrm>
            <a:off x="3053122" y="1680117"/>
            <a:ext cx="3119586" cy="3012359"/>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409395" y="4797152"/>
            <a:ext cx="4325223"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6600" b="1" dirty="0">
                <a:ln w="11430"/>
                <a:gradFill flip="none" rotWithShape="1">
                  <a:gsLst>
                    <a:gs pos="0">
                      <a:srgbClr val="E1BE65">
                        <a:shade val="30000"/>
                        <a:satMod val="115000"/>
                      </a:srgbClr>
                    </a:gs>
                    <a:gs pos="50000">
                      <a:srgbClr val="E1BE65">
                        <a:shade val="67500"/>
                        <a:satMod val="115000"/>
                      </a:srgbClr>
                    </a:gs>
                    <a:gs pos="100000">
                      <a:srgbClr val="E1BE65">
                        <a:shade val="100000"/>
                        <a:satMod val="115000"/>
                      </a:srgbClr>
                    </a:gs>
                  </a:gsLst>
                  <a:lin ang="16200000" scaled="1"/>
                  <a:tileRect/>
                </a:gradFill>
                <a:effectLst>
                  <a:outerShdw blurRad="80000" dist="40000" dir="5040000" algn="tl">
                    <a:srgbClr val="000000">
                      <a:alpha val="30000"/>
                    </a:srgbClr>
                  </a:outerShdw>
                </a:effectLst>
                <a:cs typeface="PT Bold Heading" panose="02010400000000000000" pitchFamily="2" charset="-78"/>
              </a:rPr>
              <a:t>عميل لعميل</a:t>
            </a:r>
          </a:p>
        </p:txBody>
      </p:sp>
    </p:spTree>
    <p:extLst>
      <p:ext uri="{BB962C8B-B14F-4D97-AF65-F5344CB8AC3E}">
        <p14:creationId xmlns:p14="http://schemas.microsoft.com/office/powerpoint/2010/main" val="176847633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43"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anim calcmode="lin" valueType="num">
                                      <p:cBhvr>
                                        <p:cTn id="12" dur="400" fill="hold"/>
                                        <p:tgtEl>
                                          <p:spTgt spid="5"/>
                                        </p:tgtEl>
                                        <p:attrNameLst>
                                          <p:attrName>ppt_x</p:attrName>
                                        </p:attrNameLst>
                                      </p:cBhvr>
                                      <p:tavLst>
                                        <p:tav tm="0">
                                          <p:val>
                                            <p:strVal val="#ppt_x"/>
                                          </p:val>
                                        </p:tav>
                                        <p:tav tm="100000">
                                          <p:val>
                                            <p:strVal val="#ppt_x"/>
                                          </p:val>
                                        </p:tav>
                                      </p:tavLst>
                                    </p:anim>
                                    <p:anim calcmode="lin" valueType="num">
                                      <p:cBhvr>
                                        <p:cTn id="13" dur="400" fill="hold"/>
                                        <p:tgtEl>
                                          <p:spTgt spid="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41" b="8916"/>
          <a:stretch/>
        </p:blipFill>
        <p:spPr bwMode="auto">
          <a:xfrm>
            <a:off x="613268" y="908721"/>
            <a:ext cx="7919171" cy="3516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مستطيل 1"/>
          <p:cNvSpPr/>
          <p:nvPr/>
        </p:nvSpPr>
        <p:spPr>
          <a:xfrm>
            <a:off x="1951892" y="5013176"/>
            <a:ext cx="5240217" cy="707886"/>
          </a:xfrm>
          <a:prstGeom prst="rect">
            <a:avLst/>
          </a:prstGeom>
        </p:spPr>
        <p:txBody>
          <a:bodyPr wrap="none">
            <a:spAutoFit/>
          </a:bodyPr>
          <a:lstStyle/>
          <a:p>
            <a:r>
              <a:rPr lang="en-US" sz="4000"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rPr>
              <a:t>www. store.apple.com</a:t>
            </a:r>
            <a:endParaRPr lang="ar-SA" sz="4000"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354194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755576" y="879103"/>
            <a:ext cx="6840760" cy="461665"/>
          </a:xfrm>
          <a:prstGeom prst="rect">
            <a:avLst/>
          </a:prstGeom>
          <a:noFill/>
        </p:spPr>
        <p:txBody>
          <a:bodyPr wrap="square" rtlCol="1">
            <a:spAutoFit/>
          </a:bodyPr>
          <a:lstStyle/>
          <a:p>
            <a:pPr algn="ctr"/>
            <a:r>
              <a:rPr lang="ar-SA" sz="2400" b="1" dirty="0">
                <a:solidFill>
                  <a:srgbClr val="C00000"/>
                </a:solidFill>
              </a:rPr>
              <a:t>احدد نوع التعامل في كل من التعاملات التجارية الالكترونية التالية :</a:t>
            </a:r>
          </a:p>
        </p:txBody>
      </p:sp>
      <p:pic>
        <p:nvPicPr>
          <p:cNvPr id="4" name="Picture 4" descr="http://www.apple-wd.com/wp-content/uploads/2011/04/Boot-Camp-color-Window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620688"/>
            <a:ext cx="1008112" cy="1008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جدول 4"/>
          <p:cNvGraphicFramePr>
            <a:graphicFrameLocks noGrp="1"/>
          </p:cNvGraphicFramePr>
          <p:nvPr>
            <p:extLst>
              <p:ext uri="{D42A27DB-BD31-4B8C-83A1-F6EECF244321}">
                <p14:modId xmlns:p14="http://schemas.microsoft.com/office/powerpoint/2010/main" val="2359216049"/>
              </p:ext>
            </p:extLst>
          </p:nvPr>
        </p:nvGraphicFramePr>
        <p:xfrm>
          <a:off x="644929" y="2497822"/>
          <a:ext cx="7854143" cy="2286000"/>
        </p:xfrm>
        <a:graphic>
          <a:graphicData uri="http://schemas.openxmlformats.org/drawingml/2006/table">
            <a:tbl>
              <a:tblPr rtl="1" firstRow="1" bandRow="1">
                <a:tableStyleId>{21E4AEA4-8DFA-4A89-87EB-49C32662AFE0}</a:tableStyleId>
              </a:tblPr>
              <a:tblGrid>
                <a:gridCol w="6297740">
                  <a:extLst>
                    <a:ext uri="{9D8B030D-6E8A-4147-A177-3AD203B41FA5}">
                      <a16:colId xmlns:a16="http://schemas.microsoft.com/office/drawing/2014/main" val="20000"/>
                    </a:ext>
                  </a:extLst>
                </a:gridCol>
                <a:gridCol w="1556403">
                  <a:extLst>
                    <a:ext uri="{9D8B030D-6E8A-4147-A177-3AD203B41FA5}">
                      <a16:colId xmlns:a16="http://schemas.microsoft.com/office/drawing/2014/main" val="20001"/>
                    </a:ext>
                  </a:extLst>
                </a:gridCol>
              </a:tblGrid>
              <a:tr h="370840">
                <a:tc>
                  <a:txBody>
                    <a:bodyPr/>
                    <a:lstStyle/>
                    <a:p>
                      <a:pPr algn="ctr">
                        <a:lnSpc>
                          <a:spcPct val="100000"/>
                        </a:lnSpc>
                      </a:pPr>
                      <a:r>
                        <a:rPr lang="ar-SA" sz="2400" dirty="0"/>
                        <a:t>مثال</a:t>
                      </a:r>
                      <a:endParaRPr lang="ar-SA" sz="2400" b="1" dirty="0"/>
                    </a:p>
                  </a:txBody>
                  <a:tcPr anchor="ctr"/>
                </a:tc>
                <a:tc>
                  <a:txBody>
                    <a:bodyPr/>
                    <a:lstStyle/>
                    <a:p>
                      <a:pPr algn="ctr">
                        <a:lnSpc>
                          <a:spcPct val="100000"/>
                        </a:lnSpc>
                      </a:pPr>
                      <a:r>
                        <a:rPr lang="ar-SA" sz="2400" dirty="0"/>
                        <a:t>نوع التعامل</a:t>
                      </a:r>
                      <a:endParaRPr lang="ar-SA" sz="2400" b="1" dirty="0"/>
                    </a:p>
                  </a:txBody>
                  <a:tcPr anchor="ctr"/>
                </a:tc>
                <a:extLst>
                  <a:ext uri="{0D108BD9-81ED-4DB2-BD59-A6C34878D82A}">
                    <a16:rowId xmlns:a16="http://schemas.microsoft.com/office/drawing/2014/main" val="10000"/>
                  </a:ext>
                </a:extLst>
              </a:tr>
              <a:tr h="370840">
                <a:tc>
                  <a:txBody>
                    <a:bodyPr/>
                    <a:lstStyle/>
                    <a:p>
                      <a:pPr algn="r">
                        <a:lnSpc>
                          <a:spcPct val="100000"/>
                        </a:lnSpc>
                      </a:pPr>
                      <a:r>
                        <a:rPr lang="ar-SA" sz="2400" b="1" dirty="0"/>
                        <a:t>تخليص إجراء الشحن بين شركة حاسبات وشركة شحن بحرية </a:t>
                      </a:r>
                    </a:p>
                  </a:txBody>
                  <a:tcPr anchor="ctr"/>
                </a:tc>
                <a:tc>
                  <a:txBody>
                    <a:bodyPr/>
                    <a:lstStyle/>
                    <a:p>
                      <a:pPr algn="ctr">
                        <a:lnSpc>
                          <a:spcPct val="100000"/>
                        </a:lnSpc>
                      </a:pPr>
                      <a:endParaRPr lang="ar-SA" sz="2400" b="1" dirty="0"/>
                    </a:p>
                  </a:txBody>
                  <a:tcPr anchor="ctr"/>
                </a:tc>
                <a:extLst>
                  <a:ext uri="{0D108BD9-81ED-4DB2-BD59-A6C34878D82A}">
                    <a16:rowId xmlns:a16="http://schemas.microsoft.com/office/drawing/2014/main" val="10001"/>
                  </a:ext>
                </a:extLst>
              </a:tr>
              <a:tr h="370840">
                <a:tc>
                  <a:txBody>
                    <a:bodyPr/>
                    <a:lstStyle/>
                    <a:p>
                      <a:pPr algn="r">
                        <a:lnSpc>
                          <a:spcPct val="100000"/>
                        </a:lnSpc>
                      </a:pPr>
                      <a:r>
                        <a:rPr lang="ar-SA" sz="2400" b="1" dirty="0"/>
                        <a:t>شراء سيارة من  شركة تويوتا</a:t>
                      </a:r>
                    </a:p>
                  </a:txBody>
                  <a:tcPr anchor="ctr"/>
                </a:tc>
                <a:tc>
                  <a:txBody>
                    <a:bodyPr/>
                    <a:lstStyle/>
                    <a:p>
                      <a:pPr algn="ctr">
                        <a:lnSpc>
                          <a:spcPct val="100000"/>
                        </a:lnSpc>
                      </a:pPr>
                      <a:endParaRPr lang="ar-SA" sz="2400" b="1" dirty="0"/>
                    </a:p>
                  </a:txBody>
                  <a:tcPr anchor="ctr"/>
                </a:tc>
                <a:extLst>
                  <a:ext uri="{0D108BD9-81ED-4DB2-BD59-A6C34878D82A}">
                    <a16:rowId xmlns:a16="http://schemas.microsoft.com/office/drawing/2014/main" val="10002"/>
                  </a:ext>
                </a:extLst>
              </a:tr>
              <a:tr h="370840">
                <a:tc>
                  <a:txBody>
                    <a:bodyPr/>
                    <a:lstStyle/>
                    <a:p>
                      <a:pPr algn="r">
                        <a:lnSpc>
                          <a:spcPct val="100000"/>
                        </a:lnSpc>
                      </a:pPr>
                      <a:r>
                        <a:rPr lang="ar-SA" sz="2400" b="1" dirty="0"/>
                        <a:t>اختيار وظيفة من موقع الإعلان عن</a:t>
                      </a:r>
                      <a:r>
                        <a:rPr lang="ar-SA" sz="2400" b="1" baseline="0" dirty="0"/>
                        <a:t> ا</a:t>
                      </a:r>
                      <a:r>
                        <a:rPr lang="ar-SA" sz="2400" b="1" dirty="0"/>
                        <a:t>لوظائف </a:t>
                      </a:r>
                    </a:p>
                  </a:txBody>
                  <a:tcPr anchor="ctr"/>
                </a:tc>
                <a:tc>
                  <a:txBody>
                    <a:bodyPr/>
                    <a:lstStyle/>
                    <a:p>
                      <a:pPr algn="ctr">
                        <a:lnSpc>
                          <a:spcPct val="100000"/>
                        </a:lnSpc>
                      </a:pPr>
                      <a:endParaRPr lang="ar-SA" sz="2400" b="1" dirty="0"/>
                    </a:p>
                  </a:txBody>
                  <a:tcPr anchor="ctr"/>
                </a:tc>
                <a:extLst>
                  <a:ext uri="{0D108BD9-81ED-4DB2-BD59-A6C34878D82A}">
                    <a16:rowId xmlns:a16="http://schemas.microsoft.com/office/drawing/2014/main" val="10003"/>
                  </a:ext>
                </a:extLst>
              </a:tr>
              <a:tr h="370840">
                <a:tc>
                  <a:txBody>
                    <a:bodyPr/>
                    <a:lstStyle/>
                    <a:p>
                      <a:pPr algn="r">
                        <a:lnSpc>
                          <a:spcPct val="100000"/>
                        </a:lnSpc>
                      </a:pPr>
                      <a:r>
                        <a:rPr lang="ar-SA" sz="2400" b="1" dirty="0"/>
                        <a:t>بيع سلعة على موقع مستعمل </a:t>
                      </a:r>
                    </a:p>
                  </a:txBody>
                  <a:tcPr anchor="ctr"/>
                </a:tc>
                <a:tc>
                  <a:txBody>
                    <a:bodyPr/>
                    <a:lstStyle/>
                    <a:p>
                      <a:pPr algn="ctr">
                        <a:lnSpc>
                          <a:spcPct val="100000"/>
                        </a:lnSpc>
                      </a:pPr>
                      <a:endParaRPr lang="ar-SA" sz="2400" b="1" dirty="0"/>
                    </a:p>
                  </a:txBody>
                  <a:tcPr anchor="ctr"/>
                </a:tc>
                <a:extLst>
                  <a:ext uri="{0D108BD9-81ED-4DB2-BD59-A6C34878D82A}">
                    <a16:rowId xmlns:a16="http://schemas.microsoft.com/office/drawing/2014/main" val="10004"/>
                  </a:ext>
                </a:extLst>
              </a:tr>
            </a:tbl>
          </a:graphicData>
        </a:graphic>
      </p:graphicFrame>
      <p:sp>
        <p:nvSpPr>
          <p:cNvPr id="2" name="مربع نص 1"/>
          <p:cNvSpPr txBox="1"/>
          <p:nvPr/>
        </p:nvSpPr>
        <p:spPr>
          <a:xfrm>
            <a:off x="611560" y="2924944"/>
            <a:ext cx="1584176" cy="523220"/>
          </a:xfrm>
          <a:prstGeom prst="rect">
            <a:avLst/>
          </a:prstGeom>
          <a:noFill/>
        </p:spPr>
        <p:txBody>
          <a:bodyPr wrap="square" rtlCol="1">
            <a:spAutoFit/>
          </a:bodyPr>
          <a:lstStyle/>
          <a:p>
            <a:pPr algn="ctr"/>
            <a:r>
              <a:rPr lang="en-US" sz="2800" b="1" dirty="0"/>
              <a:t>B2B</a:t>
            </a:r>
            <a:endParaRPr lang="ar-SA" sz="2800" b="1" dirty="0"/>
          </a:p>
        </p:txBody>
      </p:sp>
      <p:sp>
        <p:nvSpPr>
          <p:cNvPr id="8" name="مربع نص 7"/>
          <p:cNvSpPr txBox="1"/>
          <p:nvPr/>
        </p:nvSpPr>
        <p:spPr>
          <a:xfrm>
            <a:off x="611560" y="3376156"/>
            <a:ext cx="1584176" cy="523220"/>
          </a:xfrm>
          <a:prstGeom prst="rect">
            <a:avLst/>
          </a:prstGeom>
          <a:noFill/>
        </p:spPr>
        <p:txBody>
          <a:bodyPr wrap="square" rtlCol="1">
            <a:spAutoFit/>
          </a:bodyPr>
          <a:lstStyle/>
          <a:p>
            <a:pPr algn="ctr"/>
            <a:r>
              <a:rPr lang="en-US" sz="2800" b="1" dirty="0"/>
              <a:t>B2C</a:t>
            </a:r>
            <a:endParaRPr lang="ar-SA" sz="2800" b="1" dirty="0"/>
          </a:p>
        </p:txBody>
      </p:sp>
      <p:sp>
        <p:nvSpPr>
          <p:cNvPr id="9" name="مربع نص 8"/>
          <p:cNvSpPr txBox="1"/>
          <p:nvPr/>
        </p:nvSpPr>
        <p:spPr>
          <a:xfrm>
            <a:off x="611560" y="3861048"/>
            <a:ext cx="1584176" cy="523220"/>
          </a:xfrm>
          <a:prstGeom prst="rect">
            <a:avLst/>
          </a:prstGeom>
          <a:noFill/>
        </p:spPr>
        <p:txBody>
          <a:bodyPr wrap="square" rtlCol="1">
            <a:spAutoFit/>
          </a:bodyPr>
          <a:lstStyle/>
          <a:p>
            <a:pPr algn="ctr"/>
            <a:r>
              <a:rPr lang="en-US" sz="2800" b="1" dirty="0"/>
              <a:t>C2B</a:t>
            </a:r>
            <a:endParaRPr lang="ar-SA" sz="2800" b="1" dirty="0"/>
          </a:p>
        </p:txBody>
      </p:sp>
      <p:sp>
        <p:nvSpPr>
          <p:cNvPr id="10" name="مربع نص 9"/>
          <p:cNvSpPr txBox="1"/>
          <p:nvPr/>
        </p:nvSpPr>
        <p:spPr>
          <a:xfrm>
            <a:off x="611560" y="4312260"/>
            <a:ext cx="1584176" cy="523220"/>
          </a:xfrm>
          <a:prstGeom prst="rect">
            <a:avLst/>
          </a:prstGeom>
          <a:noFill/>
        </p:spPr>
        <p:txBody>
          <a:bodyPr wrap="square" rtlCol="1">
            <a:spAutoFit/>
          </a:bodyPr>
          <a:lstStyle/>
          <a:p>
            <a:pPr algn="ctr"/>
            <a:r>
              <a:rPr lang="en-US" sz="2800" b="1" dirty="0"/>
              <a:t>C2C</a:t>
            </a:r>
            <a:endParaRPr lang="ar-SA" sz="2800" b="1" dirty="0"/>
          </a:p>
        </p:txBody>
      </p:sp>
    </p:spTree>
    <p:extLst>
      <p:ext uri="{BB962C8B-B14F-4D97-AF65-F5344CB8AC3E}">
        <p14:creationId xmlns:p14="http://schemas.microsoft.com/office/powerpoint/2010/main" val="117379960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out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out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453203" y="692696"/>
            <a:ext cx="6237605"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أشهر خدمات التجارة الإلكترونية</a:t>
            </a:r>
          </a:p>
        </p:txBody>
      </p:sp>
      <p:pic>
        <p:nvPicPr>
          <p:cNvPr id="4098"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9253" r="9732" b="72171"/>
          <a:stretch/>
        </p:blipFill>
        <p:spPr bwMode="auto">
          <a:xfrm>
            <a:off x="3446748" y="2115610"/>
            <a:ext cx="4374233" cy="988375"/>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3806788" y="2348187"/>
            <a:ext cx="2952328" cy="523220"/>
          </a:xfrm>
          <a:prstGeom prst="rect">
            <a:avLst/>
          </a:prstGeom>
          <a:noFill/>
        </p:spPr>
        <p:txBody>
          <a:bodyPr wrap="square" rtlCol="1">
            <a:spAutoFit/>
          </a:bodyPr>
          <a:lstStyle/>
          <a:p>
            <a:pPr algn="ctr"/>
            <a:r>
              <a:rPr lang="ar-SA" sz="2800" b="1" dirty="0"/>
              <a:t>التسوق الإلكتروني</a:t>
            </a:r>
          </a:p>
        </p:txBody>
      </p:sp>
      <p:pic>
        <p:nvPicPr>
          <p:cNvPr id="5"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29427" r="9732" b="50397"/>
          <a:stretch/>
        </p:blipFill>
        <p:spPr bwMode="auto">
          <a:xfrm>
            <a:off x="2510644" y="3147628"/>
            <a:ext cx="4374233" cy="10734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52893" r="9732" b="28847"/>
          <a:stretch/>
        </p:blipFill>
        <p:spPr bwMode="auto">
          <a:xfrm>
            <a:off x="1763688" y="4329659"/>
            <a:ext cx="4374233" cy="971549"/>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2654660" y="3416496"/>
            <a:ext cx="3312368" cy="523220"/>
          </a:xfrm>
          <a:prstGeom prst="rect">
            <a:avLst/>
          </a:prstGeom>
          <a:noFill/>
        </p:spPr>
        <p:txBody>
          <a:bodyPr wrap="square" rtlCol="1">
            <a:spAutoFit/>
          </a:bodyPr>
          <a:lstStyle/>
          <a:p>
            <a:pPr algn="ctr"/>
            <a:r>
              <a:rPr lang="ar-SA" sz="2800" b="1" dirty="0"/>
              <a:t>تسيير المعاملات التجارية</a:t>
            </a:r>
          </a:p>
        </p:txBody>
      </p:sp>
      <p:sp>
        <p:nvSpPr>
          <p:cNvPr id="9" name="مربع نص 8"/>
          <p:cNvSpPr txBox="1"/>
          <p:nvPr/>
        </p:nvSpPr>
        <p:spPr>
          <a:xfrm>
            <a:off x="2078596" y="4561964"/>
            <a:ext cx="2952328" cy="523220"/>
          </a:xfrm>
          <a:prstGeom prst="rect">
            <a:avLst/>
          </a:prstGeom>
          <a:noFill/>
        </p:spPr>
        <p:txBody>
          <a:bodyPr wrap="square" rtlCol="1">
            <a:spAutoFit/>
          </a:bodyPr>
          <a:lstStyle/>
          <a:p>
            <a:pPr algn="ctr"/>
            <a:r>
              <a:rPr lang="ar-SA" sz="2800" b="1" dirty="0"/>
              <a:t>خدمة العملاء</a:t>
            </a:r>
          </a:p>
        </p:txBody>
      </p:sp>
    </p:spTree>
    <p:extLst>
      <p:ext uri="{BB962C8B-B14F-4D97-AF65-F5344CB8AC3E}">
        <p14:creationId xmlns:p14="http://schemas.microsoft.com/office/powerpoint/2010/main" val="377205812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right)">
                                      <p:cBhvr>
                                        <p:cTn id="7" dur="500"/>
                                        <p:tgtEl>
                                          <p:spTgt spid="409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par>
                                <p:cTn id="24" presetID="22" presetClass="entr" presetSubtype="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73" y="1501730"/>
            <a:ext cx="8102054" cy="394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2619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9253" r="9732" b="72171"/>
          <a:stretch/>
        </p:blipFill>
        <p:spPr bwMode="auto">
          <a:xfrm>
            <a:off x="4139952" y="548680"/>
            <a:ext cx="4374233" cy="988375"/>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4499992" y="781257"/>
            <a:ext cx="2952328" cy="523220"/>
          </a:xfrm>
          <a:prstGeom prst="rect">
            <a:avLst/>
          </a:prstGeom>
          <a:noFill/>
        </p:spPr>
        <p:txBody>
          <a:bodyPr wrap="square" rtlCol="1">
            <a:spAutoFit/>
          </a:bodyPr>
          <a:lstStyle/>
          <a:p>
            <a:pPr algn="ctr"/>
            <a:r>
              <a:rPr lang="ar-SA" sz="2800" b="1" dirty="0"/>
              <a:t>التسوق الإلكتروني</a:t>
            </a:r>
          </a:p>
        </p:txBody>
      </p:sp>
      <p:pic>
        <p:nvPicPr>
          <p:cNvPr id="1028" name="Picture 4" descr="http://hibbs.thelocalchartham.com/wp-content/uploads/2014/07/Man-With-Question-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وسيلة شرح مستطيلة 3"/>
          <p:cNvSpPr/>
          <p:nvPr/>
        </p:nvSpPr>
        <p:spPr>
          <a:xfrm>
            <a:off x="1259632" y="1988840"/>
            <a:ext cx="4590878" cy="1008112"/>
          </a:xfrm>
          <a:prstGeom prst="wedgeRectCallout">
            <a:avLst>
              <a:gd name="adj1" fmla="val 55859"/>
              <a:gd name="adj2" fmla="val 119786"/>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3200" b="1" dirty="0"/>
              <a:t>ماذا نعني بالتسوق الإلكتروني ؟</a:t>
            </a:r>
          </a:p>
        </p:txBody>
      </p:sp>
      <p:sp>
        <p:nvSpPr>
          <p:cNvPr id="9" name="وسيلة شرح مستطيلة 8"/>
          <p:cNvSpPr/>
          <p:nvPr/>
        </p:nvSpPr>
        <p:spPr>
          <a:xfrm>
            <a:off x="1115616" y="1988840"/>
            <a:ext cx="4734894" cy="1008112"/>
          </a:xfrm>
          <a:prstGeom prst="wedgeRectCallout">
            <a:avLst>
              <a:gd name="adj1" fmla="val 55859"/>
              <a:gd name="adj2" fmla="val 119786"/>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3200" b="1" dirty="0"/>
              <a:t>ماهي وسائل بالتسوق الإلكتروني ؟</a:t>
            </a:r>
          </a:p>
        </p:txBody>
      </p:sp>
    </p:spTree>
    <p:extLst>
      <p:ext uri="{BB962C8B-B14F-4D97-AF65-F5344CB8AC3E}">
        <p14:creationId xmlns:p14="http://schemas.microsoft.com/office/powerpoint/2010/main" val="185996874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1" nodeType="clickEffect">
                                  <p:stCondLst>
                                    <p:cond delay="0"/>
                                  </p:stCondLst>
                                  <p:childTnLst>
                                    <p:animEffect transition="out" filter="wipe(up)">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1" nodeType="clickEffect">
                                  <p:stCondLst>
                                    <p:cond delay="0"/>
                                  </p:stCondLst>
                                  <p:childTnLst>
                                    <p:animEffect transition="out" filter="wipe(up)">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4256642079"/>
              </p:ext>
            </p:extLst>
          </p:nvPr>
        </p:nvGraphicFramePr>
        <p:xfrm>
          <a:off x="683568" y="620688"/>
          <a:ext cx="792088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968439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graphicEl>
                                              <a:dgm id="{550DA09C-D294-4616-B9F4-A3E8834BB267}"/>
                                            </p:graphicEl>
                                          </p:spTgt>
                                        </p:tgtEl>
                                        <p:attrNameLst>
                                          <p:attrName>style.visibility</p:attrName>
                                        </p:attrNameLst>
                                      </p:cBhvr>
                                      <p:to>
                                        <p:strVal val="visible"/>
                                      </p:to>
                                    </p:set>
                                    <p:animEffect transition="in" filter="barn(outHorizontal)">
                                      <p:cBhvr>
                                        <p:cTn id="7" dur="500"/>
                                        <p:tgtEl>
                                          <p:spTgt spid="2">
                                            <p:graphicEl>
                                              <a:dgm id="{550DA09C-D294-4616-B9F4-A3E8834BB2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graphicEl>
                                              <a:dgm id="{F0789353-6352-4F6D-9332-7FC04989F174}"/>
                                            </p:graphicEl>
                                          </p:spTgt>
                                        </p:tgtEl>
                                        <p:attrNameLst>
                                          <p:attrName>style.visibility</p:attrName>
                                        </p:attrNameLst>
                                      </p:cBhvr>
                                      <p:to>
                                        <p:strVal val="visible"/>
                                      </p:to>
                                    </p:set>
                                    <p:animEffect transition="in" filter="barn(outHorizontal)">
                                      <p:cBhvr>
                                        <p:cTn id="12" dur="500"/>
                                        <p:tgtEl>
                                          <p:spTgt spid="2">
                                            <p:graphicEl>
                                              <a:dgm id="{F0789353-6352-4F6D-9332-7FC04989F174}"/>
                                            </p:graphicEl>
                                          </p:spTgt>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2">
                                            <p:graphicEl>
                                              <a:dgm id="{D598579C-6E9D-4E6B-B1E5-9E18579AB21E}"/>
                                            </p:graphicEl>
                                          </p:spTgt>
                                        </p:tgtEl>
                                        <p:attrNameLst>
                                          <p:attrName>style.visibility</p:attrName>
                                        </p:attrNameLst>
                                      </p:cBhvr>
                                      <p:to>
                                        <p:strVal val="visible"/>
                                      </p:to>
                                    </p:set>
                                    <p:animEffect transition="in" filter="barn(outHorizontal)">
                                      <p:cBhvr>
                                        <p:cTn id="15" dur="500"/>
                                        <p:tgtEl>
                                          <p:spTgt spid="2">
                                            <p:graphicEl>
                                              <a:dgm id="{D598579C-6E9D-4E6B-B1E5-9E18579AB2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2">
                                            <p:graphicEl>
                                              <a:dgm id="{D100B852-60FC-4100-9B38-66B565A19040}"/>
                                            </p:graphicEl>
                                          </p:spTgt>
                                        </p:tgtEl>
                                        <p:attrNameLst>
                                          <p:attrName>style.visibility</p:attrName>
                                        </p:attrNameLst>
                                      </p:cBhvr>
                                      <p:to>
                                        <p:strVal val="visible"/>
                                      </p:to>
                                    </p:set>
                                    <p:animEffect transition="in" filter="barn(outHorizontal)">
                                      <p:cBhvr>
                                        <p:cTn id="20" dur="500"/>
                                        <p:tgtEl>
                                          <p:spTgt spid="2">
                                            <p:graphicEl>
                                              <a:dgm id="{D100B852-60FC-4100-9B38-66B565A19040}"/>
                                            </p:graphicEl>
                                          </p:spTgt>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2">
                                            <p:graphicEl>
                                              <a:dgm id="{535357BE-3F8E-41A8-847E-C022F3F6342D}"/>
                                            </p:graphicEl>
                                          </p:spTgt>
                                        </p:tgtEl>
                                        <p:attrNameLst>
                                          <p:attrName>style.visibility</p:attrName>
                                        </p:attrNameLst>
                                      </p:cBhvr>
                                      <p:to>
                                        <p:strVal val="visible"/>
                                      </p:to>
                                    </p:set>
                                    <p:animEffect transition="in" filter="barn(outHorizontal)">
                                      <p:cBhvr>
                                        <p:cTn id="23" dur="500"/>
                                        <p:tgtEl>
                                          <p:spTgt spid="2">
                                            <p:graphicEl>
                                              <a:dgm id="{535357BE-3F8E-41A8-847E-C022F3F6342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
                                            <p:graphicEl>
                                              <a:dgm id="{E01BFF75-3649-4648-9715-F8F6A6E53064}"/>
                                            </p:graphicEl>
                                          </p:spTgt>
                                        </p:tgtEl>
                                        <p:attrNameLst>
                                          <p:attrName>style.visibility</p:attrName>
                                        </p:attrNameLst>
                                      </p:cBhvr>
                                      <p:to>
                                        <p:strVal val="visible"/>
                                      </p:to>
                                    </p:set>
                                    <p:animEffect transition="in" filter="barn(outHorizontal)">
                                      <p:cBhvr>
                                        <p:cTn id="28" dur="500"/>
                                        <p:tgtEl>
                                          <p:spTgt spid="2">
                                            <p:graphicEl>
                                              <a:dgm id="{E01BFF75-3649-4648-9715-F8F6A6E53064}"/>
                                            </p:graphicEl>
                                          </p:spTgt>
                                        </p:tgtEl>
                                      </p:cBhvr>
                                    </p:animEffect>
                                  </p:childTnLst>
                                </p:cTn>
                              </p:par>
                              <p:par>
                                <p:cTn id="29" presetID="16" presetClass="entr" presetSubtype="42" fill="hold" grpId="0" nodeType="withEffect">
                                  <p:stCondLst>
                                    <p:cond delay="0"/>
                                  </p:stCondLst>
                                  <p:childTnLst>
                                    <p:set>
                                      <p:cBhvr>
                                        <p:cTn id="30" dur="1" fill="hold">
                                          <p:stCondLst>
                                            <p:cond delay="0"/>
                                          </p:stCondLst>
                                        </p:cTn>
                                        <p:tgtEl>
                                          <p:spTgt spid="2">
                                            <p:graphicEl>
                                              <a:dgm id="{A4842E1A-4FAD-4039-A66C-DE28727B5D78}"/>
                                            </p:graphicEl>
                                          </p:spTgt>
                                        </p:tgtEl>
                                        <p:attrNameLst>
                                          <p:attrName>style.visibility</p:attrName>
                                        </p:attrNameLst>
                                      </p:cBhvr>
                                      <p:to>
                                        <p:strVal val="visible"/>
                                      </p:to>
                                    </p:set>
                                    <p:animEffect transition="in" filter="barn(outHorizontal)">
                                      <p:cBhvr>
                                        <p:cTn id="31" dur="500"/>
                                        <p:tgtEl>
                                          <p:spTgt spid="2">
                                            <p:graphicEl>
                                              <a:dgm id="{A4842E1A-4FAD-4039-A66C-DE28727B5D7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grpId="0" nodeType="clickEffect">
                                  <p:stCondLst>
                                    <p:cond delay="0"/>
                                  </p:stCondLst>
                                  <p:childTnLst>
                                    <p:set>
                                      <p:cBhvr>
                                        <p:cTn id="35" dur="1" fill="hold">
                                          <p:stCondLst>
                                            <p:cond delay="0"/>
                                          </p:stCondLst>
                                        </p:cTn>
                                        <p:tgtEl>
                                          <p:spTgt spid="2">
                                            <p:graphicEl>
                                              <a:dgm id="{CADCC3E6-BA82-4EB7-A91A-560378E33475}"/>
                                            </p:graphicEl>
                                          </p:spTgt>
                                        </p:tgtEl>
                                        <p:attrNameLst>
                                          <p:attrName>style.visibility</p:attrName>
                                        </p:attrNameLst>
                                      </p:cBhvr>
                                      <p:to>
                                        <p:strVal val="visible"/>
                                      </p:to>
                                    </p:set>
                                    <p:animEffect transition="in" filter="barn(outHorizontal)">
                                      <p:cBhvr>
                                        <p:cTn id="36" dur="500"/>
                                        <p:tgtEl>
                                          <p:spTgt spid="2">
                                            <p:graphicEl>
                                              <a:dgm id="{CADCC3E6-BA82-4EB7-A91A-560378E33475}"/>
                                            </p:graphicEl>
                                          </p:spTgt>
                                        </p:tgtEl>
                                      </p:cBhvr>
                                    </p:animEffect>
                                  </p:childTnLst>
                                </p:cTn>
                              </p:par>
                              <p:par>
                                <p:cTn id="37" presetID="16" presetClass="entr" presetSubtype="42" fill="hold" grpId="0" nodeType="withEffect">
                                  <p:stCondLst>
                                    <p:cond delay="0"/>
                                  </p:stCondLst>
                                  <p:childTnLst>
                                    <p:set>
                                      <p:cBhvr>
                                        <p:cTn id="38" dur="1" fill="hold">
                                          <p:stCondLst>
                                            <p:cond delay="0"/>
                                          </p:stCondLst>
                                        </p:cTn>
                                        <p:tgtEl>
                                          <p:spTgt spid="2">
                                            <p:graphicEl>
                                              <a:dgm id="{AC047011-788E-44AB-95FB-9707BCF208B2}"/>
                                            </p:graphicEl>
                                          </p:spTgt>
                                        </p:tgtEl>
                                        <p:attrNameLst>
                                          <p:attrName>style.visibility</p:attrName>
                                        </p:attrNameLst>
                                      </p:cBhvr>
                                      <p:to>
                                        <p:strVal val="visible"/>
                                      </p:to>
                                    </p:set>
                                    <p:animEffect transition="in" filter="barn(outHorizontal)">
                                      <p:cBhvr>
                                        <p:cTn id="39" dur="500"/>
                                        <p:tgtEl>
                                          <p:spTgt spid="2">
                                            <p:graphicEl>
                                              <a:dgm id="{AC047011-788E-44AB-95FB-9707BCF208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611560" y="1082091"/>
            <a:ext cx="6192688" cy="1191816"/>
          </a:xfrm>
          <a:prstGeom prst="wedgeRoundRectCallout">
            <a:avLst>
              <a:gd name="adj1" fmla="val 42304"/>
              <a:gd name="adj2" fmla="val 144592"/>
              <a:gd name="adj3" fmla="val 16667"/>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a:solidFill>
                  <a:srgbClr val="C00000"/>
                </a:solidFill>
              </a:rPr>
              <a:t>ما هي مخاطر التسوق الإلكتروني وكيفية الحماية منها ؟</a:t>
            </a:r>
          </a:p>
        </p:txBody>
      </p:sp>
      <p:pic>
        <p:nvPicPr>
          <p:cNvPr id="5" name="Picture 4" descr="http://hibbs.thelocalchartham.com/wp-content/uploads/2014/07/Man-With-Question-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2633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700" y="836712"/>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1182326" y="1052736"/>
            <a:ext cx="6408712" cy="461665"/>
          </a:xfrm>
          <a:prstGeom prst="rect">
            <a:avLst/>
          </a:prstGeom>
          <a:noFill/>
        </p:spPr>
        <p:txBody>
          <a:bodyPr wrap="square" rtlCol="1">
            <a:spAutoFit/>
          </a:bodyPr>
          <a:lstStyle/>
          <a:p>
            <a:r>
              <a:rPr lang="ar-SA" sz="2400" b="1" dirty="0"/>
              <a:t>التأكد من وجود علامة الأمان  </a:t>
            </a:r>
            <a:r>
              <a:rPr lang="en-US" sz="2400" b="1" dirty="0"/>
              <a:t>HTTPS</a:t>
            </a:r>
            <a:r>
              <a:rPr lang="ar-SA" sz="2400" b="1" dirty="0"/>
              <a:t> .</a:t>
            </a:r>
          </a:p>
        </p:txBody>
      </p:sp>
      <p:pic>
        <p:nvPicPr>
          <p:cNvPr id="5"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0" y="1556792"/>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p:cNvSpPr txBox="1"/>
          <p:nvPr/>
        </p:nvSpPr>
        <p:spPr>
          <a:xfrm>
            <a:off x="1208996" y="1772816"/>
            <a:ext cx="6408712" cy="461665"/>
          </a:xfrm>
          <a:prstGeom prst="rect">
            <a:avLst/>
          </a:prstGeom>
          <a:noFill/>
        </p:spPr>
        <p:txBody>
          <a:bodyPr wrap="square" rtlCol="1">
            <a:spAutoFit/>
          </a:bodyPr>
          <a:lstStyle/>
          <a:p>
            <a:r>
              <a:rPr lang="ar-SA" sz="2400" b="1" dirty="0"/>
              <a:t>عدم اعطاء معلومات أساسية لجهة غير معروفة .</a:t>
            </a:r>
          </a:p>
        </p:txBody>
      </p:sp>
      <p:pic>
        <p:nvPicPr>
          <p:cNvPr id="7"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0" y="2353815"/>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1208996" y="2569839"/>
            <a:ext cx="6408712" cy="461665"/>
          </a:xfrm>
          <a:prstGeom prst="rect">
            <a:avLst/>
          </a:prstGeom>
          <a:noFill/>
        </p:spPr>
        <p:txBody>
          <a:bodyPr wrap="square" rtlCol="1">
            <a:spAutoFit/>
          </a:bodyPr>
          <a:lstStyle/>
          <a:p>
            <a:r>
              <a:rPr lang="ar-SA" sz="2400" b="1" dirty="0"/>
              <a:t>قراءة نهج الخصوصية والأمان .</a:t>
            </a:r>
          </a:p>
        </p:txBody>
      </p:sp>
      <p:pic>
        <p:nvPicPr>
          <p:cNvPr id="9"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0" y="3145903"/>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1208996" y="3361927"/>
            <a:ext cx="6408712" cy="461665"/>
          </a:xfrm>
          <a:prstGeom prst="rect">
            <a:avLst/>
          </a:prstGeom>
          <a:noFill/>
        </p:spPr>
        <p:txBody>
          <a:bodyPr wrap="square" rtlCol="1">
            <a:spAutoFit/>
          </a:bodyPr>
          <a:lstStyle/>
          <a:p>
            <a:r>
              <a:rPr lang="ar-SA" sz="2400" b="1" dirty="0"/>
              <a:t>البحث عن تعليقات الأعضاء لمعرفة ردود الفعل .</a:t>
            </a:r>
          </a:p>
        </p:txBody>
      </p:sp>
      <p:pic>
        <p:nvPicPr>
          <p:cNvPr id="11"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040" y="3937991"/>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p:cNvSpPr txBox="1"/>
          <p:nvPr/>
        </p:nvSpPr>
        <p:spPr>
          <a:xfrm>
            <a:off x="395536" y="4154015"/>
            <a:ext cx="7339518" cy="461665"/>
          </a:xfrm>
          <a:prstGeom prst="rect">
            <a:avLst/>
          </a:prstGeom>
          <a:noFill/>
        </p:spPr>
        <p:txBody>
          <a:bodyPr wrap="square" rtlCol="1">
            <a:spAutoFit/>
          </a:bodyPr>
          <a:lstStyle/>
          <a:p>
            <a:r>
              <a:rPr lang="ar-SA" sz="2400" b="1" dirty="0"/>
              <a:t>يفضل شراء سلعة تجريبية وعدم الشراء مرة أخرى إلا بعد التسليم .</a:t>
            </a:r>
          </a:p>
        </p:txBody>
      </p:sp>
      <p:pic>
        <p:nvPicPr>
          <p:cNvPr id="13"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040" y="4730079"/>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p:nvSpPr>
        <p:spPr>
          <a:xfrm>
            <a:off x="1235666" y="4946103"/>
            <a:ext cx="6408712" cy="461665"/>
          </a:xfrm>
          <a:prstGeom prst="rect">
            <a:avLst/>
          </a:prstGeom>
          <a:noFill/>
        </p:spPr>
        <p:txBody>
          <a:bodyPr wrap="square" rtlCol="1">
            <a:spAutoFit/>
          </a:bodyPr>
          <a:lstStyle/>
          <a:p>
            <a:r>
              <a:rPr lang="ar-SA" sz="2400" b="1" dirty="0"/>
              <a:t>استخدم عمليات الدفع الآمنة .</a:t>
            </a:r>
          </a:p>
        </p:txBody>
      </p:sp>
    </p:spTree>
    <p:extLst>
      <p:ext uri="{BB962C8B-B14F-4D97-AF65-F5344CB8AC3E}">
        <p14:creationId xmlns:p14="http://schemas.microsoft.com/office/powerpoint/2010/main" val="111460763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611560" y="2024673"/>
            <a:ext cx="6192688" cy="646986"/>
          </a:xfrm>
          <a:prstGeom prst="wedgeRoundRectCallout">
            <a:avLst>
              <a:gd name="adj1" fmla="val 42304"/>
              <a:gd name="adj2" fmla="val 144592"/>
              <a:gd name="adj3" fmla="val 16667"/>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a:solidFill>
                  <a:srgbClr val="C00000"/>
                </a:solidFill>
              </a:rPr>
              <a:t>اذكر أمثلة على الأسواق الالكترونية </a:t>
            </a:r>
          </a:p>
        </p:txBody>
      </p:sp>
      <p:pic>
        <p:nvPicPr>
          <p:cNvPr id="9" name="Picture 4" descr="http://hibbs.thelocalchartham.com/wp-content/uploads/2014/07/Man-With-Question-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96459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r="1710"/>
          <a:stretch/>
        </p:blipFill>
        <p:spPr bwMode="auto">
          <a:xfrm>
            <a:off x="608735" y="620688"/>
            <a:ext cx="7926530" cy="38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r="2291"/>
          <a:stretch/>
        </p:blipFill>
        <p:spPr bwMode="auto">
          <a:xfrm>
            <a:off x="632141" y="1196751"/>
            <a:ext cx="7879718" cy="38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058"/>
          <a:stretch/>
        </p:blipFill>
        <p:spPr bwMode="auto">
          <a:xfrm>
            <a:off x="622738" y="1988840"/>
            <a:ext cx="7898524" cy="38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97429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barn(inHorizontal)">
                                      <p:cBhvr>
                                        <p:cTn id="7" dur="5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Horizont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29427" r="9732" b="50397"/>
          <a:stretch/>
        </p:blipFill>
        <p:spPr bwMode="auto">
          <a:xfrm>
            <a:off x="4139952" y="463595"/>
            <a:ext cx="4374233" cy="107346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4283968" y="732463"/>
            <a:ext cx="3312368" cy="523220"/>
          </a:xfrm>
          <a:prstGeom prst="rect">
            <a:avLst/>
          </a:prstGeom>
          <a:noFill/>
        </p:spPr>
        <p:txBody>
          <a:bodyPr wrap="square" rtlCol="1">
            <a:spAutoFit/>
          </a:bodyPr>
          <a:lstStyle/>
          <a:p>
            <a:pPr algn="ctr"/>
            <a:r>
              <a:rPr lang="ar-SA" sz="2800" b="1" dirty="0"/>
              <a:t>تسيير المعاملات التجارية</a:t>
            </a:r>
          </a:p>
        </p:txBody>
      </p:sp>
      <p:sp>
        <p:nvSpPr>
          <p:cNvPr id="6" name="مربع نص 5"/>
          <p:cNvSpPr txBox="1"/>
          <p:nvPr/>
        </p:nvSpPr>
        <p:spPr>
          <a:xfrm>
            <a:off x="611560" y="1960715"/>
            <a:ext cx="6192688" cy="646986"/>
          </a:xfrm>
          <a:prstGeom prst="wedgeRoundRectCallout">
            <a:avLst>
              <a:gd name="adj1" fmla="val 42304"/>
              <a:gd name="adj2" fmla="val 144592"/>
              <a:gd name="adj3" fmla="val 16667"/>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a:solidFill>
                  <a:srgbClr val="C00000"/>
                </a:solidFill>
              </a:rPr>
              <a:t>اذكر أمثلة على تسيير</a:t>
            </a:r>
            <a:r>
              <a:rPr lang="ar-SA" sz="3200" b="1" dirty="0"/>
              <a:t> </a:t>
            </a:r>
            <a:r>
              <a:rPr lang="ar-SA" sz="3200" b="1" dirty="0">
                <a:solidFill>
                  <a:srgbClr val="C00000"/>
                </a:solidFill>
              </a:rPr>
              <a:t>المعاملات التجارية</a:t>
            </a:r>
          </a:p>
        </p:txBody>
      </p:sp>
      <p:pic>
        <p:nvPicPr>
          <p:cNvPr id="7" name="Picture 4" descr="http://hibbs.thelocalchartham.com/wp-content/uploads/2014/07/Man-With-Question-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2532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974" y="553615"/>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971600" y="769639"/>
            <a:ext cx="6408712" cy="461665"/>
          </a:xfrm>
          <a:prstGeom prst="rect">
            <a:avLst/>
          </a:prstGeom>
          <a:noFill/>
        </p:spPr>
        <p:txBody>
          <a:bodyPr wrap="square" rtlCol="1">
            <a:spAutoFit/>
          </a:bodyPr>
          <a:lstStyle/>
          <a:p>
            <a:r>
              <a:rPr lang="ar-SA" sz="2400" b="1" dirty="0"/>
              <a:t>إبرام العقود وقد الصفقات .</a:t>
            </a:r>
          </a:p>
        </p:txBody>
      </p:sp>
      <p:pic>
        <p:nvPicPr>
          <p:cNvPr id="5"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644" y="1273695"/>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p:cNvSpPr txBox="1"/>
          <p:nvPr/>
        </p:nvSpPr>
        <p:spPr>
          <a:xfrm>
            <a:off x="998270" y="1489719"/>
            <a:ext cx="6408712" cy="461665"/>
          </a:xfrm>
          <a:prstGeom prst="rect">
            <a:avLst/>
          </a:prstGeom>
          <a:noFill/>
        </p:spPr>
        <p:txBody>
          <a:bodyPr wrap="square" rtlCol="1">
            <a:spAutoFit/>
          </a:bodyPr>
          <a:lstStyle/>
          <a:p>
            <a:r>
              <a:rPr lang="ar-SA" sz="2400" b="1" dirty="0"/>
              <a:t>التعاملات المصرفية .</a:t>
            </a:r>
          </a:p>
        </p:txBody>
      </p:sp>
      <p:pic>
        <p:nvPicPr>
          <p:cNvPr id="7"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644" y="2070718"/>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998270" y="2286742"/>
            <a:ext cx="6408712" cy="461665"/>
          </a:xfrm>
          <a:prstGeom prst="rect">
            <a:avLst/>
          </a:prstGeom>
          <a:noFill/>
        </p:spPr>
        <p:txBody>
          <a:bodyPr wrap="square" rtlCol="1">
            <a:spAutoFit/>
          </a:bodyPr>
          <a:lstStyle/>
          <a:p>
            <a:r>
              <a:rPr lang="ar-SA" sz="2400" b="1" dirty="0"/>
              <a:t>الفواتير الإلكترونية .</a:t>
            </a:r>
          </a:p>
        </p:txBody>
      </p:sp>
      <p:pic>
        <p:nvPicPr>
          <p:cNvPr id="9"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644" y="2862806"/>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998270" y="3078830"/>
            <a:ext cx="6408712" cy="461665"/>
          </a:xfrm>
          <a:prstGeom prst="rect">
            <a:avLst/>
          </a:prstGeom>
          <a:noFill/>
        </p:spPr>
        <p:txBody>
          <a:bodyPr wrap="square" rtlCol="1">
            <a:spAutoFit/>
          </a:bodyPr>
          <a:lstStyle/>
          <a:p>
            <a:r>
              <a:rPr lang="ar-SA" sz="2400" b="1" dirty="0"/>
              <a:t>كتالوجات الأسعار .</a:t>
            </a:r>
          </a:p>
        </p:txBody>
      </p:sp>
      <p:pic>
        <p:nvPicPr>
          <p:cNvPr id="13"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272" y="3582886"/>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p:nvSpPr>
        <p:spPr>
          <a:xfrm>
            <a:off x="976898" y="3798910"/>
            <a:ext cx="6408712" cy="461665"/>
          </a:xfrm>
          <a:prstGeom prst="rect">
            <a:avLst/>
          </a:prstGeom>
          <a:noFill/>
        </p:spPr>
        <p:txBody>
          <a:bodyPr wrap="square" rtlCol="1">
            <a:spAutoFit/>
          </a:bodyPr>
          <a:lstStyle/>
          <a:p>
            <a:r>
              <a:rPr lang="ar-SA" sz="2400" b="1" dirty="0"/>
              <a:t>إجراءات الشحن .</a:t>
            </a:r>
          </a:p>
        </p:txBody>
      </p:sp>
      <p:pic>
        <p:nvPicPr>
          <p:cNvPr id="16"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974" y="4302966"/>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p:cNvSpPr txBox="1"/>
          <p:nvPr/>
        </p:nvSpPr>
        <p:spPr>
          <a:xfrm>
            <a:off x="971600" y="4518990"/>
            <a:ext cx="6408712" cy="461665"/>
          </a:xfrm>
          <a:prstGeom prst="rect">
            <a:avLst/>
          </a:prstGeom>
          <a:noFill/>
        </p:spPr>
        <p:txBody>
          <a:bodyPr wrap="square" rtlCol="1">
            <a:spAutoFit/>
          </a:bodyPr>
          <a:lstStyle/>
          <a:p>
            <a:r>
              <a:rPr lang="ar-SA" sz="2400" b="1" dirty="0"/>
              <a:t>خدمات الحجز في الفنادق .</a:t>
            </a:r>
          </a:p>
        </p:txBody>
      </p:sp>
      <p:pic>
        <p:nvPicPr>
          <p:cNvPr id="18" name="Picture 2" descr="glossy 3d blue orbs2 124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974" y="5018111"/>
            <a:ext cx="859160" cy="859161"/>
          </a:xfrm>
          <a:prstGeom prst="rect">
            <a:avLst/>
          </a:prstGeom>
          <a:noFill/>
          <a:extLst>
            <a:ext uri="{909E8E84-426E-40DD-AFC4-6F175D3DCCD1}">
              <a14:hiddenFill xmlns:a14="http://schemas.microsoft.com/office/drawing/2010/main">
                <a:solidFill>
                  <a:srgbClr val="FFFFFF"/>
                </a:solidFill>
              </a14:hiddenFill>
            </a:ext>
          </a:extLst>
        </p:spPr>
      </p:pic>
      <p:sp>
        <p:nvSpPr>
          <p:cNvPr id="19" name="مربع نص 18"/>
          <p:cNvSpPr txBox="1"/>
          <p:nvPr/>
        </p:nvSpPr>
        <p:spPr>
          <a:xfrm>
            <a:off x="971600" y="5234135"/>
            <a:ext cx="6408712" cy="461665"/>
          </a:xfrm>
          <a:prstGeom prst="rect">
            <a:avLst/>
          </a:prstGeom>
          <a:noFill/>
        </p:spPr>
        <p:txBody>
          <a:bodyPr wrap="square" rtlCol="1">
            <a:spAutoFit/>
          </a:bodyPr>
          <a:lstStyle/>
          <a:p>
            <a:r>
              <a:rPr lang="ar-SA" sz="2400" b="1" dirty="0"/>
              <a:t>خدمات السياحة والرحلات .</a:t>
            </a:r>
          </a:p>
        </p:txBody>
      </p:sp>
    </p:spTree>
    <p:extLst>
      <p:ext uri="{BB962C8B-B14F-4D97-AF65-F5344CB8AC3E}">
        <p14:creationId xmlns:p14="http://schemas.microsoft.com/office/powerpoint/2010/main" val="104441027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4" grpId="0"/>
      <p:bldP spid="17"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ages.gofreedownload.net/free-colorful-website-search-boxes-vector-26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9798" t="52893" r="9732" b="28847"/>
          <a:stretch/>
        </p:blipFill>
        <p:spPr bwMode="auto">
          <a:xfrm>
            <a:off x="4139951" y="565506"/>
            <a:ext cx="4374233" cy="97154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p:cNvSpPr txBox="1"/>
          <p:nvPr/>
        </p:nvSpPr>
        <p:spPr>
          <a:xfrm>
            <a:off x="4454859" y="797811"/>
            <a:ext cx="2952328" cy="523220"/>
          </a:xfrm>
          <a:prstGeom prst="rect">
            <a:avLst/>
          </a:prstGeom>
          <a:noFill/>
        </p:spPr>
        <p:txBody>
          <a:bodyPr wrap="square" rtlCol="1">
            <a:spAutoFit/>
          </a:bodyPr>
          <a:lstStyle/>
          <a:p>
            <a:pPr algn="ctr"/>
            <a:r>
              <a:rPr lang="ar-SA" sz="2800" b="1" dirty="0"/>
              <a:t>خدمة العملاء</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2060848"/>
            <a:ext cx="8280000" cy="199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bokraonline.com/wp-content/uploads/2012/05/Customer-Service-300x2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861048"/>
            <a:ext cx="28575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2318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aeuindia.com/images/e-learn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636912"/>
            <a:ext cx="4286250" cy="33147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770396" y="1196752"/>
            <a:ext cx="5883342" cy="1015663"/>
          </a:xfrm>
          <a:prstGeom prst="rect">
            <a:avLst/>
          </a:prstGeom>
          <a:noFill/>
        </p:spPr>
        <p:txBody>
          <a:bodyPr wrap="none" lIns="91440" tIns="45720" rIns="91440" bIns="45720">
            <a:spAutoFit/>
          </a:bodyPr>
          <a:lstStyle/>
          <a:p>
            <a:pPr algn="ctr"/>
            <a:r>
              <a:rPr lang="ar-SA" sz="6000" b="1" cap="none" spc="0" dirty="0">
                <a:ln w="10541" cmpd="sng">
                  <a:noFill/>
                  <a:prstDash val="solid"/>
                </a:ln>
                <a:gradFill flip="none" rotWithShape="1">
                  <a:gsLst>
                    <a:gs pos="0">
                      <a:srgbClr val="E5721B">
                        <a:shade val="30000"/>
                        <a:satMod val="115000"/>
                      </a:srgbClr>
                    </a:gs>
                    <a:gs pos="50000">
                      <a:srgbClr val="E5721B">
                        <a:shade val="67500"/>
                        <a:satMod val="115000"/>
                      </a:srgbClr>
                    </a:gs>
                    <a:gs pos="100000">
                      <a:srgbClr val="E5721B">
                        <a:shade val="100000"/>
                        <a:satMod val="115000"/>
                      </a:srgbClr>
                    </a:gs>
                  </a:gsLst>
                  <a:path path="circle">
                    <a:fillToRect l="50000" t="50000" r="50000" b="50000"/>
                  </a:path>
                  <a:tileRect/>
                </a:gradFill>
                <a:effectLst/>
                <a:cs typeface="PT Bold Heading" panose="02010400000000000000" pitchFamily="2" charset="-78"/>
              </a:rPr>
              <a:t>الجامعات الإلكترونية</a:t>
            </a:r>
          </a:p>
        </p:txBody>
      </p:sp>
    </p:spTree>
    <p:extLst>
      <p:ext uri="{BB962C8B-B14F-4D97-AF65-F5344CB8AC3E}">
        <p14:creationId xmlns:p14="http://schemas.microsoft.com/office/powerpoint/2010/main" val="12114426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خدمات حكومة أبوظبي الإلكترونية.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1758" y="1282452"/>
            <a:ext cx="7400484" cy="4162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2429798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983792" y="692696"/>
            <a:ext cx="5176417" cy="769441"/>
          </a:xfrm>
          <a:prstGeom prst="rect">
            <a:avLst/>
          </a:prstGeom>
          <a:noFill/>
        </p:spPr>
        <p:txBody>
          <a:bodyPr wrap="none" lIns="91440" tIns="45720" rIns="91440" bIns="45720">
            <a:spAutoFit/>
          </a:bodyPr>
          <a:lstStyle/>
          <a:p>
            <a:pPr algn="ctr"/>
            <a:r>
              <a:rPr lang="ar-SA"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مفهوم الجامعات الإلكترونية</a:t>
            </a:r>
          </a:p>
        </p:txBody>
      </p:sp>
      <p:pic>
        <p:nvPicPr>
          <p:cNvPr id="10242" name="Picture 2" descr="http://www.aleqt.com/a/small/17/1779a68689dba9cced3d7437002df897_w570_h0.jpg"/>
          <p:cNvPicPr>
            <a:picLocks noChangeAspect="1" noChangeArrowheads="1"/>
          </p:cNvPicPr>
          <p:nvPr/>
        </p:nvPicPr>
        <p:blipFill rotWithShape="1">
          <a:blip r:embed="rId2">
            <a:extLst>
              <a:ext uri="{28A0092B-C50C-407E-A947-70E740481C1C}">
                <a14:useLocalDpi xmlns:a14="http://schemas.microsoft.com/office/drawing/2010/main" val="0"/>
              </a:ext>
            </a:extLst>
          </a:blip>
          <a:srcRect b="4988"/>
          <a:stretch/>
        </p:blipFill>
        <p:spPr bwMode="auto">
          <a:xfrm>
            <a:off x="1295636" y="1871933"/>
            <a:ext cx="6552728" cy="400860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295636" y="1871934"/>
            <a:ext cx="6552728" cy="4008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ysClr val="windowText" lastClr="000000"/>
                </a:solidFill>
              </a:rPr>
              <a:t>هي مؤسسة أكاديمية تهدف إلى تامين أعلى مستويات </a:t>
            </a:r>
            <a:r>
              <a:rPr lang="ar-SA" sz="3200" b="1">
                <a:solidFill>
                  <a:sysClr val="windowText" lastClr="000000"/>
                </a:solidFill>
              </a:rPr>
              <a:t>التعليم العالي </a:t>
            </a:r>
            <a:r>
              <a:rPr lang="ar-SA" sz="3200" b="1" dirty="0">
                <a:solidFill>
                  <a:sysClr val="windowText" lastClr="000000"/>
                </a:solidFill>
              </a:rPr>
              <a:t>للطلاب في أماكن إقامتهم بواسطة الشبكة العالمية</a:t>
            </a:r>
          </a:p>
          <a:p>
            <a:pPr algn="ctr"/>
            <a:r>
              <a:rPr lang="ar-SA" sz="3200" b="1" dirty="0">
                <a:solidFill>
                  <a:sysClr val="windowText" lastClr="000000"/>
                </a:solidFill>
              </a:rPr>
              <a:t>من خلال إنشاء بيئة تعليمية إلكترونية مكاملة تعتمد على شبكة متطورة </a:t>
            </a:r>
          </a:p>
        </p:txBody>
      </p:sp>
    </p:spTree>
    <p:extLst>
      <p:ext uri="{BB962C8B-B14F-4D97-AF65-F5344CB8AC3E}">
        <p14:creationId xmlns:p14="http://schemas.microsoft.com/office/powerpoint/2010/main" val="272872581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611560" y="1960715"/>
            <a:ext cx="6192688" cy="646986"/>
          </a:xfrm>
          <a:prstGeom prst="wedgeRoundRectCallout">
            <a:avLst>
              <a:gd name="adj1" fmla="val 42304"/>
              <a:gd name="adj2" fmla="val 144592"/>
              <a:gd name="adj3" fmla="val 16667"/>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a:solidFill>
                  <a:srgbClr val="C00000"/>
                </a:solidFill>
              </a:rPr>
              <a:t>اذكر مزايا الجامعات الإلكترونية</a:t>
            </a:r>
          </a:p>
        </p:txBody>
      </p:sp>
      <p:pic>
        <p:nvPicPr>
          <p:cNvPr id="4" name="Picture 4" descr="http://hibbs.thelocalchartham.com/wp-content/uploads/2014/07/Man-With-Question-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3468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3.iconfinder.com/data/icons/superpack/Icons/Original%20Size/CinemaMa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92696"/>
            <a:ext cx="6694556" cy="5500093"/>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p:cNvSpPr txBox="1"/>
          <p:nvPr/>
        </p:nvSpPr>
        <p:spPr>
          <a:xfrm>
            <a:off x="1835696" y="2204864"/>
            <a:ext cx="5760640" cy="1077218"/>
          </a:xfrm>
          <a:prstGeom prst="rect">
            <a:avLst/>
          </a:prstGeom>
          <a:noFill/>
        </p:spPr>
        <p:txBody>
          <a:bodyPr wrap="square" rtlCol="1">
            <a:spAutoFit/>
          </a:bodyPr>
          <a:lstStyle/>
          <a:p>
            <a:pPr algn="ctr"/>
            <a:r>
              <a:rPr lang="ar-SA" sz="3200" b="1" dirty="0">
                <a:solidFill>
                  <a:schemeClr val="bg1"/>
                </a:solidFill>
              </a:rPr>
              <a:t>احد الحلول الفعالة لمواجهة النمو السكاني والبعد الجغرافي</a:t>
            </a:r>
          </a:p>
        </p:txBody>
      </p:sp>
      <p:sp>
        <p:nvSpPr>
          <p:cNvPr id="6" name="مربع نص 5"/>
          <p:cNvSpPr txBox="1"/>
          <p:nvPr/>
        </p:nvSpPr>
        <p:spPr>
          <a:xfrm>
            <a:off x="1835696" y="2204864"/>
            <a:ext cx="5760640" cy="1569660"/>
          </a:xfrm>
          <a:prstGeom prst="rect">
            <a:avLst/>
          </a:prstGeom>
          <a:noFill/>
        </p:spPr>
        <p:txBody>
          <a:bodyPr wrap="square" rtlCol="1">
            <a:spAutoFit/>
          </a:bodyPr>
          <a:lstStyle/>
          <a:p>
            <a:pPr algn="ctr"/>
            <a:r>
              <a:rPr lang="ar-SA" sz="3200" b="1" dirty="0">
                <a:solidFill>
                  <a:schemeClr val="bg1"/>
                </a:solidFill>
              </a:rPr>
              <a:t>تسهيل إمكانية الاستفادة من أساتذة  متميزين داخليا وخارجيا دون نقلهم من مواطنهم</a:t>
            </a:r>
          </a:p>
        </p:txBody>
      </p:sp>
      <p:sp>
        <p:nvSpPr>
          <p:cNvPr id="7" name="مربع نص 6"/>
          <p:cNvSpPr txBox="1"/>
          <p:nvPr/>
        </p:nvSpPr>
        <p:spPr>
          <a:xfrm>
            <a:off x="1835696" y="2204864"/>
            <a:ext cx="5760640" cy="1077218"/>
          </a:xfrm>
          <a:prstGeom prst="rect">
            <a:avLst/>
          </a:prstGeom>
          <a:noFill/>
        </p:spPr>
        <p:txBody>
          <a:bodyPr wrap="square" rtlCol="1">
            <a:spAutoFit/>
          </a:bodyPr>
          <a:lstStyle/>
          <a:p>
            <a:pPr algn="ctr"/>
            <a:r>
              <a:rPr lang="ar-SA" sz="3200" b="1" dirty="0">
                <a:solidFill>
                  <a:schemeClr val="bg1"/>
                </a:solidFill>
              </a:rPr>
              <a:t>خفض تكاليف التعليم الجامعي على الطالب والجامعة</a:t>
            </a:r>
          </a:p>
        </p:txBody>
      </p:sp>
      <p:sp>
        <p:nvSpPr>
          <p:cNvPr id="9" name="مربع نص 8"/>
          <p:cNvSpPr txBox="1"/>
          <p:nvPr/>
        </p:nvSpPr>
        <p:spPr>
          <a:xfrm>
            <a:off x="1856519" y="2207766"/>
            <a:ext cx="5760640" cy="1077218"/>
          </a:xfrm>
          <a:prstGeom prst="rect">
            <a:avLst/>
          </a:prstGeom>
          <a:noFill/>
        </p:spPr>
        <p:txBody>
          <a:bodyPr wrap="square" rtlCol="1">
            <a:spAutoFit/>
          </a:bodyPr>
          <a:lstStyle/>
          <a:p>
            <a:pPr algn="ctr"/>
            <a:r>
              <a:rPr lang="ar-SA" sz="3200" b="1" dirty="0">
                <a:solidFill>
                  <a:schemeClr val="bg1"/>
                </a:solidFill>
              </a:rPr>
              <a:t>جعل التعليم اكثر مرونة من حيث تنظيم جدول الطالب اليومي المناسب لظروفه</a:t>
            </a:r>
          </a:p>
        </p:txBody>
      </p:sp>
      <p:sp>
        <p:nvSpPr>
          <p:cNvPr id="10" name="مربع نص 9"/>
          <p:cNvSpPr txBox="1"/>
          <p:nvPr/>
        </p:nvSpPr>
        <p:spPr>
          <a:xfrm>
            <a:off x="1835696" y="2204864"/>
            <a:ext cx="5760640" cy="584775"/>
          </a:xfrm>
          <a:prstGeom prst="rect">
            <a:avLst/>
          </a:prstGeom>
          <a:noFill/>
        </p:spPr>
        <p:txBody>
          <a:bodyPr wrap="square" rtlCol="1">
            <a:spAutoFit/>
          </a:bodyPr>
          <a:lstStyle/>
          <a:p>
            <a:pPr algn="ctr"/>
            <a:r>
              <a:rPr lang="ar-SA" sz="3200" b="1" dirty="0">
                <a:solidFill>
                  <a:schemeClr val="bg1"/>
                </a:solidFill>
              </a:rPr>
              <a:t>توفر على الدولة تكاليف الابتعاث</a:t>
            </a:r>
          </a:p>
        </p:txBody>
      </p:sp>
      <p:sp>
        <p:nvSpPr>
          <p:cNvPr id="11" name="مربع نص 10"/>
          <p:cNvSpPr txBox="1"/>
          <p:nvPr/>
        </p:nvSpPr>
        <p:spPr>
          <a:xfrm>
            <a:off x="1835696" y="2207766"/>
            <a:ext cx="5760640" cy="1077218"/>
          </a:xfrm>
          <a:prstGeom prst="rect">
            <a:avLst/>
          </a:prstGeom>
          <a:noFill/>
        </p:spPr>
        <p:txBody>
          <a:bodyPr wrap="square" rtlCol="1">
            <a:spAutoFit/>
          </a:bodyPr>
          <a:lstStyle/>
          <a:p>
            <a:pPr algn="ctr"/>
            <a:r>
              <a:rPr lang="ar-SA" sz="3200" b="1" dirty="0">
                <a:solidFill>
                  <a:schemeClr val="bg1"/>
                </a:solidFill>
              </a:rPr>
              <a:t>تراعي الفروق الفردية بين الافراد  بين الطلاب </a:t>
            </a:r>
          </a:p>
        </p:txBody>
      </p:sp>
      <p:sp>
        <p:nvSpPr>
          <p:cNvPr id="12" name="مربع نص 11"/>
          <p:cNvSpPr txBox="1"/>
          <p:nvPr/>
        </p:nvSpPr>
        <p:spPr>
          <a:xfrm>
            <a:off x="1835696" y="2207766"/>
            <a:ext cx="5760640" cy="1077218"/>
          </a:xfrm>
          <a:prstGeom prst="rect">
            <a:avLst/>
          </a:prstGeom>
          <a:noFill/>
        </p:spPr>
        <p:txBody>
          <a:bodyPr wrap="square" rtlCol="1">
            <a:spAutoFit/>
          </a:bodyPr>
          <a:lstStyle/>
          <a:p>
            <a:pPr algn="ctr"/>
            <a:r>
              <a:rPr lang="ar-SA" sz="3200" b="1" dirty="0">
                <a:solidFill>
                  <a:schemeClr val="bg1"/>
                </a:solidFill>
              </a:rPr>
              <a:t>توفير التعليم للأشخاص الذين تمنعهم ظروف  عملهم أو </a:t>
            </a:r>
            <a:r>
              <a:rPr lang="ar-SA" sz="3200" b="1" dirty="0" err="1">
                <a:solidFill>
                  <a:schemeClr val="bg1"/>
                </a:solidFill>
              </a:rPr>
              <a:t>ظروفهمالخاصة</a:t>
            </a:r>
            <a:endParaRPr lang="ar-SA" sz="3200" b="1" dirty="0">
              <a:solidFill>
                <a:schemeClr val="bg1"/>
              </a:solidFill>
            </a:endParaRPr>
          </a:p>
        </p:txBody>
      </p:sp>
    </p:spTree>
    <p:extLst>
      <p:ext uri="{BB962C8B-B14F-4D97-AF65-F5344CB8AC3E}">
        <p14:creationId xmlns:p14="http://schemas.microsoft.com/office/powerpoint/2010/main" val="60271337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2"/>
                                        </p:tgtEl>
                                        <p:attrNameLst>
                                          <p:attrName>ppt_w</p:attrName>
                                        </p:attrNameLst>
                                      </p:cBhvr>
                                      <p:tavLst>
                                        <p:tav tm="0">
                                          <p:val>
                                            <p:strVal val="ppt_w"/>
                                          </p:val>
                                        </p:tav>
                                        <p:tav tm="100000">
                                          <p:val>
                                            <p:fltVal val="0"/>
                                          </p:val>
                                        </p:tav>
                                      </p:tavLst>
                                    </p:anim>
                                    <p:anim calcmode="lin" valueType="num">
                                      <p:cBhvr>
                                        <p:cTn id="12" dur="1000"/>
                                        <p:tgtEl>
                                          <p:spTgt spid="2"/>
                                        </p:tgtEl>
                                        <p:attrNameLst>
                                          <p:attrName>ppt_h</p:attrName>
                                        </p:attrNameLst>
                                      </p:cBhvr>
                                      <p:tavLst>
                                        <p:tav tm="0">
                                          <p:val>
                                            <p:strVal val="ppt_h"/>
                                          </p:val>
                                        </p:tav>
                                        <p:tav tm="100000">
                                          <p:val>
                                            <p:fltVal val="0"/>
                                          </p:val>
                                        </p:tav>
                                      </p:tavLst>
                                    </p:anim>
                                    <p:anim calcmode="lin" valueType="num">
                                      <p:cBhvr>
                                        <p:cTn id="13" dur="1000"/>
                                        <p:tgtEl>
                                          <p:spTgt spid="2"/>
                                        </p:tgtEl>
                                        <p:attrNameLst>
                                          <p:attrName>style.rotation</p:attrName>
                                        </p:attrNameLst>
                                      </p:cBhvr>
                                      <p:tavLst>
                                        <p:tav tm="0">
                                          <p:val>
                                            <p:fltVal val="0"/>
                                          </p:val>
                                        </p:tav>
                                        <p:tav tm="100000">
                                          <p:val>
                                            <p:fltVal val="90"/>
                                          </p:val>
                                        </p:tav>
                                      </p:tavLst>
                                    </p:anim>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grpId="1" nodeType="clickEffect">
                                  <p:stCondLst>
                                    <p:cond delay="0"/>
                                  </p:stCondLst>
                                  <p:childTnLst>
                                    <p:anim calcmode="lin" valueType="num">
                                      <p:cBhvr>
                                        <p:cTn id="24" dur="1000"/>
                                        <p:tgtEl>
                                          <p:spTgt spid="6"/>
                                        </p:tgtEl>
                                        <p:attrNameLst>
                                          <p:attrName>ppt_w</p:attrName>
                                        </p:attrNameLst>
                                      </p:cBhvr>
                                      <p:tavLst>
                                        <p:tav tm="0">
                                          <p:val>
                                            <p:strVal val="ppt_w"/>
                                          </p:val>
                                        </p:tav>
                                        <p:tav tm="100000">
                                          <p:val>
                                            <p:fltVal val="0"/>
                                          </p:val>
                                        </p:tav>
                                      </p:tavLst>
                                    </p:anim>
                                    <p:anim calcmode="lin" valueType="num">
                                      <p:cBhvr>
                                        <p:cTn id="25" dur="1000"/>
                                        <p:tgtEl>
                                          <p:spTgt spid="6"/>
                                        </p:tgtEl>
                                        <p:attrNameLst>
                                          <p:attrName>ppt_h</p:attrName>
                                        </p:attrNameLst>
                                      </p:cBhvr>
                                      <p:tavLst>
                                        <p:tav tm="0">
                                          <p:val>
                                            <p:strVal val="ppt_h"/>
                                          </p:val>
                                        </p:tav>
                                        <p:tav tm="100000">
                                          <p:val>
                                            <p:fltVal val="0"/>
                                          </p:val>
                                        </p:tav>
                                      </p:tavLst>
                                    </p:anim>
                                    <p:anim calcmode="lin" valueType="num">
                                      <p:cBhvr>
                                        <p:cTn id="26" dur="1000"/>
                                        <p:tgtEl>
                                          <p:spTgt spid="6"/>
                                        </p:tgtEl>
                                        <p:attrNameLst>
                                          <p:attrName>style.rotation</p:attrName>
                                        </p:attrNameLst>
                                      </p:cBhvr>
                                      <p:tavLst>
                                        <p:tav tm="0">
                                          <p:val>
                                            <p:fltVal val="0"/>
                                          </p:val>
                                        </p:tav>
                                        <p:tav tm="100000">
                                          <p:val>
                                            <p:fltVal val="90"/>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grpId="1" nodeType="clickEffect">
                                  <p:stCondLst>
                                    <p:cond delay="0"/>
                                  </p:stCondLst>
                                  <p:childTnLst>
                                    <p:anim calcmode="lin" valueType="num">
                                      <p:cBhvr>
                                        <p:cTn id="37" dur="1000"/>
                                        <p:tgtEl>
                                          <p:spTgt spid="7"/>
                                        </p:tgtEl>
                                        <p:attrNameLst>
                                          <p:attrName>ppt_w</p:attrName>
                                        </p:attrNameLst>
                                      </p:cBhvr>
                                      <p:tavLst>
                                        <p:tav tm="0">
                                          <p:val>
                                            <p:strVal val="ppt_w"/>
                                          </p:val>
                                        </p:tav>
                                        <p:tav tm="100000">
                                          <p:val>
                                            <p:fltVal val="0"/>
                                          </p:val>
                                        </p:tav>
                                      </p:tavLst>
                                    </p:anim>
                                    <p:anim calcmode="lin" valueType="num">
                                      <p:cBhvr>
                                        <p:cTn id="38" dur="1000"/>
                                        <p:tgtEl>
                                          <p:spTgt spid="7"/>
                                        </p:tgtEl>
                                        <p:attrNameLst>
                                          <p:attrName>ppt_h</p:attrName>
                                        </p:attrNameLst>
                                      </p:cBhvr>
                                      <p:tavLst>
                                        <p:tav tm="0">
                                          <p:val>
                                            <p:strVal val="ppt_h"/>
                                          </p:val>
                                        </p:tav>
                                        <p:tav tm="100000">
                                          <p:val>
                                            <p:fltVal val="0"/>
                                          </p:val>
                                        </p:tav>
                                      </p:tavLst>
                                    </p:anim>
                                    <p:anim calcmode="lin" valueType="num">
                                      <p:cBhvr>
                                        <p:cTn id="39" dur="1000"/>
                                        <p:tgtEl>
                                          <p:spTgt spid="7"/>
                                        </p:tgtEl>
                                        <p:attrNameLst>
                                          <p:attrName>style.rotation</p:attrName>
                                        </p:attrNameLst>
                                      </p:cBhvr>
                                      <p:tavLst>
                                        <p:tav tm="0">
                                          <p:val>
                                            <p:fltVal val="0"/>
                                          </p:val>
                                        </p:tav>
                                        <p:tav tm="100000">
                                          <p:val>
                                            <p:fltVal val="90"/>
                                          </p:val>
                                        </p:tav>
                                      </p:tavLst>
                                    </p:anim>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grpId="1" nodeType="clickEffect">
                                  <p:stCondLst>
                                    <p:cond delay="0"/>
                                  </p:stCondLst>
                                  <p:childTnLst>
                                    <p:anim calcmode="lin" valueType="num">
                                      <p:cBhvr>
                                        <p:cTn id="50" dur="1000"/>
                                        <p:tgtEl>
                                          <p:spTgt spid="9"/>
                                        </p:tgtEl>
                                        <p:attrNameLst>
                                          <p:attrName>ppt_w</p:attrName>
                                        </p:attrNameLst>
                                      </p:cBhvr>
                                      <p:tavLst>
                                        <p:tav tm="0">
                                          <p:val>
                                            <p:strVal val="ppt_w"/>
                                          </p:val>
                                        </p:tav>
                                        <p:tav tm="100000">
                                          <p:val>
                                            <p:fltVal val="0"/>
                                          </p:val>
                                        </p:tav>
                                      </p:tavLst>
                                    </p:anim>
                                    <p:anim calcmode="lin" valueType="num">
                                      <p:cBhvr>
                                        <p:cTn id="51" dur="1000"/>
                                        <p:tgtEl>
                                          <p:spTgt spid="9"/>
                                        </p:tgtEl>
                                        <p:attrNameLst>
                                          <p:attrName>ppt_h</p:attrName>
                                        </p:attrNameLst>
                                      </p:cBhvr>
                                      <p:tavLst>
                                        <p:tav tm="0">
                                          <p:val>
                                            <p:strVal val="ppt_h"/>
                                          </p:val>
                                        </p:tav>
                                        <p:tav tm="100000">
                                          <p:val>
                                            <p:fltVal val="0"/>
                                          </p:val>
                                        </p:tav>
                                      </p:tavLst>
                                    </p:anim>
                                    <p:anim calcmode="lin" valueType="num">
                                      <p:cBhvr>
                                        <p:cTn id="52" dur="1000"/>
                                        <p:tgtEl>
                                          <p:spTgt spid="9"/>
                                        </p:tgtEl>
                                        <p:attrNameLst>
                                          <p:attrName>style.rotation</p:attrName>
                                        </p:attrNameLst>
                                      </p:cBhvr>
                                      <p:tavLst>
                                        <p:tav tm="0">
                                          <p:val>
                                            <p:fltVal val="0"/>
                                          </p:val>
                                        </p:tav>
                                        <p:tav tm="100000">
                                          <p:val>
                                            <p:fltVal val="90"/>
                                          </p:val>
                                        </p:tav>
                                      </p:tavLst>
                                    </p:anim>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grpId="1" nodeType="clickEffect">
                                  <p:stCondLst>
                                    <p:cond delay="0"/>
                                  </p:stCondLst>
                                  <p:childTnLst>
                                    <p:anim calcmode="lin" valueType="num">
                                      <p:cBhvr>
                                        <p:cTn id="63" dur="1000"/>
                                        <p:tgtEl>
                                          <p:spTgt spid="10"/>
                                        </p:tgtEl>
                                        <p:attrNameLst>
                                          <p:attrName>ppt_w</p:attrName>
                                        </p:attrNameLst>
                                      </p:cBhvr>
                                      <p:tavLst>
                                        <p:tav tm="0">
                                          <p:val>
                                            <p:strVal val="ppt_w"/>
                                          </p:val>
                                        </p:tav>
                                        <p:tav tm="100000">
                                          <p:val>
                                            <p:fltVal val="0"/>
                                          </p:val>
                                        </p:tav>
                                      </p:tavLst>
                                    </p:anim>
                                    <p:anim calcmode="lin" valueType="num">
                                      <p:cBhvr>
                                        <p:cTn id="64" dur="1000"/>
                                        <p:tgtEl>
                                          <p:spTgt spid="10"/>
                                        </p:tgtEl>
                                        <p:attrNameLst>
                                          <p:attrName>ppt_h</p:attrName>
                                        </p:attrNameLst>
                                      </p:cBhvr>
                                      <p:tavLst>
                                        <p:tav tm="0">
                                          <p:val>
                                            <p:strVal val="ppt_h"/>
                                          </p:val>
                                        </p:tav>
                                        <p:tav tm="100000">
                                          <p:val>
                                            <p:fltVal val="0"/>
                                          </p:val>
                                        </p:tav>
                                      </p:tavLst>
                                    </p:anim>
                                    <p:anim calcmode="lin" valueType="num">
                                      <p:cBhvr>
                                        <p:cTn id="65" dur="1000"/>
                                        <p:tgtEl>
                                          <p:spTgt spid="10"/>
                                        </p:tgtEl>
                                        <p:attrNameLst>
                                          <p:attrName>style.rotation</p:attrName>
                                        </p:attrNameLst>
                                      </p:cBhvr>
                                      <p:tavLst>
                                        <p:tav tm="0">
                                          <p:val>
                                            <p:fltVal val="0"/>
                                          </p:val>
                                        </p:tav>
                                        <p:tav tm="100000">
                                          <p:val>
                                            <p:fltVal val="90"/>
                                          </p:val>
                                        </p:tav>
                                      </p:tavLst>
                                    </p:anim>
                                    <p:animEffect transition="out" filter="fade">
                                      <p:cBhvr>
                                        <p:cTn id="66" dur="1000"/>
                                        <p:tgtEl>
                                          <p:spTgt spid="10"/>
                                        </p:tgtEl>
                                      </p:cBhvr>
                                    </p:animEffect>
                                    <p:set>
                                      <p:cBhvr>
                                        <p:cTn id="67" dur="1" fill="hold">
                                          <p:stCondLst>
                                            <p:cond delay="9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xit" presetSubtype="0" fill="hold" grpId="1" nodeType="clickEffect">
                                  <p:stCondLst>
                                    <p:cond delay="0"/>
                                  </p:stCondLst>
                                  <p:childTnLst>
                                    <p:anim calcmode="lin" valueType="num">
                                      <p:cBhvr>
                                        <p:cTn id="76" dur="1000"/>
                                        <p:tgtEl>
                                          <p:spTgt spid="11"/>
                                        </p:tgtEl>
                                        <p:attrNameLst>
                                          <p:attrName>ppt_w</p:attrName>
                                        </p:attrNameLst>
                                      </p:cBhvr>
                                      <p:tavLst>
                                        <p:tav tm="0">
                                          <p:val>
                                            <p:strVal val="ppt_w"/>
                                          </p:val>
                                        </p:tav>
                                        <p:tav tm="100000">
                                          <p:val>
                                            <p:fltVal val="0"/>
                                          </p:val>
                                        </p:tav>
                                      </p:tavLst>
                                    </p:anim>
                                    <p:anim calcmode="lin" valueType="num">
                                      <p:cBhvr>
                                        <p:cTn id="77" dur="1000"/>
                                        <p:tgtEl>
                                          <p:spTgt spid="11"/>
                                        </p:tgtEl>
                                        <p:attrNameLst>
                                          <p:attrName>ppt_h</p:attrName>
                                        </p:attrNameLst>
                                      </p:cBhvr>
                                      <p:tavLst>
                                        <p:tav tm="0">
                                          <p:val>
                                            <p:strVal val="ppt_h"/>
                                          </p:val>
                                        </p:tav>
                                        <p:tav tm="100000">
                                          <p:val>
                                            <p:fltVal val="0"/>
                                          </p:val>
                                        </p:tav>
                                      </p:tavLst>
                                    </p:anim>
                                    <p:anim calcmode="lin" valueType="num">
                                      <p:cBhvr>
                                        <p:cTn id="78" dur="1000"/>
                                        <p:tgtEl>
                                          <p:spTgt spid="11"/>
                                        </p:tgtEl>
                                        <p:attrNameLst>
                                          <p:attrName>style.rotation</p:attrName>
                                        </p:attrNameLst>
                                      </p:cBhvr>
                                      <p:tavLst>
                                        <p:tav tm="0">
                                          <p:val>
                                            <p:fltVal val="0"/>
                                          </p:val>
                                        </p:tav>
                                        <p:tav tm="100000">
                                          <p:val>
                                            <p:fltVal val="90"/>
                                          </p:val>
                                        </p:tav>
                                      </p:tavLst>
                                    </p:anim>
                                    <p:animEffect transition="out" filter="fade">
                                      <p:cBhvr>
                                        <p:cTn id="79" dur="1000"/>
                                        <p:tgtEl>
                                          <p:spTgt spid="11"/>
                                        </p:tgtEl>
                                      </p:cBhvr>
                                    </p:animEffect>
                                    <p:set>
                                      <p:cBhvr>
                                        <p:cTn id="80" dur="1" fill="hold">
                                          <p:stCondLst>
                                            <p:cond delay="999"/>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xit" presetSubtype="0" fill="hold" grpId="1" nodeType="clickEffect">
                                  <p:stCondLst>
                                    <p:cond delay="0"/>
                                  </p:stCondLst>
                                  <p:childTnLst>
                                    <p:anim calcmode="lin" valueType="num">
                                      <p:cBhvr>
                                        <p:cTn id="89" dur="1000"/>
                                        <p:tgtEl>
                                          <p:spTgt spid="12"/>
                                        </p:tgtEl>
                                        <p:attrNameLst>
                                          <p:attrName>ppt_w</p:attrName>
                                        </p:attrNameLst>
                                      </p:cBhvr>
                                      <p:tavLst>
                                        <p:tav tm="0">
                                          <p:val>
                                            <p:strVal val="ppt_w"/>
                                          </p:val>
                                        </p:tav>
                                        <p:tav tm="100000">
                                          <p:val>
                                            <p:fltVal val="0"/>
                                          </p:val>
                                        </p:tav>
                                      </p:tavLst>
                                    </p:anim>
                                    <p:anim calcmode="lin" valueType="num">
                                      <p:cBhvr>
                                        <p:cTn id="90" dur="1000"/>
                                        <p:tgtEl>
                                          <p:spTgt spid="12"/>
                                        </p:tgtEl>
                                        <p:attrNameLst>
                                          <p:attrName>ppt_h</p:attrName>
                                        </p:attrNameLst>
                                      </p:cBhvr>
                                      <p:tavLst>
                                        <p:tav tm="0">
                                          <p:val>
                                            <p:strVal val="ppt_h"/>
                                          </p:val>
                                        </p:tav>
                                        <p:tav tm="100000">
                                          <p:val>
                                            <p:fltVal val="0"/>
                                          </p:val>
                                        </p:tav>
                                      </p:tavLst>
                                    </p:anim>
                                    <p:anim calcmode="lin" valueType="num">
                                      <p:cBhvr>
                                        <p:cTn id="91" dur="1000"/>
                                        <p:tgtEl>
                                          <p:spTgt spid="12"/>
                                        </p:tgtEl>
                                        <p:attrNameLst>
                                          <p:attrName>style.rotation</p:attrName>
                                        </p:attrNameLst>
                                      </p:cBhvr>
                                      <p:tavLst>
                                        <p:tav tm="0">
                                          <p:val>
                                            <p:fltVal val="0"/>
                                          </p:val>
                                        </p:tav>
                                        <p:tav tm="100000">
                                          <p:val>
                                            <p:fltVal val="90"/>
                                          </p:val>
                                        </p:tav>
                                      </p:tavLst>
                                    </p:anim>
                                    <p:animEffect transition="out" filter="fade">
                                      <p:cBhvr>
                                        <p:cTn id="92" dur="1000"/>
                                        <p:tgtEl>
                                          <p:spTgt spid="12"/>
                                        </p:tgtEl>
                                      </p:cBhvr>
                                    </p:animEffect>
                                    <p:set>
                                      <p:cBhvr>
                                        <p:cTn id="9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9" grpId="0"/>
      <p:bldP spid="9" grpId="1"/>
      <p:bldP spid="10" grpId="0"/>
      <p:bldP spid="10" grpId="1"/>
      <p:bldP spid="11" grpId="0"/>
      <p:bldP spid="11" grpId="1"/>
      <p:bldP spid="12" grpId="0"/>
      <p:bldP spid="1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611560" y="1960715"/>
            <a:ext cx="6192688" cy="646986"/>
          </a:xfrm>
          <a:prstGeom prst="wedgeRoundRectCallout">
            <a:avLst>
              <a:gd name="adj1" fmla="val 42304"/>
              <a:gd name="adj2" fmla="val 144592"/>
              <a:gd name="adj3" fmla="val 16667"/>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a:solidFill>
                  <a:srgbClr val="C00000"/>
                </a:solidFill>
              </a:rPr>
              <a:t>اذكر أمثلة على الجامعات الإلكترونية</a:t>
            </a:r>
          </a:p>
        </p:txBody>
      </p:sp>
      <p:pic>
        <p:nvPicPr>
          <p:cNvPr id="3" name="Picture 4" descr="http://hibbs.thelocalchartham.com/wp-content/uploads/2014/07/Man-With-Question-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510" y="270892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69521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9" r="3502"/>
          <a:stretch/>
        </p:blipFill>
        <p:spPr bwMode="auto">
          <a:xfrm>
            <a:off x="522000" y="1361520"/>
            <a:ext cx="8100000" cy="4134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0" y="1199762"/>
            <a:ext cx="8100000" cy="4458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886" b="5123"/>
          <a:stretch/>
        </p:blipFill>
        <p:spPr bwMode="auto">
          <a:xfrm>
            <a:off x="496476" y="1199762"/>
            <a:ext cx="8100000" cy="4458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45269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331640" y="2705725"/>
            <a:ext cx="6408712" cy="1446550"/>
          </a:xfrm>
          <a:prstGeom prst="rect">
            <a:avLst/>
          </a:prstGeom>
        </p:spPr>
        <p:txBody>
          <a:bodyPr wrap="square">
            <a:spAutoFit/>
          </a:bodyPr>
          <a:lstStyle/>
          <a:p>
            <a:pPr algn="ctr"/>
            <a:r>
              <a:rPr lang="ar-SA" sz="4400" b="1" dirty="0">
                <a:solidFill>
                  <a:srgbClr val="FF0000"/>
                </a:solidFill>
                <a:effectLst/>
              </a:rPr>
              <a:t>اللَّهُمَّ انْفَعْنَا بِمَا عَلَّمْتَنَا , وَعَلِّمْنَا مَا </a:t>
            </a:r>
            <a:r>
              <a:rPr lang="ar-SA" sz="4400" b="1" dirty="0">
                <a:solidFill>
                  <a:srgbClr val="000099"/>
                </a:solidFill>
                <a:effectLst/>
              </a:rPr>
              <a:t>يَنْفَعُنَا , وَزِدْنَا عِلْمًا إِلَى عِلْمِنَا</a:t>
            </a:r>
            <a:r>
              <a:rPr lang="ar-SA" sz="4400" b="1" dirty="0">
                <a:solidFill>
                  <a:srgbClr val="FF0000"/>
                </a:solidFill>
                <a:effectLst/>
              </a:rPr>
              <a:t> </a:t>
            </a:r>
            <a:endParaRPr lang="ar-SA" sz="4400" dirty="0">
              <a:solidFill>
                <a:srgbClr val="FF0000"/>
              </a:solidFill>
              <a:effectLst/>
            </a:endParaRPr>
          </a:p>
        </p:txBody>
      </p:sp>
    </p:spTree>
    <p:extLst>
      <p:ext uri="{BB962C8B-B14F-4D97-AF65-F5344CB8AC3E}">
        <p14:creationId xmlns:p14="http://schemas.microsoft.com/office/powerpoint/2010/main" val="225075915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نتيجة بحث الصور عن ‪background gif‬‏">
            <a:extLst>
              <a:ext uri="{FF2B5EF4-FFF2-40B4-BE49-F238E27FC236}">
                <a16:creationId xmlns:a16="http://schemas.microsoft.com/office/drawing/2014/main" id="{B4593729-8B18-40B0-88D9-5F2BC4F08FD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85875"/>
            <a:ext cx="7620000" cy="42862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صورة ذات صلة">
            <a:extLst>
              <a:ext uri="{FF2B5EF4-FFF2-40B4-BE49-F238E27FC236}">
                <a16:creationId xmlns:a16="http://schemas.microsoft.com/office/drawing/2014/main" id="{9C8AE6F7-1713-4B22-9458-CD4EADFF04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871"/>
          <a:stretch/>
        </p:blipFill>
        <p:spPr bwMode="auto">
          <a:xfrm>
            <a:off x="5858273" y="2132856"/>
            <a:ext cx="2516831" cy="3479919"/>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9">
            <a:extLst>
              <a:ext uri="{FF2B5EF4-FFF2-40B4-BE49-F238E27FC236}">
                <a16:creationId xmlns:a16="http://schemas.microsoft.com/office/drawing/2014/main" id="{4AE9F7FA-0AD1-44F0-BAD4-88871344EB52}"/>
              </a:ext>
            </a:extLst>
          </p:cNvPr>
          <p:cNvPicPr>
            <a:picLocks noChangeAspect="1"/>
          </p:cNvPicPr>
          <p:nvPr/>
        </p:nvPicPr>
        <p:blipFill rotWithShape="1">
          <a:blip r:embed="rId4">
            <a:extLst>
              <a:ext uri="{28A0092B-C50C-407E-A947-70E740481C1C}">
                <a14:useLocalDpi xmlns:a14="http://schemas.microsoft.com/office/drawing/2010/main" val="0"/>
              </a:ext>
            </a:extLst>
          </a:blip>
          <a:srcRect l="3229" t="2319"/>
          <a:stretch/>
        </p:blipFill>
        <p:spPr>
          <a:xfrm>
            <a:off x="1403648" y="755943"/>
            <a:ext cx="5328592" cy="2704478"/>
          </a:xfrm>
          <a:prstGeom prst="rect">
            <a:avLst/>
          </a:prstGeom>
        </p:spPr>
      </p:pic>
    </p:spTree>
    <p:extLst>
      <p:ext uri="{BB962C8B-B14F-4D97-AF65-F5344CB8AC3E}">
        <p14:creationId xmlns:p14="http://schemas.microsoft.com/office/powerpoint/2010/main" val="406938778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E4F739F6-B5AF-42A0-8366-65CFC6EE9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9" name="مربع نص 8">
            <a:extLst>
              <a:ext uri="{FF2B5EF4-FFF2-40B4-BE49-F238E27FC236}">
                <a16:creationId xmlns:a16="http://schemas.microsoft.com/office/drawing/2014/main" id="{3E7A9C59-D3D0-4CDC-AD3F-79AC6691DCB4}"/>
              </a:ext>
            </a:extLst>
          </p:cNvPr>
          <p:cNvSpPr txBox="1"/>
          <p:nvPr/>
        </p:nvSpPr>
        <p:spPr>
          <a:xfrm>
            <a:off x="2483768" y="3717032"/>
            <a:ext cx="1656184" cy="369332"/>
          </a:xfrm>
          <a:prstGeom prst="rect">
            <a:avLst/>
          </a:prstGeom>
          <a:noFill/>
        </p:spPr>
        <p:txBody>
          <a:bodyPr wrap="square" rtlCol="1">
            <a:spAutoFit/>
          </a:bodyPr>
          <a:lstStyle/>
          <a:p>
            <a:pPr algn="ctr"/>
            <a:r>
              <a:rPr lang="ar-SA" b="1" dirty="0">
                <a:solidFill>
                  <a:srgbClr val="F23B89"/>
                </a:solidFill>
              </a:rPr>
              <a:t>الساعة 8 صباحاً</a:t>
            </a:r>
          </a:p>
        </p:txBody>
      </p:sp>
      <p:sp>
        <p:nvSpPr>
          <p:cNvPr id="10" name="مربع نص 9">
            <a:extLst>
              <a:ext uri="{FF2B5EF4-FFF2-40B4-BE49-F238E27FC236}">
                <a16:creationId xmlns:a16="http://schemas.microsoft.com/office/drawing/2014/main" id="{6C2E702B-69AB-4576-BA29-AC052D9F0D0C}"/>
              </a:ext>
            </a:extLst>
          </p:cNvPr>
          <p:cNvSpPr txBox="1"/>
          <p:nvPr/>
        </p:nvSpPr>
        <p:spPr>
          <a:xfrm>
            <a:off x="1187624" y="4084836"/>
            <a:ext cx="2952328" cy="707886"/>
          </a:xfrm>
          <a:prstGeom prst="rect">
            <a:avLst/>
          </a:prstGeom>
          <a:noFill/>
        </p:spPr>
        <p:txBody>
          <a:bodyPr wrap="square" rtlCol="1">
            <a:spAutoFit/>
          </a:bodyPr>
          <a:lstStyle/>
          <a:p>
            <a:pPr algn="ctr"/>
            <a:r>
              <a:rPr lang="ar-SA" sz="2000" b="1" dirty="0">
                <a:solidFill>
                  <a:srgbClr val="F23B89"/>
                </a:solidFill>
              </a:rPr>
              <a:t>الذهاب إلى مكتب الخطوط لحجز تذكرة سفر إلى الرياض</a:t>
            </a:r>
          </a:p>
        </p:txBody>
      </p:sp>
    </p:spTree>
    <p:extLst>
      <p:ext uri="{BB962C8B-B14F-4D97-AF65-F5344CB8AC3E}">
        <p14:creationId xmlns:p14="http://schemas.microsoft.com/office/powerpoint/2010/main" val="203127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par>
                          <p:cTn id="12" fill="hold">
                            <p:stCondLst>
                              <p:cond delay="22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B42ED7A-160D-4A5C-8F80-C3390DA19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مربع نص 3">
            <a:extLst>
              <a:ext uri="{FF2B5EF4-FFF2-40B4-BE49-F238E27FC236}">
                <a16:creationId xmlns:a16="http://schemas.microsoft.com/office/drawing/2014/main" id="{0BC2B453-9D0D-4681-A48E-A3C44D8A84F7}"/>
              </a:ext>
            </a:extLst>
          </p:cNvPr>
          <p:cNvSpPr txBox="1"/>
          <p:nvPr/>
        </p:nvSpPr>
        <p:spPr>
          <a:xfrm>
            <a:off x="6588224" y="1556792"/>
            <a:ext cx="1656184" cy="369332"/>
          </a:xfrm>
          <a:prstGeom prst="rect">
            <a:avLst/>
          </a:prstGeom>
          <a:noFill/>
        </p:spPr>
        <p:txBody>
          <a:bodyPr wrap="square" rtlCol="1">
            <a:spAutoFit/>
          </a:bodyPr>
          <a:lstStyle/>
          <a:p>
            <a:pPr algn="ctr"/>
            <a:r>
              <a:rPr lang="ar-SA" b="1" dirty="0">
                <a:solidFill>
                  <a:srgbClr val="A33C9E"/>
                </a:solidFill>
              </a:rPr>
              <a:t>الساعة 9 صباحاً</a:t>
            </a:r>
          </a:p>
        </p:txBody>
      </p:sp>
      <p:sp>
        <p:nvSpPr>
          <p:cNvPr id="5" name="مربع نص 4">
            <a:extLst>
              <a:ext uri="{FF2B5EF4-FFF2-40B4-BE49-F238E27FC236}">
                <a16:creationId xmlns:a16="http://schemas.microsoft.com/office/drawing/2014/main" id="{33DD15A3-65C7-4291-A080-97EE12B7D80B}"/>
              </a:ext>
            </a:extLst>
          </p:cNvPr>
          <p:cNvSpPr txBox="1"/>
          <p:nvPr/>
        </p:nvSpPr>
        <p:spPr>
          <a:xfrm>
            <a:off x="6588224" y="2132856"/>
            <a:ext cx="2160240" cy="1015663"/>
          </a:xfrm>
          <a:prstGeom prst="rect">
            <a:avLst/>
          </a:prstGeom>
          <a:noFill/>
        </p:spPr>
        <p:txBody>
          <a:bodyPr wrap="square" rtlCol="1">
            <a:spAutoFit/>
          </a:bodyPr>
          <a:lstStyle/>
          <a:p>
            <a:pPr algn="ctr"/>
            <a:r>
              <a:rPr lang="ar-SA" sz="2000" b="1" dirty="0">
                <a:solidFill>
                  <a:srgbClr val="A33C9E"/>
                </a:solidFill>
              </a:rPr>
              <a:t>الذهاب إلى البنك لسداد فواتير الهاتف والكهرباء</a:t>
            </a:r>
          </a:p>
        </p:txBody>
      </p:sp>
    </p:spTree>
    <p:extLst>
      <p:ext uri="{BB962C8B-B14F-4D97-AF65-F5344CB8AC3E}">
        <p14:creationId xmlns:p14="http://schemas.microsoft.com/office/powerpoint/2010/main" val="145973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par>
                          <p:cTn id="12" fill="hold">
                            <p:stCondLst>
                              <p:cond delay="22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F463999-6897-43F6-B25E-AB606DC40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مربع نص 3">
            <a:extLst>
              <a:ext uri="{FF2B5EF4-FFF2-40B4-BE49-F238E27FC236}">
                <a16:creationId xmlns:a16="http://schemas.microsoft.com/office/drawing/2014/main" id="{E26EAD2B-7D93-47EE-B03A-8EFC1CD52CAF}"/>
              </a:ext>
            </a:extLst>
          </p:cNvPr>
          <p:cNvSpPr txBox="1"/>
          <p:nvPr/>
        </p:nvSpPr>
        <p:spPr>
          <a:xfrm>
            <a:off x="611560" y="1412776"/>
            <a:ext cx="1656184" cy="369332"/>
          </a:xfrm>
          <a:prstGeom prst="rect">
            <a:avLst/>
          </a:prstGeom>
          <a:noFill/>
        </p:spPr>
        <p:txBody>
          <a:bodyPr wrap="square" rtlCol="1">
            <a:spAutoFit/>
          </a:bodyPr>
          <a:lstStyle/>
          <a:p>
            <a:pPr algn="ctr"/>
            <a:r>
              <a:rPr lang="ar-SA" b="1" dirty="0">
                <a:solidFill>
                  <a:srgbClr val="0094D3"/>
                </a:solidFill>
              </a:rPr>
              <a:t>الساعة 11 صباحاً</a:t>
            </a:r>
          </a:p>
        </p:txBody>
      </p:sp>
      <p:sp>
        <p:nvSpPr>
          <p:cNvPr id="5" name="مربع نص 4">
            <a:extLst>
              <a:ext uri="{FF2B5EF4-FFF2-40B4-BE49-F238E27FC236}">
                <a16:creationId xmlns:a16="http://schemas.microsoft.com/office/drawing/2014/main" id="{F69725F7-67D2-4AF3-BA4C-F74D91C38F49}"/>
              </a:ext>
            </a:extLst>
          </p:cNvPr>
          <p:cNvSpPr txBox="1"/>
          <p:nvPr/>
        </p:nvSpPr>
        <p:spPr>
          <a:xfrm>
            <a:off x="285750" y="1782108"/>
            <a:ext cx="1944216" cy="707886"/>
          </a:xfrm>
          <a:prstGeom prst="rect">
            <a:avLst/>
          </a:prstGeom>
          <a:noFill/>
        </p:spPr>
        <p:txBody>
          <a:bodyPr wrap="square" rtlCol="1">
            <a:spAutoFit/>
          </a:bodyPr>
          <a:lstStyle/>
          <a:p>
            <a:pPr algn="ctr"/>
            <a:r>
              <a:rPr lang="ar-SA" sz="2000" b="1" dirty="0">
                <a:solidFill>
                  <a:srgbClr val="0094D3"/>
                </a:solidFill>
              </a:rPr>
              <a:t>حجز موعد في المستشفى</a:t>
            </a:r>
          </a:p>
        </p:txBody>
      </p:sp>
    </p:spTree>
    <p:extLst>
      <p:ext uri="{BB962C8B-B14F-4D97-AF65-F5344CB8AC3E}">
        <p14:creationId xmlns:p14="http://schemas.microsoft.com/office/powerpoint/2010/main" val="308657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par>
                          <p:cTn id="12" fill="hold">
                            <p:stCondLst>
                              <p:cond delay="23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11612</TotalTime>
  <Words>792</Words>
  <Application>Microsoft Office PowerPoint</Application>
  <PresentationFormat>عرض على الشاشة (4:3)</PresentationFormat>
  <Paragraphs>197</Paragraphs>
  <Slides>55</Slides>
  <Notes>2</Notes>
  <HiddenSlides>0</HiddenSlides>
  <MMClips>1</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55</vt:i4>
      </vt:variant>
    </vt:vector>
  </HeadingPairs>
  <TitlesOfParts>
    <vt:vector size="66" baseType="lpstr">
      <vt:lpstr>Adobe Arabic</vt:lpstr>
      <vt:lpstr>Akhbar MT</vt:lpstr>
      <vt:lpstr>Arial</vt:lpstr>
      <vt:lpstr>Calibri</vt:lpstr>
      <vt:lpstr>PT Bold Arhch</vt:lpstr>
      <vt:lpstr>PT Bold Heading</vt:lpstr>
      <vt:lpstr>Tahoma</vt:lpstr>
      <vt:lpstr>Times New Roman</vt:lpstr>
      <vt:lpstr>Wingdings</vt:lpstr>
      <vt:lpstr>Wingdings 2</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توسع قـاع المحيط</dc:title>
  <dc:creator>محمد بلال</dc:creator>
  <cp:lastModifiedBy>أبو أحمد</cp:lastModifiedBy>
  <cp:revision>1049</cp:revision>
  <dcterms:created xsi:type="dcterms:W3CDTF">2012-09-13T23:26:33Z</dcterms:created>
  <dcterms:modified xsi:type="dcterms:W3CDTF">2018-06-22T08:04:03Z</dcterms:modified>
</cp:coreProperties>
</file>