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6" r:id="rId2"/>
    <p:sldId id="413" r:id="rId3"/>
    <p:sldId id="414" r:id="rId4"/>
    <p:sldId id="427" r:id="rId5"/>
    <p:sldId id="415" r:id="rId6"/>
    <p:sldId id="429" r:id="rId7"/>
    <p:sldId id="430" r:id="rId8"/>
    <p:sldId id="432" r:id="rId9"/>
    <p:sldId id="431" r:id="rId1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624" y="-72"/>
      </p:cViewPr>
      <p:guideLst>
        <p:guide orient="horz" pos="2160"/>
        <p:guide pos="4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4.jpeg"/><Relationship Id="rId9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=""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=""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=""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33579" y="1933130"/>
            <a:ext cx="5355771" cy="3334381"/>
            <a:chOff x="3433579" y="1933130"/>
            <a:chExt cx="5355771" cy="3334381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33579" y="2466254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32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الخليفة أبو بكر الصدّيق</a:t>
              </a:r>
            </a:p>
            <a:p>
              <a:pPr algn="ctr"/>
              <a:r>
                <a:rPr lang="ar-SY" sz="32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 رضي الله عنه</a:t>
              </a:r>
              <a:endParaRPr lang="en-US" sz="32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2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32437" y="298260"/>
            <a:ext cx="972682" cy="3122446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42753" y="506741"/>
            <a:ext cx="1094853" cy="2365989"/>
            <a:chOff x="1111218" y="208412"/>
            <a:chExt cx="1094853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1218" y="564697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467407" y="208412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أبو بكر الصدّيق</a:t>
              </a:r>
            </a:p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رضي الله عنه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648200" y="258923"/>
            <a:ext cx="4782031" cy="602660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17173" y="172697"/>
              <a:ext cx="1757652" cy="685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الخليفة أبو بكر الصدّيق  رضي الله </a:t>
              </a:r>
              <a:r>
                <a:rPr lang="ar-SY" sz="24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عنه</a:t>
              </a:r>
              <a:endParaRPr lang="ar-SY" sz="24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16" name="Group 34">
            <a:extLst>
              <a:ext uri="{FF2B5EF4-FFF2-40B4-BE49-F238E27FC236}">
                <a16:creationId xmlns:a16="http://schemas.microsoft.com/office/drawing/2014/main" xmlns="" id="{3511D3EB-865D-4889-9F87-9D44BC1C5288}"/>
              </a:ext>
            </a:extLst>
          </p:cNvPr>
          <p:cNvGrpSpPr/>
          <p:nvPr/>
        </p:nvGrpSpPr>
        <p:grpSpPr>
          <a:xfrm>
            <a:off x="2854042" y="4370685"/>
            <a:ext cx="4188891" cy="1480457"/>
            <a:chOff x="3447142" y="1248229"/>
            <a:chExt cx="5297715" cy="1872343"/>
          </a:xfrm>
        </p:grpSpPr>
        <p:sp>
          <p:nvSpPr>
            <p:cNvPr id="17" name="Freeform: Shape 35">
              <a:extLst>
                <a:ext uri="{FF2B5EF4-FFF2-40B4-BE49-F238E27FC236}">
                  <a16:creationId xmlns:a16="http://schemas.microsoft.com/office/drawing/2014/main" xmlns="" id="{F1DB7F48-0863-484F-A5E2-22D1A4DEB065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36">
              <a:extLst>
                <a:ext uri="{FF2B5EF4-FFF2-40B4-BE49-F238E27FC236}">
                  <a16:creationId xmlns:a16="http://schemas.microsoft.com/office/drawing/2014/main" xmlns="" id="{C30D1CF7-B671-4C58-B171-E5A72281CA7A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37">
              <a:extLst>
                <a:ext uri="{FF2B5EF4-FFF2-40B4-BE49-F238E27FC236}">
                  <a16:creationId xmlns:a16="http://schemas.microsoft.com/office/drawing/2014/main" xmlns="" id="{8F1CC41E-DD06-4E5C-84E4-BA75766F9ABF}"/>
                </a:ext>
              </a:extLst>
            </p:cNvPr>
            <p:cNvSpPr/>
            <p:nvPr/>
          </p:nvSpPr>
          <p:spPr>
            <a:xfrm>
              <a:off x="3679871" y="1494970"/>
              <a:ext cx="747485" cy="747485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38">
              <a:extLst>
                <a:ext uri="{FF2B5EF4-FFF2-40B4-BE49-F238E27FC236}">
                  <a16:creationId xmlns:a16="http://schemas.microsoft.com/office/drawing/2014/main" xmlns="" id="{4A67E37C-0FFB-45C4-8DF8-F98B60B12C89}"/>
                </a:ext>
              </a:extLst>
            </p:cNvPr>
            <p:cNvSpPr txBox="1"/>
            <p:nvPr/>
          </p:nvSpPr>
          <p:spPr>
            <a:xfrm>
              <a:off x="3679871" y="1607102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4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39">
              <a:extLst>
                <a:ext uri="{FF2B5EF4-FFF2-40B4-BE49-F238E27FC236}">
                  <a16:creationId xmlns:a16="http://schemas.microsoft.com/office/drawing/2014/main" xmlns="" id="{B1B7F90A-661A-4696-821B-B9CAA464FA3C}"/>
                </a:ext>
              </a:extLst>
            </p:cNvPr>
            <p:cNvSpPr txBox="1"/>
            <p:nvPr/>
          </p:nvSpPr>
          <p:spPr>
            <a:xfrm>
              <a:off x="4360218" y="1476377"/>
              <a:ext cx="4256145" cy="73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>
                  <a:solidFill>
                    <a:srgbClr val="0066CC"/>
                  </a:solidFill>
                  <a:latin typeface="Oswald" panose="02000503000000000000" pitchFamily="2" charset="0"/>
                </a:rPr>
                <a:t> </a:t>
              </a:r>
              <a:r>
                <a:rPr lang="ar-SY" sz="1600" b="1" dirty="0" smtClean="0">
                  <a:solidFill>
                    <a:srgbClr val="0066CC"/>
                  </a:solidFill>
                  <a:latin typeface="Oswald" panose="02000503000000000000" pitchFamily="2" charset="0"/>
                </a:rPr>
                <a:t>واجه بعض القبائل الممتنعة </a:t>
              </a:r>
              <a:r>
                <a:rPr lang="ar-SY" sz="1600" b="1" dirty="0" smtClean="0">
                  <a:latin typeface="Oswald" panose="02000503000000000000" pitchFamily="2" charset="0"/>
                </a:rPr>
                <a:t>عن تأدية الزكاة ,</a:t>
              </a:r>
            </a:p>
            <a:p>
              <a:pPr algn="r"/>
              <a:r>
                <a:rPr lang="ar-SY" sz="1600" b="1" dirty="0" smtClean="0">
                  <a:latin typeface="Oswald" panose="02000503000000000000" pitchFamily="2" charset="0"/>
                </a:rPr>
                <a:t> و من ادَّعى النبوّة بعد وفاة النبي </a:t>
              </a:r>
              <a:r>
                <a:rPr lang="ar-SY" sz="1600" b="1" dirty="0">
                  <a:solidFill>
                    <a:schemeClr val="accent6">
                      <a:lumMod val="75000"/>
                    </a:schemeClr>
                  </a:solidFill>
                  <a:latin typeface="Oswald" panose="02000503000000000000" pitchFamily="2" charset="0"/>
                </a:rPr>
                <a:t>ﷺ 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2" name="TextBox 40">
              <a:extLst>
                <a:ext uri="{FF2B5EF4-FFF2-40B4-BE49-F238E27FC236}">
                  <a16:creationId xmlns:a16="http://schemas.microsoft.com/office/drawing/2014/main" xmlns="" id="{DD2C8D28-2EC4-449E-BCEC-9EF7842E2321}"/>
                </a:ext>
              </a:extLst>
            </p:cNvPr>
            <p:cNvSpPr txBox="1"/>
            <p:nvPr/>
          </p:nvSpPr>
          <p:spPr>
            <a:xfrm>
              <a:off x="5333998" y="2130322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oup 41">
            <a:extLst>
              <a:ext uri="{FF2B5EF4-FFF2-40B4-BE49-F238E27FC236}">
                <a16:creationId xmlns:a16="http://schemas.microsoft.com/office/drawing/2014/main" xmlns="" id="{70FAA672-A64A-48F0-A061-B9591F075E07}"/>
              </a:ext>
            </a:extLst>
          </p:cNvPr>
          <p:cNvGrpSpPr/>
          <p:nvPr/>
        </p:nvGrpSpPr>
        <p:grpSpPr>
          <a:xfrm>
            <a:off x="7122953" y="4379639"/>
            <a:ext cx="4214947" cy="1480457"/>
            <a:chOff x="3447142" y="1248229"/>
            <a:chExt cx="5330670" cy="1872343"/>
          </a:xfrm>
        </p:grpSpPr>
        <p:sp>
          <p:nvSpPr>
            <p:cNvPr id="28" name="Freeform: Shape 42">
              <a:extLst>
                <a:ext uri="{FF2B5EF4-FFF2-40B4-BE49-F238E27FC236}">
                  <a16:creationId xmlns:a16="http://schemas.microsoft.com/office/drawing/2014/main" xmlns="" id="{B134518F-E107-4BE1-BAC8-41D1DC904D01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43">
              <a:extLst>
                <a:ext uri="{FF2B5EF4-FFF2-40B4-BE49-F238E27FC236}">
                  <a16:creationId xmlns:a16="http://schemas.microsoft.com/office/drawing/2014/main" xmlns="" id="{B1DBD8F6-1E3F-462A-B8CF-07E53A53AAD1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44">
              <a:extLst>
                <a:ext uri="{FF2B5EF4-FFF2-40B4-BE49-F238E27FC236}">
                  <a16:creationId xmlns:a16="http://schemas.microsoft.com/office/drawing/2014/main" xmlns="" id="{8AC89658-9FDB-444E-B68E-367A8C6D2609}"/>
                </a:ext>
              </a:extLst>
            </p:cNvPr>
            <p:cNvSpPr/>
            <p:nvPr/>
          </p:nvSpPr>
          <p:spPr>
            <a:xfrm>
              <a:off x="3685289" y="1505858"/>
              <a:ext cx="747485" cy="747485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xmlns="" id="{76BC3025-A4C2-427A-93D5-24B5359F5B95}"/>
                </a:ext>
              </a:extLst>
            </p:cNvPr>
            <p:cNvSpPr txBox="1"/>
            <p:nvPr/>
          </p:nvSpPr>
          <p:spPr>
            <a:xfrm>
              <a:off x="3685289" y="1617990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5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46">
              <a:extLst>
                <a:ext uri="{FF2B5EF4-FFF2-40B4-BE49-F238E27FC236}">
                  <a16:creationId xmlns:a16="http://schemas.microsoft.com/office/drawing/2014/main" xmlns="" id="{36B6B431-6877-4661-A2BF-0AF60446BBEC}"/>
                </a:ext>
              </a:extLst>
            </p:cNvPr>
            <p:cNvSpPr txBox="1"/>
            <p:nvPr/>
          </p:nvSpPr>
          <p:spPr>
            <a:xfrm>
              <a:off x="4306660" y="1720269"/>
              <a:ext cx="4471152" cy="428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rgbClr val="9900CC"/>
                  </a:solidFill>
                  <a:latin typeface="Oswald" panose="02000503000000000000" pitchFamily="2" charset="0"/>
                </a:rPr>
                <a:t>توفي رضي الله عنه في المدينة المنوّرة عام 13هـ</a:t>
              </a:r>
              <a:endParaRPr lang="en-US" sz="1600" b="1" dirty="0">
                <a:solidFill>
                  <a:srgbClr val="9900C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xmlns="" id="{C7F4149E-1311-4032-9D77-EC2E92133D12}"/>
                </a:ext>
              </a:extLst>
            </p:cNvPr>
            <p:cNvSpPr txBox="1"/>
            <p:nvPr/>
          </p:nvSpPr>
          <p:spPr>
            <a:xfrm>
              <a:off x="4290599" y="2211638"/>
              <a:ext cx="4116135" cy="505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4" name="Group 20">
            <a:extLst>
              <a:ext uri="{FF2B5EF4-FFF2-40B4-BE49-F238E27FC236}">
                <a16:creationId xmlns:a16="http://schemas.microsoft.com/office/drawing/2014/main" xmlns="" id="{9B6B2F28-C702-4430-89DC-EBD49659AA65}"/>
              </a:ext>
            </a:extLst>
          </p:cNvPr>
          <p:cNvGrpSpPr/>
          <p:nvPr/>
        </p:nvGrpSpPr>
        <p:grpSpPr>
          <a:xfrm>
            <a:off x="4492173" y="3326150"/>
            <a:ext cx="4188890" cy="1480457"/>
            <a:chOff x="3447142" y="1248229"/>
            <a:chExt cx="5297715" cy="1872343"/>
          </a:xfrm>
        </p:grpSpPr>
        <p:sp>
          <p:nvSpPr>
            <p:cNvPr id="35" name="Freeform: Shape 21">
              <a:extLst>
                <a:ext uri="{FF2B5EF4-FFF2-40B4-BE49-F238E27FC236}">
                  <a16:creationId xmlns:a16="http://schemas.microsoft.com/office/drawing/2014/main" xmlns="" id="{75471506-3714-4B3D-8754-F6D854BF2B2B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xmlns="" id="{DDFF88E6-0AD2-4CA9-BA4C-809055408130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23">
              <a:extLst>
                <a:ext uri="{FF2B5EF4-FFF2-40B4-BE49-F238E27FC236}">
                  <a16:creationId xmlns:a16="http://schemas.microsoft.com/office/drawing/2014/main" xmlns="" id="{DF8F237E-DAED-4EF3-BDC8-C729775B3010}"/>
                </a:ext>
              </a:extLst>
            </p:cNvPr>
            <p:cNvSpPr/>
            <p:nvPr/>
          </p:nvSpPr>
          <p:spPr>
            <a:xfrm>
              <a:off x="3683330" y="1505858"/>
              <a:ext cx="747485" cy="747485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24">
              <a:extLst>
                <a:ext uri="{FF2B5EF4-FFF2-40B4-BE49-F238E27FC236}">
                  <a16:creationId xmlns:a16="http://schemas.microsoft.com/office/drawing/2014/main" xmlns="" id="{EDCC401E-E9FC-4F0B-822E-17ED8DC0A2CF}"/>
                </a:ext>
              </a:extLst>
            </p:cNvPr>
            <p:cNvSpPr txBox="1"/>
            <p:nvPr/>
          </p:nvSpPr>
          <p:spPr>
            <a:xfrm>
              <a:off x="3644470" y="1617990"/>
              <a:ext cx="747486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3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25">
              <a:extLst>
                <a:ext uri="{FF2B5EF4-FFF2-40B4-BE49-F238E27FC236}">
                  <a16:creationId xmlns:a16="http://schemas.microsoft.com/office/drawing/2014/main" xmlns="" id="{263BB9E6-5F88-42FA-87F7-2892E43D010E}"/>
                </a:ext>
              </a:extLst>
            </p:cNvPr>
            <p:cNvSpPr txBox="1"/>
            <p:nvPr/>
          </p:nvSpPr>
          <p:spPr>
            <a:xfrm>
              <a:off x="4430815" y="1493155"/>
              <a:ext cx="4276525" cy="973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rgbClr val="FF9900"/>
                  </a:solidFill>
                  <a:latin typeface="Oswald" panose="02000503000000000000" pitchFamily="2" charset="0"/>
                </a:rPr>
                <a:t>بويع أبو بكر </a:t>
              </a:r>
              <a:r>
                <a:rPr lang="ar-SY" sz="1600" b="1" dirty="0" smtClean="0">
                  <a:solidFill>
                    <a:srgbClr val="FF9900"/>
                  </a:solidFill>
                  <a:latin typeface="Oswald" panose="02000503000000000000" pitchFamily="2" charset="0"/>
                </a:rPr>
                <a:t>الصديق </a:t>
              </a:r>
              <a:r>
                <a:rPr lang="ar-SY" sz="1600" b="1" dirty="0" smtClean="0">
                  <a:latin typeface="Oswald" panose="02000503000000000000" pitchFamily="2" charset="0"/>
                </a:rPr>
                <a:t>رضي الله عليه و سلّم في سقيفة بني ساعدة بعد وفاة النبي </a:t>
              </a:r>
              <a:r>
                <a:rPr lang="ar-SY" sz="1600" b="1" dirty="0">
                  <a:solidFill>
                    <a:schemeClr val="accent6">
                      <a:lumMod val="75000"/>
                    </a:schemeClr>
                  </a:solidFill>
                </a:rPr>
                <a:t>ﷺ 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  <a:latin typeface="Oswald" panose="02000503000000000000" pitchFamily="2" charset="0"/>
              </a:endParaRPr>
            </a:p>
            <a:p>
              <a:pPr algn="r"/>
              <a:endParaRPr lang="en-US" sz="1200" dirty="0">
                <a:solidFill>
                  <a:srgbClr val="FF990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0" name="TextBox 26">
              <a:extLst>
                <a:ext uri="{FF2B5EF4-FFF2-40B4-BE49-F238E27FC236}">
                  <a16:creationId xmlns:a16="http://schemas.microsoft.com/office/drawing/2014/main" xmlns="" id="{8F410EE0-A1CE-49BB-8D8D-3E6B1AD64D73}"/>
                </a:ext>
              </a:extLst>
            </p:cNvPr>
            <p:cNvSpPr txBox="1"/>
            <p:nvPr/>
          </p:nvSpPr>
          <p:spPr>
            <a:xfrm>
              <a:off x="5251933" y="225334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1" name="Group 1">
            <a:extLst>
              <a:ext uri="{FF2B5EF4-FFF2-40B4-BE49-F238E27FC236}">
                <a16:creationId xmlns:a16="http://schemas.microsoft.com/office/drawing/2014/main" xmlns="" id="{A7289489-C1C6-473A-8D08-62CDB13BCBA5}"/>
              </a:ext>
            </a:extLst>
          </p:cNvPr>
          <p:cNvGrpSpPr/>
          <p:nvPr/>
        </p:nvGrpSpPr>
        <p:grpSpPr>
          <a:xfrm>
            <a:off x="2879998" y="2293339"/>
            <a:ext cx="4188890" cy="1480457"/>
            <a:chOff x="3447142" y="1248229"/>
            <a:chExt cx="5297715" cy="1872343"/>
          </a:xfrm>
        </p:grpSpPr>
        <p:sp>
          <p:nvSpPr>
            <p:cNvPr id="42" name="Freeform: Shape 7">
              <a:extLst>
                <a:ext uri="{FF2B5EF4-FFF2-40B4-BE49-F238E27FC236}">
                  <a16:creationId xmlns:a16="http://schemas.microsoft.com/office/drawing/2014/main" xmlns="" id="{4FFEBD75-CB09-4FFB-AE4F-9C354554489F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xmlns="" id="{7449C522-E095-44D3-B485-A26748BB7D48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9">
              <a:extLst>
                <a:ext uri="{FF2B5EF4-FFF2-40B4-BE49-F238E27FC236}">
                  <a16:creationId xmlns:a16="http://schemas.microsoft.com/office/drawing/2014/main" xmlns="" id="{E177CB52-CA0F-43AB-AEB2-5719F38D00C3}"/>
                </a:ext>
              </a:extLst>
            </p:cNvPr>
            <p:cNvSpPr/>
            <p:nvPr/>
          </p:nvSpPr>
          <p:spPr>
            <a:xfrm>
              <a:off x="3647044" y="1494971"/>
              <a:ext cx="639973" cy="639973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10">
              <a:extLst>
                <a:ext uri="{FF2B5EF4-FFF2-40B4-BE49-F238E27FC236}">
                  <a16:creationId xmlns:a16="http://schemas.microsoft.com/office/drawing/2014/main" xmlns="" id="{88A9A131-42AC-4F4E-8613-1EB89E15AD38}"/>
                </a:ext>
              </a:extLst>
            </p:cNvPr>
            <p:cNvSpPr txBox="1"/>
            <p:nvPr/>
          </p:nvSpPr>
          <p:spPr>
            <a:xfrm>
              <a:off x="3647044" y="1494670"/>
              <a:ext cx="63997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1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11">
              <a:extLst>
                <a:ext uri="{FF2B5EF4-FFF2-40B4-BE49-F238E27FC236}">
                  <a16:creationId xmlns:a16="http://schemas.microsoft.com/office/drawing/2014/main" xmlns="" id="{FA5A04EA-11D4-4185-844F-4BCA38D029C2}"/>
                </a:ext>
              </a:extLst>
            </p:cNvPr>
            <p:cNvSpPr txBox="1"/>
            <p:nvPr/>
          </p:nvSpPr>
          <p:spPr>
            <a:xfrm>
              <a:off x="4787146" y="1365017"/>
              <a:ext cx="3591953" cy="108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rgbClr val="339966"/>
                  </a:solidFill>
                  <a:latin typeface="Oswald" panose="02000503000000000000" pitchFamily="2" charset="0"/>
                </a:rPr>
                <a:t>هو أول الخلفاء الراشدين </a:t>
              </a:r>
            </a:p>
            <a:p>
              <a:pPr algn="ctr"/>
              <a:r>
                <a:rPr lang="ar-SY" sz="1600" b="1" dirty="0" smtClean="0">
                  <a:latin typeface="Oswald" panose="02000503000000000000" pitchFamily="2" charset="0"/>
                </a:rPr>
                <a:t>تولّى أمر المسلمين بعد وفاة </a:t>
              </a:r>
              <a:r>
                <a:rPr lang="ar-SY" sz="1600" b="1" dirty="0">
                  <a:latin typeface="Oswald" panose="02000503000000000000" pitchFamily="2" charset="0"/>
                </a:rPr>
                <a:t>الرسول </a:t>
              </a:r>
              <a:r>
                <a:rPr lang="ar-SY" sz="1600" b="1" dirty="0" smtClean="0">
                  <a:solidFill>
                    <a:schemeClr val="accent6">
                      <a:lumMod val="75000"/>
                    </a:schemeClr>
                  </a:solidFill>
                  <a:latin typeface="Oswald" panose="02000503000000000000" pitchFamily="2" charset="0"/>
                </a:rPr>
                <a:t>ﷺ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7" name="TextBox 12">
              <a:extLst>
                <a:ext uri="{FF2B5EF4-FFF2-40B4-BE49-F238E27FC236}">
                  <a16:creationId xmlns:a16="http://schemas.microsoft.com/office/drawing/2014/main" xmlns="" id="{12FA63BC-673C-4FCA-B7CF-A6BADCF40082}"/>
                </a:ext>
              </a:extLst>
            </p:cNvPr>
            <p:cNvSpPr txBox="1"/>
            <p:nvPr/>
          </p:nvSpPr>
          <p:spPr>
            <a:xfrm>
              <a:off x="5400209" y="221705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8" name="Group 27">
            <a:extLst>
              <a:ext uri="{FF2B5EF4-FFF2-40B4-BE49-F238E27FC236}">
                <a16:creationId xmlns:a16="http://schemas.microsoft.com/office/drawing/2014/main" xmlns="" id="{0A6E9735-2FB0-4421-8EF2-B18BCBF31D8C}"/>
              </a:ext>
            </a:extLst>
          </p:cNvPr>
          <p:cNvGrpSpPr/>
          <p:nvPr/>
        </p:nvGrpSpPr>
        <p:grpSpPr>
          <a:xfrm>
            <a:off x="7104400" y="2293124"/>
            <a:ext cx="4271603" cy="1480457"/>
            <a:chOff x="3423678" y="1248229"/>
            <a:chExt cx="5402324" cy="1872343"/>
          </a:xfrm>
        </p:grpSpPr>
        <p:sp>
          <p:nvSpPr>
            <p:cNvPr id="49" name="Freeform: Shape 28">
              <a:extLst>
                <a:ext uri="{FF2B5EF4-FFF2-40B4-BE49-F238E27FC236}">
                  <a16:creationId xmlns:a16="http://schemas.microsoft.com/office/drawing/2014/main" xmlns="" id="{FBB9CE03-3B61-4110-956A-D3E520506BEE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xmlns="" id="{085F8605-76BC-4FF5-A6E5-002C7B502EEC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30">
              <a:extLst>
                <a:ext uri="{FF2B5EF4-FFF2-40B4-BE49-F238E27FC236}">
                  <a16:creationId xmlns:a16="http://schemas.microsoft.com/office/drawing/2014/main" xmlns="" id="{04C4D275-D059-49B3-A6BA-673A5DA385E1}"/>
                </a:ext>
              </a:extLst>
            </p:cNvPr>
            <p:cNvSpPr/>
            <p:nvPr/>
          </p:nvSpPr>
          <p:spPr>
            <a:xfrm>
              <a:off x="3423678" y="1458236"/>
              <a:ext cx="635353" cy="635353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31">
              <a:extLst>
                <a:ext uri="{FF2B5EF4-FFF2-40B4-BE49-F238E27FC236}">
                  <a16:creationId xmlns:a16="http://schemas.microsoft.com/office/drawing/2014/main" xmlns="" id="{1C3C0131-F55A-4360-B167-A10998DFC780}"/>
                </a:ext>
              </a:extLst>
            </p:cNvPr>
            <p:cNvSpPr txBox="1"/>
            <p:nvPr/>
          </p:nvSpPr>
          <p:spPr>
            <a:xfrm>
              <a:off x="3423678" y="1444333"/>
              <a:ext cx="63535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2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32">
              <a:extLst>
                <a:ext uri="{FF2B5EF4-FFF2-40B4-BE49-F238E27FC236}">
                  <a16:creationId xmlns:a16="http://schemas.microsoft.com/office/drawing/2014/main" xmlns="" id="{93FCA17F-4597-42A5-BAA2-5A03C0E91876}"/>
                </a:ext>
              </a:extLst>
            </p:cNvPr>
            <p:cNvSpPr txBox="1"/>
            <p:nvPr/>
          </p:nvSpPr>
          <p:spPr>
            <a:xfrm>
              <a:off x="3685288" y="1393941"/>
              <a:ext cx="5076466" cy="428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اسمه : عبد الله بن قحافة , </a:t>
              </a:r>
              <a:r>
                <a:rPr lang="ar-SY" sz="1600" b="1" dirty="0"/>
                <a:t>من قريش , و يُلقّب </a:t>
              </a:r>
              <a:r>
                <a:rPr lang="ar-SY" sz="1600" b="1" dirty="0">
                  <a:solidFill>
                    <a:srgbClr val="FF0066"/>
                  </a:solidFill>
                  <a:latin typeface="Oswald" panose="02000503000000000000" pitchFamily="2" charset="0"/>
                </a:rPr>
                <a:t>بالصدّيق </a:t>
              </a:r>
            </a:p>
          </p:txBody>
        </p:sp>
        <p:sp>
          <p:nvSpPr>
            <p:cNvPr id="54" name="TextBox 33">
              <a:extLst>
                <a:ext uri="{FF2B5EF4-FFF2-40B4-BE49-F238E27FC236}">
                  <a16:creationId xmlns:a16="http://schemas.microsoft.com/office/drawing/2014/main" xmlns="" id="{681B69C3-D67E-4819-95B2-5204461FC18B}"/>
                </a:ext>
              </a:extLst>
            </p:cNvPr>
            <p:cNvSpPr txBox="1"/>
            <p:nvPr/>
          </p:nvSpPr>
          <p:spPr>
            <a:xfrm>
              <a:off x="3904342" y="1722434"/>
              <a:ext cx="4921660" cy="73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 smtClean="0"/>
                <a:t> لكونه صدق الرسول </a:t>
              </a:r>
              <a:r>
                <a:rPr lang="ar-SY" sz="1600" b="1" dirty="0">
                  <a:solidFill>
                    <a:schemeClr val="accent6">
                      <a:lumMod val="75000"/>
                    </a:schemeClr>
                  </a:solidFill>
                  <a:latin typeface="Oswald" panose="02000503000000000000" pitchFamily="2" charset="0"/>
                </a:rPr>
                <a:t>ﷺ</a:t>
              </a:r>
              <a:r>
                <a:rPr lang="ar-SY" sz="1600" b="1" dirty="0">
                  <a:solidFill>
                    <a:srgbClr val="339966"/>
                  </a:solidFill>
                  <a:latin typeface="Oswald" panose="02000503000000000000" pitchFamily="2" charset="0"/>
                </a:rPr>
                <a:t> </a:t>
              </a:r>
              <a:r>
                <a:rPr lang="ar-SY" sz="1600" b="1" dirty="0" smtClean="0">
                  <a:latin typeface="Oswald" panose="02000503000000000000" pitchFamily="2" charset="0"/>
                </a:rPr>
                <a:t>في </a:t>
              </a:r>
              <a:r>
                <a:rPr lang="ar-SY" sz="1600" b="1" dirty="0">
                  <a:latin typeface="Oswald" panose="02000503000000000000" pitchFamily="2" charset="0"/>
                </a:rPr>
                <a:t>خبر الإسراء و المِعراج و في كلِّ أمرٍ أتى </a:t>
              </a:r>
              <a:r>
                <a:rPr lang="ar-SY" sz="1600" b="1" dirty="0" smtClean="0">
                  <a:latin typeface="Oswald" panose="02000503000000000000" pitchFamily="2" charset="0"/>
                </a:rPr>
                <a:t>به</a:t>
              </a:r>
              <a:r>
                <a:rPr lang="ar-SY" sz="1600" b="1" dirty="0" smtClean="0"/>
                <a:t> 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8342" y="2445484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11210" y="244548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77725" y="264135"/>
            <a:ext cx="961210" cy="30491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9821" y="2571036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52109" y="368312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44933" y="403667"/>
            <a:ext cx="1188593" cy="2365989"/>
            <a:chOff x="1037789" y="335569"/>
            <a:chExt cx="1188593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03778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487718" y="335569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أبو بكر الصدّيق</a:t>
              </a:r>
            </a:p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رضي الله عنه</a:t>
              </a:r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385" l="2663" r="97929">
                        <a14:foregroundMark x1="88067" y1="40615" x2="72387" y2="70769"/>
                        <a14:foregroundMark x1="82051" y1="39385" x2="82051" y2="28000"/>
                        <a14:foregroundMark x1="51578" y1="41231" x2="47140" y2="77538"/>
                        <a14:foregroundMark x1="50296" y1="33231" x2="50099" y2="29231"/>
                        <a14:foregroundMark x1="29783" y1="49846" x2="14398" y2="74769"/>
                        <a14:foregroundMark x1="17160" y1="38769" x2="17554" y2="27385"/>
                        <a14:backgroundMark x1="65779" y1="38769" x2="65779" y2="49231"/>
                        <a14:backgroundMark x1="40927" y1="28615" x2="35996" y2="28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0700" y="1445025"/>
            <a:ext cx="8163991" cy="261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165600" y="224378"/>
            <a:ext cx="4870352" cy="604871"/>
            <a:chOff x="5166610" y="157026"/>
            <a:chExt cx="1858780" cy="920539"/>
          </a:xfrm>
        </p:grpSpPr>
        <p:sp>
          <p:nvSpPr>
            <p:cNvPr id="29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77345"/>
              <a:ext cx="1656522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بيعة الخليفة أبو بكر </a:t>
              </a: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الصدّيق </a:t>
              </a: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 رضي الله </a:t>
              </a: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عنه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28" b="98507" l="1747" r="973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96" r="3617" b="6064"/>
          <a:stretch/>
        </p:blipFill>
        <p:spPr bwMode="auto">
          <a:xfrm>
            <a:off x="5611210" y="4061689"/>
            <a:ext cx="4078890" cy="212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40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8342" y="2445484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11210" y="244548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004942" y="85725"/>
            <a:ext cx="1012404" cy="3354767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9821" y="2571036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52109" y="368312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913142" y="211201"/>
            <a:ext cx="1162051" cy="2675865"/>
            <a:chOff x="1013531" y="25694"/>
            <a:chExt cx="1162051" cy="2675865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013531" y="564697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436918" y="25694"/>
              <a:ext cx="738664" cy="267586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أبو بكر الصدّيق</a:t>
              </a:r>
            </a:p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رضي الله عنه</a:t>
              </a:r>
            </a:p>
          </p:txBody>
        </p:sp>
      </p:grpSp>
      <p:grpSp>
        <p:nvGrpSpPr>
          <p:cNvPr id="28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3868411" y="316185"/>
            <a:ext cx="5475575" cy="651923"/>
            <a:chOff x="5166610" y="157026"/>
            <a:chExt cx="1858780" cy="895505"/>
          </a:xfrm>
        </p:grpSpPr>
        <p:sp>
          <p:nvSpPr>
            <p:cNvPr id="29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4"/>
              <a:ext cx="1656522" cy="549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من صفات الخليفة </a:t>
              </a: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أبو بكر الصدّيق  رضي الله </a:t>
              </a: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عنه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23" name="Group 59">
            <a:extLst>
              <a:ext uri="{FF2B5EF4-FFF2-40B4-BE49-F238E27FC236}">
                <a16:creationId xmlns="" xmlns:a16="http://schemas.microsoft.com/office/drawing/2014/main" id="{C6BDC7C1-1EC7-4DF0-8AA0-6BDDB32C0C5D}"/>
              </a:ext>
            </a:extLst>
          </p:cNvPr>
          <p:cNvGrpSpPr/>
          <p:nvPr/>
        </p:nvGrpSpPr>
        <p:grpSpPr>
          <a:xfrm>
            <a:off x="4444344" y="4181130"/>
            <a:ext cx="499214" cy="517233"/>
            <a:chOff x="4624490" y="1855389"/>
            <a:chExt cx="2828597" cy="2930695"/>
          </a:xfrm>
        </p:grpSpPr>
        <p:sp>
          <p:nvSpPr>
            <p:cNvPr id="24" name="Oval 60">
              <a:extLst>
                <a:ext uri="{FF2B5EF4-FFF2-40B4-BE49-F238E27FC236}">
                  <a16:creationId xmlns="" xmlns:a16="http://schemas.microsoft.com/office/drawing/2014/main" id="{FDCA590A-5667-4CA7-8072-04C14CF727FE}"/>
                </a:ext>
              </a:extLst>
            </p:cNvPr>
            <p:cNvSpPr/>
            <p:nvPr/>
          </p:nvSpPr>
          <p:spPr>
            <a:xfrm rot="19675317">
              <a:off x="5394727" y="1855389"/>
              <a:ext cx="1077951" cy="939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61">
              <a:extLst>
                <a:ext uri="{FF2B5EF4-FFF2-40B4-BE49-F238E27FC236}">
                  <a16:creationId xmlns="" xmlns:a16="http://schemas.microsoft.com/office/drawing/2014/main" id="{548C6DA2-3EB6-483E-AFBE-6E105BA45E4D}"/>
                </a:ext>
              </a:extLst>
            </p:cNvPr>
            <p:cNvSpPr/>
            <p:nvPr/>
          </p:nvSpPr>
          <p:spPr>
            <a:xfrm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59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62">
              <a:extLst>
                <a:ext uri="{FF2B5EF4-FFF2-40B4-BE49-F238E27FC236}">
                  <a16:creationId xmlns="" xmlns:a16="http://schemas.microsoft.com/office/drawing/2014/main" id="{0C52F006-2B90-4372-90F6-669EDB6154E3}"/>
                </a:ext>
              </a:extLst>
            </p:cNvPr>
            <p:cNvSpPr/>
            <p:nvPr/>
          </p:nvSpPr>
          <p:spPr>
            <a:xfrm rot="2225447"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63">
              <a:extLst>
                <a:ext uri="{FF2B5EF4-FFF2-40B4-BE49-F238E27FC236}">
                  <a16:creationId xmlns="" xmlns:a16="http://schemas.microsoft.com/office/drawing/2014/main" id="{4BA0B191-7A25-47F1-99D0-458A08BB3E25}"/>
                </a:ext>
              </a:extLst>
            </p:cNvPr>
            <p:cNvSpPr/>
            <p:nvPr/>
          </p:nvSpPr>
          <p:spPr>
            <a:xfrm rot="13849508">
              <a:off x="4694534" y="2063567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8">
              <a:extLst>
                <a:ext uri="{FF2B5EF4-FFF2-40B4-BE49-F238E27FC236}">
                  <a16:creationId xmlns="" xmlns:a16="http://schemas.microsoft.com/office/drawing/2014/main" id="{4A63F91F-FB37-471D-AF09-9B5AEAC6F386}"/>
                </a:ext>
              </a:extLst>
            </p:cNvPr>
            <p:cNvSpPr/>
            <p:nvPr/>
          </p:nvSpPr>
          <p:spPr>
            <a:xfrm rot="19675317">
              <a:off x="4624490" y="2365405"/>
              <a:ext cx="2148778" cy="1207307"/>
            </a:xfrm>
            <a:custGeom>
              <a:avLst/>
              <a:gdLst>
                <a:gd name="connsiteX0" fmla="*/ 0 w 2148633"/>
                <a:gd name="connsiteY0" fmla="*/ 773622 h 1547244"/>
                <a:gd name="connsiteX1" fmla="*/ 1074317 w 2148633"/>
                <a:gd name="connsiteY1" fmla="*/ 0 h 1547244"/>
                <a:gd name="connsiteX2" fmla="*/ 2148634 w 2148633"/>
                <a:gd name="connsiteY2" fmla="*/ 773622 h 1547244"/>
                <a:gd name="connsiteX3" fmla="*/ 1074317 w 2148633"/>
                <a:gd name="connsiteY3" fmla="*/ 1547244 h 1547244"/>
                <a:gd name="connsiteX4" fmla="*/ 0 w 2148633"/>
                <a:gd name="connsiteY4" fmla="*/ 773622 h 1547244"/>
                <a:gd name="connsiteX0" fmla="*/ 144 w 2148778"/>
                <a:gd name="connsiteY0" fmla="*/ 773622 h 1207307"/>
                <a:gd name="connsiteX1" fmla="*/ 1074461 w 2148778"/>
                <a:gd name="connsiteY1" fmla="*/ 0 h 1207307"/>
                <a:gd name="connsiteX2" fmla="*/ 2148778 w 2148778"/>
                <a:gd name="connsiteY2" fmla="*/ 773622 h 1207307"/>
                <a:gd name="connsiteX3" fmla="*/ 1133355 w 2148778"/>
                <a:gd name="connsiteY3" fmla="*/ 1207307 h 1207307"/>
                <a:gd name="connsiteX4" fmla="*/ 144 w 2148778"/>
                <a:gd name="connsiteY4" fmla="*/ 773622 h 120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778" h="1207307">
                  <a:moveTo>
                    <a:pt x="144" y="773622"/>
                  </a:moveTo>
                  <a:cubicBezTo>
                    <a:pt x="-9672" y="572404"/>
                    <a:pt x="481132" y="0"/>
                    <a:pt x="1074461" y="0"/>
                  </a:cubicBezTo>
                  <a:cubicBezTo>
                    <a:pt x="1667790" y="0"/>
                    <a:pt x="2148778" y="346362"/>
                    <a:pt x="2148778" y="773622"/>
                  </a:cubicBezTo>
                  <a:cubicBezTo>
                    <a:pt x="2148778" y="1200882"/>
                    <a:pt x="1726684" y="1207307"/>
                    <a:pt x="1133355" y="1207307"/>
                  </a:cubicBezTo>
                  <a:cubicBezTo>
                    <a:pt x="540026" y="1207307"/>
                    <a:pt x="9960" y="974840"/>
                    <a:pt x="144" y="773622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65">
            <a:extLst>
              <a:ext uri="{FF2B5EF4-FFF2-40B4-BE49-F238E27FC236}">
                <a16:creationId xmlns="" xmlns:a16="http://schemas.microsoft.com/office/drawing/2014/main" id="{AB51D370-DF3F-4C02-A024-5992CD9FBD42}"/>
              </a:ext>
            </a:extLst>
          </p:cNvPr>
          <p:cNvGrpSpPr/>
          <p:nvPr/>
        </p:nvGrpSpPr>
        <p:grpSpPr>
          <a:xfrm>
            <a:off x="11308427" y="3615415"/>
            <a:ext cx="645894" cy="669207"/>
            <a:chOff x="4624490" y="1855389"/>
            <a:chExt cx="2828597" cy="2930695"/>
          </a:xfrm>
        </p:grpSpPr>
        <p:sp>
          <p:nvSpPr>
            <p:cNvPr id="34" name="Oval 66">
              <a:extLst>
                <a:ext uri="{FF2B5EF4-FFF2-40B4-BE49-F238E27FC236}">
                  <a16:creationId xmlns="" xmlns:a16="http://schemas.microsoft.com/office/drawing/2014/main" id="{B8CE5580-5466-48B8-A628-287E82CD4437}"/>
                </a:ext>
              </a:extLst>
            </p:cNvPr>
            <p:cNvSpPr/>
            <p:nvPr/>
          </p:nvSpPr>
          <p:spPr>
            <a:xfrm rot="19675317">
              <a:off x="5394727" y="1855389"/>
              <a:ext cx="1077951" cy="939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67">
              <a:extLst>
                <a:ext uri="{FF2B5EF4-FFF2-40B4-BE49-F238E27FC236}">
                  <a16:creationId xmlns="" xmlns:a16="http://schemas.microsoft.com/office/drawing/2014/main" id="{67A19272-3FC2-4DFC-92F0-14A8E23C71C8}"/>
                </a:ext>
              </a:extLst>
            </p:cNvPr>
            <p:cNvSpPr/>
            <p:nvPr/>
          </p:nvSpPr>
          <p:spPr>
            <a:xfrm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59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68">
              <a:extLst>
                <a:ext uri="{FF2B5EF4-FFF2-40B4-BE49-F238E27FC236}">
                  <a16:creationId xmlns="" xmlns:a16="http://schemas.microsoft.com/office/drawing/2014/main" id="{28112157-523E-46D5-AD5A-5C7AA4CD1A9F}"/>
                </a:ext>
              </a:extLst>
            </p:cNvPr>
            <p:cNvSpPr/>
            <p:nvPr/>
          </p:nvSpPr>
          <p:spPr>
            <a:xfrm rot="2225447"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69">
              <a:extLst>
                <a:ext uri="{FF2B5EF4-FFF2-40B4-BE49-F238E27FC236}">
                  <a16:creationId xmlns="" xmlns:a16="http://schemas.microsoft.com/office/drawing/2014/main" id="{2A6B33EC-EA5D-43CE-924D-B105581C323E}"/>
                </a:ext>
              </a:extLst>
            </p:cNvPr>
            <p:cNvSpPr/>
            <p:nvPr/>
          </p:nvSpPr>
          <p:spPr>
            <a:xfrm rot="13849508">
              <a:off x="4694534" y="2063567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8">
              <a:extLst>
                <a:ext uri="{FF2B5EF4-FFF2-40B4-BE49-F238E27FC236}">
                  <a16:creationId xmlns="" xmlns:a16="http://schemas.microsoft.com/office/drawing/2014/main" id="{CA73DA7F-9EE2-4301-8757-A6CB7E7A508E}"/>
                </a:ext>
              </a:extLst>
            </p:cNvPr>
            <p:cNvSpPr/>
            <p:nvPr/>
          </p:nvSpPr>
          <p:spPr>
            <a:xfrm rot="19675317">
              <a:off x="4624490" y="2365405"/>
              <a:ext cx="2148778" cy="1207307"/>
            </a:xfrm>
            <a:custGeom>
              <a:avLst/>
              <a:gdLst>
                <a:gd name="connsiteX0" fmla="*/ 0 w 2148633"/>
                <a:gd name="connsiteY0" fmla="*/ 773622 h 1547244"/>
                <a:gd name="connsiteX1" fmla="*/ 1074317 w 2148633"/>
                <a:gd name="connsiteY1" fmla="*/ 0 h 1547244"/>
                <a:gd name="connsiteX2" fmla="*/ 2148634 w 2148633"/>
                <a:gd name="connsiteY2" fmla="*/ 773622 h 1547244"/>
                <a:gd name="connsiteX3" fmla="*/ 1074317 w 2148633"/>
                <a:gd name="connsiteY3" fmla="*/ 1547244 h 1547244"/>
                <a:gd name="connsiteX4" fmla="*/ 0 w 2148633"/>
                <a:gd name="connsiteY4" fmla="*/ 773622 h 1547244"/>
                <a:gd name="connsiteX0" fmla="*/ 144 w 2148778"/>
                <a:gd name="connsiteY0" fmla="*/ 773622 h 1207307"/>
                <a:gd name="connsiteX1" fmla="*/ 1074461 w 2148778"/>
                <a:gd name="connsiteY1" fmla="*/ 0 h 1207307"/>
                <a:gd name="connsiteX2" fmla="*/ 2148778 w 2148778"/>
                <a:gd name="connsiteY2" fmla="*/ 773622 h 1207307"/>
                <a:gd name="connsiteX3" fmla="*/ 1133355 w 2148778"/>
                <a:gd name="connsiteY3" fmla="*/ 1207307 h 1207307"/>
                <a:gd name="connsiteX4" fmla="*/ 144 w 2148778"/>
                <a:gd name="connsiteY4" fmla="*/ 773622 h 120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778" h="1207307">
                  <a:moveTo>
                    <a:pt x="144" y="773622"/>
                  </a:moveTo>
                  <a:cubicBezTo>
                    <a:pt x="-9672" y="572404"/>
                    <a:pt x="481132" y="0"/>
                    <a:pt x="1074461" y="0"/>
                  </a:cubicBezTo>
                  <a:cubicBezTo>
                    <a:pt x="1667790" y="0"/>
                    <a:pt x="2148778" y="346362"/>
                    <a:pt x="2148778" y="773622"/>
                  </a:cubicBezTo>
                  <a:cubicBezTo>
                    <a:pt x="2148778" y="1200882"/>
                    <a:pt x="1726684" y="1207307"/>
                    <a:pt x="1133355" y="1207307"/>
                  </a:cubicBezTo>
                  <a:cubicBezTo>
                    <a:pt x="540026" y="1207307"/>
                    <a:pt x="9960" y="974840"/>
                    <a:pt x="144" y="773622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71">
            <a:extLst>
              <a:ext uri="{FF2B5EF4-FFF2-40B4-BE49-F238E27FC236}">
                <a16:creationId xmlns="" xmlns:a16="http://schemas.microsoft.com/office/drawing/2014/main" id="{C4FF1AF4-8F58-4163-A086-B8AF26D94EBA}"/>
              </a:ext>
            </a:extLst>
          </p:cNvPr>
          <p:cNvGrpSpPr/>
          <p:nvPr/>
        </p:nvGrpSpPr>
        <p:grpSpPr>
          <a:xfrm>
            <a:off x="8816012" y="1710362"/>
            <a:ext cx="447612" cy="463768"/>
            <a:chOff x="4624490" y="1855389"/>
            <a:chExt cx="2828597" cy="2930695"/>
          </a:xfrm>
        </p:grpSpPr>
        <p:sp>
          <p:nvSpPr>
            <p:cNvPr id="40" name="Oval 72">
              <a:extLst>
                <a:ext uri="{FF2B5EF4-FFF2-40B4-BE49-F238E27FC236}">
                  <a16:creationId xmlns="" xmlns:a16="http://schemas.microsoft.com/office/drawing/2014/main" id="{71CA9A76-6403-4153-A254-744ABF16A2DF}"/>
                </a:ext>
              </a:extLst>
            </p:cNvPr>
            <p:cNvSpPr/>
            <p:nvPr/>
          </p:nvSpPr>
          <p:spPr>
            <a:xfrm rot="19675317">
              <a:off x="5394727" y="1855389"/>
              <a:ext cx="1077951" cy="939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73">
              <a:extLst>
                <a:ext uri="{FF2B5EF4-FFF2-40B4-BE49-F238E27FC236}">
                  <a16:creationId xmlns="" xmlns:a16="http://schemas.microsoft.com/office/drawing/2014/main" id="{2FBC098C-ED6D-4FCE-9E12-9098A4A6B77D}"/>
                </a:ext>
              </a:extLst>
            </p:cNvPr>
            <p:cNvSpPr/>
            <p:nvPr/>
          </p:nvSpPr>
          <p:spPr>
            <a:xfrm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59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74">
              <a:extLst>
                <a:ext uri="{FF2B5EF4-FFF2-40B4-BE49-F238E27FC236}">
                  <a16:creationId xmlns="" xmlns:a16="http://schemas.microsoft.com/office/drawing/2014/main" id="{83C6BAAA-DBF6-4D61-9F89-DFE7DCCDB8C4}"/>
                </a:ext>
              </a:extLst>
            </p:cNvPr>
            <p:cNvSpPr/>
            <p:nvPr/>
          </p:nvSpPr>
          <p:spPr>
            <a:xfrm rot="2225447"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75">
              <a:extLst>
                <a:ext uri="{FF2B5EF4-FFF2-40B4-BE49-F238E27FC236}">
                  <a16:creationId xmlns="" xmlns:a16="http://schemas.microsoft.com/office/drawing/2014/main" id="{2C0F896C-5A92-4E39-8536-F11A36E637C1}"/>
                </a:ext>
              </a:extLst>
            </p:cNvPr>
            <p:cNvSpPr/>
            <p:nvPr/>
          </p:nvSpPr>
          <p:spPr>
            <a:xfrm rot="13849508">
              <a:off x="4694534" y="2063567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8">
              <a:extLst>
                <a:ext uri="{FF2B5EF4-FFF2-40B4-BE49-F238E27FC236}">
                  <a16:creationId xmlns="" xmlns:a16="http://schemas.microsoft.com/office/drawing/2014/main" id="{FD0882FE-CB3D-467B-979C-044D11B0ABA1}"/>
                </a:ext>
              </a:extLst>
            </p:cNvPr>
            <p:cNvSpPr/>
            <p:nvPr/>
          </p:nvSpPr>
          <p:spPr>
            <a:xfrm rot="19675317">
              <a:off x="4624490" y="2365405"/>
              <a:ext cx="2148778" cy="1207307"/>
            </a:xfrm>
            <a:custGeom>
              <a:avLst/>
              <a:gdLst>
                <a:gd name="connsiteX0" fmla="*/ 0 w 2148633"/>
                <a:gd name="connsiteY0" fmla="*/ 773622 h 1547244"/>
                <a:gd name="connsiteX1" fmla="*/ 1074317 w 2148633"/>
                <a:gd name="connsiteY1" fmla="*/ 0 h 1547244"/>
                <a:gd name="connsiteX2" fmla="*/ 2148634 w 2148633"/>
                <a:gd name="connsiteY2" fmla="*/ 773622 h 1547244"/>
                <a:gd name="connsiteX3" fmla="*/ 1074317 w 2148633"/>
                <a:gd name="connsiteY3" fmla="*/ 1547244 h 1547244"/>
                <a:gd name="connsiteX4" fmla="*/ 0 w 2148633"/>
                <a:gd name="connsiteY4" fmla="*/ 773622 h 1547244"/>
                <a:gd name="connsiteX0" fmla="*/ 144 w 2148778"/>
                <a:gd name="connsiteY0" fmla="*/ 773622 h 1207307"/>
                <a:gd name="connsiteX1" fmla="*/ 1074461 w 2148778"/>
                <a:gd name="connsiteY1" fmla="*/ 0 h 1207307"/>
                <a:gd name="connsiteX2" fmla="*/ 2148778 w 2148778"/>
                <a:gd name="connsiteY2" fmla="*/ 773622 h 1207307"/>
                <a:gd name="connsiteX3" fmla="*/ 1133355 w 2148778"/>
                <a:gd name="connsiteY3" fmla="*/ 1207307 h 1207307"/>
                <a:gd name="connsiteX4" fmla="*/ 144 w 2148778"/>
                <a:gd name="connsiteY4" fmla="*/ 773622 h 120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778" h="1207307">
                  <a:moveTo>
                    <a:pt x="144" y="773622"/>
                  </a:moveTo>
                  <a:cubicBezTo>
                    <a:pt x="-9672" y="572404"/>
                    <a:pt x="481132" y="0"/>
                    <a:pt x="1074461" y="0"/>
                  </a:cubicBezTo>
                  <a:cubicBezTo>
                    <a:pt x="1667790" y="0"/>
                    <a:pt x="2148778" y="346362"/>
                    <a:pt x="2148778" y="773622"/>
                  </a:cubicBezTo>
                  <a:cubicBezTo>
                    <a:pt x="2148778" y="1200882"/>
                    <a:pt x="1726684" y="1207307"/>
                    <a:pt x="1133355" y="1207307"/>
                  </a:cubicBezTo>
                  <a:cubicBezTo>
                    <a:pt x="540026" y="1207307"/>
                    <a:pt x="9960" y="974840"/>
                    <a:pt x="144" y="773622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58">
            <a:extLst>
              <a:ext uri="{FF2B5EF4-FFF2-40B4-BE49-F238E27FC236}">
                <a16:creationId xmlns="" xmlns:a16="http://schemas.microsoft.com/office/drawing/2014/main" id="{973455F5-886D-48F5-999D-97109B89A9BD}"/>
              </a:ext>
            </a:extLst>
          </p:cNvPr>
          <p:cNvGrpSpPr/>
          <p:nvPr/>
        </p:nvGrpSpPr>
        <p:grpSpPr>
          <a:xfrm>
            <a:off x="3288597" y="2079362"/>
            <a:ext cx="1810438" cy="1873355"/>
            <a:chOff x="7966409" y="3391490"/>
            <a:chExt cx="2558201" cy="2647105"/>
          </a:xfrm>
        </p:grpSpPr>
        <p:grpSp>
          <p:nvGrpSpPr>
            <p:cNvPr id="46" name="Group 19">
              <a:extLst>
                <a:ext uri="{FF2B5EF4-FFF2-40B4-BE49-F238E27FC236}">
                  <a16:creationId xmlns="" xmlns:a16="http://schemas.microsoft.com/office/drawing/2014/main" id="{3C9E5CB1-C6F6-473C-88B6-7009F9F649F6}"/>
                </a:ext>
              </a:extLst>
            </p:cNvPr>
            <p:cNvGrpSpPr/>
            <p:nvPr/>
          </p:nvGrpSpPr>
          <p:grpSpPr>
            <a:xfrm>
              <a:off x="7966409" y="3391490"/>
              <a:ext cx="2558201" cy="2647105"/>
              <a:chOff x="4624490" y="1855389"/>
              <a:chExt cx="2832266" cy="2930695"/>
            </a:xfrm>
          </p:grpSpPr>
          <p:sp>
            <p:nvSpPr>
              <p:cNvPr id="48" name="Oval 20">
                <a:extLst>
                  <a:ext uri="{FF2B5EF4-FFF2-40B4-BE49-F238E27FC236}">
                    <a16:creationId xmlns="" xmlns:a16="http://schemas.microsoft.com/office/drawing/2014/main" id="{19E84FF0-78A7-4642-87C7-6A5D48347494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21">
                <a:extLst>
                  <a:ext uri="{FF2B5EF4-FFF2-40B4-BE49-F238E27FC236}">
                    <a16:creationId xmlns="" xmlns:a16="http://schemas.microsoft.com/office/drawing/2014/main" id="{4B6616F4-48A2-4740-B798-75834EBF835E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22">
                <a:extLst>
                  <a:ext uri="{FF2B5EF4-FFF2-40B4-BE49-F238E27FC236}">
                    <a16:creationId xmlns="" xmlns:a16="http://schemas.microsoft.com/office/drawing/2014/main" id="{5F955D35-6B0D-4446-8E23-87FA6B4220C4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23">
                <a:extLst>
                  <a:ext uri="{FF2B5EF4-FFF2-40B4-BE49-F238E27FC236}">
                    <a16:creationId xmlns="" xmlns:a16="http://schemas.microsoft.com/office/drawing/2014/main" id="{88D1B4F6-334E-4F0D-8EF6-42CF4608286B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2000">
                    <a:srgbClr val="FF9900"/>
                  </a:gs>
                  <a:gs pos="15000">
                    <a:srgbClr val="FF9900"/>
                  </a:gs>
                  <a:gs pos="25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8">
                <a:extLst>
                  <a:ext uri="{FF2B5EF4-FFF2-40B4-BE49-F238E27FC236}">
                    <a16:creationId xmlns="" xmlns:a16="http://schemas.microsoft.com/office/drawing/2014/main" id="{296756C4-7405-47B3-87E3-32A04B94ADC1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rgbClr val="FF9900">
                  <a:alpha val="36000"/>
                </a:srgb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extBox 25">
                <a:extLst>
                  <a:ext uri="{FF2B5EF4-FFF2-40B4-BE49-F238E27FC236}">
                    <a16:creationId xmlns="" xmlns:a16="http://schemas.microsoft.com/office/drawing/2014/main" id="{081EA334-B67E-46FD-91C2-995C2A4591EF}"/>
                  </a:ext>
                </a:extLst>
              </p:cNvPr>
              <p:cNvSpPr txBox="1"/>
              <p:nvPr/>
            </p:nvSpPr>
            <p:spPr>
              <a:xfrm>
                <a:off x="4742586" y="3430768"/>
                <a:ext cx="2714170" cy="72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>
                    <a:solidFill>
                      <a:schemeClr val="bg1">
                        <a:alpha val="48000"/>
                      </a:schemeClr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الحكمة</a:t>
                </a:r>
                <a:endParaRPr lang="en-US" sz="2400" b="1" dirty="0">
                  <a:solidFill>
                    <a:schemeClr val="bg1">
                      <a:alpha val="48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54" name="TextBox 26">
                <a:extLst>
                  <a:ext uri="{FF2B5EF4-FFF2-40B4-BE49-F238E27FC236}">
                    <a16:creationId xmlns="" xmlns:a16="http://schemas.microsoft.com/office/drawing/2014/main" id="{2AB5F9BF-38EA-4A58-A5B4-6980A1B69D51}"/>
                  </a:ext>
                </a:extLst>
              </p:cNvPr>
              <p:cNvSpPr txBox="1"/>
              <p:nvPr/>
            </p:nvSpPr>
            <p:spPr>
              <a:xfrm>
                <a:off x="5049665" y="3826348"/>
                <a:ext cx="2061029" cy="433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47" name="Graphic 57" descr="Bullseye">
              <a:extLst>
                <a:ext uri="{FF2B5EF4-FFF2-40B4-BE49-F238E27FC236}">
                  <a16:creationId xmlns="" xmlns:a16="http://schemas.microsoft.com/office/drawing/2014/main" id="{86BF8C4E-DC46-4514-BB63-F0DD2EBB9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26842" y="3736823"/>
              <a:ext cx="457200" cy="457200"/>
            </a:xfrm>
            <a:prstGeom prst="rect">
              <a:avLst/>
            </a:prstGeom>
          </p:spPr>
        </p:pic>
      </p:grpSp>
      <p:grpSp>
        <p:nvGrpSpPr>
          <p:cNvPr id="55" name="Group 80">
            <a:extLst>
              <a:ext uri="{FF2B5EF4-FFF2-40B4-BE49-F238E27FC236}">
                <a16:creationId xmlns="" xmlns:a16="http://schemas.microsoft.com/office/drawing/2014/main" id="{CBDDE2C4-E990-4C5E-9976-ACC9424B30BF}"/>
              </a:ext>
            </a:extLst>
          </p:cNvPr>
          <p:cNvGrpSpPr/>
          <p:nvPr/>
        </p:nvGrpSpPr>
        <p:grpSpPr>
          <a:xfrm>
            <a:off x="5039544" y="4558369"/>
            <a:ext cx="1771566" cy="1835510"/>
            <a:chOff x="2456314" y="1095560"/>
            <a:chExt cx="1771566" cy="1835510"/>
          </a:xfrm>
        </p:grpSpPr>
        <p:grpSp>
          <p:nvGrpSpPr>
            <p:cNvPr id="56" name="Group 43">
              <a:extLst>
                <a:ext uri="{FF2B5EF4-FFF2-40B4-BE49-F238E27FC236}">
                  <a16:creationId xmlns="" xmlns:a16="http://schemas.microsoft.com/office/drawing/2014/main" id="{A9820C61-EA83-4F36-AE8D-1F11F5284562}"/>
                </a:ext>
              </a:extLst>
            </p:cNvPr>
            <p:cNvGrpSpPr/>
            <p:nvPr/>
          </p:nvGrpSpPr>
          <p:grpSpPr>
            <a:xfrm>
              <a:off x="2456314" y="1095560"/>
              <a:ext cx="1771566" cy="1835510"/>
              <a:chOff x="4624490" y="1855389"/>
              <a:chExt cx="2828597" cy="2930695"/>
            </a:xfrm>
          </p:grpSpPr>
          <p:sp>
            <p:nvSpPr>
              <p:cNvPr id="58" name="Oval 44">
                <a:extLst>
                  <a:ext uri="{FF2B5EF4-FFF2-40B4-BE49-F238E27FC236}">
                    <a16:creationId xmlns="" xmlns:a16="http://schemas.microsoft.com/office/drawing/2014/main" id="{724ED8CA-D6A9-4172-9604-CFEFBE3D8968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45">
                <a:extLst>
                  <a:ext uri="{FF2B5EF4-FFF2-40B4-BE49-F238E27FC236}">
                    <a16:creationId xmlns="" xmlns:a16="http://schemas.microsoft.com/office/drawing/2014/main" id="{31FEAD5C-C3D6-4803-8546-406FBD1A319E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46">
                <a:extLst>
                  <a:ext uri="{FF2B5EF4-FFF2-40B4-BE49-F238E27FC236}">
                    <a16:creationId xmlns="" xmlns:a16="http://schemas.microsoft.com/office/drawing/2014/main" id="{A4CEAA96-0000-4E08-90A3-BD22D6B29E33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47">
                <a:extLst>
                  <a:ext uri="{FF2B5EF4-FFF2-40B4-BE49-F238E27FC236}">
                    <a16:creationId xmlns="" xmlns:a16="http://schemas.microsoft.com/office/drawing/2014/main" id="{657FA4EA-5063-4001-9425-F66E9550D416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3000">
                    <a:srgbClr val="CCFF33"/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8">
                <a:extLst>
                  <a:ext uri="{FF2B5EF4-FFF2-40B4-BE49-F238E27FC236}">
                    <a16:creationId xmlns="" xmlns:a16="http://schemas.microsoft.com/office/drawing/2014/main" id="{ECCB6663-E3F3-445B-9180-A83B123E3456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TextBox 49">
                <a:extLst>
                  <a:ext uri="{FF2B5EF4-FFF2-40B4-BE49-F238E27FC236}">
                    <a16:creationId xmlns="" xmlns:a16="http://schemas.microsoft.com/office/drawing/2014/main" id="{DB1EAFEF-45C1-4986-9814-0195CDF33A23}"/>
                  </a:ext>
                </a:extLst>
              </p:cNvPr>
              <p:cNvSpPr txBox="1"/>
              <p:nvPr/>
            </p:nvSpPr>
            <p:spPr>
              <a:xfrm>
                <a:off x="4723319" y="3420653"/>
                <a:ext cx="2714170" cy="737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>
                    <a:solidFill>
                      <a:schemeClr val="bg1">
                        <a:alpha val="48000"/>
                      </a:schemeClr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الحزم</a:t>
                </a:r>
                <a:endParaRPr lang="en-US" b="1" dirty="0">
                  <a:solidFill>
                    <a:schemeClr val="bg1">
                      <a:alpha val="48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64" name="TextBox 50">
                <a:extLst>
                  <a:ext uri="{FF2B5EF4-FFF2-40B4-BE49-F238E27FC236}">
                    <a16:creationId xmlns="" xmlns:a16="http://schemas.microsoft.com/office/drawing/2014/main" id="{FEB1AF42-A50D-4AAD-AD40-B3E4225B8524}"/>
                  </a:ext>
                </a:extLst>
              </p:cNvPr>
              <p:cNvSpPr txBox="1"/>
              <p:nvPr/>
            </p:nvSpPr>
            <p:spPr>
              <a:xfrm>
                <a:off x="5081669" y="3657504"/>
                <a:ext cx="2061029" cy="442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57" name="Graphic 77" descr="Lightbulb">
              <a:extLst>
                <a:ext uri="{FF2B5EF4-FFF2-40B4-BE49-F238E27FC236}">
                  <a16:creationId xmlns="" xmlns:a16="http://schemas.microsoft.com/office/drawing/2014/main" id="{9D2EF732-3E93-4C73-BD97-BBDEE39FE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45439" y="1437804"/>
              <a:ext cx="457200" cy="457200"/>
            </a:xfrm>
            <a:prstGeom prst="rect">
              <a:avLst/>
            </a:prstGeom>
          </p:spPr>
        </p:pic>
      </p:grpSp>
      <p:grpSp>
        <p:nvGrpSpPr>
          <p:cNvPr id="65" name="Group 78">
            <a:extLst>
              <a:ext uri="{FF2B5EF4-FFF2-40B4-BE49-F238E27FC236}">
                <a16:creationId xmlns="" xmlns:a16="http://schemas.microsoft.com/office/drawing/2014/main" id="{41D4E8BC-49A3-428A-B1F2-10EC412E3C3A}"/>
              </a:ext>
            </a:extLst>
          </p:cNvPr>
          <p:cNvGrpSpPr/>
          <p:nvPr/>
        </p:nvGrpSpPr>
        <p:grpSpPr>
          <a:xfrm>
            <a:off x="8773133" y="4794349"/>
            <a:ext cx="1816647" cy="1682524"/>
            <a:chOff x="4540545" y="1217522"/>
            <a:chExt cx="2930532" cy="2714171"/>
          </a:xfrm>
        </p:grpSpPr>
        <p:grpSp>
          <p:nvGrpSpPr>
            <p:cNvPr id="66" name="Group 1">
              <a:extLst>
                <a:ext uri="{FF2B5EF4-FFF2-40B4-BE49-F238E27FC236}">
                  <a16:creationId xmlns="" xmlns:a16="http://schemas.microsoft.com/office/drawing/2014/main" id="{8C5CA275-1741-4742-87E6-D40F75A5D734}"/>
                </a:ext>
              </a:extLst>
            </p:cNvPr>
            <p:cNvGrpSpPr/>
            <p:nvPr/>
          </p:nvGrpSpPr>
          <p:grpSpPr>
            <a:xfrm>
              <a:off x="4540545" y="1217522"/>
              <a:ext cx="2930532" cy="2714171"/>
              <a:chOff x="4624490" y="2071913"/>
              <a:chExt cx="2930532" cy="2714171"/>
            </a:xfrm>
          </p:grpSpPr>
          <p:sp>
            <p:nvSpPr>
              <p:cNvPr id="68" name="Oval 6">
                <a:extLst>
                  <a:ext uri="{FF2B5EF4-FFF2-40B4-BE49-F238E27FC236}">
                    <a16:creationId xmlns="" xmlns:a16="http://schemas.microsoft.com/office/drawing/2014/main" id="{972AD1A3-05EB-4AAF-B838-121E90D1F7EB}"/>
                  </a:ext>
                </a:extLst>
              </p:cNvPr>
              <p:cNvSpPr/>
              <p:nvPr/>
            </p:nvSpPr>
            <p:spPr>
              <a:xfrm rot="19675317">
                <a:off x="4692192" y="2101492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2">
                <a:extLst>
                  <a:ext uri="{FF2B5EF4-FFF2-40B4-BE49-F238E27FC236}">
                    <a16:creationId xmlns="" xmlns:a16="http://schemas.microsoft.com/office/drawing/2014/main" id="{5F30082F-C1F9-4051-A50E-1B6C0157F785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4">
                <a:extLst>
                  <a:ext uri="{FF2B5EF4-FFF2-40B4-BE49-F238E27FC236}">
                    <a16:creationId xmlns="" xmlns:a16="http://schemas.microsoft.com/office/drawing/2014/main" id="{378A682D-685F-4C0E-9C95-3F28ED452AEE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5">
                <a:extLst>
                  <a:ext uri="{FF2B5EF4-FFF2-40B4-BE49-F238E27FC236}">
                    <a16:creationId xmlns="" xmlns:a16="http://schemas.microsoft.com/office/drawing/2014/main" id="{4F812295-7B2D-4C73-9989-5B0A0C384F11}"/>
                  </a:ext>
                </a:extLst>
              </p:cNvPr>
              <p:cNvSpPr/>
              <p:nvPr/>
            </p:nvSpPr>
            <p:spPr>
              <a:xfrm rot="10111088">
                <a:off x="4738915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2000">
                    <a:srgbClr val="1A526E"/>
                  </a:gs>
                  <a:gs pos="16000">
                    <a:srgbClr val="1A526E"/>
                  </a:gs>
                  <a:gs pos="28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8">
                <a:extLst>
                  <a:ext uri="{FF2B5EF4-FFF2-40B4-BE49-F238E27FC236}">
                    <a16:creationId xmlns="" xmlns:a16="http://schemas.microsoft.com/office/drawing/2014/main" id="{2AA361B1-3857-4839-964E-4BD6F3750F2B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rgbClr val="1A526E">
                  <a:alpha val="52000"/>
                </a:srgb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TextBox 9">
                <a:extLst>
                  <a:ext uri="{FF2B5EF4-FFF2-40B4-BE49-F238E27FC236}">
                    <a16:creationId xmlns="" xmlns:a16="http://schemas.microsoft.com/office/drawing/2014/main" id="{E4BE5114-DF7E-4ADB-A7A0-99591950F239}"/>
                  </a:ext>
                </a:extLst>
              </p:cNvPr>
              <p:cNvSpPr txBox="1"/>
              <p:nvPr/>
            </p:nvSpPr>
            <p:spPr>
              <a:xfrm>
                <a:off x="4840851" y="3358705"/>
                <a:ext cx="2714171" cy="744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>
                    <a:solidFill>
                      <a:schemeClr val="bg1">
                        <a:alpha val="48000"/>
                      </a:schemeClr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الزُّهد</a:t>
                </a:r>
                <a:endParaRPr lang="en-US" sz="2400" b="1" dirty="0">
                  <a:solidFill>
                    <a:schemeClr val="bg1">
                      <a:alpha val="48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74" name="TextBox 10">
                <a:extLst>
                  <a:ext uri="{FF2B5EF4-FFF2-40B4-BE49-F238E27FC236}">
                    <a16:creationId xmlns="" xmlns:a16="http://schemas.microsoft.com/office/drawing/2014/main" id="{6F9FD547-6F78-43A7-97D0-1C78C8132633}"/>
                  </a:ext>
                </a:extLst>
              </p:cNvPr>
              <p:cNvSpPr txBox="1"/>
              <p:nvPr/>
            </p:nvSpPr>
            <p:spPr>
              <a:xfrm>
                <a:off x="5080613" y="3773559"/>
                <a:ext cx="2061029" cy="446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67" name="Graphic 79" descr="Single gear">
              <a:extLst>
                <a:ext uri="{FF2B5EF4-FFF2-40B4-BE49-F238E27FC236}">
                  <a16:creationId xmlns="" xmlns:a16="http://schemas.microsoft.com/office/drawing/2014/main" id="{89D7F19A-D5C6-453B-9D35-B09C22588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53429" y="1507236"/>
              <a:ext cx="457200" cy="457200"/>
            </a:xfrm>
            <a:prstGeom prst="rect">
              <a:avLst/>
            </a:prstGeom>
          </p:spPr>
        </p:pic>
      </p:grpSp>
      <p:grpSp>
        <p:nvGrpSpPr>
          <p:cNvPr id="85" name="Group 7">
            <a:extLst>
              <a:ext uri="{FF2B5EF4-FFF2-40B4-BE49-F238E27FC236}">
                <a16:creationId xmlns="" xmlns:a16="http://schemas.microsoft.com/office/drawing/2014/main" id="{1D233E3D-DCAE-47C1-89FA-9583BA8F2937}"/>
              </a:ext>
            </a:extLst>
          </p:cNvPr>
          <p:cNvGrpSpPr/>
          <p:nvPr/>
        </p:nvGrpSpPr>
        <p:grpSpPr>
          <a:xfrm>
            <a:off x="9212330" y="2120858"/>
            <a:ext cx="1985996" cy="2022422"/>
            <a:chOff x="3817408" y="4116619"/>
            <a:chExt cx="2099652" cy="2138162"/>
          </a:xfrm>
        </p:grpSpPr>
        <p:grpSp>
          <p:nvGrpSpPr>
            <p:cNvPr id="86" name="Group 35">
              <a:extLst>
                <a:ext uri="{FF2B5EF4-FFF2-40B4-BE49-F238E27FC236}">
                  <a16:creationId xmlns="" xmlns:a16="http://schemas.microsoft.com/office/drawing/2014/main" id="{479BEEA0-D97B-4D3C-BDDC-88264C0E36CB}"/>
                </a:ext>
              </a:extLst>
            </p:cNvPr>
            <p:cNvGrpSpPr/>
            <p:nvPr/>
          </p:nvGrpSpPr>
          <p:grpSpPr>
            <a:xfrm>
              <a:off x="3817408" y="4116619"/>
              <a:ext cx="2099652" cy="2138162"/>
              <a:chOff x="4624490" y="1855389"/>
              <a:chExt cx="2877910" cy="2930695"/>
            </a:xfrm>
          </p:grpSpPr>
          <p:sp>
            <p:nvSpPr>
              <p:cNvPr id="88" name="Oval 36">
                <a:extLst>
                  <a:ext uri="{FF2B5EF4-FFF2-40B4-BE49-F238E27FC236}">
                    <a16:creationId xmlns="" xmlns:a16="http://schemas.microsoft.com/office/drawing/2014/main" id="{83EF604E-61ED-4FD8-83DD-CBC1D42369A9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37">
                <a:extLst>
                  <a:ext uri="{FF2B5EF4-FFF2-40B4-BE49-F238E27FC236}">
                    <a16:creationId xmlns="" xmlns:a16="http://schemas.microsoft.com/office/drawing/2014/main" id="{68C4FC4D-0739-4B71-A2E9-4A72E4F3BEE8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38">
                <a:extLst>
                  <a:ext uri="{FF2B5EF4-FFF2-40B4-BE49-F238E27FC236}">
                    <a16:creationId xmlns="" xmlns:a16="http://schemas.microsoft.com/office/drawing/2014/main" id="{48CA8AF6-A83E-4EA3-AE00-713D4DCB440A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39">
                <a:extLst>
                  <a:ext uri="{FF2B5EF4-FFF2-40B4-BE49-F238E27FC236}">
                    <a16:creationId xmlns="" xmlns:a16="http://schemas.microsoft.com/office/drawing/2014/main" id="{FB9D8DEE-C063-4FA0-8262-F61DCE13503B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rgbClr val="9900CC"/>
                  </a:gs>
                  <a:gs pos="13000">
                    <a:srgbClr val="9900CC"/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8">
                <a:extLst>
                  <a:ext uri="{FF2B5EF4-FFF2-40B4-BE49-F238E27FC236}">
                    <a16:creationId xmlns="" xmlns:a16="http://schemas.microsoft.com/office/drawing/2014/main" id="{3C786A0B-8681-41BF-92CB-239ABD00CB0F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Box 41">
                <a:extLst>
                  <a:ext uri="{FF2B5EF4-FFF2-40B4-BE49-F238E27FC236}">
                    <a16:creationId xmlns="" xmlns:a16="http://schemas.microsoft.com/office/drawing/2014/main" id="{A9F1F479-B212-43D3-B95D-0EB1353DEE13}"/>
                  </a:ext>
                </a:extLst>
              </p:cNvPr>
              <p:cNvSpPr txBox="1"/>
              <p:nvPr/>
            </p:nvSpPr>
            <p:spPr>
              <a:xfrm>
                <a:off x="4788228" y="3205979"/>
                <a:ext cx="2714172" cy="669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>
                    <a:solidFill>
                      <a:schemeClr val="bg1">
                        <a:alpha val="48000"/>
                      </a:schemeClr>
                    </a:solidFill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الصدق</a:t>
                </a:r>
                <a:endParaRPr lang="en-US" sz="2000" b="1" dirty="0">
                  <a:solidFill>
                    <a:schemeClr val="bg1">
                      <a:alpha val="48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94" name="TextBox 42">
                <a:extLst>
                  <a:ext uri="{FF2B5EF4-FFF2-40B4-BE49-F238E27FC236}">
                    <a16:creationId xmlns="" xmlns:a16="http://schemas.microsoft.com/office/drawing/2014/main" id="{37B695B4-F7F2-4484-825A-EA3EEF4E10C1}"/>
                  </a:ext>
                </a:extLst>
              </p:cNvPr>
              <p:cNvSpPr txBox="1"/>
              <p:nvPr/>
            </p:nvSpPr>
            <p:spPr>
              <a:xfrm>
                <a:off x="5083065" y="3774131"/>
                <a:ext cx="2061028" cy="401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87" name="Graphic 83" descr="Target Audience">
              <a:extLst>
                <a:ext uri="{FF2B5EF4-FFF2-40B4-BE49-F238E27FC236}">
                  <a16:creationId xmlns="" xmlns:a16="http://schemas.microsoft.com/office/drawing/2014/main" id="{F72706F8-859F-4D13-B1E2-4F7EBDAA2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98364" y="4403862"/>
              <a:ext cx="457200" cy="457199"/>
            </a:xfrm>
            <a:prstGeom prst="rect">
              <a:avLst/>
            </a:prstGeom>
          </p:spPr>
        </p:pic>
      </p:grpSp>
      <p:grpSp>
        <p:nvGrpSpPr>
          <p:cNvPr id="95" name="Group 3">
            <a:extLst>
              <a:ext uri="{FF2B5EF4-FFF2-40B4-BE49-F238E27FC236}">
                <a16:creationId xmlns="" xmlns:a16="http://schemas.microsoft.com/office/drawing/2014/main" id="{34305E75-078D-4097-A306-B5349A9F4E32}"/>
              </a:ext>
            </a:extLst>
          </p:cNvPr>
          <p:cNvGrpSpPr/>
          <p:nvPr/>
        </p:nvGrpSpPr>
        <p:grpSpPr>
          <a:xfrm>
            <a:off x="6008262" y="1600945"/>
            <a:ext cx="2432855" cy="2338670"/>
            <a:chOff x="303317" y="3452863"/>
            <a:chExt cx="3048724" cy="2930695"/>
          </a:xfrm>
        </p:grpSpPr>
        <p:grpSp>
          <p:nvGrpSpPr>
            <p:cNvPr id="96" name="Group 11">
              <a:extLst>
                <a:ext uri="{FF2B5EF4-FFF2-40B4-BE49-F238E27FC236}">
                  <a16:creationId xmlns="" xmlns:a16="http://schemas.microsoft.com/office/drawing/2014/main" id="{F77E5E2B-D8EF-457B-815E-3AAB63CFE231}"/>
                </a:ext>
              </a:extLst>
            </p:cNvPr>
            <p:cNvGrpSpPr/>
            <p:nvPr/>
          </p:nvGrpSpPr>
          <p:grpSpPr>
            <a:xfrm>
              <a:off x="303317" y="3452863"/>
              <a:ext cx="3048724" cy="2930695"/>
              <a:chOff x="4571639" y="1855389"/>
              <a:chExt cx="3048724" cy="2930695"/>
            </a:xfrm>
          </p:grpSpPr>
          <p:sp>
            <p:nvSpPr>
              <p:cNvPr id="98" name="Oval 12">
                <a:extLst>
                  <a:ext uri="{FF2B5EF4-FFF2-40B4-BE49-F238E27FC236}">
                    <a16:creationId xmlns="" xmlns:a16="http://schemas.microsoft.com/office/drawing/2014/main" id="{0873F35D-0163-4174-9753-0F0ADD10EDB6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13">
                <a:extLst>
                  <a:ext uri="{FF2B5EF4-FFF2-40B4-BE49-F238E27FC236}">
                    <a16:creationId xmlns="" xmlns:a16="http://schemas.microsoft.com/office/drawing/2014/main" id="{C9281102-9047-4F8C-AF3E-2809854E1F72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14">
                <a:extLst>
                  <a:ext uri="{FF2B5EF4-FFF2-40B4-BE49-F238E27FC236}">
                    <a16:creationId xmlns="" xmlns:a16="http://schemas.microsoft.com/office/drawing/2014/main" id="{CF419C33-530D-4826-B98F-C0698F411BB1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Oval 15">
                <a:extLst>
                  <a:ext uri="{FF2B5EF4-FFF2-40B4-BE49-F238E27FC236}">
                    <a16:creationId xmlns="" xmlns:a16="http://schemas.microsoft.com/office/drawing/2014/main" id="{C836E787-3821-4A97-A27B-103EEAB99A03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rgbClr val="00CC66"/>
                  </a:gs>
                  <a:gs pos="13000">
                    <a:srgbClr val="00CC66"/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8">
                <a:extLst>
                  <a:ext uri="{FF2B5EF4-FFF2-40B4-BE49-F238E27FC236}">
                    <a16:creationId xmlns="" xmlns:a16="http://schemas.microsoft.com/office/drawing/2014/main" id="{4DB1A3D3-251F-4727-8148-9A96FB758C21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rgbClr val="00CC66">
                  <a:alpha val="34000"/>
                </a:srgb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TextBox 17">
                <a:extLst>
                  <a:ext uri="{FF2B5EF4-FFF2-40B4-BE49-F238E27FC236}">
                    <a16:creationId xmlns="" xmlns:a16="http://schemas.microsoft.com/office/drawing/2014/main" id="{1F383BD9-C932-472B-B555-3D5B9914830D}"/>
                  </a:ext>
                </a:extLst>
              </p:cNvPr>
              <p:cNvSpPr txBox="1"/>
              <p:nvPr/>
            </p:nvSpPr>
            <p:spPr>
              <a:xfrm>
                <a:off x="4571639" y="3039403"/>
                <a:ext cx="3048724" cy="589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>
                    <a:solidFill>
                      <a:schemeClr val="bg1">
                        <a:alpha val="48000"/>
                      </a:schemeClr>
                    </a:solidFill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محبَّةُ الله و رسوله</a:t>
                </a:r>
                <a:endParaRPr lang="en-US" sz="2400" b="1" dirty="0">
                  <a:solidFill>
                    <a:schemeClr val="bg1">
                      <a:alpha val="48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04" name="TextBox 18">
                <a:extLst>
                  <a:ext uri="{FF2B5EF4-FFF2-40B4-BE49-F238E27FC236}">
                    <a16:creationId xmlns="" xmlns:a16="http://schemas.microsoft.com/office/drawing/2014/main" id="{CDCD4E5B-97E9-484C-A536-D7B266BB730A}"/>
                  </a:ext>
                </a:extLst>
              </p:cNvPr>
              <p:cNvSpPr txBox="1"/>
              <p:nvPr/>
            </p:nvSpPr>
            <p:spPr>
              <a:xfrm>
                <a:off x="5023743" y="3833231"/>
                <a:ext cx="2061028" cy="408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97" name="Graphic 85" descr="User network">
              <a:extLst>
                <a:ext uri="{FF2B5EF4-FFF2-40B4-BE49-F238E27FC236}">
                  <a16:creationId xmlns="" xmlns:a16="http://schemas.microsoft.com/office/drawing/2014/main" id="{896B89FA-C249-4706-A0C1-66030B536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665380" y="3785647"/>
              <a:ext cx="457201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92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9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40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300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47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48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00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55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5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30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6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6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3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7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30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300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00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30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3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30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929092" y="181583"/>
            <a:ext cx="953476" cy="31573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26667" y="232109"/>
            <a:ext cx="1201395" cy="2555466"/>
            <a:chOff x="986886" y="146095"/>
            <a:chExt cx="1201395" cy="2555466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86886" y="564698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449617" y="146095"/>
              <a:ext cx="738664" cy="255546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أبو بكر الصدّيق</a:t>
              </a:r>
            </a:p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رضي الله عنه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3166296" y="1210670"/>
            <a:ext cx="8540951" cy="1817615"/>
            <a:chOff x="4399197" y="1115161"/>
            <a:chExt cx="7297048" cy="1552898"/>
          </a:xfrm>
        </p:grpSpPr>
        <p:sp>
          <p:nvSpPr>
            <p:cNvPr id="47" name="Rectangle 13">
              <a:extLst>
                <a:ext uri="{FF2B5EF4-FFF2-40B4-BE49-F238E27FC236}">
                  <a16:creationId xmlns=""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=""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=""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399197" y="1241398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=""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4580063" y="1449889"/>
              <a:ext cx="5829176" cy="1025276"/>
              <a:chOff x="2309334" y="576307"/>
              <a:chExt cx="6365433" cy="1406540"/>
            </a:xfrm>
          </p:grpSpPr>
          <p:sp>
            <p:nvSpPr>
              <p:cNvPr id="51" name="TextBox 23">
                <a:extLst>
                  <a:ext uri="{FF2B5EF4-FFF2-40B4-BE49-F238E27FC236}">
                    <a16:creationId xmlns=""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=""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 flipH="1">
                <a:off x="2309334" y="702239"/>
                <a:ext cx="6365433" cy="1280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قال الخليفة أبو بكر الصدّيق رضي الله عنه :</a:t>
                </a:r>
                <a:r>
                  <a:rPr lang="ar-SY" b="1" dirty="0" smtClean="0"/>
                  <a:t>« </a:t>
                </a:r>
                <a:r>
                  <a:rPr lang="ar-SY" b="1" dirty="0">
                    <a:solidFill>
                      <a:srgbClr val="00B050"/>
                    </a:solidFill>
                  </a:rPr>
                  <a:t>إيّاكُمُ و الكَذِبَ , فإنَّ الكَذِبَ مُجانِبٌ للإيمانِ </a:t>
                </a:r>
                <a:r>
                  <a:rPr lang="ar-SY" b="1" dirty="0"/>
                  <a:t>»</a:t>
                </a:r>
              </a:p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</a:p>
              <a:p>
                <a:pPr algn="r"/>
                <a:r>
                  <a:rPr lang="ar-SY" b="1" dirty="0" smtClean="0"/>
                  <a:t>يستنتج الطلبة المعاني المهمّة في هذه الكلمة </a:t>
                </a:r>
                <a:endParaRPr lang="en-US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algn="r"/>
                <a:endParaRPr lang="en-US" sz="1100" dirty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=""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=""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=""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=""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=""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=""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">
            <a:extLst>
              <a:ext uri="{FF2B5EF4-FFF2-40B4-BE49-F238E27FC236}">
                <a16:creationId xmlns="" xmlns:a16="http://schemas.microsoft.com/office/drawing/2014/main" id="{E7D392CA-AC2F-4369-AB59-CFA3EA7509E9}"/>
              </a:ext>
            </a:extLst>
          </p:cNvPr>
          <p:cNvGrpSpPr/>
          <p:nvPr/>
        </p:nvGrpSpPr>
        <p:grpSpPr>
          <a:xfrm>
            <a:off x="8290313" y="3983460"/>
            <a:ext cx="2118926" cy="457200"/>
            <a:chOff x="3643791" y="4834227"/>
            <a:chExt cx="2118926" cy="457200"/>
          </a:xfrm>
        </p:grpSpPr>
        <p:sp>
          <p:nvSpPr>
            <p:cNvPr id="60" name="TextBox 6">
              <a:extLst>
                <a:ext uri="{FF2B5EF4-FFF2-40B4-BE49-F238E27FC236}">
                  <a16:creationId xmlns="" xmlns:a16="http://schemas.microsoft.com/office/drawing/2014/main" id="{88BF745D-CF53-4FE3-8675-D0F240791EA6}"/>
                </a:ext>
              </a:extLst>
            </p:cNvPr>
            <p:cNvSpPr txBox="1"/>
            <p:nvPr/>
          </p:nvSpPr>
          <p:spPr>
            <a:xfrm>
              <a:off x="3643791" y="4862771"/>
              <a:ext cx="331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ar-SY" sz="2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61" name="Group 7">
              <a:extLst>
                <a:ext uri="{FF2B5EF4-FFF2-40B4-BE49-F238E27FC236}">
                  <a16:creationId xmlns="" xmlns:a16="http://schemas.microsoft.com/office/drawing/2014/main" id="{5D4FDF5B-3C24-4444-998E-F2DB790043D4}"/>
                </a:ext>
              </a:extLst>
            </p:cNvPr>
            <p:cNvGrpSpPr/>
            <p:nvPr/>
          </p:nvGrpSpPr>
          <p:grpSpPr>
            <a:xfrm>
              <a:off x="3854215" y="4834227"/>
              <a:ext cx="1908502" cy="457200"/>
              <a:chOff x="3200464" y="2646425"/>
              <a:chExt cx="1908502" cy="457200"/>
            </a:xfrm>
          </p:grpSpPr>
          <p:sp>
            <p:nvSpPr>
              <p:cNvPr id="62" name="Rectangle: Top Corners Rounded 8">
                <a:extLst>
                  <a:ext uri="{FF2B5EF4-FFF2-40B4-BE49-F238E27FC236}">
                    <a16:creationId xmlns="" xmlns:a16="http://schemas.microsoft.com/office/drawing/2014/main" id="{EA60D154-95A8-4B54-B3E4-EA319EDF09D2}"/>
                  </a:ext>
                </a:extLst>
              </p:cNvPr>
              <p:cNvSpPr/>
              <p:nvPr/>
            </p:nvSpPr>
            <p:spPr>
              <a:xfrm rot="5400000">
                <a:off x="3878102" y="1968787"/>
                <a:ext cx="457200" cy="1812475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Isosceles Triangle 9">
                <a:extLst>
                  <a:ext uri="{FF2B5EF4-FFF2-40B4-BE49-F238E27FC236}">
                    <a16:creationId xmlns="" xmlns:a16="http://schemas.microsoft.com/office/drawing/2014/main" id="{36F67113-E843-4DAA-97DB-507BABC263FC}"/>
                  </a:ext>
                </a:extLst>
              </p:cNvPr>
              <p:cNvSpPr/>
              <p:nvPr/>
            </p:nvSpPr>
            <p:spPr>
              <a:xfrm rot="5400000">
                <a:off x="4941246" y="2810910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extBox 10">
                <a:extLst>
                  <a:ext uri="{FF2B5EF4-FFF2-40B4-BE49-F238E27FC236}">
                    <a16:creationId xmlns="" xmlns:a16="http://schemas.microsoft.com/office/drawing/2014/main" id="{BD1E84FA-2EA1-4BF2-B0F6-63515275D02B}"/>
                  </a:ext>
                </a:extLst>
              </p:cNvPr>
              <p:cNvSpPr txBox="1"/>
              <p:nvPr/>
            </p:nvSpPr>
            <p:spPr>
              <a:xfrm>
                <a:off x="3333988" y="2720146"/>
                <a:ext cx="15138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/>
                  <a:t>تجنُّبُ الكذِب</a:t>
                </a:r>
                <a:endParaRPr lang="en-US" b="1" dirty="0"/>
              </a:p>
            </p:txBody>
          </p:sp>
        </p:grpSp>
      </p:grpSp>
      <p:grpSp>
        <p:nvGrpSpPr>
          <p:cNvPr id="71" name="Group 38">
            <a:extLst>
              <a:ext uri="{FF2B5EF4-FFF2-40B4-BE49-F238E27FC236}">
                <a16:creationId xmlns="" xmlns:a16="http://schemas.microsoft.com/office/drawing/2014/main" id="{8E7A0465-4362-44F5-9F10-FDD2C2C666CE}"/>
              </a:ext>
            </a:extLst>
          </p:cNvPr>
          <p:cNvGrpSpPr/>
          <p:nvPr/>
        </p:nvGrpSpPr>
        <p:grpSpPr>
          <a:xfrm>
            <a:off x="4293325" y="4004753"/>
            <a:ext cx="2440081" cy="467425"/>
            <a:chOff x="3322636" y="4824002"/>
            <a:chExt cx="2440081" cy="467425"/>
          </a:xfrm>
        </p:grpSpPr>
        <p:sp>
          <p:nvSpPr>
            <p:cNvPr id="72" name="TextBox 39">
              <a:extLst>
                <a:ext uri="{FF2B5EF4-FFF2-40B4-BE49-F238E27FC236}">
                  <a16:creationId xmlns="" xmlns:a16="http://schemas.microsoft.com/office/drawing/2014/main" id="{F723115A-3A2D-4409-AD29-56EF96C34080}"/>
                </a:ext>
              </a:extLst>
            </p:cNvPr>
            <p:cNvSpPr txBox="1"/>
            <p:nvPr/>
          </p:nvSpPr>
          <p:spPr>
            <a:xfrm>
              <a:off x="3322636" y="4824002"/>
              <a:ext cx="333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ar-SY" sz="2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73" name="Group 40">
              <a:extLst>
                <a:ext uri="{FF2B5EF4-FFF2-40B4-BE49-F238E27FC236}">
                  <a16:creationId xmlns="" xmlns:a16="http://schemas.microsoft.com/office/drawing/2014/main" id="{3947DEAA-3ED6-4F8F-9E09-E9B2E8FAF332}"/>
                </a:ext>
              </a:extLst>
            </p:cNvPr>
            <p:cNvGrpSpPr/>
            <p:nvPr/>
          </p:nvGrpSpPr>
          <p:grpSpPr>
            <a:xfrm>
              <a:off x="3656548" y="4834227"/>
              <a:ext cx="2106169" cy="457200"/>
              <a:chOff x="3002797" y="2646425"/>
              <a:chExt cx="2106169" cy="457200"/>
            </a:xfrm>
          </p:grpSpPr>
          <p:sp>
            <p:nvSpPr>
              <p:cNvPr id="74" name="Rectangle: Top Corners Rounded 41">
                <a:extLst>
                  <a:ext uri="{FF2B5EF4-FFF2-40B4-BE49-F238E27FC236}">
                    <a16:creationId xmlns="" xmlns:a16="http://schemas.microsoft.com/office/drawing/2014/main" id="{6D77CC5E-AC17-4FC2-9A04-365A7173F8FF}"/>
                  </a:ext>
                </a:extLst>
              </p:cNvPr>
              <p:cNvSpPr/>
              <p:nvPr/>
            </p:nvSpPr>
            <p:spPr>
              <a:xfrm rot="5400000">
                <a:off x="3779268" y="1869954"/>
                <a:ext cx="457200" cy="2010141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Isosceles Triangle 42">
                <a:extLst>
                  <a:ext uri="{FF2B5EF4-FFF2-40B4-BE49-F238E27FC236}">
                    <a16:creationId xmlns="" xmlns:a16="http://schemas.microsoft.com/office/drawing/2014/main" id="{B6A303CA-630C-4531-B5F7-26584790B068}"/>
                  </a:ext>
                </a:extLst>
              </p:cNvPr>
              <p:cNvSpPr/>
              <p:nvPr/>
            </p:nvSpPr>
            <p:spPr>
              <a:xfrm rot="5400000">
                <a:off x="4941246" y="2810910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43">
                <a:extLst>
                  <a:ext uri="{FF2B5EF4-FFF2-40B4-BE49-F238E27FC236}">
                    <a16:creationId xmlns="" xmlns:a16="http://schemas.microsoft.com/office/drawing/2014/main" id="{BCCB37BA-86A0-4E25-83B3-CCA1738BBF1E}"/>
                  </a:ext>
                </a:extLst>
              </p:cNvPr>
              <p:cNvSpPr txBox="1"/>
              <p:nvPr/>
            </p:nvSpPr>
            <p:spPr>
              <a:xfrm>
                <a:off x="3002798" y="2720147"/>
                <a:ext cx="18450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/>
                  <a:t>الكذبُ عكس الإيمان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106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918069" y="119760"/>
            <a:ext cx="1026321" cy="32081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27907" y="278671"/>
            <a:ext cx="1231107" cy="2365989"/>
            <a:chOff x="923852" y="324739"/>
            <a:chExt cx="1231107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23852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416295" y="324739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أبو بكر الصدّيق</a:t>
              </a:r>
            </a:p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رضي الله عنه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3166296" y="1210670"/>
            <a:ext cx="8540951" cy="1817615"/>
            <a:chOff x="4399197" y="1115161"/>
            <a:chExt cx="7297048" cy="1552898"/>
          </a:xfrm>
        </p:grpSpPr>
        <p:sp>
          <p:nvSpPr>
            <p:cNvPr id="47" name="Rectangle 13">
              <a:extLst>
                <a:ext uri="{FF2B5EF4-FFF2-40B4-BE49-F238E27FC236}">
                  <a16:creationId xmlns=""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=""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=""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399197" y="1241398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=""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4580063" y="1449889"/>
              <a:ext cx="5829176" cy="880651"/>
              <a:chOff x="2309334" y="576307"/>
              <a:chExt cx="6365433" cy="1208134"/>
            </a:xfrm>
          </p:grpSpPr>
          <p:sp>
            <p:nvSpPr>
              <p:cNvPr id="51" name="TextBox 23">
                <a:extLst>
                  <a:ext uri="{FF2B5EF4-FFF2-40B4-BE49-F238E27FC236}">
                    <a16:creationId xmlns=""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=""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 flipH="1">
                <a:off x="2309334" y="702238"/>
                <a:ext cx="6365433" cy="1082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كان موقف الخليفة أبو بكر الصدّيق رضي الله عنه عندما تولّى أمر المسلمين</a:t>
                </a:r>
              </a:p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 smtClean="0">
                    <a:solidFill>
                      <a:srgbClr val="FF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حازماً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 smtClean="0">
                    <a:solidFill>
                      <a:srgbClr val="FF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ضدَّ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 smtClean="0">
                    <a:solidFill>
                      <a:srgbClr val="FF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من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 smtClean="0">
                    <a:solidFill>
                      <a:srgbClr val="FF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ارتدَّ عن الإسلام و منع الزكاة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بعد وفاة النبي محمَّد </a:t>
                </a:r>
                <a:r>
                  <a:rPr lang="ar-SY" b="1" dirty="0">
                    <a:solidFill>
                      <a:schemeClr val="accent6">
                        <a:lumMod val="75000"/>
                      </a:schemeClr>
                    </a:solidFill>
                  </a:rPr>
                  <a:t>ﷺ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</a:p>
              <a:p>
                <a:pPr algn="r"/>
                <a:r>
                  <a:rPr lang="ar-SY" b="1" dirty="0" smtClean="0">
                    <a:latin typeface="Roboto" panose="02000000000000000000" pitchFamily="2" charset="0"/>
                  </a:rPr>
                  <a:t>حيث قضى على حركة الرِّدّة التي قادها مسيلمة الكذَّاب في الجُبَيْلةِ</a:t>
                </a:r>
                <a:endParaRPr lang="ar-SY" b="1" dirty="0"/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=""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=""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=""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=""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=""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=""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267199" y="224377"/>
            <a:ext cx="4768751" cy="537623"/>
            <a:chOff x="5203282" y="157026"/>
            <a:chExt cx="1822108" cy="895505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5"/>
              <a:ext cx="1656522" cy="666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حزمُ الخليفة </a:t>
              </a: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أبو بكر </a:t>
              </a: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الصدّيق </a:t>
              </a: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 رضي الله </a:t>
              </a: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عنه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68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7652394" y="3268328"/>
            <a:ext cx="3597509" cy="457200"/>
            <a:chOff x="6808680" y="2432388"/>
            <a:chExt cx="3597508" cy="457200"/>
          </a:xfrm>
        </p:grpSpPr>
        <p:sp>
          <p:nvSpPr>
            <p:cNvPr id="69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619079" y="1102479"/>
              <a:ext cx="457200" cy="311701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394" y="2501863"/>
              <a:ext cx="3015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ما فائدة هذا الحزم ؟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702092" y="4541696"/>
            <a:ext cx="457025" cy="400243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0770311" y="4553463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ب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80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685272" y="3956740"/>
            <a:ext cx="457024" cy="400243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0750341" y="3984630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82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7140976" y="3928587"/>
            <a:ext cx="3403910" cy="457200"/>
            <a:chOff x="712180" y="2646425"/>
            <a:chExt cx="4396786" cy="457200"/>
          </a:xfrm>
        </p:grpSpPr>
        <p:sp>
          <p:nvSpPr>
            <p:cNvPr id="83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2633959" y="724646"/>
              <a:ext cx="457200" cy="4300758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84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5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801082" y="2720146"/>
              <a:ext cx="4117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0000"/>
                  </a:solidFill>
                </a:rPr>
                <a:t>جمع</a:t>
              </a:r>
              <a:r>
                <a:rPr lang="ar-SY" b="1" dirty="0" smtClean="0"/>
                <a:t> كلمة المسلمين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6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7213600" y="4505864"/>
            <a:ext cx="3348105" cy="457200"/>
            <a:chOff x="-829259" y="3373091"/>
            <a:chExt cx="5938224" cy="457200"/>
          </a:xfrm>
        </p:grpSpPr>
        <p:sp>
          <p:nvSpPr>
            <p:cNvPr id="87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1863241" y="680591"/>
              <a:ext cx="457200" cy="584220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8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9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85413" y="3428237"/>
              <a:ext cx="4830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0000"/>
                  </a:solidFill>
                </a:rPr>
                <a:t>منع</a:t>
              </a:r>
              <a:r>
                <a:rPr lang="ar-SY" b="1" dirty="0" smtClean="0"/>
                <a:t> تفكُّك الدّولة</a:t>
              </a:r>
              <a:endParaRPr lang="ar-SY" b="1" dirty="0"/>
            </a:p>
          </p:txBody>
        </p:sp>
      </p:grpSp>
      <p:sp>
        <p:nvSpPr>
          <p:cNvPr id="90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709663" y="5134704"/>
            <a:ext cx="457025" cy="400243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0777882" y="5146471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ج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92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7197204" y="5098873"/>
            <a:ext cx="3372071" cy="457200"/>
            <a:chOff x="-871765" y="3373092"/>
            <a:chExt cx="5980730" cy="457200"/>
          </a:xfrm>
        </p:grpSpPr>
        <p:sp>
          <p:nvSpPr>
            <p:cNvPr id="93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1841988" y="659339"/>
              <a:ext cx="457200" cy="588470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4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5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446867" y="3383538"/>
              <a:ext cx="5321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السَّير على </a:t>
              </a:r>
              <a:r>
                <a:rPr lang="ar-SY" b="1" dirty="0" smtClean="0">
                  <a:solidFill>
                    <a:srgbClr val="FF0000"/>
                  </a:solidFill>
                </a:rPr>
                <a:t>نهج</a:t>
              </a:r>
              <a:r>
                <a:rPr lang="ar-SY" b="1" dirty="0" smtClean="0"/>
                <a:t> النبي محمَّد </a:t>
              </a:r>
              <a:r>
                <a:rPr lang="ar-SY" b="1" dirty="0">
                  <a:solidFill>
                    <a:schemeClr val="accent6">
                      <a:lumMod val="75000"/>
                    </a:schemeClr>
                  </a:solidFill>
                </a:rPr>
                <a:t>ﷺ</a:t>
              </a:r>
              <a:r>
                <a:rPr lang="ar-SY" b="1" dirty="0" smtClean="0"/>
                <a:t> </a:t>
              </a:r>
              <a:endParaRPr lang="ar-SY" b="1" dirty="0"/>
            </a:p>
          </p:txBody>
        </p:sp>
      </p:grpSp>
      <p:sp>
        <p:nvSpPr>
          <p:cNvPr id="96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709663" y="5718904"/>
            <a:ext cx="457025" cy="400243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0777882" y="5730671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د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98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7197204" y="5683073"/>
            <a:ext cx="3372071" cy="457200"/>
            <a:chOff x="-871765" y="3373092"/>
            <a:chExt cx="5980730" cy="457200"/>
          </a:xfrm>
        </p:grpSpPr>
        <p:sp>
          <p:nvSpPr>
            <p:cNvPr id="99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1841988" y="659339"/>
              <a:ext cx="457200" cy="588470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0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1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814275" y="3399194"/>
              <a:ext cx="4066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0000"/>
                  </a:solidFill>
                </a:rPr>
                <a:t>العناية</a:t>
              </a:r>
              <a:r>
                <a:rPr lang="ar-SY" b="1" dirty="0" smtClean="0"/>
                <a:t> باكتمال أركان الإسلام</a:t>
              </a:r>
              <a:endParaRPr lang="ar-SY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2122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78" grpId="0" animBg="1"/>
      <p:bldP spid="79" grpId="0"/>
      <p:bldP spid="80" grpId="0" animBg="1"/>
      <p:bldP spid="81" grpId="0"/>
      <p:bldP spid="90" grpId="0" animBg="1"/>
      <p:bldP spid="91" grpId="0"/>
      <p:bldP spid="96" grpId="0" animBg="1"/>
      <p:bldP spid="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960842" y="149833"/>
            <a:ext cx="953476" cy="32208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40974" y="320896"/>
            <a:ext cx="1204969" cy="2365989"/>
            <a:chOff x="979147" y="324740"/>
            <a:chExt cx="1204969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79147" y="575527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445452" y="324740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أبو بكر الصدّيق</a:t>
              </a:r>
            </a:p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رضي الله عنه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4856536" y="1363071"/>
            <a:ext cx="6850711" cy="1457912"/>
            <a:chOff x="4399197" y="1115161"/>
            <a:chExt cx="7297048" cy="1552898"/>
          </a:xfrm>
        </p:grpSpPr>
        <p:sp>
          <p:nvSpPr>
            <p:cNvPr id="47" name="Rectangle 13">
              <a:extLst>
                <a:ext uri="{FF2B5EF4-FFF2-40B4-BE49-F238E27FC236}">
                  <a16:creationId xmlns=""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=""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=""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399197" y="1241398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=""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5225510" y="1449889"/>
              <a:ext cx="5183727" cy="583624"/>
              <a:chOff x="3014159" y="576307"/>
              <a:chExt cx="5660606" cy="800653"/>
            </a:xfrm>
          </p:grpSpPr>
          <p:sp>
            <p:nvSpPr>
              <p:cNvPr id="51" name="TextBox 23">
                <a:extLst>
                  <a:ext uri="{FF2B5EF4-FFF2-40B4-BE49-F238E27FC236}">
                    <a16:creationId xmlns=""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=""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 flipH="1">
                <a:off x="3014159" y="837275"/>
                <a:ext cx="5660606" cy="539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بالرُّجوع إلى مصادر التعلُّم يحدِّدُ الطلبة </a:t>
                </a:r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موقع الجُبَيْلةِ </a:t>
                </a:r>
                <a:endPara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=""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=""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=""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=""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=""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=""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">
            <a:extLst>
              <a:ext uri="{FF2B5EF4-FFF2-40B4-BE49-F238E27FC236}">
                <a16:creationId xmlns="" xmlns:a16="http://schemas.microsoft.com/office/drawing/2014/main" id="{E7D392CA-AC2F-4369-AB59-CFA3EA7509E9}"/>
              </a:ext>
            </a:extLst>
          </p:cNvPr>
          <p:cNvGrpSpPr/>
          <p:nvPr/>
        </p:nvGrpSpPr>
        <p:grpSpPr>
          <a:xfrm>
            <a:off x="5792304" y="3461822"/>
            <a:ext cx="4910981" cy="561650"/>
            <a:chOff x="3643791" y="4834227"/>
            <a:chExt cx="2118926" cy="457200"/>
          </a:xfrm>
        </p:grpSpPr>
        <p:sp>
          <p:nvSpPr>
            <p:cNvPr id="60" name="TextBox 6">
              <a:extLst>
                <a:ext uri="{FF2B5EF4-FFF2-40B4-BE49-F238E27FC236}">
                  <a16:creationId xmlns="" xmlns:a16="http://schemas.microsoft.com/office/drawing/2014/main" id="{88BF745D-CF53-4FE3-8675-D0F240791EA6}"/>
                </a:ext>
              </a:extLst>
            </p:cNvPr>
            <p:cNvSpPr txBox="1"/>
            <p:nvPr/>
          </p:nvSpPr>
          <p:spPr>
            <a:xfrm>
              <a:off x="3643791" y="4862771"/>
              <a:ext cx="331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ar-SY" sz="2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61" name="Group 7">
              <a:extLst>
                <a:ext uri="{FF2B5EF4-FFF2-40B4-BE49-F238E27FC236}">
                  <a16:creationId xmlns="" xmlns:a16="http://schemas.microsoft.com/office/drawing/2014/main" id="{5D4FDF5B-3C24-4444-998E-F2DB790043D4}"/>
                </a:ext>
              </a:extLst>
            </p:cNvPr>
            <p:cNvGrpSpPr/>
            <p:nvPr/>
          </p:nvGrpSpPr>
          <p:grpSpPr>
            <a:xfrm>
              <a:off x="3854215" y="4834227"/>
              <a:ext cx="1908502" cy="457200"/>
              <a:chOff x="3200464" y="2646425"/>
              <a:chExt cx="1908502" cy="457200"/>
            </a:xfrm>
          </p:grpSpPr>
          <p:sp>
            <p:nvSpPr>
              <p:cNvPr id="62" name="Rectangle: Top Corners Rounded 8">
                <a:extLst>
                  <a:ext uri="{FF2B5EF4-FFF2-40B4-BE49-F238E27FC236}">
                    <a16:creationId xmlns="" xmlns:a16="http://schemas.microsoft.com/office/drawing/2014/main" id="{EA60D154-95A8-4B54-B3E4-EA319EDF09D2}"/>
                  </a:ext>
                </a:extLst>
              </p:cNvPr>
              <p:cNvSpPr/>
              <p:nvPr/>
            </p:nvSpPr>
            <p:spPr>
              <a:xfrm rot="5400000">
                <a:off x="3878102" y="1968787"/>
                <a:ext cx="457200" cy="1812475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Isosceles Triangle 9">
                <a:extLst>
                  <a:ext uri="{FF2B5EF4-FFF2-40B4-BE49-F238E27FC236}">
                    <a16:creationId xmlns="" xmlns:a16="http://schemas.microsoft.com/office/drawing/2014/main" id="{36F67113-E843-4DAA-97DB-507BABC263FC}"/>
                  </a:ext>
                </a:extLst>
              </p:cNvPr>
              <p:cNvSpPr/>
              <p:nvPr/>
            </p:nvSpPr>
            <p:spPr>
              <a:xfrm rot="5400000">
                <a:off x="4941246" y="2810910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extBox 10">
                <a:extLst>
                  <a:ext uri="{FF2B5EF4-FFF2-40B4-BE49-F238E27FC236}">
                    <a16:creationId xmlns="" xmlns:a16="http://schemas.microsoft.com/office/drawing/2014/main" id="{BD1E84FA-2EA1-4BF2-B0F6-63515275D02B}"/>
                  </a:ext>
                </a:extLst>
              </p:cNvPr>
              <p:cNvSpPr txBox="1"/>
              <p:nvPr/>
            </p:nvSpPr>
            <p:spPr>
              <a:xfrm>
                <a:off x="3333988" y="2720146"/>
                <a:ext cx="1513868" cy="253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/>
                  <a:t>في محافظة الدّرعيّة التَّابعة للرِّياض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341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70">
            <a:extLst>
              <a:ext uri="{FF2B5EF4-FFF2-40B4-BE49-F238E27FC236}">
                <a16:creationId xmlns:a16="http://schemas.microsoft.com/office/drawing/2014/main" xmlns="" id="{28F0844A-1ACC-4186-A996-B040FE8D2A5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89" y="2176588"/>
            <a:ext cx="4178121" cy="410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9477" y="2528182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12345" y="2528182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691582" y="428822"/>
            <a:ext cx="975094" cy="2688464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50956" y="2653734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53244" y="3765825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651533" y="370243"/>
            <a:ext cx="1200331" cy="2365989"/>
            <a:chOff x="915796" y="424237"/>
            <a:chExt cx="1200331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915796" y="626945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377463" y="424237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أبو بكر </a:t>
              </a:r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الصدّيق </a:t>
              </a:r>
            </a:p>
            <a:p>
              <a:pPr algn="ctr"/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رضي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الله عنه</a:t>
              </a:r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xmlns="" id="{479E858E-1373-421E-B8CD-800A947E627D}"/>
              </a:ext>
            </a:extLst>
          </p:cNvPr>
          <p:cNvSpPr txBox="1"/>
          <p:nvPr/>
        </p:nvSpPr>
        <p:spPr>
          <a:xfrm>
            <a:off x="3094599" y="3207051"/>
            <a:ext cx="2259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9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56" name="Trapezoid 45">
            <a:extLst>
              <a:ext uri="{FF2B5EF4-FFF2-40B4-BE49-F238E27FC236}">
                <a16:creationId xmlns:a16="http://schemas.microsoft.com/office/drawing/2014/main" xmlns="" id="{F6317744-3584-4AD4-9B58-26469BD7D775}"/>
              </a:ext>
            </a:extLst>
          </p:cNvPr>
          <p:cNvSpPr/>
          <p:nvPr/>
        </p:nvSpPr>
        <p:spPr>
          <a:xfrm rot="1761807" flipH="1">
            <a:off x="10030538" y="33232"/>
            <a:ext cx="734291" cy="526473"/>
          </a:xfrm>
          <a:prstGeom prst="trapezoid">
            <a:avLst/>
          </a:prstGeom>
          <a:gradFill flip="none" rotWithShape="1">
            <a:gsLst>
              <a:gs pos="59000">
                <a:schemeClr val="bg1">
                  <a:lumMod val="85000"/>
                </a:schemeClr>
              </a:gs>
              <a:gs pos="14000">
                <a:schemeClr val="bg1">
                  <a:lumMod val="50000"/>
                </a:schemeClr>
              </a:gs>
              <a:gs pos="9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rapezoid 46">
            <a:extLst>
              <a:ext uri="{FF2B5EF4-FFF2-40B4-BE49-F238E27FC236}">
                <a16:creationId xmlns:a16="http://schemas.microsoft.com/office/drawing/2014/main" xmlns="" id="{50F105D8-5D4B-4315-9BAC-C8F85FF11B57}"/>
              </a:ext>
            </a:extLst>
          </p:cNvPr>
          <p:cNvSpPr/>
          <p:nvPr/>
        </p:nvSpPr>
        <p:spPr>
          <a:xfrm rot="1800000" flipH="1">
            <a:off x="7160068" y="311408"/>
            <a:ext cx="4670070" cy="3101324"/>
          </a:xfrm>
          <a:prstGeom prst="trapezoid">
            <a:avLst>
              <a:gd name="adj" fmla="val 66116"/>
            </a:avLst>
          </a:prstGeom>
          <a:gradFill flip="none" rotWithShape="1">
            <a:gsLst>
              <a:gs pos="1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rapezoid 60">
            <a:extLst>
              <a:ext uri="{FF2B5EF4-FFF2-40B4-BE49-F238E27FC236}">
                <a16:creationId xmlns:a16="http://schemas.microsoft.com/office/drawing/2014/main" xmlns="" id="{21826D7A-6C61-426B-BFCF-57B90D2CA340}"/>
              </a:ext>
            </a:extLst>
          </p:cNvPr>
          <p:cNvSpPr/>
          <p:nvPr/>
        </p:nvSpPr>
        <p:spPr>
          <a:xfrm rot="1543809">
            <a:off x="6843381" y="372596"/>
            <a:ext cx="5662525" cy="2685098"/>
          </a:xfrm>
          <a:prstGeom prst="trapezoid">
            <a:avLst>
              <a:gd name="adj" fmla="val 95379"/>
            </a:avLst>
          </a:prstGeom>
          <a:gradFill flip="none" rotWithShape="1">
            <a:gsLst>
              <a:gs pos="2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7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6" grpId="0" animBg="1"/>
      <p:bldP spid="67" grpId="0" animBg="1"/>
      <p:bldP spid="6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0814" y="1933130"/>
            <a:ext cx="5355771" cy="3338816"/>
            <a:chOff x="3430814" y="1933130"/>
            <a:chExt cx="5355771" cy="333881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0814" y="2470689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0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341</Words>
  <Application>Microsoft Office PowerPoint</Application>
  <PresentationFormat>مخصص</PresentationFormat>
  <Paragraphs>81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778</cp:revision>
  <dcterms:created xsi:type="dcterms:W3CDTF">2020-10-10T04:32:51Z</dcterms:created>
  <dcterms:modified xsi:type="dcterms:W3CDTF">2021-08-16T08:53:18Z</dcterms:modified>
</cp:coreProperties>
</file>