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9.jpg" ContentType="image/gif"/>
  <Override PartName="/ppt/media/image5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74" r:id="rId2"/>
    <p:sldId id="256" r:id="rId3"/>
    <p:sldId id="257" r:id="rId4"/>
    <p:sldId id="267" r:id="rId5"/>
    <p:sldId id="258" r:id="rId6"/>
    <p:sldId id="260" r:id="rId7"/>
    <p:sldId id="261" r:id="rId8"/>
    <p:sldId id="262" r:id="rId9"/>
    <p:sldId id="264" r:id="rId10"/>
    <p:sldId id="266" r:id="rId11"/>
    <p:sldId id="269" r:id="rId12"/>
    <p:sldId id="273" r:id="rId13"/>
    <p:sldId id="268" r:id="rId14"/>
    <p:sldId id="270" r:id="rId15"/>
  </p:sldIdLst>
  <p:sldSz cx="12192000" cy="6858000"/>
  <p:notesSz cx="6797675" cy="9928225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14E"/>
    <a:srgbClr val="FFFF66"/>
    <a:srgbClr val="5FE349"/>
    <a:srgbClr val="CCFFFF"/>
    <a:srgbClr val="C8F5C1"/>
    <a:srgbClr val="66FFFF"/>
    <a:srgbClr val="FFFFCC"/>
    <a:srgbClr val="36C61E"/>
    <a:srgbClr val="EDAB44"/>
    <a:srgbClr val="EB8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9601F0-8E10-42A2-8FC6-8BE72B5AAB84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34A1DE-3684-403D-BA48-D42A237AA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337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2CE6-F19F-4B9F-8049-0CCF0AEE8BFE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54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7F58-D28A-420E-AE1B-487840DD898A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3FC8-1D56-4DAA-B245-721B73DA53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125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7F58-D28A-420E-AE1B-487840DD898A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3FC8-1D56-4DAA-B245-721B73DA53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463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7F58-D28A-420E-AE1B-487840DD898A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3FC8-1D56-4DAA-B245-721B73DA53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028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7F58-D28A-420E-AE1B-487840DD898A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3FC8-1D56-4DAA-B245-721B73DA53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36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7F58-D28A-420E-AE1B-487840DD898A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3FC8-1D56-4DAA-B245-721B73DA53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241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7F58-D28A-420E-AE1B-487840DD898A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3FC8-1D56-4DAA-B245-721B73DA53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048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7F58-D28A-420E-AE1B-487840DD898A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3FC8-1D56-4DAA-B245-721B73DA53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45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7F58-D28A-420E-AE1B-487840DD898A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3FC8-1D56-4DAA-B245-721B73DA53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653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7F58-D28A-420E-AE1B-487840DD898A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3FC8-1D56-4DAA-B245-721B73DA53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77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7F58-D28A-420E-AE1B-487840DD898A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3FC8-1D56-4DAA-B245-721B73DA53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014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7F58-D28A-420E-AE1B-487840DD898A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3FC8-1D56-4DAA-B245-721B73DA53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06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D7F58-D28A-420E-AE1B-487840DD898A}" type="datetimeFigureOut">
              <a:rPr lang="ar-SA" smtClean="0"/>
              <a:t>06/01/40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3FC8-1D56-4DAA-B245-721B73DA53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372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jpg"/><Relationship Id="rId18" Type="http://schemas.openxmlformats.org/officeDocument/2006/relationships/image" Target="../media/image38.jpg"/><Relationship Id="rId26" Type="http://schemas.openxmlformats.org/officeDocument/2006/relationships/image" Target="../media/image45.jpg"/><Relationship Id="rId3" Type="http://schemas.openxmlformats.org/officeDocument/2006/relationships/image" Target="../media/image23.jpeg"/><Relationship Id="rId21" Type="http://schemas.openxmlformats.org/officeDocument/2006/relationships/image" Target="../media/image40.jp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17" Type="http://schemas.openxmlformats.org/officeDocument/2006/relationships/image" Target="../media/image37.jpg"/><Relationship Id="rId25" Type="http://schemas.openxmlformats.org/officeDocument/2006/relationships/image" Target="../media/image44.jpg"/><Relationship Id="rId2" Type="http://schemas.openxmlformats.org/officeDocument/2006/relationships/image" Target="../media/image22.gif"/><Relationship Id="rId16" Type="http://schemas.openxmlformats.org/officeDocument/2006/relationships/image" Target="../media/image36.jpg"/><Relationship Id="rId20" Type="http://schemas.openxmlformats.org/officeDocument/2006/relationships/image" Target="../media/image39.jpg"/><Relationship Id="rId29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11" Type="http://schemas.openxmlformats.org/officeDocument/2006/relationships/image" Target="../media/image31.jpeg"/><Relationship Id="rId24" Type="http://schemas.openxmlformats.org/officeDocument/2006/relationships/image" Target="../media/image43.jpg"/><Relationship Id="rId5" Type="http://schemas.openxmlformats.org/officeDocument/2006/relationships/image" Target="../media/image25.jpeg"/><Relationship Id="rId15" Type="http://schemas.openxmlformats.org/officeDocument/2006/relationships/image" Target="../media/image35.jpg"/><Relationship Id="rId23" Type="http://schemas.openxmlformats.org/officeDocument/2006/relationships/image" Target="../media/image42.jpg"/><Relationship Id="rId28" Type="http://schemas.openxmlformats.org/officeDocument/2006/relationships/image" Target="../media/image47.jpeg"/><Relationship Id="rId10" Type="http://schemas.openxmlformats.org/officeDocument/2006/relationships/image" Target="../media/image30.jpeg"/><Relationship Id="rId19" Type="http://schemas.openxmlformats.org/officeDocument/2006/relationships/image" Target="../media/image16.jpg"/><Relationship Id="rId31" Type="http://schemas.openxmlformats.org/officeDocument/2006/relationships/image" Target="../media/image50.jpg"/><Relationship Id="rId4" Type="http://schemas.openxmlformats.org/officeDocument/2006/relationships/image" Target="../media/image24.jpg"/><Relationship Id="rId9" Type="http://schemas.openxmlformats.org/officeDocument/2006/relationships/image" Target="../media/image29.jpeg"/><Relationship Id="rId14" Type="http://schemas.openxmlformats.org/officeDocument/2006/relationships/image" Target="../media/image34.jpg"/><Relationship Id="rId22" Type="http://schemas.openxmlformats.org/officeDocument/2006/relationships/image" Target="../media/image41.jpg"/><Relationship Id="rId27" Type="http://schemas.openxmlformats.org/officeDocument/2006/relationships/image" Target="../media/image46.jpg"/><Relationship Id="rId30" Type="http://schemas.openxmlformats.org/officeDocument/2006/relationships/image" Target="../media/image4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ÙØªÙØ¬Ø© Ø¨Ø­Ø« Ø§ÙØµÙØ± Ø¹Ù Ø§ÙØ¨Ø³ÙÙØ©">
            <a:extLst>
              <a:ext uri="{FF2B5EF4-FFF2-40B4-BE49-F238E27FC236}">
                <a16:creationId xmlns:a16="http://schemas.microsoft.com/office/drawing/2014/main" id="{F1D263FA-F72F-432A-B6E6-2963404F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363" y="2166425"/>
            <a:ext cx="7951433" cy="2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ØµÙØ±Ø© Ø°Ø§Øª ØµÙØ©">
            <a:extLst>
              <a:ext uri="{FF2B5EF4-FFF2-40B4-BE49-F238E27FC236}">
                <a16:creationId xmlns:a16="http://schemas.microsoft.com/office/drawing/2014/main" id="{D1B3314B-3337-4D69-95B2-7444F99B2D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3" y="154745"/>
            <a:ext cx="5461759" cy="64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8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ستند 2"/>
          <p:cNvSpPr/>
          <p:nvPr/>
        </p:nvSpPr>
        <p:spPr>
          <a:xfrm flipH="1">
            <a:off x="2243772" y="242685"/>
            <a:ext cx="9687140" cy="1643420"/>
          </a:xfrm>
          <a:prstGeom prst="flowChartDocumen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لمعرفة هذه الممالك التصنيفية سمي الأشجار النامية في دوحة الحياة مستعينة بالصور التي تحملها ثمار تلك الأشجار 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9938475" y="1978702"/>
            <a:ext cx="2158583" cy="39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512568" y="1978702"/>
            <a:ext cx="2158583" cy="39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019202" y="1978702"/>
            <a:ext cx="2158583" cy="39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525836" y="1978702"/>
            <a:ext cx="2158583" cy="39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99929" y="1978702"/>
            <a:ext cx="2158583" cy="39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شكل بيضاوي 8"/>
          <p:cNvSpPr/>
          <p:nvPr/>
        </p:nvSpPr>
        <p:spPr>
          <a:xfrm>
            <a:off x="10237922" y="2433737"/>
            <a:ext cx="720000" cy="72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11210912" y="2956504"/>
            <a:ext cx="720000" cy="72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10202995" y="3263073"/>
            <a:ext cx="720000" cy="720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11039783" y="3825248"/>
            <a:ext cx="720000" cy="72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10199607" y="4097232"/>
            <a:ext cx="720000" cy="72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8556573" y="2256953"/>
            <a:ext cx="720000" cy="7200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7804525" y="4028350"/>
            <a:ext cx="720000" cy="7200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/>
          <p:cNvSpPr/>
          <p:nvPr/>
        </p:nvSpPr>
        <p:spPr>
          <a:xfrm>
            <a:off x="8785005" y="3020094"/>
            <a:ext cx="720000" cy="720000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7940385" y="3213292"/>
            <a:ext cx="720000" cy="72000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/>
          <p:cNvSpPr/>
          <p:nvPr/>
        </p:nvSpPr>
        <p:spPr>
          <a:xfrm>
            <a:off x="8595352" y="3853420"/>
            <a:ext cx="720000" cy="720000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7836573" y="2445763"/>
            <a:ext cx="720000" cy="720000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/>
          <p:cNvSpPr/>
          <p:nvPr/>
        </p:nvSpPr>
        <p:spPr>
          <a:xfrm>
            <a:off x="11017057" y="2203824"/>
            <a:ext cx="720000" cy="720000"/>
          </a:xfrm>
          <a:prstGeom prst="ellipse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/>
          <p:cNvSpPr/>
          <p:nvPr/>
        </p:nvSpPr>
        <p:spPr>
          <a:xfrm>
            <a:off x="6134724" y="2307341"/>
            <a:ext cx="720000" cy="720000"/>
          </a:xfrm>
          <a:prstGeom prst="ellipse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6299672" y="3105248"/>
            <a:ext cx="720000" cy="720000"/>
          </a:xfrm>
          <a:prstGeom prst="ellipse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5355589" y="2269845"/>
            <a:ext cx="720000" cy="720000"/>
          </a:xfrm>
          <a:prstGeom prst="ellipse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5389018" y="3099885"/>
            <a:ext cx="720000" cy="720000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6105085" y="3877199"/>
            <a:ext cx="720000" cy="720000"/>
          </a:xfrm>
          <a:prstGeom prst="ellipse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/>
          <p:cNvSpPr/>
          <p:nvPr/>
        </p:nvSpPr>
        <p:spPr>
          <a:xfrm>
            <a:off x="5313656" y="4028350"/>
            <a:ext cx="720000" cy="720000"/>
          </a:xfrm>
          <a:prstGeom prst="ellipse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3648436" y="2234885"/>
            <a:ext cx="720000" cy="720000"/>
          </a:xfrm>
          <a:prstGeom prst="ellipse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3676593" y="3045474"/>
            <a:ext cx="720000" cy="720000"/>
          </a:xfrm>
          <a:prstGeom prst="ellipse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2845060" y="4055255"/>
            <a:ext cx="720000" cy="720000"/>
          </a:xfrm>
          <a:prstGeom prst="ellipse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1401" b="-13671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/>
          <p:cNvSpPr/>
          <p:nvPr/>
        </p:nvSpPr>
        <p:spPr>
          <a:xfrm>
            <a:off x="3648436" y="3856063"/>
            <a:ext cx="720000" cy="720000"/>
          </a:xfrm>
          <a:prstGeom prst="ellipse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609" t="-40243" r="-71658" b="-3851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/>
          <p:cNvSpPr/>
          <p:nvPr/>
        </p:nvSpPr>
        <p:spPr>
          <a:xfrm>
            <a:off x="2761684" y="3153737"/>
            <a:ext cx="720000" cy="720000"/>
          </a:xfrm>
          <a:prstGeom prst="ellipse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2859139" y="2327532"/>
            <a:ext cx="720000" cy="720000"/>
          </a:xfrm>
          <a:prstGeom prst="ellipse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/>
          <p:cNvSpPr/>
          <p:nvPr/>
        </p:nvSpPr>
        <p:spPr>
          <a:xfrm>
            <a:off x="1240417" y="2325474"/>
            <a:ext cx="720000" cy="720000"/>
          </a:xfrm>
          <a:prstGeom prst="ellipse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1359388" y="3125053"/>
            <a:ext cx="720000" cy="720000"/>
          </a:xfrm>
          <a:prstGeom prst="ellipse">
            <a:avLst/>
          </a:prstGeom>
          <a:blipFill dpi="0"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/>
          <p:cNvSpPr/>
          <p:nvPr/>
        </p:nvSpPr>
        <p:spPr>
          <a:xfrm>
            <a:off x="363640" y="4060371"/>
            <a:ext cx="720000" cy="720000"/>
          </a:xfrm>
          <a:prstGeom prst="ellipse">
            <a:avLst/>
          </a:prstGeom>
          <a:blipFill dpi="0"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" t="-1719" r="-8582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1155070" y="3923534"/>
            <a:ext cx="720000" cy="720000"/>
          </a:xfrm>
          <a:prstGeom prst="ellipse">
            <a:avLst/>
          </a:prstGeom>
          <a:blipFill dpi="0"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435222" y="3185902"/>
            <a:ext cx="720000" cy="720000"/>
          </a:xfrm>
          <a:prstGeom prst="ellipse">
            <a:avLst/>
          </a:prstGeom>
          <a:blipFill dpi="0"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9679" t="1" r="-1" b="-9320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435070" y="2323601"/>
            <a:ext cx="720000" cy="720000"/>
          </a:xfrm>
          <a:prstGeom prst="ellipse">
            <a:avLst/>
          </a:prstGeom>
          <a:blipFill dpi="0"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10237922" y="6123778"/>
            <a:ext cx="1800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مملكة ........</a:t>
            </a:r>
          </a:p>
        </p:txBody>
      </p:sp>
      <p:sp>
        <p:nvSpPr>
          <p:cNvPr id="41" name="مستطيل 40"/>
          <p:cNvSpPr/>
          <p:nvPr/>
        </p:nvSpPr>
        <p:spPr>
          <a:xfrm>
            <a:off x="7849295" y="6124575"/>
            <a:ext cx="1800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مملكة ........</a:t>
            </a:r>
          </a:p>
        </p:txBody>
      </p:sp>
      <p:sp>
        <p:nvSpPr>
          <p:cNvPr id="42" name="مستطيل 41"/>
          <p:cNvSpPr/>
          <p:nvPr/>
        </p:nvSpPr>
        <p:spPr>
          <a:xfrm>
            <a:off x="5460668" y="6126249"/>
            <a:ext cx="1800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مملكة ........</a:t>
            </a:r>
          </a:p>
        </p:txBody>
      </p:sp>
      <p:sp>
        <p:nvSpPr>
          <p:cNvPr id="43" name="مستطيل 42"/>
          <p:cNvSpPr/>
          <p:nvPr/>
        </p:nvSpPr>
        <p:spPr>
          <a:xfrm>
            <a:off x="3072041" y="6114872"/>
            <a:ext cx="1800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مملكة ........</a:t>
            </a:r>
          </a:p>
        </p:txBody>
      </p:sp>
      <p:sp>
        <p:nvSpPr>
          <p:cNvPr id="44" name="مستطيل 43"/>
          <p:cNvSpPr/>
          <p:nvPr/>
        </p:nvSpPr>
        <p:spPr>
          <a:xfrm>
            <a:off x="683414" y="6123778"/>
            <a:ext cx="1800000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مملكة ........</a:t>
            </a:r>
          </a:p>
        </p:txBody>
      </p:sp>
      <p:sp>
        <p:nvSpPr>
          <p:cNvPr id="45" name="مخطط انسيابي: مستند 44"/>
          <p:cNvSpPr/>
          <p:nvPr/>
        </p:nvSpPr>
        <p:spPr>
          <a:xfrm>
            <a:off x="183640" y="255087"/>
            <a:ext cx="1800000" cy="1643420"/>
          </a:xfrm>
          <a:prstGeom prst="flowChartDocument">
            <a:avLst/>
          </a:prstGeom>
          <a:solidFill>
            <a:srgbClr val="FFB0D2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مهارة الاستنتاج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80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9825" y="194155"/>
            <a:ext cx="8584615" cy="2800767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(سبب) </a:t>
            </a:r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سبعينيات القرن الماضي اكتشف العلماء مخلوقات حية جديدة بدائية النوى وحيدة الخلية سمها العلماء البدائيات وقد بينت الدراسات </a:t>
            </a:r>
            <a:r>
              <a:rPr lang="ar-SA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الحيوكيميائية</a:t>
            </a:r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أنها لا تشبه البكتيريا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69825" y="3498357"/>
            <a:ext cx="8584615" cy="2800767"/>
          </a:xfrm>
          <a:prstGeom prst="rect">
            <a:avLst/>
          </a:prstGeom>
          <a:solidFill>
            <a:srgbClr val="CCFFFF"/>
          </a:solidFill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(نتيجة) </a:t>
            </a:r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لهذا أعادوا تسمية البكتيريا الجديدة </a:t>
            </a:r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واقترح العلماء نظام جديد للتصنيف لإيجاد مكان لهذه المجموعة وهكذا احتلت هذه المجموعة فوق مملكة خاصة بها هي فوق مملكة البدائيات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9144002" y="194155"/>
            <a:ext cx="2848802" cy="769441"/>
          </a:xfrm>
          <a:prstGeom prst="rect">
            <a:avLst/>
          </a:prstGeom>
          <a:solidFill>
            <a:srgbClr val="C8F5C1"/>
          </a:solidFill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السبب والنتيجة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1112520"/>
            <a:ext cx="2848802" cy="5461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6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44774" y="84354"/>
            <a:ext cx="11557416" cy="12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9947" b="-361851"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82184" y="1358705"/>
            <a:ext cx="11557416" cy="72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8" t="-421908" r="1038" b="-1102866"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44774" y="2093056"/>
            <a:ext cx="11557416" cy="12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7605" b="-152349"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75379" y="3331177"/>
            <a:ext cx="11557416" cy="72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9" t="-954387" r="389" b="-567747"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44774" y="4027949"/>
            <a:ext cx="11557416" cy="12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7608" b="-110903"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60077" y="5289298"/>
            <a:ext cx="11557416" cy="72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40647" b="-73315"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75379" y="5986070"/>
            <a:ext cx="11557416" cy="72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97873" b="-26871"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072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102964" y="89941"/>
            <a:ext cx="6487548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قارني بين نظام كارلوس </a:t>
            </a:r>
            <a:r>
              <a:rPr lang="ar-SA" sz="36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لينيوس</a:t>
            </a:r>
            <a:r>
              <a:rPr lang="ar-SA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للتصنيف ونظام التصنيف الحديث 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843116"/>
              </p:ext>
            </p:extLst>
          </p:nvPr>
        </p:nvGraphicFramePr>
        <p:xfrm>
          <a:off x="477672" y="1536630"/>
          <a:ext cx="11251548" cy="51059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4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6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918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bg1"/>
                          </a:solidFill>
                        </a:rPr>
                        <a:t>وجه المقارنة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bg1"/>
                          </a:solidFill>
                        </a:rPr>
                        <a:t>نظام كارلوس </a:t>
                      </a:r>
                      <a:r>
                        <a:rPr lang="ar-SA" sz="3600" dirty="0" err="1">
                          <a:solidFill>
                            <a:schemeClr val="bg1"/>
                          </a:solidFill>
                        </a:rPr>
                        <a:t>لينيوس</a:t>
                      </a:r>
                      <a:r>
                        <a:rPr lang="ar-SA" sz="3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bg1"/>
                          </a:solidFill>
                        </a:rPr>
                        <a:t>نظام التصنيف الحديث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31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bg1"/>
                          </a:solidFill>
                        </a:rPr>
                        <a:t>أهم أسس</a:t>
                      </a:r>
                      <a:r>
                        <a:rPr lang="ar-SA" sz="3600" b="1" baseline="0" dirty="0">
                          <a:solidFill>
                            <a:schemeClr val="bg1"/>
                          </a:solidFill>
                        </a:rPr>
                        <a:t> التصنيف المستخدمة </a:t>
                      </a:r>
                      <a:endParaRPr lang="ar-SA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شكل المخلوق وسلوكه وطبيعة البيئة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نوع الخلية </a:t>
                      </a:r>
                      <a:r>
                        <a:rPr lang="ar-SA" sz="3600">
                          <a:solidFill>
                            <a:schemeClr val="tx1"/>
                          </a:solidFill>
                        </a:rPr>
                        <a:t>والتركيب والغذاء </a:t>
                      </a:r>
                      <a:endParaRPr lang="ar-SA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31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bg1"/>
                          </a:solidFill>
                        </a:rPr>
                        <a:t>أكبر الفئات التصنيفية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المملكة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فوق المملكة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319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chemeClr val="bg1"/>
                          </a:solidFill>
                        </a:rPr>
                        <a:t>عدد الممالك</a:t>
                      </a:r>
                      <a:r>
                        <a:rPr lang="ar-SA" sz="3600" b="1" baseline="0" dirty="0">
                          <a:solidFill>
                            <a:schemeClr val="bg1"/>
                          </a:solidFill>
                        </a:rPr>
                        <a:t> التصنيفية </a:t>
                      </a:r>
                      <a:endParaRPr lang="ar-SA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مملكتين (مملكة النبات ومملكة الحيوانات)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ست ممالك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(البدائيات والبكتيريا والطلائعيات و الفطريات الحيوانات والنباتات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9968460" y="0"/>
            <a:ext cx="1800000" cy="144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مهارة المقارنة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31" y="89941"/>
            <a:ext cx="1723867" cy="1350059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58F7FF3-805B-41A6-AEC3-8EBDA40E8651}"/>
              </a:ext>
            </a:extLst>
          </p:cNvPr>
          <p:cNvSpPr/>
          <p:nvPr/>
        </p:nvSpPr>
        <p:spPr>
          <a:xfrm>
            <a:off x="4515729" y="2419643"/>
            <a:ext cx="384048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9FC3A7F-3FF7-4261-B0A1-DCFE44CC5963}"/>
              </a:ext>
            </a:extLst>
          </p:cNvPr>
          <p:cNvSpPr/>
          <p:nvPr/>
        </p:nvSpPr>
        <p:spPr>
          <a:xfrm>
            <a:off x="536917" y="2419643"/>
            <a:ext cx="384048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81F64C2-8342-476D-A403-27B60C523BE0}"/>
              </a:ext>
            </a:extLst>
          </p:cNvPr>
          <p:cNvSpPr/>
          <p:nvPr/>
        </p:nvSpPr>
        <p:spPr>
          <a:xfrm>
            <a:off x="4562621" y="3754231"/>
            <a:ext cx="384048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B411A70-87A2-4296-A1BA-E89F86EECC9B}"/>
              </a:ext>
            </a:extLst>
          </p:cNvPr>
          <p:cNvSpPr/>
          <p:nvPr/>
        </p:nvSpPr>
        <p:spPr>
          <a:xfrm>
            <a:off x="536917" y="3697959"/>
            <a:ext cx="384048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7028142-973A-45C2-BBCF-799A9C91F591}"/>
              </a:ext>
            </a:extLst>
          </p:cNvPr>
          <p:cNvSpPr/>
          <p:nvPr/>
        </p:nvSpPr>
        <p:spPr>
          <a:xfrm>
            <a:off x="4515729" y="5088819"/>
            <a:ext cx="384048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351524B-205C-47AE-B23A-D4BC90E1C25F}"/>
              </a:ext>
            </a:extLst>
          </p:cNvPr>
          <p:cNvSpPr/>
          <p:nvPr/>
        </p:nvSpPr>
        <p:spPr>
          <a:xfrm>
            <a:off x="533944" y="5060682"/>
            <a:ext cx="3840480" cy="155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47475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1" y="2813537"/>
            <a:ext cx="11573598" cy="390955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57331" y="134911"/>
            <a:ext cx="11677338" cy="2554545"/>
          </a:xfrm>
          <a:prstGeom prst="rect">
            <a:avLst/>
          </a:prstGeom>
          <a:solidFill>
            <a:srgbClr val="FFFFCC"/>
          </a:solidFill>
          <a:ln w="38100">
            <a:solidFill>
              <a:srgbClr val="36C61E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يصطاد والد سامر الأسماك التي تحمل خصائص نظام كارلوس </a:t>
            </a:r>
            <a:r>
              <a:rPr lang="ar-SA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لينيوس</a:t>
            </a:r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بينما يصطاد سامر الأسماك التي تحمل خصائص نظام التصنيف الحديث على ضوء دراستكـِ لتصنيف كارلوس </a:t>
            </a:r>
            <a:r>
              <a:rPr lang="ar-SA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لينيوس</a:t>
            </a:r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ضعي السمكة التي تحمل المعلومة الصحيحة في الشبكة الصحيحة  </a:t>
            </a:r>
          </a:p>
        </p:txBody>
      </p:sp>
    </p:spTree>
    <p:extLst>
      <p:ext uri="{BB962C8B-B14F-4D97-AF65-F5344CB8AC3E}">
        <p14:creationId xmlns:p14="http://schemas.microsoft.com/office/powerpoint/2010/main" val="226723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F479606-2EEE-4FBC-A82D-585236E3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1334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783830" y="1558260"/>
            <a:ext cx="822979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التصنيف الحديث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813415" y="3566942"/>
            <a:ext cx="59955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rgbClr val="6BBD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أعداد: ريحانة العامر </a:t>
            </a:r>
          </a:p>
        </p:txBody>
      </p:sp>
    </p:spTree>
    <p:extLst>
      <p:ext uri="{BB962C8B-B14F-4D97-AF65-F5344CB8AC3E}">
        <p14:creationId xmlns:p14="http://schemas.microsoft.com/office/powerpoint/2010/main" val="3434352749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6245738" y="181570"/>
            <a:ext cx="5760000" cy="6480000"/>
            <a:chOff x="6245738" y="181570"/>
            <a:chExt cx="5760000" cy="648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مربع نص 3"/>
            <p:cNvSpPr txBox="1"/>
            <p:nvPr/>
          </p:nvSpPr>
          <p:spPr>
            <a:xfrm>
              <a:off x="6245738" y="181570"/>
              <a:ext cx="5760000" cy="648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7805377" y="1181844"/>
              <a:ext cx="3377284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6000" b="0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الفكرة العامة </a:t>
              </a:r>
            </a:p>
          </p:txBody>
        </p:sp>
        <p:sp>
          <p:nvSpPr>
            <p:cNvPr id="7" name="مستطيل 6"/>
            <p:cNvSpPr/>
            <p:nvPr/>
          </p:nvSpPr>
          <p:spPr>
            <a:xfrm>
              <a:off x="7569615" y="2498985"/>
              <a:ext cx="4093464" cy="3785652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48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  </a:t>
              </a:r>
              <a:r>
                <a:rPr lang="ar-SA" sz="4800" b="1" cap="none" spc="0" dirty="0">
                  <a:ln w="22225">
                    <a:solidFill>
                      <a:schemeClr val="bg1">
                        <a:lumMod val="85000"/>
                      </a:schemeClr>
                    </a:solidFill>
                    <a:prstDash val="solid"/>
                  </a:ln>
                  <a:effectLst/>
                </a:rPr>
                <a:t>صنفت المخلوقات </a:t>
              </a:r>
            </a:p>
            <a:p>
              <a:pPr algn="ctr"/>
              <a:r>
                <a:rPr lang="ar-SA" sz="4800" b="1" cap="none" spc="0" dirty="0">
                  <a:ln w="22225">
                    <a:solidFill>
                      <a:schemeClr val="bg1">
                        <a:lumMod val="85000"/>
                      </a:schemeClr>
                    </a:solidFill>
                    <a:prstDash val="solid"/>
                  </a:ln>
                  <a:effectLst/>
                </a:rPr>
                <a:t>الحية </a:t>
              </a:r>
              <a:r>
                <a:rPr lang="ar-SA" sz="4800" b="1" dirty="0">
                  <a:ln w="22225">
                    <a:solidFill>
                      <a:schemeClr val="bg1">
                        <a:lumMod val="85000"/>
                      </a:schemeClr>
                    </a:solidFill>
                    <a:prstDash val="solid"/>
                  </a:ln>
                </a:rPr>
                <a:t>بناء على خصائصها تركيباتها وعلاقات بعضها ببعض  </a:t>
              </a:r>
              <a:endParaRPr lang="ar-SA" sz="4800" b="1" cap="none" spc="0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/>
              </a:endParaRPr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350042" y="181570"/>
            <a:ext cx="5760000" cy="6480000"/>
            <a:chOff x="350042" y="181570"/>
            <a:chExt cx="5760000" cy="648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مربع نص 11"/>
            <p:cNvSpPr txBox="1"/>
            <p:nvPr/>
          </p:nvSpPr>
          <p:spPr>
            <a:xfrm>
              <a:off x="350042" y="181570"/>
              <a:ext cx="5760000" cy="648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1562731" y="1181844"/>
              <a:ext cx="3784980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6000" b="0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الفكرة الرئيسة </a:t>
              </a:r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1274164" y="2652873"/>
              <a:ext cx="4490320" cy="3477875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4400" b="1" cap="none" spc="0" dirty="0">
                  <a:ln w="22225">
                    <a:solidFill>
                      <a:schemeClr val="bg1">
                        <a:lumMod val="6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/>
                </a:rPr>
                <a:t>يتكون نظام تصنيف المخلوقات الحية الحديث من ست ممالك تقع ضمن ثلاث فئات كبيرة تسمى فوق مملكة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455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244591" y="2762676"/>
            <a:ext cx="3780000" cy="39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162270" y="2762676"/>
            <a:ext cx="3780000" cy="39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79949" y="2762676"/>
            <a:ext cx="3780000" cy="39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514591" y="2042676"/>
            <a:ext cx="324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3B6D"/>
                </a:solidFill>
              </a:rPr>
              <a:t>ماذا أعلم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32270" y="2042676"/>
            <a:ext cx="324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3B6C"/>
                </a:solidFill>
              </a:rPr>
              <a:t>ماذا أود أن أتعلم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49949" y="2042676"/>
            <a:ext cx="324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D3B6D"/>
                </a:solidFill>
              </a:rPr>
              <a:t>ماذا تعلمت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E9A50D0-4207-47CC-86E0-9BDFBCDA8554}"/>
              </a:ext>
            </a:extLst>
          </p:cNvPr>
          <p:cNvSpPr/>
          <p:nvPr/>
        </p:nvSpPr>
        <p:spPr>
          <a:xfrm>
            <a:off x="270921" y="135324"/>
            <a:ext cx="114563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العزيزة باستخدام استراتيجية التصفح اطلعي على </a:t>
            </a:r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عناصر </a:t>
            </a:r>
            <a:r>
              <a:rPr lang="ar-SA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 في كتابكـِ المقرر وحددي العناصر التي سبق أن تعلمتها(ماذا أعرف) والعناصر التي لم تتعلمين عنها (ماذا أود أن أتعلم)</a:t>
            </a:r>
          </a:p>
        </p:txBody>
      </p:sp>
    </p:spTree>
    <p:extLst>
      <p:ext uri="{BB962C8B-B14F-4D97-AF65-F5344CB8AC3E}">
        <p14:creationId xmlns:p14="http://schemas.microsoft.com/office/powerpoint/2010/main" val="49350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44581" y="1823909"/>
            <a:ext cx="7920000" cy="1620000"/>
          </a:xfrm>
          <a:prstGeom prst="rect">
            <a:avLst/>
          </a:prstGeom>
          <a:solidFill>
            <a:srgbClr val="7AAB55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تقارن الخصائص الرئيسة لفوق الممالك الثلاث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44581" y="3757736"/>
            <a:ext cx="7920000" cy="830997"/>
          </a:xfrm>
          <a:prstGeom prst="rect">
            <a:avLst/>
          </a:prstGeom>
          <a:solidFill>
            <a:srgbClr val="EC9C54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تميز بين الممالك الست             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04681" y="189741"/>
            <a:ext cx="6229779" cy="1323439"/>
          </a:xfrm>
          <a:prstGeom prst="rect">
            <a:avLst/>
          </a:prstGeom>
          <a:solidFill>
            <a:srgbClr val="FFB0D2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ar-SA" sz="8000" b="1" cap="none" spc="0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+mj-cs"/>
              </a:rPr>
              <a:t>اهداف ال</a:t>
            </a:r>
            <a:r>
              <a:rPr lang="ar-SA" sz="8000" b="1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+mj-cs"/>
              </a:rPr>
              <a:t>درس</a:t>
            </a:r>
            <a:r>
              <a:rPr lang="ar-SA" sz="6600" b="0" cap="none" spc="0" dirty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59571" y="5027276"/>
            <a:ext cx="7920000" cy="1569660"/>
          </a:xfrm>
          <a:prstGeom prst="rect">
            <a:avLst/>
          </a:prstGeom>
          <a:solidFill>
            <a:srgbClr val="9E7764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تصنف المخلوقات الحية إلى مستوى المملكة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37" y="534573"/>
            <a:ext cx="2908092" cy="606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4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86540" y="460619"/>
            <a:ext cx="833050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قام كارلوس </a:t>
            </a:r>
            <a:r>
              <a:rPr lang="ar-SA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لينيوس</a:t>
            </a:r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بتصنيف الكائنات الحية إلى حيوانات ونباتات 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337738" y="2317243"/>
            <a:ext cx="5400542" cy="28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صنف كارلوس </a:t>
            </a:r>
            <a:r>
              <a:rPr lang="ar-SA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لينيوس</a:t>
            </a:r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الكائنات الحية التي تتحرك وتتغذى تغذية غير ذاتية ضمن المملكة الحيوانية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51793" y="2317243"/>
            <a:ext cx="5400000" cy="28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صنف كارلوس </a:t>
            </a:r>
            <a:r>
              <a:rPr lang="ar-SA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لينيوس</a:t>
            </a:r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الكائنات الحية التي لا تتحرك وتتغذى تغذية ذاتية ضمن المملكة النباتية 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0253272" y="5381469"/>
            <a:ext cx="1260000" cy="1080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770557" y="5381469"/>
            <a:ext cx="1260000" cy="108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8511914" y="5381469"/>
            <a:ext cx="1260000" cy="108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658673" y="5381469"/>
            <a:ext cx="1260000" cy="108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994347" y="5381469"/>
            <a:ext cx="1260000" cy="1080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323000" y="5381469"/>
            <a:ext cx="1260000" cy="10800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99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626838" y="1085724"/>
            <a:ext cx="323627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بالتعاون مع زميلاتكـِ في المجموعة صنفي الكائنات الحية التي أمامكـِ على أساسي كارلوس </a:t>
            </a:r>
            <a:r>
              <a:rPr lang="ar-SA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لينيوس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8626838" y="141343"/>
            <a:ext cx="323627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حل المشكلات 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152359" y="152720"/>
            <a:ext cx="1800000" cy="180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677880" y="152720"/>
            <a:ext cx="1800000" cy="180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203401" y="152720"/>
            <a:ext cx="1800000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152359" y="2866708"/>
            <a:ext cx="1800000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677880" y="2862802"/>
            <a:ext cx="1800000" cy="1800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203401" y="2866708"/>
            <a:ext cx="1800000" cy="18000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5912516" y="1785158"/>
            <a:ext cx="1800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المملكة........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438037" y="1769923"/>
            <a:ext cx="1800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المملكة........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963558" y="1785158"/>
            <a:ext cx="1800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المملكة........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907003" y="4502044"/>
            <a:ext cx="1800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المملكة........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438037" y="4480005"/>
            <a:ext cx="1800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المملكة........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963558" y="4502044"/>
            <a:ext cx="1800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المملكة........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8338278" y="4856287"/>
            <a:ext cx="366349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س/ناقشي أهم المشكلات التي واجهتكـِ في تصنيف هذه المخلوقات؟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171655" y="5257530"/>
            <a:ext cx="678070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اقترحي: حل لهذه المشكلة </a:t>
            </a:r>
          </a:p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</a:t>
            </a:r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9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401" y="3206928"/>
            <a:ext cx="10521062" cy="3046988"/>
          </a:xfrm>
          <a:prstGeom prst="rect">
            <a:avLst/>
          </a:prstGeom>
          <a:solidFill>
            <a:srgbClr val="FFB0D2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 تم اكتشاف كائنات جديدة تحمل صفات مشتركة بين النباتات والحيوانات </a:t>
            </a:r>
            <a:r>
              <a:rPr lang="ar-SA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كاليوجلينا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التي تتغذى ذاتيا كالنبات وتتحرك كالحيوانات والفطريات التي لا تتحرك كالنباتات وغير ذاتي التغذية كالحيوانات </a:t>
            </a:r>
            <a:endParaRPr lang="ar-S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914400" y="421006"/>
            <a:ext cx="11023983" cy="2400657"/>
            <a:chOff x="914400" y="421006"/>
            <a:chExt cx="11023983" cy="2400657"/>
          </a:xfrm>
        </p:grpSpPr>
        <p:sp>
          <p:nvSpPr>
            <p:cNvPr id="3" name="مستطيل 2"/>
            <p:cNvSpPr/>
            <p:nvPr/>
          </p:nvSpPr>
          <p:spPr>
            <a:xfrm>
              <a:off x="914400" y="421006"/>
              <a:ext cx="8275320" cy="2400657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ar-SA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فسري: </a:t>
              </a:r>
            </a:p>
            <a:p>
              <a:r>
                <a:rPr lang="ar-SA" sz="48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قام علماء التصنيف بتطوير نظام كارلوس </a:t>
              </a:r>
              <a:r>
                <a:rPr lang="ar-SA" sz="4800" dirty="0" err="1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لينيوس</a:t>
              </a:r>
              <a:r>
                <a:rPr lang="ar-SA" sz="48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r-SA" sz="48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واستحداث نظام تصنيف جديد</a:t>
              </a:r>
            </a:p>
          </p:txBody>
        </p:sp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0" y="421006"/>
              <a:ext cx="2413383" cy="2400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28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18160" y="221087"/>
            <a:ext cx="877574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لتجنب عيوب نظام كارلوس </a:t>
            </a:r>
            <a:r>
              <a:rPr lang="ar-SA" sz="4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لينيوس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800" b="0" cap="none" spc="0" dirty="0">
                <a:ln w="0">
                  <a:solidFill>
                    <a:srgbClr val="FF0000"/>
                  </a:solidFill>
                </a:ln>
                <a:solidFill>
                  <a:srgbClr val="66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●</a:t>
            </a:r>
            <a:r>
              <a:rPr lang="ar-SA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غُيرت الأسس التي تصنف على أساسها </a:t>
            </a:r>
            <a:r>
              <a:rPr lang="ar-SA" sz="4800" b="0" cap="none" spc="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الكائنات الحية وأضيفت أسس جديدة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755" y="233068"/>
            <a:ext cx="2294493" cy="226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32944" y="2939607"/>
            <a:ext cx="8635334" cy="156966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rgbClr val="66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●</a:t>
            </a:r>
            <a:r>
              <a:rPr lang="ar-SA" sz="4800" b="0" cap="none" spc="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كما استحدث العلماء ممالك تصنيفية جديدة وأصبح عددها في هذا النظام خمس ممالك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32944" y="4878824"/>
            <a:ext cx="8680304" cy="1569660"/>
          </a:xfrm>
          <a:prstGeom prst="rect">
            <a:avLst/>
          </a:prstGeom>
          <a:solidFill>
            <a:srgbClr val="FFB0D2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rgbClr val="66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●</a:t>
            </a:r>
            <a:r>
              <a:rPr lang="ar-SA" sz="4800" b="0" cap="none" spc="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كما استحدث العلماء مرتبة تصنيفية جديدة أكبر من المملكة هي الفوق مملكة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3175693"/>
            <a:ext cx="2533338" cy="34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300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449</Words>
  <Application>Microsoft Office PowerPoint</Application>
  <PresentationFormat>شاشة عريضة</PresentationFormat>
  <Paragraphs>63</Paragraphs>
  <Slides>14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 جواد</dc:creator>
  <cp:lastModifiedBy>ريحانة العامر</cp:lastModifiedBy>
  <cp:revision>101</cp:revision>
  <cp:lastPrinted>2016-10-24T09:01:00Z</cp:lastPrinted>
  <dcterms:created xsi:type="dcterms:W3CDTF">2015-10-13T08:45:51Z</dcterms:created>
  <dcterms:modified xsi:type="dcterms:W3CDTF">2018-09-16T12:48:12Z</dcterms:modified>
</cp:coreProperties>
</file>