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59" r:id="rId2"/>
    <p:sldId id="332" r:id="rId3"/>
    <p:sldId id="346" r:id="rId4"/>
    <p:sldId id="347" r:id="rId5"/>
    <p:sldId id="348" r:id="rId6"/>
    <p:sldId id="333" r:id="rId7"/>
    <p:sldId id="357" r:id="rId8"/>
    <p:sldId id="349" r:id="rId9"/>
    <p:sldId id="350" r:id="rId10"/>
    <p:sldId id="351" r:id="rId11"/>
    <p:sldId id="358" r:id="rId12"/>
    <p:sldId id="353" r:id="rId13"/>
    <p:sldId id="354" r:id="rId14"/>
    <p:sldId id="355" r:id="rId15"/>
    <p:sldId id="356" r:id="rId16"/>
    <p:sldId id="336" r:id="rId17"/>
    <p:sldId id="360" r:id="rId18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67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72" y="174"/>
      </p:cViewPr>
      <p:guideLst>
        <p:guide orient="horz" pos="2216"/>
        <p:guide pos="43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71D47AA-5F88-4B47-B90A-BF95136B10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55134DA-7167-437C-98FD-917C517D0D25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97021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F83A0D-B48D-4F64-A17C-39919DBF7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D887A26-4B77-4461-89DF-F56A13C41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B510252-8039-4AC8-A6B8-43289F83E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11930A1-E8AE-4DCA-9C46-4575C2F06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7B02FA2-A50B-40C3-A2E7-56D58F96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4499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9C65DE-D598-43F8-9293-94FFA9CD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4CEA87D-672A-4F7A-8A8C-6A7567DEEB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153E91D-6A0E-4BEC-8AA5-4DF6F853E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9FE5220-721E-489B-85BB-33DBD18DA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2748850-2CEF-4B7C-81FD-471F40CFD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09812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19B5CA8-7C82-4053-BE16-50F3108E37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B6E2322-4D67-4AD4-94A4-F7F20C109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2D00F9B-61D6-4EA5-A5E6-1870D5A1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05DC9AB-C04D-4C12-8CC1-F6372D76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2326653-BDC5-4AA2-ADA0-17835B65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01229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86AB24-4E8E-4A94-85C1-D5A9ED2D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57AA61E-808A-476C-9EB2-B54D5FC5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118884-A403-4D0F-8D5B-D485827C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E4D4BF-D6AF-4841-99D1-237AA7BF2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5DB0517-CE0B-4824-B698-2DDB73FE8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949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AAD1D5-245D-4875-9F87-6B1B55542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7083B4E-5E4B-4B70-8C34-FCDDFE1DB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88558AF-8634-41A3-B1C8-A3832A2A9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D7204F2-EC1F-4E4F-ADBC-B2DB592D7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35D509-2871-4AFE-A32D-F1542AB74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1059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373057-0C91-4501-A0EC-44C381762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2424076-B2CC-4BFF-8C8B-339866914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F7B2A10-9D9A-4F1B-AE84-D9B03EF4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1D58DF2-8B75-41D7-BAA5-954C0DFB8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984891A-CDE6-4A3C-B4B9-19AB6233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5F25D58-1C47-48A8-8A25-28E08270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4336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B8323D-7C67-4CA0-8696-A798B3637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C09C6D9-B0C4-4042-BA22-46EA066C2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EB8EF0-FD10-4D4B-8F2F-17D3F4C4E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03F840B-9503-421F-8D2A-1DD895FFFE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CF2DA90-7F1F-4D2A-9C09-15CF736F1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C4657FD-93CC-4A8D-9F5E-63BF6AD63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4F5E378-A480-45BA-B7DA-2D5D0036F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62D3B63-74C7-418D-BD23-7E0524A5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1037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715FF9-947A-406E-8895-4A1632C0A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E0401D4-32C6-4DCF-B19A-1915FA7D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6774DDF-8F91-4464-9770-021865811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8D72D68-265D-4CDD-B282-74EC208B4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66777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2D07601-9B59-4C1C-92AA-794653309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68B81AE-5BFC-4AD1-8596-30127A7E7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2DCABFD-6770-4C50-B41F-AFAA0B32E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3660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62270E-7D24-4DD1-9131-9433BACB3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0E8952B-CD89-4EA0-9887-F824DC50A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2D24E29-EDB2-4056-AD3A-D2EFC7DD1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1FB215F-4109-41DB-A86F-1CF21D45D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A275B44-3288-4A1F-B5A0-688F3C745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1C33DBA-3A47-4C6D-9B27-5D5E97FA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08636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B7D2BD-45BC-4B4E-844A-91DBE0B2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462BEB4-01FB-4C82-AC82-507BCCD22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DB95F76-E121-4774-B6C7-253B24897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ABA99A4-50D8-4406-AC84-F4C4ED2F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55B3A3F-2B49-4C3E-A74C-8939F2EB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2EEFC22-CEE7-4638-A70A-86A04525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4928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4082126-0589-4B08-9177-8BB1E9A75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DA39409-730B-4CF9-A249-09D1D9861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55E56DD-CEDE-42BD-A4D1-602159115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4582D66-112D-4659-BC1F-A6AE074E5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55F410F-E040-40F6-B044-0FCF3F930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638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12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12.png"/><Relationship Id="rId10" Type="http://schemas.openxmlformats.org/officeDocument/2006/relationships/image" Target="../media/image11.PNG"/><Relationship Id="rId9" Type="http://schemas.openxmlformats.org/officeDocument/2006/relationships/image" Target="../media/image6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14.PNG"/><Relationship Id="rId9" Type="http://schemas.openxmlformats.org/officeDocument/2006/relationships/image" Target="../media/image6.sv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9" Type="http://schemas.openxmlformats.org/officeDocument/2006/relationships/image" Target="../media/image6.sv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15.png"/><Relationship Id="rId9" Type="http://schemas.openxmlformats.org/officeDocument/2006/relationships/image" Target="../media/image6.sv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16.PNG"/><Relationship Id="rId9" Type="http://schemas.openxmlformats.org/officeDocument/2006/relationships/image" Target="../media/image6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17.PNG"/><Relationship Id="rId9" Type="http://schemas.openxmlformats.org/officeDocument/2006/relationships/image" Target="../media/image6.sv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7.png"/><Relationship Id="rId10" Type="http://schemas.openxmlformats.org/officeDocument/2006/relationships/image" Target="../media/image6.png"/><Relationship Id="rId9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9.PNG"/><Relationship Id="rId10" Type="http://schemas.openxmlformats.org/officeDocument/2006/relationships/image" Target="../media/image8.png"/><Relationship Id="rId9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9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10.PNG"/><Relationship Id="rId9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9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9" Type="http://schemas.openxmlformats.org/officeDocument/2006/relationships/image" Target="../media/image6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9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250E7897-69CF-43F3-9F8E-1CB0605F53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F3300">
                  <a:alpha val="74000"/>
                </a:srgbClr>
              </a:gs>
              <a:gs pos="91000">
                <a:srgbClr val="E11532">
                  <a:alpha val="8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: Top Corners Rounded 48">
            <a:extLst>
              <a:ext uri="{FF2B5EF4-FFF2-40B4-BE49-F238E27FC236}">
                <a16:creationId xmlns=""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=""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=""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=""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=""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=""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=""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=""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=""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=""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=""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=""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=""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=""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=""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=""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=""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=""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=""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=""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=""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=""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=""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=""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=""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=""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=""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=""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=""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=""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=""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=""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=""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=""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=""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=""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=""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=""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=""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=""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=""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=""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=""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=""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=""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4675013" y="3134668"/>
            <a:ext cx="17812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3200" b="1" dirty="0">
                <a:latin typeface="Economica" panose="02000506040000020004" pitchFamily="2" charset="0"/>
              </a:rPr>
              <a:t>و قضى رَبُّكَ</a:t>
            </a:r>
          </a:p>
        </p:txBody>
      </p:sp>
    </p:spTree>
    <p:extLst>
      <p:ext uri="{BB962C8B-B14F-4D97-AF65-F5344CB8AC3E}">
        <p14:creationId xmlns:p14="http://schemas.microsoft.com/office/powerpoint/2010/main" val="2105750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83969" y="-279208"/>
            <a:ext cx="885819" cy="2365989"/>
            <a:chOff x="1248229" y="335568"/>
            <a:chExt cx="885819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580050" y="335568"/>
              <a:ext cx="553998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و قضى رَبُّكَ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430085" y="4784960"/>
            <a:ext cx="1465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الفهم</a:t>
            </a:r>
          </a:p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القرائي</a:t>
            </a:r>
          </a:p>
        </p:txBody>
      </p:sp>
      <p:grpSp>
        <p:nvGrpSpPr>
          <p:cNvPr id="108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51240" y="1585300"/>
            <a:ext cx="828739" cy="523220"/>
            <a:chOff x="2093494" y="1198097"/>
            <a:chExt cx="2173623" cy="1372306"/>
          </a:xfrm>
        </p:grpSpPr>
        <p:sp>
          <p:nvSpPr>
            <p:cNvPr id="109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solidFill>
              <a:srgbClr val="0070C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683382" y="1632038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3627973" y="1578327"/>
            <a:ext cx="7055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latin typeface="Century Gothic" panose="020B0502020202020204" pitchFamily="34" charset="0"/>
              </a:rPr>
              <a:t>أذكرُ علَّة النَّواهي </a:t>
            </a:r>
            <a:r>
              <a:rPr lang="ar-SY" sz="2400" b="1" dirty="0">
                <a:latin typeface="Century Gothic" panose="020B0502020202020204" pitchFamily="34" charset="0"/>
              </a:rPr>
              <a:t>الآتية كما وردت في الآيات:</a:t>
            </a:r>
          </a:p>
        </p:txBody>
      </p:sp>
      <p:sp>
        <p:nvSpPr>
          <p:cNvPr id="113" name="TextBox 44">
            <a:extLst>
              <a:ext uri="{FF2B5EF4-FFF2-40B4-BE49-F238E27FC236}">
                <a16:creationId xmlns:a16="http://schemas.microsoft.com/office/drawing/2014/main" xmlns="" id="{7FF244B9-4C55-4354-8703-92C767B05F0D}"/>
              </a:ext>
            </a:extLst>
          </p:cNvPr>
          <p:cNvSpPr txBox="1"/>
          <p:nvPr/>
        </p:nvSpPr>
        <p:spPr>
          <a:xfrm>
            <a:off x="9216656" y="786703"/>
            <a:ext cx="1832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أُجيبُ</a:t>
            </a:r>
            <a:endParaRPr lang="ar-SY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2" name="Graphic 16">
            <a:extLst>
              <a:ext uri="{FF2B5EF4-FFF2-40B4-BE49-F238E27FC236}">
                <a16:creationId xmlns:a16="http://schemas.microsoft.com/office/drawing/2014/main" xmlns="" id="{FA108CE8-89A2-4FA3-B659-506A04EB733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8195088" y="2975028"/>
            <a:ext cx="2302614" cy="7841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3" name="Graphic 16">
            <a:extLst>
              <a:ext uri="{FF2B5EF4-FFF2-40B4-BE49-F238E27FC236}">
                <a16:creationId xmlns:a16="http://schemas.microsoft.com/office/drawing/2014/main" xmlns="" id="{FA108CE8-89A2-4FA3-B659-506A04EB733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8188178" y="4076700"/>
            <a:ext cx="2316434" cy="7082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4" name="Graphic 16">
            <a:extLst>
              <a:ext uri="{FF2B5EF4-FFF2-40B4-BE49-F238E27FC236}">
                <a16:creationId xmlns:a16="http://schemas.microsoft.com/office/drawing/2014/main" xmlns="" id="{FA108CE8-89A2-4FA3-B659-506A04EB733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8137325" y="5185068"/>
            <a:ext cx="2418140" cy="7678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2" name="مجموعة 1"/>
          <p:cNvGrpSpPr/>
          <p:nvPr/>
        </p:nvGrpSpPr>
        <p:grpSpPr>
          <a:xfrm>
            <a:off x="7709726" y="2047060"/>
            <a:ext cx="2842979" cy="785521"/>
            <a:chOff x="7709726" y="2047060"/>
            <a:chExt cx="2842979" cy="785521"/>
          </a:xfrm>
        </p:grpSpPr>
        <p:sp>
          <p:nvSpPr>
            <p:cNvPr id="39" name="Oval 23">
              <a:extLst>
                <a:ext uri="{FF2B5EF4-FFF2-40B4-BE49-F238E27FC236}">
                  <a16:creationId xmlns:a16="http://schemas.microsoft.com/office/drawing/2014/main" xmlns="" id="{44A9A76D-E564-446B-B4C7-E497182CD7F6}"/>
                </a:ext>
              </a:extLst>
            </p:cNvPr>
            <p:cNvSpPr/>
            <p:nvPr/>
          </p:nvSpPr>
          <p:spPr>
            <a:xfrm rot="16200000" flipH="1">
              <a:off x="8738455" y="1018331"/>
              <a:ext cx="785521" cy="284297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58">
              <a:extLst>
                <a:ext uri="{FF2B5EF4-FFF2-40B4-BE49-F238E27FC236}">
                  <a16:creationId xmlns:a16="http://schemas.microsoft.com/office/drawing/2014/main" xmlns="" id="{376BD576-9AA3-477F-BC86-FC21AE9211AB}"/>
                </a:ext>
              </a:extLst>
            </p:cNvPr>
            <p:cNvSpPr txBox="1"/>
            <p:nvPr/>
          </p:nvSpPr>
          <p:spPr>
            <a:xfrm rot="5400000">
              <a:off x="8854216" y="1438572"/>
              <a:ext cx="553998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400" b="1" dirty="0">
                  <a:latin typeface="Oswald" panose="02000503000000000000" pitchFamily="2" charset="0"/>
                </a:rPr>
                <a:t>النواهي</a:t>
              </a:r>
              <a:endParaRPr lang="ar-SY" b="1" dirty="0">
                <a:latin typeface="Oswald" panose="02000503000000000000" pitchFamily="2" charset="0"/>
              </a:endParaRPr>
            </a:p>
          </p:txBody>
        </p:sp>
      </p:grpSp>
      <p:sp>
        <p:nvSpPr>
          <p:cNvPr id="43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4234316" y="3005480"/>
            <a:ext cx="2784035" cy="78301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4267200" y="3216897"/>
            <a:ext cx="26151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لأن المبذرين إخوان الشياطين 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45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4250758" y="4132840"/>
            <a:ext cx="2784035" cy="78301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4151765" y="4170404"/>
            <a:ext cx="2949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لأن الله هو الذي يرزقكم </a:t>
            </a:r>
            <a:r>
              <a:rPr lang="ar-SY" sz="2000" b="1" dirty="0" smtClean="0">
                <a:latin typeface="Century Gothic" panose="020B0502020202020204" pitchFamily="34" charset="0"/>
              </a:rPr>
              <a:t>ويرزقهم </a:t>
            </a:r>
            <a:r>
              <a:rPr lang="ar-SY" sz="2000" b="1" dirty="0">
                <a:latin typeface="Century Gothic" panose="020B0502020202020204" pitchFamily="34" charset="0"/>
              </a:rPr>
              <a:t>ولأن في قتلهم ذنباً كبيراً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51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4267200" y="5260200"/>
            <a:ext cx="2784035" cy="78301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4381500" y="5347575"/>
            <a:ext cx="2653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لأنها من الكبائر المبيقة التي نهى الله عنها</a:t>
            </a:r>
            <a:endParaRPr lang="en-US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80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112" grpId="0"/>
      <p:bldP spid="113" grpId="0"/>
      <p:bldP spid="43" grpId="0" animBg="1"/>
      <p:bldP spid="44" grpId="0"/>
      <p:bldP spid="45" grpId="0" animBg="1"/>
      <p:bldP spid="49" grpId="0"/>
      <p:bldP spid="51" grpId="0" animBg="1"/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83969" y="-279208"/>
            <a:ext cx="885819" cy="2365989"/>
            <a:chOff x="1248229" y="335568"/>
            <a:chExt cx="885819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580050" y="335568"/>
              <a:ext cx="553998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و قضى رَبُّكَ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430085" y="4784960"/>
            <a:ext cx="1465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الفهم</a:t>
            </a:r>
          </a:p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القرائي</a:t>
            </a:r>
          </a:p>
        </p:txBody>
      </p:sp>
      <p:grpSp>
        <p:nvGrpSpPr>
          <p:cNvPr id="108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162359" y="1289466"/>
            <a:ext cx="828739" cy="523220"/>
            <a:chOff x="2093494" y="1198097"/>
            <a:chExt cx="2173623" cy="1372306"/>
          </a:xfrm>
        </p:grpSpPr>
        <p:sp>
          <p:nvSpPr>
            <p:cNvPr id="109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solidFill>
              <a:srgbClr val="0070C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658134" y="1336204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8305952" y="1282493"/>
            <a:ext cx="2352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latin typeface="Century Gothic" panose="020B0502020202020204" pitchFamily="34" charset="0"/>
              </a:rPr>
              <a:t>أتأمل قوله تعالى :</a:t>
            </a:r>
            <a:endParaRPr lang="ar-SY" sz="2400" b="1" dirty="0">
              <a:latin typeface="Century Gothic" panose="020B0502020202020204" pitchFamily="34" charset="0"/>
            </a:endParaRPr>
          </a:p>
        </p:txBody>
      </p:sp>
      <p:sp>
        <p:nvSpPr>
          <p:cNvPr id="113" name="TextBox 44">
            <a:extLst>
              <a:ext uri="{FF2B5EF4-FFF2-40B4-BE49-F238E27FC236}">
                <a16:creationId xmlns:a16="http://schemas.microsoft.com/office/drawing/2014/main" xmlns="" id="{7FF244B9-4C55-4354-8703-92C767B05F0D}"/>
              </a:ext>
            </a:extLst>
          </p:cNvPr>
          <p:cNvSpPr txBox="1"/>
          <p:nvPr/>
        </p:nvSpPr>
        <p:spPr>
          <a:xfrm>
            <a:off x="9216656" y="786703"/>
            <a:ext cx="1832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أُفَكِّرُ</a:t>
            </a:r>
            <a:endParaRPr lang="ar-SY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TextBox 22">
            <a:extLst>
              <a:ext uri="{FF2B5EF4-FFF2-40B4-BE49-F238E27FC236}">
                <a16:creationId xmlns="" xmlns:a16="http://schemas.microsoft.com/office/drawing/2014/main" id="{BD3CAD08-DEF8-488F-A5E7-E56C7A226FC2}"/>
              </a:ext>
            </a:extLst>
          </p:cNvPr>
          <p:cNvSpPr txBox="1"/>
          <p:nvPr/>
        </p:nvSpPr>
        <p:spPr>
          <a:xfrm>
            <a:off x="8547387" y="1981998"/>
            <a:ext cx="2183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لأُعلِّلُ ما </a:t>
            </a:r>
            <a:r>
              <a:rPr lang="ar-SY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يأتي</a:t>
            </a:r>
            <a:r>
              <a:rPr lang="ar-SY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:</a:t>
            </a:r>
          </a:p>
        </p:txBody>
      </p:sp>
      <p:pic>
        <p:nvPicPr>
          <p:cNvPr id="32" name="Graphic 16">
            <a:extLst>
              <a:ext uri="{FF2B5EF4-FFF2-40B4-BE49-F238E27FC236}">
                <a16:creationId xmlns:a16="http://schemas.microsoft.com/office/drawing/2014/main" xmlns="" id="{FA108CE8-89A2-4FA3-B659-506A04EB733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2977925" y="1304663"/>
            <a:ext cx="5714024" cy="625875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7461986" y="2550886"/>
            <a:ext cx="3283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اقتران </a:t>
            </a:r>
            <a:r>
              <a:rPr lang="ar-SY" sz="2000" b="1" dirty="0" smtClean="0">
                <a:latin typeface="Century Gothic" panose="020B0502020202020204" pitchFamily="34" charset="0"/>
              </a:rPr>
              <a:t>بر الوالدين بإفراد </a:t>
            </a:r>
            <a:r>
              <a:rPr lang="ar-SY" sz="2000" b="1" dirty="0">
                <a:latin typeface="Century Gothic" panose="020B0502020202020204" pitchFamily="34" charset="0"/>
              </a:rPr>
              <a:t>الله بالعبادة.</a:t>
            </a:r>
          </a:p>
        </p:txBody>
      </p:sp>
      <p:sp>
        <p:nvSpPr>
          <p:cNvPr id="43" name="Rectangle 35">
            <a:extLst>
              <a:ext uri="{FF2B5EF4-FFF2-40B4-BE49-F238E27FC236}">
                <a16:creationId xmlns="" xmlns:a16="http://schemas.microsoft.com/office/drawing/2014/main" id="{AD7C484D-C035-4794-83E0-869DCDA48AB6}"/>
              </a:ext>
            </a:extLst>
          </p:cNvPr>
          <p:cNvSpPr/>
          <p:nvPr/>
        </p:nvSpPr>
        <p:spPr>
          <a:xfrm>
            <a:off x="11656397" y="2604392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iamond 36">
            <a:extLst>
              <a:ext uri="{FF2B5EF4-FFF2-40B4-BE49-F238E27FC236}">
                <a16:creationId xmlns="" xmlns:a16="http://schemas.microsoft.com/office/drawing/2014/main" id="{6C964224-EF99-412C-BD7E-2DB5DA7078C9}"/>
              </a:ext>
            </a:extLst>
          </p:cNvPr>
          <p:cNvSpPr/>
          <p:nvPr/>
        </p:nvSpPr>
        <p:spPr>
          <a:xfrm>
            <a:off x="11483227" y="2615150"/>
            <a:ext cx="357809" cy="357809"/>
          </a:xfrm>
          <a:prstGeom prst="diamond">
            <a:avLst/>
          </a:prstGeom>
          <a:gradFill flip="none" rotWithShape="1">
            <a:gsLst>
              <a:gs pos="0">
                <a:srgbClr val="FF66CC"/>
              </a:gs>
              <a:gs pos="96000">
                <a:srgbClr val="6600CC"/>
              </a:gs>
            </a:gsLst>
            <a:lin ang="270000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39">
            <a:extLst>
              <a:ext uri="{FF2B5EF4-FFF2-40B4-BE49-F238E27FC236}">
                <a16:creationId xmlns="" xmlns:a16="http://schemas.microsoft.com/office/drawing/2014/main" id="{6EC62BB3-08C9-4B38-A9C4-8BD6AD15080E}"/>
              </a:ext>
            </a:extLst>
          </p:cNvPr>
          <p:cNvSpPr txBox="1"/>
          <p:nvPr/>
        </p:nvSpPr>
        <p:spPr>
          <a:xfrm>
            <a:off x="10866262" y="2550886"/>
            <a:ext cx="848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 smtClean="0">
                <a:solidFill>
                  <a:srgbClr val="CC0099"/>
                </a:solidFill>
                <a:latin typeface="Century Gothic" panose="020B0502020202020204" pitchFamily="34" charset="0"/>
              </a:rPr>
              <a:t>أ-</a:t>
            </a:r>
            <a:endParaRPr lang="en-US" sz="2800" b="1" dirty="0">
              <a:solidFill>
                <a:srgbClr val="CC0099"/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Rectangle 35">
            <a:extLst>
              <a:ext uri="{FF2B5EF4-FFF2-40B4-BE49-F238E27FC236}">
                <a16:creationId xmlns="" xmlns:a16="http://schemas.microsoft.com/office/drawing/2014/main" id="{AD7C484D-C035-4794-83E0-869DCDA48AB6}"/>
              </a:ext>
            </a:extLst>
          </p:cNvPr>
          <p:cNvSpPr/>
          <p:nvPr/>
        </p:nvSpPr>
        <p:spPr>
          <a:xfrm>
            <a:off x="11756526" y="4128397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iamond 36">
            <a:extLst>
              <a:ext uri="{FF2B5EF4-FFF2-40B4-BE49-F238E27FC236}">
                <a16:creationId xmlns="" xmlns:a16="http://schemas.microsoft.com/office/drawing/2014/main" id="{6C964224-EF99-412C-BD7E-2DB5DA7078C9}"/>
              </a:ext>
            </a:extLst>
          </p:cNvPr>
          <p:cNvSpPr/>
          <p:nvPr/>
        </p:nvSpPr>
        <p:spPr>
          <a:xfrm>
            <a:off x="11583356" y="4139155"/>
            <a:ext cx="357809" cy="357809"/>
          </a:xfrm>
          <a:prstGeom prst="diamond">
            <a:avLst/>
          </a:prstGeom>
          <a:gradFill flip="none" rotWithShape="1">
            <a:gsLst>
              <a:gs pos="0">
                <a:srgbClr val="FF66CC"/>
              </a:gs>
              <a:gs pos="96000">
                <a:srgbClr val="6600CC"/>
              </a:gs>
            </a:gsLst>
            <a:lin ang="270000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39">
            <a:extLst>
              <a:ext uri="{FF2B5EF4-FFF2-40B4-BE49-F238E27FC236}">
                <a16:creationId xmlns="" xmlns:a16="http://schemas.microsoft.com/office/drawing/2014/main" id="{6EC62BB3-08C9-4B38-A9C4-8BD6AD15080E}"/>
              </a:ext>
            </a:extLst>
          </p:cNvPr>
          <p:cNvSpPr txBox="1"/>
          <p:nvPr/>
        </p:nvSpPr>
        <p:spPr>
          <a:xfrm>
            <a:off x="10866262" y="4074891"/>
            <a:ext cx="848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 smtClean="0">
                <a:solidFill>
                  <a:srgbClr val="CC0099"/>
                </a:solidFill>
                <a:latin typeface="Century Gothic" panose="020B0502020202020204" pitchFamily="34" charset="0"/>
              </a:rPr>
              <a:t>ب-</a:t>
            </a:r>
            <a:endParaRPr lang="en-US" sz="2800" b="1" dirty="0">
              <a:solidFill>
                <a:srgbClr val="CC0099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5342638" y="4198001"/>
            <a:ext cx="5490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توصية </a:t>
            </a:r>
            <a:r>
              <a:rPr lang="ar-SY" sz="2000" b="1" dirty="0">
                <a:latin typeface="Century Gothic" panose="020B0502020202020204" pitchFamily="34" charset="0"/>
              </a:rPr>
              <a:t>الله الأبناءَ بالآباء, وعدم </a:t>
            </a:r>
            <a:r>
              <a:rPr lang="ar-SY" sz="2000" b="1" dirty="0" smtClean="0">
                <a:latin typeface="Century Gothic" panose="020B0502020202020204" pitchFamily="34" charset="0"/>
              </a:rPr>
              <a:t>توصية </a:t>
            </a:r>
            <a:r>
              <a:rPr lang="ar-SY" sz="2000" b="1" dirty="0">
                <a:latin typeface="Century Gothic" panose="020B0502020202020204" pitchFamily="34" charset="0"/>
              </a:rPr>
              <a:t>الآباء بالأبناء.</a:t>
            </a:r>
          </a:p>
        </p:txBody>
      </p:sp>
      <p:grpSp>
        <p:nvGrpSpPr>
          <p:cNvPr id="39" name="Group 1">
            <a:extLst>
              <a:ext uri="{FF2B5EF4-FFF2-40B4-BE49-F238E27FC236}">
                <a16:creationId xmlns:a16="http://schemas.microsoft.com/office/drawing/2014/main" xmlns="" id="{034437BD-A34B-4482-8703-AD014C008ECB}"/>
              </a:ext>
            </a:extLst>
          </p:cNvPr>
          <p:cNvGrpSpPr/>
          <p:nvPr/>
        </p:nvGrpSpPr>
        <p:grpSpPr>
          <a:xfrm flipH="1">
            <a:off x="3723000" y="4794720"/>
            <a:ext cx="6795592" cy="747832"/>
            <a:chOff x="2198815" y="925311"/>
            <a:chExt cx="3614058" cy="986975"/>
          </a:xfrm>
        </p:grpSpPr>
        <p:sp>
          <p:nvSpPr>
            <p:cNvPr id="46" name="Freeform: Shape 188">
              <a:extLst>
                <a:ext uri="{FF2B5EF4-FFF2-40B4-BE49-F238E27FC236}">
                  <a16:creationId xmlns:a16="http://schemas.microsoft.com/office/drawing/2014/main" xmlns="" id="{2DD24CC3-3F0C-4B2D-91F5-D0F6209B289D}"/>
                </a:ext>
              </a:extLst>
            </p:cNvPr>
            <p:cNvSpPr/>
            <p:nvPr/>
          </p:nvSpPr>
          <p:spPr>
            <a:xfrm rot="5400000">
              <a:off x="2953558" y="170568"/>
              <a:ext cx="986972" cy="2496458"/>
            </a:xfrm>
            <a:custGeom>
              <a:avLst/>
              <a:gdLst>
                <a:gd name="connsiteX0" fmla="*/ 0 w 986972"/>
                <a:gd name="connsiteY0" fmla="*/ 2496458 h 2496458"/>
                <a:gd name="connsiteX1" fmla="*/ 0 w 986972"/>
                <a:gd name="connsiteY1" fmla="*/ 0 h 2496458"/>
                <a:gd name="connsiteX2" fmla="*/ 986972 w 986972"/>
                <a:gd name="connsiteY2" fmla="*/ 0 h 2496458"/>
                <a:gd name="connsiteX3" fmla="*/ 986971 w 986972"/>
                <a:gd name="connsiteY3" fmla="*/ 2496458 h 2496458"/>
                <a:gd name="connsiteX4" fmla="*/ 0 w 986972"/>
                <a:gd name="connsiteY4" fmla="*/ 2496458 h 249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6972" h="2496458">
                  <a:moveTo>
                    <a:pt x="0" y="2496458"/>
                  </a:moveTo>
                  <a:lnTo>
                    <a:pt x="0" y="0"/>
                  </a:lnTo>
                  <a:lnTo>
                    <a:pt x="986972" y="0"/>
                  </a:lnTo>
                  <a:lnTo>
                    <a:pt x="986971" y="2496458"/>
                  </a:lnTo>
                  <a:lnTo>
                    <a:pt x="0" y="249645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E40E7E"/>
                </a:gs>
                <a:gs pos="100000">
                  <a:srgbClr val="FD782B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: Top Corners Rounded 192">
              <a:extLst>
                <a:ext uri="{FF2B5EF4-FFF2-40B4-BE49-F238E27FC236}">
                  <a16:creationId xmlns:a16="http://schemas.microsoft.com/office/drawing/2014/main" xmlns="" id="{C010732F-FFB8-48D0-9FF4-A6D574CB2D36}"/>
                </a:ext>
              </a:extLst>
            </p:cNvPr>
            <p:cNvSpPr/>
            <p:nvPr/>
          </p:nvSpPr>
          <p:spPr>
            <a:xfrm rot="5400000">
              <a:off x="4760588" y="860000"/>
              <a:ext cx="986970" cy="111760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D91C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222">
              <a:extLst>
                <a:ext uri="{FF2B5EF4-FFF2-40B4-BE49-F238E27FC236}">
                  <a16:creationId xmlns:a16="http://schemas.microsoft.com/office/drawing/2014/main" xmlns="" id="{28932427-02F2-432B-9BD2-5AF07AADBBD4}"/>
                </a:ext>
              </a:extLst>
            </p:cNvPr>
            <p:cNvSpPr txBox="1"/>
            <p:nvPr/>
          </p:nvSpPr>
          <p:spPr>
            <a:xfrm>
              <a:off x="2261332" y="1223183"/>
              <a:ext cx="3349926" cy="5280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لأن رعاية الآباء  للأبناء هي فطرة وتكون بدافع الأمومة والأبوة ، ولأن الله</a:t>
              </a:r>
            </a:p>
          </p:txBody>
        </p:sp>
      </p:grpSp>
      <p:grpSp>
        <p:nvGrpSpPr>
          <p:cNvPr id="61" name="Group 6">
            <a:extLst>
              <a:ext uri="{FF2B5EF4-FFF2-40B4-BE49-F238E27FC236}">
                <a16:creationId xmlns:a16="http://schemas.microsoft.com/office/drawing/2014/main" xmlns="" id="{333EBCF6-50BD-4750-95E7-1A48810A9A0D}"/>
              </a:ext>
            </a:extLst>
          </p:cNvPr>
          <p:cNvGrpSpPr/>
          <p:nvPr/>
        </p:nvGrpSpPr>
        <p:grpSpPr>
          <a:xfrm flipH="1">
            <a:off x="3707497" y="5771759"/>
            <a:ext cx="6822148" cy="820394"/>
            <a:chOff x="7215165" y="1039600"/>
            <a:chExt cx="3614058" cy="1018506"/>
          </a:xfrm>
        </p:grpSpPr>
        <p:sp>
          <p:nvSpPr>
            <p:cNvPr id="63" name="Freeform: Shape 204">
              <a:extLst>
                <a:ext uri="{FF2B5EF4-FFF2-40B4-BE49-F238E27FC236}">
                  <a16:creationId xmlns:a16="http://schemas.microsoft.com/office/drawing/2014/main" xmlns="" id="{DE3AF6B6-1A56-4D0E-A5A9-3C1E3177DE7E}"/>
                </a:ext>
              </a:extLst>
            </p:cNvPr>
            <p:cNvSpPr/>
            <p:nvPr/>
          </p:nvSpPr>
          <p:spPr>
            <a:xfrm rot="5400000">
              <a:off x="7969908" y="284857"/>
              <a:ext cx="986972" cy="2496458"/>
            </a:xfrm>
            <a:custGeom>
              <a:avLst/>
              <a:gdLst>
                <a:gd name="connsiteX0" fmla="*/ 0 w 986972"/>
                <a:gd name="connsiteY0" fmla="*/ 2496458 h 2496458"/>
                <a:gd name="connsiteX1" fmla="*/ 0 w 986972"/>
                <a:gd name="connsiteY1" fmla="*/ 0 h 2496458"/>
                <a:gd name="connsiteX2" fmla="*/ 986972 w 986972"/>
                <a:gd name="connsiteY2" fmla="*/ 0 h 2496458"/>
                <a:gd name="connsiteX3" fmla="*/ 986971 w 986972"/>
                <a:gd name="connsiteY3" fmla="*/ 2496458 h 2496458"/>
                <a:gd name="connsiteX4" fmla="*/ 0 w 986972"/>
                <a:gd name="connsiteY4" fmla="*/ 2496458 h 249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6972" h="2496458">
                  <a:moveTo>
                    <a:pt x="0" y="2496458"/>
                  </a:moveTo>
                  <a:lnTo>
                    <a:pt x="0" y="0"/>
                  </a:lnTo>
                  <a:lnTo>
                    <a:pt x="986972" y="0"/>
                  </a:lnTo>
                  <a:lnTo>
                    <a:pt x="986971" y="2496458"/>
                  </a:lnTo>
                  <a:lnTo>
                    <a:pt x="0" y="249645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E2D95"/>
                </a:gs>
                <a:gs pos="100000">
                  <a:srgbClr val="C537C9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: Top Corners Rounded 205">
              <a:extLst>
                <a:ext uri="{FF2B5EF4-FFF2-40B4-BE49-F238E27FC236}">
                  <a16:creationId xmlns:a16="http://schemas.microsoft.com/office/drawing/2014/main" xmlns="" id="{D3B0F3C9-0F75-4FFF-BA4B-A8D85045A13F}"/>
                </a:ext>
              </a:extLst>
            </p:cNvPr>
            <p:cNvSpPr/>
            <p:nvPr/>
          </p:nvSpPr>
          <p:spPr>
            <a:xfrm rot="5400000">
              <a:off x="9776938" y="974289"/>
              <a:ext cx="986970" cy="111760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9027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232">
              <a:extLst>
                <a:ext uri="{FF2B5EF4-FFF2-40B4-BE49-F238E27FC236}">
                  <a16:creationId xmlns:a16="http://schemas.microsoft.com/office/drawing/2014/main" xmlns="" id="{CA325F2F-2C86-470C-B00F-DDEF538E8380}"/>
                </a:ext>
              </a:extLst>
            </p:cNvPr>
            <p:cNvSpPr txBox="1"/>
            <p:nvPr/>
          </p:nvSpPr>
          <p:spPr>
            <a:xfrm>
              <a:off x="7331653" y="1179277"/>
              <a:ext cx="3489358" cy="878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يعلم شعور خوف ومحبة الوالدين للأبناء فقد يندفعون بفطرتهم التي خلقوا </a:t>
              </a:r>
              <a:r>
                <a:rPr lang="ar-SY" sz="2000" b="1" dirty="0" smtClean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      عليها </a:t>
              </a:r>
              <a:r>
                <a:rPr lang="ar-SY" sz="20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لرعاية الأبناء والتضحية من أجلهم .</a:t>
              </a:r>
            </a:p>
          </p:txBody>
        </p:sp>
      </p:grpSp>
      <p:grpSp>
        <p:nvGrpSpPr>
          <p:cNvPr id="70" name="Group 5">
            <a:extLst>
              <a:ext uri="{FF2B5EF4-FFF2-40B4-BE49-F238E27FC236}">
                <a16:creationId xmlns:a16="http://schemas.microsoft.com/office/drawing/2014/main" xmlns="" id="{0E5B9729-09D7-48F7-8242-E01E20D5F7B6}"/>
              </a:ext>
            </a:extLst>
          </p:cNvPr>
          <p:cNvGrpSpPr/>
          <p:nvPr/>
        </p:nvGrpSpPr>
        <p:grpSpPr>
          <a:xfrm flipH="1">
            <a:off x="3676363" y="3139534"/>
            <a:ext cx="6823380" cy="756731"/>
            <a:chOff x="7215164" y="2861133"/>
            <a:chExt cx="3614058" cy="986975"/>
          </a:xfrm>
        </p:grpSpPr>
        <p:sp>
          <p:nvSpPr>
            <p:cNvPr id="72" name="Freeform: Shape 208">
              <a:extLst>
                <a:ext uri="{FF2B5EF4-FFF2-40B4-BE49-F238E27FC236}">
                  <a16:creationId xmlns:a16="http://schemas.microsoft.com/office/drawing/2014/main" xmlns="" id="{B4B91465-F7E3-4F1C-91AC-24F037EFC30D}"/>
                </a:ext>
              </a:extLst>
            </p:cNvPr>
            <p:cNvSpPr/>
            <p:nvPr/>
          </p:nvSpPr>
          <p:spPr>
            <a:xfrm rot="5400000">
              <a:off x="7969907" y="2106390"/>
              <a:ext cx="986972" cy="2496458"/>
            </a:xfrm>
            <a:custGeom>
              <a:avLst/>
              <a:gdLst>
                <a:gd name="connsiteX0" fmla="*/ 0 w 986972"/>
                <a:gd name="connsiteY0" fmla="*/ 2496458 h 2496458"/>
                <a:gd name="connsiteX1" fmla="*/ 0 w 986972"/>
                <a:gd name="connsiteY1" fmla="*/ 0 h 2496458"/>
                <a:gd name="connsiteX2" fmla="*/ 986972 w 986972"/>
                <a:gd name="connsiteY2" fmla="*/ 0 h 2496458"/>
                <a:gd name="connsiteX3" fmla="*/ 986971 w 986972"/>
                <a:gd name="connsiteY3" fmla="*/ 2496458 h 2496458"/>
                <a:gd name="connsiteX4" fmla="*/ 0 w 986972"/>
                <a:gd name="connsiteY4" fmla="*/ 2496458 h 249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6972" h="2496458">
                  <a:moveTo>
                    <a:pt x="0" y="2496458"/>
                  </a:moveTo>
                  <a:lnTo>
                    <a:pt x="0" y="0"/>
                  </a:lnTo>
                  <a:lnTo>
                    <a:pt x="986972" y="0"/>
                  </a:lnTo>
                  <a:lnTo>
                    <a:pt x="986971" y="2496458"/>
                  </a:lnTo>
                  <a:lnTo>
                    <a:pt x="0" y="249645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3C83C"/>
                </a:gs>
                <a:gs pos="100000">
                  <a:srgbClr val="E9E428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: Top Corners Rounded 209">
              <a:extLst>
                <a:ext uri="{FF2B5EF4-FFF2-40B4-BE49-F238E27FC236}">
                  <a16:creationId xmlns:a16="http://schemas.microsoft.com/office/drawing/2014/main" xmlns="" id="{9CE1C206-8891-4572-8020-041A0C4EB6DD}"/>
                </a:ext>
              </a:extLst>
            </p:cNvPr>
            <p:cNvSpPr/>
            <p:nvPr/>
          </p:nvSpPr>
          <p:spPr>
            <a:xfrm rot="5400000">
              <a:off x="9776937" y="2795822"/>
              <a:ext cx="986970" cy="111760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38B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235">
              <a:extLst>
                <a:ext uri="{FF2B5EF4-FFF2-40B4-BE49-F238E27FC236}">
                  <a16:creationId xmlns:a16="http://schemas.microsoft.com/office/drawing/2014/main" xmlns="" id="{4E110CE5-93BB-4168-ADED-EFDA0DE9683F}"/>
                </a:ext>
              </a:extLst>
            </p:cNvPr>
            <p:cNvSpPr txBox="1"/>
            <p:nvPr/>
          </p:nvSpPr>
          <p:spPr>
            <a:xfrm>
              <a:off x="7304966" y="3154982"/>
              <a:ext cx="3402126" cy="521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في هذا إشارة على عظمة برّهما وطاعتهما والإحسان إليهما.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976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500"/>
                            </p:stCondLst>
                            <p:childTnLst>
                              <p:par>
                                <p:cTn id="10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15" dur="200" fill="hold"/>
                                        <p:tgtEl>
                                          <p:spTgt spid="4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7" presetClass="entr" presetSubtype="4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650"/>
                            </p:stCondLst>
                            <p:childTnLst>
                              <p:par>
                                <p:cTn id="12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47" dur="200" fill="hold"/>
                                        <p:tgtEl>
                                          <p:spTgt spid="4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7" presetClass="entr" presetSubtype="4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650"/>
                            </p:stCondLst>
                            <p:childTnLst>
                              <p:par>
                                <p:cTn id="15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112" grpId="0"/>
      <p:bldP spid="113" grpId="0"/>
      <p:bldP spid="50" grpId="0"/>
      <p:bldP spid="41" grpId="0"/>
      <p:bldP spid="43" grpId="0" animBg="1"/>
      <p:bldP spid="44" grpId="0" animBg="1"/>
      <p:bldP spid="44" grpId="1" animBg="1"/>
      <p:bldP spid="45" grpId="0"/>
      <p:bldP spid="48" grpId="0" animBg="1"/>
      <p:bldP spid="49" grpId="0" animBg="1"/>
      <p:bldP spid="49" grpId="1" animBg="1"/>
      <p:bldP spid="51" grpId="0"/>
      <p:bldP spid="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83969" y="-279208"/>
            <a:ext cx="885819" cy="2365989"/>
            <a:chOff x="1248229" y="335568"/>
            <a:chExt cx="885819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580050" y="335568"/>
              <a:ext cx="553998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و قضى رَبُّكَ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430085" y="4784960"/>
            <a:ext cx="1465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الفهم</a:t>
            </a:r>
          </a:p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القرائي</a:t>
            </a:r>
          </a:p>
        </p:txBody>
      </p:sp>
      <p:grpSp>
        <p:nvGrpSpPr>
          <p:cNvPr id="108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187607" y="1585300"/>
            <a:ext cx="828739" cy="523220"/>
            <a:chOff x="2093494" y="1198097"/>
            <a:chExt cx="2173623" cy="1372306"/>
          </a:xfrm>
        </p:grpSpPr>
        <p:sp>
          <p:nvSpPr>
            <p:cNvPr id="109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solidFill>
              <a:srgbClr val="0070C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683382" y="1632038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8331200" y="1578327"/>
            <a:ext cx="2352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latin typeface="Century Gothic" panose="020B0502020202020204" pitchFamily="34" charset="0"/>
              </a:rPr>
              <a:t>أُكمِلُ </a:t>
            </a:r>
            <a:r>
              <a:rPr lang="ar-SY" sz="2400" b="1" dirty="0">
                <a:latin typeface="Century Gothic" panose="020B0502020202020204" pitchFamily="34" charset="0"/>
              </a:rPr>
              <a:t>ما </a:t>
            </a:r>
            <a:r>
              <a:rPr lang="ar-SY" sz="2400" b="1" dirty="0" smtClean="0">
                <a:latin typeface="Century Gothic" panose="020B0502020202020204" pitchFamily="34" charset="0"/>
              </a:rPr>
              <a:t>يأتي</a:t>
            </a:r>
            <a:r>
              <a:rPr lang="ar-SY" sz="2400" b="1" dirty="0">
                <a:latin typeface="Century Gothic" panose="020B0502020202020204" pitchFamily="34" charset="0"/>
              </a:rPr>
              <a:t>:</a:t>
            </a:r>
          </a:p>
        </p:txBody>
      </p:sp>
      <p:sp>
        <p:nvSpPr>
          <p:cNvPr id="47" name="Rectangle: Top Corners Rounded 10">
            <a:extLst>
              <a:ext uri="{FF2B5EF4-FFF2-40B4-BE49-F238E27FC236}">
                <a16:creationId xmlns="" xmlns:a16="http://schemas.microsoft.com/office/drawing/2014/main" id="{7CFD0A8B-7B57-4533-AB87-B31167F4CC97}"/>
              </a:ext>
            </a:extLst>
          </p:cNvPr>
          <p:cNvSpPr/>
          <p:nvPr/>
        </p:nvSpPr>
        <p:spPr>
          <a:xfrm rot="16200000">
            <a:off x="7204731" y="-987395"/>
            <a:ext cx="873539" cy="7219477"/>
          </a:xfrm>
          <a:prstGeom prst="round2SameRect">
            <a:avLst>
              <a:gd name="adj1" fmla="val 5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22">
            <a:extLst>
              <a:ext uri="{FF2B5EF4-FFF2-40B4-BE49-F238E27FC236}">
                <a16:creationId xmlns="" xmlns:a16="http://schemas.microsoft.com/office/drawing/2014/main" id="{BD3CAD08-DEF8-488F-A5E7-E56C7A226FC2}"/>
              </a:ext>
            </a:extLst>
          </p:cNvPr>
          <p:cNvSpPr txBox="1"/>
          <p:nvPr/>
        </p:nvSpPr>
        <p:spPr>
          <a:xfrm>
            <a:off x="8450376" y="2289785"/>
            <a:ext cx="2183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Century Gothic" panose="020B0502020202020204" pitchFamily="34" charset="0"/>
              </a:rPr>
              <a:t>ما ذا </a:t>
            </a:r>
            <a:r>
              <a:rPr lang="ar-SY" sz="2400" b="1" dirty="0" smtClean="0">
                <a:latin typeface="Century Gothic" panose="020B0502020202020204" pitchFamily="34" charset="0"/>
              </a:rPr>
              <a:t>نُسمِّي مَنْ :</a:t>
            </a:r>
            <a:endParaRPr lang="ar-SY" sz="2400" b="1" dirty="0">
              <a:latin typeface="Century Gothic" panose="020B0502020202020204" pitchFamily="34" charset="0"/>
            </a:endParaRPr>
          </a:p>
        </p:txBody>
      </p:sp>
      <p:sp>
        <p:nvSpPr>
          <p:cNvPr id="4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9774318" y="5281591"/>
            <a:ext cx="1423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عاق لوالديه</a:t>
            </a:r>
          </a:p>
        </p:txBody>
      </p:sp>
      <p:grpSp>
        <p:nvGrpSpPr>
          <p:cNvPr id="40" name="Group 11">
            <a:extLst>
              <a:ext uri="{FF2B5EF4-FFF2-40B4-BE49-F238E27FC236}">
                <a16:creationId xmlns:a16="http://schemas.microsoft.com/office/drawing/2014/main" xmlns="" id="{21A6DDDA-E0CB-41A5-833D-44C056EA8256}"/>
              </a:ext>
            </a:extLst>
          </p:cNvPr>
          <p:cNvGrpSpPr/>
          <p:nvPr/>
        </p:nvGrpSpPr>
        <p:grpSpPr>
          <a:xfrm>
            <a:off x="9493316" y="2762596"/>
            <a:ext cx="2103662" cy="2717212"/>
            <a:chOff x="-232446" y="996892"/>
            <a:chExt cx="2103662" cy="2717212"/>
          </a:xfrm>
        </p:grpSpPr>
        <p:sp>
          <p:nvSpPr>
            <p:cNvPr id="46" name="Rectangle 8">
              <a:extLst>
                <a:ext uri="{FF2B5EF4-FFF2-40B4-BE49-F238E27FC236}">
                  <a16:creationId xmlns:a16="http://schemas.microsoft.com/office/drawing/2014/main" xmlns="" id="{F8E2D74B-ADCA-47BA-BC49-8725A00422E3}"/>
                </a:ext>
              </a:extLst>
            </p:cNvPr>
            <p:cNvSpPr/>
            <p:nvPr/>
          </p:nvSpPr>
          <p:spPr>
            <a:xfrm flipV="1">
              <a:off x="818932" y="996892"/>
              <a:ext cx="1052284" cy="997903"/>
            </a:xfrm>
            <a:prstGeom prst="rect">
              <a:avLst/>
            </a:prstGeom>
            <a:solidFill>
              <a:schemeClr val="tx1">
                <a:alpha val="8000"/>
              </a:schemeClr>
            </a:solidFill>
            <a:ln>
              <a:noFill/>
            </a:ln>
            <a:effectLst>
              <a:softEdge rad="2413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3">
              <a:extLst>
                <a:ext uri="{FF2B5EF4-FFF2-40B4-BE49-F238E27FC236}">
                  <a16:creationId xmlns:a16="http://schemas.microsoft.com/office/drawing/2014/main" xmlns="" id="{41B4159E-5E04-464E-AE98-E6903C521241}"/>
                </a:ext>
              </a:extLst>
            </p:cNvPr>
            <p:cNvGrpSpPr/>
            <p:nvPr/>
          </p:nvGrpSpPr>
          <p:grpSpPr>
            <a:xfrm>
              <a:off x="-232446" y="1682104"/>
              <a:ext cx="2103662" cy="2032000"/>
              <a:chOff x="-232446" y="1682104"/>
              <a:chExt cx="2103662" cy="2032000"/>
            </a:xfrm>
          </p:grpSpPr>
          <p:sp>
            <p:nvSpPr>
              <p:cNvPr id="56" name="Right Triangle 6">
                <a:extLst>
                  <a:ext uri="{FF2B5EF4-FFF2-40B4-BE49-F238E27FC236}">
                    <a16:creationId xmlns:a16="http://schemas.microsoft.com/office/drawing/2014/main" xmlns="" id="{512C828D-E3A5-496B-A2D4-36EFB4671D8F}"/>
                  </a:ext>
                </a:extLst>
              </p:cNvPr>
              <p:cNvSpPr/>
              <p:nvPr/>
            </p:nvSpPr>
            <p:spPr>
              <a:xfrm flipV="1">
                <a:off x="1421274" y="1682104"/>
                <a:ext cx="449942" cy="2032000"/>
              </a:xfrm>
              <a:prstGeom prst="rtTriangle">
                <a:avLst/>
              </a:prstGeom>
              <a:solidFill>
                <a:schemeClr val="tx1">
                  <a:alpha val="28000"/>
                </a:schemeClr>
              </a:solidFill>
              <a:ln>
                <a:noFill/>
              </a:ln>
              <a:effectLst>
                <a:softEdge rad="76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">
                <a:extLst>
                  <a:ext uri="{FF2B5EF4-FFF2-40B4-BE49-F238E27FC236}">
                    <a16:creationId xmlns:a16="http://schemas.microsoft.com/office/drawing/2014/main" xmlns="" id="{966A0E6D-1B2B-4F3A-BB6A-5386CD8B3E93}"/>
                  </a:ext>
                </a:extLst>
              </p:cNvPr>
              <p:cNvSpPr/>
              <p:nvPr/>
            </p:nvSpPr>
            <p:spPr>
              <a:xfrm>
                <a:off x="-232446" y="1682105"/>
                <a:ext cx="1755321" cy="1672949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TextBox 9">
                <a:extLst>
                  <a:ext uri="{FF2B5EF4-FFF2-40B4-BE49-F238E27FC236}">
                    <a16:creationId xmlns:a16="http://schemas.microsoft.com/office/drawing/2014/main" xmlns="" id="{8AE9B82E-78E3-4055-8836-43A36B76C70C}"/>
                  </a:ext>
                </a:extLst>
              </p:cNvPr>
              <p:cNvSpPr txBox="1"/>
              <p:nvPr/>
            </p:nvSpPr>
            <p:spPr>
              <a:xfrm>
                <a:off x="-183614" y="1847537"/>
                <a:ext cx="170648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/>
                  <a:t>لا يزور والديه</a:t>
                </a:r>
              </a:p>
              <a:p>
                <a:pPr algn="ctr"/>
                <a:r>
                  <a:rPr lang="ar-SY" sz="2000" b="1" dirty="0"/>
                  <a:t>ولا يهتم برعايتهما</a:t>
                </a:r>
              </a:p>
              <a:p>
                <a:pPr algn="ctr"/>
                <a:r>
                  <a:rPr lang="ar-SY" sz="2000" b="1" dirty="0"/>
                  <a:t>ولا </a:t>
                </a:r>
                <a:r>
                  <a:rPr lang="ar-SY" sz="2000" b="1" dirty="0" smtClean="0"/>
                  <a:t>يسأل </a:t>
                </a:r>
                <a:r>
                  <a:rPr lang="ar-SY" sz="2000" b="1" dirty="0"/>
                  <a:t>عنهما؟</a:t>
                </a:r>
              </a:p>
            </p:txBody>
          </p:sp>
        </p:grpSp>
      </p:grpSp>
      <p:grpSp>
        <p:nvGrpSpPr>
          <p:cNvPr id="61" name="Group 86">
            <a:extLst>
              <a:ext uri="{FF2B5EF4-FFF2-40B4-BE49-F238E27FC236}">
                <a16:creationId xmlns:a16="http://schemas.microsoft.com/office/drawing/2014/main" xmlns="" id="{B67F7AC7-DF58-4721-A252-C6C0D5000E0C}"/>
              </a:ext>
            </a:extLst>
          </p:cNvPr>
          <p:cNvGrpSpPr/>
          <p:nvPr/>
        </p:nvGrpSpPr>
        <p:grpSpPr>
          <a:xfrm>
            <a:off x="6247742" y="2812267"/>
            <a:ext cx="2317491" cy="2717212"/>
            <a:chOff x="2023874" y="996892"/>
            <a:chExt cx="2317491" cy="2717212"/>
          </a:xfrm>
        </p:grpSpPr>
        <p:sp>
          <p:nvSpPr>
            <p:cNvPr id="62" name="Right Triangle 15">
              <a:extLst>
                <a:ext uri="{FF2B5EF4-FFF2-40B4-BE49-F238E27FC236}">
                  <a16:creationId xmlns:a16="http://schemas.microsoft.com/office/drawing/2014/main" xmlns="" id="{9835C614-DA19-4345-8A1F-B0A53825F608}"/>
                </a:ext>
              </a:extLst>
            </p:cNvPr>
            <p:cNvSpPr/>
            <p:nvPr/>
          </p:nvSpPr>
          <p:spPr>
            <a:xfrm flipV="1">
              <a:off x="3891423" y="1682104"/>
              <a:ext cx="449942" cy="2032000"/>
            </a:xfrm>
            <a:prstGeom prst="rtTriangle">
              <a:avLst/>
            </a:prstGeom>
            <a:solidFill>
              <a:schemeClr val="tx1">
                <a:alpha val="28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16">
              <a:extLst>
                <a:ext uri="{FF2B5EF4-FFF2-40B4-BE49-F238E27FC236}">
                  <a16:creationId xmlns:a16="http://schemas.microsoft.com/office/drawing/2014/main" xmlns="" id="{62579639-3459-4DA1-A27F-8706F7C49AD8}"/>
                </a:ext>
              </a:extLst>
            </p:cNvPr>
            <p:cNvSpPr/>
            <p:nvPr/>
          </p:nvSpPr>
          <p:spPr>
            <a:xfrm>
              <a:off x="2121825" y="1682105"/>
              <a:ext cx="1871199" cy="167294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17">
              <a:extLst>
                <a:ext uri="{FF2B5EF4-FFF2-40B4-BE49-F238E27FC236}">
                  <a16:creationId xmlns:a16="http://schemas.microsoft.com/office/drawing/2014/main" xmlns="" id="{AFF26460-D99E-4F0D-A8E4-CD821BEFF98D}"/>
                </a:ext>
              </a:extLst>
            </p:cNvPr>
            <p:cNvSpPr/>
            <p:nvPr/>
          </p:nvSpPr>
          <p:spPr>
            <a:xfrm flipV="1">
              <a:off x="3289081" y="996892"/>
              <a:ext cx="1052284" cy="997903"/>
            </a:xfrm>
            <a:prstGeom prst="rect">
              <a:avLst/>
            </a:prstGeom>
            <a:solidFill>
              <a:schemeClr val="tx1">
                <a:alpha val="8000"/>
              </a:schemeClr>
            </a:solidFill>
            <a:ln>
              <a:noFill/>
            </a:ln>
            <a:effectLst>
              <a:softEdge rad="2413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19">
              <a:extLst>
                <a:ext uri="{FF2B5EF4-FFF2-40B4-BE49-F238E27FC236}">
                  <a16:creationId xmlns:a16="http://schemas.microsoft.com/office/drawing/2014/main" xmlns="" id="{9972AC07-1AE8-4D9B-A313-7C66894A0BF5}"/>
                </a:ext>
              </a:extLst>
            </p:cNvPr>
            <p:cNvSpPr txBox="1"/>
            <p:nvPr/>
          </p:nvSpPr>
          <p:spPr>
            <a:xfrm>
              <a:off x="2023874" y="1898769"/>
              <a:ext cx="2023787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/>
                <a:t>يُنقِصُ </a:t>
              </a:r>
              <a:r>
                <a:rPr lang="ar-SY" sz="2000" b="1" dirty="0"/>
                <a:t>الكيلَ</a:t>
              </a:r>
            </a:p>
            <a:p>
              <a:pPr algn="ctr"/>
              <a:r>
                <a:rPr lang="ar-SY" sz="2000" b="1" dirty="0"/>
                <a:t>والميزان عند</a:t>
              </a:r>
            </a:p>
            <a:p>
              <a:pPr algn="ctr"/>
              <a:r>
                <a:rPr lang="ar-SY" sz="2000" b="1" dirty="0"/>
                <a:t>البيع؟</a:t>
              </a:r>
              <a:endParaRPr lang="en-US" sz="2000" b="1" dirty="0"/>
            </a:p>
          </p:txBody>
        </p:sp>
      </p:grpSp>
      <p:grpSp>
        <p:nvGrpSpPr>
          <p:cNvPr id="68" name="Group 87">
            <a:extLst>
              <a:ext uri="{FF2B5EF4-FFF2-40B4-BE49-F238E27FC236}">
                <a16:creationId xmlns:a16="http://schemas.microsoft.com/office/drawing/2014/main" xmlns="" id="{15C61778-50BC-46C6-82AC-8F98908105E6}"/>
              </a:ext>
            </a:extLst>
          </p:cNvPr>
          <p:cNvGrpSpPr/>
          <p:nvPr/>
        </p:nvGrpSpPr>
        <p:grpSpPr>
          <a:xfrm>
            <a:off x="3149208" y="2829790"/>
            <a:ext cx="2236424" cy="2717212"/>
            <a:chOff x="4575090" y="1011406"/>
            <a:chExt cx="2236424" cy="2717212"/>
          </a:xfrm>
        </p:grpSpPr>
        <p:sp>
          <p:nvSpPr>
            <p:cNvPr id="69" name="Right Triangle 23">
              <a:extLst>
                <a:ext uri="{FF2B5EF4-FFF2-40B4-BE49-F238E27FC236}">
                  <a16:creationId xmlns:a16="http://schemas.microsoft.com/office/drawing/2014/main" xmlns="" id="{F4B01AC5-A98A-4B88-AA8C-244E71008279}"/>
                </a:ext>
              </a:extLst>
            </p:cNvPr>
            <p:cNvSpPr/>
            <p:nvPr/>
          </p:nvSpPr>
          <p:spPr>
            <a:xfrm flipV="1">
              <a:off x="6361572" y="1696618"/>
              <a:ext cx="449942" cy="2032000"/>
            </a:xfrm>
            <a:prstGeom prst="rtTriangle">
              <a:avLst/>
            </a:prstGeom>
            <a:solidFill>
              <a:schemeClr val="tx1">
                <a:alpha val="28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24">
              <a:extLst>
                <a:ext uri="{FF2B5EF4-FFF2-40B4-BE49-F238E27FC236}">
                  <a16:creationId xmlns:a16="http://schemas.microsoft.com/office/drawing/2014/main" xmlns="" id="{D98EF27A-D01B-409E-ADCC-E628358B76B1}"/>
                </a:ext>
              </a:extLst>
            </p:cNvPr>
            <p:cNvSpPr/>
            <p:nvPr/>
          </p:nvSpPr>
          <p:spPr>
            <a:xfrm>
              <a:off x="4600413" y="1696620"/>
              <a:ext cx="1862759" cy="159925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25">
              <a:extLst>
                <a:ext uri="{FF2B5EF4-FFF2-40B4-BE49-F238E27FC236}">
                  <a16:creationId xmlns:a16="http://schemas.microsoft.com/office/drawing/2014/main" xmlns="" id="{1F8B837C-A7C6-4412-A94C-7897367262C2}"/>
                </a:ext>
              </a:extLst>
            </p:cNvPr>
            <p:cNvSpPr/>
            <p:nvPr/>
          </p:nvSpPr>
          <p:spPr>
            <a:xfrm flipV="1">
              <a:off x="5759230" y="1011406"/>
              <a:ext cx="1052284" cy="997903"/>
            </a:xfrm>
            <a:prstGeom prst="rect">
              <a:avLst/>
            </a:prstGeom>
            <a:solidFill>
              <a:schemeClr val="tx1">
                <a:alpha val="8000"/>
              </a:schemeClr>
            </a:solidFill>
            <a:ln>
              <a:noFill/>
            </a:ln>
            <a:effectLst>
              <a:softEdge rad="2413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27">
              <a:extLst>
                <a:ext uri="{FF2B5EF4-FFF2-40B4-BE49-F238E27FC236}">
                  <a16:creationId xmlns:a16="http://schemas.microsoft.com/office/drawing/2014/main" xmlns="" id="{8CBDD41D-E5E1-40C4-9425-80F2BB221E98}"/>
                </a:ext>
              </a:extLst>
            </p:cNvPr>
            <p:cNvSpPr txBox="1"/>
            <p:nvPr/>
          </p:nvSpPr>
          <p:spPr>
            <a:xfrm>
              <a:off x="4575090" y="2034259"/>
              <a:ext cx="176835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/>
                <a:t>لا يفي بالعهد</a:t>
              </a:r>
            </a:p>
            <a:p>
              <a:pPr algn="ctr"/>
              <a:r>
                <a:rPr lang="ar-SY" sz="2000" b="1" dirty="0" smtClean="0"/>
                <a:t>إذا عاهد </a:t>
              </a:r>
              <a:r>
                <a:rPr lang="ar-SY" sz="2000" b="1" dirty="0"/>
                <a:t>أحدًا</a:t>
              </a:r>
              <a:r>
                <a:rPr lang="ar-SY" sz="2000" b="1" dirty="0" smtClean="0"/>
                <a:t>؟</a:t>
              </a:r>
              <a:endParaRPr lang="en-US" sz="2000" b="1" dirty="0"/>
            </a:p>
          </p:txBody>
        </p:sp>
      </p:grpSp>
      <p:sp>
        <p:nvSpPr>
          <p:cNvPr id="75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6548071" y="5389926"/>
            <a:ext cx="1423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مطففاً</a:t>
            </a:r>
            <a:endParaRPr lang="ar-SY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6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3321824" y="5415709"/>
            <a:ext cx="1423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منافقاً</a:t>
            </a:r>
            <a:endParaRPr lang="ar-SY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78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112" grpId="0"/>
      <p:bldP spid="50" grpId="0"/>
      <p:bldP spid="42" grpId="0"/>
      <p:bldP spid="75" grpId="0"/>
      <p:bldP spid="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83969" y="-279208"/>
            <a:ext cx="885819" cy="2365989"/>
            <a:chOff x="1248229" y="335568"/>
            <a:chExt cx="885819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580050" y="335568"/>
              <a:ext cx="553998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و قضى رَبُّكَ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430085" y="4784960"/>
            <a:ext cx="1465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الفهم</a:t>
            </a:r>
          </a:p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القرائي</a:t>
            </a:r>
          </a:p>
        </p:txBody>
      </p:sp>
      <p:grpSp>
        <p:nvGrpSpPr>
          <p:cNvPr id="108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51240" y="1414774"/>
            <a:ext cx="828739" cy="523220"/>
            <a:chOff x="2093494" y="1198097"/>
            <a:chExt cx="2173623" cy="1372306"/>
          </a:xfrm>
        </p:grpSpPr>
        <p:sp>
          <p:nvSpPr>
            <p:cNvPr id="109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solidFill>
              <a:srgbClr val="0070C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683382" y="1461512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2001079" y="1407801"/>
            <a:ext cx="8682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latin typeface="Century Gothic" panose="020B0502020202020204" pitchFamily="34" charset="0"/>
              </a:rPr>
              <a:t>أُبدي رأيي </a:t>
            </a:r>
            <a:r>
              <a:rPr lang="ar-SY" sz="2400" b="1" dirty="0">
                <a:latin typeface="Century Gothic" panose="020B0502020202020204" pitchFamily="34" charset="0"/>
              </a:rPr>
              <a:t>في </a:t>
            </a:r>
            <a:r>
              <a:rPr lang="ar-SY" sz="2400" b="1" dirty="0" smtClean="0">
                <a:latin typeface="Century Gothic" panose="020B0502020202020204" pitchFamily="34" charset="0"/>
              </a:rPr>
              <a:t>التصرفين </a:t>
            </a:r>
            <a:r>
              <a:rPr lang="ar-SY" sz="2400" b="1" dirty="0">
                <a:latin typeface="Century Gothic" panose="020B0502020202020204" pitchFamily="34" charset="0"/>
              </a:rPr>
              <a:t>الآتيين مع </a:t>
            </a:r>
            <a:r>
              <a:rPr lang="ar-SY" sz="2400" b="1" dirty="0" smtClean="0">
                <a:latin typeface="Century Gothic" panose="020B0502020202020204" pitchFamily="34" charset="0"/>
              </a:rPr>
              <a:t>الاستدلال </a:t>
            </a:r>
            <a:r>
              <a:rPr lang="ar-SY" sz="2400" b="1" dirty="0">
                <a:latin typeface="Century Gothic" panose="020B0502020202020204" pitchFamily="34" charset="0"/>
              </a:rPr>
              <a:t>بما </a:t>
            </a:r>
            <a:r>
              <a:rPr lang="ar-SY" sz="2400" b="1" dirty="0" smtClean="0">
                <a:latin typeface="Century Gothic" panose="020B0502020202020204" pitchFamily="34" charset="0"/>
              </a:rPr>
              <a:t>يدعم </a:t>
            </a:r>
            <a:r>
              <a:rPr lang="ar-SY" sz="2400" b="1" dirty="0">
                <a:latin typeface="Century Gothic" panose="020B0502020202020204" pitchFamily="34" charset="0"/>
              </a:rPr>
              <a:t>الرأي من الكتاب أو السنة</a:t>
            </a:r>
            <a:r>
              <a:rPr lang="ar-SY" sz="2400" b="1" dirty="0" smtClean="0">
                <a:latin typeface="Century Gothic" panose="020B0502020202020204" pitchFamily="34" charset="0"/>
              </a:rPr>
              <a:t>:</a:t>
            </a:r>
            <a:endParaRPr lang="ar-SY" sz="2400" b="1" dirty="0">
              <a:latin typeface="Century Gothic" panose="020B0502020202020204" pitchFamily="34" charset="0"/>
            </a:endParaRPr>
          </a:p>
        </p:txBody>
      </p:sp>
      <p:pic>
        <p:nvPicPr>
          <p:cNvPr id="32" name="Graphic 16">
            <a:extLst>
              <a:ext uri="{FF2B5EF4-FFF2-40B4-BE49-F238E27FC236}">
                <a16:creationId xmlns:a16="http://schemas.microsoft.com/office/drawing/2014/main" xmlns="" id="{FA108CE8-89A2-4FA3-B659-506A04EB733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3696175" y="2143203"/>
            <a:ext cx="6730525" cy="4656388"/>
          </a:xfrm>
          <a:prstGeom prst="rect">
            <a:avLst/>
          </a:prstGeom>
        </p:spPr>
      </p:pic>
      <p:sp>
        <p:nvSpPr>
          <p:cNvPr id="33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3606993" y="2964615"/>
            <a:ext cx="33652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تصرف غير صحيح</a:t>
            </a:r>
            <a:r>
              <a:rPr lang="ar-SY" sz="2000" b="1" dirty="0" smtClean="0">
                <a:latin typeface="Century Gothic" panose="020B0502020202020204" pitchFamily="34" charset="0"/>
              </a:rPr>
              <a:t>،</a:t>
            </a:r>
          </a:p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 </a:t>
            </a:r>
            <a:r>
              <a:rPr lang="ar-SY" sz="2000" b="1" dirty="0">
                <a:latin typeface="Century Gothic" panose="020B0502020202020204" pitchFamily="34" charset="0"/>
              </a:rPr>
              <a:t>عليه أن يرد على اتصالها ويوضح لها الظروف التي يمر بها </a:t>
            </a:r>
          </a:p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قال </a:t>
            </a:r>
            <a:r>
              <a:rPr lang="ar-SY" sz="2000" b="1" dirty="0" smtClean="0">
                <a:latin typeface="Century Gothic" panose="020B0502020202020204" pitchFamily="34" charset="0"/>
              </a:rPr>
              <a:t>صلى </a:t>
            </a:r>
            <a:r>
              <a:rPr lang="ar-SY" sz="2000" b="1" dirty="0">
                <a:latin typeface="Century Gothic" panose="020B0502020202020204" pitchFamily="34" charset="0"/>
              </a:rPr>
              <a:t>الله عليه وسلم </a:t>
            </a:r>
            <a:endParaRPr lang="ar-SY" sz="2000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(</a:t>
            </a:r>
            <a:r>
              <a:rPr lang="ar-SY" sz="20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خيركم </a:t>
            </a:r>
            <a:r>
              <a:rPr lang="ar-SY" sz="2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خيركم لأهله وأنا خيركم </a:t>
            </a:r>
            <a:r>
              <a:rPr lang="ar-SY" sz="20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لأهلي</a:t>
            </a:r>
            <a:r>
              <a:rPr lang="ar-SY" sz="2000" b="1" dirty="0" smtClean="0">
                <a:latin typeface="Century Gothic" panose="020B0502020202020204" pitchFamily="34" charset="0"/>
              </a:rPr>
              <a:t>)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36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3775809" y="5284708"/>
            <a:ext cx="30276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تصرف غير صحيح، </a:t>
            </a:r>
            <a:endParaRPr lang="ar-SY" sz="2000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لأن </a:t>
            </a:r>
            <a:r>
              <a:rPr lang="ar-SY" sz="2000" b="1" dirty="0">
                <a:latin typeface="Century Gothic" panose="020B0502020202020204" pitchFamily="34" charset="0"/>
              </a:rPr>
              <a:t>هذا تبذير وإسراف </a:t>
            </a:r>
          </a:p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قال </a:t>
            </a:r>
            <a:r>
              <a:rPr lang="ar-SY" sz="2000" b="1" dirty="0" smtClean="0">
                <a:latin typeface="Century Gothic" panose="020B0502020202020204" pitchFamily="34" charset="0"/>
              </a:rPr>
              <a:t>تعالى</a:t>
            </a:r>
          </a:p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 </a:t>
            </a:r>
            <a:r>
              <a:rPr lang="ar-SY" sz="2000" b="1" dirty="0">
                <a:latin typeface="Century Gothic" panose="020B0502020202020204" pitchFamily="34" charset="0"/>
              </a:rPr>
              <a:t>(</a:t>
            </a:r>
            <a:r>
              <a:rPr lang="ar-SY" sz="20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إنَّ المبذِّرين إخوانُ </a:t>
            </a:r>
            <a:r>
              <a:rPr lang="ar-SY" sz="2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الشياطين</a:t>
            </a:r>
            <a:r>
              <a:rPr lang="ar-SY" sz="2000" b="1" dirty="0" smtClean="0">
                <a:latin typeface="Century Gothic" panose="020B0502020202020204" pitchFamily="34" charset="0"/>
              </a:rPr>
              <a:t>)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96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112" grpId="0"/>
      <p:bldP spid="33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83969" y="-279208"/>
            <a:ext cx="885819" cy="2365989"/>
            <a:chOff x="1248229" y="335568"/>
            <a:chExt cx="885819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580050" y="335568"/>
              <a:ext cx="553998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و قضى رَبُّكَ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430085" y="4784960"/>
            <a:ext cx="1465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الفهم</a:t>
            </a:r>
          </a:p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القرائي</a:t>
            </a:r>
          </a:p>
        </p:txBody>
      </p:sp>
      <p:grpSp>
        <p:nvGrpSpPr>
          <p:cNvPr id="108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51240" y="1230572"/>
            <a:ext cx="828739" cy="523220"/>
            <a:chOff x="2093494" y="1198097"/>
            <a:chExt cx="2173623" cy="1372306"/>
          </a:xfrm>
        </p:grpSpPr>
        <p:sp>
          <p:nvSpPr>
            <p:cNvPr id="109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solidFill>
              <a:srgbClr val="0070C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4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683382" y="1277310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2269915" y="1224154"/>
            <a:ext cx="8413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جمعت هذه الآية صورتين </a:t>
            </a:r>
            <a:r>
              <a:rPr lang="ar-SY" sz="2000" b="1" dirty="0">
                <a:latin typeface="Century Gothic" panose="020B0502020202020204" pitchFamily="34" charset="0"/>
              </a:rPr>
              <a:t>متناقضتين نتيجتهما واحدة. أتعاون مع من بجواري في تنفيذ الآتي </a:t>
            </a:r>
            <a:r>
              <a:rPr lang="ar-SY" sz="2000" b="1" dirty="0" smtClean="0">
                <a:latin typeface="Century Gothic" panose="020B0502020202020204" pitchFamily="34" charset="0"/>
              </a:rPr>
              <a:t>: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pic>
        <p:nvPicPr>
          <p:cNvPr id="32" name="Graphic 16">
            <a:extLst>
              <a:ext uri="{FF2B5EF4-FFF2-40B4-BE49-F238E27FC236}">
                <a16:creationId xmlns:a16="http://schemas.microsoft.com/office/drawing/2014/main" xmlns="" id="{FA108CE8-89A2-4FA3-B659-506A04EB733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4571999" y="1693196"/>
            <a:ext cx="5032843" cy="11614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4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2269916" y="2972188"/>
            <a:ext cx="88798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إكمال الشكل الذي أمامي</a:t>
            </a:r>
            <a:r>
              <a:rPr lang="ar-SY" sz="2000" b="1" dirty="0">
                <a:latin typeface="Century Gothic" panose="020B0502020202020204" pitchFamily="34" charset="0"/>
              </a:rPr>
              <a:t>، مع </a:t>
            </a:r>
            <a:r>
              <a:rPr lang="ar-SY" sz="2000" b="1" dirty="0" smtClean="0">
                <a:latin typeface="Century Gothic" panose="020B0502020202020204" pitchFamily="34" charset="0"/>
              </a:rPr>
              <a:t>الاستشهاد </a:t>
            </a:r>
            <a:r>
              <a:rPr lang="ar-SY" sz="2000" b="1" dirty="0">
                <a:latin typeface="Century Gothic" panose="020B0502020202020204" pitchFamily="34" charset="0"/>
              </a:rPr>
              <a:t>من </a:t>
            </a:r>
            <a:r>
              <a:rPr lang="ar-SY" sz="2000" b="1" dirty="0" smtClean="0">
                <a:latin typeface="Century Gothic" panose="020B0502020202020204" pitchFamily="34" charset="0"/>
              </a:rPr>
              <a:t>القرآن </a:t>
            </a:r>
            <a:r>
              <a:rPr lang="ar-SY" sz="2000" b="1" dirty="0">
                <a:latin typeface="Century Gothic" panose="020B0502020202020204" pitchFamily="34" charset="0"/>
              </a:rPr>
              <a:t>الكريم </a:t>
            </a:r>
            <a:r>
              <a:rPr lang="ar-SY" sz="2000" b="1" dirty="0" smtClean="0">
                <a:latin typeface="Century Gothic" panose="020B0502020202020204" pitchFamily="34" charset="0"/>
              </a:rPr>
              <a:t>أو السنة</a:t>
            </a:r>
            <a:r>
              <a:rPr lang="ar-SY" sz="2000" b="1" dirty="0">
                <a:latin typeface="Century Gothic" panose="020B0502020202020204" pitchFamily="34" charset="0"/>
              </a:rPr>
              <a:t> المطهرة، على أنَّ التوسط والاعتدال قاعدة المنهج </a:t>
            </a:r>
            <a:r>
              <a:rPr lang="ar-SY" sz="2000" b="1" dirty="0" smtClean="0">
                <a:latin typeface="Century Gothic" panose="020B0502020202020204" pitchFamily="34" charset="0"/>
              </a:rPr>
              <a:t>الإسلامي</a:t>
            </a:r>
            <a:r>
              <a:rPr lang="ar-SY" sz="2000" b="1" dirty="0">
                <a:latin typeface="Century Gothic" panose="020B0502020202020204" pitchFamily="34" charset="0"/>
              </a:rPr>
              <a:t>:</a:t>
            </a:r>
          </a:p>
        </p:txBody>
      </p:sp>
      <p:sp>
        <p:nvSpPr>
          <p:cNvPr id="35" name="Rectangle 35">
            <a:extLst>
              <a:ext uri="{FF2B5EF4-FFF2-40B4-BE49-F238E27FC236}">
                <a16:creationId xmlns="" xmlns:a16="http://schemas.microsoft.com/office/drawing/2014/main" id="{AD7C484D-C035-4794-83E0-869DCDA48AB6}"/>
              </a:ext>
            </a:extLst>
          </p:cNvPr>
          <p:cNvSpPr/>
          <p:nvPr/>
        </p:nvSpPr>
        <p:spPr>
          <a:xfrm>
            <a:off x="11710701" y="3025694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iamond 36">
            <a:extLst>
              <a:ext uri="{FF2B5EF4-FFF2-40B4-BE49-F238E27FC236}">
                <a16:creationId xmlns="" xmlns:a16="http://schemas.microsoft.com/office/drawing/2014/main" id="{6C964224-EF99-412C-BD7E-2DB5DA7078C9}"/>
              </a:ext>
            </a:extLst>
          </p:cNvPr>
          <p:cNvSpPr/>
          <p:nvPr/>
        </p:nvSpPr>
        <p:spPr>
          <a:xfrm>
            <a:off x="11537531" y="3036452"/>
            <a:ext cx="357809" cy="357809"/>
          </a:xfrm>
          <a:prstGeom prst="diamond">
            <a:avLst/>
          </a:prstGeom>
          <a:gradFill flip="none" rotWithShape="1">
            <a:gsLst>
              <a:gs pos="0">
                <a:srgbClr val="FF66CC"/>
              </a:gs>
              <a:gs pos="96000">
                <a:srgbClr val="6600CC"/>
              </a:gs>
            </a:gsLst>
            <a:lin ang="270000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9">
            <a:extLst>
              <a:ext uri="{FF2B5EF4-FFF2-40B4-BE49-F238E27FC236}">
                <a16:creationId xmlns="" xmlns:a16="http://schemas.microsoft.com/office/drawing/2014/main" id="{6EC62BB3-08C9-4B38-A9C4-8BD6AD15080E}"/>
              </a:ext>
            </a:extLst>
          </p:cNvPr>
          <p:cNvSpPr txBox="1"/>
          <p:nvPr/>
        </p:nvSpPr>
        <p:spPr>
          <a:xfrm>
            <a:off x="11149718" y="2972188"/>
            <a:ext cx="618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 smtClean="0">
                <a:solidFill>
                  <a:srgbClr val="CC0099"/>
                </a:solidFill>
                <a:latin typeface="Century Gothic" panose="020B0502020202020204" pitchFamily="34" charset="0"/>
              </a:rPr>
              <a:t>أ-</a:t>
            </a:r>
            <a:endParaRPr lang="en-US" sz="2800" b="1" dirty="0">
              <a:solidFill>
                <a:srgbClr val="CC0099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6779138" y="3468302"/>
            <a:ext cx="2227689" cy="626541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8900000" scaled="1"/>
            <a:tileRect/>
          </a:gra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7037574" y="3578361"/>
            <a:ext cx="1833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اليد المغلولة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2821780" y="3446096"/>
            <a:ext cx="2227689" cy="626541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8900000" scaled="1"/>
            <a:tileRect/>
          </a:gra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2834568" y="3612652"/>
            <a:ext cx="2214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اليد </a:t>
            </a:r>
            <a:r>
              <a:rPr lang="ar-SY" sz="2000" b="1" dirty="0" smtClean="0">
                <a:latin typeface="Century Gothic" panose="020B0502020202020204" pitchFamily="34" charset="0"/>
              </a:rPr>
              <a:t>المبسوطة </a:t>
            </a:r>
            <a:r>
              <a:rPr lang="ar-SY" sz="2000" b="1" dirty="0">
                <a:latin typeface="Century Gothic" panose="020B0502020202020204" pitchFamily="34" charset="0"/>
              </a:rPr>
              <a:t>كل </a:t>
            </a:r>
            <a:r>
              <a:rPr lang="ar-SY" sz="2000" b="1" dirty="0" smtClean="0">
                <a:latin typeface="Century Gothic" panose="020B0502020202020204" pitchFamily="34" charset="0"/>
              </a:rPr>
              <a:t>البسط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44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6791926" y="4395566"/>
            <a:ext cx="2227689" cy="626541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7050362" y="4536277"/>
            <a:ext cx="1833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البخل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46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2834568" y="4351330"/>
            <a:ext cx="2227689" cy="626541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3018976" y="4464545"/>
            <a:ext cx="1833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التبذير والإسراف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48" name="Freeform: Shape 6">
            <a:extLst>
              <a:ext uri="{FF2B5EF4-FFF2-40B4-BE49-F238E27FC236}">
                <a16:creationId xmlns="" xmlns:a16="http://schemas.microsoft.com/office/drawing/2014/main" id="{21637A41-A7A6-4AB1-A79A-E5D8B8C1A60A}"/>
              </a:ext>
            </a:extLst>
          </p:cNvPr>
          <p:cNvSpPr/>
          <p:nvPr/>
        </p:nvSpPr>
        <p:spPr>
          <a:xfrm rot="10800000" flipH="1">
            <a:off x="3818330" y="4053143"/>
            <a:ext cx="260164" cy="248128"/>
          </a:xfrm>
          <a:custGeom>
            <a:avLst/>
            <a:gdLst>
              <a:gd name="connsiteX0" fmla="*/ 0 w 1219200"/>
              <a:gd name="connsiteY0" fmla="*/ 769258 h 1786623"/>
              <a:gd name="connsiteX1" fmla="*/ 609600 w 1219200"/>
              <a:gd name="connsiteY1" fmla="*/ 0 h 1786623"/>
              <a:gd name="connsiteX2" fmla="*/ 1219200 w 1219200"/>
              <a:gd name="connsiteY2" fmla="*/ 769258 h 1786623"/>
              <a:gd name="connsiteX3" fmla="*/ 1005113 w 1219200"/>
              <a:gd name="connsiteY3" fmla="*/ 769258 h 1786623"/>
              <a:gd name="connsiteX4" fmla="*/ 1005113 w 1219200"/>
              <a:gd name="connsiteY4" fmla="*/ 1529934 h 1786623"/>
              <a:gd name="connsiteX5" fmla="*/ 1069583 w 1219200"/>
              <a:gd name="connsiteY5" fmla="*/ 1740993 h 1786623"/>
              <a:gd name="connsiteX6" fmla="*/ 1107231 w 1219200"/>
              <a:gd name="connsiteY6" fmla="*/ 1786623 h 1786623"/>
              <a:gd name="connsiteX7" fmla="*/ 620604 w 1219200"/>
              <a:gd name="connsiteY7" fmla="*/ 1786623 h 1786623"/>
              <a:gd name="connsiteX8" fmla="*/ 243113 w 1219200"/>
              <a:gd name="connsiteY8" fmla="*/ 1409132 h 1786623"/>
              <a:gd name="connsiteX9" fmla="*/ 243113 w 1219200"/>
              <a:gd name="connsiteY9" fmla="*/ 769258 h 178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" h="1786623">
                <a:moveTo>
                  <a:pt x="0" y="769258"/>
                </a:moveTo>
                <a:lnTo>
                  <a:pt x="609600" y="0"/>
                </a:lnTo>
                <a:lnTo>
                  <a:pt x="1219200" y="769258"/>
                </a:lnTo>
                <a:lnTo>
                  <a:pt x="1005113" y="769258"/>
                </a:lnTo>
                <a:lnTo>
                  <a:pt x="1005113" y="1529934"/>
                </a:lnTo>
                <a:cubicBezTo>
                  <a:pt x="1005113" y="1608115"/>
                  <a:pt x="1028880" y="1680745"/>
                  <a:pt x="1069583" y="1740993"/>
                </a:cubicBezTo>
                <a:lnTo>
                  <a:pt x="1107231" y="1786623"/>
                </a:lnTo>
                <a:lnTo>
                  <a:pt x="620604" y="1786623"/>
                </a:lnTo>
                <a:cubicBezTo>
                  <a:pt x="412121" y="1786623"/>
                  <a:pt x="243113" y="1617615"/>
                  <a:pt x="243113" y="1409132"/>
                </a:cubicBezTo>
                <a:lnTo>
                  <a:pt x="243113" y="769258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: Shape 6">
            <a:extLst>
              <a:ext uri="{FF2B5EF4-FFF2-40B4-BE49-F238E27FC236}">
                <a16:creationId xmlns="" xmlns:a16="http://schemas.microsoft.com/office/drawing/2014/main" id="{21637A41-A7A6-4AB1-A79A-E5D8B8C1A60A}"/>
              </a:ext>
            </a:extLst>
          </p:cNvPr>
          <p:cNvSpPr/>
          <p:nvPr/>
        </p:nvSpPr>
        <p:spPr>
          <a:xfrm rot="10800000" flipH="1">
            <a:off x="7759162" y="4073444"/>
            <a:ext cx="267641" cy="231284"/>
          </a:xfrm>
          <a:custGeom>
            <a:avLst/>
            <a:gdLst>
              <a:gd name="connsiteX0" fmla="*/ 0 w 1219200"/>
              <a:gd name="connsiteY0" fmla="*/ 769258 h 1786623"/>
              <a:gd name="connsiteX1" fmla="*/ 609600 w 1219200"/>
              <a:gd name="connsiteY1" fmla="*/ 0 h 1786623"/>
              <a:gd name="connsiteX2" fmla="*/ 1219200 w 1219200"/>
              <a:gd name="connsiteY2" fmla="*/ 769258 h 1786623"/>
              <a:gd name="connsiteX3" fmla="*/ 1005113 w 1219200"/>
              <a:gd name="connsiteY3" fmla="*/ 769258 h 1786623"/>
              <a:gd name="connsiteX4" fmla="*/ 1005113 w 1219200"/>
              <a:gd name="connsiteY4" fmla="*/ 1529934 h 1786623"/>
              <a:gd name="connsiteX5" fmla="*/ 1069583 w 1219200"/>
              <a:gd name="connsiteY5" fmla="*/ 1740993 h 1786623"/>
              <a:gd name="connsiteX6" fmla="*/ 1107231 w 1219200"/>
              <a:gd name="connsiteY6" fmla="*/ 1786623 h 1786623"/>
              <a:gd name="connsiteX7" fmla="*/ 620604 w 1219200"/>
              <a:gd name="connsiteY7" fmla="*/ 1786623 h 1786623"/>
              <a:gd name="connsiteX8" fmla="*/ 243113 w 1219200"/>
              <a:gd name="connsiteY8" fmla="*/ 1409132 h 1786623"/>
              <a:gd name="connsiteX9" fmla="*/ 243113 w 1219200"/>
              <a:gd name="connsiteY9" fmla="*/ 769258 h 178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" h="1786623">
                <a:moveTo>
                  <a:pt x="0" y="769258"/>
                </a:moveTo>
                <a:lnTo>
                  <a:pt x="609600" y="0"/>
                </a:lnTo>
                <a:lnTo>
                  <a:pt x="1219200" y="769258"/>
                </a:lnTo>
                <a:lnTo>
                  <a:pt x="1005113" y="769258"/>
                </a:lnTo>
                <a:lnTo>
                  <a:pt x="1005113" y="1529934"/>
                </a:lnTo>
                <a:cubicBezTo>
                  <a:pt x="1005113" y="1608115"/>
                  <a:pt x="1028880" y="1680745"/>
                  <a:pt x="1069583" y="1740993"/>
                </a:cubicBezTo>
                <a:lnTo>
                  <a:pt x="1107231" y="1786623"/>
                </a:lnTo>
                <a:lnTo>
                  <a:pt x="620604" y="1786623"/>
                </a:lnTo>
                <a:cubicBezTo>
                  <a:pt x="412121" y="1786623"/>
                  <a:pt x="243113" y="1617615"/>
                  <a:pt x="243113" y="1409132"/>
                </a:cubicBezTo>
                <a:lnTo>
                  <a:pt x="243113" y="769258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3314700" y="5913994"/>
            <a:ext cx="5947242" cy="78301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3492180" y="5951558"/>
            <a:ext cx="5592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عدم الإسراف والتبذير والاعتدال لقوله تعالى:</a:t>
            </a:r>
          </a:p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(</a:t>
            </a:r>
            <a:r>
              <a:rPr lang="ar-SY" sz="2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والذين إذا أنفقوا لم يسرفوا ولم يفتروا وكان بين ذلك قواما</a:t>
            </a:r>
            <a:r>
              <a:rPr lang="ar-SY" sz="2000" b="1" dirty="0"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51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4919181" y="5111955"/>
            <a:ext cx="1906780" cy="626541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8900000" scaled="1"/>
            <a:tileRect/>
          </a:gra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4997777" y="5225170"/>
            <a:ext cx="1712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الملامة </a:t>
            </a:r>
            <a:r>
              <a:rPr lang="ar-SY" sz="2000" b="1" dirty="0" smtClean="0">
                <a:latin typeface="Century Gothic" panose="020B0502020202020204" pitchFamily="34" charset="0"/>
              </a:rPr>
              <a:t>والتحسر</a:t>
            </a:r>
            <a:endParaRPr lang="en-US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96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2" dur="200" fill="hold"/>
                                        <p:tgtEl>
                                          <p:spTgt spid="3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7" presetClass="entr" presetSubtype="4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50"/>
                            </p:stCondLst>
                            <p:childTnLst>
                              <p:par>
                                <p:cTn id="11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150"/>
                            </p:stCondLst>
                            <p:childTnLst>
                              <p:par>
                                <p:cTn id="12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650"/>
                            </p:stCondLst>
                            <p:childTnLst>
                              <p:par>
                                <p:cTn id="12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150"/>
                            </p:stCondLst>
                            <p:childTnLst>
                              <p:par>
                                <p:cTn id="13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650"/>
                            </p:stCondLst>
                            <p:childTnLst>
                              <p:par>
                                <p:cTn id="14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500"/>
                            </p:stCondLst>
                            <p:childTnLst>
                              <p:par>
                                <p:cTn id="20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112" grpId="0"/>
      <p:bldP spid="34" grpId="0"/>
      <p:bldP spid="35" grpId="0" animBg="1"/>
      <p:bldP spid="37" grpId="0" animBg="1"/>
      <p:bldP spid="37" grpId="1" animBg="1"/>
      <p:bldP spid="38" grpId="0"/>
      <p:bldP spid="39" grpId="0" animBg="1"/>
      <p:bldP spid="40" grpId="0"/>
      <p:bldP spid="41" grpId="0" animBg="1"/>
      <p:bldP spid="42" grpId="0"/>
      <p:bldP spid="44" grpId="0" animBg="1"/>
      <p:bldP spid="45" grpId="0"/>
      <p:bldP spid="46" grpId="0" animBg="1"/>
      <p:bldP spid="47" grpId="0"/>
      <p:bldP spid="48" grpId="0" animBg="1"/>
      <p:bldP spid="43" grpId="0" animBg="1"/>
      <p:bldP spid="49" grpId="0" animBg="1"/>
      <p:bldP spid="50" grpId="0"/>
      <p:bldP spid="51" grpId="0" animBg="1"/>
      <p:bldP spid="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83969" y="-279208"/>
            <a:ext cx="885819" cy="2365989"/>
            <a:chOff x="1248229" y="335568"/>
            <a:chExt cx="885819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580050" y="335568"/>
              <a:ext cx="553998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و قضى رَبُّكَ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430085" y="4784960"/>
            <a:ext cx="1465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الفهم</a:t>
            </a:r>
          </a:p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القرائي</a:t>
            </a:r>
          </a:p>
        </p:txBody>
      </p:sp>
      <p:sp>
        <p:nvSpPr>
          <p:cNvPr id="34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2914478" y="1671052"/>
            <a:ext cx="81346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التوضيح شفهيًّا </a:t>
            </a:r>
            <a:r>
              <a:rPr lang="ar-SY" sz="2000" b="1" dirty="0">
                <a:latin typeface="Century Gothic" panose="020B0502020202020204" pitchFamily="34" charset="0"/>
              </a:rPr>
              <a:t>لكيفية </a:t>
            </a:r>
            <a:r>
              <a:rPr lang="ar-SY" sz="2000" b="1" dirty="0" smtClean="0">
                <a:latin typeface="Century Gothic" panose="020B0502020202020204" pitchFamily="34" charset="0"/>
              </a:rPr>
              <a:t>انتهاء مَنْ يَغُلّ يده ومَنْ يَبْسطها إلى نتيجة </a:t>
            </a:r>
            <a:r>
              <a:rPr lang="ar-SY" sz="2000" b="1" dirty="0">
                <a:latin typeface="Century Gothic" panose="020B0502020202020204" pitchFamily="34" charset="0"/>
              </a:rPr>
              <a:t>واحدة </a:t>
            </a:r>
            <a:r>
              <a:rPr lang="ar-SY" sz="2000" b="1" dirty="0" smtClean="0">
                <a:latin typeface="Century Gothic" panose="020B0502020202020204" pitchFamily="34" charset="0"/>
              </a:rPr>
              <a:t>(</a:t>
            </a:r>
            <a:r>
              <a:rPr lang="ar-SY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الملامة والتَّحسُّر</a:t>
            </a:r>
            <a:r>
              <a:rPr lang="ar-SY" sz="2000" b="1" dirty="0" smtClean="0">
                <a:latin typeface="Century Gothic" panose="020B0502020202020204" pitchFamily="34" charset="0"/>
              </a:rPr>
              <a:t>).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35" name="Rectangle 35">
            <a:extLst>
              <a:ext uri="{FF2B5EF4-FFF2-40B4-BE49-F238E27FC236}">
                <a16:creationId xmlns="" xmlns:a16="http://schemas.microsoft.com/office/drawing/2014/main" id="{AD7C484D-C035-4794-83E0-869DCDA48AB6}"/>
              </a:ext>
            </a:extLst>
          </p:cNvPr>
          <p:cNvSpPr/>
          <p:nvPr/>
        </p:nvSpPr>
        <p:spPr>
          <a:xfrm>
            <a:off x="11714743" y="1656068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iamond 36">
            <a:extLst>
              <a:ext uri="{FF2B5EF4-FFF2-40B4-BE49-F238E27FC236}">
                <a16:creationId xmlns="" xmlns:a16="http://schemas.microsoft.com/office/drawing/2014/main" id="{6C964224-EF99-412C-BD7E-2DB5DA7078C9}"/>
              </a:ext>
            </a:extLst>
          </p:cNvPr>
          <p:cNvSpPr/>
          <p:nvPr/>
        </p:nvSpPr>
        <p:spPr>
          <a:xfrm>
            <a:off x="11541573" y="1666826"/>
            <a:ext cx="357809" cy="357809"/>
          </a:xfrm>
          <a:prstGeom prst="diamond">
            <a:avLst/>
          </a:prstGeom>
          <a:gradFill flip="none" rotWithShape="1">
            <a:gsLst>
              <a:gs pos="0">
                <a:srgbClr val="FF66CC"/>
              </a:gs>
              <a:gs pos="96000">
                <a:srgbClr val="6600CC"/>
              </a:gs>
            </a:gsLst>
            <a:lin ang="270000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9">
            <a:extLst>
              <a:ext uri="{FF2B5EF4-FFF2-40B4-BE49-F238E27FC236}">
                <a16:creationId xmlns="" xmlns:a16="http://schemas.microsoft.com/office/drawing/2014/main" id="{6EC62BB3-08C9-4B38-A9C4-8BD6AD15080E}"/>
              </a:ext>
            </a:extLst>
          </p:cNvPr>
          <p:cNvSpPr txBox="1"/>
          <p:nvPr/>
        </p:nvSpPr>
        <p:spPr>
          <a:xfrm>
            <a:off x="10924608" y="1602562"/>
            <a:ext cx="848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 smtClean="0">
                <a:solidFill>
                  <a:srgbClr val="CC0099"/>
                </a:solidFill>
                <a:latin typeface="Century Gothic" panose="020B0502020202020204" pitchFamily="34" charset="0"/>
              </a:rPr>
              <a:t>ب-</a:t>
            </a:r>
            <a:endParaRPr lang="en-US" sz="2800" b="1" dirty="0">
              <a:solidFill>
                <a:srgbClr val="CC0099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2395123" y="2651757"/>
            <a:ext cx="9359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 لأنه يؤدي إلى خسارة محبة الله تعالى و رضوانه، فالله لا يحب المسرفين، وكذلك ذم الإسلام البخل لأن الشخص </a:t>
            </a:r>
            <a:r>
              <a:rPr lang="ar-SY" sz="2000" b="1" dirty="0" smtClean="0">
                <a:latin typeface="Century Gothic" panose="020B0502020202020204" pitchFamily="34" charset="0"/>
              </a:rPr>
              <a:t>البخيل </a:t>
            </a:r>
            <a:r>
              <a:rPr lang="ar-SY" sz="2000" b="1" dirty="0">
                <a:latin typeface="Century Gothic" panose="020B0502020202020204" pitchFamily="34" charset="0"/>
              </a:rPr>
              <a:t>يحرم من الأجر المترتب في الانفاق في أبواب الخير ويسبب له كراهية الناس له </a:t>
            </a:r>
          </a:p>
        </p:txBody>
      </p:sp>
      <p:sp>
        <p:nvSpPr>
          <p:cNvPr id="54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2236158" y="3814302"/>
            <a:ext cx="95061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وأمرنا </a:t>
            </a:r>
            <a:r>
              <a:rPr lang="ar-SY" sz="2000" b="1" dirty="0">
                <a:latin typeface="Century Gothic" panose="020B0502020202020204" pitchFamily="34" charset="0"/>
              </a:rPr>
              <a:t>الله تعالى بالتوسط و الاعتدال، فلا يميل الى الحرص ليكون بخيلاً، ولا يمد يده على الدوام حتى </a:t>
            </a:r>
            <a:r>
              <a:rPr lang="ar-SY" sz="2000" b="1" dirty="0" smtClean="0">
                <a:latin typeface="Century Gothic" panose="020B0502020202020204" pitchFamily="34" charset="0"/>
              </a:rPr>
              <a:t>يصير</a:t>
            </a:r>
            <a:r>
              <a:rPr lang="ar-SY" sz="2000" b="1" dirty="0">
                <a:latin typeface="Century Gothic" panose="020B0502020202020204" pitchFamily="34" charset="0"/>
              </a:rPr>
              <a:t> </a:t>
            </a:r>
            <a:r>
              <a:rPr lang="ar-SY" sz="2000" b="1" dirty="0" smtClean="0">
                <a:latin typeface="Century Gothic" panose="020B0502020202020204" pitchFamily="34" charset="0"/>
              </a:rPr>
              <a:t>مسرفاً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grpSp>
        <p:nvGrpSpPr>
          <p:cNvPr id="55" name="Group 32">
            <a:extLst>
              <a:ext uri="{FF2B5EF4-FFF2-40B4-BE49-F238E27FC236}">
                <a16:creationId xmlns:a16="http://schemas.microsoft.com/office/drawing/2014/main" xmlns="" id="{1FC0A8A5-B5CE-44FA-BFF9-C176E9D00C49}"/>
              </a:ext>
            </a:extLst>
          </p:cNvPr>
          <p:cNvGrpSpPr/>
          <p:nvPr/>
        </p:nvGrpSpPr>
        <p:grpSpPr>
          <a:xfrm>
            <a:off x="11713825" y="2717403"/>
            <a:ext cx="275287" cy="275287"/>
            <a:chOff x="1750422" y="1134799"/>
            <a:chExt cx="275287" cy="275287"/>
          </a:xfrm>
        </p:grpSpPr>
        <p:sp>
          <p:nvSpPr>
            <p:cNvPr id="56" name="Oval 30">
              <a:extLst>
                <a:ext uri="{FF2B5EF4-FFF2-40B4-BE49-F238E27FC236}">
                  <a16:creationId xmlns:a16="http://schemas.microsoft.com/office/drawing/2014/main" xmlns="" id="{FBA3B2A6-7FC0-4C79-8FF6-56A5E5556C76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31">
              <a:extLst>
                <a:ext uri="{FF2B5EF4-FFF2-40B4-BE49-F238E27FC236}">
                  <a16:creationId xmlns:a16="http://schemas.microsoft.com/office/drawing/2014/main" xmlns="" id="{63388099-2CE8-49D4-8A16-3A94579D2B40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32">
            <a:extLst>
              <a:ext uri="{FF2B5EF4-FFF2-40B4-BE49-F238E27FC236}">
                <a16:creationId xmlns:a16="http://schemas.microsoft.com/office/drawing/2014/main" xmlns="" id="{1FC0A8A5-B5CE-44FA-BFF9-C176E9D00C49}"/>
              </a:ext>
            </a:extLst>
          </p:cNvPr>
          <p:cNvGrpSpPr/>
          <p:nvPr/>
        </p:nvGrpSpPr>
        <p:grpSpPr>
          <a:xfrm>
            <a:off x="11741567" y="3887527"/>
            <a:ext cx="275287" cy="275287"/>
            <a:chOff x="1750422" y="1134799"/>
            <a:chExt cx="275287" cy="275287"/>
          </a:xfrm>
        </p:grpSpPr>
        <p:sp>
          <p:nvSpPr>
            <p:cNvPr id="59" name="Oval 30">
              <a:extLst>
                <a:ext uri="{FF2B5EF4-FFF2-40B4-BE49-F238E27FC236}">
                  <a16:creationId xmlns:a16="http://schemas.microsoft.com/office/drawing/2014/main" xmlns="" id="{FBA3B2A6-7FC0-4C79-8FF6-56A5E5556C76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31">
              <a:extLst>
                <a:ext uri="{FF2B5EF4-FFF2-40B4-BE49-F238E27FC236}">
                  <a16:creationId xmlns:a16="http://schemas.microsoft.com/office/drawing/2014/main" xmlns="" id="{63388099-2CE8-49D4-8A16-3A94579D2B40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6451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5" dur="200" fill="hold"/>
                                        <p:tgtEl>
                                          <p:spTgt spid="3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7" presetClass="entr" presetSubtype="4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50"/>
                            </p:stCondLst>
                            <p:childTnLst>
                              <p:par>
                                <p:cTn id="8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50"/>
                            </p:stCondLst>
                            <p:childTnLst>
                              <p:par>
                                <p:cTn id="9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650"/>
                            </p:stCondLst>
                            <p:childTnLst>
                              <p:par>
                                <p:cTn id="9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150"/>
                            </p:stCondLst>
                            <p:childTnLst>
                              <p:par>
                                <p:cTn id="10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650"/>
                            </p:stCondLst>
                            <p:childTnLst>
                              <p:par>
                                <p:cTn id="11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4" grpId="0"/>
      <p:bldP spid="35" grpId="0" animBg="1"/>
      <p:bldP spid="37" grpId="0" animBg="1"/>
      <p:bldP spid="37" grpId="1" animBg="1"/>
      <p:bldP spid="38" grpId="0"/>
      <p:bldP spid="53" grpId="0"/>
      <p:bldP spid="5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83969" y="-279208"/>
            <a:ext cx="885819" cy="2365989"/>
            <a:chOff x="1248229" y="335568"/>
            <a:chExt cx="885819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580050" y="335568"/>
              <a:ext cx="553998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و قضى رَبُّكَ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430085" y="4784960"/>
            <a:ext cx="1465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الفهم</a:t>
            </a:r>
          </a:p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القرائي</a:t>
            </a:r>
          </a:p>
        </p:txBody>
      </p:sp>
      <p:grpSp>
        <p:nvGrpSpPr>
          <p:cNvPr id="108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28058" y="1190399"/>
            <a:ext cx="828739" cy="460576"/>
            <a:chOff x="2093494" y="1198097"/>
            <a:chExt cx="2173623" cy="1208003"/>
          </a:xfrm>
        </p:grpSpPr>
        <p:sp>
          <p:nvSpPr>
            <p:cNvPr id="109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solidFill>
              <a:srgbClr val="CC0099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713429" y="1277999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7944816" y="1262404"/>
            <a:ext cx="242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أَقرأُ </a:t>
            </a:r>
            <a:r>
              <a:rPr lang="ar-SY" sz="2000" b="1" dirty="0">
                <a:latin typeface="Century Gothic" panose="020B0502020202020204" pitchFamily="34" charset="0"/>
              </a:rPr>
              <a:t>الآيات الكريمة الآتية:</a:t>
            </a:r>
          </a:p>
        </p:txBody>
      </p:sp>
      <p:sp>
        <p:nvSpPr>
          <p:cNvPr id="113" name="TextBox 44">
            <a:extLst>
              <a:ext uri="{FF2B5EF4-FFF2-40B4-BE49-F238E27FC236}">
                <a16:creationId xmlns:a16="http://schemas.microsoft.com/office/drawing/2014/main" xmlns="" id="{7FF244B9-4C55-4354-8703-92C767B05F0D}"/>
              </a:ext>
            </a:extLst>
          </p:cNvPr>
          <p:cNvSpPr txBox="1"/>
          <p:nvPr/>
        </p:nvSpPr>
        <p:spPr>
          <a:xfrm>
            <a:off x="10199900" y="691709"/>
            <a:ext cx="90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أَقرأ</a:t>
            </a:r>
            <a:endParaRPr lang="ar-SY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16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48809" y="4631548"/>
            <a:ext cx="828739" cy="523220"/>
            <a:chOff x="2093494" y="1198097"/>
            <a:chExt cx="2173623" cy="1372306"/>
          </a:xfrm>
        </p:grpSpPr>
        <p:sp>
          <p:nvSpPr>
            <p:cNvPr id="117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solidFill>
              <a:srgbClr val="CC0099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9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744096" y="4731292"/>
            <a:ext cx="365760" cy="365760"/>
          </a:xfrm>
          <a:prstGeom prst="rect">
            <a:avLst/>
          </a:prstGeom>
        </p:spPr>
      </p:pic>
      <p:sp>
        <p:nvSpPr>
          <p:cNvPr id="124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5028189" y="4686987"/>
            <a:ext cx="5628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أقرأ </a:t>
            </a:r>
            <a:r>
              <a:rPr lang="ar-SY" sz="2000" b="1" dirty="0">
                <a:latin typeface="Century Gothic" panose="020B0502020202020204" pitchFamily="34" charset="0"/>
              </a:rPr>
              <a:t>الكلمات الآتية </a:t>
            </a:r>
            <a:r>
              <a:rPr lang="ar-SY" sz="2000" b="1" dirty="0" smtClean="0">
                <a:latin typeface="Century Gothic" panose="020B0502020202020204" pitchFamily="34" charset="0"/>
              </a:rPr>
              <a:t>و أتنبه </a:t>
            </a:r>
            <a:r>
              <a:rPr lang="ar-SY" sz="2000" b="1" dirty="0">
                <a:latin typeface="Century Gothic" panose="020B0502020202020204" pitchFamily="34" charset="0"/>
              </a:rPr>
              <a:t>لمواطن القلقلة في حروفها </a:t>
            </a:r>
            <a:r>
              <a:rPr lang="ar-SY" sz="2000" b="1" dirty="0" smtClean="0">
                <a:latin typeface="Century Gothic" panose="020B0502020202020204" pitchFamily="34" charset="0"/>
              </a:rPr>
              <a:t>الخمسة</a:t>
            </a:r>
            <a:r>
              <a:rPr lang="ar-SY" sz="2000" b="1" dirty="0">
                <a:latin typeface="Century Gothic" panose="020B0502020202020204" pitchFamily="34" charset="0"/>
              </a:rPr>
              <a:t>.</a:t>
            </a:r>
          </a:p>
        </p:txBody>
      </p:sp>
      <p:pic>
        <p:nvPicPr>
          <p:cNvPr id="37" name="Graphic 16">
            <a:extLst>
              <a:ext uri="{FF2B5EF4-FFF2-40B4-BE49-F238E27FC236}">
                <a16:creationId xmlns:a16="http://schemas.microsoft.com/office/drawing/2014/main" xmlns="" id="{FA108CE8-89A2-4FA3-B659-506A04EB733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3421505" y="1312291"/>
            <a:ext cx="4286739" cy="32467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2" name="مجموعة 1"/>
          <p:cNvGrpSpPr/>
          <p:nvPr/>
        </p:nvGrpSpPr>
        <p:grpSpPr>
          <a:xfrm>
            <a:off x="9364233" y="5035000"/>
            <a:ext cx="2364527" cy="653324"/>
            <a:chOff x="9401264" y="5096322"/>
            <a:chExt cx="2364527" cy="653324"/>
          </a:xfrm>
        </p:grpSpPr>
        <p:sp>
          <p:nvSpPr>
            <p:cNvPr id="38" name="Oval 23">
              <a:extLst>
                <a:ext uri="{FF2B5EF4-FFF2-40B4-BE49-F238E27FC236}">
                  <a16:creationId xmlns:a16="http://schemas.microsoft.com/office/drawing/2014/main" xmlns="" id="{44A9A76D-E564-446B-B4C7-E497182CD7F6}"/>
                </a:ext>
              </a:extLst>
            </p:cNvPr>
            <p:cNvSpPr/>
            <p:nvPr/>
          </p:nvSpPr>
          <p:spPr>
            <a:xfrm rot="16200000" flipH="1">
              <a:off x="10256866" y="4240720"/>
              <a:ext cx="653324" cy="236452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58">
              <a:extLst>
                <a:ext uri="{FF2B5EF4-FFF2-40B4-BE49-F238E27FC236}">
                  <a16:creationId xmlns:a16="http://schemas.microsoft.com/office/drawing/2014/main" xmlns="" id="{376BD576-9AA3-477F-BC86-FC21AE9211AB}"/>
                </a:ext>
              </a:extLst>
            </p:cNvPr>
            <p:cNvSpPr txBox="1"/>
            <p:nvPr/>
          </p:nvSpPr>
          <p:spPr>
            <a:xfrm rot="5400000">
              <a:off x="10226008" y="4599922"/>
              <a:ext cx="553998" cy="1568661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400" b="1" dirty="0" smtClean="0">
                  <a:latin typeface="Oswald" panose="02000503000000000000" pitchFamily="2" charset="0"/>
                </a:rPr>
                <a:t>ابْتِغَاءَ</a:t>
              </a:r>
              <a:endParaRPr lang="ar-SY" b="1" dirty="0">
                <a:latin typeface="Oswald" panose="02000503000000000000" pitchFamily="2" charset="0"/>
              </a:endParaRPr>
            </a:p>
          </p:txBody>
        </p:sp>
      </p:grpSp>
      <p:grpSp>
        <p:nvGrpSpPr>
          <p:cNvPr id="3" name="مجموعة 2"/>
          <p:cNvGrpSpPr/>
          <p:nvPr/>
        </p:nvGrpSpPr>
        <p:grpSpPr>
          <a:xfrm>
            <a:off x="7025836" y="5107253"/>
            <a:ext cx="2364527" cy="653324"/>
            <a:chOff x="7025836" y="5209991"/>
            <a:chExt cx="2364527" cy="653324"/>
          </a:xfrm>
        </p:grpSpPr>
        <p:sp>
          <p:nvSpPr>
            <p:cNvPr id="40" name="Oval 23">
              <a:extLst>
                <a:ext uri="{FF2B5EF4-FFF2-40B4-BE49-F238E27FC236}">
                  <a16:creationId xmlns:a16="http://schemas.microsoft.com/office/drawing/2014/main" xmlns="" id="{44A9A76D-E564-446B-B4C7-E497182CD7F6}"/>
                </a:ext>
              </a:extLst>
            </p:cNvPr>
            <p:cNvSpPr/>
            <p:nvPr/>
          </p:nvSpPr>
          <p:spPr>
            <a:xfrm rot="16200000" flipH="1">
              <a:off x="7881438" y="4354389"/>
              <a:ext cx="653324" cy="236452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58">
              <a:extLst>
                <a:ext uri="{FF2B5EF4-FFF2-40B4-BE49-F238E27FC236}">
                  <a16:creationId xmlns:a16="http://schemas.microsoft.com/office/drawing/2014/main" xmlns="" id="{376BD576-9AA3-477F-BC86-FC21AE9211AB}"/>
                </a:ext>
              </a:extLst>
            </p:cNvPr>
            <p:cNvSpPr txBox="1"/>
            <p:nvPr/>
          </p:nvSpPr>
          <p:spPr>
            <a:xfrm rot="5400000">
              <a:off x="7875324" y="4729732"/>
              <a:ext cx="553998" cy="1568661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400" b="1" dirty="0" smtClean="0">
                  <a:latin typeface="Oswald" panose="02000503000000000000" pitchFamily="2" charset="0"/>
                </a:rPr>
                <a:t>وَ لا تَجْعَلْ</a:t>
              </a:r>
              <a:endParaRPr lang="ar-SY" b="1" dirty="0">
                <a:latin typeface="Oswald" panose="02000503000000000000" pitchFamily="2" charset="0"/>
              </a:endParaRP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4674729" y="5065559"/>
            <a:ext cx="2364527" cy="653324"/>
            <a:chOff x="4650408" y="5323660"/>
            <a:chExt cx="2364527" cy="653324"/>
          </a:xfrm>
        </p:grpSpPr>
        <p:sp>
          <p:nvSpPr>
            <p:cNvPr id="45" name="Oval 23">
              <a:extLst>
                <a:ext uri="{FF2B5EF4-FFF2-40B4-BE49-F238E27FC236}">
                  <a16:creationId xmlns:a16="http://schemas.microsoft.com/office/drawing/2014/main" xmlns="" id="{44A9A76D-E564-446B-B4C7-E497182CD7F6}"/>
                </a:ext>
              </a:extLst>
            </p:cNvPr>
            <p:cNvSpPr/>
            <p:nvPr/>
          </p:nvSpPr>
          <p:spPr>
            <a:xfrm rot="16200000" flipH="1">
              <a:off x="5506010" y="4468058"/>
              <a:ext cx="653324" cy="236452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58">
              <a:extLst>
                <a:ext uri="{FF2B5EF4-FFF2-40B4-BE49-F238E27FC236}">
                  <a16:creationId xmlns:a16="http://schemas.microsoft.com/office/drawing/2014/main" xmlns="" id="{376BD576-9AA3-477F-BC86-FC21AE9211AB}"/>
                </a:ext>
              </a:extLst>
            </p:cNvPr>
            <p:cNvSpPr txBox="1"/>
            <p:nvPr/>
          </p:nvSpPr>
          <p:spPr>
            <a:xfrm rot="5400000">
              <a:off x="5475152" y="4827260"/>
              <a:ext cx="553998" cy="1568661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400" b="1" dirty="0" smtClean="0">
                  <a:latin typeface="Oswald" panose="02000503000000000000" pitchFamily="2" charset="0"/>
                </a:rPr>
                <a:t>وَ لا تَبْسُطْهَا</a:t>
              </a:r>
              <a:endParaRPr lang="ar-SY" b="1" dirty="0">
                <a:latin typeface="Oswald" panose="02000503000000000000" pitchFamily="2" charset="0"/>
              </a:endParaRPr>
            </a:p>
          </p:txBody>
        </p:sp>
      </p:grpSp>
      <p:grpSp>
        <p:nvGrpSpPr>
          <p:cNvPr id="5" name="مجموعة 4"/>
          <p:cNvGrpSpPr/>
          <p:nvPr/>
        </p:nvGrpSpPr>
        <p:grpSpPr>
          <a:xfrm>
            <a:off x="2395125" y="4958391"/>
            <a:ext cx="2364527" cy="653324"/>
            <a:chOff x="2395124" y="5207413"/>
            <a:chExt cx="2364527" cy="653324"/>
          </a:xfrm>
        </p:grpSpPr>
        <p:sp>
          <p:nvSpPr>
            <p:cNvPr id="47" name="Oval 23">
              <a:extLst>
                <a:ext uri="{FF2B5EF4-FFF2-40B4-BE49-F238E27FC236}">
                  <a16:creationId xmlns:a16="http://schemas.microsoft.com/office/drawing/2014/main" xmlns="" id="{44A9A76D-E564-446B-B4C7-E497182CD7F6}"/>
                </a:ext>
              </a:extLst>
            </p:cNvPr>
            <p:cNvSpPr/>
            <p:nvPr/>
          </p:nvSpPr>
          <p:spPr>
            <a:xfrm rot="16200000" flipH="1">
              <a:off x="3250726" y="4351811"/>
              <a:ext cx="653324" cy="236452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58">
              <a:extLst>
                <a:ext uri="{FF2B5EF4-FFF2-40B4-BE49-F238E27FC236}">
                  <a16:creationId xmlns:a16="http://schemas.microsoft.com/office/drawing/2014/main" xmlns="" id="{376BD576-9AA3-477F-BC86-FC21AE9211AB}"/>
                </a:ext>
              </a:extLst>
            </p:cNvPr>
            <p:cNvSpPr txBox="1"/>
            <p:nvPr/>
          </p:nvSpPr>
          <p:spPr>
            <a:xfrm rot="5400000">
              <a:off x="3219868" y="4777722"/>
              <a:ext cx="553998" cy="1568661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400" b="1" dirty="0">
                  <a:latin typeface="Oswald" panose="02000503000000000000" pitchFamily="2" charset="0"/>
                </a:rPr>
                <a:t>فَتَقْعُدَ</a:t>
              </a:r>
              <a:endParaRPr lang="ar-SY" b="1" dirty="0">
                <a:latin typeface="Oswald" panose="02000503000000000000" pitchFamily="2" charset="0"/>
              </a:endParaRPr>
            </a:p>
          </p:txBody>
        </p:sp>
      </p:grpSp>
      <p:grpSp>
        <p:nvGrpSpPr>
          <p:cNvPr id="6" name="مجموعة 5"/>
          <p:cNvGrpSpPr/>
          <p:nvPr/>
        </p:nvGrpSpPr>
        <p:grpSpPr>
          <a:xfrm>
            <a:off x="8232844" y="5950380"/>
            <a:ext cx="2364527" cy="653324"/>
            <a:chOff x="8232844" y="6091025"/>
            <a:chExt cx="2364527" cy="653324"/>
          </a:xfrm>
        </p:grpSpPr>
        <p:sp>
          <p:nvSpPr>
            <p:cNvPr id="49" name="Oval 23">
              <a:extLst>
                <a:ext uri="{FF2B5EF4-FFF2-40B4-BE49-F238E27FC236}">
                  <a16:creationId xmlns:a16="http://schemas.microsoft.com/office/drawing/2014/main" xmlns="" id="{44A9A76D-E564-446B-B4C7-E497182CD7F6}"/>
                </a:ext>
              </a:extLst>
            </p:cNvPr>
            <p:cNvSpPr/>
            <p:nvPr/>
          </p:nvSpPr>
          <p:spPr>
            <a:xfrm rot="16200000" flipH="1">
              <a:off x="9088446" y="5235423"/>
              <a:ext cx="653324" cy="236452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58">
              <a:extLst>
                <a:ext uri="{FF2B5EF4-FFF2-40B4-BE49-F238E27FC236}">
                  <a16:creationId xmlns:a16="http://schemas.microsoft.com/office/drawing/2014/main" xmlns="" id="{376BD576-9AA3-477F-BC86-FC21AE9211AB}"/>
                </a:ext>
              </a:extLst>
            </p:cNvPr>
            <p:cNvSpPr txBox="1"/>
            <p:nvPr/>
          </p:nvSpPr>
          <p:spPr>
            <a:xfrm rot="5400000">
              <a:off x="9057588" y="5594625"/>
              <a:ext cx="553998" cy="1568661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400" b="1" dirty="0" smtClean="0">
                  <a:latin typeface="Oswald" panose="02000503000000000000" pitchFamily="2" charset="0"/>
                </a:rPr>
                <a:t>وَيَقْدِرُ</a:t>
              </a:r>
              <a:endParaRPr lang="ar-SY" b="1" dirty="0">
                <a:latin typeface="Oswald" panose="02000503000000000000" pitchFamily="2" charset="0"/>
              </a:endParaRPr>
            </a:p>
          </p:txBody>
        </p:sp>
      </p:grpSp>
      <p:grpSp>
        <p:nvGrpSpPr>
          <p:cNvPr id="7" name="مجموعة 6"/>
          <p:cNvGrpSpPr/>
          <p:nvPr/>
        </p:nvGrpSpPr>
        <p:grpSpPr>
          <a:xfrm>
            <a:off x="5587051" y="5925294"/>
            <a:ext cx="2364527" cy="653324"/>
            <a:chOff x="5752151" y="6204694"/>
            <a:chExt cx="2364527" cy="653324"/>
          </a:xfrm>
        </p:grpSpPr>
        <p:sp>
          <p:nvSpPr>
            <p:cNvPr id="51" name="Oval 23">
              <a:extLst>
                <a:ext uri="{FF2B5EF4-FFF2-40B4-BE49-F238E27FC236}">
                  <a16:creationId xmlns:a16="http://schemas.microsoft.com/office/drawing/2014/main" xmlns="" id="{44A9A76D-E564-446B-B4C7-E497182CD7F6}"/>
                </a:ext>
              </a:extLst>
            </p:cNvPr>
            <p:cNvSpPr/>
            <p:nvPr/>
          </p:nvSpPr>
          <p:spPr>
            <a:xfrm rot="16200000" flipH="1">
              <a:off x="6607753" y="5349092"/>
              <a:ext cx="653324" cy="236452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8">
              <a:extLst>
                <a:ext uri="{FF2B5EF4-FFF2-40B4-BE49-F238E27FC236}">
                  <a16:creationId xmlns:a16="http://schemas.microsoft.com/office/drawing/2014/main" xmlns="" id="{376BD576-9AA3-477F-BC86-FC21AE9211AB}"/>
                </a:ext>
              </a:extLst>
            </p:cNvPr>
            <p:cNvSpPr txBox="1"/>
            <p:nvPr/>
          </p:nvSpPr>
          <p:spPr>
            <a:xfrm rot="5400000">
              <a:off x="6576895" y="5708294"/>
              <a:ext cx="553998" cy="1568661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400" b="1" dirty="0" smtClean="0">
                  <a:latin typeface="Oswald" panose="02000503000000000000" pitchFamily="2" charset="0"/>
                </a:rPr>
                <a:t>حتَّى يَبْلُغَ</a:t>
              </a:r>
              <a:endParaRPr lang="ar-SY" b="1" dirty="0">
                <a:latin typeface="Oswald" panose="02000503000000000000" pitchFamily="2" charset="0"/>
              </a:endParaRPr>
            </a:p>
          </p:txBody>
        </p:sp>
      </p:grpSp>
      <p:grpSp>
        <p:nvGrpSpPr>
          <p:cNvPr id="8" name="مجموعة 7"/>
          <p:cNvGrpSpPr/>
          <p:nvPr/>
        </p:nvGrpSpPr>
        <p:grpSpPr>
          <a:xfrm>
            <a:off x="3245077" y="5949701"/>
            <a:ext cx="2364527" cy="653324"/>
            <a:chOff x="3098934" y="6215626"/>
            <a:chExt cx="2364527" cy="653324"/>
          </a:xfrm>
        </p:grpSpPr>
        <p:sp>
          <p:nvSpPr>
            <p:cNvPr id="53" name="Oval 23">
              <a:extLst>
                <a:ext uri="{FF2B5EF4-FFF2-40B4-BE49-F238E27FC236}">
                  <a16:creationId xmlns:a16="http://schemas.microsoft.com/office/drawing/2014/main" xmlns="" id="{44A9A76D-E564-446B-B4C7-E497182CD7F6}"/>
                </a:ext>
              </a:extLst>
            </p:cNvPr>
            <p:cNvSpPr/>
            <p:nvPr/>
          </p:nvSpPr>
          <p:spPr>
            <a:xfrm rot="16200000" flipH="1">
              <a:off x="3954536" y="5360024"/>
              <a:ext cx="653324" cy="236452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8">
              <a:extLst>
                <a:ext uri="{FF2B5EF4-FFF2-40B4-BE49-F238E27FC236}">
                  <a16:creationId xmlns:a16="http://schemas.microsoft.com/office/drawing/2014/main" xmlns="" id="{376BD576-9AA3-477F-BC86-FC21AE9211AB}"/>
                </a:ext>
              </a:extLst>
            </p:cNvPr>
            <p:cNvSpPr txBox="1"/>
            <p:nvPr/>
          </p:nvSpPr>
          <p:spPr>
            <a:xfrm rot="5400000">
              <a:off x="3923678" y="5719226"/>
              <a:ext cx="553998" cy="1568661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400" b="1" dirty="0" smtClean="0">
                  <a:latin typeface="Oswald" panose="02000503000000000000" pitchFamily="2" charset="0"/>
                </a:rPr>
                <a:t>وَ لا تَقْتُلُوا</a:t>
              </a:r>
              <a:endParaRPr lang="ar-SY" b="1" dirty="0">
                <a:latin typeface="Oswald" panose="02000503000000000000" pitchFamily="2" charset="0"/>
              </a:endParaRPr>
            </a:p>
          </p:txBody>
        </p:sp>
      </p:grpSp>
      <p:sp>
        <p:nvSpPr>
          <p:cNvPr id="56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9702108" y="5638997"/>
            <a:ext cx="1712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القلقلة بالباء </a:t>
            </a:r>
            <a:endParaRPr lang="en-US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7260659" y="5749646"/>
            <a:ext cx="1712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القلقلة بالجيم </a:t>
            </a:r>
            <a:endParaRPr lang="en-US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4920452" y="5585998"/>
            <a:ext cx="1712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القلقلة بالباء </a:t>
            </a:r>
            <a:endParaRPr lang="en-US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2712537" y="5570729"/>
            <a:ext cx="1712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القلقلة بالقاف </a:t>
            </a:r>
            <a:endParaRPr lang="en-US" b="1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8475247" y="6468840"/>
            <a:ext cx="1712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القلقلة</a:t>
            </a:r>
            <a:r>
              <a:rPr lang="ar-SY" sz="2000" b="1" dirty="0">
                <a:latin typeface="Century Gothic" panose="020B0502020202020204" pitchFamily="34" charset="0"/>
              </a:rPr>
              <a:t> </a:t>
            </a:r>
            <a:r>
              <a:rPr lang="ar-SY" sz="20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بالقاف</a:t>
            </a:r>
            <a:r>
              <a:rPr lang="ar-SY" sz="2000" b="1" dirty="0">
                <a:latin typeface="Century Gothic" panose="020B0502020202020204" pitchFamily="34" charset="0"/>
              </a:rPr>
              <a:t> 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61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5761085" y="6402970"/>
            <a:ext cx="1712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القلقلة بالباء </a:t>
            </a:r>
            <a:endParaRPr lang="en-US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3060664" y="6457890"/>
            <a:ext cx="1712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القلقلة</a:t>
            </a:r>
            <a:r>
              <a:rPr lang="ar-SY" sz="2000" b="1" dirty="0">
                <a:latin typeface="Century Gothic" panose="020B0502020202020204" pitchFamily="34" charset="0"/>
              </a:rPr>
              <a:t> </a:t>
            </a:r>
            <a:r>
              <a:rPr lang="ar-SY" sz="20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بالقاف</a:t>
            </a:r>
            <a:r>
              <a:rPr lang="ar-SY" sz="2000" b="1" dirty="0">
                <a:latin typeface="Century Gothic" panose="020B0502020202020204" pitchFamily="34" charset="0"/>
              </a:rPr>
              <a:t> 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52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500"/>
                            </p:stCondLst>
                            <p:childTnLst>
                              <p:par>
                                <p:cTn id="13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500"/>
                            </p:stCondLst>
                            <p:childTnLst>
                              <p:par>
                                <p:cTn id="15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4000"/>
                            </p:stCondLst>
                            <p:childTnLst>
                              <p:par>
                                <p:cTn id="15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500"/>
                            </p:stCondLst>
                            <p:childTnLst>
                              <p:par>
                                <p:cTn id="16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0"/>
                            </p:stCondLst>
                            <p:childTnLst>
                              <p:par>
                                <p:cTn id="17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500"/>
                            </p:stCondLst>
                            <p:childTnLst>
                              <p:par>
                                <p:cTn id="17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6000"/>
                            </p:stCondLst>
                            <p:childTnLst>
                              <p:par>
                                <p:cTn id="18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6500"/>
                            </p:stCondLst>
                            <p:childTnLst>
                              <p:par>
                                <p:cTn id="19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7500"/>
                            </p:stCondLst>
                            <p:childTnLst>
                              <p:par>
                                <p:cTn id="20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8000"/>
                            </p:stCondLst>
                            <p:childTnLst>
                              <p:par>
                                <p:cTn id="21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112" grpId="0"/>
      <p:bldP spid="113" grpId="0"/>
      <p:bldP spid="124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250E7897-69CF-43F3-9F8E-1CB0605F53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F3300">
                  <a:alpha val="74000"/>
                </a:srgbClr>
              </a:gs>
              <a:gs pos="91000">
                <a:srgbClr val="E11532">
                  <a:alpha val="8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xmlns="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xmlns="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xmlns="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xmlns="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xmlns="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xmlns="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xmlns="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xmlns="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xmlns="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xmlns="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xmlns="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xmlns="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xmlns="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xmlns="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xmlns="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xmlns="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xmlns="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xmlns="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xmlns="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xmlns="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xmlns="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xmlns="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xmlns="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xmlns="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xmlns="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xmlns="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xmlns="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xmlns="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xmlns="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xmlns="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xmlns="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xmlns="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xmlns="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xmlns="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xmlns="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xmlns="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xmlns="" id="{9E382AEB-E7BF-44DF-8D7C-F84006A33278}"/>
              </a:ext>
            </a:extLst>
          </p:cNvPr>
          <p:cNvSpPr/>
          <p:nvPr/>
        </p:nvSpPr>
        <p:spPr>
          <a:xfrm>
            <a:off x="4675013" y="3134668"/>
            <a:ext cx="18998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3200" b="1" dirty="0" smtClean="0">
                <a:latin typeface="Economica" panose="02000506040000020004" pitchFamily="2" charset="0"/>
              </a:rPr>
              <a:t>انتهى الدرس</a:t>
            </a:r>
            <a:endParaRPr lang="ar-SY" sz="3200" b="1" dirty="0">
              <a:latin typeface="Economica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02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83969" y="-279208"/>
            <a:ext cx="885819" cy="2365989"/>
            <a:chOff x="1248229" y="335568"/>
            <a:chExt cx="885819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580050" y="335568"/>
              <a:ext cx="553998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و قضى رَبُّكَ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347630" y="4681075"/>
            <a:ext cx="1465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الفهم</a:t>
            </a:r>
          </a:p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القرائي</a:t>
            </a:r>
          </a:p>
        </p:txBody>
      </p:sp>
      <p:sp>
        <p:nvSpPr>
          <p:cNvPr id="138" name="Google Shape;85;p1"/>
          <p:cNvSpPr/>
          <p:nvPr/>
        </p:nvSpPr>
        <p:spPr>
          <a:xfrm rot="-5400000">
            <a:off x="5236816" y="1432692"/>
            <a:ext cx="5811986" cy="5012637"/>
          </a:xfrm>
          <a:prstGeom prst="round2SameRect">
            <a:avLst>
              <a:gd name="adj1" fmla="val 5053"/>
              <a:gd name="adj2" fmla="val 0"/>
            </a:avLst>
          </a:prstGeom>
          <a:solidFill>
            <a:srgbClr val="D8D8D8">
              <a:alpha val="75686"/>
            </a:srgbClr>
          </a:solidFill>
          <a:ln>
            <a:noFill/>
          </a:ln>
          <a:effectLst>
            <a:outerShdw blurRad="101600" dist="762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4" name="Google Shape;101;p1"/>
          <p:cNvGrpSpPr/>
          <p:nvPr/>
        </p:nvGrpSpPr>
        <p:grpSpPr>
          <a:xfrm>
            <a:off x="5762357" y="998381"/>
            <a:ext cx="5047936" cy="5853549"/>
            <a:chOff x="1734414" y="495298"/>
            <a:chExt cx="4361585" cy="5853549"/>
          </a:xfrm>
        </p:grpSpPr>
        <p:sp>
          <p:nvSpPr>
            <p:cNvPr id="155" name="Google Shape;102;p1"/>
            <p:cNvSpPr/>
            <p:nvPr/>
          </p:nvSpPr>
          <p:spPr>
            <a:xfrm rot="16200000">
              <a:off x="995360" y="1234352"/>
              <a:ext cx="5839694" cy="4361585"/>
            </a:xfrm>
            <a:prstGeom prst="round2SameRect">
              <a:avLst>
                <a:gd name="adj1" fmla="val 4054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203200" dist="50800" dir="10800000" algn="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56" name="Google Shape;103;p1"/>
            <p:cNvCxnSpPr/>
            <p:nvPr/>
          </p:nvCxnSpPr>
          <p:spPr>
            <a:xfrm>
              <a:off x="1734414" y="144087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57" name="Google Shape;104;p1"/>
            <p:cNvCxnSpPr/>
            <p:nvPr/>
          </p:nvCxnSpPr>
          <p:spPr>
            <a:xfrm>
              <a:off x="5597236" y="509152"/>
              <a:ext cx="0" cy="5839695"/>
            </a:xfrm>
            <a:prstGeom prst="straightConnector1">
              <a:avLst/>
            </a:prstGeom>
            <a:noFill/>
            <a:ln w="9525" cap="flat" cmpd="sng">
              <a:solidFill>
                <a:srgbClr val="FF5050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58" name="Google Shape;105;p1"/>
            <p:cNvCxnSpPr/>
            <p:nvPr/>
          </p:nvCxnSpPr>
          <p:spPr>
            <a:xfrm>
              <a:off x="1734414" y="180108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59" name="Google Shape;106;p1"/>
            <p:cNvCxnSpPr/>
            <p:nvPr/>
          </p:nvCxnSpPr>
          <p:spPr>
            <a:xfrm>
              <a:off x="1734414" y="216130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0" name="Google Shape;107;p1"/>
            <p:cNvCxnSpPr/>
            <p:nvPr/>
          </p:nvCxnSpPr>
          <p:spPr>
            <a:xfrm>
              <a:off x="1734414" y="252152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1" name="Google Shape;108;p1"/>
            <p:cNvCxnSpPr/>
            <p:nvPr/>
          </p:nvCxnSpPr>
          <p:spPr>
            <a:xfrm>
              <a:off x="1734414" y="288174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2" name="Google Shape;109;p1"/>
            <p:cNvCxnSpPr/>
            <p:nvPr/>
          </p:nvCxnSpPr>
          <p:spPr>
            <a:xfrm>
              <a:off x="1734414" y="324196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3" name="Google Shape;110;p1"/>
            <p:cNvCxnSpPr/>
            <p:nvPr/>
          </p:nvCxnSpPr>
          <p:spPr>
            <a:xfrm>
              <a:off x="1734414" y="360217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4" name="Google Shape;111;p1"/>
            <p:cNvCxnSpPr/>
            <p:nvPr/>
          </p:nvCxnSpPr>
          <p:spPr>
            <a:xfrm>
              <a:off x="1734414" y="396239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5" name="Google Shape;112;p1"/>
            <p:cNvCxnSpPr/>
            <p:nvPr/>
          </p:nvCxnSpPr>
          <p:spPr>
            <a:xfrm>
              <a:off x="1734414" y="432261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6" name="Google Shape;113;p1"/>
            <p:cNvCxnSpPr/>
            <p:nvPr/>
          </p:nvCxnSpPr>
          <p:spPr>
            <a:xfrm>
              <a:off x="1734414" y="468283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7" name="Google Shape;114;p1"/>
            <p:cNvCxnSpPr/>
            <p:nvPr/>
          </p:nvCxnSpPr>
          <p:spPr>
            <a:xfrm>
              <a:off x="1734414" y="504305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8" name="Google Shape;115;p1"/>
            <p:cNvCxnSpPr/>
            <p:nvPr/>
          </p:nvCxnSpPr>
          <p:spPr>
            <a:xfrm>
              <a:off x="1734414" y="540326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9" name="Google Shape;116;p1"/>
            <p:cNvCxnSpPr/>
            <p:nvPr/>
          </p:nvCxnSpPr>
          <p:spPr>
            <a:xfrm>
              <a:off x="1734414" y="576348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170" name="Google Shape;149;p1"/>
          <p:cNvGrpSpPr/>
          <p:nvPr/>
        </p:nvGrpSpPr>
        <p:grpSpPr>
          <a:xfrm>
            <a:off x="10312660" y="998381"/>
            <a:ext cx="1122676" cy="5839694"/>
            <a:chOff x="5597236" y="488368"/>
            <a:chExt cx="1122676" cy="5839694"/>
          </a:xfrm>
        </p:grpSpPr>
        <p:sp>
          <p:nvSpPr>
            <p:cNvPr id="171" name="Google Shape;150;p1"/>
            <p:cNvSpPr/>
            <p:nvPr/>
          </p:nvSpPr>
          <p:spPr>
            <a:xfrm>
              <a:off x="5597236" y="488368"/>
              <a:ext cx="1122676" cy="5839694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49600">
                  <a:srgbClr val="7F7F7F">
                    <a:alpha val="72941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72" name="Google Shape;151;p1"/>
            <p:cNvGrpSpPr/>
            <p:nvPr/>
          </p:nvGrpSpPr>
          <p:grpSpPr>
            <a:xfrm>
              <a:off x="5847936" y="991929"/>
              <a:ext cx="568696" cy="201168"/>
              <a:chOff x="5868383" y="858579"/>
              <a:chExt cx="568696" cy="201168"/>
            </a:xfrm>
          </p:grpSpPr>
          <p:sp>
            <p:nvSpPr>
              <p:cNvPr id="218" name="Google Shape;152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9" name="Google Shape;153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0" name="Google Shape;154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1" name="Google Shape;155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3" name="Google Shape;156;p1"/>
            <p:cNvGrpSpPr/>
            <p:nvPr/>
          </p:nvGrpSpPr>
          <p:grpSpPr>
            <a:xfrm>
              <a:off x="5847936" y="1507207"/>
              <a:ext cx="568696" cy="201168"/>
              <a:chOff x="5868383" y="858579"/>
              <a:chExt cx="568696" cy="201168"/>
            </a:xfrm>
          </p:grpSpPr>
          <p:sp>
            <p:nvSpPr>
              <p:cNvPr id="214" name="Google Shape;157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5" name="Google Shape;158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6" name="Google Shape;159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7" name="Google Shape;160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4" name="Google Shape;161;p1"/>
            <p:cNvGrpSpPr/>
            <p:nvPr/>
          </p:nvGrpSpPr>
          <p:grpSpPr>
            <a:xfrm>
              <a:off x="5847936" y="2537763"/>
              <a:ext cx="568696" cy="201168"/>
              <a:chOff x="5868383" y="858579"/>
              <a:chExt cx="568696" cy="201168"/>
            </a:xfrm>
          </p:grpSpPr>
          <p:sp>
            <p:nvSpPr>
              <p:cNvPr id="210" name="Google Shape;162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1" name="Google Shape;163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2" name="Google Shape;164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3" name="Google Shape;165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5" name="Google Shape;166;p1"/>
            <p:cNvGrpSpPr/>
            <p:nvPr/>
          </p:nvGrpSpPr>
          <p:grpSpPr>
            <a:xfrm>
              <a:off x="5847936" y="3568319"/>
              <a:ext cx="568696" cy="201168"/>
              <a:chOff x="5868383" y="858579"/>
              <a:chExt cx="568696" cy="201168"/>
            </a:xfrm>
          </p:grpSpPr>
          <p:sp>
            <p:nvSpPr>
              <p:cNvPr id="206" name="Google Shape;167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7" name="Google Shape;168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8" name="Google Shape;169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9" name="Google Shape;170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6" name="Google Shape;171;p1"/>
            <p:cNvGrpSpPr/>
            <p:nvPr/>
          </p:nvGrpSpPr>
          <p:grpSpPr>
            <a:xfrm>
              <a:off x="5847936" y="4083597"/>
              <a:ext cx="568696" cy="201168"/>
              <a:chOff x="5868383" y="858579"/>
              <a:chExt cx="568696" cy="201168"/>
            </a:xfrm>
          </p:grpSpPr>
          <p:sp>
            <p:nvSpPr>
              <p:cNvPr id="202" name="Google Shape;172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3" name="Google Shape;173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4" name="Google Shape;174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5" name="Google Shape;175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7" name="Google Shape;176;p1"/>
            <p:cNvGrpSpPr/>
            <p:nvPr/>
          </p:nvGrpSpPr>
          <p:grpSpPr>
            <a:xfrm>
              <a:off x="5847936" y="5114153"/>
              <a:ext cx="568696" cy="201168"/>
              <a:chOff x="5868383" y="858579"/>
              <a:chExt cx="568696" cy="201168"/>
            </a:xfrm>
          </p:grpSpPr>
          <p:sp>
            <p:nvSpPr>
              <p:cNvPr id="198" name="Google Shape;177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9" name="Google Shape;178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0" name="Google Shape;179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1" name="Google Shape;180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8" name="Google Shape;181;p1"/>
            <p:cNvGrpSpPr/>
            <p:nvPr/>
          </p:nvGrpSpPr>
          <p:grpSpPr>
            <a:xfrm>
              <a:off x="5847936" y="5629431"/>
              <a:ext cx="568696" cy="201168"/>
              <a:chOff x="5868383" y="858579"/>
              <a:chExt cx="568696" cy="201168"/>
            </a:xfrm>
          </p:grpSpPr>
          <p:sp>
            <p:nvSpPr>
              <p:cNvPr id="194" name="Google Shape;182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5" name="Google Shape;183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6" name="Google Shape;184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7" name="Google Shape;185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9" name="Google Shape;186;p1"/>
            <p:cNvGrpSpPr/>
            <p:nvPr/>
          </p:nvGrpSpPr>
          <p:grpSpPr>
            <a:xfrm>
              <a:off x="5847936" y="2022485"/>
              <a:ext cx="568696" cy="201168"/>
              <a:chOff x="5868383" y="858579"/>
              <a:chExt cx="568696" cy="201168"/>
            </a:xfrm>
          </p:grpSpPr>
          <p:sp>
            <p:nvSpPr>
              <p:cNvPr id="190" name="Google Shape;187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1" name="Google Shape;188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2" name="Google Shape;189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3" name="Google Shape;190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80" name="Google Shape;191;p1"/>
            <p:cNvGrpSpPr/>
            <p:nvPr/>
          </p:nvGrpSpPr>
          <p:grpSpPr>
            <a:xfrm>
              <a:off x="5847936" y="3053041"/>
              <a:ext cx="568696" cy="201168"/>
              <a:chOff x="5868383" y="858579"/>
              <a:chExt cx="568696" cy="201168"/>
            </a:xfrm>
          </p:grpSpPr>
          <p:sp>
            <p:nvSpPr>
              <p:cNvPr id="186" name="Google Shape;192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7" name="Google Shape;193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8" name="Google Shape;194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9" name="Google Shape;195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81" name="Google Shape;196;p1"/>
            <p:cNvGrpSpPr/>
            <p:nvPr/>
          </p:nvGrpSpPr>
          <p:grpSpPr>
            <a:xfrm>
              <a:off x="5847936" y="4598875"/>
              <a:ext cx="568696" cy="201168"/>
              <a:chOff x="5868383" y="858579"/>
              <a:chExt cx="568696" cy="201168"/>
            </a:xfrm>
          </p:grpSpPr>
          <p:sp>
            <p:nvSpPr>
              <p:cNvPr id="182" name="Google Shape;197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3" name="Google Shape;198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4" name="Google Shape;199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5" name="Google Shape;200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pic>
        <p:nvPicPr>
          <p:cNvPr id="104" name="Graphic 26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54" r="8982"/>
          <a:stretch/>
        </p:blipFill>
        <p:spPr>
          <a:xfrm>
            <a:off x="5762357" y="1682552"/>
            <a:ext cx="4737602" cy="496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8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1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83969" y="-279208"/>
            <a:ext cx="885819" cy="2365989"/>
            <a:chOff x="1248229" y="335568"/>
            <a:chExt cx="885819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580050" y="335568"/>
              <a:ext cx="553998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و قضى رَبُّكَ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430085" y="4784960"/>
            <a:ext cx="1465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الفهم</a:t>
            </a:r>
          </a:p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القرائي</a:t>
            </a:r>
          </a:p>
        </p:txBody>
      </p:sp>
      <p:grpSp>
        <p:nvGrpSpPr>
          <p:cNvPr id="108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82178" y="1442276"/>
            <a:ext cx="828739" cy="460576"/>
            <a:chOff x="2093494" y="1198097"/>
            <a:chExt cx="2173623" cy="1208003"/>
          </a:xfrm>
        </p:grpSpPr>
        <p:sp>
          <p:nvSpPr>
            <p:cNvPr id="109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736611" y="1529876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6426612" y="1533135"/>
            <a:ext cx="3870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latin typeface="Century Gothic" panose="020B0502020202020204" pitchFamily="34" charset="0"/>
              </a:rPr>
              <a:t>أصل </a:t>
            </a:r>
            <a:r>
              <a:rPr lang="ar-SY" sz="2400" b="1" dirty="0">
                <a:latin typeface="Century Gothic" panose="020B0502020202020204" pitchFamily="34" charset="0"/>
              </a:rPr>
              <a:t>كل كلمة بالمعنى </a:t>
            </a:r>
            <a:r>
              <a:rPr lang="ar-SY" sz="2400" b="1" dirty="0" smtClean="0">
                <a:latin typeface="Century Gothic" panose="020B0502020202020204" pitchFamily="34" charset="0"/>
              </a:rPr>
              <a:t>المناسب </a:t>
            </a:r>
            <a:r>
              <a:rPr lang="ar-SY" sz="2400" b="1" dirty="0">
                <a:latin typeface="Century Gothic" panose="020B0502020202020204" pitchFamily="34" charset="0"/>
              </a:rPr>
              <a:t>لها:</a:t>
            </a:r>
          </a:p>
        </p:txBody>
      </p:sp>
      <p:sp>
        <p:nvSpPr>
          <p:cNvPr id="113" name="TextBox 44">
            <a:extLst>
              <a:ext uri="{FF2B5EF4-FFF2-40B4-BE49-F238E27FC236}">
                <a16:creationId xmlns:a16="http://schemas.microsoft.com/office/drawing/2014/main" xmlns="" id="{7FF244B9-4C55-4354-8703-92C767B05F0D}"/>
              </a:ext>
            </a:extLst>
          </p:cNvPr>
          <p:cNvSpPr txBox="1"/>
          <p:nvPr/>
        </p:nvSpPr>
        <p:spPr>
          <a:xfrm>
            <a:off x="9484019" y="707307"/>
            <a:ext cx="1625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أنُمَيِّ لُغَتِي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1" name="Graphic 16">
            <a:extLst>
              <a:ext uri="{FF2B5EF4-FFF2-40B4-BE49-F238E27FC236}">
                <a16:creationId xmlns:a16="http://schemas.microsoft.com/office/drawing/2014/main" xmlns="" id="{FA108CE8-89A2-4FA3-B659-506A04EB733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8400751" y="2308377"/>
            <a:ext cx="2335860" cy="4408531"/>
          </a:xfrm>
          <a:prstGeom prst="rect">
            <a:avLst/>
          </a:prstGeom>
        </p:spPr>
      </p:pic>
      <p:pic>
        <p:nvPicPr>
          <p:cNvPr id="42" name="Graphic 16">
            <a:extLst>
              <a:ext uri="{FF2B5EF4-FFF2-40B4-BE49-F238E27FC236}">
                <a16:creationId xmlns:a16="http://schemas.microsoft.com/office/drawing/2014/main" xmlns="" id="{FA108CE8-89A2-4FA3-B659-506A04EB733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3238501" y="2304665"/>
            <a:ext cx="3263988" cy="4295146"/>
          </a:xfrm>
          <a:prstGeom prst="rect">
            <a:avLst/>
          </a:prstGeom>
        </p:spPr>
      </p:pic>
      <p:sp>
        <p:nvSpPr>
          <p:cNvPr id="43" name="Freeform: Shape 34">
            <a:extLst>
              <a:ext uri="{FF2B5EF4-FFF2-40B4-BE49-F238E27FC236}">
                <a16:creationId xmlns="" xmlns:a16="http://schemas.microsoft.com/office/drawing/2014/main" id="{8E8A3D2E-4E5A-45CA-8893-96C042F0ECEA}"/>
              </a:ext>
            </a:extLst>
          </p:cNvPr>
          <p:cNvSpPr/>
          <p:nvPr/>
        </p:nvSpPr>
        <p:spPr>
          <a:xfrm rot="2654730">
            <a:off x="5804774" y="4217619"/>
            <a:ext cx="3049071" cy="59250"/>
          </a:xfrm>
          <a:custGeom>
            <a:avLst/>
            <a:gdLst>
              <a:gd name="connsiteX0" fmla="*/ 1682118 w 1682118"/>
              <a:gd name="connsiteY0" fmla="*/ 44490 h 1495632"/>
              <a:gd name="connsiteX1" fmla="*/ 1102845 w 1682118"/>
              <a:gd name="connsiteY1" fmla="*/ 108276 h 1495632"/>
              <a:gd name="connsiteX2" fmla="*/ 913468 w 1682118"/>
              <a:gd name="connsiteY2" fmla="*/ 985340 h 1495632"/>
              <a:gd name="connsiteX3" fmla="*/ 256216 w 1682118"/>
              <a:gd name="connsiteY3" fmla="*/ 1272380 h 1495632"/>
              <a:gd name="connsiteX4" fmla="*/ 0 w 1682118"/>
              <a:gd name="connsiteY4" fmla="*/ 1495632 h 149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118" h="1495632" extrusionOk="0">
                <a:moveTo>
                  <a:pt x="1682118" y="44490"/>
                </a:moveTo>
                <a:cubicBezTo>
                  <a:pt x="1482769" y="30414"/>
                  <a:pt x="1229415" y="-1791"/>
                  <a:pt x="1102845" y="108276"/>
                </a:cubicBezTo>
                <a:cubicBezTo>
                  <a:pt x="924471" y="306770"/>
                  <a:pt x="1033717" y="829135"/>
                  <a:pt x="913468" y="985340"/>
                </a:cubicBezTo>
                <a:cubicBezTo>
                  <a:pt x="738929" y="1207968"/>
                  <a:pt x="423522" y="1162616"/>
                  <a:pt x="256216" y="1272380"/>
                </a:cubicBezTo>
                <a:cubicBezTo>
                  <a:pt x="80127" y="1354374"/>
                  <a:pt x="53817" y="1435318"/>
                  <a:pt x="0" y="1495632"/>
                </a:cubicBezTo>
              </a:path>
            </a:pathLst>
          </a:custGeom>
          <a:noFill/>
          <a:ln w="57150">
            <a:solidFill>
              <a:srgbClr val="00B0F0"/>
            </a:solidFill>
            <a:prstDash val="sysDash"/>
            <a:tailEnd type="arrow"/>
            <a:extLst>
              <a:ext uri="{C807C97D-BFC1-408E-A445-0C87EB9F89A2}">
                <ask:lineSketchStyleProps xmlns="" xmlns:ask="http://schemas.microsoft.com/office/drawing/2018/sketchyshapes" sd="1766017333">
                  <a:custGeom>
                    <a:avLst/>
                    <a:gdLst>
                      <a:gd name="connsiteX0" fmla="*/ 2124222 w 2124222"/>
                      <a:gd name="connsiteY0" fmla="*/ 39248 h 1319408"/>
                      <a:gd name="connsiteX1" fmla="*/ 1392702 w 2124222"/>
                      <a:gd name="connsiteY1" fmla="*/ 95519 h 1319408"/>
                      <a:gd name="connsiteX2" fmla="*/ 1153551 w 2124222"/>
                      <a:gd name="connsiteY2" fmla="*/ 869242 h 1319408"/>
                      <a:gd name="connsiteX3" fmla="*/ 323557 w 2124222"/>
                      <a:gd name="connsiteY3" fmla="*/ 1122461 h 1319408"/>
                      <a:gd name="connsiteX4" fmla="*/ 0 w 2124222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4222" h="1319408">
                        <a:moveTo>
                          <a:pt x="2124222" y="39248"/>
                        </a:moveTo>
                        <a:cubicBezTo>
                          <a:pt x="1839351" y="-1783"/>
                          <a:pt x="1554481" y="-42813"/>
                          <a:pt x="1392702" y="95519"/>
                        </a:cubicBezTo>
                        <a:cubicBezTo>
                          <a:pt x="1230923" y="233851"/>
                          <a:pt x="1331742" y="698085"/>
                          <a:pt x="1153551" y="869242"/>
                        </a:cubicBezTo>
                        <a:cubicBezTo>
                          <a:pt x="975360" y="1040399"/>
                          <a:pt x="515815" y="1047433"/>
                          <a:pt x="323557" y="1122461"/>
                        </a:cubicBezTo>
                        <a:cubicBezTo>
                          <a:pt x="131299" y="1197489"/>
                          <a:pt x="65649" y="1258448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: Shape 34">
            <a:extLst>
              <a:ext uri="{FF2B5EF4-FFF2-40B4-BE49-F238E27FC236}">
                <a16:creationId xmlns="" xmlns:a16="http://schemas.microsoft.com/office/drawing/2014/main" id="{8E8A3D2E-4E5A-45CA-8893-96C042F0ECEA}"/>
              </a:ext>
            </a:extLst>
          </p:cNvPr>
          <p:cNvSpPr/>
          <p:nvPr/>
        </p:nvSpPr>
        <p:spPr>
          <a:xfrm flipV="1">
            <a:off x="6231429" y="3887024"/>
            <a:ext cx="2550413" cy="50803"/>
          </a:xfrm>
          <a:custGeom>
            <a:avLst/>
            <a:gdLst>
              <a:gd name="connsiteX0" fmla="*/ 1682118 w 1682118"/>
              <a:gd name="connsiteY0" fmla="*/ 44490 h 1495632"/>
              <a:gd name="connsiteX1" fmla="*/ 1102845 w 1682118"/>
              <a:gd name="connsiteY1" fmla="*/ 108276 h 1495632"/>
              <a:gd name="connsiteX2" fmla="*/ 913468 w 1682118"/>
              <a:gd name="connsiteY2" fmla="*/ 985340 h 1495632"/>
              <a:gd name="connsiteX3" fmla="*/ 256216 w 1682118"/>
              <a:gd name="connsiteY3" fmla="*/ 1272380 h 1495632"/>
              <a:gd name="connsiteX4" fmla="*/ 0 w 1682118"/>
              <a:gd name="connsiteY4" fmla="*/ 1495632 h 149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118" h="1495632" extrusionOk="0">
                <a:moveTo>
                  <a:pt x="1682118" y="44490"/>
                </a:moveTo>
                <a:cubicBezTo>
                  <a:pt x="1482769" y="30414"/>
                  <a:pt x="1229415" y="-1791"/>
                  <a:pt x="1102845" y="108276"/>
                </a:cubicBezTo>
                <a:cubicBezTo>
                  <a:pt x="924471" y="306770"/>
                  <a:pt x="1033717" y="829135"/>
                  <a:pt x="913468" y="985340"/>
                </a:cubicBezTo>
                <a:cubicBezTo>
                  <a:pt x="738929" y="1207968"/>
                  <a:pt x="423522" y="1162616"/>
                  <a:pt x="256216" y="1272380"/>
                </a:cubicBezTo>
                <a:cubicBezTo>
                  <a:pt x="80127" y="1354374"/>
                  <a:pt x="53817" y="1435318"/>
                  <a:pt x="0" y="1495632"/>
                </a:cubicBezTo>
              </a:path>
            </a:pathLst>
          </a:custGeom>
          <a:noFill/>
          <a:ln w="57150">
            <a:solidFill>
              <a:srgbClr val="FF0000"/>
            </a:solidFill>
            <a:prstDash val="sysDash"/>
            <a:tailEnd type="arrow"/>
            <a:extLst>
              <a:ext uri="{C807C97D-BFC1-408E-A445-0C87EB9F89A2}">
                <ask:lineSketchStyleProps xmlns="" xmlns:ask="http://schemas.microsoft.com/office/drawing/2018/sketchyshapes" sd="1766017333">
                  <a:custGeom>
                    <a:avLst/>
                    <a:gdLst>
                      <a:gd name="connsiteX0" fmla="*/ 2124222 w 2124222"/>
                      <a:gd name="connsiteY0" fmla="*/ 39248 h 1319408"/>
                      <a:gd name="connsiteX1" fmla="*/ 1392702 w 2124222"/>
                      <a:gd name="connsiteY1" fmla="*/ 95519 h 1319408"/>
                      <a:gd name="connsiteX2" fmla="*/ 1153551 w 2124222"/>
                      <a:gd name="connsiteY2" fmla="*/ 869242 h 1319408"/>
                      <a:gd name="connsiteX3" fmla="*/ 323557 w 2124222"/>
                      <a:gd name="connsiteY3" fmla="*/ 1122461 h 1319408"/>
                      <a:gd name="connsiteX4" fmla="*/ 0 w 2124222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4222" h="1319408">
                        <a:moveTo>
                          <a:pt x="2124222" y="39248"/>
                        </a:moveTo>
                        <a:cubicBezTo>
                          <a:pt x="1839351" y="-1783"/>
                          <a:pt x="1554481" y="-42813"/>
                          <a:pt x="1392702" y="95519"/>
                        </a:cubicBezTo>
                        <a:cubicBezTo>
                          <a:pt x="1230923" y="233851"/>
                          <a:pt x="1331742" y="698085"/>
                          <a:pt x="1153551" y="869242"/>
                        </a:cubicBezTo>
                        <a:cubicBezTo>
                          <a:pt x="975360" y="1040399"/>
                          <a:pt x="515815" y="1047433"/>
                          <a:pt x="323557" y="1122461"/>
                        </a:cubicBezTo>
                        <a:cubicBezTo>
                          <a:pt x="131299" y="1197489"/>
                          <a:pt x="65649" y="1258448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: Shape 34">
            <a:extLst>
              <a:ext uri="{FF2B5EF4-FFF2-40B4-BE49-F238E27FC236}">
                <a16:creationId xmlns="" xmlns:a16="http://schemas.microsoft.com/office/drawing/2014/main" id="{8E8A3D2E-4E5A-45CA-8893-96C042F0ECEA}"/>
              </a:ext>
            </a:extLst>
          </p:cNvPr>
          <p:cNvSpPr/>
          <p:nvPr/>
        </p:nvSpPr>
        <p:spPr>
          <a:xfrm rot="19848072" flipV="1">
            <a:off x="5990224" y="3883155"/>
            <a:ext cx="3341078" cy="55760"/>
          </a:xfrm>
          <a:custGeom>
            <a:avLst/>
            <a:gdLst>
              <a:gd name="connsiteX0" fmla="*/ 1682118 w 1682118"/>
              <a:gd name="connsiteY0" fmla="*/ 44490 h 1495632"/>
              <a:gd name="connsiteX1" fmla="*/ 1102845 w 1682118"/>
              <a:gd name="connsiteY1" fmla="*/ 108276 h 1495632"/>
              <a:gd name="connsiteX2" fmla="*/ 913468 w 1682118"/>
              <a:gd name="connsiteY2" fmla="*/ 985340 h 1495632"/>
              <a:gd name="connsiteX3" fmla="*/ 256216 w 1682118"/>
              <a:gd name="connsiteY3" fmla="*/ 1272380 h 1495632"/>
              <a:gd name="connsiteX4" fmla="*/ 0 w 1682118"/>
              <a:gd name="connsiteY4" fmla="*/ 1495632 h 149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118" h="1495632" extrusionOk="0">
                <a:moveTo>
                  <a:pt x="1682118" y="44490"/>
                </a:moveTo>
                <a:cubicBezTo>
                  <a:pt x="1482769" y="30414"/>
                  <a:pt x="1229415" y="-1791"/>
                  <a:pt x="1102845" y="108276"/>
                </a:cubicBezTo>
                <a:cubicBezTo>
                  <a:pt x="924471" y="306770"/>
                  <a:pt x="1033717" y="829135"/>
                  <a:pt x="913468" y="985340"/>
                </a:cubicBezTo>
                <a:cubicBezTo>
                  <a:pt x="738929" y="1207968"/>
                  <a:pt x="423522" y="1162616"/>
                  <a:pt x="256216" y="1272380"/>
                </a:cubicBezTo>
                <a:cubicBezTo>
                  <a:pt x="80127" y="1354374"/>
                  <a:pt x="53817" y="1435318"/>
                  <a:pt x="0" y="1495632"/>
                </a:cubicBezTo>
              </a:path>
            </a:pathLst>
          </a:custGeom>
          <a:noFill/>
          <a:ln w="57150">
            <a:solidFill>
              <a:srgbClr val="7030A0"/>
            </a:solidFill>
            <a:prstDash val="sysDash"/>
            <a:tailEnd type="arrow"/>
            <a:extLst>
              <a:ext uri="{C807C97D-BFC1-408E-A445-0C87EB9F89A2}">
                <ask:lineSketchStyleProps xmlns="" xmlns:ask="http://schemas.microsoft.com/office/drawing/2018/sketchyshapes" sd="1766017333">
                  <a:custGeom>
                    <a:avLst/>
                    <a:gdLst>
                      <a:gd name="connsiteX0" fmla="*/ 2124222 w 2124222"/>
                      <a:gd name="connsiteY0" fmla="*/ 39248 h 1319408"/>
                      <a:gd name="connsiteX1" fmla="*/ 1392702 w 2124222"/>
                      <a:gd name="connsiteY1" fmla="*/ 95519 h 1319408"/>
                      <a:gd name="connsiteX2" fmla="*/ 1153551 w 2124222"/>
                      <a:gd name="connsiteY2" fmla="*/ 869242 h 1319408"/>
                      <a:gd name="connsiteX3" fmla="*/ 323557 w 2124222"/>
                      <a:gd name="connsiteY3" fmla="*/ 1122461 h 1319408"/>
                      <a:gd name="connsiteX4" fmla="*/ 0 w 2124222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4222" h="1319408">
                        <a:moveTo>
                          <a:pt x="2124222" y="39248"/>
                        </a:moveTo>
                        <a:cubicBezTo>
                          <a:pt x="1839351" y="-1783"/>
                          <a:pt x="1554481" y="-42813"/>
                          <a:pt x="1392702" y="95519"/>
                        </a:cubicBezTo>
                        <a:cubicBezTo>
                          <a:pt x="1230923" y="233851"/>
                          <a:pt x="1331742" y="698085"/>
                          <a:pt x="1153551" y="869242"/>
                        </a:cubicBezTo>
                        <a:cubicBezTo>
                          <a:pt x="975360" y="1040399"/>
                          <a:pt x="515815" y="1047433"/>
                          <a:pt x="323557" y="1122461"/>
                        </a:cubicBezTo>
                        <a:cubicBezTo>
                          <a:pt x="131299" y="1197489"/>
                          <a:pt x="65649" y="1258448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34">
            <a:extLst>
              <a:ext uri="{FF2B5EF4-FFF2-40B4-BE49-F238E27FC236}">
                <a16:creationId xmlns="" xmlns:a16="http://schemas.microsoft.com/office/drawing/2014/main" id="{8E8A3D2E-4E5A-45CA-8893-96C042F0ECEA}"/>
              </a:ext>
            </a:extLst>
          </p:cNvPr>
          <p:cNvSpPr/>
          <p:nvPr/>
        </p:nvSpPr>
        <p:spPr>
          <a:xfrm rot="1531245">
            <a:off x="6122679" y="5747925"/>
            <a:ext cx="2431027" cy="45719"/>
          </a:xfrm>
          <a:custGeom>
            <a:avLst/>
            <a:gdLst>
              <a:gd name="connsiteX0" fmla="*/ 1682118 w 1682118"/>
              <a:gd name="connsiteY0" fmla="*/ 44490 h 1495632"/>
              <a:gd name="connsiteX1" fmla="*/ 1102845 w 1682118"/>
              <a:gd name="connsiteY1" fmla="*/ 108276 h 1495632"/>
              <a:gd name="connsiteX2" fmla="*/ 913468 w 1682118"/>
              <a:gd name="connsiteY2" fmla="*/ 985340 h 1495632"/>
              <a:gd name="connsiteX3" fmla="*/ 256216 w 1682118"/>
              <a:gd name="connsiteY3" fmla="*/ 1272380 h 1495632"/>
              <a:gd name="connsiteX4" fmla="*/ 0 w 1682118"/>
              <a:gd name="connsiteY4" fmla="*/ 1495632 h 149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118" h="1495632" extrusionOk="0">
                <a:moveTo>
                  <a:pt x="1682118" y="44490"/>
                </a:moveTo>
                <a:cubicBezTo>
                  <a:pt x="1482769" y="30414"/>
                  <a:pt x="1229415" y="-1791"/>
                  <a:pt x="1102845" y="108276"/>
                </a:cubicBezTo>
                <a:cubicBezTo>
                  <a:pt x="924471" y="306770"/>
                  <a:pt x="1033717" y="829135"/>
                  <a:pt x="913468" y="985340"/>
                </a:cubicBezTo>
                <a:cubicBezTo>
                  <a:pt x="738929" y="1207968"/>
                  <a:pt x="423522" y="1162616"/>
                  <a:pt x="256216" y="1272380"/>
                </a:cubicBezTo>
                <a:cubicBezTo>
                  <a:pt x="80127" y="1354374"/>
                  <a:pt x="53817" y="1435318"/>
                  <a:pt x="0" y="1495632"/>
                </a:cubicBezTo>
              </a:path>
            </a:pathLst>
          </a:custGeom>
          <a:noFill/>
          <a:ln w="57150">
            <a:solidFill>
              <a:srgbClr val="0070C0"/>
            </a:solidFill>
            <a:prstDash val="sysDash"/>
            <a:tailEnd type="arrow"/>
            <a:extLst>
              <a:ext uri="{C807C97D-BFC1-408E-A445-0C87EB9F89A2}">
                <ask:lineSketchStyleProps xmlns="" xmlns:ask="http://schemas.microsoft.com/office/drawing/2018/sketchyshapes" sd="1766017333">
                  <a:custGeom>
                    <a:avLst/>
                    <a:gdLst>
                      <a:gd name="connsiteX0" fmla="*/ 2124222 w 2124222"/>
                      <a:gd name="connsiteY0" fmla="*/ 39248 h 1319408"/>
                      <a:gd name="connsiteX1" fmla="*/ 1392702 w 2124222"/>
                      <a:gd name="connsiteY1" fmla="*/ 95519 h 1319408"/>
                      <a:gd name="connsiteX2" fmla="*/ 1153551 w 2124222"/>
                      <a:gd name="connsiteY2" fmla="*/ 869242 h 1319408"/>
                      <a:gd name="connsiteX3" fmla="*/ 323557 w 2124222"/>
                      <a:gd name="connsiteY3" fmla="*/ 1122461 h 1319408"/>
                      <a:gd name="connsiteX4" fmla="*/ 0 w 2124222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4222" h="1319408">
                        <a:moveTo>
                          <a:pt x="2124222" y="39248"/>
                        </a:moveTo>
                        <a:cubicBezTo>
                          <a:pt x="1839351" y="-1783"/>
                          <a:pt x="1554481" y="-42813"/>
                          <a:pt x="1392702" y="95519"/>
                        </a:cubicBezTo>
                        <a:cubicBezTo>
                          <a:pt x="1230923" y="233851"/>
                          <a:pt x="1331742" y="698085"/>
                          <a:pt x="1153551" y="869242"/>
                        </a:cubicBezTo>
                        <a:cubicBezTo>
                          <a:pt x="975360" y="1040399"/>
                          <a:pt x="515815" y="1047433"/>
                          <a:pt x="323557" y="1122461"/>
                        </a:cubicBezTo>
                        <a:cubicBezTo>
                          <a:pt x="131299" y="1197489"/>
                          <a:pt x="65649" y="1258448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34">
            <a:extLst>
              <a:ext uri="{FF2B5EF4-FFF2-40B4-BE49-F238E27FC236}">
                <a16:creationId xmlns="" xmlns:a16="http://schemas.microsoft.com/office/drawing/2014/main" id="{8E8A3D2E-4E5A-45CA-8893-96C042F0ECEA}"/>
              </a:ext>
            </a:extLst>
          </p:cNvPr>
          <p:cNvSpPr/>
          <p:nvPr/>
        </p:nvSpPr>
        <p:spPr>
          <a:xfrm rot="19848072" flipV="1">
            <a:off x="5836096" y="5304307"/>
            <a:ext cx="3341078" cy="55760"/>
          </a:xfrm>
          <a:custGeom>
            <a:avLst/>
            <a:gdLst>
              <a:gd name="connsiteX0" fmla="*/ 1682118 w 1682118"/>
              <a:gd name="connsiteY0" fmla="*/ 44490 h 1495632"/>
              <a:gd name="connsiteX1" fmla="*/ 1102845 w 1682118"/>
              <a:gd name="connsiteY1" fmla="*/ 108276 h 1495632"/>
              <a:gd name="connsiteX2" fmla="*/ 913468 w 1682118"/>
              <a:gd name="connsiteY2" fmla="*/ 985340 h 1495632"/>
              <a:gd name="connsiteX3" fmla="*/ 256216 w 1682118"/>
              <a:gd name="connsiteY3" fmla="*/ 1272380 h 1495632"/>
              <a:gd name="connsiteX4" fmla="*/ 0 w 1682118"/>
              <a:gd name="connsiteY4" fmla="*/ 1495632 h 149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118" h="1495632" extrusionOk="0">
                <a:moveTo>
                  <a:pt x="1682118" y="44490"/>
                </a:moveTo>
                <a:cubicBezTo>
                  <a:pt x="1482769" y="30414"/>
                  <a:pt x="1229415" y="-1791"/>
                  <a:pt x="1102845" y="108276"/>
                </a:cubicBezTo>
                <a:cubicBezTo>
                  <a:pt x="924471" y="306770"/>
                  <a:pt x="1033717" y="829135"/>
                  <a:pt x="913468" y="985340"/>
                </a:cubicBezTo>
                <a:cubicBezTo>
                  <a:pt x="738929" y="1207968"/>
                  <a:pt x="423522" y="1162616"/>
                  <a:pt x="256216" y="1272380"/>
                </a:cubicBezTo>
                <a:cubicBezTo>
                  <a:pt x="80127" y="1354374"/>
                  <a:pt x="53817" y="1435318"/>
                  <a:pt x="0" y="1495632"/>
                </a:cubicBezTo>
              </a:path>
            </a:pathLst>
          </a:custGeom>
          <a:noFill/>
          <a:ln w="57150">
            <a:solidFill>
              <a:srgbClr val="7030A0"/>
            </a:solidFill>
            <a:prstDash val="sysDash"/>
            <a:tailEnd type="arrow"/>
            <a:extLst>
              <a:ext uri="{C807C97D-BFC1-408E-A445-0C87EB9F89A2}">
                <ask:lineSketchStyleProps xmlns="" xmlns:ask="http://schemas.microsoft.com/office/drawing/2018/sketchyshapes" sd="1766017333">
                  <a:custGeom>
                    <a:avLst/>
                    <a:gdLst>
                      <a:gd name="connsiteX0" fmla="*/ 2124222 w 2124222"/>
                      <a:gd name="connsiteY0" fmla="*/ 39248 h 1319408"/>
                      <a:gd name="connsiteX1" fmla="*/ 1392702 w 2124222"/>
                      <a:gd name="connsiteY1" fmla="*/ 95519 h 1319408"/>
                      <a:gd name="connsiteX2" fmla="*/ 1153551 w 2124222"/>
                      <a:gd name="connsiteY2" fmla="*/ 869242 h 1319408"/>
                      <a:gd name="connsiteX3" fmla="*/ 323557 w 2124222"/>
                      <a:gd name="connsiteY3" fmla="*/ 1122461 h 1319408"/>
                      <a:gd name="connsiteX4" fmla="*/ 0 w 2124222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4222" h="1319408">
                        <a:moveTo>
                          <a:pt x="2124222" y="39248"/>
                        </a:moveTo>
                        <a:cubicBezTo>
                          <a:pt x="1839351" y="-1783"/>
                          <a:pt x="1554481" y="-42813"/>
                          <a:pt x="1392702" y="95519"/>
                        </a:cubicBezTo>
                        <a:cubicBezTo>
                          <a:pt x="1230923" y="233851"/>
                          <a:pt x="1331742" y="698085"/>
                          <a:pt x="1153551" y="869242"/>
                        </a:cubicBezTo>
                        <a:cubicBezTo>
                          <a:pt x="975360" y="1040399"/>
                          <a:pt x="515815" y="1047433"/>
                          <a:pt x="323557" y="1122461"/>
                        </a:cubicBezTo>
                        <a:cubicBezTo>
                          <a:pt x="131299" y="1197489"/>
                          <a:pt x="65649" y="1258448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2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112" grpId="0"/>
      <p:bldP spid="113" grpId="0"/>
      <p:bldP spid="43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83969" y="-279208"/>
            <a:ext cx="885819" cy="2365989"/>
            <a:chOff x="1248229" y="335568"/>
            <a:chExt cx="885819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580050" y="335568"/>
              <a:ext cx="553998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و قضى رَبُّكَ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430085" y="4784960"/>
            <a:ext cx="1465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الفهم</a:t>
            </a:r>
          </a:p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القرائي</a:t>
            </a:r>
          </a:p>
        </p:txBody>
      </p:sp>
      <p:sp>
        <p:nvSpPr>
          <p:cNvPr id="106" name="TextBox 16">
            <a:extLst>
              <a:ext uri="{FF2B5EF4-FFF2-40B4-BE49-F238E27FC236}">
                <a16:creationId xmlns:a16="http://schemas.microsoft.com/office/drawing/2014/main" xmlns="" id="{B6DA100B-1020-457E-A1F0-D5B1B21F109B}"/>
              </a:ext>
            </a:extLst>
          </p:cNvPr>
          <p:cNvSpPr txBox="1"/>
          <p:nvPr/>
        </p:nvSpPr>
        <p:spPr>
          <a:xfrm>
            <a:off x="6089791" y="2263880"/>
            <a:ext cx="4093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000" b="1" dirty="0">
              <a:solidFill>
                <a:srgbClr val="258C95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08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82178" y="1428758"/>
            <a:ext cx="828739" cy="523220"/>
            <a:chOff x="2093494" y="1198097"/>
            <a:chExt cx="2173623" cy="1372306"/>
          </a:xfrm>
        </p:grpSpPr>
        <p:sp>
          <p:nvSpPr>
            <p:cNvPr id="109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736611" y="1516358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6426612" y="1519617"/>
            <a:ext cx="3870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latin typeface="Century Gothic" panose="020B0502020202020204" pitchFamily="34" charset="0"/>
              </a:rPr>
              <a:t>أصل </a:t>
            </a:r>
            <a:r>
              <a:rPr lang="ar-SY" sz="2400" b="1" dirty="0">
                <a:latin typeface="Century Gothic" panose="020B0502020202020204" pitchFamily="34" charset="0"/>
              </a:rPr>
              <a:t>كل كلمة بالمعنى </a:t>
            </a:r>
            <a:r>
              <a:rPr lang="ar-SY" sz="2400" b="1" dirty="0" smtClean="0">
                <a:latin typeface="Century Gothic" panose="020B0502020202020204" pitchFamily="34" charset="0"/>
              </a:rPr>
              <a:t>المناسب </a:t>
            </a:r>
            <a:r>
              <a:rPr lang="ar-SY" sz="2400" b="1" dirty="0">
                <a:latin typeface="Century Gothic" panose="020B0502020202020204" pitchFamily="34" charset="0"/>
              </a:rPr>
              <a:t>لها:</a:t>
            </a:r>
          </a:p>
        </p:txBody>
      </p:sp>
      <p:sp>
        <p:nvSpPr>
          <p:cNvPr id="113" name="TextBox 44">
            <a:extLst>
              <a:ext uri="{FF2B5EF4-FFF2-40B4-BE49-F238E27FC236}">
                <a16:creationId xmlns:a16="http://schemas.microsoft.com/office/drawing/2014/main" xmlns="" id="{7FF244B9-4C55-4354-8703-92C767B05F0D}"/>
              </a:ext>
            </a:extLst>
          </p:cNvPr>
          <p:cNvSpPr txBox="1"/>
          <p:nvPr/>
        </p:nvSpPr>
        <p:spPr>
          <a:xfrm>
            <a:off x="9484019" y="707307"/>
            <a:ext cx="1625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أنُمَيِّ لُغَتِي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1" name="Graphic 16">
            <a:extLst>
              <a:ext uri="{FF2B5EF4-FFF2-40B4-BE49-F238E27FC236}">
                <a16:creationId xmlns:a16="http://schemas.microsoft.com/office/drawing/2014/main" xmlns="" id="{FA108CE8-89A2-4FA3-B659-506A04EB733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8111187" y="2413181"/>
            <a:ext cx="3175188" cy="4203520"/>
          </a:xfrm>
          <a:prstGeom prst="rect">
            <a:avLst/>
          </a:prstGeom>
        </p:spPr>
      </p:pic>
      <p:pic>
        <p:nvPicPr>
          <p:cNvPr id="42" name="Graphic 16">
            <a:extLst>
              <a:ext uri="{FF2B5EF4-FFF2-40B4-BE49-F238E27FC236}">
                <a16:creationId xmlns:a16="http://schemas.microsoft.com/office/drawing/2014/main" xmlns="" id="{FA108CE8-89A2-4FA3-B659-506A04EB733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5089406" y="2301933"/>
            <a:ext cx="1489194" cy="4320022"/>
          </a:xfrm>
          <a:prstGeom prst="rect">
            <a:avLst/>
          </a:prstGeom>
        </p:spPr>
      </p:pic>
      <p:sp>
        <p:nvSpPr>
          <p:cNvPr id="32" name="Freeform: Shape 34">
            <a:extLst>
              <a:ext uri="{FF2B5EF4-FFF2-40B4-BE49-F238E27FC236}">
                <a16:creationId xmlns="" xmlns:a16="http://schemas.microsoft.com/office/drawing/2014/main" id="{8E8A3D2E-4E5A-45CA-8893-96C042F0ECEA}"/>
              </a:ext>
            </a:extLst>
          </p:cNvPr>
          <p:cNvSpPr/>
          <p:nvPr/>
        </p:nvSpPr>
        <p:spPr>
          <a:xfrm rot="4693455">
            <a:off x="6472885" y="4244373"/>
            <a:ext cx="1674298" cy="1804437"/>
          </a:xfrm>
          <a:custGeom>
            <a:avLst/>
            <a:gdLst>
              <a:gd name="connsiteX0" fmla="*/ 1682118 w 1682118"/>
              <a:gd name="connsiteY0" fmla="*/ 44490 h 1495632"/>
              <a:gd name="connsiteX1" fmla="*/ 1102845 w 1682118"/>
              <a:gd name="connsiteY1" fmla="*/ 108276 h 1495632"/>
              <a:gd name="connsiteX2" fmla="*/ 913468 w 1682118"/>
              <a:gd name="connsiteY2" fmla="*/ 985340 h 1495632"/>
              <a:gd name="connsiteX3" fmla="*/ 256216 w 1682118"/>
              <a:gd name="connsiteY3" fmla="*/ 1272380 h 1495632"/>
              <a:gd name="connsiteX4" fmla="*/ 0 w 1682118"/>
              <a:gd name="connsiteY4" fmla="*/ 1495632 h 149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118" h="1495632" extrusionOk="0">
                <a:moveTo>
                  <a:pt x="1682118" y="44490"/>
                </a:moveTo>
                <a:cubicBezTo>
                  <a:pt x="1482769" y="30414"/>
                  <a:pt x="1229415" y="-1791"/>
                  <a:pt x="1102845" y="108276"/>
                </a:cubicBezTo>
                <a:cubicBezTo>
                  <a:pt x="924471" y="306770"/>
                  <a:pt x="1033717" y="829135"/>
                  <a:pt x="913468" y="985340"/>
                </a:cubicBezTo>
                <a:cubicBezTo>
                  <a:pt x="738929" y="1207968"/>
                  <a:pt x="423522" y="1162616"/>
                  <a:pt x="256216" y="1272380"/>
                </a:cubicBezTo>
                <a:cubicBezTo>
                  <a:pt x="80127" y="1354374"/>
                  <a:pt x="53817" y="1435318"/>
                  <a:pt x="0" y="1495632"/>
                </a:cubicBezTo>
              </a:path>
            </a:pathLst>
          </a:custGeom>
          <a:noFill/>
          <a:ln w="38100">
            <a:solidFill>
              <a:srgbClr val="0070C0"/>
            </a:solidFill>
            <a:prstDash val="lgDash"/>
            <a:tailEnd type="arrow"/>
            <a:extLst>
              <a:ext uri="{C807C97D-BFC1-408E-A445-0C87EB9F89A2}">
                <ask:lineSketchStyleProps xmlns="" xmlns:ask="http://schemas.microsoft.com/office/drawing/2018/sketchyshapes" sd="1766017333">
                  <a:custGeom>
                    <a:avLst/>
                    <a:gdLst>
                      <a:gd name="connsiteX0" fmla="*/ 2124222 w 2124222"/>
                      <a:gd name="connsiteY0" fmla="*/ 39248 h 1319408"/>
                      <a:gd name="connsiteX1" fmla="*/ 1392702 w 2124222"/>
                      <a:gd name="connsiteY1" fmla="*/ 95519 h 1319408"/>
                      <a:gd name="connsiteX2" fmla="*/ 1153551 w 2124222"/>
                      <a:gd name="connsiteY2" fmla="*/ 869242 h 1319408"/>
                      <a:gd name="connsiteX3" fmla="*/ 323557 w 2124222"/>
                      <a:gd name="connsiteY3" fmla="*/ 1122461 h 1319408"/>
                      <a:gd name="connsiteX4" fmla="*/ 0 w 2124222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4222" h="1319408">
                        <a:moveTo>
                          <a:pt x="2124222" y="39248"/>
                        </a:moveTo>
                        <a:cubicBezTo>
                          <a:pt x="1839351" y="-1783"/>
                          <a:pt x="1554481" y="-42813"/>
                          <a:pt x="1392702" y="95519"/>
                        </a:cubicBezTo>
                        <a:cubicBezTo>
                          <a:pt x="1230923" y="233851"/>
                          <a:pt x="1331742" y="698085"/>
                          <a:pt x="1153551" y="869242"/>
                        </a:cubicBezTo>
                        <a:cubicBezTo>
                          <a:pt x="975360" y="1040399"/>
                          <a:pt x="515815" y="1047433"/>
                          <a:pt x="323557" y="1122461"/>
                        </a:cubicBezTo>
                        <a:cubicBezTo>
                          <a:pt x="131299" y="1197489"/>
                          <a:pt x="65649" y="1258448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4">
            <a:extLst>
              <a:ext uri="{FF2B5EF4-FFF2-40B4-BE49-F238E27FC236}">
                <a16:creationId xmlns="" xmlns:a16="http://schemas.microsoft.com/office/drawing/2014/main" id="{8E8A3D2E-4E5A-45CA-8893-96C042F0ECEA}"/>
              </a:ext>
            </a:extLst>
          </p:cNvPr>
          <p:cNvSpPr/>
          <p:nvPr/>
        </p:nvSpPr>
        <p:spPr>
          <a:xfrm rot="3781000">
            <a:off x="6511449" y="3258330"/>
            <a:ext cx="1536382" cy="1377597"/>
          </a:xfrm>
          <a:custGeom>
            <a:avLst/>
            <a:gdLst>
              <a:gd name="connsiteX0" fmla="*/ 1682118 w 1682118"/>
              <a:gd name="connsiteY0" fmla="*/ 44490 h 1495632"/>
              <a:gd name="connsiteX1" fmla="*/ 1102845 w 1682118"/>
              <a:gd name="connsiteY1" fmla="*/ 108276 h 1495632"/>
              <a:gd name="connsiteX2" fmla="*/ 913468 w 1682118"/>
              <a:gd name="connsiteY2" fmla="*/ 985340 h 1495632"/>
              <a:gd name="connsiteX3" fmla="*/ 256216 w 1682118"/>
              <a:gd name="connsiteY3" fmla="*/ 1272380 h 1495632"/>
              <a:gd name="connsiteX4" fmla="*/ 0 w 1682118"/>
              <a:gd name="connsiteY4" fmla="*/ 1495632 h 149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118" h="1495632" extrusionOk="0">
                <a:moveTo>
                  <a:pt x="1682118" y="44490"/>
                </a:moveTo>
                <a:cubicBezTo>
                  <a:pt x="1482769" y="30414"/>
                  <a:pt x="1229415" y="-1791"/>
                  <a:pt x="1102845" y="108276"/>
                </a:cubicBezTo>
                <a:cubicBezTo>
                  <a:pt x="924471" y="306770"/>
                  <a:pt x="1033717" y="829135"/>
                  <a:pt x="913468" y="985340"/>
                </a:cubicBezTo>
                <a:cubicBezTo>
                  <a:pt x="738929" y="1207968"/>
                  <a:pt x="423522" y="1162616"/>
                  <a:pt x="256216" y="1272380"/>
                </a:cubicBezTo>
                <a:cubicBezTo>
                  <a:pt x="80127" y="1354374"/>
                  <a:pt x="53817" y="1435318"/>
                  <a:pt x="0" y="1495632"/>
                </a:cubicBezTo>
              </a:path>
            </a:pathLst>
          </a:custGeom>
          <a:noFill/>
          <a:ln w="38100">
            <a:solidFill>
              <a:srgbClr val="00B050"/>
            </a:solidFill>
            <a:prstDash val="lgDash"/>
            <a:tailEnd type="arrow"/>
            <a:extLst>
              <a:ext uri="{C807C97D-BFC1-408E-A445-0C87EB9F89A2}">
                <ask:lineSketchStyleProps xmlns="" xmlns:ask="http://schemas.microsoft.com/office/drawing/2018/sketchyshapes" sd="1766017333">
                  <a:custGeom>
                    <a:avLst/>
                    <a:gdLst>
                      <a:gd name="connsiteX0" fmla="*/ 2124222 w 2124222"/>
                      <a:gd name="connsiteY0" fmla="*/ 39248 h 1319408"/>
                      <a:gd name="connsiteX1" fmla="*/ 1392702 w 2124222"/>
                      <a:gd name="connsiteY1" fmla="*/ 95519 h 1319408"/>
                      <a:gd name="connsiteX2" fmla="*/ 1153551 w 2124222"/>
                      <a:gd name="connsiteY2" fmla="*/ 869242 h 1319408"/>
                      <a:gd name="connsiteX3" fmla="*/ 323557 w 2124222"/>
                      <a:gd name="connsiteY3" fmla="*/ 1122461 h 1319408"/>
                      <a:gd name="connsiteX4" fmla="*/ 0 w 2124222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4222" h="1319408">
                        <a:moveTo>
                          <a:pt x="2124222" y="39248"/>
                        </a:moveTo>
                        <a:cubicBezTo>
                          <a:pt x="1839351" y="-1783"/>
                          <a:pt x="1554481" y="-42813"/>
                          <a:pt x="1392702" y="95519"/>
                        </a:cubicBezTo>
                        <a:cubicBezTo>
                          <a:pt x="1230923" y="233851"/>
                          <a:pt x="1331742" y="698085"/>
                          <a:pt x="1153551" y="869242"/>
                        </a:cubicBezTo>
                        <a:cubicBezTo>
                          <a:pt x="975360" y="1040399"/>
                          <a:pt x="515815" y="1047433"/>
                          <a:pt x="323557" y="1122461"/>
                        </a:cubicBezTo>
                        <a:cubicBezTo>
                          <a:pt x="131299" y="1197489"/>
                          <a:pt x="65649" y="1258448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4">
            <a:extLst>
              <a:ext uri="{FF2B5EF4-FFF2-40B4-BE49-F238E27FC236}">
                <a16:creationId xmlns="" xmlns:a16="http://schemas.microsoft.com/office/drawing/2014/main" id="{8E8A3D2E-4E5A-45CA-8893-96C042F0ECEA}"/>
              </a:ext>
            </a:extLst>
          </p:cNvPr>
          <p:cNvSpPr/>
          <p:nvPr/>
        </p:nvSpPr>
        <p:spPr>
          <a:xfrm>
            <a:off x="6426612" y="3308349"/>
            <a:ext cx="1935162" cy="1661796"/>
          </a:xfrm>
          <a:custGeom>
            <a:avLst/>
            <a:gdLst>
              <a:gd name="connsiteX0" fmla="*/ 1682118 w 1682118"/>
              <a:gd name="connsiteY0" fmla="*/ 44490 h 1495632"/>
              <a:gd name="connsiteX1" fmla="*/ 1102845 w 1682118"/>
              <a:gd name="connsiteY1" fmla="*/ 108276 h 1495632"/>
              <a:gd name="connsiteX2" fmla="*/ 913468 w 1682118"/>
              <a:gd name="connsiteY2" fmla="*/ 985340 h 1495632"/>
              <a:gd name="connsiteX3" fmla="*/ 256216 w 1682118"/>
              <a:gd name="connsiteY3" fmla="*/ 1272380 h 1495632"/>
              <a:gd name="connsiteX4" fmla="*/ 0 w 1682118"/>
              <a:gd name="connsiteY4" fmla="*/ 1495632 h 149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118" h="1495632" extrusionOk="0">
                <a:moveTo>
                  <a:pt x="1682118" y="44490"/>
                </a:moveTo>
                <a:cubicBezTo>
                  <a:pt x="1482769" y="30414"/>
                  <a:pt x="1229415" y="-1791"/>
                  <a:pt x="1102845" y="108276"/>
                </a:cubicBezTo>
                <a:cubicBezTo>
                  <a:pt x="924471" y="306770"/>
                  <a:pt x="1033717" y="829135"/>
                  <a:pt x="913468" y="985340"/>
                </a:cubicBezTo>
                <a:cubicBezTo>
                  <a:pt x="738929" y="1207968"/>
                  <a:pt x="423522" y="1162616"/>
                  <a:pt x="256216" y="1272380"/>
                </a:cubicBezTo>
                <a:cubicBezTo>
                  <a:pt x="80127" y="1354374"/>
                  <a:pt x="53817" y="1435318"/>
                  <a:pt x="0" y="1495632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lgDash"/>
            <a:tailEnd type="arrow"/>
            <a:extLst>
              <a:ext uri="{C807C97D-BFC1-408E-A445-0C87EB9F89A2}">
                <ask:lineSketchStyleProps xmlns="" xmlns:ask="http://schemas.microsoft.com/office/drawing/2018/sketchyshapes" sd="1766017333">
                  <a:custGeom>
                    <a:avLst/>
                    <a:gdLst>
                      <a:gd name="connsiteX0" fmla="*/ 2124222 w 2124222"/>
                      <a:gd name="connsiteY0" fmla="*/ 39248 h 1319408"/>
                      <a:gd name="connsiteX1" fmla="*/ 1392702 w 2124222"/>
                      <a:gd name="connsiteY1" fmla="*/ 95519 h 1319408"/>
                      <a:gd name="connsiteX2" fmla="*/ 1153551 w 2124222"/>
                      <a:gd name="connsiteY2" fmla="*/ 869242 h 1319408"/>
                      <a:gd name="connsiteX3" fmla="*/ 323557 w 2124222"/>
                      <a:gd name="connsiteY3" fmla="*/ 1122461 h 1319408"/>
                      <a:gd name="connsiteX4" fmla="*/ 0 w 2124222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4222" h="1319408">
                        <a:moveTo>
                          <a:pt x="2124222" y="39248"/>
                        </a:moveTo>
                        <a:cubicBezTo>
                          <a:pt x="1839351" y="-1783"/>
                          <a:pt x="1554481" y="-42813"/>
                          <a:pt x="1392702" y="95519"/>
                        </a:cubicBezTo>
                        <a:cubicBezTo>
                          <a:pt x="1230923" y="233851"/>
                          <a:pt x="1331742" y="698085"/>
                          <a:pt x="1153551" y="869242"/>
                        </a:cubicBezTo>
                        <a:cubicBezTo>
                          <a:pt x="975360" y="1040399"/>
                          <a:pt x="515815" y="1047433"/>
                          <a:pt x="323557" y="1122461"/>
                        </a:cubicBezTo>
                        <a:cubicBezTo>
                          <a:pt x="131299" y="1197489"/>
                          <a:pt x="65649" y="1258448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4">
            <a:extLst>
              <a:ext uri="{FF2B5EF4-FFF2-40B4-BE49-F238E27FC236}">
                <a16:creationId xmlns="" xmlns:a16="http://schemas.microsoft.com/office/drawing/2014/main" id="{8E8A3D2E-4E5A-45CA-8893-96C042F0ECEA}"/>
              </a:ext>
            </a:extLst>
          </p:cNvPr>
          <p:cNvSpPr/>
          <p:nvPr/>
        </p:nvSpPr>
        <p:spPr>
          <a:xfrm rot="362683">
            <a:off x="6579055" y="4799322"/>
            <a:ext cx="1804341" cy="1549455"/>
          </a:xfrm>
          <a:custGeom>
            <a:avLst/>
            <a:gdLst>
              <a:gd name="connsiteX0" fmla="*/ 1682118 w 1682118"/>
              <a:gd name="connsiteY0" fmla="*/ 44490 h 1495632"/>
              <a:gd name="connsiteX1" fmla="*/ 1102845 w 1682118"/>
              <a:gd name="connsiteY1" fmla="*/ 108276 h 1495632"/>
              <a:gd name="connsiteX2" fmla="*/ 913468 w 1682118"/>
              <a:gd name="connsiteY2" fmla="*/ 985340 h 1495632"/>
              <a:gd name="connsiteX3" fmla="*/ 256216 w 1682118"/>
              <a:gd name="connsiteY3" fmla="*/ 1272380 h 1495632"/>
              <a:gd name="connsiteX4" fmla="*/ 0 w 1682118"/>
              <a:gd name="connsiteY4" fmla="*/ 1495632 h 149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118" h="1495632" extrusionOk="0">
                <a:moveTo>
                  <a:pt x="1682118" y="44490"/>
                </a:moveTo>
                <a:cubicBezTo>
                  <a:pt x="1482769" y="30414"/>
                  <a:pt x="1229415" y="-1791"/>
                  <a:pt x="1102845" y="108276"/>
                </a:cubicBezTo>
                <a:cubicBezTo>
                  <a:pt x="924471" y="306770"/>
                  <a:pt x="1033717" y="829135"/>
                  <a:pt x="913468" y="985340"/>
                </a:cubicBezTo>
                <a:cubicBezTo>
                  <a:pt x="738929" y="1207968"/>
                  <a:pt x="423522" y="1162616"/>
                  <a:pt x="256216" y="1272380"/>
                </a:cubicBezTo>
                <a:cubicBezTo>
                  <a:pt x="80127" y="1354374"/>
                  <a:pt x="53817" y="1435318"/>
                  <a:pt x="0" y="1495632"/>
                </a:cubicBezTo>
              </a:path>
            </a:pathLst>
          </a:custGeom>
          <a:noFill/>
          <a:ln w="38100">
            <a:solidFill>
              <a:srgbClr val="7030A0"/>
            </a:solidFill>
            <a:prstDash val="lgDash"/>
            <a:tailEnd type="arrow"/>
            <a:extLst>
              <a:ext uri="{C807C97D-BFC1-408E-A445-0C87EB9F89A2}">
                <ask:lineSketchStyleProps xmlns="" xmlns:ask="http://schemas.microsoft.com/office/drawing/2018/sketchyshapes" sd="1766017333">
                  <a:custGeom>
                    <a:avLst/>
                    <a:gdLst>
                      <a:gd name="connsiteX0" fmla="*/ 2124222 w 2124222"/>
                      <a:gd name="connsiteY0" fmla="*/ 39248 h 1319408"/>
                      <a:gd name="connsiteX1" fmla="*/ 1392702 w 2124222"/>
                      <a:gd name="connsiteY1" fmla="*/ 95519 h 1319408"/>
                      <a:gd name="connsiteX2" fmla="*/ 1153551 w 2124222"/>
                      <a:gd name="connsiteY2" fmla="*/ 869242 h 1319408"/>
                      <a:gd name="connsiteX3" fmla="*/ 323557 w 2124222"/>
                      <a:gd name="connsiteY3" fmla="*/ 1122461 h 1319408"/>
                      <a:gd name="connsiteX4" fmla="*/ 0 w 2124222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4222" h="1319408">
                        <a:moveTo>
                          <a:pt x="2124222" y="39248"/>
                        </a:moveTo>
                        <a:cubicBezTo>
                          <a:pt x="1839351" y="-1783"/>
                          <a:pt x="1554481" y="-42813"/>
                          <a:pt x="1392702" y="95519"/>
                        </a:cubicBezTo>
                        <a:cubicBezTo>
                          <a:pt x="1230923" y="233851"/>
                          <a:pt x="1331742" y="698085"/>
                          <a:pt x="1153551" y="869242"/>
                        </a:cubicBezTo>
                        <a:cubicBezTo>
                          <a:pt x="975360" y="1040399"/>
                          <a:pt x="515815" y="1047433"/>
                          <a:pt x="323557" y="1122461"/>
                        </a:cubicBezTo>
                        <a:cubicBezTo>
                          <a:pt x="131299" y="1197489"/>
                          <a:pt x="65649" y="1258448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2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112" grpId="0"/>
      <p:bldP spid="113" grpId="0"/>
      <p:bldP spid="32" grpId="0" animBg="1"/>
      <p:bldP spid="33" grpId="0" animBg="1"/>
      <p:bldP spid="36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83969" y="-279208"/>
            <a:ext cx="885819" cy="2365989"/>
            <a:chOff x="1248229" y="335568"/>
            <a:chExt cx="885819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580050" y="335568"/>
              <a:ext cx="553998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و قضى رَبُّكَ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430085" y="4784960"/>
            <a:ext cx="1465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الفهم</a:t>
            </a:r>
          </a:p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القرائي</a:t>
            </a:r>
          </a:p>
        </p:txBody>
      </p:sp>
      <p:grpSp>
        <p:nvGrpSpPr>
          <p:cNvPr id="108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82178" y="1705885"/>
            <a:ext cx="828739" cy="523220"/>
            <a:chOff x="2093494" y="1198097"/>
            <a:chExt cx="2173623" cy="1372306"/>
          </a:xfrm>
        </p:grpSpPr>
        <p:sp>
          <p:nvSpPr>
            <p:cNvPr id="109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736611" y="1798547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6540912" y="1721082"/>
            <a:ext cx="3870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latin typeface="Century Gothic" panose="020B0502020202020204" pitchFamily="34" charset="0"/>
              </a:rPr>
              <a:t>أكملُ </a:t>
            </a:r>
            <a:r>
              <a:rPr lang="ar-SY" sz="2400" b="1" dirty="0">
                <a:latin typeface="Century Gothic" panose="020B0502020202020204" pitchFamily="34" charset="0"/>
              </a:rPr>
              <a:t>الفراغات </a:t>
            </a:r>
            <a:r>
              <a:rPr lang="ar-SY" sz="2400" b="1" dirty="0" smtClean="0">
                <a:latin typeface="Century Gothic" panose="020B0502020202020204" pitchFamily="34" charset="0"/>
              </a:rPr>
              <a:t>في:</a:t>
            </a:r>
            <a:endParaRPr lang="ar-SY" sz="2400" b="1" dirty="0">
              <a:latin typeface="Century Gothic" panose="020B0502020202020204" pitchFamily="34" charset="0"/>
            </a:endParaRPr>
          </a:p>
        </p:txBody>
      </p:sp>
      <p:sp>
        <p:nvSpPr>
          <p:cNvPr id="113" name="TextBox 44">
            <a:extLst>
              <a:ext uri="{FF2B5EF4-FFF2-40B4-BE49-F238E27FC236}">
                <a16:creationId xmlns:a16="http://schemas.microsoft.com/office/drawing/2014/main" xmlns="" id="{7FF244B9-4C55-4354-8703-92C767B05F0D}"/>
              </a:ext>
            </a:extLst>
          </p:cNvPr>
          <p:cNvSpPr txBox="1"/>
          <p:nvPr/>
        </p:nvSpPr>
        <p:spPr>
          <a:xfrm>
            <a:off x="9484019" y="707307"/>
            <a:ext cx="1625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أنُمَيِّ لُغَتِي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8916862" y="2501442"/>
            <a:ext cx="2227689" cy="62654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9175298" y="2611501"/>
            <a:ext cx="1833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الأوَّابين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34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8933304" y="3628802"/>
            <a:ext cx="2227689" cy="62654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9191740" y="3738861"/>
            <a:ext cx="1833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المبذِّرين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36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8949746" y="4756162"/>
            <a:ext cx="2227689" cy="62654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9208182" y="4866221"/>
            <a:ext cx="1833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المسكين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8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8966188" y="5883522"/>
            <a:ext cx="2227689" cy="62654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9224624" y="5993581"/>
            <a:ext cx="1833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فاحشة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40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4959504" y="2535733"/>
            <a:ext cx="2227689" cy="62654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5217940" y="2645792"/>
            <a:ext cx="1833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الأوَّاب </a:t>
            </a:r>
            <a:endParaRPr lang="en-US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4975946" y="3663093"/>
            <a:ext cx="2227689" cy="62654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5234382" y="3773152"/>
            <a:ext cx="1833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المبذِّران</a:t>
            </a:r>
            <a:endParaRPr lang="en-US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4992388" y="4790453"/>
            <a:ext cx="2227689" cy="62654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5250824" y="4900512"/>
            <a:ext cx="1833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المساكين</a:t>
            </a:r>
            <a:endParaRPr lang="en-US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5008830" y="5917813"/>
            <a:ext cx="2227689" cy="62654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5267266" y="6027872"/>
            <a:ext cx="1833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فواحش</a:t>
            </a:r>
            <a:endParaRPr lang="en-US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Freeform: Shape 6">
            <a:extLst>
              <a:ext uri="{FF2B5EF4-FFF2-40B4-BE49-F238E27FC236}">
                <a16:creationId xmlns="" xmlns:a16="http://schemas.microsoft.com/office/drawing/2014/main" id="{21637A41-A7A6-4AB1-A79A-E5D8B8C1A60A}"/>
              </a:ext>
            </a:extLst>
          </p:cNvPr>
          <p:cNvSpPr/>
          <p:nvPr/>
        </p:nvSpPr>
        <p:spPr>
          <a:xfrm rot="16200000" flipH="1">
            <a:off x="7897236" y="2232916"/>
            <a:ext cx="267639" cy="1304707"/>
          </a:xfrm>
          <a:custGeom>
            <a:avLst/>
            <a:gdLst>
              <a:gd name="connsiteX0" fmla="*/ 0 w 1219200"/>
              <a:gd name="connsiteY0" fmla="*/ 769258 h 1786623"/>
              <a:gd name="connsiteX1" fmla="*/ 609600 w 1219200"/>
              <a:gd name="connsiteY1" fmla="*/ 0 h 1786623"/>
              <a:gd name="connsiteX2" fmla="*/ 1219200 w 1219200"/>
              <a:gd name="connsiteY2" fmla="*/ 769258 h 1786623"/>
              <a:gd name="connsiteX3" fmla="*/ 1005113 w 1219200"/>
              <a:gd name="connsiteY3" fmla="*/ 769258 h 1786623"/>
              <a:gd name="connsiteX4" fmla="*/ 1005113 w 1219200"/>
              <a:gd name="connsiteY4" fmla="*/ 1529934 h 1786623"/>
              <a:gd name="connsiteX5" fmla="*/ 1069583 w 1219200"/>
              <a:gd name="connsiteY5" fmla="*/ 1740993 h 1786623"/>
              <a:gd name="connsiteX6" fmla="*/ 1107231 w 1219200"/>
              <a:gd name="connsiteY6" fmla="*/ 1786623 h 1786623"/>
              <a:gd name="connsiteX7" fmla="*/ 620604 w 1219200"/>
              <a:gd name="connsiteY7" fmla="*/ 1786623 h 1786623"/>
              <a:gd name="connsiteX8" fmla="*/ 243113 w 1219200"/>
              <a:gd name="connsiteY8" fmla="*/ 1409132 h 1786623"/>
              <a:gd name="connsiteX9" fmla="*/ 243113 w 1219200"/>
              <a:gd name="connsiteY9" fmla="*/ 769258 h 178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" h="1786623">
                <a:moveTo>
                  <a:pt x="0" y="769258"/>
                </a:moveTo>
                <a:lnTo>
                  <a:pt x="609600" y="0"/>
                </a:lnTo>
                <a:lnTo>
                  <a:pt x="1219200" y="769258"/>
                </a:lnTo>
                <a:lnTo>
                  <a:pt x="1005113" y="769258"/>
                </a:lnTo>
                <a:lnTo>
                  <a:pt x="1005113" y="1529934"/>
                </a:lnTo>
                <a:cubicBezTo>
                  <a:pt x="1005113" y="1608115"/>
                  <a:pt x="1028880" y="1680745"/>
                  <a:pt x="1069583" y="1740993"/>
                </a:cubicBezTo>
                <a:lnTo>
                  <a:pt x="1107231" y="1786623"/>
                </a:lnTo>
                <a:lnTo>
                  <a:pt x="620604" y="1786623"/>
                </a:lnTo>
                <a:cubicBezTo>
                  <a:pt x="412121" y="1786623"/>
                  <a:pt x="243113" y="1617615"/>
                  <a:pt x="243113" y="1409132"/>
                </a:cubicBezTo>
                <a:lnTo>
                  <a:pt x="243113" y="769258"/>
                </a:lnTo>
                <a:close/>
              </a:path>
            </a:pathLst>
          </a:custGeom>
          <a:gradFill flip="none" rotWithShape="1">
            <a:gsLst>
              <a:gs pos="12000">
                <a:srgbClr val="00CC66"/>
              </a:gs>
              <a:gs pos="25000">
                <a:srgbClr val="B7FFE2"/>
              </a:gs>
              <a:gs pos="59000">
                <a:srgbClr val="00FF99"/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: Shape 6">
            <a:extLst>
              <a:ext uri="{FF2B5EF4-FFF2-40B4-BE49-F238E27FC236}">
                <a16:creationId xmlns="" xmlns:a16="http://schemas.microsoft.com/office/drawing/2014/main" id="{21637A41-A7A6-4AB1-A79A-E5D8B8C1A60A}"/>
              </a:ext>
            </a:extLst>
          </p:cNvPr>
          <p:cNvSpPr/>
          <p:nvPr/>
        </p:nvSpPr>
        <p:spPr>
          <a:xfrm rot="16200000" flipH="1">
            <a:off x="7897236" y="3324009"/>
            <a:ext cx="267639" cy="1304707"/>
          </a:xfrm>
          <a:custGeom>
            <a:avLst/>
            <a:gdLst>
              <a:gd name="connsiteX0" fmla="*/ 0 w 1219200"/>
              <a:gd name="connsiteY0" fmla="*/ 769258 h 1786623"/>
              <a:gd name="connsiteX1" fmla="*/ 609600 w 1219200"/>
              <a:gd name="connsiteY1" fmla="*/ 0 h 1786623"/>
              <a:gd name="connsiteX2" fmla="*/ 1219200 w 1219200"/>
              <a:gd name="connsiteY2" fmla="*/ 769258 h 1786623"/>
              <a:gd name="connsiteX3" fmla="*/ 1005113 w 1219200"/>
              <a:gd name="connsiteY3" fmla="*/ 769258 h 1786623"/>
              <a:gd name="connsiteX4" fmla="*/ 1005113 w 1219200"/>
              <a:gd name="connsiteY4" fmla="*/ 1529934 h 1786623"/>
              <a:gd name="connsiteX5" fmla="*/ 1069583 w 1219200"/>
              <a:gd name="connsiteY5" fmla="*/ 1740993 h 1786623"/>
              <a:gd name="connsiteX6" fmla="*/ 1107231 w 1219200"/>
              <a:gd name="connsiteY6" fmla="*/ 1786623 h 1786623"/>
              <a:gd name="connsiteX7" fmla="*/ 620604 w 1219200"/>
              <a:gd name="connsiteY7" fmla="*/ 1786623 h 1786623"/>
              <a:gd name="connsiteX8" fmla="*/ 243113 w 1219200"/>
              <a:gd name="connsiteY8" fmla="*/ 1409132 h 1786623"/>
              <a:gd name="connsiteX9" fmla="*/ 243113 w 1219200"/>
              <a:gd name="connsiteY9" fmla="*/ 769258 h 178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" h="1786623">
                <a:moveTo>
                  <a:pt x="0" y="769258"/>
                </a:moveTo>
                <a:lnTo>
                  <a:pt x="609600" y="0"/>
                </a:lnTo>
                <a:lnTo>
                  <a:pt x="1219200" y="769258"/>
                </a:lnTo>
                <a:lnTo>
                  <a:pt x="1005113" y="769258"/>
                </a:lnTo>
                <a:lnTo>
                  <a:pt x="1005113" y="1529934"/>
                </a:lnTo>
                <a:cubicBezTo>
                  <a:pt x="1005113" y="1608115"/>
                  <a:pt x="1028880" y="1680745"/>
                  <a:pt x="1069583" y="1740993"/>
                </a:cubicBezTo>
                <a:lnTo>
                  <a:pt x="1107231" y="1786623"/>
                </a:lnTo>
                <a:lnTo>
                  <a:pt x="620604" y="1786623"/>
                </a:lnTo>
                <a:cubicBezTo>
                  <a:pt x="412121" y="1786623"/>
                  <a:pt x="243113" y="1617615"/>
                  <a:pt x="243113" y="1409132"/>
                </a:cubicBezTo>
                <a:lnTo>
                  <a:pt x="243113" y="769258"/>
                </a:lnTo>
                <a:close/>
              </a:path>
            </a:pathLst>
          </a:custGeom>
          <a:gradFill flip="none" rotWithShape="1">
            <a:gsLst>
              <a:gs pos="12000">
                <a:srgbClr val="00CC66"/>
              </a:gs>
              <a:gs pos="25000">
                <a:srgbClr val="B7FFE2"/>
              </a:gs>
              <a:gs pos="59000">
                <a:srgbClr val="00FF99"/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6">
            <a:extLst>
              <a:ext uri="{FF2B5EF4-FFF2-40B4-BE49-F238E27FC236}">
                <a16:creationId xmlns="" xmlns:a16="http://schemas.microsoft.com/office/drawing/2014/main" id="{21637A41-A7A6-4AB1-A79A-E5D8B8C1A60A}"/>
              </a:ext>
            </a:extLst>
          </p:cNvPr>
          <p:cNvSpPr/>
          <p:nvPr/>
        </p:nvSpPr>
        <p:spPr>
          <a:xfrm rot="16200000" flipH="1">
            <a:off x="7897235" y="4451369"/>
            <a:ext cx="267639" cy="1304707"/>
          </a:xfrm>
          <a:custGeom>
            <a:avLst/>
            <a:gdLst>
              <a:gd name="connsiteX0" fmla="*/ 0 w 1219200"/>
              <a:gd name="connsiteY0" fmla="*/ 769258 h 1786623"/>
              <a:gd name="connsiteX1" fmla="*/ 609600 w 1219200"/>
              <a:gd name="connsiteY1" fmla="*/ 0 h 1786623"/>
              <a:gd name="connsiteX2" fmla="*/ 1219200 w 1219200"/>
              <a:gd name="connsiteY2" fmla="*/ 769258 h 1786623"/>
              <a:gd name="connsiteX3" fmla="*/ 1005113 w 1219200"/>
              <a:gd name="connsiteY3" fmla="*/ 769258 h 1786623"/>
              <a:gd name="connsiteX4" fmla="*/ 1005113 w 1219200"/>
              <a:gd name="connsiteY4" fmla="*/ 1529934 h 1786623"/>
              <a:gd name="connsiteX5" fmla="*/ 1069583 w 1219200"/>
              <a:gd name="connsiteY5" fmla="*/ 1740993 h 1786623"/>
              <a:gd name="connsiteX6" fmla="*/ 1107231 w 1219200"/>
              <a:gd name="connsiteY6" fmla="*/ 1786623 h 1786623"/>
              <a:gd name="connsiteX7" fmla="*/ 620604 w 1219200"/>
              <a:gd name="connsiteY7" fmla="*/ 1786623 h 1786623"/>
              <a:gd name="connsiteX8" fmla="*/ 243113 w 1219200"/>
              <a:gd name="connsiteY8" fmla="*/ 1409132 h 1786623"/>
              <a:gd name="connsiteX9" fmla="*/ 243113 w 1219200"/>
              <a:gd name="connsiteY9" fmla="*/ 769258 h 178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" h="1786623">
                <a:moveTo>
                  <a:pt x="0" y="769258"/>
                </a:moveTo>
                <a:lnTo>
                  <a:pt x="609600" y="0"/>
                </a:lnTo>
                <a:lnTo>
                  <a:pt x="1219200" y="769258"/>
                </a:lnTo>
                <a:lnTo>
                  <a:pt x="1005113" y="769258"/>
                </a:lnTo>
                <a:lnTo>
                  <a:pt x="1005113" y="1529934"/>
                </a:lnTo>
                <a:cubicBezTo>
                  <a:pt x="1005113" y="1608115"/>
                  <a:pt x="1028880" y="1680745"/>
                  <a:pt x="1069583" y="1740993"/>
                </a:cubicBezTo>
                <a:lnTo>
                  <a:pt x="1107231" y="1786623"/>
                </a:lnTo>
                <a:lnTo>
                  <a:pt x="620604" y="1786623"/>
                </a:lnTo>
                <a:cubicBezTo>
                  <a:pt x="412121" y="1786623"/>
                  <a:pt x="243113" y="1617615"/>
                  <a:pt x="243113" y="1409132"/>
                </a:cubicBezTo>
                <a:lnTo>
                  <a:pt x="243113" y="769258"/>
                </a:lnTo>
                <a:close/>
              </a:path>
            </a:pathLst>
          </a:custGeom>
          <a:gradFill flip="none" rotWithShape="1">
            <a:gsLst>
              <a:gs pos="12000">
                <a:srgbClr val="00CC66"/>
              </a:gs>
              <a:gs pos="25000">
                <a:srgbClr val="B7FFE2"/>
              </a:gs>
              <a:gs pos="59000">
                <a:srgbClr val="00FF99"/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: Shape 6">
            <a:extLst>
              <a:ext uri="{FF2B5EF4-FFF2-40B4-BE49-F238E27FC236}">
                <a16:creationId xmlns="" xmlns:a16="http://schemas.microsoft.com/office/drawing/2014/main" id="{21637A41-A7A6-4AB1-A79A-E5D8B8C1A60A}"/>
              </a:ext>
            </a:extLst>
          </p:cNvPr>
          <p:cNvSpPr/>
          <p:nvPr/>
        </p:nvSpPr>
        <p:spPr>
          <a:xfrm rot="16200000" flipH="1">
            <a:off x="7897234" y="5578729"/>
            <a:ext cx="267639" cy="1304707"/>
          </a:xfrm>
          <a:custGeom>
            <a:avLst/>
            <a:gdLst>
              <a:gd name="connsiteX0" fmla="*/ 0 w 1219200"/>
              <a:gd name="connsiteY0" fmla="*/ 769258 h 1786623"/>
              <a:gd name="connsiteX1" fmla="*/ 609600 w 1219200"/>
              <a:gd name="connsiteY1" fmla="*/ 0 h 1786623"/>
              <a:gd name="connsiteX2" fmla="*/ 1219200 w 1219200"/>
              <a:gd name="connsiteY2" fmla="*/ 769258 h 1786623"/>
              <a:gd name="connsiteX3" fmla="*/ 1005113 w 1219200"/>
              <a:gd name="connsiteY3" fmla="*/ 769258 h 1786623"/>
              <a:gd name="connsiteX4" fmla="*/ 1005113 w 1219200"/>
              <a:gd name="connsiteY4" fmla="*/ 1529934 h 1786623"/>
              <a:gd name="connsiteX5" fmla="*/ 1069583 w 1219200"/>
              <a:gd name="connsiteY5" fmla="*/ 1740993 h 1786623"/>
              <a:gd name="connsiteX6" fmla="*/ 1107231 w 1219200"/>
              <a:gd name="connsiteY6" fmla="*/ 1786623 h 1786623"/>
              <a:gd name="connsiteX7" fmla="*/ 620604 w 1219200"/>
              <a:gd name="connsiteY7" fmla="*/ 1786623 h 1786623"/>
              <a:gd name="connsiteX8" fmla="*/ 243113 w 1219200"/>
              <a:gd name="connsiteY8" fmla="*/ 1409132 h 1786623"/>
              <a:gd name="connsiteX9" fmla="*/ 243113 w 1219200"/>
              <a:gd name="connsiteY9" fmla="*/ 769258 h 178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" h="1786623">
                <a:moveTo>
                  <a:pt x="0" y="769258"/>
                </a:moveTo>
                <a:lnTo>
                  <a:pt x="609600" y="0"/>
                </a:lnTo>
                <a:lnTo>
                  <a:pt x="1219200" y="769258"/>
                </a:lnTo>
                <a:lnTo>
                  <a:pt x="1005113" y="769258"/>
                </a:lnTo>
                <a:lnTo>
                  <a:pt x="1005113" y="1529934"/>
                </a:lnTo>
                <a:cubicBezTo>
                  <a:pt x="1005113" y="1608115"/>
                  <a:pt x="1028880" y="1680745"/>
                  <a:pt x="1069583" y="1740993"/>
                </a:cubicBezTo>
                <a:lnTo>
                  <a:pt x="1107231" y="1786623"/>
                </a:lnTo>
                <a:lnTo>
                  <a:pt x="620604" y="1786623"/>
                </a:lnTo>
                <a:cubicBezTo>
                  <a:pt x="412121" y="1786623"/>
                  <a:pt x="243113" y="1617615"/>
                  <a:pt x="243113" y="1409132"/>
                </a:cubicBezTo>
                <a:lnTo>
                  <a:pt x="243113" y="769258"/>
                </a:lnTo>
                <a:close/>
              </a:path>
            </a:pathLst>
          </a:custGeom>
          <a:gradFill flip="none" rotWithShape="1">
            <a:gsLst>
              <a:gs pos="12000">
                <a:srgbClr val="00CC66"/>
              </a:gs>
              <a:gs pos="25000">
                <a:srgbClr val="B7FFE2"/>
              </a:gs>
              <a:gs pos="59000">
                <a:srgbClr val="00FF99"/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7440697" y="2396146"/>
            <a:ext cx="1220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المفرد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55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7581900" y="3416952"/>
            <a:ext cx="1101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المثنى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56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7535754" y="4562695"/>
            <a:ext cx="1242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الجمع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57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7570079" y="5627762"/>
            <a:ext cx="1125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الجمع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10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500"/>
                            </p:stCondLst>
                            <p:childTnLst>
                              <p:par>
                                <p:cTn id="14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0"/>
                            </p:stCondLst>
                            <p:childTnLst>
                              <p:par>
                                <p:cTn id="15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500"/>
                            </p:stCondLst>
                            <p:childTnLst>
                              <p:par>
                                <p:cTn id="18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500"/>
                            </p:stCondLst>
                            <p:childTnLst>
                              <p:par>
                                <p:cTn id="19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500"/>
                            </p:stCondLst>
                            <p:childTnLst>
                              <p:par>
                                <p:cTn id="20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000"/>
                            </p:stCondLst>
                            <p:childTnLst>
                              <p:par>
                                <p:cTn id="21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2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2000"/>
                            </p:stCondLst>
                            <p:childTnLst>
                              <p:par>
                                <p:cTn id="2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2500"/>
                            </p:stCondLst>
                            <p:childTnLst>
                              <p:par>
                                <p:cTn id="23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500"/>
                            </p:stCondLst>
                            <p:childTnLst>
                              <p:par>
                                <p:cTn id="24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112" grpId="0"/>
      <p:bldP spid="113" grpId="0"/>
      <p:bldP spid="32" grpId="0" animBg="1"/>
      <p:bldP spid="33" grpId="0"/>
      <p:bldP spid="34" grpId="0" animBg="1"/>
      <p:bldP spid="35" grpId="0"/>
      <p:bldP spid="36" grpId="0" animBg="1"/>
      <p:bldP spid="37" grpId="0"/>
      <p:bldP spid="38" grpId="0" animBg="1"/>
      <p:bldP spid="39" grpId="0"/>
      <p:bldP spid="40" grpId="0" animBg="1"/>
      <p:bldP spid="43" grpId="0"/>
      <p:bldP spid="44" grpId="0" animBg="1"/>
      <p:bldP spid="45" grpId="0"/>
      <p:bldP spid="46" grpId="0" animBg="1"/>
      <p:bldP spid="47" grpId="0"/>
      <p:bldP spid="48" grpId="0" animBg="1"/>
      <p:bldP spid="49" grpId="0"/>
      <p:bldP spid="50" grpId="0" animBg="1"/>
      <p:bldP spid="51" grpId="0" animBg="1"/>
      <p:bldP spid="52" grpId="0" animBg="1"/>
      <p:bldP spid="53" grpId="0" animBg="1"/>
      <p:bldP spid="54" grpId="0"/>
      <p:bldP spid="55" grpId="0"/>
      <p:bldP spid="56" grpId="0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83969" y="-279208"/>
            <a:ext cx="885819" cy="2365989"/>
            <a:chOff x="1248229" y="335568"/>
            <a:chExt cx="885819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580050" y="335568"/>
              <a:ext cx="553998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و قضى رَبُّكَ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430085" y="4784960"/>
            <a:ext cx="1465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الفهم</a:t>
            </a:r>
          </a:p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القرائي</a:t>
            </a:r>
          </a:p>
        </p:txBody>
      </p:sp>
      <p:sp>
        <p:nvSpPr>
          <p:cNvPr id="106" name="TextBox 16">
            <a:extLst>
              <a:ext uri="{FF2B5EF4-FFF2-40B4-BE49-F238E27FC236}">
                <a16:creationId xmlns:a16="http://schemas.microsoft.com/office/drawing/2014/main" xmlns="" id="{B6DA100B-1020-457E-A1F0-D5B1B21F109B}"/>
              </a:ext>
            </a:extLst>
          </p:cNvPr>
          <p:cNvSpPr txBox="1"/>
          <p:nvPr/>
        </p:nvSpPr>
        <p:spPr>
          <a:xfrm>
            <a:off x="7539740" y="2015630"/>
            <a:ext cx="3904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الدعاء لهما في الحياة وبعد الممات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grpSp>
        <p:nvGrpSpPr>
          <p:cNvPr id="108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82178" y="1462459"/>
            <a:ext cx="828739" cy="523220"/>
            <a:chOff x="2093494" y="1198097"/>
            <a:chExt cx="2173623" cy="1372306"/>
          </a:xfrm>
        </p:grpSpPr>
        <p:sp>
          <p:nvSpPr>
            <p:cNvPr id="109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736611" y="1550059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3437628" y="1472029"/>
            <a:ext cx="6743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rgbClr val="258C95"/>
                </a:solidFill>
                <a:latin typeface="Century Gothic" panose="020B0502020202020204" pitchFamily="34" charset="0"/>
              </a:rPr>
              <a:t>3- </a:t>
            </a:r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أرتبُ في الجدول الآتي </a:t>
            </a:r>
            <a:r>
              <a:rPr lang="ar-SY" sz="2000" b="1" dirty="0" smtClean="0">
                <a:solidFill>
                  <a:srgbClr val="258C95"/>
                </a:solidFill>
                <a:latin typeface="Century Gothic" panose="020B0502020202020204" pitchFamily="34" charset="0"/>
              </a:rPr>
              <a:t>الدلالات المناسبة </a:t>
            </a:r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لما لُوِّن في الآيات:</a:t>
            </a:r>
          </a:p>
        </p:txBody>
      </p:sp>
      <p:sp>
        <p:nvSpPr>
          <p:cNvPr id="113" name="TextBox 44">
            <a:extLst>
              <a:ext uri="{FF2B5EF4-FFF2-40B4-BE49-F238E27FC236}">
                <a16:creationId xmlns:a16="http://schemas.microsoft.com/office/drawing/2014/main" xmlns="" id="{7FF244B9-4C55-4354-8703-92C767B05F0D}"/>
              </a:ext>
            </a:extLst>
          </p:cNvPr>
          <p:cNvSpPr txBox="1"/>
          <p:nvPr/>
        </p:nvSpPr>
        <p:spPr>
          <a:xfrm>
            <a:off x="9484019" y="707307"/>
            <a:ext cx="1625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أنُمَيِّ لُغَتِي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2" name="Graphic 16">
            <a:extLst>
              <a:ext uri="{FF2B5EF4-FFF2-40B4-BE49-F238E27FC236}">
                <a16:creationId xmlns:a16="http://schemas.microsoft.com/office/drawing/2014/main" xmlns="" id="{FA108CE8-89A2-4FA3-B659-506A04EB733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4378579" y="2981222"/>
            <a:ext cx="6540912" cy="3876778"/>
          </a:xfrm>
          <a:prstGeom prst="rect">
            <a:avLst/>
          </a:prstGeom>
        </p:spPr>
      </p:pic>
      <p:sp>
        <p:nvSpPr>
          <p:cNvPr id="43" name="TextBox 16">
            <a:extLst>
              <a:ext uri="{FF2B5EF4-FFF2-40B4-BE49-F238E27FC236}">
                <a16:creationId xmlns:a16="http://schemas.microsoft.com/office/drawing/2014/main" xmlns="" id="{B6DA100B-1020-457E-A1F0-D5B1B21F109B}"/>
              </a:ext>
            </a:extLst>
          </p:cNvPr>
          <p:cNvSpPr txBox="1"/>
          <p:nvPr/>
        </p:nvSpPr>
        <p:spPr>
          <a:xfrm>
            <a:off x="5681664" y="2010407"/>
            <a:ext cx="18312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التواضع </a:t>
            </a:r>
            <a:r>
              <a:rPr lang="ar-SY" sz="2000" b="1" dirty="0">
                <a:latin typeface="Century Gothic" panose="020B0502020202020204" pitchFamily="34" charset="0"/>
              </a:rPr>
              <a:t>لهما.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44" name="TextBox 16">
            <a:extLst>
              <a:ext uri="{FF2B5EF4-FFF2-40B4-BE49-F238E27FC236}">
                <a16:creationId xmlns:a16="http://schemas.microsoft.com/office/drawing/2014/main" xmlns="" id="{B6DA100B-1020-457E-A1F0-D5B1B21F109B}"/>
              </a:ext>
            </a:extLst>
          </p:cNvPr>
          <p:cNvSpPr txBox="1"/>
          <p:nvPr/>
        </p:nvSpPr>
        <p:spPr>
          <a:xfrm>
            <a:off x="7188200" y="2436025"/>
            <a:ext cx="2410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التأدب </a:t>
            </a:r>
            <a:r>
              <a:rPr lang="ar-SY" sz="2000" b="1" dirty="0">
                <a:latin typeface="Century Gothic" panose="020B0502020202020204" pitchFamily="34" charset="0"/>
              </a:rPr>
              <a:t>والتوقير والاحترام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45" name="TextBox 16">
            <a:extLst>
              <a:ext uri="{FF2B5EF4-FFF2-40B4-BE49-F238E27FC236}">
                <a16:creationId xmlns:a16="http://schemas.microsoft.com/office/drawing/2014/main" xmlns="" id="{B6DA100B-1020-457E-A1F0-D5B1B21F109B}"/>
              </a:ext>
            </a:extLst>
          </p:cNvPr>
          <p:cNvSpPr txBox="1"/>
          <p:nvPr/>
        </p:nvSpPr>
        <p:spPr>
          <a:xfrm>
            <a:off x="3013960" y="2006038"/>
            <a:ext cx="1964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التأفف والتضجر</a:t>
            </a:r>
            <a:r>
              <a:rPr lang="ar-SY" sz="2000" b="1" dirty="0">
                <a:latin typeface="Century Gothic" panose="020B0502020202020204" pitchFamily="34" charset="0"/>
              </a:rPr>
              <a:t>.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46" name="TextBox 16">
            <a:extLst>
              <a:ext uri="{FF2B5EF4-FFF2-40B4-BE49-F238E27FC236}">
                <a16:creationId xmlns:a16="http://schemas.microsoft.com/office/drawing/2014/main" xmlns="" id="{B6DA100B-1020-457E-A1F0-D5B1B21F109B}"/>
              </a:ext>
            </a:extLst>
          </p:cNvPr>
          <p:cNvSpPr txBox="1"/>
          <p:nvPr/>
        </p:nvSpPr>
        <p:spPr>
          <a:xfrm>
            <a:off x="3820279" y="2436025"/>
            <a:ext cx="2776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الضعف </a:t>
            </a:r>
            <a:r>
              <a:rPr lang="ar-SY" sz="2000" b="1" dirty="0">
                <a:latin typeface="Century Gothic" panose="020B0502020202020204" pitchFamily="34" charset="0"/>
              </a:rPr>
              <a:t>والحاجة </a:t>
            </a:r>
            <a:r>
              <a:rPr lang="ar-SY" sz="2000" b="1" dirty="0" smtClean="0">
                <a:latin typeface="Century Gothic" panose="020B0502020202020204" pitchFamily="34" charset="0"/>
              </a:rPr>
              <a:t>إلى </a:t>
            </a:r>
            <a:r>
              <a:rPr lang="ar-SY" sz="2000" b="1" dirty="0">
                <a:latin typeface="Century Gothic" panose="020B0502020202020204" pitchFamily="34" charset="0"/>
              </a:rPr>
              <a:t>الرعاية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47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4936494" y="3775364"/>
            <a:ext cx="2603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التأدب والتوقير والاحترام 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48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5603814" y="4273122"/>
            <a:ext cx="2095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التأفف والتضجر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49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4875849" y="4784960"/>
            <a:ext cx="2603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 الضعف والحاجة إلى الرعاية 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50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5757189" y="5330946"/>
            <a:ext cx="2039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التواضع لهما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4301605" y="5892874"/>
            <a:ext cx="3112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الدعاء لهما في الحياة وبعد الممات 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80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1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500"/>
                            </p:stCondLst>
                            <p:childTnLst>
                              <p:par>
                                <p:cTn id="12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106" grpId="0"/>
      <p:bldP spid="112" grpId="0"/>
      <p:bldP spid="113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83969" y="-279208"/>
            <a:ext cx="885819" cy="2365989"/>
            <a:chOff x="1248229" y="335568"/>
            <a:chExt cx="885819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580050" y="335568"/>
              <a:ext cx="553998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و قضى رَبُّكَ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430085" y="4784960"/>
            <a:ext cx="1465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الفهم</a:t>
            </a:r>
          </a:p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القرائي</a:t>
            </a:r>
          </a:p>
        </p:txBody>
      </p:sp>
      <p:grpSp>
        <p:nvGrpSpPr>
          <p:cNvPr id="108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51240" y="1585300"/>
            <a:ext cx="828739" cy="460576"/>
            <a:chOff x="2093494" y="1198097"/>
            <a:chExt cx="2173623" cy="1208003"/>
          </a:xfrm>
        </p:grpSpPr>
        <p:sp>
          <p:nvSpPr>
            <p:cNvPr id="109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solidFill>
              <a:srgbClr val="0070C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683382" y="1632038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4114800" y="1602551"/>
            <a:ext cx="6255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Century Gothic" panose="020B0502020202020204" pitchFamily="34" charset="0"/>
              </a:rPr>
              <a:t>ما حقُّ كلٍّ من الوالدين والأقارب واليتيم؟</a:t>
            </a:r>
          </a:p>
        </p:txBody>
      </p:sp>
      <p:sp>
        <p:nvSpPr>
          <p:cNvPr id="113" name="TextBox 44">
            <a:extLst>
              <a:ext uri="{FF2B5EF4-FFF2-40B4-BE49-F238E27FC236}">
                <a16:creationId xmlns:a16="http://schemas.microsoft.com/office/drawing/2014/main" xmlns="" id="{7FF244B9-4C55-4354-8703-92C767B05F0D}"/>
              </a:ext>
            </a:extLst>
          </p:cNvPr>
          <p:cNvSpPr txBox="1"/>
          <p:nvPr/>
        </p:nvSpPr>
        <p:spPr>
          <a:xfrm>
            <a:off x="9216656" y="786703"/>
            <a:ext cx="1832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أُجيبُ</a:t>
            </a:r>
            <a:endParaRPr lang="ar-SY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1" name="Group 5">
            <a:extLst>
              <a:ext uri="{FF2B5EF4-FFF2-40B4-BE49-F238E27FC236}">
                <a16:creationId xmlns="" xmlns:a16="http://schemas.microsoft.com/office/drawing/2014/main" id="{96A1402F-0D5F-4B52-9CCC-6CCA44417D7C}"/>
              </a:ext>
            </a:extLst>
          </p:cNvPr>
          <p:cNvGrpSpPr/>
          <p:nvPr/>
        </p:nvGrpSpPr>
        <p:grpSpPr>
          <a:xfrm>
            <a:off x="4254499" y="2499902"/>
            <a:ext cx="7899543" cy="873539"/>
            <a:chOff x="2466090" y="3024552"/>
            <a:chExt cx="6113887" cy="873539"/>
          </a:xfrm>
        </p:grpSpPr>
        <p:sp>
          <p:nvSpPr>
            <p:cNvPr id="32" name="Rectangle: Top Corners Rounded 11">
              <a:extLst>
                <a:ext uri="{FF2B5EF4-FFF2-40B4-BE49-F238E27FC236}">
                  <a16:creationId xmlns="" xmlns:a16="http://schemas.microsoft.com/office/drawing/2014/main" id="{54536FE0-8182-47CC-8605-BCC1F89E9970}"/>
                </a:ext>
              </a:extLst>
            </p:cNvPr>
            <p:cNvSpPr/>
            <p:nvPr/>
          </p:nvSpPr>
          <p:spPr>
            <a:xfrm rot="16200000">
              <a:off x="5086264" y="404378"/>
              <a:ext cx="873539" cy="611388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EB6841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18">
              <a:extLst>
                <a:ext uri="{FF2B5EF4-FFF2-40B4-BE49-F238E27FC236}">
                  <a16:creationId xmlns="" xmlns:a16="http://schemas.microsoft.com/office/drawing/2014/main" id="{EF7AD090-F28B-46A0-B754-6CC5906C0DE8}"/>
                </a:ext>
              </a:extLst>
            </p:cNvPr>
            <p:cNvSpPr txBox="1"/>
            <p:nvPr/>
          </p:nvSpPr>
          <p:spPr>
            <a:xfrm>
              <a:off x="2658793" y="3105557"/>
              <a:ext cx="97067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4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5" name="TextBox 26">
              <a:extLst>
                <a:ext uri="{FF2B5EF4-FFF2-40B4-BE49-F238E27FC236}">
                  <a16:creationId xmlns="" xmlns:a16="http://schemas.microsoft.com/office/drawing/2014/main" id="{1685E620-3311-4B7A-831C-68664ABE7962}"/>
                </a:ext>
              </a:extLst>
            </p:cNvPr>
            <p:cNvSpPr txBox="1"/>
            <p:nvPr/>
          </p:nvSpPr>
          <p:spPr>
            <a:xfrm>
              <a:off x="2492057" y="3059540"/>
              <a:ext cx="606388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FFFF00"/>
                  </a:solidFill>
                  <a:latin typeface="Century Gothic" panose="020B0502020202020204" pitchFamily="34" charset="0"/>
                </a:rPr>
                <a:t>حق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  <a:r>
                <a:rPr lang="ar-SY" sz="2000" b="1" dirty="0">
                  <a:solidFill>
                    <a:srgbClr val="FFFF00"/>
                  </a:solidFill>
                  <a:latin typeface="Century Gothic" panose="020B0502020202020204" pitchFamily="34" charset="0"/>
                </a:rPr>
                <a:t>الوالدين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: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برّهما وطاعتهما والإحسان إليهما واحترامهم ، والدعاء لهما بالمغفرة ودخول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                      الجنة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في الحياة وبعد مماتهم</a:t>
              </a:r>
            </a:p>
          </p:txBody>
        </p:sp>
      </p:grpSp>
      <p:grpSp>
        <p:nvGrpSpPr>
          <p:cNvPr id="37" name="Group 7">
            <a:extLst>
              <a:ext uri="{FF2B5EF4-FFF2-40B4-BE49-F238E27FC236}">
                <a16:creationId xmlns="" xmlns:a16="http://schemas.microsoft.com/office/drawing/2014/main" id="{2A0FEA97-F887-4B7C-A171-0D80399B1E41}"/>
              </a:ext>
            </a:extLst>
          </p:cNvPr>
          <p:cNvGrpSpPr/>
          <p:nvPr/>
        </p:nvGrpSpPr>
        <p:grpSpPr>
          <a:xfrm>
            <a:off x="3771900" y="3386175"/>
            <a:ext cx="8397257" cy="873539"/>
            <a:chOff x="2504048" y="3898090"/>
            <a:chExt cx="6113887" cy="873539"/>
          </a:xfrm>
        </p:grpSpPr>
        <p:sp>
          <p:nvSpPr>
            <p:cNvPr id="38" name="Rectangle: Top Corners Rounded 12">
              <a:extLst>
                <a:ext uri="{FF2B5EF4-FFF2-40B4-BE49-F238E27FC236}">
                  <a16:creationId xmlns="" xmlns:a16="http://schemas.microsoft.com/office/drawing/2014/main" id="{398415C3-8F33-4784-ABEE-64E3F290188B}"/>
                </a:ext>
              </a:extLst>
            </p:cNvPr>
            <p:cNvSpPr/>
            <p:nvPr/>
          </p:nvSpPr>
          <p:spPr>
            <a:xfrm rot="16200000">
              <a:off x="5124222" y="1277916"/>
              <a:ext cx="873539" cy="611388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CC2A36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19">
              <a:extLst>
                <a:ext uri="{FF2B5EF4-FFF2-40B4-BE49-F238E27FC236}">
                  <a16:creationId xmlns="" xmlns:a16="http://schemas.microsoft.com/office/drawing/2014/main" id="{3EFAC325-DB82-4B91-BEAB-AD614FB5C8E5}"/>
                </a:ext>
              </a:extLst>
            </p:cNvPr>
            <p:cNvSpPr txBox="1"/>
            <p:nvPr/>
          </p:nvSpPr>
          <p:spPr>
            <a:xfrm>
              <a:off x="2658792" y="3977274"/>
              <a:ext cx="97067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4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2" name="TextBox 29">
              <a:extLst>
                <a:ext uri="{FF2B5EF4-FFF2-40B4-BE49-F238E27FC236}">
                  <a16:creationId xmlns="" xmlns:a16="http://schemas.microsoft.com/office/drawing/2014/main" id="{31AB2181-B779-450B-A678-8751FF3A0FBF}"/>
                </a:ext>
              </a:extLst>
            </p:cNvPr>
            <p:cNvSpPr txBox="1"/>
            <p:nvPr/>
          </p:nvSpPr>
          <p:spPr>
            <a:xfrm>
              <a:off x="2639748" y="3940195"/>
              <a:ext cx="59056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FFFF00"/>
                  </a:solidFill>
                  <a:latin typeface="Century Gothic" panose="020B0502020202020204" pitchFamily="34" charset="0"/>
                </a:rPr>
                <a:t>حق الأقارب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: فرض  الإسلام علينا صلة الرحم ، وهذه الحقوق تشمل زيارتهم ومساعدتهم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        ومشاركتهم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أفراحهم وأحزانهم ،ويجب علينا وصل اقاربنا حتى لو أنهم كانوا قد قطعوا صلتهم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بنا</a:t>
              </a:r>
              <a:endParaRPr lang="ar-SY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4" name="Group 8">
            <a:extLst>
              <a:ext uri="{FF2B5EF4-FFF2-40B4-BE49-F238E27FC236}">
                <a16:creationId xmlns="" xmlns:a16="http://schemas.microsoft.com/office/drawing/2014/main" id="{B00AF7E3-1B77-4C1D-836F-4E1ACD3D2499}"/>
              </a:ext>
            </a:extLst>
          </p:cNvPr>
          <p:cNvGrpSpPr/>
          <p:nvPr/>
        </p:nvGrpSpPr>
        <p:grpSpPr>
          <a:xfrm>
            <a:off x="4288050" y="4269429"/>
            <a:ext cx="7881105" cy="873539"/>
            <a:chOff x="2504048" y="4771629"/>
            <a:chExt cx="6113887" cy="873539"/>
          </a:xfrm>
        </p:grpSpPr>
        <p:sp>
          <p:nvSpPr>
            <p:cNvPr id="45" name="Rectangle: Top Corners Rounded 13">
              <a:extLst>
                <a:ext uri="{FF2B5EF4-FFF2-40B4-BE49-F238E27FC236}">
                  <a16:creationId xmlns="" xmlns:a16="http://schemas.microsoft.com/office/drawing/2014/main" id="{2930A2D5-E2B1-4DCB-9DD4-8B665D716779}"/>
                </a:ext>
              </a:extLst>
            </p:cNvPr>
            <p:cNvSpPr/>
            <p:nvPr/>
          </p:nvSpPr>
          <p:spPr>
            <a:xfrm rot="16200000">
              <a:off x="5124222" y="2151455"/>
              <a:ext cx="873539" cy="611388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4F372D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20">
              <a:extLst>
                <a:ext uri="{FF2B5EF4-FFF2-40B4-BE49-F238E27FC236}">
                  <a16:creationId xmlns="" xmlns:a16="http://schemas.microsoft.com/office/drawing/2014/main" id="{F204A308-956B-4D47-9E81-4B8C0BA81F02}"/>
                </a:ext>
              </a:extLst>
            </p:cNvPr>
            <p:cNvSpPr txBox="1"/>
            <p:nvPr/>
          </p:nvSpPr>
          <p:spPr>
            <a:xfrm>
              <a:off x="2658791" y="4848991"/>
              <a:ext cx="97067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4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8" name="TextBox 32">
              <a:extLst>
                <a:ext uri="{FF2B5EF4-FFF2-40B4-BE49-F238E27FC236}">
                  <a16:creationId xmlns="" xmlns:a16="http://schemas.microsoft.com/office/drawing/2014/main" id="{E85AED27-2E6C-4E05-A681-C8DDF76341BD}"/>
                </a:ext>
              </a:extLst>
            </p:cNvPr>
            <p:cNvSpPr txBox="1"/>
            <p:nvPr/>
          </p:nvSpPr>
          <p:spPr>
            <a:xfrm>
              <a:off x="2504049" y="4902271"/>
              <a:ext cx="603662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FFFF00"/>
                  </a:solidFill>
                  <a:latin typeface="Century Gothic" panose="020B0502020202020204" pitchFamily="34" charset="0"/>
                </a:rPr>
                <a:t>حق اليتيم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: أمرنا الله تعالى برعاية اليتامى والإحسان إليهم وكفالتهم ونهى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وحذَّر أشدَّ تحذير               من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أكل أموالهم ظلماً.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320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112" grpId="0"/>
      <p:bldP spid="1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83969" y="-279208"/>
            <a:ext cx="885819" cy="2365989"/>
            <a:chOff x="1248229" y="335568"/>
            <a:chExt cx="885819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580050" y="335568"/>
              <a:ext cx="553998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و قضى رَبُّكَ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430085" y="4784960"/>
            <a:ext cx="1465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الفهم</a:t>
            </a:r>
          </a:p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القرائي</a:t>
            </a:r>
          </a:p>
        </p:txBody>
      </p:sp>
      <p:sp>
        <p:nvSpPr>
          <p:cNvPr id="106" name="TextBox 16">
            <a:extLst>
              <a:ext uri="{FF2B5EF4-FFF2-40B4-BE49-F238E27FC236}">
                <a16:creationId xmlns:a16="http://schemas.microsoft.com/office/drawing/2014/main" xmlns="" id="{B6DA100B-1020-457E-A1F0-D5B1B21F109B}"/>
              </a:ext>
            </a:extLst>
          </p:cNvPr>
          <p:cNvSpPr txBox="1"/>
          <p:nvPr/>
        </p:nvSpPr>
        <p:spPr>
          <a:xfrm>
            <a:off x="5661395" y="2309149"/>
            <a:ext cx="4093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000" b="1" dirty="0">
              <a:solidFill>
                <a:srgbClr val="258C95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08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51240" y="1585300"/>
            <a:ext cx="828739" cy="523220"/>
            <a:chOff x="2093494" y="1198097"/>
            <a:chExt cx="2173623" cy="1372306"/>
          </a:xfrm>
        </p:grpSpPr>
        <p:sp>
          <p:nvSpPr>
            <p:cNvPr id="109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solidFill>
              <a:srgbClr val="0070C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683382" y="1632038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2651230" y="1602551"/>
            <a:ext cx="7871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أ -</a:t>
            </a:r>
            <a:r>
              <a:rPr lang="ar-SY" sz="2400" b="1" dirty="0" smtClean="0">
                <a:latin typeface="Century Gothic" panose="020B0502020202020204" pitchFamily="34" charset="0"/>
              </a:rPr>
              <a:t>  أُصنِّفُ </a:t>
            </a:r>
            <a:r>
              <a:rPr lang="ar-SY" sz="2400" b="1" dirty="0">
                <a:latin typeface="Century Gothic" panose="020B0502020202020204" pitchFamily="34" charset="0"/>
              </a:rPr>
              <a:t>في الجدول الآتي ثلاثة من الأوامر والنواهي التي وردت في الآيات: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7196917" y="2550886"/>
            <a:ext cx="3669345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الأوامر </a:t>
            </a:r>
            <a:r>
              <a:rPr lang="ar-SY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أو </a:t>
            </a:r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النواهي التي خوطب بها الفرد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3032077" y="2567745"/>
            <a:ext cx="3810328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الأوامر </a:t>
            </a:r>
            <a:r>
              <a:rPr lang="ar-SY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أو </a:t>
            </a:r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النواهي التي خوطب بها الجماعة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33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7129916" y="3365601"/>
            <a:ext cx="3207309" cy="9020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7561786" y="3605796"/>
            <a:ext cx="2639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لا </a:t>
            </a:r>
            <a:r>
              <a:rPr lang="ar-SY" sz="2000" b="1" dirty="0" smtClean="0">
                <a:latin typeface="Century Gothic" panose="020B0502020202020204" pitchFamily="34" charset="0"/>
              </a:rPr>
              <a:t>تقلْ </a:t>
            </a:r>
            <a:r>
              <a:rPr lang="ar-SY" sz="2000" b="1" dirty="0">
                <a:latin typeface="Century Gothic" panose="020B0502020202020204" pitchFamily="34" charset="0"/>
              </a:rPr>
              <a:t>لهما </a:t>
            </a:r>
            <a:r>
              <a:rPr lang="ar-SY" sz="2000" b="1" dirty="0" smtClean="0">
                <a:latin typeface="Century Gothic" panose="020B0502020202020204" pitchFamily="34" charset="0"/>
              </a:rPr>
              <a:t>أفٍ و لا </a:t>
            </a:r>
            <a:r>
              <a:rPr lang="ar-SY" sz="2000" b="1" dirty="0">
                <a:latin typeface="Century Gothic" panose="020B0502020202020204" pitchFamily="34" charset="0"/>
              </a:rPr>
              <a:t>تنهرهما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35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7146358" y="4492961"/>
            <a:ext cx="3207309" cy="9020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7578228" y="4784960"/>
            <a:ext cx="2639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وقلْ </a:t>
            </a:r>
            <a:r>
              <a:rPr lang="ar-SY" sz="2000" b="1" dirty="0">
                <a:latin typeface="Century Gothic" panose="020B0502020202020204" pitchFamily="34" charset="0"/>
              </a:rPr>
              <a:t>لهما </a:t>
            </a:r>
            <a:r>
              <a:rPr lang="ar-SY" sz="2000" b="1" dirty="0" smtClean="0">
                <a:latin typeface="Century Gothic" panose="020B0502020202020204" pitchFamily="34" charset="0"/>
              </a:rPr>
              <a:t>قولاً كريما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37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7162800" y="5620321"/>
            <a:ext cx="3207309" cy="9020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7162800" y="5952913"/>
            <a:ext cx="3380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واخفضْ </a:t>
            </a:r>
            <a:r>
              <a:rPr lang="ar-SY" sz="2000" b="1" dirty="0">
                <a:latin typeface="Century Gothic" panose="020B0502020202020204" pitchFamily="34" charset="0"/>
              </a:rPr>
              <a:t>لهما </a:t>
            </a:r>
            <a:r>
              <a:rPr lang="ar-SY" sz="2000" b="1" dirty="0" smtClean="0">
                <a:latin typeface="Century Gothic" panose="020B0502020202020204" pitchFamily="34" charset="0"/>
              </a:rPr>
              <a:t>جناح الذل </a:t>
            </a:r>
            <a:r>
              <a:rPr lang="ar-SY" sz="2000" b="1" dirty="0">
                <a:latin typeface="Century Gothic" panose="020B0502020202020204" pitchFamily="34" charset="0"/>
              </a:rPr>
              <a:t>من </a:t>
            </a:r>
            <a:r>
              <a:rPr lang="ar-SY" sz="2000" b="1" dirty="0" smtClean="0">
                <a:latin typeface="Century Gothic" panose="020B0502020202020204" pitchFamily="34" charset="0"/>
              </a:rPr>
              <a:t>الرحمة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9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3281816" y="3384922"/>
            <a:ext cx="3207309" cy="9020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3314700" y="3611162"/>
            <a:ext cx="3038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ولا تقتلوا أولادكم </a:t>
            </a:r>
            <a:r>
              <a:rPr lang="ar-SY" sz="2000" b="1" dirty="0" smtClean="0">
                <a:latin typeface="Century Gothic" panose="020B0502020202020204" pitchFamily="34" charset="0"/>
              </a:rPr>
              <a:t>خشيةَ إملاقٍ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42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3298258" y="4512282"/>
            <a:ext cx="3207309" cy="9020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3730128" y="4686987"/>
            <a:ext cx="2639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أوفوا الكيل إذا </a:t>
            </a:r>
            <a:r>
              <a:rPr lang="ar-SY" sz="2000" b="1" dirty="0" smtClean="0">
                <a:latin typeface="Century Gothic" panose="020B0502020202020204" pitchFamily="34" charset="0"/>
              </a:rPr>
              <a:t>كلتم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44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3314700" y="5639642"/>
            <a:ext cx="3207309" cy="9020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4572071" y="5890617"/>
            <a:ext cx="16636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أوفوا </a:t>
            </a:r>
            <a:r>
              <a:rPr lang="ar-SY" sz="2000" b="1" dirty="0" smtClean="0">
                <a:latin typeface="Century Gothic" panose="020B0502020202020204" pitchFamily="34" charset="0"/>
              </a:rPr>
              <a:t>بالعهد</a:t>
            </a:r>
            <a:endParaRPr lang="en-US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85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000"/>
                            </p:stCondLst>
                            <p:childTnLst>
                              <p:par>
                                <p:cTn id="11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1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000"/>
                            </p:stCondLst>
                            <p:childTnLst>
                              <p:par>
                                <p:cTn id="12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500"/>
                            </p:stCondLst>
                            <p:childTnLst>
                              <p:par>
                                <p:cTn id="13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0"/>
                            </p:stCondLst>
                            <p:childTnLst>
                              <p:par>
                                <p:cTn id="13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500"/>
                            </p:stCondLst>
                            <p:childTnLst>
                              <p:par>
                                <p:cTn id="14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6000"/>
                            </p:stCondLst>
                            <p:childTnLst>
                              <p:par>
                                <p:cTn id="15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6500"/>
                            </p:stCondLst>
                            <p:childTnLst>
                              <p:par>
                                <p:cTn id="15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7500"/>
                            </p:stCondLst>
                            <p:childTnLst>
                              <p:par>
                                <p:cTn id="17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8000"/>
                            </p:stCondLst>
                            <p:childTnLst>
                              <p:par>
                                <p:cTn id="18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112" grpId="0"/>
      <p:bldP spid="41" grpId="0" animBg="1"/>
      <p:bldP spid="32" grpId="0" animBg="1"/>
      <p:bldP spid="33" grpId="0" animBg="1"/>
      <p:bldP spid="34" grpId="0"/>
      <p:bldP spid="35" grpId="0" animBg="1"/>
      <p:bldP spid="36" grpId="0"/>
      <p:bldP spid="37" grpId="0" animBg="1"/>
      <p:bldP spid="38" grpId="0"/>
      <p:bldP spid="39" grpId="0" animBg="1"/>
      <p:bldP spid="40" grpId="0"/>
      <p:bldP spid="42" grpId="0" animBg="1"/>
      <p:bldP spid="43" grpId="0"/>
      <p:bldP spid="44" grpId="0" animBg="1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83969" y="-279208"/>
            <a:ext cx="885819" cy="2365989"/>
            <a:chOff x="1248229" y="335568"/>
            <a:chExt cx="885819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580050" y="335568"/>
              <a:ext cx="553998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و قضى رَبُّكَ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430085" y="4784960"/>
            <a:ext cx="1465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الفهم</a:t>
            </a:r>
          </a:p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القرائي</a:t>
            </a:r>
          </a:p>
        </p:txBody>
      </p:sp>
      <p:grpSp>
        <p:nvGrpSpPr>
          <p:cNvPr id="108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51240" y="1585300"/>
            <a:ext cx="828739" cy="523220"/>
            <a:chOff x="2093494" y="1198097"/>
            <a:chExt cx="2173623" cy="1372306"/>
          </a:xfrm>
        </p:grpSpPr>
        <p:sp>
          <p:nvSpPr>
            <p:cNvPr id="109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solidFill>
              <a:srgbClr val="0070C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683382" y="1632038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3627973" y="1578327"/>
            <a:ext cx="7055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ب -</a:t>
            </a:r>
            <a:r>
              <a:rPr lang="ar-SY" sz="2400" b="1" dirty="0" smtClean="0">
                <a:latin typeface="Century Gothic" panose="020B0502020202020204" pitchFamily="34" charset="0"/>
              </a:rPr>
              <a:t>  ما سبب </a:t>
            </a:r>
            <a:r>
              <a:rPr lang="ar-SY" sz="2400" b="1" dirty="0">
                <a:latin typeface="Century Gothic" panose="020B0502020202020204" pitchFamily="34" charset="0"/>
              </a:rPr>
              <a:t>تنوع المخاطب مع تلك الأوامر </a:t>
            </a:r>
            <a:r>
              <a:rPr lang="ar-SY" sz="2400" b="1" dirty="0" smtClean="0">
                <a:latin typeface="Century Gothic" panose="020B0502020202020204" pitchFamily="34" charset="0"/>
              </a:rPr>
              <a:t>والنواهي( شفهي )؟</a:t>
            </a:r>
            <a:endParaRPr lang="ar-SY" sz="2400" b="1" dirty="0">
              <a:latin typeface="Century Gothic" panose="020B0502020202020204" pitchFamily="34" charset="0"/>
            </a:endParaRPr>
          </a:p>
        </p:txBody>
      </p:sp>
      <p:grpSp>
        <p:nvGrpSpPr>
          <p:cNvPr id="46" name="Group 4">
            <a:extLst>
              <a:ext uri="{FF2B5EF4-FFF2-40B4-BE49-F238E27FC236}">
                <a16:creationId xmlns="" xmlns:a16="http://schemas.microsoft.com/office/drawing/2014/main" id="{568BE590-BD0B-4734-ADB0-A890D9074E21}"/>
              </a:ext>
            </a:extLst>
          </p:cNvPr>
          <p:cNvGrpSpPr/>
          <p:nvPr/>
        </p:nvGrpSpPr>
        <p:grpSpPr>
          <a:xfrm>
            <a:off x="3545938" y="3041467"/>
            <a:ext cx="7219478" cy="873539"/>
            <a:chOff x="1822023" y="2306913"/>
            <a:chExt cx="7219478" cy="873539"/>
          </a:xfrm>
        </p:grpSpPr>
        <p:sp>
          <p:nvSpPr>
            <p:cNvPr id="47" name="Rectangle: Top Corners Rounded 10">
              <a:extLst>
                <a:ext uri="{FF2B5EF4-FFF2-40B4-BE49-F238E27FC236}">
                  <a16:creationId xmlns="" xmlns:a16="http://schemas.microsoft.com/office/drawing/2014/main" id="{7CFD0A8B-7B57-4533-AB87-B31167F4CC97}"/>
                </a:ext>
              </a:extLst>
            </p:cNvPr>
            <p:cNvSpPr/>
            <p:nvPr/>
          </p:nvSpPr>
          <p:spPr>
            <a:xfrm rot="16200000">
              <a:off x="4994992" y="-866056"/>
              <a:ext cx="873539" cy="721947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EDC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22">
              <a:extLst>
                <a:ext uri="{FF2B5EF4-FFF2-40B4-BE49-F238E27FC236}">
                  <a16:creationId xmlns="" xmlns:a16="http://schemas.microsoft.com/office/drawing/2014/main" id="{BD3CAD08-DEF8-488F-A5E7-E56C7A226FC2}"/>
                </a:ext>
              </a:extLst>
            </p:cNvPr>
            <p:cNvSpPr txBox="1"/>
            <p:nvPr/>
          </p:nvSpPr>
          <p:spPr>
            <a:xfrm>
              <a:off x="1900729" y="2572393"/>
              <a:ext cx="71407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400" b="1" dirty="0" smtClean="0">
                  <a:solidFill>
                    <a:srgbClr val="7030A0"/>
                  </a:solidFill>
                  <a:latin typeface="Century Gothic" panose="020B0502020202020204" pitchFamily="34" charset="0"/>
                </a:rPr>
                <a:t>ليوضّح </a:t>
              </a:r>
              <a:r>
                <a:rPr lang="ar-SY" sz="2400" b="1" dirty="0">
                  <a:solidFill>
                    <a:srgbClr val="7030A0"/>
                  </a:solidFill>
                  <a:latin typeface="Century Gothic" panose="020B0502020202020204" pitchFamily="34" charset="0"/>
                </a:rPr>
                <a:t>أن كلامه </a:t>
              </a:r>
              <a:r>
                <a:rPr lang="ar-SY" sz="2400" b="1" dirty="0" smtClean="0">
                  <a:solidFill>
                    <a:srgbClr val="7030A0"/>
                  </a:solidFill>
                  <a:latin typeface="Century Gothic" panose="020B0502020202020204" pitchFamily="34" charset="0"/>
                </a:rPr>
                <a:t>مُوجَّه </a:t>
              </a:r>
              <a:r>
                <a:rPr lang="ar-SY" sz="2400" b="1" dirty="0">
                  <a:solidFill>
                    <a:srgbClr val="7030A0"/>
                  </a:solidFill>
                  <a:latin typeface="Century Gothic" panose="020B0502020202020204" pitchFamily="34" charset="0"/>
                </a:rPr>
                <a:t>لجميع الأفراد في المجتمع (الفرد و </a:t>
              </a:r>
              <a:r>
                <a:rPr lang="ar-SY" sz="2400" b="1" dirty="0" smtClean="0">
                  <a:solidFill>
                    <a:srgbClr val="7030A0"/>
                  </a:solidFill>
                  <a:latin typeface="Century Gothic" panose="020B0502020202020204" pitchFamily="34" charset="0"/>
                </a:rPr>
                <a:t>الجماعة)</a:t>
              </a:r>
              <a:endParaRPr lang="ar-SY" sz="2400" b="1" dirty="0">
                <a:solidFill>
                  <a:srgbClr val="7030A0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689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1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838</Words>
  <Application>Microsoft Office PowerPoint</Application>
  <PresentationFormat>مخصص</PresentationFormat>
  <Paragraphs>236</Paragraphs>
  <Slides>17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643</cp:revision>
  <dcterms:created xsi:type="dcterms:W3CDTF">2020-11-11T11:02:52Z</dcterms:created>
  <dcterms:modified xsi:type="dcterms:W3CDTF">2021-06-22T14:34:12Z</dcterms:modified>
</cp:coreProperties>
</file>