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6" r:id="rId1"/>
  </p:sldMasterIdLst>
  <p:notesMasterIdLst>
    <p:notesMasterId r:id="rId17"/>
  </p:notesMasterIdLst>
  <p:sldIdLst>
    <p:sldId id="324" r:id="rId2"/>
    <p:sldId id="397" r:id="rId3"/>
    <p:sldId id="398" r:id="rId4"/>
    <p:sldId id="399" r:id="rId5"/>
    <p:sldId id="400" r:id="rId6"/>
    <p:sldId id="401" r:id="rId7"/>
    <p:sldId id="402" r:id="rId8"/>
    <p:sldId id="403" r:id="rId9"/>
    <p:sldId id="404" r:id="rId10"/>
    <p:sldId id="405" r:id="rId11"/>
    <p:sldId id="406" r:id="rId12"/>
    <p:sldId id="407" r:id="rId13"/>
    <p:sldId id="408" r:id="rId14"/>
    <p:sldId id="410" r:id="rId15"/>
    <p:sldId id="409" r:id="rId16"/>
  </p:sldIdLst>
  <p:sldSz cx="9144000" cy="6858000" type="screen4x3"/>
  <p:notesSz cx="6858000" cy="9144000"/>
  <p:custDataLst>
    <p:tags r:id="rId18"/>
  </p:custData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87" autoAdjust="0"/>
    <p:restoredTop sz="91103" autoAdjust="0"/>
  </p:normalViewPr>
  <p:slideViewPr>
    <p:cSldViewPr>
      <p:cViewPr varScale="1">
        <p:scale>
          <a:sx n="95" d="100"/>
          <a:sy n="95" d="100"/>
        </p:scale>
        <p:origin x="-5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DBE250-EBC8-4FF7-81AB-0EA693E88063}" type="datetimeFigureOut">
              <a:rPr lang="ar-EG" smtClean="0"/>
              <a:pPr/>
              <a:t>11/07/1440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26BDBA-3E88-4B35-AA02-961CF36B3C3A}" type="slidenum">
              <a:rPr lang="ar-EG" smtClean="0"/>
              <a:pPr/>
              <a:t>‹#›</a:t>
            </a:fld>
            <a:endParaRPr lang="ar-EG"/>
          </a:p>
        </p:txBody>
      </p:sp>
    </p:spTree>
    <p:extLst>
      <p:ext uri="{BB962C8B-B14F-4D97-AF65-F5344CB8AC3E}">
        <p14:creationId xmlns:p14="http://schemas.microsoft.com/office/powerpoint/2010/main" val="3820230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03525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17294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06014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8918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66016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13763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8" name="عنصر نائب للتذييل 7"/>
          <p:cNvSpPr>
            <a:spLocks noGrp="1"/>
          </p:cNvSpPr>
          <p:nvPr>
            <p:ph type="ftr" sz="quarter" idx="11"/>
          </p:nvPr>
        </p:nvSpPr>
        <p:spPr/>
        <p:txBody>
          <a:bodyPr/>
          <a:lstStyle/>
          <a:p>
            <a:endParaRPr lang="ar-SA">
              <a:solidFill>
                <a:srgbClr val="EEECE1">
                  <a:shade val="50000"/>
                </a:srgbClr>
              </a:solidFill>
            </a:endParaRPr>
          </a:p>
        </p:txBody>
      </p:sp>
      <p:sp>
        <p:nvSpPr>
          <p:cNvPr id="9" name="عنصر نائب لرقم الشريحة 8"/>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07850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4" name="عنصر نائب للتذييل 3"/>
          <p:cNvSpPr>
            <a:spLocks noGrp="1"/>
          </p:cNvSpPr>
          <p:nvPr>
            <p:ph type="ftr" sz="quarter" idx="11"/>
          </p:nvPr>
        </p:nvSpPr>
        <p:spPr/>
        <p:txBody>
          <a:bodyPr/>
          <a:lstStyle/>
          <a:p>
            <a:endParaRPr lang="ar-SA">
              <a:solidFill>
                <a:srgbClr val="EEECE1">
                  <a:shade val="50000"/>
                </a:srgbClr>
              </a:solidFill>
            </a:endParaRPr>
          </a:p>
        </p:txBody>
      </p:sp>
      <p:sp>
        <p:nvSpPr>
          <p:cNvPr id="5" name="عنصر نائب لرقم الشريحة 4"/>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05116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3" name="عنصر نائب للتذييل 2"/>
          <p:cNvSpPr>
            <a:spLocks noGrp="1"/>
          </p:cNvSpPr>
          <p:nvPr>
            <p:ph type="ftr" sz="quarter" idx="11"/>
          </p:nvPr>
        </p:nvSpPr>
        <p:spPr/>
        <p:txBody>
          <a:bodyPr/>
          <a:lstStyle/>
          <a:p>
            <a:endParaRPr lang="ar-SA">
              <a:solidFill>
                <a:srgbClr val="EEECE1">
                  <a:shade val="50000"/>
                </a:srgbClr>
              </a:solidFill>
            </a:endParaRPr>
          </a:p>
        </p:txBody>
      </p:sp>
      <p:sp>
        <p:nvSpPr>
          <p:cNvPr id="4" name="عنصر نائب لرقم الشريحة 3"/>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60118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26713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11/07/40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21166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srgbClr val="EEECE1">
                    <a:shade val="50000"/>
                  </a:srgbClr>
                </a:solidFill>
              </a:rPr>
              <a:pPr/>
              <a:t>3/17/2019</a:t>
            </a:fld>
            <a:endParaRPr lang="en-US">
              <a:solidFill>
                <a:srgbClr val="EEECE1">
                  <a:shade val="50000"/>
                </a:srgb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EEECE1">
                  <a:shade val="50000"/>
                </a:srgb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srgbClr val="EEECE1">
                    <a:shade val="50000"/>
                  </a:srgbClr>
                </a:solidFill>
              </a:rPr>
              <a:pPr/>
              <a:t>‹#›</a:t>
            </a:fld>
            <a:endParaRPr lang="en-US">
              <a:solidFill>
                <a:srgbClr val="EEECE1">
                  <a:shade val="50000"/>
                </a:srgbClr>
              </a:solidFill>
            </a:endParaRPr>
          </a:p>
        </p:txBody>
      </p:sp>
    </p:spTree>
    <p:extLst>
      <p:ext uri="{BB962C8B-B14F-4D97-AF65-F5344CB8AC3E}">
        <p14:creationId xmlns:p14="http://schemas.microsoft.com/office/powerpoint/2010/main" val="137835057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audio" Target="../media/audio5.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2.wav"/><Relationship Id="rId10" Type="http://schemas.openxmlformats.org/officeDocument/2006/relationships/audio" Target="../media/audio5.wav"/><Relationship Id="rId4" Type="http://schemas.openxmlformats.org/officeDocument/2006/relationships/image" Target="../media/image17.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مستطيل 18"/>
          <p:cNvSpPr/>
          <p:nvPr/>
        </p:nvSpPr>
        <p:spPr>
          <a:xfrm>
            <a:off x="3200400" y="-225"/>
            <a:ext cx="2523728" cy="908864"/>
          </a:xfrm>
          <a:prstGeom prst="flowChartTerminator">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ar-SA" sz="3600" b="1" kern="0" dirty="0" smtClean="0">
                <a:solidFill>
                  <a:prstClr val="white"/>
                </a:solidFill>
                <a:effectLst>
                  <a:glow rad="101600">
                    <a:srgbClr val="00B050">
                      <a:alpha val="60000"/>
                    </a:srgbClr>
                  </a:glow>
                </a:effectLst>
                <a:latin typeface="Times New Roman" pitchFamily="18" charset="0"/>
              </a:rPr>
              <a:t>التمهيد</a:t>
            </a:r>
            <a:endParaRPr lang="ar-SA" sz="700" kern="0" dirty="0" smtClean="0">
              <a:solidFill>
                <a:sysClr val="windowText" lastClr="000000"/>
              </a:solidFill>
            </a:endParaRPr>
          </a:p>
        </p:txBody>
      </p:sp>
      <p:grpSp>
        <p:nvGrpSpPr>
          <p:cNvPr id="40" name="مجموعة 4"/>
          <p:cNvGrpSpPr/>
          <p:nvPr/>
        </p:nvGrpSpPr>
        <p:grpSpPr>
          <a:xfrm>
            <a:off x="533400" y="6172200"/>
            <a:ext cx="5751790" cy="657885"/>
            <a:chOff x="395536" y="5964387"/>
            <a:chExt cx="5751790" cy="848989"/>
          </a:xfrm>
        </p:grpSpPr>
        <p:pic>
          <p:nvPicPr>
            <p:cNvPr id="42" name="Picture 41" descr="http://www.dr-mohammadian.ir/gallery/home.png">
              <a:hlinkClick r:id="" action="ppaction://hlinkshowjump?jump=firstslide"/>
            </p:cNvPr>
            <p:cNvPicPr>
              <a:picLocks noChangeAspect="1" noChangeArrowheads="1"/>
            </p:cNvPicPr>
            <p:nvPr/>
          </p:nvPicPr>
          <p:blipFill rotWithShape="1">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16296" t="15127" r="15390" b="20163"/>
            <a:stretch/>
          </p:blipFill>
          <p:spPr bwMode="auto">
            <a:xfrm>
              <a:off x="4076488" y="5964387"/>
              <a:ext cx="896293" cy="848989"/>
            </a:xfrm>
            <a:prstGeom prst="round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43" name="سهم إلى اليمين 3">
              <a:hlinkClick r:id="" action="ppaction://hlinkshowjump?jump=nextslide"/>
            </p:cNvPr>
            <p:cNvSpPr/>
            <p:nvPr/>
          </p:nvSpPr>
          <p:spPr>
            <a:xfrm rot="801633">
              <a:off x="5370740" y="6201641"/>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4" name="سهم إلى اليمين 19">
              <a:hlinkClick r:id="" action="ppaction://hlinkshowjump?jump=previousslide"/>
            </p:cNvPr>
            <p:cNvSpPr/>
            <p:nvPr/>
          </p:nvSpPr>
          <p:spPr>
            <a:xfrm rot="10071875">
              <a:off x="2844698" y="6197190"/>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45" name="Picture 4" descr="http://www.clker.com/cliparts/3/8/b/a/11971212312045077795webmichl_powerbutton_2_states_(_on_off_).svg.med.png">
              <a:hlinkClick r:id="" action="ppaction://hlinkshowjump?jump=endshow"/>
            </p:cNvPr>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869" b="-869"/>
            <a:stretch/>
          </p:blipFill>
          <p:spPr bwMode="auto">
            <a:xfrm>
              <a:off x="395536" y="6120038"/>
              <a:ext cx="684062" cy="684062"/>
            </a:xfrm>
            <a:prstGeom prst="ellipse">
              <a:avLst/>
            </a:prstGeom>
            <a:noFill/>
            <a:ln>
              <a:solidFill>
                <a:srgbClr val="FF0000"/>
              </a:solidFill>
            </a:ln>
            <a:extLst>
              <a:ext uri="{909E8E84-426E-40DD-AFC4-6F175D3DCCD1}">
                <a14:hiddenFill xmlns:a14="http://schemas.microsoft.com/office/drawing/2010/main">
                  <a:solidFill>
                    <a:srgbClr val="FFFFFF"/>
                  </a:solidFill>
                </a14:hiddenFill>
              </a:ext>
            </a:extLst>
          </p:spPr>
        </p:pic>
      </p:grpSp>
      <p:sp>
        <p:nvSpPr>
          <p:cNvPr id="2" name="مستطيل 1"/>
          <p:cNvSpPr/>
          <p:nvPr/>
        </p:nvSpPr>
        <p:spPr>
          <a:xfrm>
            <a:off x="4355976" y="2548061"/>
            <a:ext cx="4379734" cy="138499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b="1" dirty="0">
                <a:solidFill>
                  <a:prstClr val="black"/>
                </a:solidFill>
              </a:rPr>
              <a:t>الأسماك </a:t>
            </a:r>
            <a:r>
              <a:rPr lang="ar-SA" sz="2800" b="1" dirty="0" smtClean="0">
                <a:solidFill>
                  <a:prstClr val="black"/>
                </a:solidFill>
              </a:rPr>
              <a:t>الصغير</a:t>
            </a:r>
            <a:r>
              <a:rPr lang="ar-EG" sz="2800" b="1" dirty="0">
                <a:solidFill>
                  <a:prstClr val="black"/>
                </a:solidFill>
              </a:rPr>
              <a:t>ة</a:t>
            </a:r>
            <a:r>
              <a:rPr lang="ar-SA" sz="2800" b="1" dirty="0" smtClean="0">
                <a:solidFill>
                  <a:prstClr val="black"/>
                </a:solidFill>
              </a:rPr>
              <a:t> </a:t>
            </a:r>
            <a:r>
              <a:rPr lang="ar-SA" sz="2800" b="1" dirty="0">
                <a:solidFill>
                  <a:prstClr val="black"/>
                </a:solidFill>
              </a:rPr>
              <a:t>وجبة شهية تحرص الدلافين على اصطيادها ، فعلام </a:t>
            </a:r>
            <a:r>
              <a:rPr lang="ar-SA" sz="2800" b="1" dirty="0" smtClean="0">
                <a:solidFill>
                  <a:prstClr val="black"/>
                </a:solidFill>
              </a:rPr>
              <a:t>تتغذ</a:t>
            </a:r>
            <a:r>
              <a:rPr lang="ar-EG" sz="2800" b="1" dirty="0" smtClean="0">
                <a:solidFill>
                  <a:prstClr val="black"/>
                </a:solidFill>
              </a:rPr>
              <a:t>ى</a:t>
            </a:r>
            <a:r>
              <a:rPr lang="ar-SA" sz="2800" b="1" dirty="0" smtClean="0">
                <a:solidFill>
                  <a:prstClr val="black"/>
                </a:solidFill>
              </a:rPr>
              <a:t> </a:t>
            </a:r>
            <a:r>
              <a:rPr lang="ar-SA" sz="2800" b="1" dirty="0" smtClean="0">
                <a:solidFill>
                  <a:prstClr val="black"/>
                </a:solidFill>
              </a:rPr>
              <a:t>الأسماك الصغيرة </a:t>
            </a:r>
            <a:r>
              <a:rPr lang="ar-SA" sz="2800" b="1" dirty="0" smtClean="0">
                <a:solidFill>
                  <a:prstClr val="black"/>
                </a:solidFill>
              </a:rPr>
              <a:t>؟</a:t>
            </a:r>
            <a:endParaRPr lang="ar-SA" sz="2800" b="1" dirty="0">
              <a:solidFill>
                <a:prstClr val="black"/>
              </a:solidFill>
            </a:endParaRPr>
          </a:p>
        </p:txBody>
      </p:sp>
      <p:pic>
        <p:nvPicPr>
          <p:cNvPr id="15" name="Picture 2"/>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4608" y="1798792"/>
            <a:ext cx="3449320" cy="31057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5112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fade">
                                      <p:cBhvr>
                                        <p:cTn id="13" dur="500"/>
                                        <p:tgtEl>
                                          <p:spTgt spid="2">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3278742"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مراجعة الدرس الأول </a:t>
            </a:r>
          </a:p>
        </p:txBody>
      </p:sp>
      <p:sp>
        <p:nvSpPr>
          <p:cNvPr id="5" name="Round Diagonal Corner Rectangle 4"/>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الوحدة الثالثة </a:t>
            </a:r>
          </a:p>
        </p:txBody>
      </p:sp>
      <p:sp>
        <p:nvSpPr>
          <p:cNvPr id="6" name="Round Diagonal Corner Rectangle 5"/>
          <p:cNvSpPr/>
          <p:nvPr/>
        </p:nvSpPr>
        <p:spPr>
          <a:xfrm>
            <a:off x="1184243"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400" b="1" dirty="0">
                <a:solidFill>
                  <a:prstClr val="white"/>
                </a:solidFill>
              </a:rPr>
              <a:t>الفصل الخامس </a:t>
            </a:r>
          </a:p>
        </p:txBody>
      </p:sp>
      <p:pic>
        <p:nvPicPr>
          <p:cNvPr id="10" name="Picture 3" descr="C:\Documents and Settings\نور المعلم\My Documents\My Pictures\Arrow-right[1].png">
            <a:hlinkClick r:id="" action="ppaction://hlinkshowjump?jump=nextslide"/>
            <a:hlinkHover r:id="" action="ppaction://noaction" highlightClick="1">
              <a:snd r:embed="rId2" name="الترجمة من Google#en-ar-ط§ظ„طھظ„.wav"/>
            </a:hlinkHover>
          </p:cNvPr>
          <p:cNvPicPr>
            <a:picLocks noChangeAspect="1" noChangeArrowheads="1"/>
          </p:cNvPicPr>
          <p:nvPr/>
        </p:nvPicPr>
        <p:blipFill>
          <a:blip r:embed="rId3"/>
          <a:srcRect/>
          <a:stretch>
            <a:fillRect/>
          </a:stretch>
        </p:blipFill>
        <p:spPr bwMode="auto">
          <a:xfrm>
            <a:off x="1643063" y="6215063"/>
            <a:ext cx="863600" cy="835025"/>
          </a:xfrm>
          <a:prstGeom prst="rect">
            <a:avLst/>
          </a:prstGeom>
          <a:noFill/>
          <a:ln w="9525">
            <a:noFill/>
            <a:miter lim="800000"/>
            <a:headEnd/>
            <a:tailEnd/>
          </a:ln>
        </p:spPr>
      </p:pic>
      <p:pic>
        <p:nvPicPr>
          <p:cNvPr id="11" name="Picture 4" descr="C:\Documents and Settings\نور المعلم\My Documents\My Pictures\Arrow-Left[1].png">
            <a:hlinkClick r:id="" action="ppaction://hlinkshowjump?jump=previousslide"/>
            <a:hlinkHover r:id="" action="ppaction://noaction" highlightClick="1">
              <a:snd r:embed="rId4" name="الترجمة من Google#en-ar-ط§ظ„طھظ„_2.wav"/>
            </a:hlinkHover>
          </p:cNvPr>
          <p:cNvPicPr>
            <a:picLocks noChangeAspect="1" noChangeArrowheads="1"/>
          </p:cNvPicPr>
          <p:nvPr/>
        </p:nvPicPr>
        <p:blipFill>
          <a:blip r:embed="rId5"/>
          <a:srcRect/>
          <a:stretch>
            <a:fillRect/>
          </a:stretch>
        </p:blipFill>
        <p:spPr bwMode="auto">
          <a:xfrm rot="-202022">
            <a:off x="5530850" y="5953125"/>
            <a:ext cx="828675" cy="1068388"/>
          </a:xfrm>
          <a:prstGeom prst="rect">
            <a:avLst/>
          </a:prstGeom>
          <a:noFill/>
          <a:ln w="9525">
            <a:noFill/>
            <a:miter lim="800000"/>
            <a:headEnd/>
            <a:tailEnd/>
          </a:ln>
        </p:spPr>
      </p:pic>
      <p:pic>
        <p:nvPicPr>
          <p:cNvPr id="12" name="Picture 6" descr="http://www.gp4arab.com/jm/modules/fisheye_menu/images/exit.png">
            <a:hlinkClick r:id="" action="ppaction://hlinkshowjump?jump=endshow" highlightClick="1">
              <a:snd r:embed="rId6" name="الترجمة من Google#en-ar-lu hgsgh.wav"/>
            </a:hlinkClick>
            <a:hlinkHover r:id="" action="ppaction://noaction" highlightClick="1">
              <a:snd r:embed="rId7" name="الترجمة من Google#en-ar-ط§ظ„طھظ„_4.wav"/>
            </a:hlinkHover>
          </p:cNvPr>
          <p:cNvPicPr>
            <a:picLocks noChangeAspect="1" noChangeArrowheads="1"/>
          </p:cNvPicPr>
          <p:nvPr/>
        </p:nvPicPr>
        <p:blipFill>
          <a:blip r:embed="rId8"/>
          <a:srcRect/>
          <a:stretch>
            <a:fillRect/>
          </a:stretch>
        </p:blipFill>
        <p:spPr bwMode="auto">
          <a:xfrm>
            <a:off x="185738" y="5972175"/>
            <a:ext cx="885825" cy="885825"/>
          </a:xfrm>
          <a:prstGeom prst="rect">
            <a:avLst/>
          </a:prstGeom>
          <a:noFill/>
          <a:ln w="9525">
            <a:noFill/>
            <a:miter lim="800000"/>
            <a:headEnd/>
            <a:tailEnd/>
          </a:ln>
        </p:spPr>
      </p:pic>
      <p:sp>
        <p:nvSpPr>
          <p:cNvPr id="13" name="شكل بيضاوي 6">
            <a:hlinkClick r:id="" action="ppaction://hlinkshowjump?jump=firstslide"/>
            <a:hlinkHover r:id="" action="ppaction://noaction" highlightClick="1">
              <a:snd r:embed="rId9" name="الترجمة من Google#en-ar-ط§ظ„طھظ„_3.wav"/>
            </a:hlinkHover>
          </p:cNvPr>
          <p:cNvSpPr/>
          <p:nvPr/>
        </p:nvSpPr>
        <p:spPr>
          <a:xfrm rot="16200000" flipV="1">
            <a:off x="3751514" y="5515210"/>
            <a:ext cx="586131" cy="1944216"/>
          </a:xfrm>
          <a:prstGeom prst="ellipse">
            <a:avLst/>
          </a:prstGeom>
        </p:spPr>
        <p:style>
          <a:lnRef idx="0">
            <a:schemeClr val="accent4"/>
          </a:lnRef>
          <a:fillRef idx="3">
            <a:schemeClr val="accent4"/>
          </a:fillRef>
          <a:effectRef idx="3">
            <a:schemeClr val="accent4"/>
          </a:effectRef>
          <a:fontRef idx="minor">
            <a:schemeClr val="lt1"/>
          </a:fontRef>
        </p:style>
        <p:txBody>
          <a:bodyPr vert="vert270" rtlCol="1" anchor="ctr"/>
          <a:lstStyle/>
          <a:p>
            <a:pPr algn="ctr" rtl="1">
              <a:defRPr/>
            </a:pPr>
            <a:r>
              <a:rPr lang="ar-SA" sz="36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MCS Khaybar S_U normal." pitchFamily="2" charset="-78"/>
              </a:rPr>
              <a:t>الرئيسية</a:t>
            </a:r>
          </a:p>
        </p:txBody>
      </p:sp>
      <p:sp>
        <p:nvSpPr>
          <p:cNvPr id="14" name="مستطيل 27"/>
          <p:cNvSpPr>
            <a:spLocks noChangeArrowheads="1"/>
          </p:cNvSpPr>
          <p:nvPr/>
        </p:nvSpPr>
        <p:spPr bwMode="auto">
          <a:xfrm>
            <a:off x="1526778" y="2293285"/>
            <a:ext cx="1492716" cy="523220"/>
          </a:xfrm>
          <a:prstGeom prst="rect">
            <a:avLst/>
          </a:prstGeom>
          <a:noFill/>
          <a:ln w="9525">
            <a:noFill/>
            <a:miter lim="800000"/>
            <a:headEnd/>
            <a:tailEnd/>
          </a:ln>
        </p:spPr>
        <p:txBody>
          <a:bodyPr wrap="none">
            <a:spAutoFit/>
          </a:bodyPr>
          <a:lstStyle/>
          <a:p>
            <a:pPr algn="r" rtl="1" fontAlgn="base">
              <a:spcBef>
                <a:spcPct val="0"/>
              </a:spcBef>
              <a:spcAft>
                <a:spcPct val="0"/>
              </a:spcAft>
            </a:pPr>
            <a:r>
              <a:rPr lang="ar-SA" sz="2800" b="1" dirty="0">
                <a:solidFill>
                  <a:srgbClr val="0000FF"/>
                </a:solidFill>
                <a:latin typeface="Arial" pitchFamily="34" charset="0"/>
                <a:cs typeface="Times New Roman" pitchFamily="18" charset="0"/>
              </a:rPr>
              <a:t>المفترسات </a:t>
            </a:r>
            <a:endParaRPr lang="ar-SA" sz="2800" dirty="0">
              <a:solidFill>
                <a:srgbClr val="0000FF"/>
              </a:solidFill>
              <a:latin typeface="Arial" pitchFamily="34" charset="0"/>
              <a:cs typeface="Arial" pitchFamily="34" charset="0"/>
            </a:endParaRPr>
          </a:p>
        </p:txBody>
      </p:sp>
      <p:sp>
        <p:nvSpPr>
          <p:cNvPr id="15" name="مربع نص 21"/>
          <p:cNvSpPr txBox="1"/>
          <p:nvPr/>
        </p:nvSpPr>
        <p:spPr>
          <a:xfrm>
            <a:off x="2642518" y="609600"/>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rtl="1">
              <a:defRPr/>
            </a:pPr>
            <a:r>
              <a:rPr lang="ar-SA" sz="2400" b="1" dirty="0">
                <a:solidFill>
                  <a:prstClr val="white"/>
                </a:solidFill>
              </a:rPr>
              <a:t>أفكر وأتحدث وأكتب </a:t>
            </a:r>
          </a:p>
        </p:txBody>
      </p:sp>
      <p:sp>
        <p:nvSpPr>
          <p:cNvPr id="18" name="TextBox 17"/>
          <p:cNvSpPr txBox="1"/>
          <p:nvPr/>
        </p:nvSpPr>
        <p:spPr>
          <a:xfrm>
            <a:off x="230634" y="2348534"/>
            <a:ext cx="8805862" cy="523220"/>
          </a:xfrm>
          <a:prstGeom prst="rect">
            <a:avLst/>
          </a:prstGeom>
          <a:noFill/>
        </p:spPr>
        <p:txBody>
          <a:bodyPr wrap="square" rtlCol="1">
            <a:spAutoFit/>
          </a:bodyPr>
          <a:lstStyle/>
          <a:p>
            <a:pPr algn="r" rtl="1" fontAlgn="base">
              <a:spcBef>
                <a:spcPct val="0"/>
              </a:spcBef>
              <a:spcAft>
                <a:spcPct val="0"/>
              </a:spcAft>
            </a:pPr>
            <a:r>
              <a:rPr lang="ar-SA" sz="2800" b="1" dirty="0">
                <a:solidFill>
                  <a:srgbClr val="FF0000"/>
                </a:solidFill>
                <a:latin typeface="Arial" pitchFamily="34" charset="0"/>
                <a:cs typeface="Arial" pitchFamily="34" charset="0"/>
              </a:rPr>
              <a:t>تسمي الحيوانات التي تتغذ</a:t>
            </a:r>
            <a:r>
              <a:rPr lang="ar-EG" sz="2800" b="1" dirty="0">
                <a:solidFill>
                  <a:srgbClr val="FF0000"/>
                </a:solidFill>
                <a:latin typeface="Arial" pitchFamily="34" charset="0"/>
                <a:cs typeface="Arial" pitchFamily="34" charset="0"/>
              </a:rPr>
              <a:t>ى</a:t>
            </a:r>
            <a:r>
              <a:rPr lang="ar-SA" sz="2800" b="1" dirty="0">
                <a:solidFill>
                  <a:srgbClr val="FF0000"/>
                </a:solidFill>
                <a:latin typeface="Arial" pitchFamily="34" charset="0"/>
                <a:cs typeface="Arial" pitchFamily="34" charset="0"/>
              </a:rPr>
              <a:t> على مخلوقات حية ميتة </a:t>
            </a:r>
            <a:r>
              <a:rPr lang="ar-SA" sz="2000" b="1" dirty="0">
                <a:solidFill>
                  <a:srgbClr val="FF0000"/>
                </a:solidFill>
                <a:latin typeface="Arial" pitchFamily="34" charset="0"/>
                <a:cs typeface="Arial" pitchFamily="34" charset="0"/>
              </a:rPr>
              <a:t>....................</a:t>
            </a:r>
            <a:endParaRPr lang="ar-SA" sz="2000" dirty="0">
              <a:solidFill>
                <a:prstClr val="black"/>
              </a:solidFill>
              <a:latin typeface="Arial" pitchFamily="34" charset="0"/>
              <a:cs typeface="Arial" pitchFamily="34" charset="0"/>
            </a:endParaRPr>
          </a:p>
        </p:txBody>
      </p:sp>
      <p:sp>
        <p:nvSpPr>
          <p:cNvPr id="19" name="مربع نص 22"/>
          <p:cNvSpPr txBox="1"/>
          <p:nvPr/>
        </p:nvSpPr>
        <p:spPr>
          <a:xfrm>
            <a:off x="6584106" y="1412776"/>
            <a:ext cx="2362200" cy="646986"/>
          </a:xfrm>
          <a:prstGeom prst="round2Diag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r" rtl="1">
              <a:defRPr/>
            </a:pPr>
            <a:r>
              <a:rPr lang="en-US" sz="3200" b="1" dirty="0" smtClean="0">
                <a:solidFill>
                  <a:srgbClr val="7030A0"/>
                </a:solidFill>
              </a:rPr>
              <a:t>1</a:t>
            </a:r>
            <a:r>
              <a:rPr lang="ar-SA" sz="3200" b="1" dirty="0" smtClean="0">
                <a:solidFill>
                  <a:srgbClr val="7030A0"/>
                </a:solidFill>
              </a:rPr>
              <a:t>- </a:t>
            </a:r>
            <a:r>
              <a:rPr lang="ar-SA" sz="3200" b="1" dirty="0">
                <a:solidFill>
                  <a:srgbClr val="7030A0"/>
                </a:solidFill>
              </a:rPr>
              <a:t>المفردات : </a:t>
            </a:r>
          </a:p>
        </p:txBody>
      </p:sp>
      <p:sp>
        <p:nvSpPr>
          <p:cNvPr id="20" name="دبوس زينة 19"/>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كتاب الطالب </a:t>
            </a:r>
            <a:r>
              <a:rPr lang="ar-EG"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صـ127</a:t>
            </a:r>
            <a:endPar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1220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0"/>
                                        </p:tgtEl>
                                        <p:attrNameLst>
                                          <p:attrName>style.color</p:attrName>
                                        </p:attrNameLst>
                                      </p:cBhvr>
                                      <p:by>
                                        <p:hsl h="-7200000" s="0" l="0"/>
                                      </p:by>
                                    </p:animClr>
                                    <p:animClr clrSpc="hsl" dir="cw">
                                      <p:cBhvr>
                                        <p:cTn id="7" dur="500" fill="hold"/>
                                        <p:tgtEl>
                                          <p:spTgt spid="20"/>
                                        </p:tgtEl>
                                        <p:attrNameLst>
                                          <p:attrName>fillcolor</p:attrName>
                                        </p:attrNameLst>
                                      </p:cBhvr>
                                      <p:by>
                                        <p:hsl h="-7200000" s="0" l="0"/>
                                      </p:by>
                                    </p:animClr>
                                    <p:animClr clrSpc="hsl" dir="cw">
                                      <p:cBhvr>
                                        <p:cTn id="8" dur="500" fill="hold"/>
                                        <p:tgtEl>
                                          <p:spTgt spid="20"/>
                                        </p:tgtEl>
                                        <p:attrNameLst>
                                          <p:attrName>stroke.color</p:attrName>
                                        </p:attrNameLst>
                                      </p:cBhvr>
                                      <p:by>
                                        <p:hsl h="-7200000"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Effect transition="in" filter="wipe(righ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calcmode="lin" valueType="num">
                                      <p:cBhvr>
                                        <p:cTn id="4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p:bldP spid="18"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3498884"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مراجعة الدرس الأول </a:t>
            </a:r>
          </a:p>
        </p:txBody>
      </p:sp>
      <p:sp>
        <p:nvSpPr>
          <p:cNvPr id="5" name="Round Diagonal Corner Rectangle 4"/>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الوحدة الثالثة </a:t>
            </a:r>
          </a:p>
        </p:txBody>
      </p:sp>
      <p:sp>
        <p:nvSpPr>
          <p:cNvPr id="6" name="Round Diagonal Corner Rectangle 5"/>
          <p:cNvSpPr/>
          <p:nvPr/>
        </p:nvSpPr>
        <p:spPr>
          <a:xfrm>
            <a:off x="1328259"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400" b="1" dirty="0">
                <a:solidFill>
                  <a:prstClr val="white"/>
                </a:solidFill>
              </a:rPr>
              <a:t>الفصل الخامس </a:t>
            </a:r>
          </a:p>
        </p:txBody>
      </p:sp>
      <p:sp>
        <p:nvSpPr>
          <p:cNvPr id="14" name="مربع نص 21"/>
          <p:cNvSpPr txBox="1"/>
          <p:nvPr/>
        </p:nvSpPr>
        <p:spPr>
          <a:xfrm>
            <a:off x="3074566" y="609600"/>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rtl="1">
              <a:defRPr/>
            </a:pPr>
            <a:r>
              <a:rPr lang="ar-SA" sz="2400" b="1" dirty="0">
                <a:solidFill>
                  <a:prstClr val="white"/>
                </a:solidFill>
              </a:rPr>
              <a:t>أفكر وأتحدث وأكتب </a:t>
            </a:r>
          </a:p>
        </p:txBody>
      </p:sp>
      <p:sp>
        <p:nvSpPr>
          <p:cNvPr id="16" name="مربع نص 22"/>
          <p:cNvSpPr txBox="1"/>
          <p:nvPr/>
        </p:nvSpPr>
        <p:spPr>
          <a:xfrm>
            <a:off x="7189138" y="1041311"/>
            <a:ext cx="1619672" cy="646986"/>
          </a:xfrm>
          <a:prstGeom prst="round2Diag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r" rtl="1">
              <a:defRPr/>
            </a:pPr>
            <a:r>
              <a:rPr lang="en-US" sz="3200" b="1" dirty="0" smtClean="0">
                <a:solidFill>
                  <a:srgbClr val="7030A0"/>
                </a:solidFill>
              </a:rPr>
              <a:t>2</a:t>
            </a:r>
            <a:r>
              <a:rPr lang="ar-SA" sz="3200" b="1" dirty="0" smtClean="0">
                <a:solidFill>
                  <a:srgbClr val="7030A0"/>
                </a:solidFill>
              </a:rPr>
              <a:t>- </a:t>
            </a:r>
            <a:r>
              <a:rPr lang="ar-SA" sz="3200" b="1" dirty="0">
                <a:solidFill>
                  <a:srgbClr val="7030A0"/>
                </a:solidFill>
              </a:rPr>
              <a:t>أتتبع : </a:t>
            </a:r>
          </a:p>
        </p:txBody>
      </p:sp>
      <p:sp>
        <p:nvSpPr>
          <p:cNvPr id="2" name="TextBox 1"/>
          <p:cNvSpPr txBox="1"/>
          <p:nvPr/>
        </p:nvSpPr>
        <p:spPr>
          <a:xfrm>
            <a:off x="2074862" y="1412776"/>
            <a:ext cx="5017417" cy="584775"/>
          </a:xfrm>
          <a:prstGeom prst="rect">
            <a:avLst/>
          </a:prstGeom>
          <a:noFill/>
        </p:spPr>
        <p:txBody>
          <a:bodyPr wrap="square" rtlCol="1">
            <a:spAutoFit/>
          </a:bodyPr>
          <a:lstStyle/>
          <a:p>
            <a:pPr algn="r" rtl="1" fontAlgn="base">
              <a:spcBef>
                <a:spcPct val="0"/>
              </a:spcBef>
              <a:spcAft>
                <a:spcPct val="0"/>
              </a:spcAft>
            </a:pPr>
            <a:r>
              <a:rPr lang="ar-SA" sz="3200" b="1" dirty="0">
                <a:solidFill>
                  <a:srgbClr val="FF0000"/>
                </a:solidFill>
                <a:latin typeface="Arial" pitchFamily="34" charset="0"/>
                <a:cs typeface="Arial" pitchFamily="34" charset="0"/>
              </a:rPr>
              <a:t>ما مستويات السلسلة الغذائية ؟</a:t>
            </a:r>
          </a:p>
        </p:txBody>
      </p:sp>
      <p:sp>
        <p:nvSpPr>
          <p:cNvPr id="3" name="Round Diagonal Corner Rectangle 2"/>
          <p:cNvSpPr/>
          <p:nvPr/>
        </p:nvSpPr>
        <p:spPr>
          <a:xfrm>
            <a:off x="3071402" y="2204864"/>
            <a:ext cx="3024335" cy="648072"/>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rtl="1" fontAlgn="base">
              <a:spcBef>
                <a:spcPct val="0"/>
              </a:spcBef>
              <a:spcAft>
                <a:spcPct val="0"/>
              </a:spcAft>
            </a:pPr>
            <a:r>
              <a:rPr lang="ar-SA" sz="4400" dirty="0">
                <a:solidFill>
                  <a:prstClr val="white"/>
                </a:solidFill>
              </a:rPr>
              <a:t>منتجات </a:t>
            </a:r>
            <a:endParaRPr lang="ar-SA" dirty="0">
              <a:solidFill>
                <a:prstClr val="white"/>
              </a:solidFill>
            </a:endParaRPr>
          </a:p>
        </p:txBody>
      </p:sp>
      <p:sp>
        <p:nvSpPr>
          <p:cNvPr id="17" name="Round Diagonal Corner Rectangle 16"/>
          <p:cNvSpPr/>
          <p:nvPr/>
        </p:nvSpPr>
        <p:spPr>
          <a:xfrm>
            <a:off x="3059832" y="4653136"/>
            <a:ext cx="3024335" cy="648072"/>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rtl="1" fontAlgn="base">
              <a:spcBef>
                <a:spcPct val="0"/>
              </a:spcBef>
              <a:spcAft>
                <a:spcPct val="0"/>
              </a:spcAft>
            </a:pPr>
            <a:r>
              <a:rPr lang="ar-SA" sz="4400" dirty="0">
                <a:solidFill>
                  <a:prstClr val="white"/>
                </a:solidFill>
              </a:rPr>
              <a:t>محللات </a:t>
            </a:r>
            <a:endParaRPr lang="ar-SA" dirty="0">
              <a:solidFill>
                <a:prstClr val="white"/>
              </a:solidFill>
            </a:endParaRPr>
          </a:p>
        </p:txBody>
      </p:sp>
      <p:sp>
        <p:nvSpPr>
          <p:cNvPr id="18" name="Round Diagonal Corner Rectangle 17"/>
          <p:cNvSpPr/>
          <p:nvPr/>
        </p:nvSpPr>
        <p:spPr>
          <a:xfrm>
            <a:off x="3059832" y="3429000"/>
            <a:ext cx="3024335" cy="648072"/>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rtl="1" fontAlgn="base">
              <a:spcBef>
                <a:spcPct val="0"/>
              </a:spcBef>
              <a:spcAft>
                <a:spcPct val="0"/>
              </a:spcAft>
            </a:pPr>
            <a:r>
              <a:rPr lang="ar-SA" sz="4400" dirty="0">
                <a:solidFill>
                  <a:prstClr val="white"/>
                </a:solidFill>
              </a:rPr>
              <a:t>مستهلكات </a:t>
            </a:r>
            <a:endParaRPr lang="ar-SA" dirty="0">
              <a:solidFill>
                <a:prstClr val="white"/>
              </a:solidFill>
            </a:endParaRPr>
          </a:p>
        </p:txBody>
      </p:sp>
      <p:sp>
        <p:nvSpPr>
          <p:cNvPr id="19" name="Down Arrow 18"/>
          <p:cNvSpPr/>
          <p:nvPr/>
        </p:nvSpPr>
        <p:spPr>
          <a:xfrm>
            <a:off x="4493313" y="2852936"/>
            <a:ext cx="294711" cy="576064"/>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fontAlgn="base">
              <a:spcBef>
                <a:spcPct val="0"/>
              </a:spcBef>
              <a:spcAft>
                <a:spcPct val="0"/>
              </a:spcAft>
            </a:pPr>
            <a:endParaRPr lang="ar-SA">
              <a:solidFill>
                <a:prstClr val="white"/>
              </a:solidFill>
            </a:endParaRPr>
          </a:p>
        </p:txBody>
      </p:sp>
      <p:sp>
        <p:nvSpPr>
          <p:cNvPr id="20" name="Down Arrow 19"/>
          <p:cNvSpPr/>
          <p:nvPr/>
        </p:nvSpPr>
        <p:spPr>
          <a:xfrm>
            <a:off x="4427984" y="4077072"/>
            <a:ext cx="294711" cy="576064"/>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fontAlgn="base">
              <a:spcBef>
                <a:spcPct val="0"/>
              </a:spcBef>
              <a:spcAft>
                <a:spcPct val="0"/>
              </a:spcAft>
            </a:pPr>
            <a:endParaRPr lang="ar-SA">
              <a:solidFill>
                <a:prstClr val="white"/>
              </a:solidFill>
            </a:endParaRPr>
          </a:p>
        </p:txBody>
      </p:sp>
      <p:sp>
        <p:nvSpPr>
          <p:cNvPr id="21" name="دبوس زينة 20"/>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كتاب الطالب </a:t>
            </a:r>
            <a:r>
              <a:rPr lang="ar-EG"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صـ127</a:t>
            </a:r>
            <a:endPar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48099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1"/>
                                        </p:tgtEl>
                                        <p:attrNameLst>
                                          <p:attrName>style.color</p:attrName>
                                        </p:attrNameLst>
                                      </p:cBhvr>
                                      <p:by>
                                        <p:hsl h="-7200000" s="0" l="0"/>
                                      </p:by>
                                    </p:animClr>
                                    <p:animClr clrSpc="hsl" dir="cw">
                                      <p:cBhvr>
                                        <p:cTn id="7" dur="500" fill="hold"/>
                                        <p:tgtEl>
                                          <p:spTgt spid="21"/>
                                        </p:tgtEl>
                                        <p:attrNameLst>
                                          <p:attrName>fillcolor</p:attrName>
                                        </p:attrNameLst>
                                      </p:cBhvr>
                                      <p:by>
                                        <p:hsl h="-7200000" s="0" l="0"/>
                                      </p:by>
                                    </p:animClr>
                                    <p:animClr clrSpc="hsl" dir="cw">
                                      <p:cBhvr>
                                        <p:cTn id="8" dur="500" fill="hold"/>
                                        <p:tgtEl>
                                          <p:spTgt spid="21"/>
                                        </p:tgtEl>
                                        <p:attrNameLst>
                                          <p:attrName>stroke.color</p:attrName>
                                        </p:attrNameLst>
                                      </p:cBhvr>
                                      <p:by>
                                        <p:hsl h="-7200000" s="0" l="0"/>
                                      </p:by>
                                    </p:animClr>
                                    <p:set>
                                      <p:cBhvr>
                                        <p:cTn id="9" dur="500" fill="hold"/>
                                        <p:tgtEl>
                                          <p:spTgt spid="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iterate type="lt">
                                    <p:tmPct val="10000"/>
                                  </p:iterate>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iterate type="lt">
                                    <p:tmPct val="10000"/>
                                  </p:iterate>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p:bldP spid="3"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3498884"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مراجعة الدرس الأول </a:t>
            </a:r>
          </a:p>
        </p:txBody>
      </p:sp>
      <p:sp>
        <p:nvSpPr>
          <p:cNvPr id="5" name="Round Diagonal Corner Rectangle 4"/>
          <p:cNvSpPr/>
          <p:nvPr/>
        </p:nvSpPr>
        <p:spPr>
          <a:xfrm>
            <a:off x="716428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الوحدة الثالثة </a:t>
            </a:r>
          </a:p>
        </p:txBody>
      </p:sp>
      <p:sp>
        <p:nvSpPr>
          <p:cNvPr id="6" name="Round Diagonal Corner Rectangle 5"/>
          <p:cNvSpPr/>
          <p:nvPr/>
        </p:nvSpPr>
        <p:spPr>
          <a:xfrm>
            <a:off x="1256251"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400" b="1" dirty="0">
                <a:solidFill>
                  <a:prstClr val="white"/>
                </a:solidFill>
              </a:rPr>
              <a:t>الفصل الخامس </a:t>
            </a:r>
          </a:p>
        </p:txBody>
      </p:sp>
      <p:sp>
        <p:nvSpPr>
          <p:cNvPr id="14" name="مربع نص 21"/>
          <p:cNvSpPr txBox="1"/>
          <p:nvPr/>
        </p:nvSpPr>
        <p:spPr>
          <a:xfrm>
            <a:off x="3074566" y="609600"/>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rtl="1">
              <a:defRPr/>
            </a:pPr>
            <a:r>
              <a:rPr lang="ar-SA" sz="2400" b="1" dirty="0">
                <a:solidFill>
                  <a:prstClr val="white"/>
                </a:solidFill>
              </a:rPr>
              <a:t>أفكر وأتحدث وأكتب </a:t>
            </a:r>
          </a:p>
        </p:txBody>
      </p:sp>
      <p:sp>
        <p:nvSpPr>
          <p:cNvPr id="15" name="مربع نص 22"/>
          <p:cNvSpPr txBox="1"/>
          <p:nvPr/>
        </p:nvSpPr>
        <p:spPr>
          <a:xfrm>
            <a:off x="6131564" y="1162997"/>
            <a:ext cx="2707139" cy="646986"/>
          </a:xfrm>
          <a:prstGeom prst="round2Diag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r" rtl="1">
              <a:defRPr/>
            </a:pPr>
            <a:r>
              <a:rPr lang="en-US" sz="3200" b="1" dirty="0" smtClean="0">
                <a:solidFill>
                  <a:srgbClr val="7030A0"/>
                </a:solidFill>
              </a:rPr>
              <a:t>3</a:t>
            </a:r>
            <a:r>
              <a:rPr lang="ar-SA" sz="3200" b="1" dirty="0" smtClean="0">
                <a:solidFill>
                  <a:srgbClr val="7030A0"/>
                </a:solidFill>
              </a:rPr>
              <a:t>- </a:t>
            </a:r>
            <a:r>
              <a:rPr lang="ar-SA" sz="3200" b="1" dirty="0">
                <a:solidFill>
                  <a:srgbClr val="7030A0"/>
                </a:solidFill>
              </a:rPr>
              <a:t>التفكير الناقد :</a:t>
            </a:r>
          </a:p>
        </p:txBody>
      </p:sp>
      <p:sp>
        <p:nvSpPr>
          <p:cNvPr id="16" name="TextBox 15"/>
          <p:cNvSpPr txBox="1"/>
          <p:nvPr/>
        </p:nvSpPr>
        <p:spPr>
          <a:xfrm>
            <a:off x="378250" y="1844824"/>
            <a:ext cx="7086600" cy="1077218"/>
          </a:xfrm>
          <a:prstGeom prst="rect">
            <a:avLst/>
          </a:prstGeom>
          <a:noFill/>
        </p:spPr>
        <p:txBody>
          <a:bodyPr wrap="square" rtlCol="1">
            <a:spAutoFit/>
          </a:bodyPr>
          <a:lstStyle/>
          <a:p>
            <a:pPr algn="r" rtl="1" fontAlgn="base">
              <a:spcBef>
                <a:spcPct val="0"/>
              </a:spcBef>
              <a:spcAft>
                <a:spcPct val="0"/>
              </a:spcAft>
            </a:pPr>
            <a:r>
              <a:rPr lang="ar-SA" sz="3200" b="1" dirty="0">
                <a:solidFill>
                  <a:srgbClr val="FF0000"/>
                </a:solidFill>
                <a:latin typeface="Arial" pitchFamily="34" charset="0"/>
                <a:cs typeface="Arial" pitchFamily="34" charset="0"/>
              </a:rPr>
              <a:t>لماذا توفر لنا الشبكة الغذائية معلومات أكثر عن النظام البيئي من السلسة الغذائية ؟ </a:t>
            </a:r>
            <a:endParaRPr lang="ar-SA" sz="3600" dirty="0">
              <a:solidFill>
                <a:srgbClr val="FF0000"/>
              </a:solidFill>
              <a:latin typeface="Arial" pitchFamily="34" charset="0"/>
              <a:cs typeface="Arial" pitchFamily="34" charset="0"/>
            </a:endParaRPr>
          </a:p>
        </p:txBody>
      </p:sp>
      <p:sp>
        <p:nvSpPr>
          <p:cNvPr id="17" name="مستطيل 31"/>
          <p:cNvSpPr/>
          <p:nvPr/>
        </p:nvSpPr>
        <p:spPr>
          <a:xfrm>
            <a:off x="152400" y="3048000"/>
            <a:ext cx="8709996" cy="2613248"/>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fontAlgn="base">
              <a:spcBef>
                <a:spcPct val="0"/>
              </a:spcBef>
              <a:spcAft>
                <a:spcPct val="0"/>
              </a:spcAft>
              <a:defRPr/>
            </a:pPr>
            <a:r>
              <a:rPr lang="ar-SA" sz="3200" b="1" dirty="0">
                <a:solidFill>
                  <a:srgbClr val="FF0000"/>
                </a:solidFill>
              </a:rPr>
              <a:t>الإجابة</a:t>
            </a:r>
            <a:r>
              <a:rPr lang="ar-SA" sz="3200" b="1" dirty="0">
                <a:solidFill>
                  <a:sysClr val="windowText" lastClr="000000"/>
                </a:solidFill>
              </a:rPr>
              <a:t> :</a:t>
            </a:r>
          </a:p>
          <a:p>
            <a:pPr algn="r" rtl="1" fontAlgn="base">
              <a:spcBef>
                <a:spcPct val="0"/>
              </a:spcBef>
              <a:spcAft>
                <a:spcPct val="0"/>
              </a:spcAft>
              <a:defRPr/>
            </a:pPr>
            <a:r>
              <a:rPr lang="ar-SA" sz="3200" b="1" dirty="0">
                <a:solidFill>
                  <a:srgbClr val="7030A0"/>
                </a:solidFill>
              </a:rPr>
              <a:t>لأن السلسة الغذائية تبين مسار</a:t>
            </a:r>
            <a:r>
              <a:rPr lang="ar-EG" sz="3200" b="1" dirty="0">
                <a:solidFill>
                  <a:srgbClr val="7030A0"/>
                </a:solidFill>
              </a:rPr>
              <a:t>اً</a:t>
            </a:r>
            <a:r>
              <a:rPr lang="ar-SA" sz="3200" b="1" dirty="0">
                <a:solidFill>
                  <a:srgbClr val="7030A0"/>
                </a:solidFill>
              </a:rPr>
              <a:t> واحدا</a:t>
            </a:r>
            <a:r>
              <a:rPr lang="ar-EG" sz="3200" b="1" dirty="0">
                <a:solidFill>
                  <a:srgbClr val="7030A0"/>
                </a:solidFill>
              </a:rPr>
              <a:t>ً</a:t>
            </a:r>
            <a:r>
              <a:rPr lang="ar-SA" sz="3200" b="1" dirty="0">
                <a:solidFill>
                  <a:srgbClr val="7030A0"/>
                </a:solidFill>
              </a:rPr>
              <a:t> فقط من مسارات انتقال الطاقة خلال بعض الجماعات الحيوية في النظام البيئي ، في حين تبين الشبكة الغذائية المسارات المتعددة التي تدخل فيها السلاسل الغذائية</a:t>
            </a:r>
          </a:p>
        </p:txBody>
      </p:sp>
      <p:sp>
        <p:nvSpPr>
          <p:cNvPr id="18" name="دبوس زينة 17"/>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كتاب الطالب </a:t>
            </a:r>
            <a:r>
              <a:rPr lang="ar-EG"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صـ127</a:t>
            </a:r>
            <a:endPar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63621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8"/>
                                        </p:tgtEl>
                                        <p:attrNameLst>
                                          <p:attrName>style.color</p:attrName>
                                        </p:attrNameLst>
                                      </p:cBhvr>
                                      <p:by>
                                        <p:hsl h="-7200000" s="0" l="0"/>
                                      </p:by>
                                    </p:animClr>
                                    <p:animClr clrSpc="hsl" dir="cw">
                                      <p:cBhvr>
                                        <p:cTn id="7" dur="500" fill="hold"/>
                                        <p:tgtEl>
                                          <p:spTgt spid="18"/>
                                        </p:tgtEl>
                                        <p:attrNameLst>
                                          <p:attrName>fillcolor</p:attrName>
                                        </p:attrNameLst>
                                      </p:cBhvr>
                                      <p:by>
                                        <p:hsl h="-7200000" s="0" l="0"/>
                                      </p:by>
                                    </p:animClr>
                                    <p:animClr clrSpc="hsl" dir="cw">
                                      <p:cBhvr>
                                        <p:cTn id="8" dur="500" fill="hold"/>
                                        <p:tgtEl>
                                          <p:spTgt spid="18"/>
                                        </p:tgtEl>
                                        <p:attrNameLst>
                                          <p:attrName>stroke.color</p:attrName>
                                        </p:attrNameLst>
                                      </p:cBhvr>
                                      <p:by>
                                        <p:hsl h="-7200000" s="0" l="0"/>
                                      </p:by>
                                    </p:animClr>
                                    <p:set>
                                      <p:cBhvr>
                                        <p:cTn id="9" dur="500" fill="hold"/>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iterate type="lt">
                                    <p:tmPct val="10000"/>
                                  </p:iterate>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calcmode="lin" valueType="num">
                                      <p:cBhvr>
                                        <p:cTn id="4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0" dur="1000" fill="hold"/>
                                        <p:tgtEl>
                                          <p:spTgt spid="1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3278742"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مراجعة الدرس الأول </a:t>
            </a:r>
          </a:p>
        </p:txBody>
      </p:sp>
      <p:sp>
        <p:nvSpPr>
          <p:cNvPr id="5" name="Round Diagonal Corner Rectangle 4"/>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الوحدة الثالثة </a:t>
            </a:r>
          </a:p>
        </p:txBody>
      </p:sp>
      <p:sp>
        <p:nvSpPr>
          <p:cNvPr id="6" name="Round Diagonal Corner Rectangle 5"/>
          <p:cNvSpPr/>
          <p:nvPr/>
        </p:nvSpPr>
        <p:spPr>
          <a:xfrm>
            <a:off x="1184243"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400" b="1" dirty="0">
                <a:solidFill>
                  <a:prstClr val="white"/>
                </a:solidFill>
              </a:rPr>
              <a:t>الفصل الخامس </a:t>
            </a:r>
          </a:p>
        </p:txBody>
      </p:sp>
      <p:sp>
        <p:nvSpPr>
          <p:cNvPr id="14" name="مستطيل 19"/>
          <p:cNvSpPr/>
          <p:nvPr/>
        </p:nvSpPr>
        <p:spPr>
          <a:xfrm>
            <a:off x="395536" y="1828800"/>
            <a:ext cx="8491736" cy="2062103"/>
          </a:xfrm>
          <a:prstGeom prst="rect">
            <a:avLst/>
          </a:prstGeom>
          <a:noFill/>
        </p:spPr>
        <p:txBody>
          <a:bodyPr wrap="square">
            <a:spAutoFit/>
          </a:bodyPr>
          <a:lstStyle/>
          <a:p>
            <a:pPr algn="r" rtl="1" fontAlgn="base">
              <a:spcBef>
                <a:spcPct val="0"/>
              </a:spcBef>
              <a:spcAft>
                <a:spcPct val="0"/>
              </a:spcAft>
              <a:defRPr/>
            </a:pPr>
            <a:r>
              <a:rPr lang="en-US" sz="3200" b="1" dirty="0" smtClean="0">
                <a:solidFill>
                  <a:srgbClr val="FF0000"/>
                </a:solidFill>
                <a:latin typeface="Arial" pitchFamily="34" charset="0"/>
              </a:rPr>
              <a:t>4</a:t>
            </a:r>
            <a:r>
              <a:rPr lang="ar-SA" sz="3200" b="1" dirty="0" smtClean="0">
                <a:solidFill>
                  <a:srgbClr val="FF0000"/>
                </a:solidFill>
                <a:latin typeface="Arial" pitchFamily="34" charset="0"/>
              </a:rPr>
              <a:t>- </a:t>
            </a:r>
            <a:r>
              <a:rPr lang="ar-SA" sz="3200" b="1" dirty="0">
                <a:solidFill>
                  <a:srgbClr val="FF0000"/>
                </a:solidFill>
                <a:latin typeface="Arial" pitchFamily="34" charset="0"/>
              </a:rPr>
              <a:t>أي المجموعات التالية لا تصنف فيها المخلوقات في نظام بيئي ؟</a:t>
            </a:r>
          </a:p>
          <a:p>
            <a:pPr algn="r" rtl="1" fontAlgn="base">
              <a:spcBef>
                <a:spcPct val="0"/>
              </a:spcBef>
              <a:spcAft>
                <a:spcPct val="0"/>
              </a:spcAft>
              <a:defRPr/>
            </a:pPr>
            <a:r>
              <a:rPr lang="ar-SA" sz="3200" b="1" dirty="0">
                <a:solidFill>
                  <a:prstClr val="black"/>
                </a:solidFill>
                <a:latin typeface="Arial" pitchFamily="34" charset="0"/>
              </a:rPr>
              <a:t> </a:t>
            </a:r>
            <a:r>
              <a:rPr lang="ar-SA" sz="3200" b="1" dirty="0">
                <a:solidFill>
                  <a:srgbClr val="660066"/>
                </a:solidFill>
                <a:latin typeface="Arial" pitchFamily="34" charset="0"/>
                <a:cs typeface="Times New Roman" pitchFamily="18" charset="0"/>
              </a:rPr>
              <a:t>أ – المنتجات .                ب – المستهلكات .</a:t>
            </a:r>
            <a:endParaRPr lang="en-US" sz="3200" dirty="0">
              <a:solidFill>
                <a:prstClr val="black"/>
              </a:solidFill>
              <a:latin typeface="Arial" pitchFamily="34" charset="0"/>
              <a:cs typeface="Arial" pitchFamily="34" charset="0"/>
            </a:endParaRPr>
          </a:p>
          <a:p>
            <a:pPr algn="r" rtl="1" fontAlgn="base">
              <a:spcBef>
                <a:spcPct val="0"/>
              </a:spcBef>
              <a:spcAft>
                <a:spcPct val="0"/>
              </a:spcAft>
              <a:defRPr/>
            </a:pPr>
            <a:r>
              <a:rPr lang="ar-SA" sz="3200" b="1" dirty="0">
                <a:solidFill>
                  <a:srgbClr val="660066"/>
                </a:solidFill>
                <a:latin typeface="Arial" pitchFamily="34" charset="0"/>
                <a:cs typeface="Times New Roman" pitchFamily="18" charset="0"/>
              </a:rPr>
              <a:t>ج – المحللات .                د – المستقبلات .</a:t>
            </a:r>
            <a:endParaRPr lang="en-US" sz="3200" dirty="0">
              <a:solidFill>
                <a:prstClr val="black"/>
              </a:solidFill>
              <a:latin typeface="Arial" pitchFamily="34" charset="0"/>
              <a:cs typeface="Arial" pitchFamily="34" charset="0"/>
            </a:endParaRPr>
          </a:p>
        </p:txBody>
      </p:sp>
      <p:sp>
        <p:nvSpPr>
          <p:cNvPr id="15" name="مستطيل 28"/>
          <p:cNvSpPr/>
          <p:nvPr/>
        </p:nvSpPr>
        <p:spPr>
          <a:xfrm>
            <a:off x="-142825" y="3806025"/>
            <a:ext cx="8972922" cy="2062103"/>
          </a:xfrm>
          <a:prstGeom prst="rect">
            <a:avLst/>
          </a:prstGeom>
          <a:noFill/>
        </p:spPr>
        <p:txBody>
          <a:bodyPr wrap="square">
            <a:spAutoFit/>
          </a:bodyPr>
          <a:lstStyle/>
          <a:p>
            <a:pPr algn="r" rtl="1" fontAlgn="base">
              <a:spcBef>
                <a:spcPct val="0"/>
              </a:spcBef>
              <a:spcAft>
                <a:spcPct val="0"/>
              </a:spcAft>
              <a:defRPr/>
            </a:pPr>
            <a:r>
              <a:rPr lang="en-US" sz="3200" b="1" dirty="0" smtClean="0">
                <a:solidFill>
                  <a:srgbClr val="FF0000"/>
                </a:solidFill>
                <a:latin typeface="Arial" pitchFamily="34" charset="0"/>
              </a:rPr>
              <a:t>5</a:t>
            </a:r>
            <a:r>
              <a:rPr lang="ar-SA" sz="3200" b="1" dirty="0" smtClean="0">
                <a:solidFill>
                  <a:srgbClr val="FF0000"/>
                </a:solidFill>
                <a:latin typeface="Arial" pitchFamily="34" charset="0"/>
              </a:rPr>
              <a:t>- </a:t>
            </a:r>
            <a:r>
              <a:rPr lang="ar-SA" sz="3200" b="1" dirty="0">
                <a:solidFill>
                  <a:srgbClr val="FF0000"/>
                </a:solidFill>
                <a:latin typeface="Arial" pitchFamily="34" charset="0"/>
              </a:rPr>
              <a:t>تسم</a:t>
            </a:r>
            <a:r>
              <a:rPr lang="ar-EG" sz="3200" b="1" dirty="0">
                <a:solidFill>
                  <a:srgbClr val="FF0000"/>
                </a:solidFill>
                <a:latin typeface="Arial" pitchFamily="34" charset="0"/>
              </a:rPr>
              <a:t>ى</a:t>
            </a:r>
            <a:r>
              <a:rPr lang="ar-SA" sz="3200" b="1" dirty="0">
                <a:solidFill>
                  <a:srgbClr val="FF0000"/>
                </a:solidFill>
                <a:latin typeface="Arial" pitchFamily="34" charset="0"/>
              </a:rPr>
              <a:t> المخلوقات الحية التي تحصل على غذائها عن طريق قتل مخلوقات حية أخر</a:t>
            </a:r>
            <a:r>
              <a:rPr lang="ar-EG" sz="3200" b="1" dirty="0">
                <a:solidFill>
                  <a:srgbClr val="FF0000"/>
                </a:solidFill>
                <a:latin typeface="Arial" pitchFamily="34" charset="0"/>
              </a:rPr>
              <a:t>ى</a:t>
            </a:r>
            <a:r>
              <a:rPr lang="ar-SA" sz="3200" b="1" dirty="0">
                <a:solidFill>
                  <a:srgbClr val="FF0000"/>
                </a:solidFill>
                <a:latin typeface="Arial" pitchFamily="34" charset="0"/>
              </a:rPr>
              <a:t> : </a:t>
            </a:r>
          </a:p>
          <a:p>
            <a:pPr algn="r" rtl="1" fontAlgn="base">
              <a:spcBef>
                <a:spcPct val="0"/>
              </a:spcBef>
              <a:spcAft>
                <a:spcPct val="0"/>
              </a:spcAft>
              <a:defRPr/>
            </a:pPr>
            <a:r>
              <a:rPr lang="ar-SA" sz="3200" b="1" dirty="0">
                <a:solidFill>
                  <a:srgbClr val="660066"/>
                </a:solidFill>
                <a:latin typeface="Arial" pitchFamily="34" charset="0"/>
                <a:cs typeface="Times New Roman" pitchFamily="18" charset="0"/>
              </a:rPr>
              <a:t>أ- آكلات الأعشاب .                  ب- الحيوانات </a:t>
            </a:r>
            <a:r>
              <a:rPr lang="ar-SA" sz="3200" b="1" dirty="0" err="1">
                <a:solidFill>
                  <a:srgbClr val="660066"/>
                </a:solidFill>
                <a:latin typeface="Arial" pitchFamily="34" charset="0"/>
                <a:cs typeface="Times New Roman" pitchFamily="18" charset="0"/>
              </a:rPr>
              <a:t>القارتة</a:t>
            </a:r>
            <a:r>
              <a:rPr lang="ar-SA" sz="3200" b="1" dirty="0">
                <a:solidFill>
                  <a:srgbClr val="660066"/>
                </a:solidFill>
                <a:latin typeface="Arial" pitchFamily="34" charset="0"/>
                <a:cs typeface="Times New Roman" pitchFamily="18" charset="0"/>
              </a:rPr>
              <a:t> .</a:t>
            </a:r>
            <a:endParaRPr lang="en-US" sz="3200" dirty="0">
              <a:solidFill>
                <a:prstClr val="black"/>
              </a:solidFill>
              <a:latin typeface="Arial" pitchFamily="34" charset="0"/>
              <a:cs typeface="Arial" pitchFamily="34" charset="0"/>
            </a:endParaRPr>
          </a:p>
          <a:p>
            <a:pPr algn="r" rtl="1" fontAlgn="base">
              <a:spcBef>
                <a:spcPct val="0"/>
              </a:spcBef>
              <a:spcAft>
                <a:spcPct val="0"/>
              </a:spcAft>
              <a:defRPr/>
            </a:pPr>
            <a:r>
              <a:rPr lang="ar-SA" sz="3200" b="1" dirty="0">
                <a:solidFill>
                  <a:srgbClr val="660066"/>
                </a:solidFill>
                <a:latin typeface="Arial" pitchFamily="34" charset="0"/>
                <a:cs typeface="Times New Roman" pitchFamily="18" charset="0"/>
              </a:rPr>
              <a:t>ج- المفترسات .                      د – الحيوانات </a:t>
            </a:r>
            <a:r>
              <a:rPr lang="ar-SA" sz="3200" b="1" dirty="0" err="1">
                <a:solidFill>
                  <a:srgbClr val="660066"/>
                </a:solidFill>
                <a:latin typeface="Arial" pitchFamily="34" charset="0"/>
                <a:cs typeface="Times New Roman" pitchFamily="18" charset="0"/>
              </a:rPr>
              <a:t>الكانسة</a:t>
            </a:r>
            <a:r>
              <a:rPr lang="ar-SA" sz="3200" b="1" dirty="0">
                <a:solidFill>
                  <a:srgbClr val="660066"/>
                </a:solidFill>
                <a:latin typeface="Arial" pitchFamily="34" charset="0"/>
                <a:cs typeface="Times New Roman" pitchFamily="18" charset="0"/>
              </a:rPr>
              <a:t> .</a:t>
            </a:r>
            <a:endParaRPr lang="en-US" sz="3200" dirty="0">
              <a:solidFill>
                <a:prstClr val="black"/>
              </a:solidFill>
              <a:latin typeface="Arial" pitchFamily="34" charset="0"/>
              <a:cs typeface="Arial" pitchFamily="34" charset="0"/>
            </a:endParaRPr>
          </a:p>
        </p:txBody>
      </p:sp>
      <p:sp>
        <p:nvSpPr>
          <p:cNvPr id="16" name="مربع نص 21"/>
          <p:cNvSpPr txBox="1"/>
          <p:nvPr/>
        </p:nvSpPr>
        <p:spPr>
          <a:xfrm>
            <a:off x="2570510" y="609600"/>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rtl="1">
              <a:defRPr/>
            </a:pPr>
            <a:r>
              <a:rPr lang="ar-SA" sz="2400" b="1" dirty="0">
                <a:solidFill>
                  <a:prstClr val="white"/>
                </a:solidFill>
              </a:rPr>
              <a:t>أفكر وأتحدث وأكتب </a:t>
            </a:r>
          </a:p>
        </p:txBody>
      </p:sp>
      <p:sp>
        <p:nvSpPr>
          <p:cNvPr id="17" name="Round Diagonal Corner Rectangle 16"/>
          <p:cNvSpPr/>
          <p:nvPr/>
        </p:nvSpPr>
        <p:spPr>
          <a:xfrm>
            <a:off x="5474596" y="1169207"/>
            <a:ext cx="3356333" cy="504056"/>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rtl="1" fontAlgn="base">
              <a:spcBef>
                <a:spcPct val="0"/>
              </a:spcBef>
              <a:spcAft>
                <a:spcPct val="0"/>
              </a:spcAft>
            </a:pPr>
            <a:r>
              <a:rPr lang="ar-SA" sz="2400" b="1" dirty="0">
                <a:solidFill>
                  <a:prstClr val="white"/>
                </a:solidFill>
              </a:rPr>
              <a:t> أختار الإجابة الصحيحة :</a:t>
            </a:r>
          </a:p>
        </p:txBody>
      </p:sp>
      <p:sp>
        <p:nvSpPr>
          <p:cNvPr id="18" name="Oval 17"/>
          <p:cNvSpPr/>
          <p:nvPr/>
        </p:nvSpPr>
        <p:spPr>
          <a:xfrm>
            <a:off x="2482479" y="2819400"/>
            <a:ext cx="3124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base">
              <a:spcBef>
                <a:spcPct val="0"/>
              </a:spcBef>
              <a:spcAft>
                <a:spcPct val="0"/>
              </a:spcAft>
            </a:pPr>
            <a:endParaRPr lang="ar-SA">
              <a:solidFill>
                <a:prstClr val="white"/>
              </a:solidFill>
            </a:endParaRPr>
          </a:p>
        </p:txBody>
      </p:sp>
      <p:sp>
        <p:nvSpPr>
          <p:cNvPr id="19" name="Oval 18"/>
          <p:cNvSpPr/>
          <p:nvPr/>
        </p:nvSpPr>
        <p:spPr>
          <a:xfrm>
            <a:off x="6516216" y="5319384"/>
            <a:ext cx="2359844" cy="610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base">
              <a:spcBef>
                <a:spcPct val="0"/>
              </a:spcBef>
              <a:spcAft>
                <a:spcPct val="0"/>
              </a:spcAft>
            </a:pPr>
            <a:endParaRPr lang="ar-SA">
              <a:solidFill>
                <a:prstClr val="white"/>
              </a:solidFill>
            </a:endParaRPr>
          </a:p>
        </p:txBody>
      </p:sp>
      <p:sp>
        <p:nvSpPr>
          <p:cNvPr id="20" name="دبوس زينة 19"/>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كتاب الطالب </a:t>
            </a:r>
            <a:r>
              <a:rPr lang="ar-EG"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صـ127</a:t>
            </a:r>
            <a:endPar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92852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0"/>
                                        </p:tgtEl>
                                        <p:attrNameLst>
                                          <p:attrName>style.color</p:attrName>
                                        </p:attrNameLst>
                                      </p:cBhvr>
                                      <p:by>
                                        <p:hsl h="-7200000" s="0" l="0"/>
                                      </p:by>
                                    </p:animClr>
                                    <p:animClr clrSpc="hsl" dir="cw">
                                      <p:cBhvr>
                                        <p:cTn id="7" dur="500" fill="hold"/>
                                        <p:tgtEl>
                                          <p:spTgt spid="20"/>
                                        </p:tgtEl>
                                        <p:attrNameLst>
                                          <p:attrName>fillcolor</p:attrName>
                                        </p:attrNameLst>
                                      </p:cBhvr>
                                      <p:by>
                                        <p:hsl h="-7200000" s="0" l="0"/>
                                      </p:by>
                                    </p:animClr>
                                    <p:animClr clrSpc="hsl" dir="cw">
                                      <p:cBhvr>
                                        <p:cTn id="8" dur="500" fill="hold"/>
                                        <p:tgtEl>
                                          <p:spTgt spid="20"/>
                                        </p:tgtEl>
                                        <p:attrNameLst>
                                          <p:attrName>stroke.color</p:attrName>
                                        </p:attrNameLst>
                                      </p:cBhvr>
                                      <p:by>
                                        <p:hsl h="-7200000"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decel="100000"/>
                                        <p:tgtEl>
                                          <p:spTgt spid="14"/>
                                        </p:tgtEl>
                                      </p:cBhvr>
                                    </p:animEffect>
                                    <p:anim calcmode="lin" valueType="num">
                                      <p:cBhvr>
                                        <p:cTn id="44" dur="800" decel="100000" fill="hold"/>
                                        <p:tgtEl>
                                          <p:spTgt spid="14"/>
                                        </p:tgtEl>
                                        <p:attrNameLst>
                                          <p:attrName>style.rotation</p:attrName>
                                        </p:attrNameLst>
                                      </p:cBhvr>
                                      <p:tavLst>
                                        <p:tav tm="0">
                                          <p:val>
                                            <p:fltVal val="-90"/>
                                          </p:val>
                                        </p:tav>
                                        <p:tav tm="100000">
                                          <p:val>
                                            <p:fltVal val="0"/>
                                          </p:val>
                                        </p:tav>
                                      </p:tavLst>
                                    </p:anim>
                                    <p:anim calcmode="lin" valueType="num">
                                      <p:cBhvr>
                                        <p:cTn id="45" dur="800" decel="100000" fill="hold"/>
                                        <p:tgtEl>
                                          <p:spTgt spid="14"/>
                                        </p:tgtEl>
                                        <p:attrNameLst>
                                          <p:attrName>ppt_x</p:attrName>
                                        </p:attrNameLst>
                                      </p:cBhvr>
                                      <p:tavLst>
                                        <p:tav tm="0">
                                          <p:val>
                                            <p:strVal val="#ppt_x+0.4"/>
                                          </p:val>
                                        </p:tav>
                                        <p:tav tm="100000">
                                          <p:val>
                                            <p:strVal val="#ppt_x-0.05"/>
                                          </p:val>
                                        </p:tav>
                                      </p:tavLst>
                                    </p:anim>
                                    <p:anim calcmode="lin" valueType="num">
                                      <p:cBhvr>
                                        <p:cTn id="46" dur="800" decel="100000" fill="hold"/>
                                        <p:tgtEl>
                                          <p:spTgt spid="1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ppt_x</p:attrName>
                                        </p:attrNameLst>
                                      </p:cBhvr>
                                      <p:tavLst>
                                        <p:tav tm="0">
                                          <p:val>
                                            <p:strVal val="#ppt_x-.2"/>
                                          </p:val>
                                        </p:tav>
                                        <p:tav tm="100000">
                                          <p:val>
                                            <p:strVal val="#ppt_x"/>
                                          </p:val>
                                        </p:tav>
                                      </p:tavLst>
                                    </p:anim>
                                    <p:anim calcmode="lin" valueType="num">
                                      <p:cBhvr>
                                        <p:cTn id="5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p:bldP spid="15" grpId="0"/>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دبوس زينة 19"/>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كتاب الطالب </a:t>
            </a:r>
            <a:r>
              <a:rPr lang="ar-EG"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صـ127</a:t>
            </a:r>
            <a:endPar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endParaRPr>
          </a:p>
        </p:txBody>
      </p:sp>
      <p:sp>
        <p:nvSpPr>
          <p:cNvPr id="12" name="Round Diagonal Corner Rectangle 3"/>
          <p:cNvSpPr/>
          <p:nvPr/>
        </p:nvSpPr>
        <p:spPr>
          <a:xfrm>
            <a:off x="3498884"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مراجعة الدرس الأول </a:t>
            </a:r>
          </a:p>
        </p:txBody>
      </p:sp>
      <p:sp>
        <p:nvSpPr>
          <p:cNvPr id="13" name="Round Diagonal Corner Rectangle 4"/>
          <p:cNvSpPr/>
          <p:nvPr/>
        </p:nvSpPr>
        <p:spPr>
          <a:xfrm>
            <a:off x="716428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الوحدة الثالثة </a:t>
            </a:r>
          </a:p>
        </p:txBody>
      </p:sp>
      <p:sp>
        <p:nvSpPr>
          <p:cNvPr id="21" name="Round Diagonal Corner Rectangle 5"/>
          <p:cNvSpPr/>
          <p:nvPr/>
        </p:nvSpPr>
        <p:spPr>
          <a:xfrm>
            <a:off x="1256251"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400" b="1" dirty="0">
                <a:solidFill>
                  <a:prstClr val="white"/>
                </a:solidFill>
              </a:rPr>
              <a:t>الفصل الخامس </a:t>
            </a:r>
          </a:p>
        </p:txBody>
      </p:sp>
      <p:sp>
        <p:nvSpPr>
          <p:cNvPr id="22" name="مربع نص 21"/>
          <p:cNvSpPr txBox="1"/>
          <p:nvPr/>
        </p:nvSpPr>
        <p:spPr>
          <a:xfrm>
            <a:off x="3074566" y="609600"/>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rtl="1">
              <a:defRPr/>
            </a:pPr>
            <a:r>
              <a:rPr lang="ar-SA" sz="2400" b="1" dirty="0">
                <a:solidFill>
                  <a:prstClr val="white"/>
                </a:solidFill>
              </a:rPr>
              <a:t>أفكر وأتحدث وأكتب </a:t>
            </a:r>
          </a:p>
        </p:txBody>
      </p:sp>
      <p:sp>
        <p:nvSpPr>
          <p:cNvPr id="23" name="مربع نص 22"/>
          <p:cNvSpPr txBox="1"/>
          <p:nvPr/>
        </p:nvSpPr>
        <p:spPr>
          <a:xfrm>
            <a:off x="5796136" y="1162997"/>
            <a:ext cx="3042567" cy="646986"/>
          </a:xfrm>
          <a:prstGeom prst="round2Diag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r" rtl="1">
              <a:defRPr/>
            </a:pPr>
            <a:r>
              <a:rPr lang="ar-SA" sz="3200" b="1" dirty="0" smtClean="0">
                <a:solidFill>
                  <a:srgbClr val="7030A0"/>
                </a:solidFill>
              </a:rPr>
              <a:t>6- </a:t>
            </a:r>
            <a:r>
              <a:rPr lang="ar-SA" sz="3200" b="1" dirty="0" smtClean="0">
                <a:solidFill>
                  <a:srgbClr val="7030A0"/>
                </a:solidFill>
              </a:rPr>
              <a:t>السؤال الأساسي:</a:t>
            </a:r>
            <a:endParaRPr lang="ar-SA" sz="3200" b="1" dirty="0">
              <a:solidFill>
                <a:srgbClr val="7030A0"/>
              </a:solidFill>
            </a:endParaRPr>
          </a:p>
        </p:txBody>
      </p:sp>
      <p:sp>
        <p:nvSpPr>
          <p:cNvPr id="24" name="TextBox 15"/>
          <p:cNvSpPr txBox="1"/>
          <p:nvPr/>
        </p:nvSpPr>
        <p:spPr>
          <a:xfrm>
            <a:off x="230819" y="1916832"/>
            <a:ext cx="7086600" cy="1077218"/>
          </a:xfrm>
          <a:prstGeom prst="rect">
            <a:avLst/>
          </a:prstGeom>
          <a:noFill/>
        </p:spPr>
        <p:txBody>
          <a:bodyPr wrap="square" rtlCol="1">
            <a:spAutoFit/>
          </a:bodyPr>
          <a:lstStyle/>
          <a:p>
            <a:pPr algn="r" rtl="1" fontAlgn="base">
              <a:spcBef>
                <a:spcPct val="0"/>
              </a:spcBef>
              <a:spcAft>
                <a:spcPct val="0"/>
              </a:spcAft>
            </a:pPr>
            <a:r>
              <a:rPr lang="ar-SA" sz="3200" b="1" dirty="0" smtClean="0">
                <a:solidFill>
                  <a:srgbClr val="FF0000"/>
                </a:solidFill>
                <a:latin typeface="Arial" pitchFamily="34" charset="0"/>
                <a:cs typeface="Arial" pitchFamily="34" charset="0"/>
              </a:rPr>
              <a:t>كيف تنتقل الطاقة بين المخلوقات الحية في النظام البيئي ؟ </a:t>
            </a:r>
            <a:endParaRPr lang="ar-SA" sz="3600" dirty="0">
              <a:solidFill>
                <a:srgbClr val="FF0000"/>
              </a:solidFill>
              <a:latin typeface="Arial" pitchFamily="34" charset="0"/>
              <a:cs typeface="Arial" pitchFamily="34" charset="0"/>
            </a:endParaRPr>
          </a:p>
        </p:txBody>
      </p:sp>
      <p:sp>
        <p:nvSpPr>
          <p:cNvPr id="25" name="مستطيل 31"/>
          <p:cNvSpPr/>
          <p:nvPr/>
        </p:nvSpPr>
        <p:spPr>
          <a:xfrm>
            <a:off x="152400" y="3192016"/>
            <a:ext cx="8709996" cy="1245096"/>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base">
              <a:spcBef>
                <a:spcPct val="0"/>
              </a:spcBef>
              <a:spcAft>
                <a:spcPct val="0"/>
              </a:spcAft>
              <a:defRPr/>
            </a:pPr>
            <a:r>
              <a:rPr lang="ar-SA" sz="3200" b="1" dirty="0">
                <a:solidFill>
                  <a:schemeClr val="tx1"/>
                </a:solidFill>
              </a:rPr>
              <a:t>تنتقل الطاقة من مخلوق حي إلي آخر عبر ما يسمي السلسلة الغذائية </a:t>
            </a:r>
            <a:r>
              <a:rPr lang="ar-SA" sz="3200" b="1" dirty="0" smtClean="0">
                <a:solidFill>
                  <a:schemeClr val="tx1"/>
                </a:solidFill>
              </a:rPr>
              <a:t>.</a:t>
            </a:r>
          </a:p>
        </p:txBody>
      </p:sp>
    </p:spTree>
    <p:extLst>
      <p:ext uri="{BB962C8B-B14F-4D97-AF65-F5344CB8AC3E}">
        <p14:creationId xmlns:p14="http://schemas.microsoft.com/office/powerpoint/2010/main" val="2852053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0"/>
                                        </p:tgtEl>
                                        <p:attrNameLst>
                                          <p:attrName>style.color</p:attrName>
                                        </p:attrNameLst>
                                      </p:cBhvr>
                                      <p:by>
                                        <p:hsl h="-7200000" s="0" l="0"/>
                                      </p:by>
                                    </p:animClr>
                                    <p:animClr clrSpc="hsl" dir="cw">
                                      <p:cBhvr>
                                        <p:cTn id="7" dur="500" fill="hold"/>
                                        <p:tgtEl>
                                          <p:spTgt spid="20"/>
                                        </p:tgtEl>
                                        <p:attrNameLst>
                                          <p:attrName>fillcolor</p:attrName>
                                        </p:attrNameLst>
                                      </p:cBhvr>
                                      <p:by>
                                        <p:hsl h="-7200000" s="0" l="0"/>
                                      </p:by>
                                    </p:animClr>
                                    <p:animClr clrSpc="hsl" dir="cw">
                                      <p:cBhvr>
                                        <p:cTn id="8" dur="500" fill="hold"/>
                                        <p:tgtEl>
                                          <p:spTgt spid="20"/>
                                        </p:tgtEl>
                                        <p:attrNameLst>
                                          <p:attrName>stroke.color</p:attrName>
                                        </p:attrNameLst>
                                      </p:cBhvr>
                                      <p:by>
                                        <p:hsl h="-7200000"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iterate type="lt">
                                    <p:tmPct val="10000"/>
                                  </p:iterate>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iterate type="lt">
                                    <p:tmPct val="10000"/>
                                  </p:iterate>
                                  <p:childTnLst>
                                    <p:set>
                                      <p:cBhvr>
                                        <p:cTn id="46" dur="1" fill="hold">
                                          <p:stCondLst>
                                            <p:cond delay="0"/>
                                          </p:stCondLst>
                                        </p:cTn>
                                        <p:tgtEl>
                                          <p:spTgt spid="25"/>
                                        </p:tgtEl>
                                        <p:attrNameLst>
                                          <p:attrName>style.visibility</p:attrName>
                                        </p:attrNameLst>
                                      </p:cBhvr>
                                      <p:to>
                                        <p:strVal val="visible"/>
                                      </p:to>
                                    </p:set>
                                    <p:anim calcmode="lin" valueType="num">
                                      <p:cBhvr>
                                        <p:cTn id="4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50" dur="1000" fill="hold"/>
                                        <p:tgtEl>
                                          <p:spTgt spid="25"/>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3" grpId="0" animBg="1"/>
      <p:bldP spid="21" grpId="0" animBg="1"/>
      <p:bldP spid="24"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مربع نص 8"/>
          <p:cNvSpPr txBox="1"/>
          <p:nvPr/>
        </p:nvSpPr>
        <p:spPr>
          <a:xfrm>
            <a:off x="5411272" y="2963545"/>
            <a:ext cx="3239135" cy="31838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a:lnSpc>
                <a:spcPct val="115000"/>
              </a:lnSpc>
              <a:spcAft>
                <a:spcPts val="1000"/>
              </a:spcAft>
            </a:pPr>
            <a:endParaRPr lang="en-US" sz="1100">
              <a:solidFill>
                <a:prstClr val="black"/>
              </a:solidFill>
              <a:ea typeface="Traditional Arabic"/>
            </a:endParaRPr>
          </a:p>
        </p:txBody>
      </p:sp>
      <p:sp>
        <p:nvSpPr>
          <p:cNvPr id="16" name="مربع نص 21"/>
          <p:cNvSpPr txBox="1"/>
          <p:nvPr/>
        </p:nvSpPr>
        <p:spPr>
          <a:xfrm>
            <a:off x="2209800" y="44624"/>
            <a:ext cx="4449762" cy="801529"/>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rtl="1">
              <a:defRPr/>
            </a:pPr>
            <a:r>
              <a:rPr lang="ar-SA" sz="2800" b="1" dirty="0">
                <a:solidFill>
                  <a:prstClr val="black"/>
                </a:solidFill>
              </a:rPr>
              <a:t>الواجب</a:t>
            </a:r>
          </a:p>
        </p:txBody>
      </p:sp>
      <p:pic>
        <p:nvPicPr>
          <p:cNvPr id="20" name="Picture 3"/>
          <p:cNvPicPr/>
          <p:nvPr/>
        </p:nvPicPr>
        <p:blipFill>
          <a:blip r:embed="rId2"/>
          <a:srcRect/>
          <a:stretch>
            <a:fillRect/>
          </a:stretch>
        </p:blipFill>
        <p:spPr bwMode="auto">
          <a:xfrm>
            <a:off x="5411272" y="3318676"/>
            <a:ext cx="2853055" cy="2321560"/>
          </a:xfrm>
          <a:prstGeom prst="rect">
            <a:avLst/>
          </a:prstGeom>
          <a:ln>
            <a:noFill/>
          </a:ln>
          <a:effectLst>
            <a:softEdge rad="112500"/>
          </a:effectLst>
        </p:spPr>
      </p:pic>
      <p:sp>
        <p:nvSpPr>
          <p:cNvPr id="22" name="مخطط انسيابي: معالجة متعاقبة 21"/>
          <p:cNvSpPr/>
          <p:nvPr/>
        </p:nvSpPr>
        <p:spPr>
          <a:xfrm>
            <a:off x="2194997" y="2963545"/>
            <a:ext cx="3011170" cy="7562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15000"/>
              </a:lnSpc>
              <a:spcAft>
                <a:spcPts val="1000"/>
              </a:spcAft>
            </a:pPr>
            <a:r>
              <a:rPr lang="ar-SA" sz="2600" dirty="0">
                <a:solidFill>
                  <a:prstClr val="white"/>
                </a:solidFill>
                <a:ea typeface="Traditional Arabic"/>
              </a:rPr>
              <a:t>(</a:t>
            </a:r>
            <a:r>
              <a:rPr lang="ar-SA" sz="2600" b="1" dirty="0">
                <a:ln w="22225">
                  <a:solidFill>
                    <a:srgbClr val="EA157A"/>
                  </a:solidFill>
                  <a:prstDash val="solid"/>
                </a:ln>
                <a:solidFill>
                  <a:srgbClr val="EA157A">
                    <a:lumMod val="40000"/>
                    <a:lumOff val="60000"/>
                  </a:srgbClr>
                </a:solidFill>
                <a:ea typeface="Traditional Arabic"/>
              </a:rPr>
              <a:t>1</a:t>
            </a:r>
            <a:r>
              <a:rPr lang="ar-SA" sz="2600" dirty="0">
                <a:solidFill>
                  <a:prstClr val="white"/>
                </a:solidFill>
                <a:ea typeface="Traditional Arabic"/>
              </a:rPr>
              <a:t>)</a:t>
            </a:r>
            <a:r>
              <a:rPr lang="ar-EG" sz="2600" dirty="0">
                <a:solidFill>
                  <a:prstClr val="white"/>
                </a:solidFill>
                <a:ea typeface="Traditional Arabic"/>
              </a:rPr>
              <a:t>        </a:t>
            </a:r>
            <a:r>
              <a:rPr lang="ar-EG" sz="4000" b="1" dirty="0">
                <a:solidFill>
                  <a:srgbClr val="FF0000"/>
                </a:solidFill>
                <a:ea typeface="Traditional Arabic"/>
              </a:rPr>
              <a:t>المنتجات</a:t>
            </a:r>
            <a:endParaRPr lang="en-US" sz="1100" b="1" dirty="0">
              <a:solidFill>
                <a:srgbClr val="FF0000"/>
              </a:solidFill>
              <a:ea typeface="Traditional Arabic"/>
            </a:endParaRPr>
          </a:p>
        </p:txBody>
      </p:sp>
      <p:sp>
        <p:nvSpPr>
          <p:cNvPr id="23" name="مخطط انسيابي: معالجة متعاقبة 22"/>
          <p:cNvSpPr/>
          <p:nvPr/>
        </p:nvSpPr>
        <p:spPr>
          <a:xfrm>
            <a:off x="2204522" y="4171950"/>
            <a:ext cx="2979420" cy="756285"/>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15000"/>
              </a:lnSpc>
              <a:spcAft>
                <a:spcPts val="1000"/>
              </a:spcAft>
            </a:pPr>
            <a:r>
              <a:rPr lang="ar-SA" sz="2400" dirty="0">
                <a:solidFill>
                  <a:srgbClr val="FF0000"/>
                </a:solidFill>
                <a:latin typeface="Traditional Arabic"/>
                <a:ea typeface="Traditional Arabic"/>
                <a:cs typeface="Traditional Arabic"/>
              </a:rPr>
              <a:t>(</a:t>
            </a:r>
            <a:r>
              <a:rPr lang="ar-SA" sz="2400" b="1" dirty="0">
                <a:ln w="22225">
                  <a:solidFill>
                    <a:srgbClr val="EA157A"/>
                  </a:solidFill>
                  <a:prstDash val="solid"/>
                </a:ln>
                <a:solidFill>
                  <a:srgbClr val="EA157A">
                    <a:lumMod val="40000"/>
                    <a:lumOff val="60000"/>
                  </a:srgbClr>
                </a:solidFill>
                <a:latin typeface="Traditional Arabic"/>
                <a:ea typeface="Traditional Arabic"/>
                <a:cs typeface="Traditional Arabic"/>
              </a:rPr>
              <a:t>2</a:t>
            </a:r>
            <a:r>
              <a:rPr lang="ar-SA" sz="2400" dirty="0">
                <a:solidFill>
                  <a:srgbClr val="FF0000"/>
                </a:solidFill>
                <a:latin typeface="Traditional Arabic"/>
                <a:ea typeface="Traditional Arabic"/>
                <a:cs typeface="Traditional Arabic"/>
              </a:rPr>
              <a:t>)</a:t>
            </a:r>
            <a:r>
              <a:rPr lang="ar-EG" sz="2400" dirty="0">
                <a:solidFill>
                  <a:srgbClr val="FF0000"/>
                </a:solidFill>
                <a:latin typeface="Traditional Arabic"/>
                <a:ea typeface="Traditional Arabic"/>
                <a:cs typeface="Traditional Arabic"/>
              </a:rPr>
              <a:t>   </a:t>
            </a:r>
            <a:r>
              <a:rPr lang="ar-EG" sz="4000" b="1" dirty="0">
                <a:solidFill>
                  <a:srgbClr val="FF0000"/>
                </a:solidFill>
                <a:ea typeface="Traditional Arabic"/>
              </a:rPr>
              <a:t>المستهلكات</a:t>
            </a:r>
            <a:endParaRPr lang="en-US" sz="4000" b="1" dirty="0">
              <a:solidFill>
                <a:srgbClr val="FF0000"/>
              </a:solidFill>
              <a:ea typeface="Traditional Arabic"/>
            </a:endParaRPr>
          </a:p>
        </p:txBody>
      </p:sp>
      <p:sp>
        <p:nvSpPr>
          <p:cNvPr id="24" name="مخطط انسيابي: معالجة متعاقبة 23"/>
          <p:cNvSpPr/>
          <p:nvPr/>
        </p:nvSpPr>
        <p:spPr>
          <a:xfrm>
            <a:off x="2215317" y="5395595"/>
            <a:ext cx="2979420" cy="756285"/>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15000"/>
              </a:lnSpc>
              <a:spcAft>
                <a:spcPts val="1000"/>
              </a:spcAft>
            </a:pPr>
            <a:r>
              <a:rPr lang="ar-SA" sz="2200" dirty="0">
                <a:solidFill>
                  <a:srgbClr val="7030A0"/>
                </a:solidFill>
                <a:latin typeface="Traditional Arabic"/>
                <a:ea typeface="Traditional Arabic"/>
                <a:cs typeface="Traditional Arabic"/>
              </a:rPr>
              <a:t>(</a:t>
            </a:r>
            <a:r>
              <a:rPr lang="ar-SA" sz="2200" b="1" dirty="0">
                <a:ln w="22225">
                  <a:solidFill>
                    <a:srgbClr val="EA157A"/>
                  </a:solidFill>
                  <a:prstDash val="solid"/>
                </a:ln>
                <a:solidFill>
                  <a:srgbClr val="EA157A">
                    <a:lumMod val="40000"/>
                    <a:lumOff val="60000"/>
                  </a:srgbClr>
                </a:solidFill>
                <a:latin typeface="Traditional Arabic"/>
                <a:ea typeface="Traditional Arabic"/>
                <a:cs typeface="Traditional Arabic"/>
              </a:rPr>
              <a:t>3</a:t>
            </a:r>
            <a:r>
              <a:rPr lang="ar-SA" sz="2200" dirty="0">
                <a:solidFill>
                  <a:srgbClr val="7030A0"/>
                </a:solidFill>
                <a:latin typeface="Traditional Arabic"/>
                <a:ea typeface="Traditional Arabic"/>
                <a:cs typeface="Traditional Arabic"/>
              </a:rPr>
              <a:t>)</a:t>
            </a:r>
            <a:r>
              <a:rPr lang="ar-EG" sz="2200" dirty="0">
                <a:solidFill>
                  <a:srgbClr val="7030A0"/>
                </a:solidFill>
                <a:latin typeface="Traditional Arabic"/>
                <a:ea typeface="Traditional Arabic"/>
                <a:cs typeface="Traditional Arabic"/>
              </a:rPr>
              <a:t>     </a:t>
            </a:r>
            <a:r>
              <a:rPr lang="ar-EG" sz="4000" b="1" dirty="0">
                <a:solidFill>
                  <a:srgbClr val="FF0000"/>
                </a:solidFill>
                <a:ea typeface="Traditional Arabic"/>
              </a:rPr>
              <a:t>المحللات</a:t>
            </a:r>
            <a:endParaRPr lang="en-US" sz="4000" b="1" dirty="0">
              <a:solidFill>
                <a:srgbClr val="FF0000"/>
              </a:solidFill>
              <a:ea typeface="Traditional Arabic"/>
            </a:endParaRPr>
          </a:p>
        </p:txBody>
      </p:sp>
      <p:sp>
        <p:nvSpPr>
          <p:cNvPr id="25" name="سهم للأسفل 24"/>
          <p:cNvSpPr/>
          <p:nvPr/>
        </p:nvSpPr>
        <p:spPr>
          <a:xfrm>
            <a:off x="3550722" y="3721100"/>
            <a:ext cx="504190" cy="456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endParaRPr lang="ar-SA">
              <a:solidFill>
                <a:prstClr val="white"/>
              </a:solidFill>
            </a:endParaRPr>
          </a:p>
        </p:txBody>
      </p:sp>
      <p:sp>
        <p:nvSpPr>
          <p:cNvPr id="26" name="سهم للأسفل 25"/>
          <p:cNvSpPr/>
          <p:nvPr/>
        </p:nvSpPr>
        <p:spPr>
          <a:xfrm>
            <a:off x="3550722" y="4934585"/>
            <a:ext cx="504190" cy="45656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endParaRPr lang="ar-SA">
              <a:solidFill>
                <a:prstClr val="white"/>
              </a:solidFill>
            </a:endParaRPr>
          </a:p>
        </p:txBody>
      </p:sp>
      <p:sp>
        <p:nvSpPr>
          <p:cNvPr id="27" name="مستطيل ذو زوايا قطرية مستديرة 26"/>
          <p:cNvSpPr/>
          <p:nvPr/>
        </p:nvSpPr>
        <p:spPr>
          <a:xfrm>
            <a:off x="539552" y="1161415"/>
            <a:ext cx="7362190" cy="1591945"/>
          </a:xfrm>
          <a:prstGeom prst="round2Diag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15000"/>
              </a:lnSpc>
              <a:spcAft>
                <a:spcPts val="1000"/>
              </a:spcAft>
            </a:pPr>
            <a:r>
              <a:rPr lang="ar-SA" sz="2800" b="1" dirty="0">
                <a:gradFill>
                  <a:gsLst>
                    <a:gs pos="0">
                      <a:srgbClr val="A90000"/>
                    </a:gs>
                    <a:gs pos="78000">
                      <a:srgbClr val="FF1F06"/>
                    </a:gs>
                    <a:gs pos="100000">
                      <a:srgbClr val="FFE9E8"/>
                    </a:gs>
                  </a:gsLst>
                  <a:lin ang="5400000" scaled="0"/>
                </a:gradFill>
                <a:effectLst>
                  <a:outerShdw blurRad="69850" dist="43180" dir="5400000" sx="0" sy="0">
                    <a:srgbClr val="000000">
                      <a:alpha val="65000"/>
                    </a:srgbClr>
                  </a:outerShdw>
                </a:effectLst>
                <a:ea typeface="Traditional Arabic"/>
              </a:rPr>
              <a:t>س:رتب مستويات السلسلة الغذائية باستخدام المصطلحات  الاتية؟</a:t>
            </a:r>
            <a:endParaRPr lang="en-US" sz="1100" dirty="0">
              <a:solidFill>
                <a:prstClr val="black"/>
              </a:solidFill>
              <a:ea typeface="Traditional Arabic"/>
            </a:endParaRPr>
          </a:p>
          <a:p>
            <a:pPr algn="r" rtl="1">
              <a:lnSpc>
                <a:spcPct val="115000"/>
              </a:lnSpc>
              <a:spcAft>
                <a:spcPts val="1000"/>
              </a:spcAft>
            </a:pPr>
            <a:r>
              <a:rPr lang="ar-SA" sz="2800" b="1" dirty="0">
                <a:gradFill>
                  <a:gsLst>
                    <a:gs pos="0">
                      <a:srgbClr val="A90000"/>
                    </a:gs>
                    <a:gs pos="78000">
                      <a:srgbClr val="FF1F06"/>
                    </a:gs>
                    <a:gs pos="100000">
                      <a:srgbClr val="FFE9E8"/>
                    </a:gs>
                  </a:gsLst>
                  <a:lin ang="5400000" scaled="0"/>
                </a:gradFill>
                <a:effectLst>
                  <a:outerShdw blurRad="69850" dist="43180" dir="5400000" sx="0" sy="0">
                    <a:srgbClr val="000000">
                      <a:alpha val="65000"/>
                    </a:srgbClr>
                  </a:outerShdw>
                </a:effectLst>
                <a:ea typeface="Traditional Arabic"/>
              </a:rPr>
              <a:t>            (  المحللات   ــ   المنتجات   ــ   المستهلكات  )</a:t>
            </a:r>
            <a:endParaRPr lang="en-US" sz="1100" dirty="0">
              <a:solidFill>
                <a:prstClr val="black"/>
              </a:solidFill>
              <a:ea typeface="Traditional Arabic"/>
            </a:endParaRPr>
          </a:p>
        </p:txBody>
      </p:sp>
      <p:sp>
        <p:nvSpPr>
          <p:cNvPr id="2"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endParaRPr lang="ar-SA">
              <a:solidFill>
                <a:prstClr val="black"/>
              </a:solidFill>
            </a:endParaRPr>
          </a:p>
        </p:txBody>
      </p:sp>
      <p:sp>
        <p:nvSpPr>
          <p:cNvPr id="3" name="Rectangle 13"/>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endParaRPr lang="ar-SA">
              <a:solidFill>
                <a:prstClr val="black"/>
              </a:solidFill>
            </a:endParaRPr>
          </a:p>
        </p:txBody>
      </p:sp>
      <p:sp>
        <p:nvSpPr>
          <p:cNvPr id="29" name="Rectangle 18"/>
          <p:cNvSpPr>
            <a:spLocks noChangeArrowheads="1"/>
          </p:cNvSpPr>
          <p:nvPr/>
        </p:nvSpPr>
        <p:spPr bwMode="auto">
          <a:xfrm>
            <a:off x="0"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SA">
              <a:solidFill>
                <a:prstClr val="black"/>
              </a:solidFill>
              <a:latin typeface="Arial" pitchFamily="34" charset="0"/>
              <a:cs typeface="Arial" pitchFamily="34" charset="0"/>
            </a:endParaRPr>
          </a:p>
        </p:txBody>
      </p:sp>
      <p:pic>
        <p:nvPicPr>
          <p:cNvPr id="30" name="Picture 3" descr="C:\Documents and Settings\نور المعلم\My Documents\My Pictures\Arrow-right[1].png">
            <a:hlinkClick r:id="" action="ppaction://hlinkshowjump?jump=nextslide"/>
            <a:hlinkHover r:id="" action="ppaction://noaction" highlightClick="1">
              <a:snd r:embed="rId3" name="الترجمة من Google#en-ar-ط§ظ„طھظ„.wav"/>
            </a:hlinkHover>
          </p:cNvPr>
          <p:cNvPicPr>
            <a:picLocks noChangeAspect="1" noChangeArrowheads="1"/>
          </p:cNvPicPr>
          <p:nvPr/>
        </p:nvPicPr>
        <p:blipFill>
          <a:blip r:embed="rId4"/>
          <a:srcRect/>
          <a:stretch>
            <a:fillRect/>
          </a:stretch>
        </p:blipFill>
        <p:spPr bwMode="auto">
          <a:xfrm>
            <a:off x="1643063" y="6215063"/>
            <a:ext cx="863600" cy="835025"/>
          </a:xfrm>
          <a:prstGeom prst="rect">
            <a:avLst/>
          </a:prstGeom>
          <a:noFill/>
          <a:ln w="9525">
            <a:noFill/>
            <a:miter lim="800000"/>
            <a:headEnd/>
            <a:tailEnd/>
          </a:ln>
        </p:spPr>
      </p:pic>
      <p:pic>
        <p:nvPicPr>
          <p:cNvPr id="31" name="Picture 4" descr="C:\Documents and Settings\نور المعلم\My Documents\My Pictures\Arrow-Left[1].png">
            <a:hlinkClick r:id="" action="ppaction://hlinkshowjump?jump=previousslide"/>
            <a:hlinkHover r:id="" action="ppaction://noaction" highlightClick="1">
              <a:snd r:embed="rId5" name="الترجمة من Google#en-ar-ط§ظ„طھظ„_2.wav"/>
            </a:hlinkHover>
          </p:cNvPr>
          <p:cNvPicPr>
            <a:picLocks noChangeAspect="1" noChangeArrowheads="1"/>
          </p:cNvPicPr>
          <p:nvPr/>
        </p:nvPicPr>
        <p:blipFill>
          <a:blip r:embed="rId6"/>
          <a:srcRect/>
          <a:stretch>
            <a:fillRect/>
          </a:stretch>
        </p:blipFill>
        <p:spPr bwMode="auto">
          <a:xfrm rot="-202022">
            <a:off x="5530850" y="5953125"/>
            <a:ext cx="828675" cy="1068388"/>
          </a:xfrm>
          <a:prstGeom prst="rect">
            <a:avLst/>
          </a:prstGeom>
          <a:noFill/>
          <a:ln w="9525">
            <a:noFill/>
            <a:miter lim="800000"/>
            <a:headEnd/>
            <a:tailEnd/>
          </a:ln>
        </p:spPr>
      </p:pic>
      <p:pic>
        <p:nvPicPr>
          <p:cNvPr id="32" name="Picture 6" descr="http://www.gp4arab.com/jm/modules/fisheye_menu/images/exit.png">
            <a:hlinkClick r:id="" action="ppaction://hlinkshowjump?jump=endshow" highlightClick="1">
              <a:snd r:embed="rId7" name="الترجمة من Google#en-ar-lu hgsgh.wav"/>
            </a:hlinkClick>
            <a:hlinkHover r:id="" action="ppaction://noaction" highlightClick="1">
              <a:snd r:embed="rId8" name="الترجمة من Google#en-ar-ط§ظ„طھظ„_4.wav"/>
            </a:hlinkHover>
          </p:cNvPr>
          <p:cNvPicPr>
            <a:picLocks noChangeAspect="1" noChangeArrowheads="1"/>
          </p:cNvPicPr>
          <p:nvPr/>
        </p:nvPicPr>
        <p:blipFill>
          <a:blip r:embed="rId9"/>
          <a:srcRect/>
          <a:stretch>
            <a:fillRect/>
          </a:stretch>
        </p:blipFill>
        <p:spPr bwMode="auto">
          <a:xfrm>
            <a:off x="185738" y="5972175"/>
            <a:ext cx="885825" cy="885825"/>
          </a:xfrm>
          <a:prstGeom prst="rect">
            <a:avLst/>
          </a:prstGeom>
          <a:noFill/>
          <a:ln w="9525">
            <a:noFill/>
            <a:miter lim="800000"/>
            <a:headEnd/>
            <a:tailEnd/>
          </a:ln>
        </p:spPr>
      </p:pic>
      <p:sp>
        <p:nvSpPr>
          <p:cNvPr id="33" name="شكل بيضاوي 6">
            <a:hlinkClick r:id="" action="ppaction://hlinkshowjump?jump=firstslide"/>
            <a:hlinkHover r:id="" action="ppaction://noaction" highlightClick="1">
              <a:snd r:embed="rId10" name="الترجمة من Google#en-ar-ط§ظ„طھظ„_3.wav"/>
            </a:hlinkHover>
          </p:cNvPr>
          <p:cNvSpPr/>
          <p:nvPr/>
        </p:nvSpPr>
        <p:spPr>
          <a:xfrm rot="16200000" flipV="1">
            <a:off x="3751514" y="5515210"/>
            <a:ext cx="586131" cy="1944216"/>
          </a:xfrm>
          <a:prstGeom prst="ellipse">
            <a:avLst/>
          </a:prstGeom>
        </p:spPr>
        <p:style>
          <a:lnRef idx="0">
            <a:schemeClr val="accent4"/>
          </a:lnRef>
          <a:fillRef idx="3">
            <a:schemeClr val="accent4"/>
          </a:fillRef>
          <a:effectRef idx="3">
            <a:schemeClr val="accent4"/>
          </a:effectRef>
          <a:fontRef idx="minor">
            <a:schemeClr val="lt1"/>
          </a:fontRef>
        </p:style>
        <p:txBody>
          <a:bodyPr vert="vert270" rtlCol="1" anchor="ctr"/>
          <a:lstStyle/>
          <a:p>
            <a:pPr algn="ctr" rtl="1">
              <a:defRPr/>
            </a:pPr>
            <a:r>
              <a:rPr lang="ar-SA" sz="36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MCS Khaybar S_U normal." pitchFamily="2" charset="-78"/>
              </a:rPr>
              <a:t>الرئيسية</a:t>
            </a:r>
          </a:p>
        </p:txBody>
      </p:sp>
    </p:spTree>
    <p:extLst>
      <p:ext uri="{BB962C8B-B14F-4D97-AF65-F5344CB8AC3E}">
        <p14:creationId xmlns:p14="http://schemas.microsoft.com/office/powerpoint/2010/main" val="4047760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par>
                                <p:cTn id="18" presetID="6"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مستطيل مستدير الزوايا 24"/>
          <p:cNvSpPr/>
          <p:nvPr/>
        </p:nvSpPr>
        <p:spPr>
          <a:xfrm>
            <a:off x="2428290" y="0"/>
            <a:ext cx="3511862" cy="775889"/>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base">
              <a:spcBef>
                <a:spcPct val="0"/>
              </a:spcBef>
              <a:spcAft>
                <a:spcPct val="0"/>
              </a:spcAft>
            </a:pPr>
            <a:r>
              <a:rPr lang="ar-EG" sz="4000" b="1" dirty="0" smtClean="0">
                <a:solidFill>
                  <a:prstClr val="white"/>
                </a:solidFill>
              </a:rPr>
              <a:t>الوحدة </a:t>
            </a:r>
            <a:r>
              <a:rPr lang="ar-SA" sz="4000" b="1" dirty="0" smtClean="0">
                <a:solidFill>
                  <a:prstClr val="white"/>
                </a:solidFill>
              </a:rPr>
              <a:t>الثالثة</a:t>
            </a:r>
            <a:endParaRPr lang="ar-EG" sz="4000" b="1" dirty="0">
              <a:solidFill>
                <a:prstClr val="white"/>
              </a:solidFill>
            </a:endParaRPr>
          </a:p>
        </p:txBody>
      </p:sp>
      <p:sp>
        <p:nvSpPr>
          <p:cNvPr id="6" name="مستطيل 5"/>
          <p:cNvSpPr/>
          <p:nvPr/>
        </p:nvSpPr>
        <p:spPr>
          <a:xfrm>
            <a:off x="1242583" y="865128"/>
            <a:ext cx="6281745" cy="1123712"/>
          </a:xfrm>
          <a:prstGeom prst="round2Diag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bodyPr>
          <a:lstStyle/>
          <a:p>
            <a:pPr algn="ctr" fontAlgn="base">
              <a:spcBef>
                <a:spcPct val="0"/>
              </a:spcBef>
              <a:spcAft>
                <a:spcPct val="0"/>
              </a:spcAft>
            </a:pPr>
            <a:r>
              <a:rPr lang="ar-SA"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الأنظمة البيئية ومواردها</a:t>
            </a:r>
            <a:endParaRPr lang="ar-SA"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57293" y="2117208"/>
            <a:ext cx="4021825" cy="25673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مستطيل مستدير الزوايا 25">
            <a:hlinkClick r:id="rId4" action="ppaction://hlinksldjump"/>
          </p:cNvPr>
          <p:cNvSpPr/>
          <p:nvPr/>
        </p:nvSpPr>
        <p:spPr>
          <a:xfrm>
            <a:off x="4663480" y="4717504"/>
            <a:ext cx="2743200" cy="640080"/>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fontAlgn="base">
              <a:spcBef>
                <a:spcPct val="0"/>
              </a:spcBef>
              <a:spcAft>
                <a:spcPct val="0"/>
              </a:spcAft>
            </a:pPr>
            <a:r>
              <a:rPr lang="ar-EG" sz="3200" b="1" dirty="0" smtClean="0">
                <a:solidFill>
                  <a:prstClr val="white"/>
                </a:solidFill>
              </a:rPr>
              <a:t>الفصل </a:t>
            </a:r>
            <a:r>
              <a:rPr lang="ar-SA" sz="3200" b="1" dirty="0" smtClean="0">
                <a:solidFill>
                  <a:prstClr val="white"/>
                </a:solidFill>
              </a:rPr>
              <a:t>الخامس </a:t>
            </a:r>
            <a:endParaRPr lang="ar-EG" sz="3200" b="1" dirty="0">
              <a:solidFill>
                <a:prstClr val="white"/>
              </a:solidFill>
            </a:endParaRPr>
          </a:p>
        </p:txBody>
      </p:sp>
      <p:sp>
        <p:nvSpPr>
          <p:cNvPr id="39" name="مستطيل مستدير الزوايا 30">
            <a:hlinkClick r:id="" action="ppaction://noaction"/>
          </p:cNvPr>
          <p:cNvSpPr/>
          <p:nvPr/>
        </p:nvSpPr>
        <p:spPr>
          <a:xfrm>
            <a:off x="1691680" y="4717504"/>
            <a:ext cx="2743200" cy="640080"/>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fontAlgn="base">
              <a:spcBef>
                <a:spcPct val="0"/>
              </a:spcBef>
              <a:spcAft>
                <a:spcPct val="0"/>
              </a:spcAft>
            </a:pPr>
            <a:r>
              <a:rPr lang="ar-EG" sz="3200" b="1" dirty="0" smtClean="0">
                <a:solidFill>
                  <a:prstClr val="white"/>
                </a:solidFill>
              </a:rPr>
              <a:t>الفصل </a:t>
            </a:r>
            <a:r>
              <a:rPr lang="ar-SA" sz="3200" b="1" dirty="0" smtClean="0">
                <a:solidFill>
                  <a:prstClr val="white"/>
                </a:solidFill>
              </a:rPr>
              <a:t>السادس </a:t>
            </a:r>
            <a:endParaRPr lang="ar-EG" sz="3200" b="1" dirty="0">
              <a:solidFill>
                <a:prstClr val="white"/>
              </a:solidFill>
            </a:endParaRPr>
          </a:p>
        </p:txBody>
      </p:sp>
      <p:sp>
        <p:nvSpPr>
          <p:cNvPr id="44" name="مستطيل مستدير الزوايا 25">
            <a:hlinkClick r:id="" action="ppaction://noaction"/>
          </p:cNvPr>
          <p:cNvSpPr/>
          <p:nvPr/>
        </p:nvSpPr>
        <p:spPr>
          <a:xfrm>
            <a:off x="4663480" y="5525224"/>
            <a:ext cx="2743200" cy="640080"/>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fontAlgn="base">
              <a:spcBef>
                <a:spcPct val="0"/>
              </a:spcBef>
              <a:spcAft>
                <a:spcPct val="0"/>
              </a:spcAft>
            </a:pPr>
            <a:r>
              <a:rPr lang="ar-SA" sz="2400" b="1" dirty="0" smtClean="0">
                <a:solidFill>
                  <a:prstClr val="white"/>
                </a:solidFill>
              </a:rPr>
              <a:t>مراجعة </a:t>
            </a:r>
            <a:r>
              <a:rPr lang="ar-EG" sz="2400" b="1" dirty="0" smtClean="0">
                <a:solidFill>
                  <a:prstClr val="white"/>
                </a:solidFill>
              </a:rPr>
              <a:t>الفصل </a:t>
            </a:r>
            <a:r>
              <a:rPr lang="ar-SA" sz="2400" b="1" dirty="0" smtClean="0">
                <a:solidFill>
                  <a:prstClr val="white"/>
                </a:solidFill>
              </a:rPr>
              <a:t>الخامس</a:t>
            </a:r>
            <a:endParaRPr lang="ar-EG" sz="2400" b="1" dirty="0">
              <a:solidFill>
                <a:prstClr val="white"/>
              </a:solidFill>
            </a:endParaRPr>
          </a:p>
        </p:txBody>
      </p:sp>
      <p:sp>
        <p:nvSpPr>
          <p:cNvPr id="45" name="مستطيل مستدير الزوايا 30">
            <a:hlinkClick r:id="" action="ppaction://noaction"/>
          </p:cNvPr>
          <p:cNvSpPr/>
          <p:nvPr/>
        </p:nvSpPr>
        <p:spPr>
          <a:xfrm>
            <a:off x="1691680" y="5525224"/>
            <a:ext cx="2743200" cy="640080"/>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fontAlgn="base">
              <a:spcBef>
                <a:spcPct val="0"/>
              </a:spcBef>
              <a:spcAft>
                <a:spcPct val="0"/>
              </a:spcAft>
            </a:pPr>
            <a:r>
              <a:rPr lang="ar-SA" sz="2400" b="1" dirty="0" smtClean="0">
                <a:solidFill>
                  <a:prstClr val="white"/>
                </a:solidFill>
              </a:rPr>
              <a:t>مراجعة </a:t>
            </a:r>
            <a:r>
              <a:rPr lang="ar-EG" sz="2400" b="1" dirty="0" smtClean="0">
                <a:solidFill>
                  <a:prstClr val="white"/>
                </a:solidFill>
              </a:rPr>
              <a:t>الفصل </a:t>
            </a:r>
            <a:r>
              <a:rPr lang="ar-SA" sz="2400" b="1" dirty="0" smtClean="0">
                <a:solidFill>
                  <a:prstClr val="white"/>
                </a:solidFill>
              </a:rPr>
              <a:t>السادس</a:t>
            </a:r>
            <a:endParaRPr lang="ar-EG" sz="2400" b="1" dirty="0">
              <a:solidFill>
                <a:prstClr val="white"/>
              </a:solidFill>
            </a:endParaRPr>
          </a:p>
        </p:txBody>
      </p:sp>
    </p:spTree>
    <p:extLst>
      <p:ext uri="{BB962C8B-B14F-4D97-AF65-F5344CB8AC3E}">
        <p14:creationId xmlns:p14="http://schemas.microsoft.com/office/powerpoint/2010/main" val="3523388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P spid="38" grpId="0" animBg="1"/>
      <p:bldP spid="39"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مستطيل مستدير الزوايا 14"/>
          <p:cNvSpPr/>
          <p:nvPr/>
        </p:nvSpPr>
        <p:spPr>
          <a:xfrm>
            <a:off x="3059832" y="50348"/>
            <a:ext cx="2528877" cy="714356"/>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3200" b="1" dirty="0" smtClean="0">
                <a:solidFill>
                  <a:prstClr val="black"/>
                </a:solidFill>
                <a:latin typeface="Simplified Arabic" pitchFamily="18" charset="-78"/>
                <a:cs typeface="Simplified Arabic" pitchFamily="18" charset="-78"/>
              </a:rPr>
              <a:t>المفردات </a:t>
            </a:r>
            <a:endParaRPr lang="ar-SA" sz="3200" b="1" dirty="0">
              <a:solidFill>
                <a:prstClr val="black"/>
              </a:solidFill>
              <a:latin typeface="Simplified Arabic" pitchFamily="18" charset="-78"/>
              <a:cs typeface="Simplified Arabic" pitchFamily="18" charset="-78"/>
            </a:endParaRPr>
          </a:p>
        </p:txBody>
      </p:sp>
      <p:sp>
        <p:nvSpPr>
          <p:cNvPr id="14" name="مربع نص 13"/>
          <p:cNvSpPr txBox="1"/>
          <p:nvPr/>
        </p:nvSpPr>
        <p:spPr>
          <a:xfrm>
            <a:off x="6823498" y="1073759"/>
            <a:ext cx="1998720" cy="578882"/>
          </a:xfrm>
          <a:prstGeom prst="round2DiagRect">
            <a:avLst/>
          </a:prstGeom>
        </p:spPr>
        <p:style>
          <a:lnRef idx="0">
            <a:schemeClr val="accent4"/>
          </a:lnRef>
          <a:fillRef idx="3">
            <a:schemeClr val="accent4"/>
          </a:fillRef>
          <a:effectRef idx="3">
            <a:schemeClr val="accent4"/>
          </a:effectRef>
          <a:fontRef idx="minor">
            <a:schemeClr val="lt1"/>
          </a:fontRef>
        </p:style>
        <p:txBody>
          <a:bodyPr wrap="none" rtlCol="1">
            <a:spAutoFit/>
          </a:bodyPr>
          <a:lstStyle/>
          <a:p>
            <a:pPr fontAlgn="base">
              <a:spcBef>
                <a:spcPct val="0"/>
              </a:spcBef>
              <a:spcAft>
                <a:spcPct val="0"/>
              </a:spcAft>
            </a:pP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السلسلة</a:t>
            </a: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الغذائية</a:t>
            </a: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ar-EG"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مربع نص 15"/>
          <p:cNvSpPr txBox="1"/>
          <p:nvPr/>
        </p:nvSpPr>
        <p:spPr>
          <a:xfrm>
            <a:off x="611560" y="908720"/>
            <a:ext cx="6023800" cy="954107"/>
          </a:xfrm>
          <a:prstGeom prst="rect">
            <a:avLst/>
          </a:prstGeom>
          <a:noFill/>
        </p:spPr>
        <p:txBody>
          <a:bodyPr wrap="square" rtlCol="1">
            <a:spAutoFit/>
          </a:bodyPr>
          <a:lstStyle/>
          <a:p>
            <a:pPr fontAlgn="base">
              <a:spcBef>
                <a:spcPct val="0"/>
              </a:spcBef>
              <a:spcAft>
                <a:spcPct val="0"/>
              </a:spcAft>
            </a:pPr>
            <a:r>
              <a:rPr lang="ar-EG" sz="2800" b="1" dirty="0" smtClean="0">
                <a:solidFill>
                  <a:prstClr val="black"/>
                </a:solidFill>
                <a:latin typeface="Arial" pitchFamily="34" charset="0"/>
              </a:rPr>
              <a:t>نموذج يبين كيف تنتقل الطاقة في الغذاء من مخلوق حي </a:t>
            </a:r>
            <a:r>
              <a:rPr lang="ar-SA" sz="2800" b="1" dirty="0" smtClean="0">
                <a:solidFill>
                  <a:prstClr val="black"/>
                </a:solidFill>
                <a:latin typeface="Arial" pitchFamily="34" charset="0"/>
              </a:rPr>
              <a:t>إ</a:t>
            </a:r>
            <a:r>
              <a:rPr lang="ar-EG" sz="2800" b="1" dirty="0" err="1" smtClean="0">
                <a:solidFill>
                  <a:prstClr val="black"/>
                </a:solidFill>
                <a:latin typeface="Arial" pitchFamily="34" charset="0"/>
              </a:rPr>
              <a:t>لى</a:t>
            </a:r>
            <a:r>
              <a:rPr lang="ar-SA" sz="2800" b="1" dirty="0" smtClean="0">
                <a:solidFill>
                  <a:prstClr val="black"/>
                </a:solidFill>
                <a:latin typeface="Arial" pitchFamily="34" charset="0"/>
              </a:rPr>
              <a:t> </a:t>
            </a:r>
            <a:r>
              <a:rPr lang="ar-EG" sz="2800" b="1" dirty="0" smtClean="0">
                <a:solidFill>
                  <a:prstClr val="black"/>
                </a:solidFill>
                <a:latin typeface="Arial" pitchFamily="34" charset="0"/>
              </a:rPr>
              <a:t>آخر </a:t>
            </a:r>
            <a:r>
              <a:rPr lang="ar-EG" sz="2800" b="1" dirty="0" smtClean="0">
                <a:solidFill>
                  <a:prstClr val="black"/>
                </a:solidFill>
                <a:latin typeface="Arial" pitchFamily="34" charset="0"/>
              </a:rPr>
              <a:t>في نظام بيئي </a:t>
            </a:r>
            <a:endParaRPr lang="ar-EG" sz="2800" b="1" dirty="0">
              <a:solidFill>
                <a:prstClr val="black"/>
              </a:solidFill>
              <a:latin typeface="Arial" pitchFamily="34" charset="0"/>
            </a:endParaRPr>
          </a:p>
        </p:txBody>
      </p:sp>
      <p:sp>
        <p:nvSpPr>
          <p:cNvPr id="17" name="دبوس زينة 16"/>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صـ116</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مربع نص 11"/>
          <p:cNvSpPr txBox="1"/>
          <p:nvPr/>
        </p:nvSpPr>
        <p:spPr>
          <a:xfrm>
            <a:off x="6908254" y="2044738"/>
            <a:ext cx="1920362" cy="578882"/>
          </a:xfrm>
          <a:prstGeom prst="round2DiagRect">
            <a:avLst/>
          </a:prstGeom>
        </p:spPr>
        <p:style>
          <a:lnRef idx="0">
            <a:schemeClr val="accent4"/>
          </a:lnRef>
          <a:fillRef idx="3">
            <a:schemeClr val="accent4"/>
          </a:fillRef>
          <a:effectRef idx="3">
            <a:schemeClr val="accent4"/>
          </a:effectRef>
          <a:fontRef idx="minor">
            <a:schemeClr val="lt1"/>
          </a:fontRef>
        </p:style>
        <p:txBody>
          <a:bodyPr wrap="none" rtlCol="1">
            <a:spAutoFit/>
          </a:bodyPr>
          <a:lstStyle/>
          <a:p>
            <a:pPr fontAlgn="base">
              <a:spcBef>
                <a:spcPct val="0"/>
              </a:spcBef>
              <a:spcAft>
                <a:spcPct val="0"/>
              </a:spcAft>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الشبكة </a:t>
            </a: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الغذائية</a:t>
            </a: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ar-EG"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799698" y="1972730"/>
            <a:ext cx="6023800" cy="954107"/>
          </a:xfrm>
          <a:prstGeom prst="rect">
            <a:avLst/>
          </a:prstGeom>
          <a:noFill/>
        </p:spPr>
        <p:txBody>
          <a:bodyPr wrap="square" rtlCol="1">
            <a:spAutoFit/>
          </a:bodyPr>
          <a:lstStyle/>
          <a:p>
            <a:pPr fontAlgn="base">
              <a:spcBef>
                <a:spcPct val="0"/>
              </a:spcBef>
              <a:spcAft>
                <a:spcPct val="0"/>
              </a:spcAft>
            </a:pPr>
            <a:r>
              <a:rPr lang="ar-SA" sz="2800" b="1" dirty="0" smtClean="0">
                <a:solidFill>
                  <a:prstClr val="black"/>
                </a:solidFill>
                <a:latin typeface="Arial" pitchFamily="34" charset="0"/>
              </a:rPr>
              <a:t>نموذج يبين مجموعة متداخلة من السلاسل الغذائية في نظام بيئي معين.</a:t>
            </a:r>
            <a:endParaRPr lang="ar-EG" sz="2800" b="1" dirty="0">
              <a:solidFill>
                <a:prstClr val="black"/>
              </a:solidFill>
              <a:latin typeface="Arial" pitchFamily="34" charset="0"/>
            </a:endParaRPr>
          </a:p>
        </p:txBody>
      </p:sp>
      <p:sp>
        <p:nvSpPr>
          <p:cNvPr id="20" name="مربع نص 19"/>
          <p:cNvSpPr txBox="1"/>
          <p:nvPr/>
        </p:nvSpPr>
        <p:spPr>
          <a:xfrm>
            <a:off x="7297739" y="2946135"/>
            <a:ext cx="1524479" cy="578882"/>
          </a:xfrm>
          <a:prstGeom prst="round2DiagRect">
            <a:avLst/>
          </a:prstGeom>
        </p:spPr>
        <p:style>
          <a:lnRef idx="0">
            <a:schemeClr val="accent4"/>
          </a:lnRef>
          <a:fillRef idx="3">
            <a:schemeClr val="accent4"/>
          </a:fillRef>
          <a:effectRef idx="3">
            <a:schemeClr val="accent4"/>
          </a:effectRef>
          <a:fontRef idx="minor">
            <a:schemeClr val="lt1"/>
          </a:fontRef>
        </p:style>
        <p:txBody>
          <a:bodyPr wrap="none" rtlCol="1">
            <a:spAutoFit/>
          </a:bodyPr>
          <a:lstStyle/>
          <a:p>
            <a:pPr fontAlgn="base">
              <a:spcBef>
                <a:spcPct val="0"/>
              </a:spcBef>
              <a:spcAft>
                <a:spcPct val="0"/>
              </a:spcAft>
            </a:pP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هرم</a:t>
            </a: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الطاقة</a:t>
            </a: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ar-EG"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مربع نص 24"/>
          <p:cNvSpPr txBox="1"/>
          <p:nvPr/>
        </p:nvSpPr>
        <p:spPr>
          <a:xfrm>
            <a:off x="536863" y="2927389"/>
            <a:ext cx="6260498" cy="523220"/>
          </a:xfrm>
          <a:prstGeom prst="rect">
            <a:avLst/>
          </a:prstGeom>
          <a:noFill/>
        </p:spPr>
        <p:txBody>
          <a:bodyPr wrap="square" rtlCol="1">
            <a:spAutoFit/>
          </a:bodyPr>
          <a:lstStyle/>
          <a:p>
            <a:pPr fontAlgn="base">
              <a:spcBef>
                <a:spcPct val="0"/>
              </a:spcBef>
              <a:spcAft>
                <a:spcPct val="0"/>
              </a:spcAft>
            </a:pPr>
            <a:r>
              <a:rPr lang="ar-EG" sz="2800" b="1" dirty="0" smtClean="0">
                <a:solidFill>
                  <a:prstClr val="black"/>
                </a:solidFill>
                <a:latin typeface="Arial" pitchFamily="34" charset="0"/>
              </a:rPr>
              <a:t>نموذج يوضح كيف تنتقل الطاقة في</a:t>
            </a:r>
            <a:r>
              <a:rPr lang="ar-SA" sz="2800" b="1" dirty="0" smtClean="0">
                <a:solidFill>
                  <a:prstClr val="black"/>
                </a:solidFill>
                <a:latin typeface="Arial" pitchFamily="34" charset="0"/>
              </a:rPr>
              <a:t> </a:t>
            </a:r>
            <a:r>
              <a:rPr lang="ar-EG" sz="2800" b="1" dirty="0" smtClean="0">
                <a:solidFill>
                  <a:prstClr val="black"/>
                </a:solidFill>
                <a:latin typeface="Arial" pitchFamily="34" charset="0"/>
              </a:rPr>
              <a:t>سلسلة غذائية </a:t>
            </a:r>
            <a:endParaRPr lang="ar-EG" sz="2800" b="1" dirty="0">
              <a:solidFill>
                <a:prstClr val="black"/>
              </a:solidFill>
              <a:latin typeface="Arial" pitchFamily="34" charset="0"/>
            </a:endParaRPr>
          </a:p>
        </p:txBody>
      </p:sp>
      <p:sp>
        <p:nvSpPr>
          <p:cNvPr id="26" name="مربع نص 25"/>
          <p:cNvSpPr txBox="1"/>
          <p:nvPr/>
        </p:nvSpPr>
        <p:spPr>
          <a:xfrm>
            <a:off x="7844584" y="3756226"/>
            <a:ext cx="984032" cy="578882"/>
          </a:xfrm>
          <a:prstGeom prst="round2DiagRect">
            <a:avLst/>
          </a:prstGeom>
        </p:spPr>
        <p:style>
          <a:lnRef idx="0">
            <a:schemeClr val="accent4"/>
          </a:lnRef>
          <a:fillRef idx="3">
            <a:schemeClr val="accent4"/>
          </a:fillRef>
          <a:effectRef idx="3">
            <a:schemeClr val="accent4"/>
          </a:effectRef>
          <a:fontRef idx="minor">
            <a:schemeClr val="lt1"/>
          </a:fontRef>
        </p:style>
        <p:txBody>
          <a:bodyPr wrap="none" rtlCol="1">
            <a:spAutoFit/>
          </a:bodyPr>
          <a:lstStyle/>
          <a:p>
            <a:pPr fontAlgn="base">
              <a:spcBef>
                <a:spcPct val="0"/>
              </a:spcBef>
              <a:spcAft>
                <a:spcPct val="0"/>
              </a:spcAft>
            </a:pP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المناخ</a:t>
            </a: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ar-EG"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مربع نص 26"/>
          <p:cNvSpPr txBox="1"/>
          <p:nvPr/>
        </p:nvSpPr>
        <p:spPr>
          <a:xfrm>
            <a:off x="375797" y="3628914"/>
            <a:ext cx="6395517" cy="954107"/>
          </a:xfrm>
          <a:prstGeom prst="rect">
            <a:avLst/>
          </a:prstGeom>
          <a:noFill/>
        </p:spPr>
        <p:txBody>
          <a:bodyPr wrap="square" rtlCol="1">
            <a:spAutoFit/>
          </a:bodyPr>
          <a:lstStyle/>
          <a:p>
            <a:pPr fontAlgn="base">
              <a:spcBef>
                <a:spcPct val="0"/>
              </a:spcBef>
              <a:spcAft>
                <a:spcPct val="0"/>
              </a:spcAft>
            </a:pPr>
            <a:r>
              <a:rPr lang="ar-EG" sz="2800" b="1" dirty="0" smtClean="0">
                <a:solidFill>
                  <a:prstClr val="black"/>
                </a:solidFill>
                <a:latin typeface="Arial" pitchFamily="34" charset="0"/>
              </a:rPr>
              <a:t>متوسط الحالة الجوية في منطقة جغرافية معينة خلال</a:t>
            </a:r>
          </a:p>
          <a:p>
            <a:pPr fontAlgn="base">
              <a:spcBef>
                <a:spcPct val="0"/>
              </a:spcBef>
              <a:spcAft>
                <a:spcPct val="0"/>
              </a:spcAft>
            </a:pPr>
            <a:r>
              <a:rPr lang="ar-EG" sz="2800" b="1" dirty="0" smtClean="0">
                <a:solidFill>
                  <a:prstClr val="black"/>
                </a:solidFill>
                <a:latin typeface="Arial" pitchFamily="34" charset="0"/>
              </a:rPr>
              <a:t> فترة زمنية طويلة </a:t>
            </a:r>
            <a:endParaRPr lang="ar-EG" sz="2800" b="1" dirty="0">
              <a:solidFill>
                <a:prstClr val="black"/>
              </a:solidFill>
              <a:latin typeface="Arial" pitchFamily="34" charset="0"/>
            </a:endParaRPr>
          </a:p>
        </p:txBody>
      </p:sp>
      <p:sp>
        <p:nvSpPr>
          <p:cNvPr id="28" name="مربع نص 27"/>
          <p:cNvSpPr txBox="1"/>
          <p:nvPr/>
        </p:nvSpPr>
        <p:spPr>
          <a:xfrm>
            <a:off x="6937990" y="4925058"/>
            <a:ext cx="2026498" cy="578882"/>
          </a:xfrm>
          <a:prstGeom prst="round2DiagRect">
            <a:avLst/>
          </a:prstGeom>
        </p:spPr>
        <p:style>
          <a:lnRef idx="0">
            <a:schemeClr val="accent4"/>
          </a:lnRef>
          <a:fillRef idx="3">
            <a:schemeClr val="accent4"/>
          </a:fillRef>
          <a:effectRef idx="3">
            <a:schemeClr val="accent4"/>
          </a:effectRef>
          <a:fontRef idx="minor">
            <a:schemeClr val="lt1"/>
          </a:fontRef>
        </p:style>
        <p:txBody>
          <a:bodyPr wrap="none" rtlCol="1">
            <a:spAutoFit/>
          </a:bodyPr>
          <a:lstStyle/>
          <a:p>
            <a:pPr fontAlgn="base">
              <a:spcBef>
                <a:spcPct val="0"/>
              </a:spcBef>
              <a:spcAft>
                <a:spcPct val="0"/>
              </a:spcAft>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المنطقة </a:t>
            </a: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الحيوية</a:t>
            </a: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ar-EG"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مربع نص 28"/>
          <p:cNvSpPr txBox="1"/>
          <p:nvPr/>
        </p:nvSpPr>
        <p:spPr>
          <a:xfrm>
            <a:off x="20970" y="4773689"/>
            <a:ext cx="6869634" cy="1384995"/>
          </a:xfrm>
          <a:prstGeom prst="rect">
            <a:avLst/>
          </a:prstGeom>
          <a:noFill/>
        </p:spPr>
        <p:txBody>
          <a:bodyPr wrap="square" rtlCol="1">
            <a:spAutoFit/>
          </a:bodyPr>
          <a:lstStyle/>
          <a:p>
            <a:pPr fontAlgn="base">
              <a:spcBef>
                <a:spcPct val="0"/>
              </a:spcBef>
              <a:spcAft>
                <a:spcPct val="0"/>
              </a:spcAft>
            </a:pPr>
            <a:r>
              <a:rPr lang="ar-SA" sz="2800" b="1" dirty="0" smtClean="0">
                <a:solidFill>
                  <a:prstClr val="black"/>
                </a:solidFill>
                <a:latin typeface="Arial" pitchFamily="34" charset="0"/>
              </a:rPr>
              <a:t>نظام بيئي يشغل منطقة جغرافية واسعة علي اليابسة يسود فيها مناخ معين، و تعيش فيها أنواع معينة من الحيوانات و النباتات.</a:t>
            </a:r>
            <a:endParaRPr lang="ar-EG" sz="2800" b="1" dirty="0">
              <a:solidFill>
                <a:prstClr val="black"/>
              </a:solidFill>
              <a:latin typeface="Arial" pitchFamily="34" charset="0"/>
            </a:endParaRPr>
          </a:p>
        </p:txBody>
      </p:sp>
    </p:spTree>
    <p:extLst>
      <p:ext uri="{BB962C8B-B14F-4D97-AF65-F5344CB8AC3E}">
        <p14:creationId xmlns:p14="http://schemas.microsoft.com/office/powerpoint/2010/main" val="4237210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6"/>
                                        </p:tgtEl>
                                        <p:attrNameLst>
                                          <p:attrName>style.visibility</p:attrName>
                                        </p:attrNameLst>
                                      </p:cBhvr>
                                      <p:to>
                                        <p:strVal val="visible"/>
                                      </p:to>
                                    </p:set>
                                    <p:anim calcmode="discrete" valueType="clr">
                                      <p:cBhvr override="childStyle">
                                        <p:cTn id="26"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6"/>
                                        </p:tgtEl>
                                        <p:attrNameLst>
                                          <p:attrName>fillcolor</p:attrName>
                                        </p:attrNameLst>
                                      </p:cBhvr>
                                      <p:tavLst>
                                        <p:tav tm="0">
                                          <p:val>
                                            <p:clrVal>
                                              <a:schemeClr val="accent2"/>
                                            </p:clrVal>
                                          </p:val>
                                        </p:tav>
                                        <p:tav tm="50000">
                                          <p:val>
                                            <p:clrVal>
                                              <a:schemeClr val="hlink"/>
                                            </p:clrVal>
                                          </p:val>
                                        </p:tav>
                                      </p:tavLst>
                                    </p:anim>
                                    <p:set>
                                      <p:cBhvr>
                                        <p:cTn id="28" dur="80"/>
                                        <p:tgtEl>
                                          <p:spTgt spid="16"/>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type="lt">
                                    <p:tmPct val="10000"/>
                                  </p:iterate>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3"/>
                                        </p:tgtEl>
                                        <p:attrNameLst>
                                          <p:attrName>style.visibility</p:attrName>
                                        </p:attrNameLst>
                                      </p:cBhvr>
                                      <p:to>
                                        <p:strVal val="visible"/>
                                      </p:to>
                                    </p:set>
                                    <p:anim calcmode="discrete" valueType="clr">
                                      <p:cBhvr override="childStyle">
                                        <p:cTn id="3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3"/>
                                        </p:tgtEl>
                                        <p:attrNameLst>
                                          <p:attrName>fillcolor</p:attrName>
                                        </p:attrNameLst>
                                      </p:cBhvr>
                                      <p:tavLst>
                                        <p:tav tm="0">
                                          <p:val>
                                            <p:clrVal>
                                              <a:schemeClr val="accent2"/>
                                            </p:clrVal>
                                          </p:val>
                                        </p:tav>
                                        <p:tav tm="50000">
                                          <p:val>
                                            <p:clrVal>
                                              <a:schemeClr val="hlink"/>
                                            </p:clrVal>
                                          </p:val>
                                        </p:tav>
                                      </p:tavLst>
                                    </p:anim>
                                    <p:set>
                                      <p:cBhvr>
                                        <p:cTn id="41" dur="80"/>
                                        <p:tgtEl>
                                          <p:spTgt spid="13"/>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iterate type="lt">
                                    <p:tmPct val="10000"/>
                                  </p:iterate>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25"/>
                                        </p:tgtEl>
                                        <p:attrNameLst>
                                          <p:attrName>style.visibility</p:attrName>
                                        </p:attrNameLst>
                                      </p:cBhvr>
                                      <p:to>
                                        <p:strVal val="visible"/>
                                      </p:to>
                                    </p:set>
                                    <p:anim calcmode="discrete" valueType="clr">
                                      <p:cBhvr override="childStyle">
                                        <p:cTn id="5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5"/>
                                        </p:tgtEl>
                                        <p:attrNameLst>
                                          <p:attrName>fillcolor</p:attrName>
                                        </p:attrNameLst>
                                      </p:cBhvr>
                                      <p:tavLst>
                                        <p:tav tm="0">
                                          <p:val>
                                            <p:clrVal>
                                              <a:schemeClr val="accent2"/>
                                            </p:clrVal>
                                          </p:val>
                                        </p:tav>
                                        <p:tav tm="50000">
                                          <p:val>
                                            <p:clrVal>
                                              <a:schemeClr val="hlink"/>
                                            </p:clrVal>
                                          </p:val>
                                        </p:tav>
                                      </p:tavLst>
                                    </p:anim>
                                    <p:set>
                                      <p:cBhvr>
                                        <p:cTn id="54" dur="80"/>
                                        <p:tgtEl>
                                          <p:spTgt spid="25"/>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iterate type="lt">
                                    <p:tmPct val="10000"/>
                                  </p:iterate>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27"/>
                                        </p:tgtEl>
                                        <p:attrNameLst>
                                          <p:attrName>style.visibility</p:attrName>
                                        </p:attrNameLst>
                                      </p:cBhvr>
                                      <p:to>
                                        <p:strVal val="visible"/>
                                      </p:to>
                                    </p:set>
                                    <p:anim calcmode="discrete" valueType="clr">
                                      <p:cBhvr override="childStyle">
                                        <p:cTn id="65"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7"/>
                                        </p:tgtEl>
                                        <p:attrNameLst>
                                          <p:attrName>fillcolor</p:attrName>
                                        </p:attrNameLst>
                                      </p:cBhvr>
                                      <p:tavLst>
                                        <p:tav tm="0">
                                          <p:val>
                                            <p:clrVal>
                                              <a:schemeClr val="accent2"/>
                                            </p:clrVal>
                                          </p:val>
                                        </p:tav>
                                        <p:tav tm="50000">
                                          <p:val>
                                            <p:clrVal>
                                              <a:schemeClr val="hlink"/>
                                            </p:clrVal>
                                          </p:val>
                                        </p:tav>
                                      </p:tavLst>
                                    </p:anim>
                                    <p:set>
                                      <p:cBhvr>
                                        <p:cTn id="67" dur="80"/>
                                        <p:tgtEl>
                                          <p:spTgt spid="27"/>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iterate type="lt">
                                    <p:tmPct val="10000"/>
                                  </p:iterate>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grpId="0" nodeType="clickEffect">
                                  <p:stCondLst>
                                    <p:cond delay="0"/>
                                  </p:stCondLst>
                                  <p:iterate type="lt">
                                    <p:tmPct val="50000"/>
                                  </p:iterate>
                                  <p:childTnLst>
                                    <p:set>
                                      <p:cBhvr>
                                        <p:cTn id="77" dur="1" fill="hold">
                                          <p:stCondLst>
                                            <p:cond delay="0"/>
                                          </p:stCondLst>
                                        </p:cTn>
                                        <p:tgtEl>
                                          <p:spTgt spid="29"/>
                                        </p:tgtEl>
                                        <p:attrNameLst>
                                          <p:attrName>style.visibility</p:attrName>
                                        </p:attrNameLst>
                                      </p:cBhvr>
                                      <p:to>
                                        <p:strVal val="visible"/>
                                      </p:to>
                                    </p:set>
                                    <p:anim calcmode="discrete" valueType="clr">
                                      <p:cBhvr override="childStyle">
                                        <p:cTn id="78"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29"/>
                                        </p:tgtEl>
                                        <p:attrNameLst>
                                          <p:attrName>fillcolor</p:attrName>
                                        </p:attrNameLst>
                                      </p:cBhvr>
                                      <p:tavLst>
                                        <p:tav tm="0">
                                          <p:val>
                                            <p:clrVal>
                                              <a:schemeClr val="accent2"/>
                                            </p:clrVal>
                                          </p:val>
                                        </p:tav>
                                        <p:tav tm="50000">
                                          <p:val>
                                            <p:clrVal>
                                              <a:schemeClr val="hlink"/>
                                            </p:clrVal>
                                          </p:val>
                                        </p:tav>
                                      </p:tavLst>
                                    </p:anim>
                                    <p:set>
                                      <p:cBhvr>
                                        <p:cTn id="80" dur="8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p:bldP spid="17" grpId="0" animBg="1"/>
      <p:bldP spid="12" grpId="0" animBg="1"/>
      <p:bldP spid="13" grpId="0"/>
      <p:bldP spid="20" grpId="0" animBg="1"/>
      <p:bldP spid="25" grpId="0"/>
      <p:bldP spid="26" grpId="0" animBg="1"/>
      <p:bldP spid="27" grpId="0"/>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3"/>
          <p:cNvSpPr/>
          <p:nvPr/>
        </p:nvSpPr>
        <p:spPr>
          <a:xfrm>
            <a:off x="1706880" y="1033433"/>
            <a:ext cx="6537528" cy="908864"/>
          </a:xfrm>
          <a:prstGeom prst="flowChartTerminator">
            <a:avLst/>
          </a:prstGeom>
          <a:effectLst>
            <a:glow rad="1016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base">
              <a:spcBef>
                <a:spcPct val="0"/>
              </a:spcBef>
              <a:spcAft>
                <a:spcPct val="0"/>
              </a:spcAft>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السلاسل والشبكات الغذائية وهرم الطاقة </a:t>
            </a:r>
            <a:endParaRPr lang="ar-SA"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مستطيل 8"/>
          <p:cNvSpPr/>
          <p:nvPr/>
        </p:nvSpPr>
        <p:spPr>
          <a:xfrm>
            <a:off x="3488598" y="76200"/>
            <a:ext cx="2502639" cy="851297"/>
          </a:xfrm>
          <a:prstGeom prst="round2DiagRect">
            <a:avLst/>
          </a:prstGeom>
          <a:effectLst>
            <a:glow rad="2286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fontAlgn="base">
              <a:spcBef>
                <a:spcPct val="0"/>
              </a:spcBef>
              <a:spcAft>
                <a:spcPct val="0"/>
              </a:spcAft>
            </a:pPr>
            <a:r>
              <a:rPr lang="ar-SA"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itchFamily="18" charset="0"/>
                <a:cs typeface="Times New Roman" pitchFamily="18" charset="0"/>
              </a:rPr>
              <a:t>الدرس الأول</a:t>
            </a:r>
            <a:endParaRPr lang="ar-SA" sz="44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540" y="2132856"/>
            <a:ext cx="4855506" cy="31468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 Diagonal Corner Rectangle 1"/>
          <p:cNvSpPr/>
          <p:nvPr/>
        </p:nvSpPr>
        <p:spPr>
          <a:xfrm>
            <a:off x="7127776" y="22995"/>
            <a:ext cx="2016224" cy="851297"/>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base">
              <a:spcBef>
                <a:spcPct val="0"/>
              </a:spcBef>
              <a:spcAft>
                <a:spcPct val="0"/>
              </a:spcAft>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الفصل الخامس </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دبوس زينة 10"/>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صـ120</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TextBox 9"/>
          <p:cNvSpPr txBox="1"/>
          <p:nvPr/>
        </p:nvSpPr>
        <p:spPr>
          <a:xfrm>
            <a:off x="853717" y="5037688"/>
            <a:ext cx="7772400" cy="1055608"/>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fontAlgn="base">
              <a:spcBef>
                <a:spcPct val="0"/>
              </a:spcBef>
              <a:spcAft>
                <a:spcPct val="0"/>
              </a:spcAft>
            </a:pPr>
            <a:r>
              <a:rPr lang="ar-SA" sz="2800" b="1" dirty="0" smtClean="0">
                <a:solidFill>
                  <a:prstClr val="white"/>
                </a:solidFill>
              </a:rPr>
              <a:t>الأسماك الصغير</a:t>
            </a:r>
            <a:r>
              <a:rPr lang="ar-EG" sz="2800" b="1" dirty="0" smtClean="0">
                <a:solidFill>
                  <a:prstClr val="white"/>
                </a:solidFill>
              </a:rPr>
              <a:t>ة</a:t>
            </a:r>
            <a:r>
              <a:rPr lang="ar-SA" sz="2800" b="1" dirty="0" smtClean="0">
                <a:solidFill>
                  <a:prstClr val="white"/>
                </a:solidFill>
              </a:rPr>
              <a:t> وجبة شهية تحرص الدلافين على اصطيادها ، فعلام تتغذ</a:t>
            </a:r>
            <a:r>
              <a:rPr lang="ar-EG" sz="2800" b="1" dirty="0" smtClean="0">
                <a:solidFill>
                  <a:prstClr val="white"/>
                </a:solidFill>
              </a:rPr>
              <a:t>ى</a:t>
            </a:r>
            <a:r>
              <a:rPr lang="ar-SA" sz="2800" b="1" dirty="0" smtClean="0">
                <a:solidFill>
                  <a:prstClr val="white"/>
                </a:solidFill>
              </a:rPr>
              <a:t> </a:t>
            </a:r>
            <a:r>
              <a:rPr lang="ar-SA" sz="2800" b="1" dirty="0" smtClean="0">
                <a:solidFill>
                  <a:prstClr val="white"/>
                </a:solidFill>
              </a:rPr>
              <a:t>الأسماك الصغيرة </a:t>
            </a:r>
            <a:r>
              <a:rPr lang="ar-SA" sz="2800" b="1" dirty="0" smtClean="0">
                <a:solidFill>
                  <a:prstClr val="white"/>
                </a:solidFill>
              </a:rPr>
              <a:t>؟</a:t>
            </a:r>
            <a:endParaRPr lang="ar-SA" sz="2800" b="1" dirty="0">
              <a:solidFill>
                <a:prstClr val="white"/>
              </a:solidFill>
            </a:endParaRPr>
          </a:p>
        </p:txBody>
      </p:sp>
    </p:spTree>
    <p:extLst>
      <p:ext uri="{BB962C8B-B14F-4D97-AF65-F5344CB8AC3E}">
        <p14:creationId xmlns:p14="http://schemas.microsoft.com/office/powerpoint/2010/main" val="127105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1"/>
                                        </p:tgtEl>
                                        <p:attrNameLst>
                                          <p:attrName>style.color</p:attrName>
                                        </p:attrNameLst>
                                      </p:cBhvr>
                                      <p:by>
                                        <p:hsl h="-7200000" s="0" l="0"/>
                                      </p:by>
                                    </p:animClr>
                                    <p:animClr clrSpc="hsl" dir="cw">
                                      <p:cBhvr>
                                        <p:cTn id="7" dur="500" fill="hold"/>
                                        <p:tgtEl>
                                          <p:spTgt spid="11"/>
                                        </p:tgtEl>
                                        <p:attrNameLst>
                                          <p:attrName>fillcolor</p:attrName>
                                        </p:attrNameLst>
                                      </p:cBhvr>
                                      <p:by>
                                        <p:hsl h="-7200000" s="0" l="0"/>
                                      </p:by>
                                    </p:animClr>
                                    <p:animClr clrSpc="hsl" dir="cw">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wipe(down)">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11"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مستطيل مستدير الزوايا 14"/>
          <p:cNvSpPr/>
          <p:nvPr/>
        </p:nvSpPr>
        <p:spPr>
          <a:xfrm>
            <a:off x="2339752" y="50348"/>
            <a:ext cx="4012544" cy="714356"/>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ما السلاسل الغذائية ؟</a:t>
            </a:r>
            <a:endPar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p:txBody>
      </p:sp>
      <p:sp>
        <p:nvSpPr>
          <p:cNvPr id="16" name="مستطيل 15"/>
          <p:cNvSpPr/>
          <p:nvPr/>
        </p:nvSpPr>
        <p:spPr>
          <a:xfrm>
            <a:off x="6907725" y="865778"/>
            <a:ext cx="1930091" cy="510778"/>
          </a:xfrm>
          <a:prstGeom prst="round2Diag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base">
              <a:spcBef>
                <a:spcPct val="0"/>
              </a:spcBef>
              <a:spcAft>
                <a:spcPct val="0"/>
              </a:spcAft>
            </a:pPr>
            <a:r>
              <a:rPr lang="ar-EG" sz="2400" b="1" dirty="0" smtClean="0">
                <a:solidFill>
                  <a:prstClr val="white"/>
                </a:solidFill>
              </a:rPr>
              <a:t>السلاسل الغذائية </a:t>
            </a:r>
            <a:endParaRPr lang="ar-EG" sz="2400" b="1" dirty="0">
              <a:solidFill>
                <a:prstClr val="white"/>
              </a:solidFill>
            </a:endParaRPr>
          </a:p>
        </p:txBody>
      </p:sp>
      <p:sp>
        <p:nvSpPr>
          <p:cNvPr id="18" name="مستطيل 17"/>
          <p:cNvSpPr/>
          <p:nvPr/>
        </p:nvSpPr>
        <p:spPr>
          <a:xfrm>
            <a:off x="253756" y="775640"/>
            <a:ext cx="6679942" cy="830997"/>
          </a:xfrm>
          <a:prstGeom prst="rect">
            <a:avLst/>
          </a:prstGeom>
        </p:spPr>
        <p:txBody>
          <a:bodyPr wrap="square">
            <a:spAutoFit/>
          </a:bodyPr>
          <a:lstStyle/>
          <a:p>
            <a:pPr fontAlgn="base">
              <a:spcBef>
                <a:spcPct val="0"/>
              </a:spcBef>
              <a:spcAft>
                <a:spcPct val="0"/>
              </a:spcAft>
            </a:pPr>
            <a:r>
              <a:rPr lang="ar-EG" sz="2400" b="1" dirty="0" smtClean="0">
                <a:solidFill>
                  <a:prstClr val="black"/>
                </a:solidFill>
                <a:latin typeface="Arial" pitchFamily="34" charset="0"/>
              </a:rPr>
              <a:t>نموذج يبين كيف تنتقل الطاقة في الغذاء من مخلوق حي الى آخر في نظام بيئي </a:t>
            </a:r>
            <a:r>
              <a:rPr lang="ar-SA" sz="2400" b="1" dirty="0" smtClean="0">
                <a:solidFill>
                  <a:prstClr val="black"/>
                </a:solidFill>
                <a:latin typeface="Arial" pitchFamily="34" charset="0"/>
              </a:rPr>
              <a:t> .</a:t>
            </a:r>
            <a:endParaRPr lang="ar-EG" sz="2400" b="1" dirty="0">
              <a:solidFill>
                <a:prstClr val="black"/>
              </a:solidFill>
              <a:latin typeface="Arial" pitchFamily="34" charset="0"/>
            </a:endParaRPr>
          </a:p>
        </p:txBody>
      </p:sp>
      <p:sp>
        <p:nvSpPr>
          <p:cNvPr id="19" name="مستطيل 18"/>
          <p:cNvSpPr/>
          <p:nvPr/>
        </p:nvSpPr>
        <p:spPr>
          <a:xfrm>
            <a:off x="7807400" y="1791199"/>
            <a:ext cx="1025452" cy="578882"/>
          </a:xfrm>
          <a:prstGeom prst="round2Diag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base">
              <a:spcBef>
                <a:spcPct val="0"/>
              </a:spcBef>
              <a:spcAft>
                <a:spcPct val="0"/>
              </a:spcAft>
            </a:pPr>
            <a:r>
              <a:rPr lang="ar-EG" sz="2800" b="1" dirty="0" smtClean="0">
                <a:solidFill>
                  <a:prstClr val="white"/>
                </a:solidFill>
              </a:rPr>
              <a:t>المنتج</a:t>
            </a:r>
            <a:r>
              <a:rPr lang="ar-EG" sz="2400" b="1" dirty="0" smtClean="0">
                <a:solidFill>
                  <a:prstClr val="white"/>
                </a:solidFill>
              </a:rPr>
              <a:t> </a:t>
            </a:r>
            <a:endParaRPr lang="ar-EG" sz="2400" b="1" dirty="0">
              <a:solidFill>
                <a:prstClr val="white"/>
              </a:solidFill>
            </a:endParaRPr>
          </a:p>
        </p:txBody>
      </p:sp>
      <p:sp>
        <p:nvSpPr>
          <p:cNvPr id="21" name="مستطيل 20"/>
          <p:cNvSpPr/>
          <p:nvPr/>
        </p:nvSpPr>
        <p:spPr>
          <a:xfrm>
            <a:off x="-303259" y="1720232"/>
            <a:ext cx="8097820" cy="830997"/>
          </a:xfrm>
          <a:prstGeom prst="rect">
            <a:avLst/>
          </a:prstGeom>
        </p:spPr>
        <p:txBody>
          <a:bodyPr wrap="square">
            <a:spAutoFit/>
          </a:bodyPr>
          <a:lstStyle/>
          <a:p>
            <a:pPr fontAlgn="base">
              <a:spcBef>
                <a:spcPct val="0"/>
              </a:spcBef>
              <a:spcAft>
                <a:spcPct val="0"/>
              </a:spcAft>
            </a:pPr>
            <a:r>
              <a:rPr lang="ar-EG" sz="2400" b="1" dirty="0" smtClean="0">
                <a:solidFill>
                  <a:prstClr val="black"/>
                </a:solidFill>
                <a:latin typeface="Arial" pitchFamily="34" charset="0"/>
              </a:rPr>
              <a:t>هو كائن حي تبدأ به السلسلة الغذائية وهو كائن منتج  له القدرة على انتاج </a:t>
            </a:r>
            <a:r>
              <a:rPr lang="ar-SA" sz="2400" b="1" dirty="0" smtClean="0">
                <a:solidFill>
                  <a:prstClr val="black"/>
                </a:solidFill>
                <a:latin typeface="Arial" pitchFamily="34" charset="0"/>
              </a:rPr>
              <a:t> </a:t>
            </a:r>
            <a:r>
              <a:rPr lang="ar-EG" sz="2400" b="1" dirty="0" smtClean="0">
                <a:solidFill>
                  <a:prstClr val="black"/>
                </a:solidFill>
                <a:latin typeface="Arial" pitchFamily="34" charset="0"/>
              </a:rPr>
              <a:t>غذائ</a:t>
            </a:r>
            <a:r>
              <a:rPr lang="ar-SA" sz="2400" b="1" dirty="0" smtClean="0">
                <a:solidFill>
                  <a:prstClr val="black"/>
                </a:solidFill>
                <a:latin typeface="Arial" pitchFamily="34" charset="0"/>
              </a:rPr>
              <a:t>ه </a:t>
            </a:r>
            <a:r>
              <a:rPr lang="en-US" sz="2400" b="1" dirty="0">
                <a:solidFill>
                  <a:prstClr val="black"/>
                </a:solidFill>
                <a:latin typeface="Arial" pitchFamily="34" charset="0"/>
              </a:rPr>
              <a:t> </a:t>
            </a:r>
            <a:r>
              <a:rPr lang="ar-EG" sz="2400" b="1" dirty="0" smtClean="0">
                <a:solidFill>
                  <a:prstClr val="black"/>
                </a:solidFill>
                <a:latin typeface="Arial" pitchFamily="34" charset="0"/>
              </a:rPr>
              <a:t>بنفس</a:t>
            </a:r>
            <a:r>
              <a:rPr lang="ar-SA" sz="2400" b="1" dirty="0" smtClean="0">
                <a:solidFill>
                  <a:prstClr val="black"/>
                </a:solidFill>
                <a:latin typeface="Arial" pitchFamily="34" charset="0"/>
              </a:rPr>
              <a:t>ه</a:t>
            </a:r>
            <a:r>
              <a:rPr lang="ar-EG" sz="2400" b="1" dirty="0" smtClean="0">
                <a:solidFill>
                  <a:prstClr val="black"/>
                </a:solidFill>
                <a:latin typeface="Arial" pitchFamily="34" charset="0"/>
              </a:rPr>
              <a:t> وغالباً المنتجات تكون هي النباتات </a:t>
            </a:r>
            <a:r>
              <a:rPr lang="ar-SA" sz="2400" b="1" dirty="0" smtClean="0">
                <a:solidFill>
                  <a:prstClr val="black"/>
                </a:solidFill>
                <a:latin typeface="Arial" pitchFamily="34" charset="0"/>
              </a:rPr>
              <a:t>.</a:t>
            </a:r>
            <a:endParaRPr lang="ar-EG" sz="2400" b="1" dirty="0">
              <a:solidFill>
                <a:prstClr val="black"/>
              </a:solidFill>
              <a:latin typeface="Arial" pitchFamily="34" charset="0"/>
            </a:endParaRPr>
          </a:p>
        </p:txBody>
      </p:sp>
      <p:sp>
        <p:nvSpPr>
          <p:cNvPr id="22" name="مستطيل 21"/>
          <p:cNvSpPr/>
          <p:nvPr/>
        </p:nvSpPr>
        <p:spPr>
          <a:xfrm>
            <a:off x="7194557" y="2697606"/>
            <a:ext cx="1638295" cy="578882"/>
          </a:xfrm>
          <a:prstGeom prst="round2Diag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base">
              <a:spcBef>
                <a:spcPct val="0"/>
              </a:spcBef>
              <a:spcAft>
                <a:spcPct val="0"/>
              </a:spcAft>
            </a:pPr>
            <a:r>
              <a:rPr lang="ar-EG" sz="2800" b="1" dirty="0" smtClean="0">
                <a:solidFill>
                  <a:prstClr val="white"/>
                </a:solidFill>
              </a:rPr>
              <a:t>المستهلكات</a:t>
            </a:r>
            <a:r>
              <a:rPr lang="ar-EG" sz="2400" b="1" dirty="0" smtClean="0">
                <a:solidFill>
                  <a:prstClr val="white"/>
                </a:solidFill>
              </a:rPr>
              <a:t> </a:t>
            </a:r>
            <a:endParaRPr lang="ar-EG" sz="2400" b="1" dirty="0">
              <a:solidFill>
                <a:prstClr val="white"/>
              </a:solidFill>
            </a:endParaRPr>
          </a:p>
        </p:txBody>
      </p:sp>
      <p:sp>
        <p:nvSpPr>
          <p:cNvPr id="23" name="مستطيل 22"/>
          <p:cNvSpPr/>
          <p:nvPr/>
        </p:nvSpPr>
        <p:spPr>
          <a:xfrm>
            <a:off x="1258432" y="2748125"/>
            <a:ext cx="5841664" cy="461665"/>
          </a:xfrm>
          <a:prstGeom prst="rect">
            <a:avLst/>
          </a:prstGeom>
        </p:spPr>
        <p:txBody>
          <a:bodyPr wrap="none">
            <a:spAutoFit/>
          </a:bodyPr>
          <a:lstStyle/>
          <a:p>
            <a:pPr fontAlgn="base">
              <a:spcBef>
                <a:spcPct val="0"/>
              </a:spcBef>
              <a:spcAft>
                <a:spcPct val="0"/>
              </a:spcAft>
            </a:pPr>
            <a:r>
              <a:rPr lang="ar-EG" sz="2400" b="1" dirty="0" smtClean="0">
                <a:solidFill>
                  <a:prstClr val="black"/>
                </a:solidFill>
                <a:latin typeface="Arial" pitchFamily="34" charset="0"/>
              </a:rPr>
              <a:t>كائنات حية تعتمد في غذائها على الكائنات الحية ال</a:t>
            </a:r>
            <a:r>
              <a:rPr lang="ar-SA" sz="2400" b="1" dirty="0" smtClean="0">
                <a:solidFill>
                  <a:prstClr val="black"/>
                </a:solidFill>
                <a:latin typeface="Arial" pitchFamily="34" charset="0"/>
              </a:rPr>
              <a:t>أ</a:t>
            </a:r>
            <a:r>
              <a:rPr lang="ar-EG" sz="2400" b="1" dirty="0" smtClean="0">
                <a:solidFill>
                  <a:prstClr val="black"/>
                </a:solidFill>
                <a:latin typeface="Arial" pitchFamily="34" charset="0"/>
              </a:rPr>
              <a:t>خرى </a:t>
            </a:r>
            <a:r>
              <a:rPr lang="ar-SA" sz="2400" b="1" dirty="0" smtClean="0">
                <a:solidFill>
                  <a:prstClr val="black"/>
                </a:solidFill>
                <a:latin typeface="Arial" pitchFamily="34" charset="0"/>
              </a:rPr>
              <a:t>.</a:t>
            </a:r>
            <a:endParaRPr lang="ar-EG" sz="2400" b="1" dirty="0">
              <a:solidFill>
                <a:prstClr val="black"/>
              </a:solidFill>
              <a:latin typeface="Arial" pitchFamily="34" charset="0"/>
            </a:endParaRPr>
          </a:p>
        </p:txBody>
      </p:sp>
      <p:sp>
        <p:nvSpPr>
          <p:cNvPr id="24" name="مستطيل 23"/>
          <p:cNvSpPr/>
          <p:nvPr/>
        </p:nvSpPr>
        <p:spPr>
          <a:xfrm>
            <a:off x="7787233" y="3449904"/>
            <a:ext cx="1065785" cy="578882"/>
          </a:xfrm>
          <a:prstGeom prst="round2Diag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base">
              <a:spcBef>
                <a:spcPct val="0"/>
              </a:spcBef>
              <a:spcAft>
                <a:spcPct val="0"/>
              </a:spcAft>
            </a:pPr>
            <a:r>
              <a:rPr lang="ar-EG" sz="2800" b="1" dirty="0" smtClean="0">
                <a:solidFill>
                  <a:prstClr val="white"/>
                </a:solidFill>
              </a:rPr>
              <a:t>المحلل</a:t>
            </a:r>
            <a:r>
              <a:rPr lang="ar-EG" sz="2400" b="1" dirty="0" smtClean="0">
                <a:solidFill>
                  <a:prstClr val="white"/>
                </a:solidFill>
              </a:rPr>
              <a:t> </a:t>
            </a:r>
            <a:endParaRPr lang="ar-EG" sz="2400" b="1" dirty="0">
              <a:solidFill>
                <a:prstClr val="white"/>
              </a:solidFill>
            </a:endParaRPr>
          </a:p>
        </p:txBody>
      </p:sp>
      <p:sp>
        <p:nvSpPr>
          <p:cNvPr id="25" name="مستطيل 24"/>
          <p:cNvSpPr/>
          <p:nvPr/>
        </p:nvSpPr>
        <p:spPr>
          <a:xfrm>
            <a:off x="965187" y="3501634"/>
            <a:ext cx="6631944" cy="461665"/>
          </a:xfrm>
          <a:prstGeom prst="rect">
            <a:avLst/>
          </a:prstGeom>
        </p:spPr>
        <p:txBody>
          <a:bodyPr wrap="none">
            <a:spAutoFit/>
          </a:bodyPr>
          <a:lstStyle/>
          <a:p>
            <a:pPr fontAlgn="base">
              <a:spcBef>
                <a:spcPct val="0"/>
              </a:spcBef>
              <a:spcAft>
                <a:spcPct val="0"/>
              </a:spcAft>
            </a:pPr>
            <a:r>
              <a:rPr lang="ar-EG" sz="2400" b="1" dirty="0" smtClean="0">
                <a:solidFill>
                  <a:prstClr val="black"/>
                </a:solidFill>
                <a:latin typeface="Arial" pitchFamily="34" charset="0"/>
              </a:rPr>
              <a:t>هو كائن حي يقوم بتحليل بقايا الكائنات الحية الميتة إلى كائنات بسيطة </a:t>
            </a:r>
            <a:r>
              <a:rPr lang="ar-SA" sz="2400" b="1" dirty="0" smtClean="0">
                <a:solidFill>
                  <a:prstClr val="black"/>
                </a:solidFill>
                <a:latin typeface="Arial" pitchFamily="34" charset="0"/>
              </a:rPr>
              <a:t> .</a:t>
            </a:r>
            <a:endParaRPr lang="ar-EG" sz="2400" b="1" dirty="0">
              <a:solidFill>
                <a:prstClr val="black"/>
              </a:solidFill>
              <a:latin typeface="Arial" pitchFamily="34" charset="0"/>
            </a:endParaRPr>
          </a:p>
        </p:txBody>
      </p:sp>
      <p:pic>
        <p:nvPicPr>
          <p:cNvPr id="11269" name="Picture 5" descr="C:\Documents and Settings\sasa\Desktop\CASDEFK5.jpg"/>
          <p:cNvPicPr>
            <a:picLocks noChangeAspect="1" noChangeArrowheads="1"/>
          </p:cNvPicPr>
          <p:nvPr/>
        </p:nvPicPr>
        <p:blipFill>
          <a:blip r:embed="rId2"/>
          <a:srcRect/>
          <a:stretch>
            <a:fillRect/>
          </a:stretch>
        </p:blipFill>
        <p:spPr bwMode="auto">
          <a:xfrm>
            <a:off x="7380312" y="4399482"/>
            <a:ext cx="1596146" cy="1826257"/>
          </a:xfrm>
          <a:prstGeom prst="roundRect">
            <a:avLst/>
          </a:prstGeom>
          <a:noFill/>
        </p:spPr>
      </p:pic>
      <p:pic>
        <p:nvPicPr>
          <p:cNvPr id="11270" name="Picture 6"/>
          <p:cNvPicPr>
            <a:picLocks noChangeAspect="1" noChangeArrowheads="1"/>
          </p:cNvPicPr>
          <p:nvPr/>
        </p:nvPicPr>
        <p:blipFill>
          <a:blip r:embed="rId3"/>
          <a:srcRect/>
          <a:stretch>
            <a:fillRect/>
          </a:stretch>
        </p:blipFill>
        <p:spPr bwMode="auto">
          <a:xfrm>
            <a:off x="5724129" y="4399483"/>
            <a:ext cx="1594708" cy="1861975"/>
          </a:xfrm>
          <a:prstGeom prst="roundRect">
            <a:avLst/>
          </a:prstGeom>
          <a:noFill/>
          <a:ln w="9525">
            <a:noFill/>
            <a:miter lim="800000"/>
            <a:headEnd/>
            <a:tailEnd/>
          </a:ln>
          <a:effectLst/>
        </p:spPr>
      </p:pic>
      <p:pic>
        <p:nvPicPr>
          <p:cNvPr id="11271" name="Picture 7"/>
          <p:cNvPicPr>
            <a:picLocks noChangeAspect="1" noChangeArrowheads="1"/>
          </p:cNvPicPr>
          <p:nvPr/>
        </p:nvPicPr>
        <p:blipFill>
          <a:blip r:embed="rId4"/>
          <a:srcRect/>
          <a:stretch>
            <a:fillRect/>
          </a:stretch>
        </p:blipFill>
        <p:spPr bwMode="auto">
          <a:xfrm>
            <a:off x="3851920" y="4399484"/>
            <a:ext cx="1751478" cy="1826255"/>
          </a:xfrm>
          <a:prstGeom prst="roundRect">
            <a:avLst/>
          </a:prstGeom>
          <a:noFill/>
          <a:ln w="9525">
            <a:noFill/>
            <a:miter lim="800000"/>
            <a:headEnd/>
            <a:tailEnd/>
          </a:ln>
          <a:effectLst/>
        </p:spPr>
      </p:pic>
      <p:pic>
        <p:nvPicPr>
          <p:cNvPr id="11272" name="Picture 8"/>
          <p:cNvPicPr>
            <a:picLocks noChangeAspect="1" noChangeArrowheads="1"/>
          </p:cNvPicPr>
          <p:nvPr/>
        </p:nvPicPr>
        <p:blipFill>
          <a:blip r:embed="rId5"/>
          <a:srcRect/>
          <a:stretch>
            <a:fillRect/>
          </a:stretch>
        </p:blipFill>
        <p:spPr bwMode="auto">
          <a:xfrm>
            <a:off x="2074863" y="4463809"/>
            <a:ext cx="1707925" cy="1733322"/>
          </a:xfrm>
          <a:prstGeom prst="roundRect">
            <a:avLst/>
          </a:prstGeom>
          <a:noFill/>
          <a:ln w="9525">
            <a:noFill/>
            <a:miter lim="800000"/>
            <a:headEnd/>
            <a:tailEnd/>
          </a:ln>
          <a:effectLst/>
        </p:spPr>
      </p:pic>
      <p:pic>
        <p:nvPicPr>
          <p:cNvPr id="11273" name="Picture 9"/>
          <p:cNvPicPr>
            <a:picLocks noChangeAspect="1" noChangeArrowheads="1"/>
          </p:cNvPicPr>
          <p:nvPr/>
        </p:nvPicPr>
        <p:blipFill>
          <a:blip r:embed="rId6"/>
          <a:srcRect/>
          <a:stretch>
            <a:fillRect/>
          </a:stretch>
        </p:blipFill>
        <p:spPr bwMode="auto">
          <a:xfrm>
            <a:off x="496471" y="4518855"/>
            <a:ext cx="1482306" cy="1661314"/>
          </a:xfrm>
          <a:prstGeom prst="roundRect">
            <a:avLst/>
          </a:prstGeom>
          <a:noFill/>
          <a:ln w="9525">
            <a:noFill/>
            <a:miter lim="800000"/>
            <a:headEnd/>
            <a:tailEnd/>
          </a:ln>
          <a:effectLst/>
        </p:spPr>
      </p:pic>
      <p:sp>
        <p:nvSpPr>
          <p:cNvPr id="20" name="دبوس زينة 19"/>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صـ122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6842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0"/>
                                        </p:tgtEl>
                                        <p:attrNameLst>
                                          <p:attrName>style.color</p:attrName>
                                        </p:attrNameLst>
                                      </p:cBhvr>
                                      <p:by>
                                        <p:hsl h="-7200000" s="0" l="0"/>
                                      </p:by>
                                    </p:animClr>
                                    <p:animClr clrSpc="hsl" dir="cw">
                                      <p:cBhvr>
                                        <p:cTn id="7" dur="500" fill="hold"/>
                                        <p:tgtEl>
                                          <p:spTgt spid="20"/>
                                        </p:tgtEl>
                                        <p:attrNameLst>
                                          <p:attrName>fillcolor</p:attrName>
                                        </p:attrNameLst>
                                      </p:cBhvr>
                                      <p:by>
                                        <p:hsl h="-7200000" s="0" l="0"/>
                                      </p:by>
                                    </p:animClr>
                                    <p:animClr clrSpc="hsl" dir="cw">
                                      <p:cBhvr>
                                        <p:cTn id="8" dur="500" fill="hold"/>
                                        <p:tgtEl>
                                          <p:spTgt spid="20"/>
                                        </p:tgtEl>
                                        <p:attrNameLst>
                                          <p:attrName>stroke.color</p:attrName>
                                        </p:attrNameLst>
                                      </p:cBhvr>
                                      <p:by>
                                        <p:hsl h="-7200000"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8"/>
                                        </p:tgtEl>
                                        <p:attrNameLst>
                                          <p:attrName>style.visibility</p:attrName>
                                        </p:attrNameLst>
                                      </p:cBhvr>
                                      <p:to>
                                        <p:strVal val="visible"/>
                                      </p:to>
                                    </p:set>
                                    <p:anim calcmode="discrete" valueType="clr">
                                      <p:cBhvr override="childStyle">
                                        <p:cTn id="26"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8"/>
                                        </p:tgtEl>
                                        <p:attrNameLst>
                                          <p:attrName>fillcolor</p:attrName>
                                        </p:attrNameLst>
                                      </p:cBhvr>
                                      <p:tavLst>
                                        <p:tav tm="0">
                                          <p:val>
                                            <p:clrVal>
                                              <a:schemeClr val="accent2"/>
                                            </p:clrVal>
                                          </p:val>
                                        </p:tav>
                                        <p:tav tm="50000">
                                          <p:val>
                                            <p:clrVal>
                                              <a:schemeClr val="hlink"/>
                                            </p:clrVal>
                                          </p:val>
                                        </p:tav>
                                      </p:tavLst>
                                    </p:anim>
                                    <p:set>
                                      <p:cBhvr>
                                        <p:cTn id="28" dur="80"/>
                                        <p:tgtEl>
                                          <p:spTgt spid="1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type="lt">
                                    <p:tmPct val="10000"/>
                                  </p:iterate>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1"/>
                                        </p:tgtEl>
                                        <p:attrNameLst>
                                          <p:attrName>style.visibility</p:attrName>
                                        </p:attrNameLst>
                                      </p:cBhvr>
                                      <p:to>
                                        <p:strVal val="visible"/>
                                      </p:to>
                                    </p:set>
                                    <p:anim calcmode="discrete" valueType="clr">
                                      <p:cBhvr override="childStyle">
                                        <p:cTn id="39"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1"/>
                                        </p:tgtEl>
                                        <p:attrNameLst>
                                          <p:attrName>fillcolor</p:attrName>
                                        </p:attrNameLst>
                                      </p:cBhvr>
                                      <p:tavLst>
                                        <p:tav tm="0">
                                          <p:val>
                                            <p:clrVal>
                                              <a:schemeClr val="accent2"/>
                                            </p:clrVal>
                                          </p:val>
                                        </p:tav>
                                        <p:tav tm="50000">
                                          <p:val>
                                            <p:clrVal>
                                              <a:schemeClr val="hlink"/>
                                            </p:clrVal>
                                          </p:val>
                                        </p:tav>
                                      </p:tavLst>
                                    </p:anim>
                                    <p:set>
                                      <p:cBhvr>
                                        <p:cTn id="41" dur="80"/>
                                        <p:tgtEl>
                                          <p:spTgt spid="21"/>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23"/>
                                        </p:tgtEl>
                                        <p:attrNameLst>
                                          <p:attrName>style.visibility</p:attrName>
                                        </p:attrNameLst>
                                      </p:cBhvr>
                                      <p:to>
                                        <p:strVal val="visible"/>
                                      </p:to>
                                    </p:set>
                                    <p:anim calcmode="discrete" valueType="clr">
                                      <p:cBhvr override="childStyle">
                                        <p:cTn id="52"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3"/>
                                        </p:tgtEl>
                                        <p:attrNameLst>
                                          <p:attrName>fillcolor</p:attrName>
                                        </p:attrNameLst>
                                      </p:cBhvr>
                                      <p:tavLst>
                                        <p:tav tm="0">
                                          <p:val>
                                            <p:clrVal>
                                              <a:schemeClr val="accent2"/>
                                            </p:clrVal>
                                          </p:val>
                                        </p:tav>
                                        <p:tav tm="50000">
                                          <p:val>
                                            <p:clrVal>
                                              <a:schemeClr val="hlink"/>
                                            </p:clrVal>
                                          </p:val>
                                        </p:tav>
                                      </p:tavLst>
                                    </p:anim>
                                    <p:set>
                                      <p:cBhvr>
                                        <p:cTn id="54" dur="80"/>
                                        <p:tgtEl>
                                          <p:spTgt spid="23"/>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iterate type="lt">
                                    <p:tmPct val="10000"/>
                                  </p:iterate>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25"/>
                                        </p:tgtEl>
                                        <p:attrNameLst>
                                          <p:attrName>style.visibility</p:attrName>
                                        </p:attrNameLst>
                                      </p:cBhvr>
                                      <p:to>
                                        <p:strVal val="visible"/>
                                      </p:to>
                                    </p:set>
                                    <p:anim calcmode="discrete" valueType="clr">
                                      <p:cBhvr override="childStyle">
                                        <p:cTn id="65"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5"/>
                                        </p:tgtEl>
                                        <p:attrNameLst>
                                          <p:attrName>fillcolor</p:attrName>
                                        </p:attrNameLst>
                                      </p:cBhvr>
                                      <p:tavLst>
                                        <p:tav tm="0">
                                          <p:val>
                                            <p:clrVal>
                                              <a:schemeClr val="accent2"/>
                                            </p:clrVal>
                                          </p:val>
                                        </p:tav>
                                        <p:tav tm="50000">
                                          <p:val>
                                            <p:clrVal>
                                              <a:schemeClr val="hlink"/>
                                            </p:clrVal>
                                          </p:val>
                                        </p:tav>
                                      </p:tavLst>
                                    </p:anim>
                                    <p:set>
                                      <p:cBhvr>
                                        <p:cTn id="67" dur="80"/>
                                        <p:tgtEl>
                                          <p:spTgt spid="25"/>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1269"/>
                                        </p:tgtEl>
                                        <p:attrNameLst>
                                          <p:attrName>style.visibility</p:attrName>
                                        </p:attrNameLst>
                                      </p:cBhvr>
                                      <p:to>
                                        <p:strVal val="visible"/>
                                      </p:to>
                                    </p:set>
                                    <p:animEffect transition="in" filter="strips(downLeft)">
                                      <p:cBhvr>
                                        <p:cTn id="72" dur="500"/>
                                        <p:tgtEl>
                                          <p:spTgt spid="11269"/>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1270"/>
                                        </p:tgtEl>
                                        <p:attrNameLst>
                                          <p:attrName>style.visibility</p:attrName>
                                        </p:attrNameLst>
                                      </p:cBhvr>
                                      <p:to>
                                        <p:strVal val="visible"/>
                                      </p:to>
                                    </p:set>
                                    <p:animEffect transition="in" filter="strips(downLeft)">
                                      <p:cBhvr>
                                        <p:cTn id="77" dur="500"/>
                                        <p:tgtEl>
                                          <p:spTgt spid="11270"/>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11271"/>
                                        </p:tgtEl>
                                        <p:attrNameLst>
                                          <p:attrName>style.visibility</p:attrName>
                                        </p:attrNameLst>
                                      </p:cBhvr>
                                      <p:to>
                                        <p:strVal val="visible"/>
                                      </p:to>
                                    </p:set>
                                    <p:animEffect transition="in" filter="strips(downLeft)">
                                      <p:cBhvr>
                                        <p:cTn id="82" dur="500"/>
                                        <p:tgtEl>
                                          <p:spTgt spid="11271"/>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11272"/>
                                        </p:tgtEl>
                                        <p:attrNameLst>
                                          <p:attrName>style.visibility</p:attrName>
                                        </p:attrNameLst>
                                      </p:cBhvr>
                                      <p:to>
                                        <p:strVal val="visible"/>
                                      </p:to>
                                    </p:set>
                                    <p:animEffect transition="in" filter="strips(downLeft)">
                                      <p:cBhvr>
                                        <p:cTn id="87" dur="500"/>
                                        <p:tgtEl>
                                          <p:spTgt spid="11272"/>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nodeType="clickEffect">
                                  <p:stCondLst>
                                    <p:cond delay="0"/>
                                  </p:stCondLst>
                                  <p:childTnLst>
                                    <p:set>
                                      <p:cBhvr>
                                        <p:cTn id="91" dur="1" fill="hold">
                                          <p:stCondLst>
                                            <p:cond delay="0"/>
                                          </p:stCondLst>
                                        </p:cTn>
                                        <p:tgtEl>
                                          <p:spTgt spid="11273"/>
                                        </p:tgtEl>
                                        <p:attrNameLst>
                                          <p:attrName>style.visibility</p:attrName>
                                        </p:attrNameLst>
                                      </p:cBhvr>
                                      <p:to>
                                        <p:strVal val="visible"/>
                                      </p:to>
                                    </p:set>
                                    <p:animEffect transition="in" filter="strips(downLeft)">
                                      <p:cBhvr>
                                        <p:cTn id="92"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animBg="1"/>
      <p:bldP spid="21" grpId="0"/>
      <p:bldP spid="22" grpId="0" animBg="1"/>
      <p:bldP spid="23" grpId="0"/>
      <p:bldP spid="24" grpId="0" animBg="1"/>
      <p:bldP spid="25"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مستطيل 15"/>
          <p:cNvSpPr/>
          <p:nvPr/>
        </p:nvSpPr>
        <p:spPr>
          <a:xfrm>
            <a:off x="395535" y="764704"/>
            <a:ext cx="8352929" cy="1323439"/>
          </a:xfrm>
          <a:prstGeom prst="rect">
            <a:avLst/>
          </a:prstGeom>
        </p:spPr>
        <p:txBody>
          <a:bodyPr wrap="square">
            <a:spAutoFit/>
          </a:bodyPr>
          <a:lstStyle/>
          <a:p>
            <a:pPr algn="just" fontAlgn="base">
              <a:spcBef>
                <a:spcPct val="0"/>
              </a:spcBef>
              <a:spcAft>
                <a:spcPct val="0"/>
              </a:spcAft>
            </a:pPr>
            <a:r>
              <a:rPr lang="ar-EG" sz="2000" b="1" dirty="0" smtClean="0">
                <a:solidFill>
                  <a:srgbClr val="0070C0"/>
                </a:solidFill>
                <a:latin typeface="Simplified Arabic" pitchFamily="18" charset="-78"/>
                <a:cs typeface="Simplified Arabic" pitchFamily="18" charset="-78"/>
              </a:rPr>
              <a:t>هي نموذج يبين تداخلات السلاسل الغذائية في نظام بيئي والمخلوقات التي تكون في السلسلة لها دور معين في النظام البيئي وآكلات الاعشاب هي المستهلكات الأولى التي تتغذى على المنتجات فقط والمستهلكات الثانية</a:t>
            </a:r>
            <a:r>
              <a:rPr lang="ar-SA" sz="2000" b="1" dirty="0" smtClean="0">
                <a:solidFill>
                  <a:srgbClr val="0070C0"/>
                </a:solidFill>
                <a:latin typeface="Simplified Arabic" pitchFamily="18" charset="-78"/>
                <a:cs typeface="Simplified Arabic" pitchFamily="18" charset="-78"/>
              </a:rPr>
              <a:t> </a:t>
            </a:r>
            <a:r>
              <a:rPr lang="ar-EG" sz="2000" b="1" dirty="0" smtClean="0">
                <a:solidFill>
                  <a:srgbClr val="0070C0"/>
                </a:solidFill>
                <a:latin typeface="Simplified Arabic" pitchFamily="18" charset="-78"/>
                <a:cs typeface="Simplified Arabic" pitchFamily="18" charset="-78"/>
              </a:rPr>
              <a:t>و</a:t>
            </a:r>
            <a:r>
              <a:rPr lang="ar-SA" sz="2000" b="1" dirty="0" smtClean="0">
                <a:solidFill>
                  <a:srgbClr val="0070C0"/>
                </a:solidFill>
                <a:latin typeface="Simplified Arabic" pitchFamily="18" charset="-78"/>
                <a:cs typeface="Simplified Arabic" pitchFamily="18" charset="-78"/>
              </a:rPr>
              <a:t> </a:t>
            </a:r>
            <a:r>
              <a:rPr lang="ar-EG" sz="2000" b="1" dirty="0" smtClean="0">
                <a:solidFill>
                  <a:srgbClr val="0070C0"/>
                </a:solidFill>
                <a:latin typeface="Simplified Arabic" pitchFamily="18" charset="-78"/>
                <a:cs typeface="Simplified Arabic" pitchFamily="18" charset="-78"/>
              </a:rPr>
              <a:t>الثالثة </a:t>
            </a:r>
            <a:r>
              <a:rPr lang="ar-SA" sz="2000" b="1" dirty="0" smtClean="0">
                <a:solidFill>
                  <a:srgbClr val="0070C0"/>
                </a:solidFill>
                <a:latin typeface="Simplified Arabic" pitchFamily="18" charset="-78"/>
                <a:cs typeface="Simplified Arabic" pitchFamily="18" charset="-78"/>
              </a:rPr>
              <a:t> </a:t>
            </a:r>
            <a:r>
              <a:rPr lang="ar-EG" sz="2000" b="1" dirty="0" smtClean="0">
                <a:solidFill>
                  <a:srgbClr val="0070C0"/>
                </a:solidFill>
                <a:latin typeface="Simplified Arabic" pitchFamily="18" charset="-78"/>
                <a:cs typeface="Simplified Arabic" pitchFamily="18" charset="-78"/>
              </a:rPr>
              <a:t>هي</a:t>
            </a:r>
            <a:r>
              <a:rPr lang="ar-SA" sz="2000" b="1" dirty="0" smtClean="0">
                <a:solidFill>
                  <a:srgbClr val="0070C0"/>
                </a:solidFill>
                <a:latin typeface="Simplified Arabic" pitchFamily="18" charset="-78"/>
                <a:cs typeface="Simplified Arabic" pitchFamily="18" charset="-78"/>
              </a:rPr>
              <a:t> </a:t>
            </a:r>
            <a:r>
              <a:rPr lang="ar-EG" sz="2000" b="1" dirty="0" smtClean="0">
                <a:solidFill>
                  <a:srgbClr val="0070C0"/>
                </a:solidFill>
                <a:latin typeface="Simplified Arabic" pitchFamily="18" charset="-78"/>
                <a:cs typeface="Simplified Arabic" pitchFamily="18" charset="-78"/>
              </a:rPr>
              <a:t>الحيوانات التي تتغذى على الحيوانات</a:t>
            </a:r>
            <a:r>
              <a:rPr lang="ar-SA" sz="2000" b="1" dirty="0" smtClean="0">
                <a:solidFill>
                  <a:srgbClr val="0070C0"/>
                </a:solidFill>
                <a:latin typeface="Simplified Arabic" pitchFamily="18" charset="-78"/>
                <a:cs typeface="Simplified Arabic" pitchFamily="18" charset="-78"/>
              </a:rPr>
              <a:t> </a:t>
            </a:r>
            <a:r>
              <a:rPr lang="ar-EG" sz="2000" b="1" dirty="0" smtClean="0">
                <a:solidFill>
                  <a:srgbClr val="0070C0"/>
                </a:solidFill>
                <a:latin typeface="Simplified Arabic" pitchFamily="18" charset="-78"/>
                <a:cs typeface="Simplified Arabic" pitchFamily="18" charset="-78"/>
              </a:rPr>
              <a:t>التي مثلها أما التي تتغذى على النباتات والحيوانات تسمى بالحيوانات القار</a:t>
            </a:r>
            <a:r>
              <a:rPr lang="ar-SA" sz="2000" b="1" dirty="0" smtClean="0">
                <a:solidFill>
                  <a:srgbClr val="0070C0"/>
                </a:solidFill>
                <a:latin typeface="Simplified Arabic" pitchFamily="18" charset="-78"/>
                <a:cs typeface="Simplified Arabic" pitchFamily="18" charset="-78"/>
              </a:rPr>
              <a:t>ت</a:t>
            </a:r>
            <a:r>
              <a:rPr lang="ar-EG" sz="2000" b="1" dirty="0" smtClean="0">
                <a:solidFill>
                  <a:srgbClr val="0070C0"/>
                </a:solidFill>
                <a:latin typeface="Simplified Arabic" pitchFamily="18" charset="-78"/>
                <a:cs typeface="Simplified Arabic" pitchFamily="18" charset="-78"/>
              </a:rPr>
              <a:t>ة </a:t>
            </a:r>
            <a:r>
              <a:rPr lang="ar-SA" sz="2000" b="1" dirty="0" smtClean="0">
                <a:solidFill>
                  <a:srgbClr val="0070C0"/>
                </a:solidFill>
                <a:latin typeface="Simplified Arabic" pitchFamily="18" charset="-78"/>
                <a:cs typeface="Simplified Arabic" pitchFamily="18" charset="-78"/>
              </a:rPr>
              <a:t>.</a:t>
            </a:r>
            <a:endParaRPr lang="ar-EG" sz="2000" b="1" dirty="0" smtClean="0">
              <a:solidFill>
                <a:srgbClr val="0070C0"/>
              </a:solidFill>
              <a:latin typeface="Simplified Arabic" pitchFamily="18" charset="-78"/>
              <a:cs typeface="Simplified Arabic" pitchFamily="18" charset="-78"/>
            </a:endParaRPr>
          </a:p>
        </p:txBody>
      </p:sp>
      <p:pic>
        <p:nvPicPr>
          <p:cNvPr id="12291" name="Picture 3"/>
          <p:cNvPicPr>
            <a:picLocks noChangeAspect="1" noChangeArrowheads="1"/>
          </p:cNvPicPr>
          <p:nvPr/>
        </p:nvPicPr>
        <p:blipFill>
          <a:blip r:embed="rId2"/>
          <a:srcRect/>
          <a:stretch>
            <a:fillRect/>
          </a:stretch>
        </p:blipFill>
        <p:spPr bwMode="auto">
          <a:xfrm>
            <a:off x="1013012" y="3377512"/>
            <a:ext cx="6330973" cy="2787792"/>
          </a:xfrm>
          <a:prstGeom prst="rect">
            <a:avLst/>
          </a:prstGeom>
          <a:ln>
            <a:noFill/>
          </a:ln>
          <a:effectLst>
            <a:softEdge rad="112500"/>
          </a:effectLst>
        </p:spPr>
      </p:pic>
      <p:sp>
        <p:nvSpPr>
          <p:cNvPr id="20" name="مستطيل مستدير الزوايا 14"/>
          <p:cNvSpPr/>
          <p:nvPr/>
        </p:nvSpPr>
        <p:spPr>
          <a:xfrm>
            <a:off x="2339752" y="50348"/>
            <a:ext cx="4012544" cy="640080"/>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ما الشبكات الغذائية ؟</a:t>
            </a:r>
            <a:endPar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p:txBody>
      </p:sp>
      <p:sp>
        <p:nvSpPr>
          <p:cNvPr id="23" name="مستطيل 23"/>
          <p:cNvSpPr/>
          <p:nvPr/>
        </p:nvSpPr>
        <p:spPr>
          <a:xfrm>
            <a:off x="6516216" y="2051932"/>
            <a:ext cx="2315717" cy="578882"/>
          </a:xfrm>
          <a:prstGeom prst="round2Diag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base">
              <a:spcBef>
                <a:spcPct val="0"/>
              </a:spcBef>
              <a:spcAft>
                <a:spcPct val="0"/>
              </a:spcAft>
            </a:pPr>
            <a:r>
              <a:rPr lang="ar-SA" sz="2800" b="1" dirty="0" smtClean="0">
                <a:solidFill>
                  <a:prstClr val="white"/>
                </a:solidFill>
              </a:rPr>
              <a:t>الحيوان المفترس </a:t>
            </a:r>
            <a:endParaRPr lang="ar-EG" sz="2400" b="1" dirty="0">
              <a:solidFill>
                <a:prstClr val="white"/>
              </a:solidFill>
            </a:endParaRPr>
          </a:p>
        </p:txBody>
      </p:sp>
      <p:sp>
        <p:nvSpPr>
          <p:cNvPr id="24" name="مستطيل 24"/>
          <p:cNvSpPr/>
          <p:nvPr/>
        </p:nvSpPr>
        <p:spPr>
          <a:xfrm>
            <a:off x="1925022" y="2155663"/>
            <a:ext cx="4519186" cy="461665"/>
          </a:xfrm>
          <a:prstGeom prst="rect">
            <a:avLst/>
          </a:prstGeom>
        </p:spPr>
        <p:txBody>
          <a:bodyPr wrap="none">
            <a:spAutoFit/>
          </a:bodyPr>
          <a:lstStyle/>
          <a:p>
            <a:pPr fontAlgn="base">
              <a:spcBef>
                <a:spcPct val="0"/>
              </a:spcBef>
              <a:spcAft>
                <a:spcPct val="0"/>
              </a:spcAft>
            </a:pPr>
            <a:r>
              <a:rPr lang="ar-SA" sz="2400" b="1" dirty="0" smtClean="0">
                <a:solidFill>
                  <a:srgbClr val="7030A0"/>
                </a:solidFill>
                <a:latin typeface="Arial" pitchFamily="34" charset="0"/>
              </a:rPr>
              <a:t>مخلوق حي يقتل مخلوقا</a:t>
            </a:r>
            <a:r>
              <a:rPr lang="ar-EG" sz="2400" b="1" dirty="0" smtClean="0">
                <a:solidFill>
                  <a:srgbClr val="7030A0"/>
                </a:solidFill>
                <a:latin typeface="Arial" pitchFamily="34" charset="0"/>
              </a:rPr>
              <a:t>ً</a:t>
            </a:r>
            <a:r>
              <a:rPr lang="ar-SA" sz="2400" b="1" dirty="0" smtClean="0">
                <a:solidFill>
                  <a:srgbClr val="7030A0"/>
                </a:solidFill>
                <a:latin typeface="Arial" pitchFamily="34" charset="0"/>
              </a:rPr>
              <a:t> حيا</a:t>
            </a:r>
            <a:r>
              <a:rPr lang="ar-EG" sz="2400" b="1" dirty="0" smtClean="0">
                <a:solidFill>
                  <a:srgbClr val="7030A0"/>
                </a:solidFill>
                <a:latin typeface="Arial" pitchFamily="34" charset="0"/>
              </a:rPr>
              <a:t>ً</a:t>
            </a:r>
            <a:r>
              <a:rPr lang="ar-SA" sz="2400" b="1" dirty="0" smtClean="0">
                <a:solidFill>
                  <a:srgbClr val="7030A0"/>
                </a:solidFill>
                <a:latin typeface="Arial" pitchFamily="34" charset="0"/>
              </a:rPr>
              <a:t> آخر ليتغذى عليه ؟</a:t>
            </a:r>
            <a:endParaRPr lang="ar-EG" sz="2400" b="1" dirty="0">
              <a:solidFill>
                <a:srgbClr val="7030A0"/>
              </a:solidFill>
              <a:latin typeface="Arial" pitchFamily="34" charset="0"/>
            </a:endParaRPr>
          </a:p>
        </p:txBody>
      </p:sp>
      <p:sp>
        <p:nvSpPr>
          <p:cNvPr id="25" name="مستطيل 23"/>
          <p:cNvSpPr/>
          <p:nvPr/>
        </p:nvSpPr>
        <p:spPr>
          <a:xfrm>
            <a:off x="6727002" y="2714722"/>
            <a:ext cx="2104931" cy="578882"/>
          </a:xfrm>
          <a:prstGeom prst="round2Diag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base">
              <a:spcBef>
                <a:spcPct val="0"/>
              </a:spcBef>
              <a:spcAft>
                <a:spcPct val="0"/>
              </a:spcAft>
            </a:pPr>
            <a:r>
              <a:rPr lang="ar-SA" sz="2800" b="1" dirty="0" smtClean="0">
                <a:solidFill>
                  <a:prstClr val="white"/>
                </a:solidFill>
              </a:rPr>
              <a:t>الحيوان الكانس </a:t>
            </a:r>
            <a:endParaRPr lang="ar-EG" sz="2400" b="1" dirty="0">
              <a:solidFill>
                <a:prstClr val="white"/>
              </a:solidFill>
            </a:endParaRPr>
          </a:p>
        </p:txBody>
      </p:sp>
      <p:sp>
        <p:nvSpPr>
          <p:cNvPr id="26" name="مستطيل 24"/>
          <p:cNvSpPr/>
          <p:nvPr/>
        </p:nvSpPr>
        <p:spPr>
          <a:xfrm>
            <a:off x="323528" y="2780073"/>
            <a:ext cx="6264779" cy="461665"/>
          </a:xfrm>
          <a:prstGeom prst="rect">
            <a:avLst/>
          </a:prstGeom>
        </p:spPr>
        <p:txBody>
          <a:bodyPr wrap="square">
            <a:spAutoFit/>
          </a:bodyPr>
          <a:lstStyle/>
          <a:p>
            <a:pPr fontAlgn="base">
              <a:spcBef>
                <a:spcPct val="0"/>
              </a:spcBef>
              <a:spcAft>
                <a:spcPct val="0"/>
              </a:spcAft>
            </a:pPr>
            <a:r>
              <a:rPr lang="ar-SA" sz="2400" b="1" dirty="0" smtClean="0">
                <a:solidFill>
                  <a:srgbClr val="7030A0"/>
                </a:solidFill>
                <a:latin typeface="Arial" pitchFamily="34" charset="0"/>
              </a:rPr>
              <a:t>المخلوق الحي الذي يتغذى على بقايا الحيوانات ، ويخلص البيئة منها</a:t>
            </a:r>
            <a:endParaRPr lang="ar-EG" sz="2400" b="1" dirty="0">
              <a:solidFill>
                <a:srgbClr val="7030A0"/>
              </a:solidFill>
              <a:latin typeface="Arial" pitchFamily="34" charset="0"/>
            </a:endParaRPr>
          </a:p>
        </p:txBody>
      </p:sp>
      <p:sp>
        <p:nvSpPr>
          <p:cNvPr id="12" name="دبوس زينة 11"/>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صـ124</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5724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2"/>
                                        </p:tgtEl>
                                        <p:attrNameLst>
                                          <p:attrName>style.color</p:attrName>
                                        </p:attrNameLst>
                                      </p:cBhvr>
                                      <p:by>
                                        <p:hsl h="-7200000" s="0" l="0"/>
                                      </p:by>
                                    </p:animClr>
                                    <p:animClr clrSpc="hsl" dir="cw">
                                      <p:cBhvr>
                                        <p:cTn id="7" dur="500" fill="hold"/>
                                        <p:tgtEl>
                                          <p:spTgt spid="12"/>
                                        </p:tgtEl>
                                        <p:attrNameLst>
                                          <p:attrName>fillcolor</p:attrName>
                                        </p:attrNameLst>
                                      </p:cBhvr>
                                      <p:by>
                                        <p:hsl h="-7200000" s="0" l="0"/>
                                      </p:by>
                                    </p:animClr>
                                    <p:animClr clrSpc="hsl" dir="cw">
                                      <p:cBhvr>
                                        <p:cTn id="8" dur="500" fill="hold"/>
                                        <p:tgtEl>
                                          <p:spTgt spid="12"/>
                                        </p:tgtEl>
                                        <p:attrNameLst>
                                          <p:attrName>stroke.color</p:attrName>
                                        </p:attrNameLst>
                                      </p:cBhvr>
                                      <p:by>
                                        <p:hsl h="-7200000" s="0" l="0"/>
                                      </p:by>
                                    </p:animClr>
                                    <p:set>
                                      <p:cBhvr>
                                        <p:cTn id="9" dur="500" fill="hold"/>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0-#ppt_h/2"/>
                                          </p:val>
                                        </p:tav>
                                        <p:tav tm="100000">
                                          <p:val>
                                            <p:strVal val="#ppt_y"/>
                                          </p:val>
                                        </p:tav>
                                      </p:tavLst>
                                    </p:anim>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16"/>
                                        </p:tgtEl>
                                        <p:attrNameLst>
                                          <p:attrName>style.visibility</p:attrName>
                                        </p:attrNameLst>
                                      </p:cBhvr>
                                      <p:to>
                                        <p:strVal val="visible"/>
                                      </p:to>
                                    </p:set>
                                    <p:anim calcmode="discrete" valueType="clr">
                                      <p:cBhvr override="childStyle">
                                        <p:cTn id="1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
                                        </p:tgtEl>
                                        <p:attrNameLst>
                                          <p:attrName>fillcolor</p:attrName>
                                        </p:attrNameLst>
                                      </p:cBhvr>
                                      <p:tavLst>
                                        <p:tav tm="0">
                                          <p:val>
                                            <p:clrVal>
                                              <a:schemeClr val="accent2"/>
                                            </p:clrVal>
                                          </p:val>
                                        </p:tav>
                                        <p:tav tm="50000">
                                          <p:val>
                                            <p:clrVal>
                                              <a:schemeClr val="hlink"/>
                                            </p:clrVal>
                                          </p:val>
                                        </p:tav>
                                      </p:tavLst>
                                    </p:anim>
                                    <p:set>
                                      <p:cBhvr>
                                        <p:cTn id="20" dur="80"/>
                                        <p:tgtEl>
                                          <p:spTgt spid="1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4"/>
                                        </p:tgtEl>
                                        <p:attrNameLst>
                                          <p:attrName>style.visibility</p:attrName>
                                        </p:attrNameLst>
                                      </p:cBhvr>
                                      <p:to>
                                        <p:strVal val="visible"/>
                                      </p:to>
                                    </p:set>
                                    <p:anim calcmode="discrete" valueType="clr">
                                      <p:cBhvr override="childStyle">
                                        <p:cTn id="31"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4"/>
                                        </p:tgtEl>
                                        <p:attrNameLst>
                                          <p:attrName>fillcolor</p:attrName>
                                        </p:attrNameLst>
                                      </p:cBhvr>
                                      <p:tavLst>
                                        <p:tav tm="0">
                                          <p:val>
                                            <p:clrVal>
                                              <a:schemeClr val="accent2"/>
                                            </p:clrVal>
                                          </p:val>
                                        </p:tav>
                                        <p:tav tm="50000">
                                          <p:val>
                                            <p:clrVal>
                                              <a:schemeClr val="hlink"/>
                                            </p:clrVal>
                                          </p:val>
                                        </p:tav>
                                      </p:tavLst>
                                    </p:anim>
                                    <p:set>
                                      <p:cBhvr>
                                        <p:cTn id="33" dur="80"/>
                                        <p:tgtEl>
                                          <p:spTgt spid="24"/>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iterate type="lt">
                                    <p:tmPct val="10000"/>
                                  </p:iterate>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26"/>
                                        </p:tgtEl>
                                        <p:attrNameLst>
                                          <p:attrName>style.visibility</p:attrName>
                                        </p:attrNameLst>
                                      </p:cBhvr>
                                      <p:to>
                                        <p:strVal val="visible"/>
                                      </p:to>
                                    </p:set>
                                    <p:anim calcmode="discrete" valueType="clr">
                                      <p:cBhvr override="childStyle">
                                        <p:cTn id="44"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6"/>
                                        </p:tgtEl>
                                        <p:attrNameLst>
                                          <p:attrName>fillcolor</p:attrName>
                                        </p:attrNameLst>
                                      </p:cBhvr>
                                      <p:tavLst>
                                        <p:tav tm="0">
                                          <p:val>
                                            <p:clrVal>
                                              <a:schemeClr val="accent2"/>
                                            </p:clrVal>
                                          </p:val>
                                        </p:tav>
                                        <p:tav tm="50000">
                                          <p:val>
                                            <p:clrVal>
                                              <a:schemeClr val="hlink"/>
                                            </p:clrVal>
                                          </p:val>
                                        </p:tav>
                                      </p:tavLst>
                                    </p:anim>
                                    <p:set>
                                      <p:cBhvr>
                                        <p:cTn id="46" dur="80"/>
                                        <p:tgtEl>
                                          <p:spTgt spid="26"/>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12291"/>
                                        </p:tgtEl>
                                        <p:attrNameLst>
                                          <p:attrName>style.visibility</p:attrName>
                                        </p:attrNameLst>
                                      </p:cBhvr>
                                      <p:to>
                                        <p:strVal val="visible"/>
                                      </p:to>
                                    </p:set>
                                    <p:animEffect transition="in" filter="strips(downLeft)">
                                      <p:cBhvr>
                                        <p:cTn id="51"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3" grpId="0" animBg="1"/>
      <p:bldP spid="24" grpId="0"/>
      <p:bldP spid="25" grpId="0" animBg="1"/>
      <p:bldP spid="2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مستطيل 12"/>
          <p:cNvSpPr/>
          <p:nvPr/>
        </p:nvSpPr>
        <p:spPr>
          <a:xfrm>
            <a:off x="2915816" y="44624"/>
            <a:ext cx="2418249" cy="715089"/>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fontAlgn="base">
              <a:spcBef>
                <a:spcPct val="0"/>
              </a:spcBef>
              <a:spcAft>
                <a:spcPct val="0"/>
              </a:spcAft>
            </a:pPr>
            <a:r>
              <a:rPr lang="ar-EG" sz="3600" b="1" dirty="0" smtClean="0">
                <a:solidFill>
                  <a:prstClr val="white"/>
                </a:solidFill>
              </a:rPr>
              <a:t>ما</a:t>
            </a:r>
            <a:r>
              <a:rPr lang="ar-EG" sz="3200" b="1" dirty="0" smtClean="0">
                <a:solidFill>
                  <a:prstClr val="white"/>
                </a:solidFill>
              </a:rPr>
              <a:t> </a:t>
            </a:r>
            <a:r>
              <a:rPr lang="ar-EG" sz="3600" b="1" dirty="0" smtClean="0">
                <a:solidFill>
                  <a:prstClr val="white"/>
                </a:solidFill>
              </a:rPr>
              <a:t>هرمُ</a:t>
            </a:r>
            <a:r>
              <a:rPr lang="ar-EG" sz="3200" b="1" dirty="0" smtClean="0">
                <a:solidFill>
                  <a:prstClr val="white"/>
                </a:solidFill>
              </a:rPr>
              <a:t> </a:t>
            </a:r>
            <a:r>
              <a:rPr lang="ar-EG" sz="3600" b="1" dirty="0" smtClean="0">
                <a:solidFill>
                  <a:prstClr val="white"/>
                </a:solidFill>
              </a:rPr>
              <a:t>الطاقةِ</a:t>
            </a:r>
            <a:r>
              <a:rPr lang="ar-EG" sz="3200" b="1" dirty="0" smtClean="0">
                <a:solidFill>
                  <a:prstClr val="white"/>
                </a:solidFill>
              </a:rPr>
              <a:t>؟</a:t>
            </a:r>
            <a:endParaRPr lang="ar-EG" sz="3200" b="1" dirty="0">
              <a:solidFill>
                <a:prstClr val="white"/>
              </a:solidFill>
            </a:endParaRPr>
          </a:p>
        </p:txBody>
      </p:sp>
      <p:sp>
        <p:nvSpPr>
          <p:cNvPr id="14" name="مستطيل 13"/>
          <p:cNvSpPr/>
          <p:nvPr/>
        </p:nvSpPr>
        <p:spPr>
          <a:xfrm>
            <a:off x="20879" y="908720"/>
            <a:ext cx="8793301" cy="1200329"/>
          </a:xfrm>
          <a:prstGeom prst="rect">
            <a:avLst/>
          </a:prstGeom>
        </p:spPr>
        <p:txBody>
          <a:bodyPr wrap="square">
            <a:spAutoFit/>
          </a:bodyPr>
          <a:lstStyle/>
          <a:p>
            <a:pPr fontAlgn="base">
              <a:spcBef>
                <a:spcPct val="0"/>
              </a:spcBef>
              <a:spcAft>
                <a:spcPct val="0"/>
              </a:spcAft>
            </a:pPr>
            <a:r>
              <a:rPr lang="ar-EG" sz="2400" b="1" dirty="0" smtClean="0">
                <a:solidFill>
                  <a:srgbClr val="002060"/>
                </a:solidFill>
                <a:latin typeface="Lucida Console" pitchFamily="49" charset="0"/>
              </a:rPr>
              <a:t>هو نموذج يبين كيف تنتقل الطاقة خلال سلسلة غذائية معينة </a:t>
            </a:r>
            <a:r>
              <a:rPr lang="ar-SA" sz="2400" b="1" dirty="0" smtClean="0">
                <a:solidFill>
                  <a:srgbClr val="002060"/>
                </a:solidFill>
                <a:latin typeface="Lucida Console" pitchFamily="49" charset="0"/>
              </a:rPr>
              <a:t>. </a:t>
            </a:r>
            <a:r>
              <a:rPr lang="ar-EG" sz="2400" b="1" dirty="0" smtClean="0">
                <a:solidFill>
                  <a:srgbClr val="002060"/>
                </a:solidFill>
                <a:latin typeface="Lucida Console" pitchFamily="49" charset="0"/>
              </a:rPr>
              <a:t> بحيث تمثل المنتجات قاعدة الهرم والمستهلكات الأولى في وسط الهرم والكائنات التي تحلل المستهلكات توجد في المستوى التالي للهرم </a:t>
            </a:r>
            <a:r>
              <a:rPr lang="ar-SA" sz="2400" b="1" dirty="0" smtClean="0">
                <a:solidFill>
                  <a:srgbClr val="002060"/>
                </a:solidFill>
                <a:latin typeface="Lucida Console" pitchFamily="49" charset="0"/>
              </a:rPr>
              <a:t>.</a:t>
            </a:r>
            <a:endParaRPr lang="ar-EG" sz="2400" b="1" dirty="0">
              <a:solidFill>
                <a:srgbClr val="002060"/>
              </a:solidFill>
              <a:latin typeface="Lucida Console" pitchFamily="49" charset="0"/>
            </a:endParaRPr>
          </a:p>
        </p:txBody>
      </p:sp>
      <p:sp>
        <p:nvSpPr>
          <p:cNvPr id="8" name="دبوس زينة 7"/>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صـ126</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555" y="2117986"/>
            <a:ext cx="6580910" cy="397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849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 Diagonal Corner Rectangle 5"/>
          <p:cNvSpPr/>
          <p:nvPr/>
        </p:nvSpPr>
        <p:spPr>
          <a:xfrm>
            <a:off x="1616291"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400" b="1" dirty="0">
                <a:solidFill>
                  <a:prstClr val="white"/>
                </a:solidFill>
              </a:rPr>
              <a:t>الفصل الخامس </a:t>
            </a:r>
          </a:p>
        </p:txBody>
      </p:sp>
      <p:sp>
        <p:nvSpPr>
          <p:cNvPr id="7" name="Round Diagonal Corner Rectangle 6"/>
          <p:cNvSpPr/>
          <p:nvPr/>
        </p:nvSpPr>
        <p:spPr>
          <a:xfrm>
            <a:off x="3782798"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مراجعة الدرس الأول </a:t>
            </a:r>
          </a:p>
        </p:txBody>
      </p:sp>
      <p:sp>
        <p:nvSpPr>
          <p:cNvPr id="8" name="Round Diagonal Corner Rectangle 7"/>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الوحدة الثالثة </a:t>
            </a:r>
          </a:p>
        </p:txBody>
      </p:sp>
      <p:sp>
        <p:nvSpPr>
          <p:cNvPr id="14" name="مربع نص 17"/>
          <p:cNvSpPr txBox="1"/>
          <p:nvPr/>
        </p:nvSpPr>
        <p:spPr>
          <a:xfrm>
            <a:off x="3581400" y="685800"/>
            <a:ext cx="1890712" cy="579437"/>
          </a:xfrm>
          <a:prstGeom prst="roundRect">
            <a:avLst/>
          </a:prstGeom>
          <a:ln/>
        </p:spPr>
        <p:style>
          <a:lnRef idx="2">
            <a:schemeClr val="accent5"/>
          </a:lnRef>
          <a:fillRef idx="1">
            <a:schemeClr val="lt1"/>
          </a:fillRef>
          <a:effectRef idx="0">
            <a:schemeClr val="accent5"/>
          </a:effectRef>
          <a:fontRef idx="minor">
            <a:schemeClr val="dk1"/>
          </a:fontRef>
        </p:style>
        <p:txBody>
          <a:bodyPr>
            <a:spAutoFit/>
          </a:bodyPr>
          <a:lstStyle/>
          <a:p>
            <a:pPr algn="r" rtl="1" fontAlgn="base">
              <a:spcBef>
                <a:spcPct val="0"/>
              </a:spcBef>
              <a:spcAft>
                <a:spcPct val="0"/>
              </a:spcAft>
              <a:defRPr/>
            </a:pPr>
            <a:r>
              <a:rPr lang="ar-EG" sz="2800" b="1" dirty="0">
                <a:solidFill>
                  <a:prstClr val="black"/>
                </a:solidFill>
              </a:rPr>
              <a:t>ملخص مصور </a:t>
            </a:r>
            <a:endParaRPr lang="en-US" sz="2800" b="1" dirty="0">
              <a:solidFill>
                <a:prstClr val="black"/>
              </a:solidFill>
            </a:endParaRPr>
          </a:p>
        </p:txBody>
      </p:sp>
      <p:sp>
        <p:nvSpPr>
          <p:cNvPr id="15" name="TextBox 14"/>
          <p:cNvSpPr txBox="1"/>
          <p:nvPr/>
        </p:nvSpPr>
        <p:spPr>
          <a:xfrm>
            <a:off x="2805308" y="1295400"/>
            <a:ext cx="6014679" cy="954107"/>
          </a:xfrm>
          <a:prstGeom prst="rect">
            <a:avLst/>
          </a:prstGeom>
          <a:noFill/>
        </p:spPr>
        <p:txBody>
          <a:bodyPr wrap="square" rtlCol="1">
            <a:spAutoFit/>
          </a:bodyPr>
          <a:lstStyle/>
          <a:p>
            <a:pPr algn="r" rtl="1" fontAlgn="base">
              <a:spcBef>
                <a:spcPct val="0"/>
              </a:spcBef>
              <a:spcAft>
                <a:spcPct val="0"/>
              </a:spcAft>
            </a:pPr>
            <a:r>
              <a:rPr lang="ar-SA" sz="2800" b="1" dirty="0">
                <a:solidFill>
                  <a:srgbClr val="7030A0"/>
                </a:solidFill>
                <a:latin typeface="Arial" pitchFamily="34" charset="0"/>
                <a:cs typeface="Arial" pitchFamily="34" charset="0"/>
              </a:rPr>
              <a:t>تبين السلسلة الغذائية المسار الذي تنتقل فيه الطاقة من مخلوق حي إل</a:t>
            </a:r>
            <a:r>
              <a:rPr lang="ar-EG" sz="2800" b="1" dirty="0">
                <a:solidFill>
                  <a:srgbClr val="7030A0"/>
                </a:solidFill>
                <a:latin typeface="Arial" pitchFamily="34" charset="0"/>
                <a:cs typeface="Arial" pitchFamily="34" charset="0"/>
              </a:rPr>
              <a:t>ى</a:t>
            </a:r>
            <a:r>
              <a:rPr lang="ar-SA" sz="2800" b="1" dirty="0">
                <a:solidFill>
                  <a:srgbClr val="7030A0"/>
                </a:solidFill>
                <a:latin typeface="Arial" pitchFamily="34" charset="0"/>
                <a:cs typeface="Arial" pitchFamily="34" charset="0"/>
              </a:rPr>
              <a:t> آخر في النظام البيئي .</a:t>
            </a:r>
          </a:p>
        </p:txBody>
      </p:sp>
      <p:sp>
        <p:nvSpPr>
          <p:cNvPr id="16" name="TextBox 15"/>
          <p:cNvSpPr txBox="1"/>
          <p:nvPr/>
        </p:nvSpPr>
        <p:spPr>
          <a:xfrm>
            <a:off x="2714050" y="2971800"/>
            <a:ext cx="6117991" cy="954107"/>
          </a:xfrm>
          <a:prstGeom prst="rect">
            <a:avLst/>
          </a:prstGeom>
          <a:noFill/>
        </p:spPr>
        <p:txBody>
          <a:bodyPr wrap="square" rtlCol="1">
            <a:spAutoFit/>
          </a:bodyPr>
          <a:lstStyle/>
          <a:p>
            <a:pPr algn="r" rtl="1" fontAlgn="base">
              <a:spcBef>
                <a:spcPct val="0"/>
              </a:spcBef>
              <a:spcAft>
                <a:spcPct val="0"/>
              </a:spcAft>
            </a:pPr>
            <a:r>
              <a:rPr lang="ar-SA" sz="2800" b="1" dirty="0">
                <a:solidFill>
                  <a:srgbClr val="002060"/>
                </a:solidFill>
                <a:latin typeface="Arial" pitchFamily="34" charset="0"/>
                <a:cs typeface="Arial" pitchFamily="34" charset="0"/>
              </a:rPr>
              <a:t>تبين الشبكة الغذائية كيف تتد</a:t>
            </a:r>
            <a:r>
              <a:rPr lang="ar-EG" sz="2800" b="1" dirty="0">
                <a:solidFill>
                  <a:srgbClr val="002060"/>
                </a:solidFill>
                <a:latin typeface="Arial" pitchFamily="34" charset="0"/>
                <a:cs typeface="Arial" pitchFamily="34" charset="0"/>
              </a:rPr>
              <a:t>ا</a:t>
            </a:r>
            <a:r>
              <a:rPr lang="ar-SA" sz="2800" b="1" dirty="0">
                <a:solidFill>
                  <a:srgbClr val="002060"/>
                </a:solidFill>
                <a:latin typeface="Arial" pitchFamily="34" charset="0"/>
                <a:cs typeface="Arial" pitchFamily="34" charset="0"/>
              </a:rPr>
              <a:t>خل سلاسل غذائية في النظام البيئي . </a:t>
            </a:r>
          </a:p>
        </p:txBody>
      </p:sp>
      <p:sp>
        <p:nvSpPr>
          <p:cNvPr id="17" name="TextBox 16"/>
          <p:cNvSpPr txBox="1"/>
          <p:nvPr/>
        </p:nvSpPr>
        <p:spPr>
          <a:xfrm>
            <a:off x="3072471" y="4724400"/>
            <a:ext cx="5681448" cy="954107"/>
          </a:xfrm>
          <a:prstGeom prst="rect">
            <a:avLst/>
          </a:prstGeom>
          <a:noFill/>
        </p:spPr>
        <p:txBody>
          <a:bodyPr wrap="square" rtlCol="1">
            <a:spAutoFit/>
          </a:bodyPr>
          <a:lstStyle/>
          <a:p>
            <a:pPr algn="r" rtl="1" fontAlgn="base">
              <a:spcBef>
                <a:spcPct val="0"/>
              </a:spcBef>
              <a:spcAft>
                <a:spcPct val="0"/>
              </a:spcAft>
            </a:pPr>
            <a:r>
              <a:rPr lang="ar-SA" sz="2800" b="1" dirty="0">
                <a:solidFill>
                  <a:srgbClr val="7030A0"/>
                </a:solidFill>
                <a:latin typeface="Arial" pitchFamily="34" charset="0"/>
                <a:cs typeface="Arial" pitchFamily="34" charset="0"/>
              </a:rPr>
              <a:t>يبين هرم الطاقة كيف تنتقل الطاقة من المنتجات إل</a:t>
            </a:r>
            <a:r>
              <a:rPr lang="ar-EG" sz="2800" b="1" dirty="0">
                <a:solidFill>
                  <a:srgbClr val="7030A0"/>
                </a:solidFill>
                <a:latin typeface="Arial" pitchFamily="34" charset="0"/>
                <a:cs typeface="Arial" pitchFamily="34" charset="0"/>
              </a:rPr>
              <a:t>ى</a:t>
            </a:r>
            <a:r>
              <a:rPr lang="ar-SA" sz="2800" b="1" dirty="0">
                <a:solidFill>
                  <a:srgbClr val="7030A0"/>
                </a:solidFill>
                <a:latin typeface="Arial" pitchFamily="34" charset="0"/>
                <a:cs typeface="Arial" pitchFamily="34" charset="0"/>
              </a:rPr>
              <a:t> مستويات مختلفة من المستهلكات .</a:t>
            </a:r>
          </a:p>
        </p:txBody>
      </p:sp>
      <p:pic>
        <p:nvPicPr>
          <p:cNvPr id="18" name="Picture 8"/>
          <p:cNvPicPr>
            <a:picLocks noChangeAspect="1" noChangeArrowheads="1"/>
          </p:cNvPicPr>
          <p:nvPr/>
        </p:nvPicPr>
        <p:blipFill>
          <a:blip r:embed="rId2"/>
          <a:srcRect/>
          <a:stretch>
            <a:fillRect/>
          </a:stretch>
        </p:blipFill>
        <p:spPr bwMode="auto">
          <a:xfrm>
            <a:off x="0" y="685800"/>
            <a:ext cx="2634118" cy="1953314"/>
          </a:xfrm>
          <a:prstGeom prst="rect">
            <a:avLst/>
          </a:prstGeom>
          <a:ln>
            <a:noFill/>
          </a:ln>
          <a:effectLst>
            <a:softEdge rad="112500"/>
          </a:effec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639114"/>
            <a:ext cx="2598622" cy="18589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srcRect/>
          <a:stretch>
            <a:fillRect/>
          </a:stretch>
        </p:blipFill>
        <p:spPr bwMode="auto">
          <a:xfrm>
            <a:off x="35495" y="4498096"/>
            <a:ext cx="2471167" cy="1474079"/>
          </a:xfrm>
          <a:prstGeom prst="roundRect">
            <a:avLst/>
          </a:prstGeom>
          <a:noFill/>
          <a:ln w="9525">
            <a:noFill/>
            <a:miter lim="800000"/>
            <a:headEnd/>
            <a:tailEnd/>
          </a:ln>
          <a:effectLst/>
        </p:spPr>
      </p:pic>
      <p:sp>
        <p:nvSpPr>
          <p:cNvPr id="21" name="دبوس زينة 20"/>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كتاب الطالب </a:t>
            </a:r>
            <a:r>
              <a:rPr lang="ar-EG"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صـ127</a:t>
            </a:r>
            <a:endPar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83770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1"/>
                                        </p:tgtEl>
                                        <p:attrNameLst>
                                          <p:attrName>style.color</p:attrName>
                                        </p:attrNameLst>
                                      </p:cBhvr>
                                      <p:by>
                                        <p:hsl h="-7200000" s="0" l="0"/>
                                      </p:by>
                                    </p:animClr>
                                    <p:animClr clrSpc="hsl" dir="cw">
                                      <p:cBhvr>
                                        <p:cTn id="7" dur="500" fill="hold"/>
                                        <p:tgtEl>
                                          <p:spTgt spid="21"/>
                                        </p:tgtEl>
                                        <p:attrNameLst>
                                          <p:attrName>fillcolor</p:attrName>
                                        </p:attrNameLst>
                                      </p:cBhvr>
                                      <p:by>
                                        <p:hsl h="-7200000" s="0" l="0"/>
                                      </p:by>
                                    </p:animClr>
                                    <p:animClr clrSpc="hsl" dir="cw">
                                      <p:cBhvr>
                                        <p:cTn id="8" dur="500" fill="hold"/>
                                        <p:tgtEl>
                                          <p:spTgt spid="21"/>
                                        </p:tgtEl>
                                        <p:attrNameLst>
                                          <p:attrName>stroke.color</p:attrName>
                                        </p:attrNameLst>
                                      </p:cBhvr>
                                      <p:by>
                                        <p:hsl h="-7200000" s="0" l="0"/>
                                      </p:by>
                                    </p:animClr>
                                    <p:set>
                                      <p:cBhvr>
                                        <p:cTn id="9" dur="500" fill="hold"/>
                                        <p:tgtEl>
                                          <p:spTgt spid="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iterate type="lt">
                                    <p:tmPct val="10000"/>
                                  </p:iterate>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iterate type="lt">
                                    <p:tmPct val="10000"/>
                                  </p:iterate>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p:bldP spid="16" grpId="0"/>
      <p:bldP spid="17"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3710790"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مراجعة الدرس الأول </a:t>
            </a:r>
          </a:p>
        </p:txBody>
      </p:sp>
      <p:sp>
        <p:nvSpPr>
          <p:cNvPr id="5" name="Round Diagonal Corner Rectangle 4"/>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800" b="1" dirty="0">
                <a:solidFill>
                  <a:prstClr val="white"/>
                </a:solidFill>
              </a:rPr>
              <a:t>الوحدة الثالثة </a:t>
            </a:r>
          </a:p>
        </p:txBody>
      </p:sp>
      <p:sp>
        <p:nvSpPr>
          <p:cNvPr id="6" name="Round Diagonal Corner Rectangle 5"/>
          <p:cNvSpPr/>
          <p:nvPr/>
        </p:nvSpPr>
        <p:spPr>
          <a:xfrm>
            <a:off x="1472275"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fontAlgn="base">
              <a:spcBef>
                <a:spcPct val="0"/>
              </a:spcBef>
              <a:spcAft>
                <a:spcPct val="0"/>
              </a:spcAft>
            </a:pPr>
            <a:r>
              <a:rPr lang="ar-SA" sz="2400" b="1" dirty="0">
                <a:solidFill>
                  <a:prstClr val="white"/>
                </a:solidFill>
              </a:rPr>
              <a:t>الفصل الخامس </a:t>
            </a:r>
          </a:p>
        </p:txBody>
      </p:sp>
      <p:sp>
        <p:nvSpPr>
          <p:cNvPr id="14" name="مربع نص 18"/>
          <p:cNvSpPr txBox="1">
            <a:spLocks noChangeArrowheads="1"/>
          </p:cNvSpPr>
          <p:nvPr/>
        </p:nvSpPr>
        <p:spPr bwMode="auto">
          <a:xfrm>
            <a:off x="5066938" y="2298700"/>
            <a:ext cx="37784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fontAlgn="base" hangingPunct="1">
              <a:spcBef>
                <a:spcPct val="0"/>
              </a:spcBef>
              <a:spcAft>
                <a:spcPct val="0"/>
              </a:spcAft>
            </a:pPr>
            <a:r>
              <a:rPr lang="ar-EG" altLang="en-US" sz="2800" b="1" dirty="0">
                <a:solidFill>
                  <a:srgbClr val="6600CC"/>
                </a:solidFill>
              </a:rPr>
              <a:t>أعمل مطوية كالمبينة في الشكل </a:t>
            </a:r>
            <a:r>
              <a:rPr lang="ar-EG" altLang="en-US" sz="2800" b="1" dirty="0" smtClean="0">
                <a:solidFill>
                  <a:srgbClr val="6600CC"/>
                </a:solidFill>
              </a:rPr>
              <a:t>،</a:t>
            </a:r>
            <a:r>
              <a:rPr lang="ar-SA" altLang="en-US" sz="2800" b="1" dirty="0" smtClean="0">
                <a:solidFill>
                  <a:srgbClr val="6600CC"/>
                </a:solidFill>
              </a:rPr>
              <a:t> ألخص فيها ما تعلمته عن السلاسل والشبكات الغذائية وهرم الطاقة ، وأعطي أمثلة على ذلك .</a:t>
            </a:r>
            <a:endParaRPr lang="en-US" altLang="en-US" sz="2800" b="1" dirty="0">
              <a:solidFill>
                <a:srgbClr val="6600CC"/>
              </a:solidFill>
            </a:endParaRPr>
          </a:p>
        </p:txBody>
      </p:sp>
      <p:sp>
        <p:nvSpPr>
          <p:cNvPr id="15" name="موجة مزدوجة 16"/>
          <p:cNvSpPr/>
          <p:nvPr/>
        </p:nvSpPr>
        <p:spPr>
          <a:xfrm>
            <a:off x="6375396" y="834718"/>
            <a:ext cx="2448272" cy="1367358"/>
          </a:xfrm>
          <a:prstGeom prst="doubleWave">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rtl="1" fontAlgn="base">
              <a:spcBef>
                <a:spcPct val="0"/>
              </a:spcBef>
              <a:spcAft>
                <a:spcPct val="0"/>
              </a:spcAft>
              <a:defRPr/>
            </a:pPr>
            <a:r>
              <a:rPr lang="ar-EG" sz="4400" b="1" dirty="0">
                <a:solidFill>
                  <a:srgbClr val="FF0000"/>
                </a:solidFill>
                <a:effectLst>
                  <a:glow rad="63500">
                    <a:srgbClr val="EA157A">
                      <a:satMod val="175000"/>
                      <a:alpha val="40000"/>
                    </a:srgbClr>
                  </a:glow>
                </a:effectLst>
              </a:rPr>
              <a:t>المطويات</a:t>
            </a:r>
            <a:endParaRPr lang="en-US" sz="4400" b="1" dirty="0">
              <a:solidFill>
                <a:srgbClr val="FF0000"/>
              </a:solidFill>
              <a:effectLst>
                <a:glow rad="63500">
                  <a:srgbClr val="EA157A">
                    <a:satMod val="175000"/>
                    <a:alpha val="40000"/>
                  </a:srgbClr>
                </a:glow>
              </a:effectLst>
            </a:endParaRPr>
          </a:p>
        </p:txBody>
      </p:sp>
      <p:sp>
        <p:nvSpPr>
          <p:cNvPr id="16" name="مربع نص 17"/>
          <p:cNvSpPr txBox="1">
            <a:spLocks noChangeArrowheads="1"/>
          </p:cNvSpPr>
          <p:nvPr/>
        </p:nvSpPr>
        <p:spPr bwMode="auto">
          <a:xfrm>
            <a:off x="3544046" y="1138113"/>
            <a:ext cx="2807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1" eaLnBrk="0" hangingPunct="0">
              <a:defRPr>
                <a:solidFill>
                  <a:schemeClr val="tx1"/>
                </a:solidFill>
                <a:latin typeface="Calibri" pitchFamily="34" charset="0"/>
                <a:cs typeface="Arial" pitchFamily="34" charset="0"/>
              </a:defRPr>
            </a:lvl1pPr>
            <a:lvl2pPr marL="742950" indent="-285750" algn="r" rtl="1" eaLnBrk="0" hangingPunct="0">
              <a:defRPr>
                <a:solidFill>
                  <a:schemeClr val="tx1"/>
                </a:solidFill>
                <a:latin typeface="Calibri" pitchFamily="34" charset="0"/>
                <a:cs typeface="Arial" pitchFamily="34" charset="0"/>
              </a:defRPr>
            </a:lvl2pPr>
            <a:lvl3pPr marL="1143000" indent="-228600" algn="r" rtl="1" eaLnBrk="0" hangingPunct="0">
              <a:defRPr>
                <a:solidFill>
                  <a:schemeClr val="tx1"/>
                </a:solidFill>
                <a:latin typeface="Calibri" pitchFamily="34" charset="0"/>
                <a:cs typeface="Arial" pitchFamily="34" charset="0"/>
              </a:defRPr>
            </a:lvl3pPr>
            <a:lvl4pPr marL="1600200" indent="-228600" algn="r" rtl="1" eaLnBrk="0" hangingPunct="0">
              <a:defRPr>
                <a:solidFill>
                  <a:schemeClr val="tx1"/>
                </a:solidFill>
                <a:latin typeface="Calibri" pitchFamily="34" charset="0"/>
                <a:cs typeface="Arial" pitchFamily="34" charset="0"/>
              </a:defRPr>
            </a:lvl4pPr>
            <a:lvl5pPr marL="2057400" indent="-228600" algn="r" rtl="1"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defRPr/>
            </a:pPr>
            <a:r>
              <a:rPr lang="ar-EG"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rPr>
              <a:t>أنظم أفكاري </a:t>
            </a:r>
            <a:endParaRPr lang="en-US"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endParaRPr>
          </a:p>
        </p:txBody>
      </p:sp>
      <p:sp>
        <p:nvSpPr>
          <p:cNvPr id="17" name="دبوس زينة 16"/>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كتاب الطالب </a:t>
            </a:r>
            <a:r>
              <a:rPr lang="ar-EG"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rPr>
              <a:t>صـ127</a:t>
            </a:r>
            <a:endParaRPr lang="ar-SA"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88" y="2309435"/>
            <a:ext cx="4335966" cy="367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91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iterate type="lt">
                                    <p:tmPct val="10000"/>
                                  </p:iterate>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50"/>
                                        </p:tgtEl>
                                        <p:attrNameLst>
                                          <p:attrName>style.visibility</p:attrName>
                                        </p:attrNameLst>
                                      </p:cBhvr>
                                      <p:to>
                                        <p:strVal val="visible"/>
                                      </p:to>
                                    </p:set>
                                    <p:animEffect transition="in" filter="barn(inVertical)">
                                      <p:cBhvr>
                                        <p:cTn id="4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4300</TotalTime>
  <Words>712</Words>
  <Application>Microsoft Office PowerPoint</Application>
  <PresentationFormat>عرض على الشاشة (3:4)‏</PresentationFormat>
  <Paragraphs>116</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عمرو و محمد نور عيني</dc:creator>
  <cp:lastModifiedBy>Ninja</cp:lastModifiedBy>
  <cp:revision>350</cp:revision>
  <dcterms:created xsi:type="dcterms:W3CDTF">2011-03-17T07:07:04Z</dcterms:created>
  <dcterms:modified xsi:type="dcterms:W3CDTF">2019-03-17T16:16:16Z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C89ED302-8AE5-4756-8AAD-B36EBC6E1DAB</vt:lpwstr>
  </property>
  <property fmtid="{D5CDD505-2E9C-101B-9397-08002B2CF9AE}" pid="3" name="ArticulatePath">
    <vt:lpwstr>1</vt:lpwstr>
  </property>
</Properties>
</file>