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10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DCFC6BF-70CB-49F3-84C4-0A3306759B38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BEE416-B16B-4372-A291-6195B2EE63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87041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B6EF-5E8C-4497-903B-FF9F2721181A}" type="slidenum">
              <a:rPr lang="ar-SA" smtClean="0">
                <a:solidFill>
                  <a:prstClr val="black"/>
                </a:solidFill>
              </a:rPr>
              <a:pPr/>
              <a:t>4</a:t>
            </a:fld>
            <a:endParaRPr lang="ar-S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340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05/27/1438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24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مهارة حل المسألة </a:t>
            </a: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2-5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838200" y="762000"/>
            <a:ext cx="7467600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جابر : أقرأ كتابا علميا عن الأسماك ، وقد قرأت في اليوم الأول 9 صفحات وفي اليوم الثاني 11 صفحة ، وبقي في الكتاب 23 صفحة . 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المطلوب : أن أجد عدد صفحات الكتاب . 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762000" y="2741474"/>
            <a:ext cx="746760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B050"/>
                </a:solidFill>
              </a:rPr>
              <a:t>أفهم</a:t>
            </a:r>
            <a:r>
              <a:rPr lang="ar-SA" sz="3600" b="1" dirty="0" smtClean="0">
                <a:solidFill>
                  <a:prstClr val="black"/>
                </a:solidFill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2400" b="1" dirty="0" smtClean="0">
                <a:solidFill>
                  <a:prstClr val="black"/>
                </a:solidFill>
              </a:rPr>
              <a:t>قرأ جابر 9 صفحات في اليوم الأول ، و 11 صفحة في اليوم الثاني 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ar-SA" sz="2400" b="1" dirty="0" smtClean="0">
                <a:solidFill>
                  <a:prstClr val="black"/>
                </a:solidFill>
              </a:rPr>
              <a:t>بقي في الكتاب 23 صفحة 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ar-SA" sz="2400" b="1" dirty="0" smtClean="0">
                <a:solidFill>
                  <a:prstClr val="black"/>
                </a:solidFill>
              </a:rPr>
              <a:t>أجد العدد الكلي لصفحات الكتاب . 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647700" y="4840069"/>
            <a:ext cx="7467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B050"/>
                </a:solidFill>
              </a:rPr>
              <a:t>أخطط </a:t>
            </a:r>
            <a:r>
              <a:rPr lang="ar-SA" sz="2400" b="1" dirty="0">
                <a:solidFill>
                  <a:prstClr val="black"/>
                </a:solidFill>
              </a:rPr>
              <a:t> </a:t>
            </a:r>
            <a:r>
              <a:rPr lang="ar-SA" sz="2400" b="1" dirty="0" smtClean="0">
                <a:solidFill>
                  <a:prstClr val="black"/>
                </a:solidFill>
              </a:rPr>
              <a:t> أستعمل خطة الحل العكسي لحل المسألة . </a:t>
            </a:r>
          </a:p>
        </p:txBody>
      </p:sp>
      <p:sp>
        <p:nvSpPr>
          <p:cNvPr id="23" name="سهم إلى اليسار 22">
            <a:hlinkClick r:id="" action="ppaction://noaction"/>
          </p:cNvPr>
          <p:cNvSpPr/>
          <p:nvPr/>
        </p:nvSpPr>
        <p:spPr>
          <a:xfrm>
            <a:off x="762000" y="5334000"/>
            <a:ext cx="1676400" cy="1017984"/>
          </a:xfrm>
          <a:prstGeom prst="lef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تكملة الشرح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ardrop 8"/>
          <p:cNvSpPr/>
          <p:nvPr/>
        </p:nvSpPr>
        <p:spPr>
          <a:xfrm>
            <a:off x="43699" y="27214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64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89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  <p:bldP spid="11" grpId="0"/>
      <p:bldP spid="12" grpId="0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25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مهارة حل المسألة </a:t>
            </a: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2-5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762000" y="3581400"/>
            <a:ext cx="7467600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B050"/>
                </a:solidFill>
              </a:rPr>
              <a:t>أتحقق </a:t>
            </a:r>
            <a:endParaRPr lang="ar-SA" sz="3600" b="1" dirty="0">
              <a:solidFill>
                <a:srgbClr val="00B05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ar-SA" sz="2400" b="1" dirty="0" smtClean="0">
                <a:solidFill>
                  <a:prstClr val="black"/>
                </a:solidFill>
              </a:rPr>
              <a:t>أستعمل الطرح لأتحقق من صحة إجابتي . 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أرجع إلي المسألة وأجد عدد الصفحات التي قرأها جابر ، 9 + 11= 20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ثم أطرح الناتج من عدد صفحات الكتاب لأحصل على عدد المتبقية .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43 – 20 = 23 ، إذن إجابتي صحيحة . </a:t>
            </a:r>
            <a:r>
              <a:rPr lang="ar-SA" sz="2400" b="1" dirty="0" smtClean="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4" name="مربع نص 13"/>
          <p:cNvSpPr txBox="1"/>
          <p:nvPr/>
        </p:nvSpPr>
        <p:spPr>
          <a:xfrm>
            <a:off x="762000" y="1066799"/>
            <a:ext cx="74676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00B050"/>
                </a:solidFill>
              </a:rPr>
              <a:t>أحـــــل   </a:t>
            </a:r>
            <a:r>
              <a:rPr lang="ar-SA" sz="2400" b="1" dirty="0" smtClean="0">
                <a:solidFill>
                  <a:srgbClr val="FF0000"/>
                </a:solidFill>
              </a:rPr>
              <a:t>أبدأ بعدد الصفحات المتبقية ، ثم أجمع إليه عدد الصفحات التي قرأها جابر في اليومين ( الأول والثاني ) .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         23             + 11                  + 9             =     43   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5" name="قوس كبير أيمن 14"/>
          <p:cNvSpPr/>
          <p:nvPr/>
        </p:nvSpPr>
        <p:spPr>
          <a:xfrm rot="16200000">
            <a:off x="7029450" y="2000249"/>
            <a:ext cx="533400" cy="1104900"/>
          </a:xfrm>
          <a:prstGeom prst="rightBrace">
            <a:avLst>
              <a:gd name="adj1" fmla="val 8333"/>
              <a:gd name="adj2" fmla="val 4897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6553200" y="2721113"/>
            <a:ext cx="136270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prstClr val="black"/>
                </a:solidFill>
              </a:rPr>
              <a:t>عدد الصفحات المتبقية </a:t>
            </a:r>
            <a:endParaRPr lang="ar-SA" sz="2000" b="1" dirty="0">
              <a:solidFill>
                <a:prstClr val="black"/>
              </a:solidFill>
            </a:endParaRPr>
          </a:p>
        </p:txBody>
      </p:sp>
      <p:sp>
        <p:nvSpPr>
          <p:cNvPr id="17" name="قوس كبير أيمن 16"/>
          <p:cNvSpPr/>
          <p:nvPr/>
        </p:nvSpPr>
        <p:spPr>
          <a:xfrm rot="16200000">
            <a:off x="5285742" y="2000250"/>
            <a:ext cx="533400" cy="1104900"/>
          </a:xfrm>
          <a:prstGeom prst="rightBrace">
            <a:avLst>
              <a:gd name="adj1" fmla="val 8333"/>
              <a:gd name="adj2" fmla="val 4897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4267200" y="2666999"/>
            <a:ext cx="21717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prstClr val="black"/>
                </a:solidFill>
              </a:rPr>
              <a:t>عدد الصفحات التي قرأها في اليوم الثاني </a:t>
            </a:r>
            <a:endParaRPr lang="ar-SA" sz="2000" b="1" dirty="0">
              <a:solidFill>
                <a:prstClr val="black"/>
              </a:solidFill>
            </a:endParaRPr>
          </a:p>
        </p:txBody>
      </p:sp>
      <p:sp>
        <p:nvSpPr>
          <p:cNvPr id="19" name="قوس كبير أيمن 18"/>
          <p:cNvSpPr/>
          <p:nvPr/>
        </p:nvSpPr>
        <p:spPr>
          <a:xfrm rot="16200000">
            <a:off x="3418842" y="2000250"/>
            <a:ext cx="533400" cy="1104900"/>
          </a:xfrm>
          <a:prstGeom prst="rightBrace">
            <a:avLst>
              <a:gd name="adj1" fmla="val 8333"/>
              <a:gd name="adj2" fmla="val 4897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2400300" y="2666999"/>
            <a:ext cx="21717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prstClr val="black"/>
                </a:solidFill>
              </a:rPr>
              <a:t>عدد الصفحات التي قرأها في اليوم الأول </a:t>
            </a:r>
            <a:endParaRPr lang="ar-SA" sz="2000" b="1" dirty="0">
              <a:solidFill>
                <a:prstClr val="black"/>
              </a:solidFill>
            </a:endParaRPr>
          </a:p>
        </p:txBody>
      </p:sp>
      <p:sp>
        <p:nvSpPr>
          <p:cNvPr id="21" name="قوس كبير أيمن 20"/>
          <p:cNvSpPr/>
          <p:nvPr/>
        </p:nvSpPr>
        <p:spPr>
          <a:xfrm rot="16200000">
            <a:off x="1238250" y="2000250"/>
            <a:ext cx="533400" cy="1104900"/>
          </a:xfrm>
          <a:prstGeom prst="rightBrace">
            <a:avLst>
              <a:gd name="adj1" fmla="val 8333"/>
              <a:gd name="adj2" fmla="val 4897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prstClr val="black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762000" y="2721114"/>
            <a:ext cx="136270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prstClr val="black"/>
                </a:solidFill>
              </a:rPr>
              <a:t>عدد الصفحات الكتاب </a:t>
            </a:r>
            <a:endParaRPr lang="ar-SA" sz="2000" b="1" dirty="0">
              <a:solidFill>
                <a:prstClr val="black"/>
              </a:solidFill>
            </a:endParaRPr>
          </a:p>
        </p:txBody>
      </p:sp>
      <p:sp>
        <p:nvSpPr>
          <p:cNvPr id="23" name="Teardrop 8"/>
          <p:cNvSpPr/>
          <p:nvPr/>
        </p:nvSpPr>
        <p:spPr>
          <a:xfrm>
            <a:off x="43699" y="27214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64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37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مهارة حل المسألة </a:t>
            </a: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2-5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مخطط انسيابي: محطة طرفية 10"/>
          <p:cNvSpPr/>
          <p:nvPr/>
        </p:nvSpPr>
        <p:spPr>
          <a:xfrm>
            <a:off x="6172200" y="791028"/>
            <a:ext cx="2119908" cy="45720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أحل مسائل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533400" y="833735"/>
            <a:ext cx="5529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أستعمل الخطوات الأربع لحل كل مسألة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8305800" y="175260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1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990600" y="1560493"/>
            <a:ext cx="7162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يستغرق إعداد 4 وجبات ساعة واحدة . كم وجبة يمكن إعدادها في 4 ساعات و30 دقيقة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3162300" y="2688066"/>
            <a:ext cx="2438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18 وجبة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16" name="رابط مستقيم 15"/>
          <p:cNvCxnSpPr/>
          <p:nvPr/>
        </p:nvCxnSpPr>
        <p:spPr>
          <a:xfrm flipH="1">
            <a:off x="914400" y="32004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مستطيل مستدير الزوايا 16"/>
          <p:cNvSpPr/>
          <p:nvPr/>
        </p:nvSpPr>
        <p:spPr>
          <a:xfrm>
            <a:off x="8256089" y="3730731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2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1066800" y="3415605"/>
            <a:ext cx="71628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القياس : انطلق صالح لزيارة أخيه عند الساعة 00 : 5 صباحا . إذا كانت الرحلة تستغرق 10 ساعات ، فهل سيصل عند الساعة 00 : 3 عصرا ؟ أوضح إجابتي . 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838200" y="4800600"/>
            <a:ext cx="73152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نعم ، من الساعة 5 صباحا وحتي الساعة 12 ظهرا هناك 7 ساعات ، ومن الساعة 12 ظهرا إلي 3 عصرا هناك 3 ساعات .  7 + 3 = 10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8" name="Teardrop 8"/>
          <p:cNvSpPr/>
          <p:nvPr/>
        </p:nvSpPr>
        <p:spPr>
          <a:xfrm>
            <a:off x="43699" y="27214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00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/>
      <p:bldP spid="13" grpId="0" animBg="1"/>
      <p:bldP spid="10" grpId="0"/>
      <p:bldP spid="15" grpId="0"/>
      <p:bldP spid="17" grpId="0" animBg="1"/>
      <p:bldP spid="19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27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مهارة حل المسألة </a:t>
            </a: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2-5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6172200" y="791028"/>
            <a:ext cx="2119908" cy="45720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أحل مسائل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33400" y="833735"/>
            <a:ext cx="5529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أستعمل الخطوات الأربع لحل كل مسألة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8305800" y="175260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3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1028092" y="1464231"/>
            <a:ext cx="7162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الهندسة : استعمل مروان مكعبات لعمل درج . كم مكعبا يحتاج لعمل 6 درجات ؟ أكمل الشكل وأحسب .</a:t>
            </a:r>
            <a:endParaRPr lang="ar-SA" sz="2800" b="1" dirty="0">
              <a:solidFill>
                <a:prstClr val="black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4191000"/>
            <a:ext cx="2605708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كعب 1"/>
          <p:cNvSpPr/>
          <p:nvPr/>
        </p:nvSpPr>
        <p:spPr>
          <a:xfrm>
            <a:off x="4314582" y="5450114"/>
            <a:ext cx="704371" cy="533400"/>
          </a:xfrm>
          <a:prstGeom prst="cube">
            <a:avLst>
              <a:gd name="adj" fmla="val 0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4" name="مكعب 13"/>
          <p:cNvSpPr/>
          <p:nvPr/>
        </p:nvSpPr>
        <p:spPr>
          <a:xfrm>
            <a:off x="4305300" y="4953000"/>
            <a:ext cx="704371" cy="533400"/>
          </a:xfrm>
          <a:prstGeom prst="cube">
            <a:avLst>
              <a:gd name="adj" fmla="val 0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5" name="مكعب 14"/>
          <p:cNvSpPr/>
          <p:nvPr/>
        </p:nvSpPr>
        <p:spPr>
          <a:xfrm>
            <a:off x="4305300" y="4419600"/>
            <a:ext cx="704371" cy="533400"/>
          </a:xfrm>
          <a:prstGeom prst="cube">
            <a:avLst>
              <a:gd name="adj" fmla="val 0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6" name="مكعب 15"/>
          <p:cNvSpPr/>
          <p:nvPr/>
        </p:nvSpPr>
        <p:spPr>
          <a:xfrm rot="16200000">
            <a:off x="4210050" y="3676650"/>
            <a:ext cx="762000" cy="876299"/>
          </a:xfrm>
          <a:prstGeom prst="cube">
            <a:avLst>
              <a:gd name="adj" fmla="val 2503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7" name="مكعب 16"/>
          <p:cNvSpPr/>
          <p:nvPr/>
        </p:nvSpPr>
        <p:spPr>
          <a:xfrm>
            <a:off x="5000382" y="5450114"/>
            <a:ext cx="718247" cy="533400"/>
          </a:xfrm>
          <a:prstGeom prst="cube">
            <a:avLst>
              <a:gd name="adj" fmla="val 0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8" name="مكعب 17"/>
          <p:cNvSpPr/>
          <p:nvPr/>
        </p:nvSpPr>
        <p:spPr>
          <a:xfrm>
            <a:off x="5010629" y="4953000"/>
            <a:ext cx="708000" cy="533400"/>
          </a:xfrm>
          <a:prstGeom prst="cube">
            <a:avLst>
              <a:gd name="adj" fmla="val 0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9" name="مكعب 18"/>
          <p:cNvSpPr/>
          <p:nvPr/>
        </p:nvSpPr>
        <p:spPr>
          <a:xfrm>
            <a:off x="4991100" y="4419600"/>
            <a:ext cx="727529" cy="533400"/>
          </a:xfrm>
          <a:prstGeom prst="cube">
            <a:avLst>
              <a:gd name="adj" fmla="val 0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0" name="مكعب 19"/>
          <p:cNvSpPr/>
          <p:nvPr/>
        </p:nvSpPr>
        <p:spPr>
          <a:xfrm>
            <a:off x="4991100" y="3886200"/>
            <a:ext cx="727529" cy="533400"/>
          </a:xfrm>
          <a:prstGeom prst="cube">
            <a:avLst>
              <a:gd name="adj" fmla="val 0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1" name="مكعب 20"/>
          <p:cNvSpPr/>
          <p:nvPr/>
        </p:nvSpPr>
        <p:spPr>
          <a:xfrm rot="16200000">
            <a:off x="4890193" y="3067050"/>
            <a:ext cx="762000" cy="876299"/>
          </a:xfrm>
          <a:prstGeom prst="cube">
            <a:avLst>
              <a:gd name="adj" fmla="val 2503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2" name="مكعب 21"/>
          <p:cNvSpPr/>
          <p:nvPr/>
        </p:nvSpPr>
        <p:spPr>
          <a:xfrm>
            <a:off x="5724282" y="5450114"/>
            <a:ext cx="718247" cy="533400"/>
          </a:xfrm>
          <a:prstGeom prst="cube">
            <a:avLst>
              <a:gd name="adj" fmla="val 0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3" name="مكعب 22"/>
          <p:cNvSpPr/>
          <p:nvPr/>
        </p:nvSpPr>
        <p:spPr>
          <a:xfrm>
            <a:off x="5734529" y="4953000"/>
            <a:ext cx="708000" cy="533400"/>
          </a:xfrm>
          <a:prstGeom prst="cube">
            <a:avLst>
              <a:gd name="adj" fmla="val 0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4" name="مكعب 23"/>
          <p:cNvSpPr/>
          <p:nvPr/>
        </p:nvSpPr>
        <p:spPr>
          <a:xfrm>
            <a:off x="5715000" y="4419600"/>
            <a:ext cx="727529" cy="533400"/>
          </a:xfrm>
          <a:prstGeom prst="cube">
            <a:avLst>
              <a:gd name="adj" fmla="val 0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5" name="مكعب 24"/>
          <p:cNvSpPr/>
          <p:nvPr/>
        </p:nvSpPr>
        <p:spPr>
          <a:xfrm>
            <a:off x="5715000" y="3886200"/>
            <a:ext cx="727529" cy="533400"/>
          </a:xfrm>
          <a:prstGeom prst="cube">
            <a:avLst>
              <a:gd name="adj" fmla="val 0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6" name="مكعب 25"/>
          <p:cNvSpPr/>
          <p:nvPr/>
        </p:nvSpPr>
        <p:spPr>
          <a:xfrm>
            <a:off x="5715000" y="3352800"/>
            <a:ext cx="727529" cy="533400"/>
          </a:xfrm>
          <a:prstGeom prst="cube">
            <a:avLst>
              <a:gd name="adj" fmla="val 0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8" name="مكعب 27"/>
          <p:cNvSpPr/>
          <p:nvPr/>
        </p:nvSpPr>
        <p:spPr>
          <a:xfrm rot="16200000">
            <a:off x="5619750" y="2533651"/>
            <a:ext cx="762000" cy="876299"/>
          </a:xfrm>
          <a:prstGeom prst="cube">
            <a:avLst>
              <a:gd name="adj" fmla="val 2503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1344168" y="2909762"/>
            <a:ext cx="2438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18 وجبة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0" name="Teardrop 8"/>
          <p:cNvSpPr/>
          <p:nvPr/>
        </p:nvSpPr>
        <p:spPr>
          <a:xfrm>
            <a:off x="43699" y="27214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51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2" grpId="0"/>
      <p:bldP spid="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28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مهارة حل المسألة </a:t>
            </a: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2-5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6172200" y="791028"/>
            <a:ext cx="2119908" cy="45720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أحل مسائل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33400" y="833735"/>
            <a:ext cx="5529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أستعمل الخطوات الأربع لحل كل مسألة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8305800" y="175260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4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1028092" y="1464231"/>
            <a:ext cx="7162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لدينا 4 حقائب ، إذا كانت كل حقيبة تحوى 6 دفاتر . كم حقيبة إضافية نحتاج ليكون عدد الدفاتر 30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3624942" y="2661477"/>
            <a:ext cx="2438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حقيبة واحدة .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14" name="رابط مستقيم 13"/>
          <p:cNvCxnSpPr/>
          <p:nvPr/>
        </p:nvCxnSpPr>
        <p:spPr>
          <a:xfrm flipH="1">
            <a:off x="838200" y="32004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مستطيل مستدير الزوايا 14"/>
          <p:cNvSpPr/>
          <p:nvPr/>
        </p:nvSpPr>
        <p:spPr>
          <a:xfrm>
            <a:off x="8256089" y="3730731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5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1066800" y="3415605"/>
            <a:ext cx="71628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يقف ثلاثة  في صف . فإذا كان سالم خلف أحمد مباشرة ، وخليل هو الثالث ، فما ترتيب كل واحد منهم في الصف ؟ 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2971800" y="4572000"/>
            <a:ext cx="485502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أحمد     ثم      سالم    ثم      خليل </a:t>
            </a:r>
          </a:p>
        </p:txBody>
      </p:sp>
      <p:cxnSp>
        <p:nvCxnSpPr>
          <p:cNvPr id="3" name="رابط كسهم مستقيم 2"/>
          <p:cNvCxnSpPr/>
          <p:nvPr/>
        </p:nvCxnSpPr>
        <p:spPr>
          <a:xfrm>
            <a:off x="7467600" y="5095220"/>
            <a:ext cx="0" cy="54358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مربع نص 19"/>
          <p:cNvSpPr txBox="1"/>
          <p:nvPr/>
        </p:nvSpPr>
        <p:spPr>
          <a:xfrm>
            <a:off x="6858000" y="5638800"/>
            <a:ext cx="99543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الأول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22" name="رابط كسهم مستقيم 21"/>
          <p:cNvCxnSpPr/>
          <p:nvPr/>
        </p:nvCxnSpPr>
        <p:spPr>
          <a:xfrm>
            <a:off x="5710166" y="5105400"/>
            <a:ext cx="0" cy="54358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مربع نص 22"/>
          <p:cNvSpPr txBox="1"/>
          <p:nvPr/>
        </p:nvSpPr>
        <p:spPr>
          <a:xfrm>
            <a:off x="5100566" y="5648980"/>
            <a:ext cx="99543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الثاني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24" name="رابط كسهم مستقيم 23"/>
          <p:cNvCxnSpPr/>
          <p:nvPr/>
        </p:nvCxnSpPr>
        <p:spPr>
          <a:xfrm>
            <a:off x="3962400" y="5105400"/>
            <a:ext cx="0" cy="54358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مربع نص 24"/>
          <p:cNvSpPr txBox="1"/>
          <p:nvPr/>
        </p:nvSpPr>
        <p:spPr>
          <a:xfrm>
            <a:off x="3352800" y="5648980"/>
            <a:ext cx="99543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الثالث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6" name="Teardrop 8"/>
          <p:cNvSpPr/>
          <p:nvPr/>
        </p:nvSpPr>
        <p:spPr>
          <a:xfrm>
            <a:off x="43699" y="27214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35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/>
      <p:bldP spid="15" grpId="0" animBg="1"/>
      <p:bldP spid="16" grpId="0"/>
      <p:bldP spid="17" grpId="0"/>
      <p:bldP spid="20" grpId="0"/>
      <p:bldP spid="23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29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مهارة حل المسألة </a:t>
            </a: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2-5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6172200" y="791028"/>
            <a:ext cx="2119908" cy="45720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أحل مسائل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33400" y="833735"/>
            <a:ext cx="5529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أستعمل الخطوات الأربع لحل كل مسألة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8305800" y="152400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6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1028092" y="1371600"/>
            <a:ext cx="71628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يفتح محل لبيع الساعات أبوابه عند الساعة 30 : 10 صباحا . فإذا باع في فترة الصباح 15 ساعة ، وباع في فترة المساء 23 ساعة ، فكم ساعة باع في ذلك اليوم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881884" y="2661477"/>
            <a:ext cx="318145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15 + 23 = 38 ساعة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14" name="رابط مستقيم 13"/>
          <p:cNvCxnSpPr/>
          <p:nvPr/>
        </p:nvCxnSpPr>
        <p:spPr>
          <a:xfrm flipH="1">
            <a:off x="858890" y="32766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مستطيل مستدير الزوايا 14"/>
          <p:cNvSpPr/>
          <p:nvPr/>
        </p:nvSpPr>
        <p:spPr>
          <a:xfrm>
            <a:off x="8444230" y="403860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7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8" name="Teardrop 8"/>
          <p:cNvSpPr/>
          <p:nvPr/>
        </p:nvSpPr>
        <p:spPr>
          <a:xfrm>
            <a:off x="43699" y="27214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1066800" y="3541693"/>
            <a:ext cx="71628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في مخيم كشفي 3 خيم ، يقيم في كل منها 5 أفراد ، وفي مخيم آخر 3 خيم ، يقيم في كل منها 4 أفراد . ما عدد الأفراد في المخيمين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2881884" y="4634805"/>
            <a:ext cx="320685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5 + 5 + 5 = 15 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4 + 4 + 4 = 12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15 + 12 = 27 فردا </a:t>
            </a:r>
          </a:p>
        </p:txBody>
      </p:sp>
    </p:spTree>
    <p:extLst>
      <p:ext uri="{BB962C8B-B14F-4D97-AF65-F5344CB8AC3E}">
        <p14:creationId xmlns:p14="http://schemas.microsoft.com/office/powerpoint/2010/main" val="46594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/>
      <p:bldP spid="15" grpId="0" animBg="1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29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مهارة حل المسألة </a:t>
            </a: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2-5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6172200" y="791028"/>
            <a:ext cx="2119908" cy="45720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أحل مسائل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33400" y="833735"/>
            <a:ext cx="5529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أستعمل الخطوات الأربع لحل كل مسألة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8305800" y="129540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8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533400" y="1295400"/>
            <a:ext cx="765749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القياس: يتسع إناء لـــ 5 لترات من الماء ،أردت منى أن تستعمله لتسقي 12 نبتة كبيرة و10 نبتات صغيرة ،فكم مرة ستملأ الإناء حتي تسقي النبتات ؟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838200" y="2362200"/>
            <a:ext cx="118654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5 مرات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14" name="رابط مستقيم 13"/>
          <p:cNvCxnSpPr/>
          <p:nvPr/>
        </p:nvCxnSpPr>
        <p:spPr>
          <a:xfrm flipH="1">
            <a:off x="1011290" y="34290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مستطيل مستدير الزوايا 14"/>
          <p:cNvSpPr/>
          <p:nvPr/>
        </p:nvSpPr>
        <p:spPr>
          <a:xfrm>
            <a:off x="8382000" y="3581400"/>
            <a:ext cx="371203" cy="37737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prstClr val="white"/>
                </a:solidFill>
              </a:rPr>
              <a:t>9</a:t>
            </a:r>
            <a:endParaRPr lang="ar-SA" sz="3600" dirty="0">
              <a:solidFill>
                <a:prstClr val="white"/>
              </a:solidFill>
            </a:endParaRPr>
          </a:p>
        </p:txBody>
      </p:sp>
      <p:sp>
        <p:nvSpPr>
          <p:cNvPr id="18" name="Teardrop 8"/>
          <p:cNvSpPr/>
          <p:nvPr/>
        </p:nvSpPr>
        <p:spPr>
          <a:xfrm>
            <a:off x="43699" y="27214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65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133600"/>
            <a:ext cx="3886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657600"/>
            <a:ext cx="134302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مربع نص 19"/>
          <p:cNvSpPr txBox="1"/>
          <p:nvPr/>
        </p:nvSpPr>
        <p:spPr>
          <a:xfrm>
            <a:off x="533400" y="4114800"/>
            <a:ext cx="777240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prstClr val="black"/>
                </a:solidFill>
              </a:rPr>
              <a:t>يصمم طلاب الصف الثالث </a:t>
            </a:r>
            <a:r>
              <a:rPr lang="ar-SA" sz="2000" b="1" dirty="0" err="1" smtClean="0">
                <a:solidFill>
                  <a:prstClr val="black"/>
                </a:solidFill>
              </a:rPr>
              <a:t>شعارأ</a:t>
            </a:r>
            <a:r>
              <a:rPr lang="ar-SA" sz="2000" b="1" dirty="0" smtClean="0">
                <a:solidFill>
                  <a:prstClr val="black"/>
                </a:solidFill>
              </a:rPr>
              <a:t> لفريقهم ، ويمكن أن تكون خلفية الشعار حمراء أو خضراء موشحة بشرائط زرقاء أو بنفسجية ،فما عدد الشعارات التي يمكنهم تصميمها ؟أشرح طريقة حلي للمسألة.</a:t>
            </a:r>
            <a:endParaRPr lang="ar-SA" sz="2000" b="1" dirty="0">
              <a:solidFill>
                <a:prstClr val="black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685800" y="5105400"/>
            <a:ext cx="77724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 4 ،أحمر موشح بشريط أزرق ،أو أحمر موشح بشريط </a:t>
            </a:r>
            <a:r>
              <a:rPr lang="ar-SA" sz="2000" b="1" dirty="0" err="1" smtClean="0">
                <a:solidFill>
                  <a:srgbClr val="FF0000"/>
                </a:solidFill>
              </a:rPr>
              <a:t>بنفسجى</a:t>
            </a:r>
            <a:r>
              <a:rPr lang="ar-SA" sz="2000" b="1" dirty="0" smtClean="0">
                <a:solidFill>
                  <a:srgbClr val="FF0000"/>
                </a:solidFill>
              </a:rPr>
              <a:t> ،أو أخضر موشح بشريط أزرق ،أو أخضر موشح بشريط بنفسجي.</a:t>
            </a:r>
            <a:endParaRPr lang="ar-SA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34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/>
      <p:bldP spid="15" grpId="0" animBg="1"/>
      <p:bldP spid="20" grpId="0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620</Words>
  <Application>Microsoft Office PowerPoint</Application>
  <PresentationFormat>عرض على الشاشة (3:4)‏</PresentationFormat>
  <Paragraphs>118</Paragraphs>
  <Slides>7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DAWHA</cp:lastModifiedBy>
  <cp:revision>12</cp:revision>
  <dcterms:created xsi:type="dcterms:W3CDTF">2015-10-06T14:56:54Z</dcterms:created>
  <dcterms:modified xsi:type="dcterms:W3CDTF">2017-02-23T13:30:25Z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