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66" r:id="rId5"/>
    <p:sldId id="267" r:id="rId6"/>
    <p:sldId id="259" r:id="rId7"/>
    <p:sldId id="260" r:id="rId8"/>
    <p:sldId id="261" r:id="rId9"/>
    <p:sldId id="262" r:id="rId10"/>
    <p:sldId id="268" r:id="rId11"/>
    <p:sldId id="263" r:id="rId12"/>
    <p:sldId id="264" r:id="rId13"/>
    <p:sldId id="269" r:id="rId14"/>
    <p:sldId id="270" r:id="rId15"/>
    <p:sldId id="271" r:id="rId16"/>
    <p:sldId id="265"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9" r:id="rId33"/>
    <p:sldId id="290" r:id="rId34"/>
    <p:sldId id="287" r:id="rId35"/>
    <p:sldId id="288" r:id="rId36"/>
    <p:sldId id="291" r:id="rId37"/>
    <p:sldId id="292" r:id="rId38"/>
    <p:sldId id="293" r:id="rId39"/>
    <p:sldId id="294" r:id="rId40"/>
    <p:sldId id="295" r:id="rId41"/>
    <p:sldId id="296" r:id="rId42"/>
    <p:sldId id="297" r:id="rId43"/>
    <p:sldId id="298" r:id="rId44"/>
    <p:sldId id="299" r:id="rId45"/>
    <p:sldId id="300" r:id="rId46"/>
    <p:sldId id="302" r:id="rId47"/>
    <p:sldId id="303" r:id="rId48"/>
    <p:sldId id="304" r:id="rId49"/>
  </p:sldIdLst>
  <p:sldSz cx="12192000" cy="6858000"/>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p" initials="h" lastIdx="1" clrIdx="0">
    <p:extLst>
      <p:ext uri="{19B8F6BF-5375-455C-9EA6-DF929625EA0E}">
        <p15:presenceInfo xmlns:p15="http://schemas.microsoft.com/office/powerpoint/2012/main" userId="h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A26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0039" autoAdjust="0"/>
    <p:restoredTop sz="94660"/>
  </p:normalViewPr>
  <p:slideViewPr>
    <p:cSldViewPr snapToGrid="0">
      <p:cViewPr varScale="1">
        <p:scale>
          <a:sx n="35" d="100"/>
          <a:sy n="35" d="100"/>
        </p:scale>
        <p:origin x="53" y="9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6B14A91-6B5B-40D3-88F7-408350FCCAA7}"/>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ar-EG"/>
          </a:p>
        </p:txBody>
      </p:sp>
      <p:sp>
        <p:nvSpPr>
          <p:cNvPr id="3" name="عنوان فرعي 2">
            <a:extLst>
              <a:ext uri="{FF2B5EF4-FFF2-40B4-BE49-F238E27FC236}">
                <a16:creationId xmlns:a16="http://schemas.microsoft.com/office/drawing/2014/main" id="{A1A6D323-972B-4E64-98C7-044EF9DF0A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ar-EG"/>
          </a:p>
        </p:txBody>
      </p:sp>
      <p:sp>
        <p:nvSpPr>
          <p:cNvPr id="4" name="عنصر نائب للتاريخ 3">
            <a:extLst>
              <a:ext uri="{FF2B5EF4-FFF2-40B4-BE49-F238E27FC236}">
                <a16:creationId xmlns:a16="http://schemas.microsoft.com/office/drawing/2014/main" id="{B1499152-75D3-48F2-B0D3-3627030FCF99}"/>
              </a:ext>
            </a:extLst>
          </p:cNvPr>
          <p:cNvSpPr>
            <a:spLocks noGrp="1"/>
          </p:cNvSpPr>
          <p:nvPr>
            <p:ph type="dt" sz="half" idx="10"/>
          </p:nvPr>
        </p:nvSpPr>
        <p:spPr/>
        <p:txBody>
          <a:bodyPr/>
          <a:lstStyle/>
          <a:p>
            <a:fld id="{A0004F3C-2400-4D21-AAC4-DC1E88585FA0}" type="datetimeFigureOut">
              <a:rPr lang="ar-EG" smtClean="0"/>
              <a:t>25/12/1442</a:t>
            </a:fld>
            <a:endParaRPr lang="ar-EG"/>
          </a:p>
        </p:txBody>
      </p:sp>
      <p:sp>
        <p:nvSpPr>
          <p:cNvPr id="5" name="عنصر نائب للتذييل 4">
            <a:extLst>
              <a:ext uri="{FF2B5EF4-FFF2-40B4-BE49-F238E27FC236}">
                <a16:creationId xmlns:a16="http://schemas.microsoft.com/office/drawing/2014/main" id="{6E49EB74-B703-4A55-AF45-C576160ECA6F}"/>
              </a:ext>
            </a:extLst>
          </p:cNvPr>
          <p:cNvSpPr>
            <a:spLocks noGrp="1"/>
          </p:cNvSpPr>
          <p:nvPr>
            <p:ph type="ftr" sz="quarter" idx="11"/>
          </p:nvPr>
        </p:nvSpPr>
        <p:spPr/>
        <p:txBody>
          <a:bodyPr/>
          <a:lstStyle/>
          <a:p>
            <a:endParaRPr lang="ar-EG"/>
          </a:p>
        </p:txBody>
      </p:sp>
      <p:sp>
        <p:nvSpPr>
          <p:cNvPr id="6" name="عنصر نائب لرقم الشريحة 5">
            <a:extLst>
              <a:ext uri="{FF2B5EF4-FFF2-40B4-BE49-F238E27FC236}">
                <a16:creationId xmlns:a16="http://schemas.microsoft.com/office/drawing/2014/main" id="{B94EB300-E0A9-4CB0-9301-693DCDE49999}"/>
              </a:ext>
            </a:extLst>
          </p:cNvPr>
          <p:cNvSpPr>
            <a:spLocks noGrp="1"/>
          </p:cNvSpPr>
          <p:nvPr>
            <p:ph type="sldNum" sz="quarter" idx="12"/>
          </p:nvPr>
        </p:nvSpPr>
        <p:spPr/>
        <p:txBody>
          <a:bodyPr/>
          <a:lstStyle/>
          <a:p>
            <a:fld id="{05B971BA-F0B0-42EC-83AA-B6FD4AF078A1}" type="slidenum">
              <a:rPr lang="ar-EG" smtClean="0"/>
              <a:t>‹#›</a:t>
            </a:fld>
            <a:endParaRPr lang="ar-EG"/>
          </a:p>
        </p:txBody>
      </p:sp>
    </p:spTree>
    <p:extLst>
      <p:ext uri="{BB962C8B-B14F-4D97-AF65-F5344CB8AC3E}">
        <p14:creationId xmlns:p14="http://schemas.microsoft.com/office/powerpoint/2010/main" val="1571675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9627C2A-6124-48DC-A192-77D142AD8FB0}"/>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عنوان العمودي 2">
            <a:extLst>
              <a:ext uri="{FF2B5EF4-FFF2-40B4-BE49-F238E27FC236}">
                <a16:creationId xmlns:a16="http://schemas.microsoft.com/office/drawing/2014/main" id="{4FE7659D-B289-42E9-BA7D-60B937FECECA}"/>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a16="http://schemas.microsoft.com/office/drawing/2014/main" id="{8C7B570B-27E0-4E98-8864-332C24DE3918}"/>
              </a:ext>
            </a:extLst>
          </p:cNvPr>
          <p:cNvSpPr>
            <a:spLocks noGrp="1"/>
          </p:cNvSpPr>
          <p:nvPr>
            <p:ph type="dt" sz="half" idx="10"/>
          </p:nvPr>
        </p:nvSpPr>
        <p:spPr/>
        <p:txBody>
          <a:bodyPr/>
          <a:lstStyle/>
          <a:p>
            <a:fld id="{A0004F3C-2400-4D21-AAC4-DC1E88585FA0}" type="datetimeFigureOut">
              <a:rPr lang="ar-EG" smtClean="0"/>
              <a:t>25/12/1442</a:t>
            </a:fld>
            <a:endParaRPr lang="ar-EG"/>
          </a:p>
        </p:txBody>
      </p:sp>
      <p:sp>
        <p:nvSpPr>
          <p:cNvPr id="5" name="عنصر نائب للتذييل 4">
            <a:extLst>
              <a:ext uri="{FF2B5EF4-FFF2-40B4-BE49-F238E27FC236}">
                <a16:creationId xmlns:a16="http://schemas.microsoft.com/office/drawing/2014/main" id="{C47EA7AA-2CBF-4AF4-B99C-8B8F6D18AC9F}"/>
              </a:ext>
            </a:extLst>
          </p:cNvPr>
          <p:cNvSpPr>
            <a:spLocks noGrp="1"/>
          </p:cNvSpPr>
          <p:nvPr>
            <p:ph type="ftr" sz="quarter" idx="11"/>
          </p:nvPr>
        </p:nvSpPr>
        <p:spPr/>
        <p:txBody>
          <a:bodyPr/>
          <a:lstStyle/>
          <a:p>
            <a:endParaRPr lang="ar-EG"/>
          </a:p>
        </p:txBody>
      </p:sp>
      <p:sp>
        <p:nvSpPr>
          <p:cNvPr id="6" name="عنصر نائب لرقم الشريحة 5">
            <a:extLst>
              <a:ext uri="{FF2B5EF4-FFF2-40B4-BE49-F238E27FC236}">
                <a16:creationId xmlns:a16="http://schemas.microsoft.com/office/drawing/2014/main" id="{235ECF3E-51BE-4BB5-B53E-B7CA53F50A84}"/>
              </a:ext>
            </a:extLst>
          </p:cNvPr>
          <p:cNvSpPr>
            <a:spLocks noGrp="1"/>
          </p:cNvSpPr>
          <p:nvPr>
            <p:ph type="sldNum" sz="quarter" idx="12"/>
          </p:nvPr>
        </p:nvSpPr>
        <p:spPr/>
        <p:txBody>
          <a:bodyPr/>
          <a:lstStyle/>
          <a:p>
            <a:fld id="{05B971BA-F0B0-42EC-83AA-B6FD4AF078A1}" type="slidenum">
              <a:rPr lang="ar-EG" smtClean="0"/>
              <a:t>‹#›</a:t>
            </a:fld>
            <a:endParaRPr lang="ar-EG"/>
          </a:p>
        </p:txBody>
      </p:sp>
    </p:spTree>
    <p:extLst>
      <p:ext uri="{BB962C8B-B14F-4D97-AF65-F5344CB8AC3E}">
        <p14:creationId xmlns:p14="http://schemas.microsoft.com/office/powerpoint/2010/main" val="3903134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C7EAA3F3-1A43-43D4-8089-ECB2833BA9EF}"/>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endParaRPr lang="ar-EG"/>
          </a:p>
        </p:txBody>
      </p:sp>
      <p:sp>
        <p:nvSpPr>
          <p:cNvPr id="3" name="عنصر نائب للعنوان العمودي 2">
            <a:extLst>
              <a:ext uri="{FF2B5EF4-FFF2-40B4-BE49-F238E27FC236}">
                <a16:creationId xmlns:a16="http://schemas.microsoft.com/office/drawing/2014/main" id="{B065A4D5-DF1E-46ED-9A45-597BBE347F0B}"/>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a16="http://schemas.microsoft.com/office/drawing/2014/main" id="{2D5D453E-D9FB-4A73-80D7-076DAE70B9BF}"/>
              </a:ext>
            </a:extLst>
          </p:cNvPr>
          <p:cNvSpPr>
            <a:spLocks noGrp="1"/>
          </p:cNvSpPr>
          <p:nvPr>
            <p:ph type="dt" sz="half" idx="10"/>
          </p:nvPr>
        </p:nvSpPr>
        <p:spPr/>
        <p:txBody>
          <a:bodyPr/>
          <a:lstStyle/>
          <a:p>
            <a:fld id="{A0004F3C-2400-4D21-AAC4-DC1E88585FA0}" type="datetimeFigureOut">
              <a:rPr lang="ar-EG" smtClean="0"/>
              <a:t>25/12/1442</a:t>
            </a:fld>
            <a:endParaRPr lang="ar-EG"/>
          </a:p>
        </p:txBody>
      </p:sp>
      <p:sp>
        <p:nvSpPr>
          <p:cNvPr id="5" name="عنصر نائب للتذييل 4">
            <a:extLst>
              <a:ext uri="{FF2B5EF4-FFF2-40B4-BE49-F238E27FC236}">
                <a16:creationId xmlns:a16="http://schemas.microsoft.com/office/drawing/2014/main" id="{140573EF-6B76-4825-BFDC-957FFFD637BC}"/>
              </a:ext>
            </a:extLst>
          </p:cNvPr>
          <p:cNvSpPr>
            <a:spLocks noGrp="1"/>
          </p:cNvSpPr>
          <p:nvPr>
            <p:ph type="ftr" sz="quarter" idx="11"/>
          </p:nvPr>
        </p:nvSpPr>
        <p:spPr/>
        <p:txBody>
          <a:bodyPr/>
          <a:lstStyle/>
          <a:p>
            <a:endParaRPr lang="ar-EG"/>
          </a:p>
        </p:txBody>
      </p:sp>
      <p:sp>
        <p:nvSpPr>
          <p:cNvPr id="6" name="عنصر نائب لرقم الشريحة 5">
            <a:extLst>
              <a:ext uri="{FF2B5EF4-FFF2-40B4-BE49-F238E27FC236}">
                <a16:creationId xmlns:a16="http://schemas.microsoft.com/office/drawing/2014/main" id="{EA1AADB1-372B-424A-8E4F-58697CAFFFFC}"/>
              </a:ext>
            </a:extLst>
          </p:cNvPr>
          <p:cNvSpPr>
            <a:spLocks noGrp="1"/>
          </p:cNvSpPr>
          <p:nvPr>
            <p:ph type="sldNum" sz="quarter" idx="12"/>
          </p:nvPr>
        </p:nvSpPr>
        <p:spPr/>
        <p:txBody>
          <a:bodyPr/>
          <a:lstStyle/>
          <a:p>
            <a:fld id="{05B971BA-F0B0-42EC-83AA-B6FD4AF078A1}" type="slidenum">
              <a:rPr lang="ar-EG" smtClean="0"/>
              <a:t>‹#›</a:t>
            </a:fld>
            <a:endParaRPr lang="ar-EG"/>
          </a:p>
        </p:txBody>
      </p:sp>
    </p:spTree>
    <p:extLst>
      <p:ext uri="{BB962C8B-B14F-4D97-AF65-F5344CB8AC3E}">
        <p14:creationId xmlns:p14="http://schemas.microsoft.com/office/powerpoint/2010/main" val="3519105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B867684-4259-46A6-BEDE-57C98CFCD900}"/>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محتوى 2">
            <a:extLst>
              <a:ext uri="{FF2B5EF4-FFF2-40B4-BE49-F238E27FC236}">
                <a16:creationId xmlns:a16="http://schemas.microsoft.com/office/drawing/2014/main" id="{D4559281-D4B4-4842-9C73-20D3B3BAA813}"/>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a16="http://schemas.microsoft.com/office/drawing/2014/main" id="{270FCEB4-B868-4454-AB54-51019B95C49A}"/>
              </a:ext>
            </a:extLst>
          </p:cNvPr>
          <p:cNvSpPr>
            <a:spLocks noGrp="1"/>
          </p:cNvSpPr>
          <p:nvPr>
            <p:ph type="dt" sz="half" idx="10"/>
          </p:nvPr>
        </p:nvSpPr>
        <p:spPr/>
        <p:txBody>
          <a:bodyPr/>
          <a:lstStyle/>
          <a:p>
            <a:fld id="{A0004F3C-2400-4D21-AAC4-DC1E88585FA0}" type="datetimeFigureOut">
              <a:rPr lang="ar-EG" smtClean="0"/>
              <a:t>25/12/1442</a:t>
            </a:fld>
            <a:endParaRPr lang="ar-EG"/>
          </a:p>
        </p:txBody>
      </p:sp>
      <p:sp>
        <p:nvSpPr>
          <p:cNvPr id="5" name="عنصر نائب للتذييل 4">
            <a:extLst>
              <a:ext uri="{FF2B5EF4-FFF2-40B4-BE49-F238E27FC236}">
                <a16:creationId xmlns:a16="http://schemas.microsoft.com/office/drawing/2014/main" id="{D56494C7-CF48-4609-9317-8F818A47C07A}"/>
              </a:ext>
            </a:extLst>
          </p:cNvPr>
          <p:cNvSpPr>
            <a:spLocks noGrp="1"/>
          </p:cNvSpPr>
          <p:nvPr>
            <p:ph type="ftr" sz="quarter" idx="11"/>
          </p:nvPr>
        </p:nvSpPr>
        <p:spPr/>
        <p:txBody>
          <a:bodyPr/>
          <a:lstStyle/>
          <a:p>
            <a:endParaRPr lang="ar-EG"/>
          </a:p>
        </p:txBody>
      </p:sp>
      <p:sp>
        <p:nvSpPr>
          <p:cNvPr id="6" name="عنصر نائب لرقم الشريحة 5">
            <a:extLst>
              <a:ext uri="{FF2B5EF4-FFF2-40B4-BE49-F238E27FC236}">
                <a16:creationId xmlns:a16="http://schemas.microsoft.com/office/drawing/2014/main" id="{8B9D60B9-43C4-4BF6-BA04-D19AC616656B}"/>
              </a:ext>
            </a:extLst>
          </p:cNvPr>
          <p:cNvSpPr>
            <a:spLocks noGrp="1"/>
          </p:cNvSpPr>
          <p:nvPr>
            <p:ph type="sldNum" sz="quarter" idx="12"/>
          </p:nvPr>
        </p:nvSpPr>
        <p:spPr/>
        <p:txBody>
          <a:bodyPr/>
          <a:lstStyle/>
          <a:p>
            <a:fld id="{05B971BA-F0B0-42EC-83AA-B6FD4AF078A1}" type="slidenum">
              <a:rPr lang="ar-EG" smtClean="0"/>
              <a:t>‹#›</a:t>
            </a:fld>
            <a:endParaRPr lang="ar-EG"/>
          </a:p>
        </p:txBody>
      </p:sp>
    </p:spTree>
    <p:extLst>
      <p:ext uri="{BB962C8B-B14F-4D97-AF65-F5344CB8AC3E}">
        <p14:creationId xmlns:p14="http://schemas.microsoft.com/office/powerpoint/2010/main" val="3085095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33A669F-9047-46E8-B690-C63D1C2039C8}"/>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endParaRPr lang="ar-EG"/>
          </a:p>
        </p:txBody>
      </p:sp>
      <p:sp>
        <p:nvSpPr>
          <p:cNvPr id="3" name="عنصر نائب للنص 2">
            <a:extLst>
              <a:ext uri="{FF2B5EF4-FFF2-40B4-BE49-F238E27FC236}">
                <a16:creationId xmlns:a16="http://schemas.microsoft.com/office/drawing/2014/main" id="{D996B60F-8C0D-4A8E-951E-DC24A0ECE2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5ED66EBA-E545-4A50-B0E4-124E15D724C4}"/>
              </a:ext>
            </a:extLst>
          </p:cNvPr>
          <p:cNvSpPr>
            <a:spLocks noGrp="1"/>
          </p:cNvSpPr>
          <p:nvPr>
            <p:ph type="dt" sz="half" idx="10"/>
          </p:nvPr>
        </p:nvSpPr>
        <p:spPr/>
        <p:txBody>
          <a:bodyPr/>
          <a:lstStyle/>
          <a:p>
            <a:fld id="{A0004F3C-2400-4D21-AAC4-DC1E88585FA0}" type="datetimeFigureOut">
              <a:rPr lang="ar-EG" smtClean="0"/>
              <a:t>25/12/1442</a:t>
            </a:fld>
            <a:endParaRPr lang="ar-EG"/>
          </a:p>
        </p:txBody>
      </p:sp>
      <p:sp>
        <p:nvSpPr>
          <p:cNvPr id="5" name="عنصر نائب للتذييل 4">
            <a:extLst>
              <a:ext uri="{FF2B5EF4-FFF2-40B4-BE49-F238E27FC236}">
                <a16:creationId xmlns:a16="http://schemas.microsoft.com/office/drawing/2014/main" id="{EC822D1A-59CE-400F-A472-847FF32EDC2C}"/>
              </a:ext>
            </a:extLst>
          </p:cNvPr>
          <p:cNvSpPr>
            <a:spLocks noGrp="1"/>
          </p:cNvSpPr>
          <p:nvPr>
            <p:ph type="ftr" sz="quarter" idx="11"/>
          </p:nvPr>
        </p:nvSpPr>
        <p:spPr/>
        <p:txBody>
          <a:bodyPr/>
          <a:lstStyle/>
          <a:p>
            <a:endParaRPr lang="ar-EG"/>
          </a:p>
        </p:txBody>
      </p:sp>
      <p:sp>
        <p:nvSpPr>
          <p:cNvPr id="6" name="عنصر نائب لرقم الشريحة 5">
            <a:extLst>
              <a:ext uri="{FF2B5EF4-FFF2-40B4-BE49-F238E27FC236}">
                <a16:creationId xmlns:a16="http://schemas.microsoft.com/office/drawing/2014/main" id="{00343EFD-DF39-483F-973A-D5549C255385}"/>
              </a:ext>
            </a:extLst>
          </p:cNvPr>
          <p:cNvSpPr>
            <a:spLocks noGrp="1"/>
          </p:cNvSpPr>
          <p:nvPr>
            <p:ph type="sldNum" sz="quarter" idx="12"/>
          </p:nvPr>
        </p:nvSpPr>
        <p:spPr/>
        <p:txBody>
          <a:bodyPr/>
          <a:lstStyle/>
          <a:p>
            <a:fld id="{05B971BA-F0B0-42EC-83AA-B6FD4AF078A1}" type="slidenum">
              <a:rPr lang="ar-EG" smtClean="0"/>
              <a:t>‹#›</a:t>
            </a:fld>
            <a:endParaRPr lang="ar-EG"/>
          </a:p>
        </p:txBody>
      </p:sp>
    </p:spTree>
    <p:extLst>
      <p:ext uri="{BB962C8B-B14F-4D97-AF65-F5344CB8AC3E}">
        <p14:creationId xmlns:p14="http://schemas.microsoft.com/office/powerpoint/2010/main" val="62525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AE528DE-8E0B-44A5-AD88-C32393E21D61}"/>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محتوى 2">
            <a:extLst>
              <a:ext uri="{FF2B5EF4-FFF2-40B4-BE49-F238E27FC236}">
                <a16:creationId xmlns:a16="http://schemas.microsoft.com/office/drawing/2014/main" id="{FA6562C8-46CF-430F-BF29-BF290F53537D}"/>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محتوى 3">
            <a:extLst>
              <a:ext uri="{FF2B5EF4-FFF2-40B4-BE49-F238E27FC236}">
                <a16:creationId xmlns:a16="http://schemas.microsoft.com/office/drawing/2014/main" id="{FE3235B6-3DD2-4979-AA91-BD527DE11D5E}"/>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تاريخ 4">
            <a:extLst>
              <a:ext uri="{FF2B5EF4-FFF2-40B4-BE49-F238E27FC236}">
                <a16:creationId xmlns:a16="http://schemas.microsoft.com/office/drawing/2014/main" id="{08FEA1BE-5998-42DD-A803-BF4683B0A00D}"/>
              </a:ext>
            </a:extLst>
          </p:cNvPr>
          <p:cNvSpPr>
            <a:spLocks noGrp="1"/>
          </p:cNvSpPr>
          <p:nvPr>
            <p:ph type="dt" sz="half" idx="10"/>
          </p:nvPr>
        </p:nvSpPr>
        <p:spPr/>
        <p:txBody>
          <a:bodyPr/>
          <a:lstStyle/>
          <a:p>
            <a:fld id="{A0004F3C-2400-4D21-AAC4-DC1E88585FA0}" type="datetimeFigureOut">
              <a:rPr lang="ar-EG" smtClean="0"/>
              <a:t>25/12/1442</a:t>
            </a:fld>
            <a:endParaRPr lang="ar-EG"/>
          </a:p>
        </p:txBody>
      </p:sp>
      <p:sp>
        <p:nvSpPr>
          <p:cNvPr id="6" name="عنصر نائب للتذييل 5">
            <a:extLst>
              <a:ext uri="{FF2B5EF4-FFF2-40B4-BE49-F238E27FC236}">
                <a16:creationId xmlns:a16="http://schemas.microsoft.com/office/drawing/2014/main" id="{A180B914-0BBE-4AAB-BEF9-3A721F53D55E}"/>
              </a:ext>
            </a:extLst>
          </p:cNvPr>
          <p:cNvSpPr>
            <a:spLocks noGrp="1"/>
          </p:cNvSpPr>
          <p:nvPr>
            <p:ph type="ftr" sz="quarter" idx="11"/>
          </p:nvPr>
        </p:nvSpPr>
        <p:spPr/>
        <p:txBody>
          <a:bodyPr/>
          <a:lstStyle/>
          <a:p>
            <a:endParaRPr lang="ar-EG"/>
          </a:p>
        </p:txBody>
      </p:sp>
      <p:sp>
        <p:nvSpPr>
          <p:cNvPr id="7" name="عنصر نائب لرقم الشريحة 6">
            <a:extLst>
              <a:ext uri="{FF2B5EF4-FFF2-40B4-BE49-F238E27FC236}">
                <a16:creationId xmlns:a16="http://schemas.microsoft.com/office/drawing/2014/main" id="{703388FA-71E4-4D9C-9A7F-36662D29B41D}"/>
              </a:ext>
            </a:extLst>
          </p:cNvPr>
          <p:cNvSpPr>
            <a:spLocks noGrp="1"/>
          </p:cNvSpPr>
          <p:nvPr>
            <p:ph type="sldNum" sz="quarter" idx="12"/>
          </p:nvPr>
        </p:nvSpPr>
        <p:spPr/>
        <p:txBody>
          <a:bodyPr/>
          <a:lstStyle/>
          <a:p>
            <a:fld id="{05B971BA-F0B0-42EC-83AA-B6FD4AF078A1}" type="slidenum">
              <a:rPr lang="ar-EG" smtClean="0"/>
              <a:t>‹#›</a:t>
            </a:fld>
            <a:endParaRPr lang="ar-EG"/>
          </a:p>
        </p:txBody>
      </p:sp>
    </p:spTree>
    <p:extLst>
      <p:ext uri="{BB962C8B-B14F-4D97-AF65-F5344CB8AC3E}">
        <p14:creationId xmlns:p14="http://schemas.microsoft.com/office/powerpoint/2010/main" val="1082979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35D222C-9EA0-46B0-A0D0-66E19D2943DA}"/>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endParaRPr lang="ar-EG"/>
          </a:p>
        </p:txBody>
      </p:sp>
      <p:sp>
        <p:nvSpPr>
          <p:cNvPr id="3" name="عنصر نائب للنص 2">
            <a:extLst>
              <a:ext uri="{FF2B5EF4-FFF2-40B4-BE49-F238E27FC236}">
                <a16:creationId xmlns:a16="http://schemas.microsoft.com/office/drawing/2014/main" id="{07A3CAB6-A199-4666-A5BC-253C1A7295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3EDF2687-D5CC-4454-8F00-71C4A1E7C394}"/>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نص 4">
            <a:extLst>
              <a:ext uri="{FF2B5EF4-FFF2-40B4-BE49-F238E27FC236}">
                <a16:creationId xmlns:a16="http://schemas.microsoft.com/office/drawing/2014/main" id="{8095E0B5-895F-49C9-9148-C32F86B0E2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99CF754D-C2B3-4CD7-A046-687A3AD1E6CF}"/>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7" name="عنصر نائب للتاريخ 6">
            <a:extLst>
              <a:ext uri="{FF2B5EF4-FFF2-40B4-BE49-F238E27FC236}">
                <a16:creationId xmlns:a16="http://schemas.microsoft.com/office/drawing/2014/main" id="{8687A392-CD9C-4D1B-B7AF-2356C93FEC37}"/>
              </a:ext>
            </a:extLst>
          </p:cNvPr>
          <p:cNvSpPr>
            <a:spLocks noGrp="1"/>
          </p:cNvSpPr>
          <p:nvPr>
            <p:ph type="dt" sz="half" idx="10"/>
          </p:nvPr>
        </p:nvSpPr>
        <p:spPr/>
        <p:txBody>
          <a:bodyPr/>
          <a:lstStyle/>
          <a:p>
            <a:fld id="{A0004F3C-2400-4D21-AAC4-DC1E88585FA0}" type="datetimeFigureOut">
              <a:rPr lang="ar-EG" smtClean="0"/>
              <a:t>25/12/1442</a:t>
            </a:fld>
            <a:endParaRPr lang="ar-EG"/>
          </a:p>
        </p:txBody>
      </p:sp>
      <p:sp>
        <p:nvSpPr>
          <p:cNvPr id="8" name="عنصر نائب للتذييل 7">
            <a:extLst>
              <a:ext uri="{FF2B5EF4-FFF2-40B4-BE49-F238E27FC236}">
                <a16:creationId xmlns:a16="http://schemas.microsoft.com/office/drawing/2014/main" id="{7F663C3C-BCBD-4D89-A253-A352DD7C5B30}"/>
              </a:ext>
            </a:extLst>
          </p:cNvPr>
          <p:cNvSpPr>
            <a:spLocks noGrp="1"/>
          </p:cNvSpPr>
          <p:nvPr>
            <p:ph type="ftr" sz="quarter" idx="11"/>
          </p:nvPr>
        </p:nvSpPr>
        <p:spPr/>
        <p:txBody>
          <a:bodyPr/>
          <a:lstStyle/>
          <a:p>
            <a:endParaRPr lang="ar-EG"/>
          </a:p>
        </p:txBody>
      </p:sp>
      <p:sp>
        <p:nvSpPr>
          <p:cNvPr id="9" name="عنصر نائب لرقم الشريحة 8">
            <a:extLst>
              <a:ext uri="{FF2B5EF4-FFF2-40B4-BE49-F238E27FC236}">
                <a16:creationId xmlns:a16="http://schemas.microsoft.com/office/drawing/2014/main" id="{096D6F65-3C98-41D2-804C-D2249BD39187}"/>
              </a:ext>
            </a:extLst>
          </p:cNvPr>
          <p:cNvSpPr>
            <a:spLocks noGrp="1"/>
          </p:cNvSpPr>
          <p:nvPr>
            <p:ph type="sldNum" sz="quarter" idx="12"/>
          </p:nvPr>
        </p:nvSpPr>
        <p:spPr/>
        <p:txBody>
          <a:bodyPr/>
          <a:lstStyle/>
          <a:p>
            <a:fld id="{05B971BA-F0B0-42EC-83AA-B6FD4AF078A1}" type="slidenum">
              <a:rPr lang="ar-EG" smtClean="0"/>
              <a:t>‹#›</a:t>
            </a:fld>
            <a:endParaRPr lang="ar-EG"/>
          </a:p>
        </p:txBody>
      </p:sp>
    </p:spTree>
    <p:extLst>
      <p:ext uri="{BB962C8B-B14F-4D97-AF65-F5344CB8AC3E}">
        <p14:creationId xmlns:p14="http://schemas.microsoft.com/office/powerpoint/2010/main" val="756139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BE425CA-325F-472B-A8C2-B29ABC9FD004}"/>
              </a:ext>
            </a:extLst>
          </p:cNvPr>
          <p:cNvSpPr>
            <a:spLocks noGrp="1"/>
          </p:cNvSpPr>
          <p:nvPr>
            <p:ph type="title"/>
          </p:nvPr>
        </p:nvSpPr>
        <p:spPr/>
        <p:txBody>
          <a:bodyPr/>
          <a:lstStyle/>
          <a:p>
            <a:r>
              <a:rPr lang="ar-SA"/>
              <a:t>انقر لتحرير نمط عنوان الشكل الرئيسي</a:t>
            </a:r>
            <a:endParaRPr lang="ar-EG"/>
          </a:p>
        </p:txBody>
      </p:sp>
      <p:sp>
        <p:nvSpPr>
          <p:cNvPr id="3" name="عنصر نائب للتاريخ 2">
            <a:extLst>
              <a:ext uri="{FF2B5EF4-FFF2-40B4-BE49-F238E27FC236}">
                <a16:creationId xmlns:a16="http://schemas.microsoft.com/office/drawing/2014/main" id="{3430865E-2CA3-4F22-B8C9-51B546557B06}"/>
              </a:ext>
            </a:extLst>
          </p:cNvPr>
          <p:cNvSpPr>
            <a:spLocks noGrp="1"/>
          </p:cNvSpPr>
          <p:nvPr>
            <p:ph type="dt" sz="half" idx="10"/>
          </p:nvPr>
        </p:nvSpPr>
        <p:spPr/>
        <p:txBody>
          <a:bodyPr/>
          <a:lstStyle/>
          <a:p>
            <a:fld id="{A0004F3C-2400-4D21-AAC4-DC1E88585FA0}" type="datetimeFigureOut">
              <a:rPr lang="ar-EG" smtClean="0"/>
              <a:t>25/12/1442</a:t>
            </a:fld>
            <a:endParaRPr lang="ar-EG"/>
          </a:p>
        </p:txBody>
      </p:sp>
      <p:sp>
        <p:nvSpPr>
          <p:cNvPr id="4" name="عنصر نائب للتذييل 3">
            <a:extLst>
              <a:ext uri="{FF2B5EF4-FFF2-40B4-BE49-F238E27FC236}">
                <a16:creationId xmlns:a16="http://schemas.microsoft.com/office/drawing/2014/main" id="{52EC9333-FF54-4B8F-A24A-0077F19CBD31}"/>
              </a:ext>
            </a:extLst>
          </p:cNvPr>
          <p:cNvSpPr>
            <a:spLocks noGrp="1"/>
          </p:cNvSpPr>
          <p:nvPr>
            <p:ph type="ftr" sz="quarter" idx="11"/>
          </p:nvPr>
        </p:nvSpPr>
        <p:spPr/>
        <p:txBody>
          <a:bodyPr/>
          <a:lstStyle/>
          <a:p>
            <a:endParaRPr lang="ar-EG"/>
          </a:p>
        </p:txBody>
      </p:sp>
      <p:sp>
        <p:nvSpPr>
          <p:cNvPr id="5" name="عنصر نائب لرقم الشريحة 4">
            <a:extLst>
              <a:ext uri="{FF2B5EF4-FFF2-40B4-BE49-F238E27FC236}">
                <a16:creationId xmlns:a16="http://schemas.microsoft.com/office/drawing/2014/main" id="{5BD675F1-735C-42C7-88AB-2DEEF588E616}"/>
              </a:ext>
            </a:extLst>
          </p:cNvPr>
          <p:cNvSpPr>
            <a:spLocks noGrp="1"/>
          </p:cNvSpPr>
          <p:nvPr>
            <p:ph type="sldNum" sz="quarter" idx="12"/>
          </p:nvPr>
        </p:nvSpPr>
        <p:spPr/>
        <p:txBody>
          <a:bodyPr/>
          <a:lstStyle/>
          <a:p>
            <a:fld id="{05B971BA-F0B0-42EC-83AA-B6FD4AF078A1}" type="slidenum">
              <a:rPr lang="ar-EG" smtClean="0"/>
              <a:t>‹#›</a:t>
            </a:fld>
            <a:endParaRPr lang="ar-EG"/>
          </a:p>
        </p:txBody>
      </p:sp>
    </p:spTree>
    <p:extLst>
      <p:ext uri="{BB962C8B-B14F-4D97-AF65-F5344CB8AC3E}">
        <p14:creationId xmlns:p14="http://schemas.microsoft.com/office/powerpoint/2010/main" val="2750416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F0000B7D-57F0-4EA3-9434-A122E36D1834}"/>
              </a:ext>
            </a:extLst>
          </p:cNvPr>
          <p:cNvSpPr>
            <a:spLocks noGrp="1"/>
          </p:cNvSpPr>
          <p:nvPr>
            <p:ph type="dt" sz="half" idx="10"/>
          </p:nvPr>
        </p:nvSpPr>
        <p:spPr/>
        <p:txBody>
          <a:bodyPr/>
          <a:lstStyle/>
          <a:p>
            <a:fld id="{A0004F3C-2400-4D21-AAC4-DC1E88585FA0}" type="datetimeFigureOut">
              <a:rPr lang="ar-EG" smtClean="0"/>
              <a:t>25/12/1442</a:t>
            </a:fld>
            <a:endParaRPr lang="ar-EG"/>
          </a:p>
        </p:txBody>
      </p:sp>
      <p:sp>
        <p:nvSpPr>
          <p:cNvPr id="3" name="عنصر نائب للتذييل 2">
            <a:extLst>
              <a:ext uri="{FF2B5EF4-FFF2-40B4-BE49-F238E27FC236}">
                <a16:creationId xmlns:a16="http://schemas.microsoft.com/office/drawing/2014/main" id="{9209D183-7B25-4751-80EA-E1B06170E73F}"/>
              </a:ext>
            </a:extLst>
          </p:cNvPr>
          <p:cNvSpPr>
            <a:spLocks noGrp="1"/>
          </p:cNvSpPr>
          <p:nvPr>
            <p:ph type="ftr" sz="quarter" idx="11"/>
          </p:nvPr>
        </p:nvSpPr>
        <p:spPr/>
        <p:txBody>
          <a:bodyPr/>
          <a:lstStyle/>
          <a:p>
            <a:endParaRPr lang="ar-EG"/>
          </a:p>
        </p:txBody>
      </p:sp>
      <p:sp>
        <p:nvSpPr>
          <p:cNvPr id="4" name="عنصر نائب لرقم الشريحة 3">
            <a:extLst>
              <a:ext uri="{FF2B5EF4-FFF2-40B4-BE49-F238E27FC236}">
                <a16:creationId xmlns:a16="http://schemas.microsoft.com/office/drawing/2014/main" id="{5C94759C-76B7-4083-8F71-02D2489E9EEB}"/>
              </a:ext>
            </a:extLst>
          </p:cNvPr>
          <p:cNvSpPr>
            <a:spLocks noGrp="1"/>
          </p:cNvSpPr>
          <p:nvPr>
            <p:ph type="sldNum" sz="quarter" idx="12"/>
          </p:nvPr>
        </p:nvSpPr>
        <p:spPr/>
        <p:txBody>
          <a:bodyPr/>
          <a:lstStyle/>
          <a:p>
            <a:fld id="{05B971BA-F0B0-42EC-83AA-B6FD4AF078A1}" type="slidenum">
              <a:rPr lang="ar-EG" smtClean="0"/>
              <a:t>‹#›</a:t>
            </a:fld>
            <a:endParaRPr lang="ar-EG"/>
          </a:p>
        </p:txBody>
      </p:sp>
    </p:spTree>
    <p:extLst>
      <p:ext uri="{BB962C8B-B14F-4D97-AF65-F5344CB8AC3E}">
        <p14:creationId xmlns:p14="http://schemas.microsoft.com/office/powerpoint/2010/main" val="4291601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4A89099-B34C-467E-BE44-B101C1648929}"/>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ar-EG"/>
          </a:p>
        </p:txBody>
      </p:sp>
      <p:sp>
        <p:nvSpPr>
          <p:cNvPr id="3" name="عنصر نائب للمحتوى 2">
            <a:extLst>
              <a:ext uri="{FF2B5EF4-FFF2-40B4-BE49-F238E27FC236}">
                <a16:creationId xmlns:a16="http://schemas.microsoft.com/office/drawing/2014/main" id="{DF963028-B5FD-4DD6-B27F-2EF85FF3B7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نص 3">
            <a:extLst>
              <a:ext uri="{FF2B5EF4-FFF2-40B4-BE49-F238E27FC236}">
                <a16:creationId xmlns:a16="http://schemas.microsoft.com/office/drawing/2014/main" id="{11497852-779E-473E-AEC3-5E95AFBD35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744ACFA2-F6CE-4AFE-BF83-6F20D2A21EB4}"/>
              </a:ext>
            </a:extLst>
          </p:cNvPr>
          <p:cNvSpPr>
            <a:spLocks noGrp="1"/>
          </p:cNvSpPr>
          <p:nvPr>
            <p:ph type="dt" sz="half" idx="10"/>
          </p:nvPr>
        </p:nvSpPr>
        <p:spPr/>
        <p:txBody>
          <a:bodyPr/>
          <a:lstStyle/>
          <a:p>
            <a:fld id="{A0004F3C-2400-4D21-AAC4-DC1E88585FA0}" type="datetimeFigureOut">
              <a:rPr lang="ar-EG" smtClean="0"/>
              <a:t>25/12/1442</a:t>
            </a:fld>
            <a:endParaRPr lang="ar-EG"/>
          </a:p>
        </p:txBody>
      </p:sp>
      <p:sp>
        <p:nvSpPr>
          <p:cNvPr id="6" name="عنصر نائب للتذييل 5">
            <a:extLst>
              <a:ext uri="{FF2B5EF4-FFF2-40B4-BE49-F238E27FC236}">
                <a16:creationId xmlns:a16="http://schemas.microsoft.com/office/drawing/2014/main" id="{AA330ADF-B423-4EB1-80D7-3A745C5C9413}"/>
              </a:ext>
            </a:extLst>
          </p:cNvPr>
          <p:cNvSpPr>
            <a:spLocks noGrp="1"/>
          </p:cNvSpPr>
          <p:nvPr>
            <p:ph type="ftr" sz="quarter" idx="11"/>
          </p:nvPr>
        </p:nvSpPr>
        <p:spPr/>
        <p:txBody>
          <a:bodyPr/>
          <a:lstStyle/>
          <a:p>
            <a:endParaRPr lang="ar-EG"/>
          </a:p>
        </p:txBody>
      </p:sp>
      <p:sp>
        <p:nvSpPr>
          <p:cNvPr id="7" name="عنصر نائب لرقم الشريحة 6">
            <a:extLst>
              <a:ext uri="{FF2B5EF4-FFF2-40B4-BE49-F238E27FC236}">
                <a16:creationId xmlns:a16="http://schemas.microsoft.com/office/drawing/2014/main" id="{79FFFFF2-9AB2-4E45-8D2E-44038257B2A0}"/>
              </a:ext>
            </a:extLst>
          </p:cNvPr>
          <p:cNvSpPr>
            <a:spLocks noGrp="1"/>
          </p:cNvSpPr>
          <p:nvPr>
            <p:ph type="sldNum" sz="quarter" idx="12"/>
          </p:nvPr>
        </p:nvSpPr>
        <p:spPr/>
        <p:txBody>
          <a:bodyPr/>
          <a:lstStyle/>
          <a:p>
            <a:fld id="{05B971BA-F0B0-42EC-83AA-B6FD4AF078A1}" type="slidenum">
              <a:rPr lang="ar-EG" smtClean="0"/>
              <a:t>‹#›</a:t>
            </a:fld>
            <a:endParaRPr lang="ar-EG"/>
          </a:p>
        </p:txBody>
      </p:sp>
    </p:spTree>
    <p:extLst>
      <p:ext uri="{BB962C8B-B14F-4D97-AF65-F5344CB8AC3E}">
        <p14:creationId xmlns:p14="http://schemas.microsoft.com/office/powerpoint/2010/main" val="4078442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925E3F2-D375-419D-989F-9596442B0605}"/>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ar-EG"/>
          </a:p>
        </p:txBody>
      </p:sp>
      <p:sp>
        <p:nvSpPr>
          <p:cNvPr id="3" name="عنصر نائب للصورة 2">
            <a:extLst>
              <a:ext uri="{FF2B5EF4-FFF2-40B4-BE49-F238E27FC236}">
                <a16:creationId xmlns:a16="http://schemas.microsoft.com/office/drawing/2014/main" id="{7A2196BA-C488-4258-8788-A63F2C4F8B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عنصر نائب للنص 3">
            <a:extLst>
              <a:ext uri="{FF2B5EF4-FFF2-40B4-BE49-F238E27FC236}">
                <a16:creationId xmlns:a16="http://schemas.microsoft.com/office/drawing/2014/main" id="{FAE5F830-3477-4A78-AE05-179E94528A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45C5CD62-A4F7-4E05-B59B-9CFA68C04B6E}"/>
              </a:ext>
            </a:extLst>
          </p:cNvPr>
          <p:cNvSpPr>
            <a:spLocks noGrp="1"/>
          </p:cNvSpPr>
          <p:nvPr>
            <p:ph type="dt" sz="half" idx="10"/>
          </p:nvPr>
        </p:nvSpPr>
        <p:spPr/>
        <p:txBody>
          <a:bodyPr/>
          <a:lstStyle/>
          <a:p>
            <a:fld id="{A0004F3C-2400-4D21-AAC4-DC1E88585FA0}" type="datetimeFigureOut">
              <a:rPr lang="ar-EG" smtClean="0"/>
              <a:t>25/12/1442</a:t>
            </a:fld>
            <a:endParaRPr lang="ar-EG"/>
          </a:p>
        </p:txBody>
      </p:sp>
      <p:sp>
        <p:nvSpPr>
          <p:cNvPr id="6" name="عنصر نائب للتذييل 5">
            <a:extLst>
              <a:ext uri="{FF2B5EF4-FFF2-40B4-BE49-F238E27FC236}">
                <a16:creationId xmlns:a16="http://schemas.microsoft.com/office/drawing/2014/main" id="{31795511-8C01-44AC-B7D8-C6F2F2049B9A}"/>
              </a:ext>
            </a:extLst>
          </p:cNvPr>
          <p:cNvSpPr>
            <a:spLocks noGrp="1"/>
          </p:cNvSpPr>
          <p:nvPr>
            <p:ph type="ftr" sz="quarter" idx="11"/>
          </p:nvPr>
        </p:nvSpPr>
        <p:spPr/>
        <p:txBody>
          <a:bodyPr/>
          <a:lstStyle/>
          <a:p>
            <a:endParaRPr lang="ar-EG"/>
          </a:p>
        </p:txBody>
      </p:sp>
      <p:sp>
        <p:nvSpPr>
          <p:cNvPr id="7" name="عنصر نائب لرقم الشريحة 6">
            <a:extLst>
              <a:ext uri="{FF2B5EF4-FFF2-40B4-BE49-F238E27FC236}">
                <a16:creationId xmlns:a16="http://schemas.microsoft.com/office/drawing/2014/main" id="{1874F283-7B1C-4CA0-916F-45136C8F32C4}"/>
              </a:ext>
            </a:extLst>
          </p:cNvPr>
          <p:cNvSpPr>
            <a:spLocks noGrp="1"/>
          </p:cNvSpPr>
          <p:nvPr>
            <p:ph type="sldNum" sz="quarter" idx="12"/>
          </p:nvPr>
        </p:nvSpPr>
        <p:spPr/>
        <p:txBody>
          <a:bodyPr/>
          <a:lstStyle/>
          <a:p>
            <a:fld id="{05B971BA-F0B0-42EC-83AA-B6FD4AF078A1}" type="slidenum">
              <a:rPr lang="ar-EG" smtClean="0"/>
              <a:t>‹#›</a:t>
            </a:fld>
            <a:endParaRPr lang="ar-EG"/>
          </a:p>
        </p:txBody>
      </p:sp>
    </p:spTree>
    <p:extLst>
      <p:ext uri="{BB962C8B-B14F-4D97-AF65-F5344CB8AC3E}">
        <p14:creationId xmlns:p14="http://schemas.microsoft.com/office/powerpoint/2010/main" val="3564986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742D0557-5165-4618-A35D-FEE97061E732}"/>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ar-EG"/>
          </a:p>
        </p:txBody>
      </p:sp>
      <p:sp>
        <p:nvSpPr>
          <p:cNvPr id="3" name="عنصر نائب للنص 2">
            <a:extLst>
              <a:ext uri="{FF2B5EF4-FFF2-40B4-BE49-F238E27FC236}">
                <a16:creationId xmlns:a16="http://schemas.microsoft.com/office/drawing/2014/main" id="{CCBBE3CA-3231-4BE2-92B6-A9EDCDBF95FF}"/>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a16="http://schemas.microsoft.com/office/drawing/2014/main" id="{75081D8E-5CBC-4AD3-9A58-CEFD0D6C9A19}"/>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0004F3C-2400-4D21-AAC4-DC1E88585FA0}" type="datetimeFigureOut">
              <a:rPr lang="ar-EG" smtClean="0"/>
              <a:t>25/12/1442</a:t>
            </a:fld>
            <a:endParaRPr lang="ar-EG"/>
          </a:p>
        </p:txBody>
      </p:sp>
      <p:sp>
        <p:nvSpPr>
          <p:cNvPr id="5" name="عنصر نائب للتذييل 4">
            <a:extLst>
              <a:ext uri="{FF2B5EF4-FFF2-40B4-BE49-F238E27FC236}">
                <a16:creationId xmlns:a16="http://schemas.microsoft.com/office/drawing/2014/main" id="{7CA5A6B7-2665-460A-98F7-6833250438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p>
        </p:txBody>
      </p:sp>
      <p:sp>
        <p:nvSpPr>
          <p:cNvPr id="6" name="عنصر نائب لرقم الشريحة 5">
            <a:extLst>
              <a:ext uri="{FF2B5EF4-FFF2-40B4-BE49-F238E27FC236}">
                <a16:creationId xmlns:a16="http://schemas.microsoft.com/office/drawing/2014/main" id="{46FB9E92-3ADC-4472-84F0-1C15F1383EFA}"/>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5B971BA-F0B0-42EC-83AA-B6FD4AF078A1}" type="slidenum">
              <a:rPr lang="ar-EG" smtClean="0"/>
              <a:t>‹#›</a:t>
            </a:fld>
            <a:endParaRPr lang="ar-EG"/>
          </a:p>
        </p:txBody>
      </p:sp>
    </p:spTree>
    <p:extLst>
      <p:ext uri="{BB962C8B-B14F-4D97-AF65-F5344CB8AC3E}">
        <p14:creationId xmlns:p14="http://schemas.microsoft.com/office/powerpoint/2010/main" val="3096222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B7CDD88B-8016-4FB8-BFF9-EE89C2F03593}"/>
              </a:ext>
            </a:extLst>
          </p:cNvPr>
          <p:cNvSpPr txBox="1"/>
          <p:nvPr/>
        </p:nvSpPr>
        <p:spPr>
          <a:xfrm>
            <a:off x="4729655" y="2900856"/>
            <a:ext cx="3736428" cy="707886"/>
          </a:xfrm>
          <a:prstGeom prst="rect">
            <a:avLst/>
          </a:prstGeom>
          <a:noFill/>
        </p:spPr>
        <p:txBody>
          <a:bodyPr wrap="square" rtlCol="1">
            <a:spAutoFit/>
          </a:bodyPr>
          <a:lstStyle/>
          <a:p>
            <a:pPr algn="ctr"/>
            <a:r>
              <a:rPr lang="ar-EG" sz="4000" b="1" dirty="0"/>
              <a:t>الوحدة الأولى</a:t>
            </a:r>
          </a:p>
        </p:txBody>
      </p:sp>
      <p:sp>
        <p:nvSpPr>
          <p:cNvPr id="5" name="مربع نص 4">
            <a:extLst>
              <a:ext uri="{FF2B5EF4-FFF2-40B4-BE49-F238E27FC236}">
                <a16:creationId xmlns:a16="http://schemas.microsoft.com/office/drawing/2014/main" id="{43671378-B16C-4AF2-9CAC-62D6CB3713BA}"/>
              </a:ext>
            </a:extLst>
          </p:cNvPr>
          <p:cNvSpPr txBox="1"/>
          <p:nvPr/>
        </p:nvSpPr>
        <p:spPr>
          <a:xfrm>
            <a:off x="4209394" y="4202576"/>
            <a:ext cx="4524703" cy="1015663"/>
          </a:xfrm>
          <a:prstGeom prst="rect">
            <a:avLst/>
          </a:prstGeom>
          <a:noFill/>
        </p:spPr>
        <p:txBody>
          <a:bodyPr wrap="square" rtlCol="1">
            <a:spAutoFit/>
          </a:bodyPr>
          <a:lstStyle/>
          <a:p>
            <a:pPr algn="ctr"/>
            <a:r>
              <a:rPr lang="ar-EG" sz="6000" b="1" dirty="0">
                <a:solidFill>
                  <a:srgbClr val="7030A0"/>
                </a:solidFill>
              </a:rPr>
              <a:t>تعلم الأساسيات</a:t>
            </a:r>
          </a:p>
        </p:txBody>
      </p:sp>
      <p:pic>
        <p:nvPicPr>
          <p:cNvPr id="7" name="صورة 6">
            <a:extLst>
              <a:ext uri="{FF2B5EF4-FFF2-40B4-BE49-F238E27FC236}">
                <a16:creationId xmlns:a16="http://schemas.microsoft.com/office/drawing/2014/main" id="{38F38999-DAE1-42E7-A256-2046D5B7540C}"/>
              </a:ext>
            </a:extLst>
          </p:cNvPr>
          <p:cNvPicPr>
            <a:picLocks noChangeAspect="1"/>
          </p:cNvPicPr>
          <p:nvPr/>
        </p:nvPicPr>
        <p:blipFill>
          <a:blip r:embed="rId3"/>
          <a:stretch>
            <a:fillRect/>
          </a:stretch>
        </p:blipFill>
        <p:spPr>
          <a:xfrm>
            <a:off x="599090" y="525363"/>
            <a:ext cx="2380593" cy="269466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420863993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مجموعة 3">
            <a:extLst>
              <a:ext uri="{FF2B5EF4-FFF2-40B4-BE49-F238E27FC236}">
                <a16:creationId xmlns:a16="http://schemas.microsoft.com/office/drawing/2014/main" id="{738513E7-9598-4FBB-AF24-76F2414B1923}"/>
              </a:ext>
            </a:extLst>
          </p:cNvPr>
          <p:cNvGrpSpPr/>
          <p:nvPr/>
        </p:nvGrpSpPr>
        <p:grpSpPr>
          <a:xfrm>
            <a:off x="1007028" y="435427"/>
            <a:ext cx="5088972" cy="2612571"/>
            <a:chOff x="1007028" y="435427"/>
            <a:chExt cx="5088972" cy="2612571"/>
          </a:xfrm>
        </p:grpSpPr>
        <p:pic>
          <p:nvPicPr>
            <p:cNvPr id="2" name="Picture 2" descr="خاص بملحقات التصميم على تويتر: &amp;quot;خلفيات ورق @islamic_pic2 @islamic_pic  #خلفيات #بطاقات #إطارات #سكرابز #رمزيات #صور… &amp;quot;">
              <a:extLst>
                <a:ext uri="{FF2B5EF4-FFF2-40B4-BE49-F238E27FC236}">
                  <a16:creationId xmlns:a16="http://schemas.microsoft.com/office/drawing/2014/main" id="{B61D0B0D-4DF7-482E-9FCD-E27FE59F449E}"/>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7028" y="435427"/>
              <a:ext cx="5088972" cy="2612571"/>
            </a:xfrm>
            <a:prstGeom prst="rect">
              <a:avLst/>
            </a:prstGeom>
            <a:noFill/>
          </p:spPr>
        </p:pic>
        <p:sp>
          <p:nvSpPr>
            <p:cNvPr id="3" name="مربع نص 2">
              <a:extLst>
                <a:ext uri="{FF2B5EF4-FFF2-40B4-BE49-F238E27FC236}">
                  <a16:creationId xmlns:a16="http://schemas.microsoft.com/office/drawing/2014/main" id="{6BC938CD-FE52-40E1-90F9-2C4D429BFBA6}"/>
                </a:ext>
              </a:extLst>
            </p:cNvPr>
            <p:cNvSpPr txBox="1"/>
            <p:nvPr/>
          </p:nvSpPr>
          <p:spPr>
            <a:xfrm rot="20399951">
              <a:off x="2321187" y="1561941"/>
              <a:ext cx="3479118" cy="707886"/>
            </a:xfrm>
            <a:prstGeom prst="rect">
              <a:avLst/>
            </a:prstGeom>
            <a:noFill/>
          </p:spPr>
          <p:txBody>
            <a:bodyPr wrap="square" rtlCol="1">
              <a:spAutoFit/>
            </a:bodyPr>
            <a:lstStyle/>
            <a:p>
              <a:r>
                <a:rPr lang="ar-EG" sz="4000" b="1" dirty="0"/>
                <a:t>الحاسب المكتبي</a:t>
              </a:r>
            </a:p>
          </p:txBody>
        </p:sp>
      </p:grpSp>
      <p:sp>
        <p:nvSpPr>
          <p:cNvPr id="5" name="مربع نص 4">
            <a:extLst>
              <a:ext uri="{FF2B5EF4-FFF2-40B4-BE49-F238E27FC236}">
                <a16:creationId xmlns:a16="http://schemas.microsoft.com/office/drawing/2014/main" id="{F76594EB-87EA-4C6D-B7B0-D8A840FDED8F}"/>
              </a:ext>
            </a:extLst>
          </p:cNvPr>
          <p:cNvSpPr txBox="1"/>
          <p:nvPr/>
        </p:nvSpPr>
        <p:spPr>
          <a:xfrm>
            <a:off x="1872342" y="3429000"/>
            <a:ext cx="8882743" cy="2554545"/>
          </a:xfrm>
          <a:prstGeom prst="rect">
            <a:avLst/>
          </a:prstGeom>
          <a:solidFill>
            <a:schemeClr val="accent3">
              <a:lumMod val="20000"/>
              <a:lumOff val="80000"/>
            </a:schemeClr>
          </a:solidFill>
          <a:ln>
            <a:noFill/>
          </a:ln>
          <a:effectLst/>
          <a:scene3d>
            <a:camera prst="orthographicFront">
              <a:rot lat="0" lon="0" rev="0"/>
            </a:camera>
            <a:lightRig rig="contrasting" dir="t">
              <a:rot lat="0" lon="0" rev="7800000"/>
            </a:lightRig>
          </a:scene3d>
          <a:sp3d>
            <a:bevelT w="139700" h="139700"/>
          </a:sp3d>
        </p:spPr>
        <p:txBody>
          <a:bodyPr wrap="square" rtlCol="1">
            <a:spAutoFit/>
          </a:bodyPr>
          <a:lstStyle/>
          <a:p>
            <a:r>
              <a:rPr lang="ar-EG" sz="4000" b="1" dirty="0">
                <a:solidFill>
                  <a:schemeClr val="accent4">
                    <a:lumMod val="50000"/>
                  </a:schemeClr>
                </a:solidFill>
              </a:rPr>
              <a:t>هناك العديد من أنواع الحاسبات التي تتفاوت في حجمها وقدراتها. يعد الحاسب المكتبي أكثر هذه الأنواع شيوعًا، ولربما لديك أحدهما على مكتبك الآن، إضافة إلى بعض الأجهزة الملحقة بهذا الحاسب.</a:t>
            </a:r>
          </a:p>
        </p:txBody>
      </p:sp>
    </p:spTree>
    <p:extLst>
      <p:ext uri="{BB962C8B-B14F-4D97-AF65-F5344CB8AC3E}">
        <p14:creationId xmlns:p14="http://schemas.microsoft.com/office/powerpoint/2010/main" val="46566016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26825570-01E3-4FC5-8AFC-33174DA78EBF}"/>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677580" y="128375"/>
            <a:ext cx="5578249" cy="6601250"/>
          </a:xfrm>
          <a:prstGeom prst="rect">
            <a:avLst/>
          </a:prstGeom>
        </p:spPr>
      </p:pic>
      <p:sp>
        <p:nvSpPr>
          <p:cNvPr id="4" name="فقاعة التفكير: على شكل سحابة 3">
            <a:extLst>
              <a:ext uri="{FF2B5EF4-FFF2-40B4-BE49-F238E27FC236}">
                <a16:creationId xmlns:a16="http://schemas.microsoft.com/office/drawing/2014/main" id="{7B94C233-3669-4912-AF83-77E1F727F489}"/>
              </a:ext>
            </a:extLst>
          </p:cNvPr>
          <p:cNvSpPr/>
          <p:nvPr/>
        </p:nvSpPr>
        <p:spPr>
          <a:xfrm>
            <a:off x="936171" y="587828"/>
            <a:ext cx="4005942" cy="5312229"/>
          </a:xfrm>
          <a:prstGeom prst="cloudCallout">
            <a:avLst>
              <a:gd name="adj1" fmla="val 92210"/>
              <a:gd name="adj2" fmla="val -8105"/>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1" anchor="ctr"/>
          <a:lstStyle/>
          <a:p>
            <a:pPr algn="ctr"/>
            <a:r>
              <a:rPr lang="ar-EG" sz="3200" b="1" dirty="0"/>
              <a:t>يتكون الحاسب المكتبي من مجموعة من الأجهزة المتصل بعضها ببعض، التي تتيح استخدامه لأداء المهام المختلفة.</a:t>
            </a:r>
          </a:p>
        </p:txBody>
      </p:sp>
    </p:spTree>
    <p:extLst>
      <p:ext uri="{BB962C8B-B14F-4D97-AF65-F5344CB8AC3E}">
        <p14:creationId xmlns:p14="http://schemas.microsoft.com/office/powerpoint/2010/main" val="15899797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تسمية الشريط الأخضر, أخضر, شريط png">
            <a:extLst>
              <a:ext uri="{FF2B5EF4-FFF2-40B4-BE49-F238E27FC236}">
                <a16:creationId xmlns:a16="http://schemas.microsoft.com/office/drawing/2014/main" id="{72DF42F3-FCCB-49F8-B08E-FF340ACA425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97" b="89865" l="5000" r="95667"/>
                    </a14:imgEffect>
                  </a14:imgLayer>
                </a14:imgProps>
              </a:ext>
              <a:ext uri="{28A0092B-C50C-407E-A947-70E740481C1C}">
                <a14:useLocalDpi xmlns:a14="http://schemas.microsoft.com/office/drawing/2010/main" val="0"/>
              </a:ext>
            </a:extLst>
          </a:blip>
          <a:srcRect/>
          <a:stretch>
            <a:fillRect/>
          </a:stretch>
        </p:blipFill>
        <p:spPr bwMode="auto">
          <a:xfrm rot="513491">
            <a:off x="3177874" y="-611757"/>
            <a:ext cx="6155597" cy="4049015"/>
          </a:xfrm>
          <a:prstGeom prst="rect">
            <a:avLst/>
          </a:prstGeom>
          <a:noFill/>
        </p:spPr>
      </p:pic>
      <p:sp>
        <p:nvSpPr>
          <p:cNvPr id="3" name="مربع نص 2">
            <a:extLst>
              <a:ext uri="{FF2B5EF4-FFF2-40B4-BE49-F238E27FC236}">
                <a16:creationId xmlns:a16="http://schemas.microsoft.com/office/drawing/2014/main" id="{1F121D86-80D6-41BB-BAB9-1A361891011A}"/>
              </a:ext>
            </a:extLst>
          </p:cNvPr>
          <p:cNvSpPr txBox="1"/>
          <p:nvPr/>
        </p:nvSpPr>
        <p:spPr>
          <a:xfrm>
            <a:off x="3984171" y="892629"/>
            <a:ext cx="4463143" cy="1015663"/>
          </a:xfrm>
          <a:prstGeom prst="rect">
            <a:avLst/>
          </a:prstGeom>
          <a:noFill/>
        </p:spPr>
        <p:txBody>
          <a:bodyPr wrap="square" rtlCol="1">
            <a:spAutoFit/>
          </a:bodyPr>
          <a:lstStyle/>
          <a:p>
            <a:r>
              <a:rPr lang="ar-EG" sz="6000" b="1" dirty="0">
                <a:solidFill>
                  <a:schemeClr val="bg1"/>
                </a:solidFill>
              </a:rPr>
              <a:t>مكونات الحاسب</a:t>
            </a:r>
          </a:p>
        </p:txBody>
      </p:sp>
      <p:pic>
        <p:nvPicPr>
          <p:cNvPr id="5" name="صورة 4">
            <a:extLst>
              <a:ext uri="{FF2B5EF4-FFF2-40B4-BE49-F238E27FC236}">
                <a16:creationId xmlns:a16="http://schemas.microsoft.com/office/drawing/2014/main" id="{24ED6DF9-770D-44C3-875C-6193DF506E2B}"/>
              </a:ext>
            </a:extLst>
          </p:cNvPr>
          <p:cNvPicPr>
            <a:picLocks noChangeAspect="1"/>
          </p:cNvPicPr>
          <p:nvPr/>
        </p:nvPicPr>
        <p:blipFill>
          <a:blip r:embed="rId4"/>
          <a:stretch>
            <a:fillRect/>
          </a:stretch>
        </p:blipFill>
        <p:spPr>
          <a:xfrm>
            <a:off x="8188907" y="1984547"/>
            <a:ext cx="2823136" cy="39808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مستطيل: زوايا مستديرة 5">
            <a:extLst>
              <a:ext uri="{FF2B5EF4-FFF2-40B4-BE49-F238E27FC236}">
                <a16:creationId xmlns:a16="http://schemas.microsoft.com/office/drawing/2014/main" id="{DA4B6103-CFA3-4EE2-A9A4-9BC257BC67AE}"/>
              </a:ext>
            </a:extLst>
          </p:cNvPr>
          <p:cNvSpPr/>
          <p:nvPr/>
        </p:nvSpPr>
        <p:spPr>
          <a:xfrm>
            <a:off x="2438039" y="3848155"/>
            <a:ext cx="4920342" cy="1693973"/>
          </a:xfrm>
          <a:prstGeom prst="roundRect">
            <a:avLst/>
          </a:prstGeom>
          <a:effectLst>
            <a:glow rad="228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EG" sz="4000" b="1" dirty="0"/>
              <a:t>صندوق الحاسب</a:t>
            </a:r>
          </a:p>
          <a:p>
            <a:pPr algn="ctr"/>
            <a:r>
              <a:rPr lang="en-US" sz="4000" b="1" dirty="0"/>
              <a:t>Computer Case</a:t>
            </a:r>
            <a:endParaRPr lang="ar-EG" sz="4000" b="1" dirty="0"/>
          </a:p>
        </p:txBody>
      </p:sp>
    </p:spTree>
    <p:extLst>
      <p:ext uri="{BB962C8B-B14F-4D97-AF65-F5344CB8AC3E}">
        <p14:creationId xmlns:p14="http://schemas.microsoft.com/office/powerpoint/2010/main" val="249210407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4" presetClass="entr" presetSubtype="1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childTnLst>
                          </p:cTn>
                        </p:par>
                        <p:par>
                          <p:cTn id="19" fill="hold">
                            <p:stCondLst>
                              <p:cond delay="1500"/>
                            </p:stCondLst>
                            <p:childTnLst>
                              <p:par>
                                <p:cTn id="20" presetID="14" presetClass="entr" presetSubtype="1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تسمية الشريط الأخضر, أخضر, شريط png">
            <a:extLst>
              <a:ext uri="{FF2B5EF4-FFF2-40B4-BE49-F238E27FC236}">
                <a16:creationId xmlns:a16="http://schemas.microsoft.com/office/drawing/2014/main" id="{72DF42F3-FCCB-49F8-B08E-FF340ACA425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97" b="89865" l="5000" r="95667"/>
                    </a14:imgEffect>
                  </a14:imgLayer>
                </a14:imgProps>
              </a:ext>
              <a:ext uri="{28A0092B-C50C-407E-A947-70E740481C1C}">
                <a14:useLocalDpi xmlns:a14="http://schemas.microsoft.com/office/drawing/2010/main" val="0"/>
              </a:ext>
            </a:extLst>
          </a:blip>
          <a:srcRect/>
          <a:stretch>
            <a:fillRect/>
          </a:stretch>
        </p:blipFill>
        <p:spPr bwMode="auto">
          <a:xfrm rot="513491">
            <a:off x="3177874" y="-611757"/>
            <a:ext cx="6155597" cy="4049015"/>
          </a:xfrm>
          <a:prstGeom prst="rect">
            <a:avLst/>
          </a:prstGeom>
          <a:noFill/>
        </p:spPr>
      </p:pic>
      <p:sp>
        <p:nvSpPr>
          <p:cNvPr id="3" name="مربع نص 2">
            <a:extLst>
              <a:ext uri="{FF2B5EF4-FFF2-40B4-BE49-F238E27FC236}">
                <a16:creationId xmlns:a16="http://schemas.microsoft.com/office/drawing/2014/main" id="{1F121D86-80D6-41BB-BAB9-1A361891011A}"/>
              </a:ext>
            </a:extLst>
          </p:cNvPr>
          <p:cNvSpPr txBox="1"/>
          <p:nvPr/>
        </p:nvSpPr>
        <p:spPr>
          <a:xfrm>
            <a:off x="3984171" y="892629"/>
            <a:ext cx="4463143" cy="1015663"/>
          </a:xfrm>
          <a:prstGeom prst="rect">
            <a:avLst/>
          </a:prstGeom>
          <a:noFill/>
        </p:spPr>
        <p:txBody>
          <a:bodyPr wrap="square" rtlCol="1">
            <a:spAutoFit/>
          </a:bodyPr>
          <a:lstStyle/>
          <a:p>
            <a:r>
              <a:rPr lang="ar-EG" sz="6000" b="1" dirty="0">
                <a:solidFill>
                  <a:schemeClr val="bg1"/>
                </a:solidFill>
              </a:rPr>
              <a:t>مكونات الحاسب</a:t>
            </a:r>
          </a:p>
        </p:txBody>
      </p:sp>
      <p:sp>
        <p:nvSpPr>
          <p:cNvPr id="6" name="مستطيل: زوايا مستديرة 5">
            <a:extLst>
              <a:ext uri="{FF2B5EF4-FFF2-40B4-BE49-F238E27FC236}">
                <a16:creationId xmlns:a16="http://schemas.microsoft.com/office/drawing/2014/main" id="{DA4B6103-CFA3-4EE2-A9A4-9BC257BC67AE}"/>
              </a:ext>
            </a:extLst>
          </p:cNvPr>
          <p:cNvSpPr/>
          <p:nvPr/>
        </p:nvSpPr>
        <p:spPr>
          <a:xfrm>
            <a:off x="2438039" y="3848155"/>
            <a:ext cx="4920342" cy="1693973"/>
          </a:xfrm>
          <a:prstGeom prst="roundRect">
            <a:avLst/>
          </a:prstGeom>
          <a:effectLst>
            <a:glow rad="228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EG" sz="4000" b="1" dirty="0"/>
              <a:t>الشاشة</a:t>
            </a:r>
          </a:p>
          <a:p>
            <a:pPr algn="ctr"/>
            <a:r>
              <a:rPr lang="en-US" sz="4000" b="1" dirty="0"/>
              <a:t>Monitor</a:t>
            </a:r>
            <a:endParaRPr lang="ar-EG" sz="4000" b="1" dirty="0"/>
          </a:p>
        </p:txBody>
      </p:sp>
      <p:pic>
        <p:nvPicPr>
          <p:cNvPr id="7" name="صورة 6">
            <a:extLst>
              <a:ext uri="{FF2B5EF4-FFF2-40B4-BE49-F238E27FC236}">
                <a16:creationId xmlns:a16="http://schemas.microsoft.com/office/drawing/2014/main" id="{5DFDD1C1-5BDE-4BCD-9779-01EBF176015B}"/>
              </a:ext>
            </a:extLst>
          </p:cNvPr>
          <p:cNvPicPr>
            <a:picLocks noChangeAspect="1"/>
          </p:cNvPicPr>
          <p:nvPr/>
        </p:nvPicPr>
        <p:blipFill>
          <a:blip r:embed="rId4"/>
          <a:stretch>
            <a:fillRect/>
          </a:stretch>
        </p:blipFill>
        <p:spPr>
          <a:xfrm>
            <a:off x="7372728" y="2502353"/>
            <a:ext cx="3816804" cy="3632862"/>
          </a:xfrm>
          <a:prstGeom prst="rect">
            <a:avLst/>
          </a:prstGeom>
        </p:spPr>
      </p:pic>
    </p:spTree>
    <p:extLst>
      <p:ext uri="{BB962C8B-B14F-4D97-AF65-F5344CB8AC3E}">
        <p14:creationId xmlns:p14="http://schemas.microsoft.com/office/powerpoint/2010/main" val="52679444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تسمية الشريط الأخضر, أخضر, شريط png">
            <a:extLst>
              <a:ext uri="{FF2B5EF4-FFF2-40B4-BE49-F238E27FC236}">
                <a16:creationId xmlns:a16="http://schemas.microsoft.com/office/drawing/2014/main" id="{72DF42F3-FCCB-49F8-B08E-FF340ACA425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97" b="89865" l="5000" r="95667"/>
                    </a14:imgEffect>
                  </a14:imgLayer>
                </a14:imgProps>
              </a:ext>
              <a:ext uri="{28A0092B-C50C-407E-A947-70E740481C1C}">
                <a14:useLocalDpi xmlns:a14="http://schemas.microsoft.com/office/drawing/2010/main" val="0"/>
              </a:ext>
            </a:extLst>
          </a:blip>
          <a:srcRect/>
          <a:stretch>
            <a:fillRect/>
          </a:stretch>
        </p:blipFill>
        <p:spPr bwMode="auto">
          <a:xfrm rot="513491">
            <a:off x="3177874" y="-611757"/>
            <a:ext cx="6155597" cy="4049015"/>
          </a:xfrm>
          <a:prstGeom prst="rect">
            <a:avLst/>
          </a:prstGeom>
          <a:noFill/>
        </p:spPr>
      </p:pic>
      <p:sp>
        <p:nvSpPr>
          <p:cNvPr id="3" name="مربع نص 2">
            <a:extLst>
              <a:ext uri="{FF2B5EF4-FFF2-40B4-BE49-F238E27FC236}">
                <a16:creationId xmlns:a16="http://schemas.microsoft.com/office/drawing/2014/main" id="{1F121D86-80D6-41BB-BAB9-1A361891011A}"/>
              </a:ext>
            </a:extLst>
          </p:cNvPr>
          <p:cNvSpPr txBox="1"/>
          <p:nvPr/>
        </p:nvSpPr>
        <p:spPr>
          <a:xfrm>
            <a:off x="3984171" y="892629"/>
            <a:ext cx="4463143" cy="1015663"/>
          </a:xfrm>
          <a:prstGeom prst="rect">
            <a:avLst/>
          </a:prstGeom>
          <a:noFill/>
        </p:spPr>
        <p:txBody>
          <a:bodyPr wrap="square" rtlCol="1">
            <a:spAutoFit/>
          </a:bodyPr>
          <a:lstStyle/>
          <a:p>
            <a:r>
              <a:rPr lang="ar-EG" sz="6000" b="1" dirty="0">
                <a:solidFill>
                  <a:schemeClr val="bg1"/>
                </a:solidFill>
              </a:rPr>
              <a:t>مكونات الحاسب</a:t>
            </a:r>
          </a:p>
        </p:txBody>
      </p:sp>
      <p:sp>
        <p:nvSpPr>
          <p:cNvPr id="6" name="مستطيل: زوايا مستديرة 5">
            <a:extLst>
              <a:ext uri="{FF2B5EF4-FFF2-40B4-BE49-F238E27FC236}">
                <a16:creationId xmlns:a16="http://schemas.microsoft.com/office/drawing/2014/main" id="{DA4B6103-CFA3-4EE2-A9A4-9BC257BC67AE}"/>
              </a:ext>
            </a:extLst>
          </p:cNvPr>
          <p:cNvSpPr/>
          <p:nvPr/>
        </p:nvSpPr>
        <p:spPr>
          <a:xfrm>
            <a:off x="2438039" y="3848155"/>
            <a:ext cx="4920342" cy="1693973"/>
          </a:xfrm>
          <a:prstGeom prst="roundRect">
            <a:avLst/>
          </a:prstGeom>
          <a:effectLst>
            <a:glow rad="228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EG" sz="4000" b="1" dirty="0"/>
              <a:t>لوحة المفاتيح</a:t>
            </a:r>
          </a:p>
          <a:p>
            <a:pPr algn="ctr"/>
            <a:r>
              <a:rPr lang="en-US" sz="4000" b="1" dirty="0"/>
              <a:t>keyboard</a:t>
            </a:r>
            <a:endParaRPr lang="ar-EG" sz="4000" b="1" dirty="0"/>
          </a:p>
        </p:txBody>
      </p:sp>
      <p:pic>
        <p:nvPicPr>
          <p:cNvPr id="5" name="صورة 4">
            <a:extLst>
              <a:ext uri="{FF2B5EF4-FFF2-40B4-BE49-F238E27FC236}">
                <a16:creationId xmlns:a16="http://schemas.microsoft.com/office/drawing/2014/main" id="{E5C83798-01A1-48A1-A44D-B85BA6270E22}"/>
              </a:ext>
            </a:extLst>
          </p:cNvPr>
          <p:cNvPicPr>
            <a:picLocks noChangeAspect="1"/>
          </p:cNvPicPr>
          <p:nvPr/>
        </p:nvPicPr>
        <p:blipFill>
          <a:blip r:embed="rId4"/>
          <a:stretch>
            <a:fillRect/>
          </a:stretch>
        </p:blipFill>
        <p:spPr>
          <a:xfrm>
            <a:off x="7831212" y="3598276"/>
            <a:ext cx="3517446" cy="1943852"/>
          </a:xfrm>
          <a:prstGeom prst="rect">
            <a:avLst/>
          </a:prstGeom>
        </p:spPr>
      </p:pic>
    </p:spTree>
    <p:extLst>
      <p:ext uri="{BB962C8B-B14F-4D97-AF65-F5344CB8AC3E}">
        <p14:creationId xmlns:p14="http://schemas.microsoft.com/office/powerpoint/2010/main" val="320316168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تسمية الشريط الأخضر, أخضر, شريط png">
            <a:extLst>
              <a:ext uri="{FF2B5EF4-FFF2-40B4-BE49-F238E27FC236}">
                <a16:creationId xmlns:a16="http://schemas.microsoft.com/office/drawing/2014/main" id="{72DF42F3-FCCB-49F8-B08E-FF340ACA425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97" b="89865" l="5000" r="95667"/>
                    </a14:imgEffect>
                  </a14:imgLayer>
                </a14:imgProps>
              </a:ext>
              <a:ext uri="{28A0092B-C50C-407E-A947-70E740481C1C}">
                <a14:useLocalDpi xmlns:a14="http://schemas.microsoft.com/office/drawing/2010/main" val="0"/>
              </a:ext>
            </a:extLst>
          </a:blip>
          <a:srcRect/>
          <a:stretch>
            <a:fillRect/>
          </a:stretch>
        </p:blipFill>
        <p:spPr bwMode="auto">
          <a:xfrm rot="513491">
            <a:off x="3177874" y="-611757"/>
            <a:ext cx="6155597" cy="4049015"/>
          </a:xfrm>
          <a:prstGeom prst="rect">
            <a:avLst/>
          </a:prstGeom>
          <a:noFill/>
        </p:spPr>
      </p:pic>
      <p:sp>
        <p:nvSpPr>
          <p:cNvPr id="3" name="مربع نص 2">
            <a:extLst>
              <a:ext uri="{FF2B5EF4-FFF2-40B4-BE49-F238E27FC236}">
                <a16:creationId xmlns:a16="http://schemas.microsoft.com/office/drawing/2014/main" id="{1F121D86-80D6-41BB-BAB9-1A361891011A}"/>
              </a:ext>
            </a:extLst>
          </p:cNvPr>
          <p:cNvSpPr txBox="1"/>
          <p:nvPr/>
        </p:nvSpPr>
        <p:spPr>
          <a:xfrm>
            <a:off x="3984171" y="892629"/>
            <a:ext cx="4463143" cy="1015663"/>
          </a:xfrm>
          <a:prstGeom prst="rect">
            <a:avLst/>
          </a:prstGeom>
          <a:noFill/>
        </p:spPr>
        <p:txBody>
          <a:bodyPr wrap="square" rtlCol="1">
            <a:spAutoFit/>
          </a:bodyPr>
          <a:lstStyle/>
          <a:p>
            <a:r>
              <a:rPr lang="ar-EG" sz="6000" b="1" dirty="0">
                <a:solidFill>
                  <a:schemeClr val="bg1"/>
                </a:solidFill>
              </a:rPr>
              <a:t>مكونات الحاسب</a:t>
            </a:r>
          </a:p>
        </p:txBody>
      </p:sp>
      <p:sp>
        <p:nvSpPr>
          <p:cNvPr id="6" name="مستطيل: زوايا مستديرة 5">
            <a:extLst>
              <a:ext uri="{FF2B5EF4-FFF2-40B4-BE49-F238E27FC236}">
                <a16:creationId xmlns:a16="http://schemas.microsoft.com/office/drawing/2014/main" id="{DA4B6103-CFA3-4EE2-A9A4-9BC257BC67AE}"/>
              </a:ext>
            </a:extLst>
          </p:cNvPr>
          <p:cNvSpPr/>
          <p:nvPr/>
        </p:nvSpPr>
        <p:spPr>
          <a:xfrm>
            <a:off x="2438039" y="3848155"/>
            <a:ext cx="4920342" cy="1693973"/>
          </a:xfrm>
          <a:prstGeom prst="roundRect">
            <a:avLst/>
          </a:prstGeom>
          <a:effectLst>
            <a:glow rad="228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EG" sz="4000" b="1" dirty="0"/>
              <a:t>الفأرة</a:t>
            </a:r>
          </a:p>
          <a:p>
            <a:pPr algn="ctr"/>
            <a:r>
              <a:rPr lang="en-US" sz="4000" b="1" dirty="0"/>
              <a:t>Mouse</a:t>
            </a:r>
            <a:endParaRPr lang="ar-EG" sz="4000" b="1" dirty="0"/>
          </a:p>
        </p:txBody>
      </p:sp>
      <p:pic>
        <p:nvPicPr>
          <p:cNvPr id="7" name="صورة 6">
            <a:extLst>
              <a:ext uri="{FF2B5EF4-FFF2-40B4-BE49-F238E27FC236}">
                <a16:creationId xmlns:a16="http://schemas.microsoft.com/office/drawing/2014/main" id="{399C9B98-57D8-4DA1-8D6E-5CF505D3EFC2}"/>
              </a:ext>
            </a:extLst>
          </p:cNvPr>
          <p:cNvPicPr>
            <a:picLocks noChangeAspect="1"/>
          </p:cNvPicPr>
          <p:nvPr/>
        </p:nvPicPr>
        <p:blipFill>
          <a:blip r:embed="rId4"/>
          <a:stretch>
            <a:fillRect/>
          </a:stretch>
        </p:blipFill>
        <p:spPr>
          <a:xfrm>
            <a:off x="8447314" y="2804507"/>
            <a:ext cx="1766207" cy="2737621"/>
          </a:xfrm>
          <a:prstGeom prst="rect">
            <a:avLst/>
          </a:prstGeom>
        </p:spPr>
      </p:pic>
    </p:spTree>
    <p:extLst>
      <p:ext uri="{BB962C8B-B14F-4D97-AF65-F5344CB8AC3E}">
        <p14:creationId xmlns:p14="http://schemas.microsoft.com/office/powerpoint/2010/main" val="370119141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a:extLst>
              <a:ext uri="{FF2B5EF4-FFF2-40B4-BE49-F238E27FC236}">
                <a16:creationId xmlns:a16="http://schemas.microsoft.com/office/drawing/2014/main" id="{840BA6E1-C683-4D99-8431-863198BB78E6}"/>
              </a:ext>
            </a:extLst>
          </p:cNvPr>
          <p:cNvSpPr/>
          <p:nvPr/>
        </p:nvSpPr>
        <p:spPr>
          <a:xfrm>
            <a:off x="2786743" y="1240971"/>
            <a:ext cx="5987143" cy="4201886"/>
          </a:xfrm>
          <a:prstGeom prst="ellipse">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6000" b="1" dirty="0">
                <a:solidFill>
                  <a:schemeClr val="tx1"/>
                </a:solidFill>
              </a:rPr>
              <a:t>لنتعرف على الأجهزة الملحفة بالحاسب</a:t>
            </a:r>
          </a:p>
        </p:txBody>
      </p:sp>
    </p:spTree>
    <p:extLst>
      <p:ext uri="{BB962C8B-B14F-4D97-AF65-F5344CB8AC3E}">
        <p14:creationId xmlns:p14="http://schemas.microsoft.com/office/powerpoint/2010/main" val="132272141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B67833FC-42A5-4DDC-AD21-3AAE3886BBCC}"/>
              </a:ext>
            </a:extLst>
          </p:cNvPr>
          <p:cNvPicPr>
            <a:picLocks noChangeAspect="1"/>
          </p:cNvPicPr>
          <p:nvPr/>
        </p:nvPicPr>
        <p:blipFill>
          <a:blip r:embed="rId2"/>
          <a:stretch>
            <a:fillRect/>
          </a:stretch>
        </p:blipFill>
        <p:spPr>
          <a:xfrm>
            <a:off x="7881259" y="632823"/>
            <a:ext cx="2497250" cy="279617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صورة 4">
            <a:extLst>
              <a:ext uri="{FF2B5EF4-FFF2-40B4-BE49-F238E27FC236}">
                <a16:creationId xmlns:a16="http://schemas.microsoft.com/office/drawing/2014/main" id="{3442829D-9EA2-41F2-A454-0429C5F5598D}"/>
              </a:ext>
            </a:extLst>
          </p:cNvPr>
          <p:cNvPicPr>
            <a:picLocks noChangeAspect="1"/>
          </p:cNvPicPr>
          <p:nvPr/>
        </p:nvPicPr>
        <p:blipFill>
          <a:blip r:embed="rId3"/>
          <a:stretch>
            <a:fillRect/>
          </a:stretch>
        </p:blipFill>
        <p:spPr>
          <a:xfrm>
            <a:off x="1356291" y="928707"/>
            <a:ext cx="2954451" cy="279617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مستطيل: زوايا مستديرة 5">
            <a:extLst>
              <a:ext uri="{FF2B5EF4-FFF2-40B4-BE49-F238E27FC236}">
                <a16:creationId xmlns:a16="http://schemas.microsoft.com/office/drawing/2014/main" id="{06A0D6F8-F8DB-4958-8F05-3D00A3229D41}"/>
              </a:ext>
            </a:extLst>
          </p:cNvPr>
          <p:cNvSpPr/>
          <p:nvPr/>
        </p:nvSpPr>
        <p:spPr>
          <a:xfrm>
            <a:off x="6945085" y="4531204"/>
            <a:ext cx="4288609" cy="1693973"/>
          </a:xfrm>
          <a:prstGeom prst="roundRect">
            <a:avLst/>
          </a:prstGeom>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EG" sz="4000" b="1" dirty="0"/>
              <a:t>كاميرا الويب</a:t>
            </a:r>
          </a:p>
          <a:p>
            <a:pPr algn="ctr"/>
            <a:r>
              <a:rPr lang="en-US" sz="4000" b="1" dirty="0"/>
              <a:t>Webcam</a:t>
            </a:r>
            <a:endParaRPr lang="ar-EG" sz="4000" b="1" dirty="0"/>
          </a:p>
        </p:txBody>
      </p:sp>
      <p:sp>
        <p:nvSpPr>
          <p:cNvPr id="7" name="مستطيل: زوايا مستديرة 6">
            <a:extLst>
              <a:ext uri="{FF2B5EF4-FFF2-40B4-BE49-F238E27FC236}">
                <a16:creationId xmlns:a16="http://schemas.microsoft.com/office/drawing/2014/main" id="{39628D4A-406E-4C8B-AEEC-4CAA50A3B7BC}"/>
              </a:ext>
            </a:extLst>
          </p:cNvPr>
          <p:cNvSpPr/>
          <p:nvPr/>
        </p:nvSpPr>
        <p:spPr>
          <a:xfrm>
            <a:off x="958305" y="4531204"/>
            <a:ext cx="4441009" cy="1693973"/>
          </a:xfrm>
          <a:prstGeom prst="roundRect">
            <a:avLst/>
          </a:prstGeom>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EG" sz="4000" b="1" dirty="0"/>
              <a:t>مكبر الصوت</a:t>
            </a:r>
          </a:p>
          <a:p>
            <a:pPr algn="ctr"/>
            <a:r>
              <a:rPr lang="en-US" sz="4000" b="1" dirty="0"/>
              <a:t>Speakers</a:t>
            </a:r>
            <a:endParaRPr lang="ar-EG" sz="4000" b="1" dirty="0"/>
          </a:p>
        </p:txBody>
      </p:sp>
    </p:spTree>
    <p:extLst>
      <p:ext uri="{BB962C8B-B14F-4D97-AF65-F5344CB8AC3E}">
        <p14:creationId xmlns:p14="http://schemas.microsoft.com/office/powerpoint/2010/main" val="2686259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randombar(horizontal)">
                                      <p:cBhvr>
                                        <p:cTn id="21" dur="500"/>
                                        <p:tgtEl>
                                          <p:spTgt spid="5"/>
                                        </p:tgtEl>
                                      </p:cBhvr>
                                    </p:animEffect>
                                  </p:childTnLst>
                                </p:cTn>
                              </p:par>
                            </p:childTnLst>
                          </p:cTn>
                        </p:par>
                        <p:par>
                          <p:cTn id="22" fill="hold">
                            <p:stCondLst>
                              <p:cond delay="500"/>
                            </p:stCondLst>
                            <p:childTnLst>
                              <p:par>
                                <p:cTn id="23" presetID="14" presetClass="entr" presetSubtype="1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randombar(horizont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زوايا مستديرة 5">
            <a:extLst>
              <a:ext uri="{FF2B5EF4-FFF2-40B4-BE49-F238E27FC236}">
                <a16:creationId xmlns:a16="http://schemas.microsoft.com/office/drawing/2014/main" id="{06A0D6F8-F8DB-4958-8F05-3D00A3229D41}"/>
              </a:ext>
            </a:extLst>
          </p:cNvPr>
          <p:cNvSpPr/>
          <p:nvPr/>
        </p:nvSpPr>
        <p:spPr>
          <a:xfrm>
            <a:off x="6738471" y="4531203"/>
            <a:ext cx="4288609" cy="1693973"/>
          </a:xfrm>
          <a:prstGeom prst="roundRect">
            <a:avLst/>
          </a:prstGeom>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EG" sz="4000" b="1" dirty="0"/>
              <a:t>الميكروفون</a:t>
            </a:r>
          </a:p>
          <a:p>
            <a:pPr algn="ctr"/>
            <a:r>
              <a:rPr lang="en-US" sz="4000" b="1" dirty="0"/>
              <a:t>Microphone</a:t>
            </a:r>
            <a:endParaRPr lang="ar-EG" sz="4000" b="1" dirty="0"/>
          </a:p>
        </p:txBody>
      </p:sp>
      <p:sp>
        <p:nvSpPr>
          <p:cNvPr id="7" name="مستطيل: زوايا مستديرة 6">
            <a:extLst>
              <a:ext uri="{FF2B5EF4-FFF2-40B4-BE49-F238E27FC236}">
                <a16:creationId xmlns:a16="http://schemas.microsoft.com/office/drawing/2014/main" id="{39628D4A-406E-4C8B-AEEC-4CAA50A3B7BC}"/>
              </a:ext>
            </a:extLst>
          </p:cNvPr>
          <p:cNvSpPr/>
          <p:nvPr/>
        </p:nvSpPr>
        <p:spPr>
          <a:xfrm>
            <a:off x="958305" y="4531204"/>
            <a:ext cx="4441009" cy="1693973"/>
          </a:xfrm>
          <a:prstGeom prst="roundRect">
            <a:avLst/>
          </a:prstGeom>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EG" sz="4000" b="1" dirty="0"/>
              <a:t>الطابعة</a:t>
            </a:r>
          </a:p>
          <a:p>
            <a:pPr algn="ctr"/>
            <a:r>
              <a:rPr lang="en-US" sz="4000" b="1" dirty="0"/>
              <a:t>Printer</a:t>
            </a:r>
            <a:endParaRPr lang="ar-EG" sz="4000" b="1" dirty="0"/>
          </a:p>
        </p:txBody>
      </p:sp>
      <p:pic>
        <p:nvPicPr>
          <p:cNvPr id="9" name="صورة 8">
            <a:extLst>
              <a:ext uri="{FF2B5EF4-FFF2-40B4-BE49-F238E27FC236}">
                <a16:creationId xmlns:a16="http://schemas.microsoft.com/office/drawing/2014/main" id="{28F32845-CC1D-4441-B3C0-534D1933F585}"/>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793491" y="1178944"/>
            <a:ext cx="2178570" cy="2398258"/>
          </a:xfrm>
          <a:prstGeom prst="rect">
            <a:avLst/>
          </a:prstGeom>
        </p:spPr>
      </p:pic>
      <p:pic>
        <p:nvPicPr>
          <p:cNvPr id="11" name="صورة 10">
            <a:extLst>
              <a:ext uri="{FF2B5EF4-FFF2-40B4-BE49-F238E27FC236}">
                <a16:creationId xmlns:a16="http://schemas.microsoft.com/office/drawing/2014/main" id="{E33A5255-E2F2-41F6-A250-B80B702D11B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599360" y="1168058"/>
            <a:ext cx="3158898" cy="2890870"/>
          </a:xfrm>
          <a:prstGeom prst="rect">
            <a:avLst/>
          </a:prstGeom>
        </p:spPr>
      </p:pic>
    </p:spTree>
    <p:extLst>
      <p:ext uri="{BB962C8B-B14F-4D97-AF65-F5344CB8AC3E}">
        <p14:creationId xmlns:p14="http://schemas.microsoft.com/office/powerpoint/2010/main" val="316935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500"/>
                            </p:stCondLst>
                            <p:childTnLst>
                              <p:par>
                                <p:cTn id="21" presetID="14" presetClass="entr" presetSubtype="1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زوايا مستديرة 5">
            <a:extLst>
              <a:ext uri="{FF2B5EF4-FFF2-40B4-BE49-F238E27FC236}">
                <a16:creationId xmlns:a16="http://schemas.microsoft.com/office/drawing/2014/main" id="{06A0D6F8-F8DB-4958-8F05-3D00A3229D41}"/>
              </a:ext>
            </a:extLst>
          </p:cNvPr>
          <p:cNvSpPr/>
          <p:nvPr/>
        </p:nvSpPr>
        <p:spPr>
          <a:xfrm>
            <a:off x="6738471" y="4531203"/>
            <a:ext cx="4288609" cy="1693973"/>
          </a:xfrm>
          <a:prstGeom prst="roundRect">
            <a:avLst/>
          </a:prstGeom>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EG" sz="4000" b="1" dirty="0"/>
              <a:t>الكاميرا الرقمية</a:t>
            </a:r>
          </a:p>
          <a:p>
            <a:pPr algn="ctr"/>
            <a:r>
              <a:rPr lang="en-US" sz="4000" b="1" dirty="0"/>
              <a:t>Digital Camera</a:t>
            </a:r>
            <a:endParaRPr lang="ar-EG" sz="4000" b="1" dirty="0"/>
          </a:p>
        </p:txBody>
      </p:sp>
      <p:sp>
        <p:nvSpPr>
          <p:cNvPr id="7" name="مستطيل: زوايا مستديرة 6">
            <a:extLst>
              <a:ext uri="{FF2B5EF4-FFF2-40B4-BE49-F238E27FC236}">
                <a16:creationId xmlns:a16="http://schemas.microsoft.com/office/drawing/2014/main" id="{39628D4A-406E-4C8B-AEEC-4CAA50A3B7BC}"/>
              </a:ext>
            </a:extLst>
          </p:cNvPr>
          <p:cNvSpPr/>
          <p:nvPr/>
        </p:nvSpPr>
        <p:spPr>
          <a:xfrm>
            <a:off x="958305" y="4531204"/>
            <a:ext cx="4441009" cy="1693973"/>
          </a:xfrm>
          <a:prstGeom prst="roundRect">
            <a:avLst/>
          </a:prstGeom>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EG" sz="4000" b="1" dirty="0"/>
              <a:t>سماعات الأذن</a:t>
            </a:r>
          </a:p>
          <a:p>
            <a:pPr algn="ctr"/>
            <a:r>
              <a:rPr lang="en-US" sz="4000" b="1" dirty="0"/>
              <a:t>Headphones</a:t>
            </a:r>
            <a:endParaRPr lang="ar-EG" sz="4000" b="1" dirty="0"/>
          </a:p>
        </p:txBody>
      </p:sp>
      <p:pic>
        <p:nvPicPr>
          <p:cNvPr id="3" name="صورة 2">
            <a:extLst>
              <a:ext uri="{FF2B5EF4-FFF2-40B4-BE49-F238E27FC236}">
                <a16:creationId xmlns:a16="http://schemas.microsoft.com/office/drawing/2014/main" id="{68C60F39-59EE-49FD-892D-678FE0E2E5D9}"/>
              </a:ext>
            </a:extLst>
          </p:cNvPr>
          <p:cNvPicPr>
            <a:picLocks noChangeAspect="1"/>
          </p:cNvPicPr>
          <p:nvPr/>
        </p:nvPicPr>
        <p:blipFill>
          <a:blip r:embed="rId2"/>
          <a:stretch>
            <a:fillRect/>
          </a:stretch>
        </p:blipFill>
        <p:spPr>
          <a:xfrm>
            <a:off x="7538190" y="1028491"/>
            <a:ext cx="3173354" cy="2596607"/>
          </a:xfrm>
          <a:prstGeom prst="rect">
            <a:avLst/>
          </a:prstGeom>
          <a:ln>
            <a:noFill/>
          </a:ln>
          <a:effectLst>
            <a:outerShdw blurRad="292100" dist="139700" dir="2700000" algn="tl" rotWithShape="0">
              <a:srgbClr val="333333">
                <a:alpha val="65000"/>
              </a:srgbClr>
            </a:outerShdw>
          </a:effectLst>
        </p:spPr>
      </p:pic>
      <p:pic>
        <p:nvPicPr>
          <p:cNvPr id="5" name="صورة 4">
            <a:extLst>
              <a:ext uri="{FF2B5EF4-FFF2-40B4-BE49-F238E27FC236}">
                <a16:creationId xmlns:a16="http://schemas.microsoft.com/office/drawing/2014/main" id="{01393973-A4EC-45B0-8E03-38E2801E6563}"/>
              </a:ext>
            </a:extLst>
          </p:cNvPr>
          <p:cNvPicPr>
            <a:picLocks noChangeAspect="1"/>
          </p:cNvPicPr>
          <p:nvPr/>
        </p:nvPicPr>
        <p:blipFill>
          <a:blip r:embed="rId3"/>
          <a:stretch>
            <a:fillRect/>
          </a:stretch>
        </p:blipFill>
        <p:spPr>
          <a:xfrm>
            <a:off x="1194876" y="846266"/>
            <a:ext cx="3458936" cy="29610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06674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style.rotation</p:attrName>
                                        </p:attrNameLst>
                                      </p:cBhvr>
                                      <p:tavLst>
                                        <p:tav tm="0">
                                          <p:val>
                                            <p:fltVal val="90"/>
                                          </p:val>
                                        </p:tav>
                                        <p:tav tm="100000">
                                          <p:val>
                                            <p:fltVal val="0"/>
                                          </p:val>
                                        </p:tav>
                                      </p:tavLst>
                                    </p:anim>
                                    <p:animEffect transition="in" filter="fade">
                                      <p:cBhvr>
                                        <p:cTn id="2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5E365AC5-A01A-43F7-BA8C-7D7770C91E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7888" y="-564932"/>
            <a:ext cx="10716610" cy="7422932"/>
          </a:xfrm>
          <a:prstGeom prst="rect">
            <a:avLst/>
          </a:prstGeom>
        </p:spPr>
      </p:pic>
      <p:sp>
        <p:nvSpPr>
          <p:cNvPr id="3" name="مربع نص 2">
            <a:extLst>
              <a:ext uri="{FF2B5EF4-FFF2-40B4-BE49-F238E27FC236}">
                <a16:creationId xmlns:a16="http://schemas.microsoft.com/office/drawing/2014/main" id="{388D3D28-098C-4104-8C63-39683167702B}"/>
              </a:ext>
            </a:extLst>
          </p:cNvPr>
          <p:cNvSpPr txBox="1"/>
          <p:nvPr/>
        </p:nvSpPr>
        <p:spPr>
          <a:xfrm>
            <a:off x="4037944" y="1566952"/>
            <a:ext cx="5360275" cy="3724096"/>
          </a:xfrm>
          <a:prstGeom prst="rect">
            <a:avLst/>
          </a:prstGeom>
          <a:noFill/>
        </p:spPr>
        <p:txBody>
          <a:bodyPr wrap="square" rtlCol="1">
            <a:spAutoFit/>
          </a:bodyPr>
          <a:lstStyle/>
          <a:p>
            <a:pPr algn="ctr"/>
            <a:r>
              <a:rPr lang="ar-EG" sz="4400" b="1" dirty="0">
                <a:solidFill>
                  <a:srgbClr val="C00000"/>
                </a:solidFill>
              </a:rPr>
              <a:t>أهلًا بكم</a:t>
            </a:r>
          </a:p>
          <a:p>
            <a:pPr algn="ctr"/>
            <a:r>
              <a:rPr lang="ar-EG" sz="3200" b="1" dirty="0"/>
              <a:t>سوف نتعلم عن الحاسب.</a:t>
            </a:r>
          </a:p>
          <a:p>
            <a:pPr algn="ctr"/>
            <a:r>
              <a:rPr lang="ar-EG" sz="3200" b="1" dirty="0"/>
              <a:t>هل أنت مستعد لمعرفة بعض أساسيات الحاسب كسطح المكتب، والملفات، والمجلدات، والإعدادات، وحماية الحاسب من البرامج الضارة؟</a:t>
            </a:r>
          </a:p>
          <a:p>
            <a:pPr algn="ctr"/>
            <a:r>
              <a:rPr lang="ar-EG" sz="3200" b="1" dirty="0"/>
              <a:t>هيا بنا نبدأ</a:t>
            </a:r>
          </a:p>
        </p:txBody>
      </p:sp>
    </p:spTree>
    <p:extLst>
      <p:ext uri="{BB962C8B-B14F-4D97-AF65-F5344CB8AC3E}">
        <p14:creationId xmlns:p14="http://schemas.microsoft.com/office/powerpoint/2010/main" val="47437559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زوايا مستديرة 6">
            <a:extLst>
              <a:ext uri="{FF2B5EF4-FFF2-40B4-BE49-F238E27FC236}">
                <a16:creationId xmlns:a16="http://schemas.microsoft.com/office/drawing/2014/main" id="{39628D4A-406E-4C8B-AEEC-4CAA50A3B7BC}"/>
              </a:ext>
            </a:extLst>
          </p:cNvPr>
          <p:cNvSpPr/>
          <p:nvPr/>
        </p:nvSpPr>
        <p:spPr>
          <a:xfrm>
            <a:off x="3853905" y="4422347"/>
            <a:ext cx="4441009" cy="1693973"/>
          </a:xfrm>
          <a:prstGeom prst="roundRect">
            <a:avLst/>
          </a:prstGeom>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EG" sz="4000" b="1" dirty="0"/>
              <a:t>الماسح الضوئي</a:t>
            </a:r>
          </a:p>
          <a:p>
            <a:pPr algn="ctr"/>
            <a:r>
              <a:rPr lang="en-US" sz="4000" b="1" dirty="0"/>
              <a:t>Scanner</a:t>
            </a:r>
            <a:endParaRPr lang="ar-EG" sz="4000" b="1" dirty="0"/>
          </a:p>
        </p:txBody>
      </p:sp>
      <p:pic>
        <p:nvPicPr>
          <p:cNvPr id="4" name="صورة 3">
            <a:extLst>
              <a:ext uri="{FF2B5EF4-FFF2-40B4-BE49-F238E27FC236}">
                <a16:creationId xmlns:a16="http://schemas.microsoft.com/office/drawing/2014/main" id="{E6F3CC38-61F5-481F-923F-97B23504A964}"/>
              </a:ext>
            </a:extLst>
          </p:cNvPr>
          <p:cNvPicPr>
            <a:picLocks noChangeAspect="1"/>
          </p:cNvPicPr>
          <p:nvPr/>
        </p:nvPicPr>
        <p:blipFill>
          <a:blip r:embed="rId2"/>
          <a:stretch>
            <a:fillRect/>
          </a:stretch>
        </p:blipFill>
        <p:spPr>
          <a:xfrm>
            <a:off x="4431430" y="1160663"/>
            <a:ext cx="3329139" cy="2549979"/>
          </a:xfrm>
          <a:prstGeom prst="rect">
            <a:avLst/>
          </a:prstGeom>
        </p:spPr>
      </p:pic>
    </p:spTree>
    <p:extLst>
      <p:ext uri="{BB962C8B-B14F-4D97-AF65-F5344CB8AC3E}">
        <p14:creationId xmlns:p14="http://schemas.microsoft.com/office/powerpoint/2010/main" val="513907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31"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1000" fill="hold"/>
                                        <p:tgtEl>
                                          <p:spTgt spid="7"/>
                                        </p:tgtEl>
                                        <p:attrNameLst>
                                          <p:attrName>ppt_w</p:attrName>
                                        </p:attrNameLst>
                                      </p:cBhvr>
                                      <p:tavLst>
                                        <p:tav tm="0">
                                          <p:val>
                                            <p:fltVal val="0"/>
                                          </p:val>
                                        </p:tav>
                                        <p:tav tm="100000">
                                          <p:val>
                                            <p:strVal val="#ppt_w"/>
                                          </p:val>
                                        </p:tav>
                                      </p:tavLst>
                                    </p:anim>
                                    <p:anim calcmode="lin" valueType="num">
                                      <p:cBhvr>
                                        <p:cTn id="11" dur="1000" fill="hold"/>
                                        <p:tgtEl>
                                          <p:spTgt spid="7"/>
                                        </p:tgtEl>
                                        <p:attrNameLst>
                                          <p:attrName>ppt_h</p:attrName>
                                        </p:attrNameLst>
                                      </p:cBhvr>
                                      <p:tavLst>
                                        <p:tav tm="0">
                                          <p:val>
                                            <p:fltVal val="0"/>
                                          </p:val>
                                        </p:tav>
                                        <p:tav tm="100000">
                                          <p:val>
                                            <p:strVal val="#ppt_h"/>
                                          </p:val>
                                        </p:tav>
                                      </p:tavLst>
                                    </p:anim>
                                    <p:anim calcmode="lin" valueType="num">
                                      <p:cBhvr>
                                        <p:cTn id="12" dur="1000" fill="hold"/>
                                        <p:tgtEl>
                                          <p:spTgt spid="7"/>
                                        </p:tgtEl>
                                        <p:attrNameLst>
                                          <p:attrName>style.rotation</p:attrName>
                                        </p:attrNameLst>
                                      </p:cBhvr>
                                      <p:tavLst>
                                        <p:tav tm="0">
                                          <p:val>
                                            <p:fltVal val="90"/>
                                          </p:val>
                                        </p:tav>
                                        <p:tav tm="100000">
                                          <p:val>
                                            <p:fltVal val="0"/>
                                          </p:val>
                                        </p:tav>
                                      </p:tavLst>
                                    </p:anim>
                                    <p:animEffect transition="in" filter="fade">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مربع الكتابة, مربع النص, ورقة, أخضر png">
            <a:extLst>
              <a:ext uri="{FF2B5EF4-FFF2-40B4-BE49-F238E27FC236}">
                <a16:creationId xmlns:a16="http://schemas.microsoft.com/office/drawing/2014/main" id="{45A0F031-3478-446C-A734-80163896321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10000" r="90000"/>
                    </a14:imgEffect>
                  </a14:imgLayer>
                </a14:imgProps>
              </a:ext>
              <a:ext uri="{28A0092B-C50C-407E-A947-70E740481C1C}">
                <a14:useLocalDpi xmlns:a14="http://schemas.microsoft.com/office/drawing/2010/main" val="0"/>
              </a:ext>
            </a:extLst>
          </a:blip>
          <a:srcRect/>
          <a:stretch>
            <a:fillRect/>
          </a:stretch>
        </p:blipFill>
        <p:spPr bwMode="auto">
          <a:xfrm>
            <a:off x="2551762" y="382125"/>
            <a:ext cx="6396294" cy="7281418"/>
          </a:xfrm>
          <a:prstGeom prst="rect">
            <a:avLst/>
          </a:prstGeom>
          <a:noFill/>
        </p:spPr>
      </p:pic>
      <p:sp>
        <p:nvSpPr>
          <p:cNvPr id="3" name="مربع نص 2">
            <a:extLst>
              <a:ext uri="{FF2B5EF4-FFF2-40B4-BE49-F238E27FC236}">
                <a16:creationId xmlns:a16="http://schemas.microsoft.com/office/drawing/2014/main" id="{852DC745-5B80-429B-9AC6-C295C6504695}"/>
              </a:ext>
            </a:extLst>
          </p:cNvPr>
          <p:cNvSpPr txBox="1"/>
          <p:nvPr/>
        </p:nvSpPr>
        <p:spPr>
          <a:xfrm>
            <a:off x="4767943" y="3053338"/>
            <a:ext cx="2656114" cy="1938992"/>
          </a:xfrm>
          <a:prstGeom prst="rect">
            <a:avLst/>
          </a:prstGeom>
          <a:noFill/>
        </p:spPr>
        <p:txBody>
          <a:bodyPr wrap="square" rtlCol="1">
            <a:spAutoFit/>
          </a:bodyPr>
          <a:lstStyle/>
          <a:p>
            <a:pPr algn="ctr"/>
            <a:r>
              <a:rPr lang="ar-EG" sz="4000" b="1" dirty="0"/>
              <a:t>استخدام الأجهزة الملحقة</a:t>
            </a:r>
          </a:p>
        </p:txBody>
      </p:sp>
    </p:spTree>
    <p:extLst>
      <p:ext uri="{BB962C8B-B14F-4D97-AF65-F5344CB8AC3E}">
        <p14:creationId xmlns:p14="http://schemas.microsoft.com/office/powerpoint/2010/main" val="4217697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5E6B2AEC-B935-4881-9F1A-F62D184EC042}"/>
              </a:ext>
            </a:extLst>
          </p:cNvPr>
          <p:cNvPicPr>
            <a:picLocks noChangeAspect="1"/>
          </p:cNvPicPr>
          <p:nvPr/>
        </p:nvPicPr>
        <p:blipFill>
          <a:blip r:embed="rId2"/>
          <a:stretch>
            <a:fillRect/>
          </a:stretch>
        </p:blipFill>
        <p:spPr>
          <a:xfrm>
            <a:off x="7785326" y="572033"/>
            <a:ext cx="3339874" cy="3183539"/>
          </a:xfrm>
          <a:prstGeom prst="rect">
            <a:avLst/>
          </a:prstGeom>
        </p:spPr>
      </p:pic>
      <p:sp>
        <p:nvSpPr>
          <p:cNvPr id="4" name="مستطيل: زوايا مستديرة 3">
            <a:extLst>
              <a:ext uri="{FF2B5EF4-FFF2-40B4-BE49-F238E27FC236}">
                <a16:creationId xmlns:a16="http://schemas.microsoft.com/office/drawing/2014/main" id="{EC4F20E1-43BB-47A0-8AE1-66B7AF125764}"/>
              </a:ext>
            </a:extLst>
          </p:cNvPr>
          <p:cNvSpPr/>
          <p:nvPr/>
        </p:nvSpPr>
        <p:spPr>
          <a:xfrm>
            <a:off x="7141028" y="3755572"/>
            <a:ext cx="4288609" cy="1693973"/>
          </a:xfrm>
          <a:prstGeom prst="roundRect">
            <a:avLst/>
          </a:prstGeom>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EG" sz="4000" b="1" dirty="0"/>
              <a:t>عرض شاشات البرامج</a:t>
            </a:r>
          </a:p>
        </p:txBody>
      </p:sp>
      <p:pic>
        <p:nvPicPr>
          <p:cNvPr id="6" name="صورة 5">
            <a:extLst>
              <a:ext uri="{FF2B5EF4-FFF2-40B4-BE49-F238E27FC236}">
                <a16:creationId xmlns:a16="http://schemas.microsoft.com/office/drawing/2014/main" id="{7F08B9CE-EB89-4E02-BD0E-15FF7025D83A}"/>
              </a:ext>
            </a:extLst>
          </p:cNvPr>
          <p:cNvPicPr>
            <a:picLocks noChangeAspect="1"/>
          </p:cNvPicPr>
          <p:nvPr/>
        </p:nvPicPr>
        <p:blipFill>
          <a:blip r:embed="rId3"/>
          <a:stretch>
            <a:fillRect/>
          </a:stretch>
        </p:blipFill>
        <p:spPr>
          <a:xfrm>
            <a:off x="1328057" y="1238830"/>
            <a:ext cx="3736521" cy="1849944"/>
          </a:xfrm>
          <a:prstGeom prst="rect">
            <a:avLst/>
          </a:prstGeom>
        </p:spPr>
      </p:pic>
      <p:sp>
        <p:nvSpPr>
          <p:cNvPr id="7" name="مستطيل: زوايا مستديرة 6">
            <a:extLst>
              <a:ext uri="{FF2B5EF4-FFF2-40B4-BE49-F238E27FC236}">
                <a16:creationId xmlns:a16="http://schemas.microsoft.com/office/drawing/2014/main" id="{E7467906-9B33-46DA-9651-691206A19F72}"/>
              </a:ext>
            </a:extLst>
          </p:cNvPr>
          <p:cNvSpPr/>
          <p:nvPr/>
        </p:nvSpPr>
        <p:spPr>
          <a:xfrm>
            <a:off x="1327694" y="3714840"/>
            <a:ext cx="4288609" cy="1693973"/>
          </a:xfrm>
          <a:prstGeom prst="roundRect">
            <a:avLst/>
          </a:prstGeom>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EG" sz="4000" b="1" dirty="0"/>
              <a:t>كتابة نص</a:t>
            </a:r>
          </a:p>
        </p:txBody>
      </p:sp>
    </p:spTree>
    <p:extLst>
      <p:ext uri="{BB962C8B-B14F-4D97-AF65-F5344CB8AC3E}">
        <p14:creationId xmlns:p14="http://schemas.microsoft.com/office/powerpoint/2010/main" val="3549412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وايا مستديرة 3">
            <a:extLst>
              <a:ext uri="{FF2B5EF4-FFF2-40B4-BE49-F238E27FC236}">
                <a16:creationId xmlns:a16="http://schemas.microsoft.com/office/drawing/2014/main" id="{EC4F20E1-43BB-47A0-8AE1-66B7AF125764}"/>
              </a:ext>
            </a:extLst>
          </p:cNvPr>
          <p:cNvSpPr/>
          <p:nvPr/>
        </p:nvSpPr>
        <p:spPr>
          <a:xfrm>
            <a:off x="7141028" y="3755572"/>
            <a:ext cx="4288609" cy="1693973"/>
          </a:xfrm>
          <a:prstGeom prst="roundRect">
            <a:avLst/>
          </a:prstGeom>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EG" sz="4000" b="1" dirty="0"/>
              <a:t>تحريك المؤشر</a:t>
            </a:r>
          </a:p>
        </p:txBody>
      </p:sp>
      <p:sp>
        <p:nvSpPr>
          <p:cNvPr id="7" name="مستطيل: زوايا مستديرة 6">
            <a:extLst>
              <a:ext uri="{FF2B5EF4-FFF2-40B4-BE49-F238E27FC236}">
                <a16:creationId xmlns:a16="http://schemas.microsoft.com/office/drawing/2014/main" id="{E7467906-9B33-46DA-9651-691206A19F72}"/>
              </a:ext>
            </a:extLst>
          </p:cNvPr>
          <p:cNvSpPr/>
          <p:nvPr/>
        </p:nvSpPr>
        <p:spPr>
          <a:xfrm>
            <a:off x="1327694" y="3755572"/>
            <a:ext cx="4288609" cy="1693973"/>
          </a:xfrm>
          <a:prstGeom prst="roundRect">
            <a:avLst/>
          </a:prstGeom>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EG" sz="4000" b="1" dirty="0"/>
              <a:t>طباعة صفحة</a:t>
            </a:r>
          </a:p>
        </p:txBody>
      </p:sp>
      <p:pic>
        <p:nvPicPr>
          <p:cNvPr id="5" name="صورة 4">
            <a:extLst>
              <a:ext uri="{FF2B5EF4-FFF2-40B4-BE49-F238E27FC236}">
                <a16:creationId xmlns:a16="http://schemas.microsoft.com/office/drawing/2014/main" id="{10E71115-270F-4BA7-B03D-0900FFA1A17C}"/>
              </a:ext>
            </a:extLst>
          </p:cNvPr>
          <p:cNvPicPr>
            <a:picLocks noChangeAspect="1"/>
          </p:cNvPicPr>
          <p:nvPr/>
        </p:nvPicPr>
        <p:blipFill>
          <a:blip r:embed="rId2"/>
          <a:stretch>
            <a:fillRect/>
          </a:stretch>
        </p:blipFill>
        <p:spPr>
          <a:xfrm>
            <a:off x="7997416" y="814935"/>
            <a:ext cx="2575832" cy="2287493"/>
          </a:xfrm>
          <a:prstGeom prst="rect">
            <a:avLst/>
          </a:prstGeom>
        </p:spPr>
      </p:pic>
      <p:pic>
        <p:nvPicPr>
          <p:cNvPr id="9" name="صورة 8">
            <a:extLst>
              <a:ext uri="{FF2B5EF4-FFF2-40B4-BE49-F238E27FC236}">
                <a16:creationId xmlns:a16="http://schemas.microsoft.com/office/drawing/2014/main" id="{2BD62746-DE19-4F73-85A3-547F804109A6}"/>
              </a:ext>
            </a:extLst>
          </p:cNvPr>
          <p:cNvPicPr>
            <a:picLocks noChangeAspect="1"/>
          </p:cNvPicPr>
          <p:nvPr/>
        </p:nvPicPr>
        <p:blipFill>
          <a:blip r:embed="rId3"/>
          <a:stretch>
            <a:fillRect/>
          </a:stretch>
        </p:blipFill>
        <p:spPr>
          <a:xfrm>
            <a:off x="1618752" y="506635"/>
            <a:ext cx="3351639" cy="2922365"/>
          </a:xfrm>
          <a:prstGeom prst="rect">
            <a:avLst/>
          </a:prstGeom>
        </p:spPr>
      </p:pic>
    </p:spTree>
    <p:extLst>
      <p:ext uri="{BB962C8B-B14F-4D97-AF65-F5344CB8AC3E}">
        <p14:creationId xmlns:p14="http://schemas.microsoft.com/office/powerpoint/2010/main" val="203706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وايا مستديرة 3">
            <a:extLst>
              <a:ext uri="{FF2B5EF4-FFF2-40B4-BE49-F238E27FC236}">
                <a16:creationId xmlns:a16="http://schemas.microsoft.com/office/drawing/2014/main" id="{EC4F20E1-43BB-47A0-8AE1-66B7AF125764}"/>
              </a:ext>
            </a:extLst>
          </p:cNvPr>
          <p:cNvSpPr/>
          <p:nvPr/>
        </p:nvSpPr>
        <p:spPr>
          <a:xfrm>
            <a:off x="7141028" y="3755572"/>
            <a:ext cx="4288609" cy="1693973"/>
          </a:xfrm>
          <a:prstGeom prst="roundRect">
            <a:avLst/>
          </a:prstGeom>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EG" sz="4000" b="1" dirty="0"/>
              <a:t>التقاط الصور أو مقاطع الفيديو</a:t>
            </a:r>
          </a:p>
        </p:txBody>
      </p:sp>
      <p:sp>
        <p:nvSpPr>
          <p:cNvPr id="7" name="مستطيل: زوايا مستديرة 6">
            <a:extLst>
              <a:ext uri="{FF2B5EF4-FFF2-40B4-BE49-F238E27FC236}">
                <a16:creationId xmlns:a16="http://schemas.microsoft.com/office/drawing/2014/main" id="{E7467906-9B33-46DA-9651-691206A19F72}"/>
              </a:ext>
            </a:extLst>
          </p:cNvPr>
          <p:cNvSpPr/>
          <p:nvPr/>
        </p:nvSpPr>
        <p:spPr>
          <a:xfrm>
            <a:off x="1327694" y="3755572"/>
            <a:ext cx="4288609" cy="1693973"/>
          </a:xfrm>
          <a:prstGeom prst="roundRect">
            <a:avLst/>
          </a:prstGeom>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EG" sz="4000" b="1" dirty="0"/>
              <a:t>التواصل المرئي عبر الإنترنت</a:t>
            </a:r>
          </a:p>
        </p:txBody>
      </p:sp>
      <p:pic>
        <p:nvPicPr>
          <p:cNvPr id="3" name="صورة 2">
            <a:extLst>
              <a:ext uri="{FF2B5EF4-FFF2-40B4-BE49-F238E27FC236}">
                <a16:creationId xmlns:a16="http://schemas.microsoft.com/office/drawing/2014/main" id="{FB42A313-979B-42B1-9282-7DFDAD1030C0}"/>
              </a:ext>
            </a:extLst>
          </p:cNvPr>
          <p:cNvPicPr>
            <a:picLocks noChangeAspect="1"/>
          </p:cNvPicPr>
          <p:nvPr/>
        </p:nvPicPr>
        <p:blipFill>
          <a:blip r:embed="rId2"/>
          <a:stretch>
            <a:fillRect/>
          </a:stretch>
        </p:blipFill>
        <p:spPr>
          <a:xfrm>
            <a:off x="7374391" y="690444"/>
            <a:ext cx="3351639" cy="2554746"/>
          </a:xfrm>
          <a:prstGeom prst="rect">
            <a:avLst/>
          </a:prstGeom>
        </p:spPr>
      </p:pic>
      <p:pic>
        <p:nvPicPr>
          <p:cNvPr id="8" name="صورة 7">
            <a:extLst>
              <a:ext uri="{FF2B5EF4-FFF2-40B4-BE49-F238E27FC236}">
                <a16:creationId xmlns:a16="http://schemas.microsoft.com/office/drawing/2014/main" id="{F51C249C-83FC-439A-B93E-C191A3943A98}"/>
              </a:ext>
            </a:extLst>
          </p:cNvPr>
          <p:cNvPicPr>
            <a:picLocks noChangeAspect="1"/>
          </p:cNvPicPr>
          <p:nvPr/>
        </p:nvPicPr>
        <p:blipFill>
          <a:blip r:embed="rId3"/>
          <a:stretch>
            <a:fillRect/>
          </a:stretch>
        </p:blipFill>
        <p:spPr>
          <a:xfrm>
            <a:off x="1641856" y="690444"/>
            <a:ext cx="3037477" cy="3037477"/>
          </a:xfrm>
          <a:prstGeom prst="rect">
            <a:avLst/>
          </a:prstGeom>
        </p:spPr>
      </p:pic>
    </p:spTree>
    <p:extLst>
      <p:ext uri="{BB962C8B-B14F-4D97-AF65-F5344CB8AC3E}">
        <p14:creationId xmlns:p14="http://schemas.microsoft.com/office/powerpoint/2010/main" val="1934455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 calcmode="lin" valueType="num">
                                      <p:cBhvr>
                                        <p:cTn id="23" dur="1000" fill="hold"/>
                                        <p:tgtEl>
                                          <p:spTgt spid="8"/>
                                        </p:tgtEl>
                                        <p:attrNameLst>
                                          <p:attrName>style.rotation</p:attrName>
                                        </p:attrNameLst>
                                      </p:cBhvr>
                                      <p:tavLst>
                                        <p:tav tm="0">
                                          <p:val>
                                            <p:fltVal val="90"/>
                                          </p:val>
                                        </p:tav>
                                        <p:tav tm="100000">
                                          <p:val>
                                            <p:fltVal val="0"/>
                                          </p:val>
                                        </p:tav>
                                      </p:tavLst>
                                    </p:anim>
                                    <p:animEffect transition="in" filter="fade">
                                      <p:cBhvr>
                                        <p:cTn id="24" dur="1000"/>
                                        <p:tgtEl>
                                          <p:spTgt spid="8"/>
                                        </p:tgtEl>
                                      </p:cBhvr>
                                    </p:animEffect>
                                  </p:childTnLst>
                                </p:cTn>
                              </p:par>
                            </p:childTnLst>
                          </p:cTn>
                        </p:par>
                        <p:par>
                          <p:cTn id="25" fill="hold">
                            <p:stCondLst>
                              <p:cond delay="3000"/>
                            </p:stCondLst>
                            <p:childTnLst>
                              <p:par>
                                <p:cTn id="26" presetID="31"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fltVal val="0"/>
                                          </p:val>
                                        </p:tav>
                                        <p:tav tm="100000">
                                          <p:val>
                                            <p:strVal val="#ppt_w"/>
                                          </p:val>
                                        </p:tav>
                                      </p:tavLst>
                                    </p:anim>
                                    <p:anim calcmode="lin" valueType="num">
                                      <p:cBhvr>
                                        <p:cTn id="29" dur="1000" fill="hold"/>
                                        <p:tgtEl>
                                          <p:spTgt spid="7"/>
                                        </p:tgtEl>
                                        <p:attrNameLst>
                                          <p:attrName>ppt_h</p:attrName>
                                        </p:attrNameLst>
                                      </p:cBhvr>
                                      <p:tavLst>
                                        <p:tav tm="0">
                                          <p:val>
                                            <p:fltVal val="0"/>
                                          </p:val>
                                        </p:tav>
                                        <p:tav tm="100000">
                                          <p:val>
                                            <p:strVal val="#ppt_h"/>
                                          </p:val>
                                        </p:tav>
                                      </p:tavLst>
                                    </p:anim>
                                    <p:anim calcmode="lin" valueType="num">
                                      <p:cBhvr>
                                        <p:cTn id="30" dur="1000" fill="hold"/>
                                        <p:tgtEl>
                                          <p:spTgt spid="7"/>
                                        </p:tgtEl>
                                        <p:attrNameLst>
                                          <p:attrName>style.rotation</p:attrName>
                                        </p:attrNameLst>
                                      </p:cBhvr>
                                      <p:tavLst>
                                        <p:tav tm="0">
                                          <p:val>
                                            <p:fltVal val="90"/>
                                          </p:val>
                                        </p:tav>
                                        <p:tav tm="100000">
                                          <p:val>
                                            <p:fltVal val="0"/>
                                          </p:val>
                                        </p:tav>
                                      </p:tavLst>
                                    </p:anim>
                                    <p:animEffect transition="in" filter="fade">
                                      <p:cBhvr>
                                        <p:cTn id="3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وايا مستديرة 3">
            <a:extLst>
              <a:ext uri="{FF2B5EF4-FFF2-40B4-BE49-F238E27FC236}">
                <a16:creationId xmlns:a16="http://schemas.microsoft.com/office/drawing/2014/main" id="{EC4F20E1-43BB-47A0-8AE1-66B7AF125764}"/>
              </a:ext>
            </a:extLst>
          </p:cNvPr>
          <p:cNvSpPr/>
          <p:nvPr/>
        </p:nvSpPr>
        <p:spPr>
          <a:xfrm>
            <a:off x="7141028" y="3755572"/>
            <a:ext cx="4288609" cy="1693973"/>
          </a:xfrm>
          <a:prstGeom prst="roundRect">
            <a:avLst/>
          </a:prstGeom>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EG" sz="4000" b="1" dirty="0"/>
              <a:t>مسح المستندات والصور</a:t>
            </a:r>
          </a:p>
        </p:txBody>
      </p:sp>
      <p:sp>
        <p:nvSpPr>
          <p:cNvPr id="7" name="مستطيل: زوايا مستديرة 6">
            <a:extLst>
              <a:ext uri="{FF2B5EF4-FFF2-40B4-BE49-F238E27FC236}">
                <a16:creationId xmlns:a16="http://schemas.microsoft.com/office/drawing/2014/main" id="{E7467906-9B33-46DA-9651-691206A19F72}"/>
              </a:ext>
            </a:extLst>
          </p:cNvPr>
          <p:cNvSpPr/>
          <p:nvPr/>
        </p:nvSpPr>
        <p:spPr>
          <a:xfrm>
            <a:off x="1327694" y="3755572"/>
            <a:ext cx="4288609" cy="1693973"/>
          </a:xfrm>
          <a:prstGeom prst="roundRect">
            <a:avLst/>
          </a:prstGeom>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EG" sz="4000" b="1" dirty="0"/>
              <a:t>الاستماع إلى الملفات</a:t>
            </a:r>
          </a:p>
        </p:txBody>
      </p:sp>
      <p:pic>
        <p:nvPicPr>
          <p:cNvPr id="5" name="صورة 4">
            <a:extLst>
              <a:ext uri="{FF2B5EF4-FFF2-40B4-BE49-F238E27FC236}">
                <a16:creationId xmlns:a16="http://schemas.microsoft.com/office/drawing/2014/main" id="{24DA52C3-C4D7-41F1-9ABF-C6713946A93C}"/>
              </a:ext>
            </a:extLst>
          </p:cNvPr>
          <p:cNvPicPr>
            <a:picLocks noChangeAspect="1"/>
          </p:cNvPicPr>
          <p:nvPr/>
        </p:nvPicPr>
        <p:blipFill>
          <a:blip r:embed="rId2"/>
          <a:stretch>
            <a:fillRect/>
          </a:stretch>
        </p:blipFill>
        <p:spPr>
          <a:xfrm>
            <a:off x="7808276" y="742343"/>
            <a:ext cx="2954111" cy="2479827"/>
          </a:xfrm>
          <a:prstGeom prst="rect">
            <a:avLst/>
          </a:prstGeom>
        </p:spPr>
      </p:pic>
      <p:pic>
        <p:nvPicPr>
          <p:cNvPr id="9" name="صورة 8">
            <a:extLst>
              <a:ext uri="{FF2B5EF4-FFF2-40B4-BE49-F238E27FC236}">
                <a16:creationId xmlns:a16="http://schemas.microsoft.com/office/drawing/2014/main" id="{59E37BC1-C332-4175-9D4A-40165582D47A}"/>
              </a:ext>
            </a:extLst>
          </p:cNvPr>
          <p:cNvPicPr>
            <a:picLocks noChangeAspect="1"/>
          </p:cNvPicPr>
          <p:nvPr/>
        </p:nvPicPr>
        <p:blipFill>
          <a:blip r:embed="rId3"/>
          <a:stretch>
            <a:fillRect/>
          </a:stretch>
        </p:blipFill>
        <p:spPr>
          <a:xfrm>
            <a:off x="1066802" y="374032"/>
            <a:ext cx="3674608" cy="3054968"/>
          </a:xfrm>
          <a:prstGeom prst="rect">
            <a:avLst/>
          </a:prstGeom>
        </p:spPr>
      </p:pic>
    </p:spTree>
    <p:extLst>
      <p:ext uri="{BB962C8B-B14F-4D97-AF65-F5344CB8AC3E}">
        <p14:creationId xmlns:p14="http://schemas.microsoft.com/office/powerpoint/2010/main" val="150995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زوايا مستديرة 6">
            <a:extLst>
              <a:ext uri="{FF2B5EF4-FFF2-40B4-BE49-F238E27FC236}">
                <a16:creationId xmlns:a16="http://schemas.microsoft.com/office/drawing/2014/main" id="{E7467906-9B33-46DA-9651-691206A19F72}"/>
              </a:ext>
            </a:extLst>
          </p:cNvPr>
          <p:cNvSpPr/>
          <p:nvPr/>
        </p:nvSpPr>
        <p:spPr>
          <a:xfrm>
            <a:off x="3417747" y="3995057"/>
            <a:ext cx="4288609" cy="1693973"/>
          </a:xfrm>
          <a:prstGeom prst="roundRect">
            <a:avLst/>
          </a:prstGeom>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EG" sz="4000" b="1" dirty="0"/>
              <a:t>تسجيل الصوت</a:t>
            </a:r>
          </a:p>
        </p:txBody>
      </p:sp>
      <p:pic>
        <p:nvPicPr>
          <p:cNvPr id="3" name="صورة 2">
            <a:extLst>
              <a:ext uri="{FF2B5EF4-FFF2-40B4-BE49-F238E27FC236}">
                <a16:creationId xmlns:a16="http://schemas.microsoft.com/office/drawing/2014/main" id="{9567A228-F49F-40A2-B01D-5F90C5E17D00}"/>
              </a:ext>
            </a:extLst>
          </p:cNvPr>
          <p:cNvPicPr>
            <a:picLocks noChangeAspect="1"/>
          </p:cNvPicPr>
          <p:nvPr/>
        </p:nvPicPr>
        <p:blipFill>
          <a:blip r:embed="rId2"/>
          <a:stretch>
            <a:fillRect/>
          </a:stretch>
        </p:blipFill>
        <p:spPr>
          <a:xfrm>
            <a:off x="4095543" y="657643"/>
            <a:ext cx="2933019" cy="305438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632666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مربع الكتابة, مربع النص, ورقة, أخضر png">
            <a:extLst>
              <a:ext uri="{FF2B5EF4-FFF2-40B4-BE49-F238E27FC236}">
                <a16:creationId xmlns:a16="http://schemas.microsoft.com/office/drawing/2014/main" id="{45A0F031-3478-446C-A734-80163896321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10000" r="90000"/>
                    </a14:imgEffect>
                  </a14:imgLayer>
                </a14:imgProps>
              </a:ext>
              <a:ext uri="{28A0092B-C50C-407E-A947-70E740481C1C}">
                <a14:useLocalDpi xmlns:a14="http://schemas.microsoft.com/office/drawing/2010/main" val="0"/>
              </a:ext>
            </a:extLst>
          </a:blip>
          <a:srcRect/>
          <a:stretch>
            <a:fillRect/>
          </a:stretch>
        </p:blipFill>
        <p:spPr bwMode="auto">
          <a:xfrm>
            <a:off x="2551762" y="382125"/>
            <a:ext cx="6396294" cy="7281418"/>
          </a:xfrm>
          <a:prstGeom prst="rect">
            <a:avLst/>
          </a:prstGeom>
          <a:noFill/>
        </p:spPr>
      </p:pic>
      <p:sp>
        <p:nvSpPr>
          <p:cNvPr id="3" name="مربع نص 2">
            <a:extLst>
              <a:ext uri="{FF2B5EF4-FFF2-40B4-BE49-F238E27FC236}">
                <a16:creationId xmlns:a16="http://schemas.microsoft.com/office/drawing/2014/main" id="{852DC745-5B80-429B-9AC6-C295C6504695}"/>
              </a:ext>
            </a:extLst>
          </p:cNvPr>
          <p:cNvSpPr txBox="1"/>
          <p:nvPr/>
        </p:nvSpPr>
        <p:spPr>
          <a:xfrm>
            <a:off x="4767943" y="3053338"/>
            <a:ext cx="2656114" cy="1938992"/>
          </a:xfrm>
          <a:prstGeom prst="rect">
            <a:avLst/>
          </a:prstGeom>
          <a:noFill/>
        </p:spPr>
        <p:txBody>
          <a:bodyPr wrap="square" rtlCol="1">
            <a:spAutoFit/>
          </a:bodyPr>
          <a:lstStyle/>
          <a:p>
            <a:pPr algn="ctr"/>
            <a:r>
              <a:rPr lang="ar-EG" sz="4000" b="1" dirty="0"/>
              <a:t>ما مكونات صندوق الحاسب؟</a:t>
            </a:r>
          </a:p>
        </p:txBody>
      </p:sp>
    </p:spTree>
    <p:extLst>
      <p:ext uri="{BB962C8B-B14F-4D97-AF65-F5344CB8AC3E}">
        <p14:creationId xmlns:p14="http://schemas.microsoft.com/office/powerpoint/2010/main" val="318816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CCB2DFB8-AA47-4A94-84C2-0BEE0DC7F17F}"/>
              </a:ext>
            </a:extLst>
          </p:cNvPr>
          <p:cNvPicPr>
            <a:picLocks noChangeAspect="1"/>
          </p:cNvPicPr>
          <p:nvPr/>
        </p:nvPicPr>
        <p:blipFill>
          <a:blip r:embed="rId2"/>
          <a:stretch>
            <a:fillRect/>
          </a:stretch>
        </p:blipFill>
        <p:spPr>
          <a:xfrm>
            <a:off x="1088571" y="638175"/>
            <a:ext cx="10319657" cy="5581650"/>
          </a:xfrm>
          <a:prstGeom prst="rect">
            <a:avLst/>
          </a:prstGeom>
        </p:spPr>
      </p:pic>
      <p:sp>
        <p:nvSpPr>
          <p:cNvPr id="4" name="مستطيل: زوايا مستديرة 3">
            <a:extLst>
              <a:ext uri="{FF2B5EF4-FFF2-40B4-BE49-F238E27FC236}">
                <a16:creationId xmlns:a16="http://schemas.microsoft.com/office/drawing/2014/main" id="{05E1CE46-2F29-498B-9EC9-6C2D6653B3F7}"/>
              </a:ext>
            </a:extLst>
          </p:cNvPr>
          <p:cNvSpPr/>
          <p:nvPr/>
        </p:nvSpPr>
        <p:spPr>
          <a:xfrm>
            <a:off x="5050971" y="638175"/>
            <a:ext cx="3178629" cy="947056"/>
          </a:xfrm>
          <a:prstGeom prst="roundRect">
            <a:avLst/>
          </a:prstGeom>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EG" sz="2800" b="1" dirty="0"/>
              <a:t>ذاكرة الوصول العشوائي</a:t>
            </a:r>
          </a:p>
          <a:p>
            <a:pPr algn="ctr"/>
            <a:r>
              <a:rPr lang="en-US" sz="2800" b="1" dirty="0"/>
              <a:t>RAM</a:t>
            </a:r>
            <a:endParaRPr lang="ar-EG" sz="2800" b="1" dirty="0"/>
          </a:p>
        </p:txBody>
      </p:sp>
      <p:sp>
        <p:nvSpPr>
          <p:cNvPr id="5" name="مستطيل: زوايا مستديرة 4">
            <a:extLst>
              <a:ext uri="{FF2B5EF4-FFF2-40B4-BE49-F238E27FC236}">
                <a16:creationId xmlns:a16="http://schemas.microsoft.com/office/drawing/2014/main" id="{15407860-8574-4E4B-93B4-1820B567399D}"/>
              </a:ext>
            </a:extLst>
          </p:cNvPr>
          <p:cNvSpPr/>
          <p:nvPr/>
        </p:nvSpPr>
        <p:spPr>
          <a:xfrm>
            <a:off x="783772" y="164647"/>
            <a:ext cx="3178629" cy="947056"/>
          </a:xfrm>
          <a:prstGeom prst="roundRect">
            <a:avLst/>
          </a:prstGeom>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EG" sz="2800" b="1" dirty="0"/>
              <a:t>وحدة المعالجة المركزية</a:t>
            </a:r>
          </a:p>
          <a:p>
            <a:pPr algn="ctr"/>
            <a:r>
              <a:rPr lang="en-US" sz="2800" b="1" dirty="0"/>
              <a:t>CPU</a:t>
            </a:r>
            <a:endParaRPr lang="ar-EG" sz="2800" b="1" dirty="0"/>
          </a:p>
        </p:txBody>
      </p:sp>
      <p:sp>
        <p:nvSpPr>
          <p:cNvPr id="6" name="مستطيل: زوايا مستديرة 5">
            <a:extLst>
              <a:ext uri="{FF2B5EF4-FFF2-40B4-BE49-F238E27FC236}">
                <a16:creationId xmlns:a16="http://schemas.microsoft.com/office/drawing/2014/main" id="{5E4E50CF-2DC6-4B03-A4A0-A274F0201E52}"/>
              </a:ext>
            </a:extLst>
          </p:cNvPr>
          <p:cNvSpPr/>
          <p:nvPr/>
        </p:nvSpPr>
        <p:spPr>
          <a:xfrm>
            <a:off x="783771" y="1585231"/>
            <a:ext cx="3178629" cy="947056"/>
          </a:xfrm>
          <a:prstGeom prst="roundRect">
            <a:avLst/>
          </a:prstGeom>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EG" sz="2800" b="1" dirty="0"/>
              <a:t>مزود الطاقة</a:t>
            </a:r>
          </a:p>
          <a:p>
            <a:pPr algn="ctr"/>
            <a:r>
              <a:rPr lang="en-US" sz="2800" b="1" dirty="0"/>
              <a:t>Power Supply</a:t>
            </a:r>
            <a:endParaRPr lang="ar-EG" sz="2800" b="1" dirty="0"/>
          </a:p>
        </p:txBody>
      </p:sp>
      <p:sp>
        <p:nvSpPr>
          <p:cNvPr id="7" name="مستطيل: زوايا مستديرة 6">
            <a:extLst>
              <a:ext uri="{FF2B5EF4-FFF2-40B4-BE49-F238E27FC236}">
                <a16:creationId xmlns:a16="http://schemas.microsoft.com/office/drawing/2014/main" id="{2B620DFE-95CB-415A-A353-F7D2B98AC10D}"/>
              </a:ext>
            </a:extLst>
          </p:cNvPr>
          <p:cNvSpPr/>
          <p:nvPr/>
        </p:nvSpPr>
        <p:spPr>
          <a:xfrm>
            <a:off x="7445828" y="5746297"/>
            <a:ext cx="3962400" cy="947056"/>
          </a:xfrm>
          <a:prstGeom prst="roundRect">
            <a:avLst/>
          </a:prstGeom>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EG" sz="2800" b="1" dirty="0"/>
              <a:t>محرك أقراص الفيديو الرقمي</a:t>
            </a:r>
          </a:p>
          <a:p>
            <a:pPr algn="ctr"/>
            <a:r>
              <a:rPr lang="en-US" sz="2800" b="1" dirty="0"/>
              <a:t>DVD Drive</a:t>
            </a:r>
            <a:endParaRPr lang="ar-EG" sz="2800" b="1" dirty="0"/>
          </a:p>
        </p:txBody>
      </p:sp>
      <p:sp>
        <p:nvSpPr>
          <p:cNvPr id="8" name="مستطيل: زوايا مستديرة 7">
            <a:extLst>
              <a:ext uri="{FF2B5EF4-FFF2-40B4-BE49-F238E27FC236}">
                <a16:creationId xmlns:a16="http://schemas.microsoft.com/office/drawing/2014/main" id="{988CD1EA-9455-44F9-8618-430EDD0B9B69}"/>
              </a:ext>
            </a:extLst>
          </p:cNvPr>
          <p:cNvSpPr/>
          <p:nvPr/>
        </p:nvSpPr>
        <p:spPr>
          <a:xfrm>
            <a:off x="4201885" y="6026604"/>
            <a:ext cx="2917371" cy="947056"/>
          </a:xfrm>
          <a:prstGeom prst="roundRect">
            <a:avLst/>
          </a:prstGeom>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EG" sz="2400" b="1" dirty="0"/>
              <a:t>محرك القرص الصلب</a:t>
            </a:r>
          </a:p>
          <a:p>
            <a:pPr algn="ctr"/>
            <a:r>
              <a:rPr lang="en-US" sz="2400" b="1" dirty="0"/>
              <a:t>Hard Disk Drive</a:t>
            </a:r>
            <a:endParaRPr lang="ar-EG" sz="2400" b="1" dirty="0"/>
          </a:p>
        </p:txBody>
      </p:sp>
      <p:sp>
        <p:nvSpPr>
          <p:cNvPr id="9" name="مستطيل: زوايا مستديرة 8">
            <a:extLst>
              <a:ext uri="{FF2B5EF4-FFF2-40B4-BE49-F238E27FC236}">
                <a16:creationId xmlns:a16="http://schemas.microsoft.com/office/drawing/2014/main" id="{9A82F07D-86D9-465E-A97A-6069A3714580}"/>
              </a:ext>
            </a:extLst>
          </p:cNvPr>
          <p:cNvSpPr/>
          <p:nvPr/>
        </p:nvSpPr>
        <p:spPr>
          <a:xfrm>
            <a:off x="783771" y="5746297"/>
            <a:ext cx="2917371" cy="947056"/>
          </a:xfrm>
          <a:prstGeom prst="roundRect">
            <a:avLst/>
          </a:prstGeom>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1" anchor="ctr"/>
          <a:lstStyle/>
          <a:p>
            <a:pPr algn="ctr"/>
            <a:r>
              <a:rPr lang="ar-EG" sz="2800" b="1" dirty="0"/>
              <a:t>اللوحة الأم</a:t>
            </a:r>
          </a:p>
          <a:p>
            <a:pPr algn="ctr"/>
            <a:r>
              <a:rPr lang="en-US" sz="2800" b="1" dirty="0"/>
              <a:t>Motherboard</a:t>
            </a:r>
            <a:endParaRPr lang="ar-EG" sz="2800" b="1" dirty="0"/>
          </a:p>
        </p:txBody>
      </p:sp>
    </p:spTree>
    <p:extLst>
      <p:ext uri="{BB962C8B-B14F-4D97-AF65-F5344CB8AC3E}">
        <p14:creationId xmlns:p14="http://schemas.microsoft.com/office/powerpoint/2010/main" val="2433991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childTnLst>
                          </p:cTn>
                        </p:par>
                        <p:par>
                          <p:cTn id="25" fill="hold">
                            <p:stCondLst>
                              <p:cond delay="3000"/>
                            </p:stCondLst>
                            <p:childTnLst>
                              <p:par>
                                <p:cTn id="26" presetID="31"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fltVal val="0"/>
                                          </p:val>
                                        </p:tav>
                                        <p:tav tm="100000">
                                          <p:val>
                                            <p:strVal val="#ppt_w"/>
                                          </p:val>
                                        </p:tav>
                                      </p:tavLst>
                                    </p:anim>
                                    <p:anim calcmode="lin" valueType="num">
                                      <p:cBhvr>
                                        <p:cTn id="29" dur="1000" fill="hold"/>
                                        <p:tgtEl>
                                          <p:spTgt spid="7"/>
                                        </p:tgtEl>
                                        <p:attrNameLst>
                                          <p:attrName>ppt_h</p:attrName>
                                        </p:attrNameLst>
                                      </p:cBhvr>
                                      <p:tavLst>
                                        <p:tav tm="0">
                                          <p:val>
                                            <p:fltVal val="0"/>
                                          </p:val>
                                        </p:tav>
                                        <p:tav tm="100000">
                                          <p:val>
                                            <p:strVal val="#ppt_h"/>
                                          </p:val>
                                        </p:tav>
                                      </p:tavLst>
                                    </p:anim>
                                    <p:anim calcmode="lin" valueType="num">
                                      <p:cBhvr>
                                        <p:cTn id="30" dur="1000" fill="hold"/>
                                        <p:tgtEl>
                                          <p:spTgt spid="7"/>
                                        </p:tgtEl>
                                        <p:attrNameLst>
                                          <p:attrName>style.rotation</p:attrName>
                                        </p:attrNameLst>
                                      </p:cBhvr>
                                      <p:tavLst>
                                        <p:tav tm="0">
                                          <p:val>
                                            <p:fltVal val="90"/>
                                          </p:val>
                                        </p:tav>
                                        <p:tav tm="100000">
                                          <p:val>
                                            <p:fltVal val="0"/>
                                          </p:val>
                                        </p:tav>
                                      </p:tavLst>
                                    </p:anim>
                                    <p:animEffect transition="in" filter="fade">
                                      <p:cBhvr>
                                        <p:cTn id="31" dur="1000"/>
                                        <p:tgtEl>
                                          <p:spTgt spid="7"/>
                                        </p:tgtEl>
                                      </p:cBhvr>
                                    </p:animEffect>
                                  </p:childTnLst>
                                </p:cTn>
                              </p:par>
                            </p:childTnLst>
                          </p:cTn>
                        </p:par>
                        <p:par>
                          <p:cTn id="32" fill="hold">
                            <p:stCondLst>
                              <p:cond delay="4000"/>
                            </p:stCondLst>
                            <p:childTnLst>
                              <p:par>
                                <p:cTn id="33" presetID="31" presetClass="entr" presetSubtype="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1000" fill="hold"/>
                                        <p:tgtEl>
                                          <p:spTgt spid="8"/>
                                        </p:tgtEl>
                                        <p:attrNameLst>
                                          <p:attrName>ppt_w</p:attrName>
                                        </p:attrNameLst>
                                      </p:cBhvr>
                                      <p:tavLst>
                                        <p:tav tm="0">
                                          <p:val>
                                            <p:fltVal val="0"/>
                                          </p:val>
                                        </p:tav>
                                        <p:tav tm="100000">
                                          <p:val>
                                            <p:strVal val="#ppt_w"/>
                                          </p:val>
                                        </p:tav>
                                      </p:tavLst>
                                    </p:anim>
                                    <p:anim calcmode="lin" valueType="num">
                                      <p:cBhvr>
                                        <p:cTn id="36" dur="1000" fill="hold"/>
                                        <p:tgtEl>
                                          <p:spTgt spid="8"/>
                                        </p:tgtEl>
                                        <p:attrNameLst>
                                          <p:attrName>ppt_h</p:attrName>
                                        </p:attrNameLst>
                                      </p:cBhvr>
                                      <p:tavLst>
                                        <p:tav tm="0">
                                          <p:val>
                                            <p:fltVal val="0"/>
                                          </p:val>
                                        </p:tav>
                                        <p:tav tm="100000">
                                          <p:val>
                                            <p:strVal val="#ppt_h"/>
                                          </p:val>
                                        </p:tav>
                                      </p:tavLst>
                                    </p:anim>
                                    <p:anim calcmode="lin" valueType="num">
                                      <p:cBhvr>
                                        <p:cTn id="37" dur="1000" fill="hold"/>
                                        <p:tgtEl>
                                          <p:spTgt spid="8"/>
                                        </p:tgtEl>
                                        <p:attrNameLst>
                                          <p:attrName>style.rotation</p:attrName>
                                        </p:attrNameLst>
                                      </p:cBhvr>
                                      <p:tavLst>
                                        <p:tav tm="0">
                                          <p:val>
                                            <p:fltVal val="90"/>
                                          </p:val>
                                        </p:tav>
                                        <p:tav tm="100000">
                                          <p:val>
                                            <p:fltVal val="0"/>
                                          </p:val>
                                        </p:tav>
                                      </p:tavLst>
                                    </p:anim>
                                    <p:animEffect transition="in" filter="fade">
                                      <p:cBhvr>
                                        <p:cTn id="38" dur="1000"/>
                                        <p:tgtEl>
                                          <p:spTgt spid="8"/>
                                        </p:tgtEl>
                                      </p:cBhvr>
                                    </p:animEffect>
                                  </p:childTnLst>
                                </p:cTn>
                              </p:par>
                            </p:childTnLst>
                          </p:cTn>
                        </p:par>
                        <p:par>
                          <p:cTn id="39" fill="hold">
                            <p:stCondLst>
                              <p:cond delay="5000"/>
                            </p:stCondLst>
                            <p:childTnLst>
                              <p:par>
                                <p:cTn id="40" presetID="31" presetClass="entr" presetSubtype="0"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1000" fill="hold"/>
                                        <p:tgtEl>
                                          <p:spTgt spid="9"/>
                                        </p:tgtEl>
                                        <p:attrNameLst>
                                          <p:attrName>ppt_w</p:attrName>
                                        </p:attrNameLst>
                                      </p:cBhvr>
                                      <p:tavLst>
                                        <p:tav tm="0">
                                          <p:val>
                                            <p:fltVal val="0"/>
                                          </p:val>
                                        </p:tav>
                                        <p:tav tm="100000">
                                          <p:val>
                                            <p:strVal val="#ppt_w"/>
                                          </p:val>
                                        </p:tav>
                                      </p:tavLst>
                                    </p:anim>
                                    <p:anim calcmode="lin" valueType="num">
                                      <p:cBhvr>
                                        <p:cTn id="43" dur="1000" fill="hold"/>
                                        <p:tgtEl>
                                          <p:spTgt spid="9"/>
                                        </p:tgtEl>
                                        <p:attrNameLst>
                                          <p:attrName>ppt_h</p:attrName>
                                        </p:attrNameLst>
                                      </p:cBhvr>
                                      <p:tavLst>
                                        <p:tav tm="0">
                                          <p:val>
                                            <p:fltVal val="0"/>
                                          </p:val>
                                        </p:tav>
                                        <p:tav tm="100000">
                                          <p:val>
                                            <p:strVal val="#ppt_h"/>
                                          </p:val>
                                        </p:tav>
                                      </p:tavLst>
                                    </p:anim>
                                    <p:anim calcmode="lin" valueType="num">
                                      <p:cBhvr>
                                        <p:cTn id="44" dur="1000" fill="hold"/>
                                        <p:tgtEl>
                                          <p:spTgt spid="9"/>
                                        </p:tgtEl>
                                        <p:attrNameLst>
                                          <p:attrName>style.rotation</p:attrName>
                                        </p:attrNameLst>
                                      </p:cBhvr>
                                      <p:tavLst>
                                        <p:tav tm="0">
                                          <p:val>
                                            <p:fltVal val="90"/>
                                          </p:val>
                                        </p:tav>
                                        <p:tav tm="100000">
                                          <p:val>
                                            <p:fltVal val="0"/>
                                          </p:val>
                                        </p:tav>
                                      </p:tavLst>
                                    </p:anim>
                                    <p:animEffect transition="in" filter="fade">
                                      <p:cBhvr>
                                        <p:cTn id="4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لم يعجبنى تصرف تشوه مربعات للكتابة عليها - direnepasdire.org">
            <a:extLst>
              <a:ext uri="{FF2B5EF4-FFF2-40B4-BE49-F238E27FC236}">
                <a16:creationId xmlns:a16="http://schemas.microsoft.com/office/drawing/2014/main" id="{FB37BA7C-918F-4239-AD64-2D37BC1BC6E1}"/>
              </a:ext>
            </a:extLst>
          </p:cNvPr>
          <p:cNvPicPr>
            <a:picLocks noChangeAspect="1" noChangeArrowheads="1"/>
          </p:cNvPicPr>
          <p:nvPr/>
        </p:nvPicPr>
        <p:blipFill>
          <a:blip r:embed="rId2">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200400" y="157655"/>
            <a:ext cx="6112494" cy="2220322"/>
          </a:xfrm>
          <a:prstGeom prst="rect">
            <a:avLst/>
          </a:prstGeom>
          <a:noFill/>
        </p:spPr>
      </p:pic>
      <p:sp>
        <p:nvSpPr>
          <p:cNvPr id="3" name="مربع نص 2">
            <a:extLst>
              <a:ext uri="{FF2B5EF4-FFF2-40B4-BE49-F238E27FC236}">
                <a16:creationId xmlns:a16="http://schemas.microsoft.com/office/drawing/2014/main" id="{C599737E-8608-405F-9096-9B6972C8E745}"/>
              </a:ext>
            </a:extLst>
          </p:cNvPr>
          <p:cNvSpPr txBox="1"/>
          <p:nvPr/>
        </p:nvSpPr>
        <p:spPr>
          <a:xfrm>
            <a:off x="2699657" y="876748"/>
            <a:ext cx="4898571" cy="769441"/>
          </a:xfrm>
          <a:prstGeom prst="rect">
            <a:avLst/>
          </a:prstGeom>
          <a:noFill/>
        </p:spPr>
        <p:txBody>
          <a:bodyPr wrap="square" rtlCol="1">
            <a:spAutoFit/>
          </a:bodyPr>
          <a:lstStyle/>
          <a:p>
            <a:r>
              <a:rPr lang="ar-EG" sz="4400" b="1" dirty="0"/>
              <a:t>أجهزة التخزين</a:t>
            </a:r>
          </a:p>
        </p:txBody>
      </p:sp>
      <p:sp>
        <p:nvSpPr>
          <p:cNvPr id="4" name="مربع نص 3">
            <a:extLst>
              <a:ext uri="{FF2B5EF4-FFF2-40B4-BE49-F238E27FC236}">
                <a16:creationId xmlns:a16="http://schemas.microsoft.com/office/drawing/2014/main" id="{510EE4AB-0FEB-4C65-B85B-DC2898396FB2}"/>
              </a:ext>
            </a:extLst>
          </p:cNvPr>
          <p:cNvSpPr txBox="1"/>
          <p:nvPr/>
        </p:nvSpPr>
        <p:spPr>
          <a:xfrm>
            <a:off x="1826161" y="3097070"/>
            <a:ext cx="8860971" cy="2308324"/>
          </a:xfrm>
          <a:prstGeom prst="rect">
            <a:avLst/>
          </a:prstGeom>
          <a:effectLst>
            <a:glow rad="228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rtlCol="1">
            <a:spAutoFit/>
          </a:bodyPr>
          <a:lstStyle/>
          <a:p>
            <a:r>
              <a:rPr lang="ar-EG" sz="3600" b="1" dirty="0">
                <a:solidFill>
                  <a:schemeClr val="accent2">
                    <a:lumMod val="50000"/>
                  </a:schemeClr>
                </a:solidFill>
              </a:rPr>
              <a:t>يخزن الحاسب البيانات في قرص ثابت داخلي يسمى عادة محرك الأقراص </a:t>
            </a:r>
            <a:r>
              <a:rPr lang="en-US" sz="3600" b="1" dirty="0">
                <a:solidFill>
                  <a:schemeClr val="accent2">
                    <a:lumMod val="50000"/>
                  </a:schemeClr>
                </a:solidFill>
              </a:rPr>
              <a:t>C</a:t>
            </a:r>
            <a:r>
              <a:rPr lang="ar-EG" sz="3600" b="1" dirty="0">
                <a:solidFill>
                  <a:schemeClr val="accent2">
                    <a:lumMod val="50000"/>
                  </a:schemeClr>
                </a:solidFill>
              </a:rPr>
              <a:t>.</a:t>
            </a:r>
          </a:p>
          <a:p>
            <a:r>
              <a:rPr lang="ar-EG" sz="3600" b="1" dirty="0">
                <a:solidFill>
                  <a:schemeClr val="accent2">
                    <a:lumMod val="50000"/>
                  </a:schemeClr>
                </a:solidFill>
              </a:rPr>
              <a:t>يمكنك استخدام جهاز تخزين بيانات خارجي إذا كان لديك الكثير من الملفات والبيانات.</a:t>
            </a:r>
          </a:p>
        </p:txBody>
      </p:sp>
    </p:spTree>
    <p:extLst>
      <p:ext uri="{BB962C8B-B14F-4D97-AF65-F5344CB8AC3E}">
        <p14:creationId xmlns:p14="http://schemas.microsoft.com/office/powerpoint/2010/main" val="563119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636CC10D-FE65-4FA9-8350-0AE4D4557B6B}"/>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ackgroundRemoval t="0" b="99804" l="0" r="99648">
                        <a14:foregroundMark x1="77113" y1="22353" x2="77113" y2="22353"/>
                        <a14:foregroundMark x1="58451" y1="23333" x2="58451" y2="23333"/>
                        <a14:foregroundMark x1="74296" y1="12549" x2="74296" y2="12549"/>
                        <a14:foregroundMark x1="94014" y1="73725" x2="94014" y2="73725"/>
                        <a14:foregroundMark x1="65845" y1="92549" x2="65845" y2="92549"/>
                        <a14:foregroundMark x1="85387" y1="95882" x2="85387" y2="95882"/>
                        <a14:foregroundMark x1="36796" y1="86471" x2="36796" y2="86471"/>
                      </a14:backgroundRemoval>
                    </a14:imgEffect>
                  </a14:imgLayer>
                </a14:imgProps>
              </a:ext>
            </a:extLst>
          </a:blip>
          <a:stretch>
            <a:fillRect/>
          </a:stretch>
        </p:blipFill>
        <p:spPr>
          <a:xfrm>
            <a:off x="2412311" y="646145"/>
            <a:ext cx="7658732" cy="4682839"/>
          </a:xfrm>
          <a:prstGeom prst="rect">
            <a:avLst/>
          </a:prstGeom>
        </p:spPr>
      </p:pic>
      <p:sp>
        <p:nvSpPr>
          <p:cNvPr id="3" name="مربع نص 2">
            <a:extLst>
              <a:ext uri="{FF2B5EF4-FFF2-40B4-BE49-F238E27FC236}">
                <a16:creationId xmlns:a16="http://schemas.microsoft.com/office/drawing/2014/main" id="{0F876EEC-BCF5-4F7B-A5FD-A3DD54847F67}"/>
              </a:ext>
            </a:extLst>
          </p:cNvPr>
          <p:cNvSpPr txBox="1"/>
          <p:nvPr/>
        </p:nvSpPr>
        <p:spPr>
          <a:xfrm>
            <a:off x="4424761" y="1860331"/>
            <a:ext cx="4004441" cy="830997"/>
          </a:xfrm>
          <a:prstGeom prst="rect">
            <a:avLst/>
          </a:prstGeom>
          <a:noFill/>
        </p:spPr>
        <p:txBody>
          <a:bodyPr wrap="square" rtlCol="1">
            <a:spAutoFit/>
          </a:bodyPr>
          <a:lstStyle/>
          <a:p>
            <a:pPr algn="ctr"/>
            <a:r>
              <a:rPr lang="ar-EG" sz="4800" b="1" dirty="0">
                <a:solidFill>
                  <a:srgbClr val="002060"/>
                </a:solidFill>
              </a:rPr>
              <a:t>الأدوات</a:t>
            </a:r>
          </a:p>
        </p:txBody>
      </p:sp>
      <p:sp>
        <p:nvSpPr>
          <p:cNvPr id="4" name="مربع نص 3">
            <a:extLst>
              <a:ext uri="{FF2B5EF4-FFF2-40B4-BE49-F238E27FC236}">
                <a16:creationId xmlns:a16="http://schemas.microsoft.com/office/drawing/2014/main" id="{D20432DF-8A31-4732-8DCF-36E45E4A6C69}"/>
              </a:ext>
            </a:extLst>
          </p:cNvPr>
          <p:cNvSpPr txBox="1"/>
          <p:nvPr/>
        </p:nvSpPr>
        <p:spPr>
          <a:xfrm>
            <a:off x="3074276" y="2711614"/>
            <a:ext cx="6705413" cy="1200329"/>
          </a:xfrm>
          <a:prstGeom prst="rect">
            <a:avLst/>
          </a:prstGeom>
          <a:noFill/>
        </p:spPr>
        <p:txBody>
          <a:bodyPr wrap="square" rtlCol="1">
            <a:spAutoFit/>
          </a:bodyPr>
          <a:lstStyle/>
          <a:p>
            <a:pPr marL="571500" indent="-571500" algn="ctr">
              <a:buFont typeface="Wingdings" panose="05000000000000000000" pitchFamily="2" charset="2"/>
              <a:buChar char="Ø"/>
            </a:pPr>
            <a:r>
              <a:rPr lang="ar-EG" sz="3600" b="1" dirty="0"/>
              <a:t>مايكروسوفت ويندوز</a:t>
            </a:r>
            <a:r>
              <a:rPr lang="en-US" sz="3600" b="1" dirty="0"/>
              <a:t>Microsoft windows</a:t>
            </a:r>
            <a:r>
              <a:rPr lang="ar-EG" sz="3600" b="1" dirty="0"/>
              <a:t> </a:t>
            </a:r>
          </a:p>
        </p:txBody>
      </p:sp>
    </p:spTree>
    <p:extLst>
      <p:ext uri="{BB962C8B-B14F-4D97-AF65-F5344CB8AC3E}">
        <p14:creationId xmlns:p14="http://schemas.microsoft.com/office/powerpoint/2010/main" val="182754882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87F75214-CAD6-4D82-A0DC-291099D4F25C}"/>
              </a:ext>
            </a:extLst>
          </p:cNvPr>
          <p:cNvPicPr>
            <a:picLocks noChangeAspect="1"/>
          </p:cNvPicPr>
          <p:nvPr/>
        </p:nvPicPr>
        <p:blipFill>
          <a:blip r:embed="rId2"/>
          <a:stretch>
            <a:fillRect/>
          </a:stretch>
        </p:blipFill>
        <p:spPr>
          <a:xfrm>
            <a:off x="1741715" y="975804"/>
            <a:ext cx="3199039" cy="490639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فقاعة الكلام: بيضاوية 3">
            <a:extLst>
              <a:ext uri="{FF2B5EF4-FFF2-40B4-BE49-F238E27FC236}">
                <a16:creationId xmlns:a16="http://schemas.microsoft.com/office/drawing/2014/main" id="{45C7F924-5AA5-41DC-97B0-6E5A70F7028F}"/>
              </a:ext>
            </a:extLst>
          </p:cNvPr>
          <p:cNvSpPr/>
          <p:nvPr/>
        </p:nvSpPr>
        <p:spPr>
          <a:xfrm>
            <a:off x="5724525" y="609600"/>
            <a:ext cx="5551714" cy="4158343"/>
          </a:xfrm>
          <a:prstGeom prst="wedgeEllipseCallout">
            <a:avLst>
              <a:gd name="adj1" fmla="val -61618"/>
              <a:gd name="adj2" fmla="val 23012"/>
            </a:avLst>
          </a:prstGeom>
          <a:noFill/>
          <a:ln>
            <a:solidFill>
              <a:srgbClr val="FF00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600" b="1" dirty="0">
                <a:solidFill>
                  <a:schemeClr val="accent2">
                    <a:lumMod val="50000"/>
                  </a:schemeClr>
                </a:solidFill>
              </a:rPr>
              <a:t>من أجهزة تخزين البيانات: محرك القرص الصلب، والقرص المضغوط وقرص الفيديو الرقمي، ووحدة الذاكرة </a:t>
            </a:r>
            <a:r>
              <a:rPr lang="ar-EG" sz="3600" b="1" dirty="0" err="1">
                <a:solidFill>
                  <a:schemeClr val="accent2">
                    <a:lumMod val="50000"/>
                  </a:schemeClr>
                </a:solidFill>
              </a:rPr>
              <a:t>الفلاشية</a:t>
            </a:r>
            <a:r>
              <a:rPr lang="ar-EG" sz="3600" b="1" dirty="0">
                <a:solidFill>
                  <a:schemeClr val="accent2">
                    <a:lumMod val="50000"/>
                  </a:schemeClr>
                </a:solidFill>
              </a:rPr>
              <a:t>، وبطاقة الذاكرة</a:t>
            </a:r>
          </a:p>
        </p:txBody>
      </p:sp>
    </p:spTree>
    <p:extLst>
      <p:ext uri="{BB962C8B-B14F-4D97-AF65-F5344CB8AC3E}">
        <p14:creationId xmlns:p14="http://schemas.microsoft.com/office/powerpoint/2010/main" val="17365550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86E6F5A8-1FB7-43A1-83E2-9384EC5B625E}"/>
              </a:ext>
            </a:extLst>
          </p:cNvPr>
          <p:cNvPicPr>
            <a:picLocks noChangeAspect="1"/>
          </p:cNvPicPr>
          <p:nvPr/>
        </p:nvPicPr>
        <p:blipFill>
          <a:blip r:embed="rId2"/>
          <a:stretch>
            <a:fillRect/>
          </a:stretch>
        </p:blipFill>
        <p:spPr>
          <a:xfrm>
            <a:off x="2046514" y="548168"/>
            <a:ext cx="4757737" cy="2880832"/>
          </a:xfrm>
          <a:prstGeom prst="rect">
            <a:avLst/>
          </a:prstGeom>
          <a:ln>
            <a:noFill/>
          </a:ln>
          <a:effectLst>
            <a:outerShdw blurRad="190500" algn="tl" rotWithShape="0">
              <a:srgbClr val="000000">
                <a:alpha val="70000"/>
              </a:srgbClr>
            </a:outerShdw>
          </a:effectLst>
        </p:spPr>
      </p:pic>
      <p:sp>
        <p:nvSpPr>
          <p:cNvPr id="4" name="مربع نص 3">
            <a:extLst>
              <a:ext uri="{FF2B5EF4-FFF2-40B4-BE49-F238E27FC236}">
                <a16:creationId xmlns:a16="http://schemas.microsoft.com/office/drawing/2014/main" id="{8CBB3458-B9CE-4A67-8D4B-87D55048C7FC}"/>
              </a:ext>
            </a:extLst>
          </p:cNvPr>
          <p:cNvSpPr txBox="1"/>
          <p:nvPr/>
        </p:nvSpPr>
        <p:spPr>
          <a:xfrm>
            <a:off x="1665514" y="3842657"/>
            <a:ext cx="8860971" cy="2308324"/>
          </a:xfrm>
          <a:prstGeom prst="rect">
            <a:avLst/>
          </a:prstGeom>
          <a:effectLst>
            <a:glow rad="228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rtlCol="1">
            <a:spAutoFit/>
          </a:bodyPr>
          <a:lstStyle/>
          <a:p>
            <a:r>
              <a:rPr lang="ar-EG" sz="3600" b="1" dirty="0">
                <a:solidFill>
                  <a:schemeClr val="accent2">
                    <a:lumMod val="50000"/>
                  </a:schemeClr>
                </a:solidFill>
              </a:rPr>
              <a:t>يمكنك تخزين ما تريد على قرص مضغوط باستثناء الأفلام لأنه لا يحتوي على مساحة كافية.</a:t>
            </a:r>
          </a:p>
          <a:p>
            <a:r>
              <a:rPr lang="ar-EG" sz="3600" b="1" dirty="0">
                <a:solidFill>
                  <a:schemeClr val="accent2">
                    <a:lumMod val="50000"/>
                  </a:schemeClr>
                </a:solidFill>
              </a:rPr>
              <a:t>أما أقراص الفيديو الرقمية فتشبه الأقراص المضغوطة من ناحية الشكل، ولكنها تتميز بمساحتها التخزينية الكبيرة. </a:t>
            </a:r>
          </a:p>
        </p:txBody>
      </p:sp>
      <p:sp>
        <p:nvSpPr>
          <p:cNvPr id="6" name="مربع نص 5">
            <a:extLst>
              <a:ext uri="{FF2B5EF4-FFF2-40B4-BE49-F238E27FC236}">
                <a16:creationId xmlns:a16="http://schemas.microsoft.com/office/drawing/2014/main" id="{0A5D3579-9DCC-40BB-A94F-67B97516E4B3}"/>
              </a:ext>
            </a:extLst>
          </p:cNvPr>
          <p:cNvSpPr txBox="1"/>
          <p:nvPr/>
        </p:nvSpPr>
        <p:spPr>
          <a:xfrm>
            <a:off x="7761514" y="785451"/>
            <a:ext cx="3472543" cy="1754326"/>
          </a:xfrm>
          <a:prstGeom prst="rect">
            <a:avLst/>
          </a:prstGeom>
          <a:solidFill>
            <a:schemeClr val="accent3">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ar-EG" sz="3600" b="1" dirty="0"/>
              <a:t>الأقراص المضغوطة </a:t>
            </a:r>
            <a:r>
              <a:rPr lang="en-US" sz="3600" b="1" dirty="0"/>
              <a:t>CD </a:t>
            </a:r>
            <a:r>
              <a:rPr lang="ar-EG" sz="3600" b="1" dirty="0"/>
              <a:t>والأقراص الرقمية</a:t>
            </a:r>
          </a:p>
          <a:p>
            <a:pPr algn="ctr"/>
            <a:r>
              <a:rPr lang="en-US" sz="3600" b="1" dirty="0"/>
              <a:t>DVD</a:t>
            </a:r>
            <a:endParaRPr lang="ar-EG" sz="3600" b="1" dirty="0"/>
          </a:p>
        </p:txBody>
      </p:sp>
    </p:spTree>
    <p:extLst>
      <p:ext uri="{BB962C8B-B14F-4D97-AF65-F5344CB8AC3E}">
        <p14:creationId xmlns:p14="http://schemas.microsoft.com/office/powerpoint/2010/main" val="3523980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86E6F5A8-1FB7-43A1-83E2-9384EC5B625E}"/>
              </a:ext>
            </a:extLst>
          </p:cNvPr>
          <p:cNvPicPr>
            <a:picLocks noChangeAspect="1"/>
          </p:cNvPicPr>
          <p:nvPr/>
        </p:nvPicPr>
        <p:blipFill>
          <a:blip r:embed="rId2"/>
          <a:stretch>
            <a:fillRect/>
          </a:stretch>
        </p:blipFill>
        <p:spPr>
          <a:xfrm>
            <a:off x="2046514" y="548168"/>
            <a:ext cx="4757737" cy="2880832"/>
          </a:xfrm>
          <a:prstGeom prst="rect">
            <a:avLst/>
          </a:prstGeom>
          <a:ln>
            <a:noFill/>
          </a:ln>
          <a:effectLst>
            <a:outerShdw blurRad="190500" algn="tl" rotWithShape="0">
              <a:srgbClr val="000000">
                <a:alpha val="70000"/>
              </a:srgbClr>
            </a:outerShdw>
          </a:effectLst>
        </p:spPr>
      </p:pic>
      <p:sp>
        <p:nvSpPr>
          <p:cNvPr id="4" name="مربع نص 3">
            <a:extLst>
              <a:ext uri="{FF2B5EF4-FFF2-40B4-BE49-F238E27FC236}">
                <a16:creationId xmlns:a16="http://schemas.microsoft.com/office/drawing/2014/main" id="{8CBB3458-B9CE-4A67-8D4B-87D55048C7FC}"/>
              </a:ext>
            </a:extLst>
          </p:cNvPr>
          <p:cNvSpPr txBox="1"/>
          <p:nvPr/>
        </p:nvSpPr>
        <p:spPr>
          <a:xfrm>
            <a:off x="1665514" y="3842657"/>
            <a:ext cx="8860971" cy="2308324"/>
          </a:xfrm>
          <a:prstGeom prst="rect">
            <a:avLst/>
          </a:prstGeom>
          <a:effectLst>
            <a:glow rad="228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rtlCol="1">
            <a:spAutoFit/>
          </a:bodyPr>
          <a:lstStyle/>
          <a:p>
            <a:r>
              <a:rPr lang="ar-EG" sz="3600" b="1" dirty="0">
                <a:solidFill>
                  <a:schemeClr val="accent2">
                    <a:lumMod val="50000"/>
                  </a:schemeClr>
                </a:solidFill>
              </a:rPr>
              <a:t>فيمكن مثلًا تخزين 5 أفلام على قرص واحد منها. يمكن استخدام هذه الأقراص لتخزين البرامج الكبيرة الحجم. من المهم الحفاظ على هذه الأقراص من الخدش، حيث يؤدي ذلك إلى ضياع البيانات.</a:t>
            </a:r>
          </a:p>
        </p:txBody>
      </p:sp>
      <p:sp>
        <p:nvSpPr>
          <p:cNvPr id="6" name="مربع نص 5">
            <a:extLst>
              <a:ext uri="{FF2B5EF4-FFF2-40B4-BE49-F238E27FC236}">
                <a16:creationId xmlns:a16="http://schemas.microsoft.com/office/drawing/2014/main" id="{0A5D3579-9DCC-40BB-A94F-67B97516E4B3}"/>
              </a:ext>
            </a:extLst>
          </p:cNvPr>
          <p:cNvSpPr txBox="1"/>
          <p:nvPr/>
        </p:nvSpPr>
        <p:spPr>
          <a:xfrm>
            <a:off x="7761514" y="785451"/>
            <a:ext cx="3472543" cy="1754326"/>
          </a:xfrm>
          <a:prstGeom prst="rect">
            <a:avLst/>
          </a:prstGeom>
          <a:solidFill>
            <a:schemeClr val="accent3">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ar-EG" sz="3600" b="1" dirty="0"/>
              <a:t>الأقراص المضغوطة </a:t>
            </a:r>
            <a:r>
              <a:rPr lang="en-US" sz="3600" b="1" dirty="0"/>
              <a:t>CD </a:t>
            </a:r>
            <a:r>
              <a:rPr lang="ar-EG" sz="3600" b="1" dirty="0"/>
              <a:t>والأقراص الرقمية</a:t>
            </a:r>
          </a:p>
          <a:p>
            <a:pPr algn="ctr"/>
            <a:r>
              <a:rPr lang="en-US" sz="3600" b="1" dirty="0"/>
              <a:t>DVD</a:t>
            </a:r>
            <a:endParaRPr lang="ar-EG" sz="3600" b="1" dirty="0"/>
          </a:p>
        </p:txBody>
      </p:sp>
    </p:spTree>
    <p:extLst>
      <p:ext uri="{BB962C8B-B14F-4D97-AF65-F5344CB8AC3E}">
        <p14:creationId xmlns:p14="http://schemas.microsoft.com/office/powerpoint/2010/main" val="88074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E997B9E0-5DDE-4C9D-8164-F1E17077917A}"/>
              </a:ext>
            </a:extLst>
          </p:cNvPr>
          <p:cNvPicPr>
            <a:picLocks noChangeAspect="1"/>
          </p:cNvPicPr>
          <p:nvPr/>
        </p:nvPicPr>
        <p:blipFill>
          <a:blip r:embed="rId2"/>
          <a:stretch>
            <a:fillRect/>
          </a:stretch>
        </p:blipFill>
        <p:spPr>
          <a:xfrm>
            <a:off x="1284514" y="1194216"/>
            <a:ext cx="3911373" cy="29981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مربع نص 3">
            <a:extLst>
              <a:ext uri="{FF2B5EF4-FFF2-40B4-BE49-F238E27FC236}">
                <a16:creationId xmlns:a16="http://schemas.microsoft.com/office/drawing/2014/main" id="{23181028-FB9D-42DA-B233-413683D45288}"/>
              </a:ext>
            </a:extLst>
          </p:cNvPr>
          <p:cNvSpPr txBox="1"/>
          <p:nvPr/>
        </p:nvSpPr>
        <p:spPr>
          <a:xfrm>
            <a:off x="6096000" y="674400"/>
            <a:ext cx="4963886" cy="5509200"/>
          </a:xfrm>
          <a:prstGeom prst="rect">
            <a:avLst/>
          </a:prstGeom>
          <a:solidFill>
            <a:schemeClr val="bg1">
              <a:lumMod val="95000"/>
            </a:schemeClr>
          </a:solidFill>
          <a:ln>
            <a:noFill/>
          </a:ln>
          <a:effectLst/>
          <a:scene3d>
            <a:camera prst="orthographicFront">
              <a:rot lat="0" lon="0" rev="0"/>
            </a:camera>
            <a:lightRig rig="contrasting" dir="t">
              <a:rot lat="0" lon="0" rev="7800000"/>
            </a:lightRig>
          </a:scene3d>
          <a:sp3d>
            <a:bevelT w="139700" h="139700"/>
          </a:sp3d>
        </p:spPr>
        <p:txBody>
          <a:bodyPr wrap="square" rtlCol="1">
            <a:spAutoFit/>
          </a:bodyPr>
          <a:lstStyle/>
          <a:p>
            <a:r>
              <a:rPr lang="ar-EG" sz="4400" b="1" dirty="0">
                <a:solidFill>
                  <a:schemeClr val="accent6">
                    <a:lumMod val="75000"/>
                  </a:schemeClr>
                </a:solidFill>
              </a:rPr>
              <a:t>محرك الأقراص الصلبة</a:t>
            </a:r>
          </a:p>
          <a:p>
            <a:r>
              <a:rPr lang="ar-EG" sz="4400" b="1" dirty="0">
                <a:solidFill>
                  <a:schemeClr val="accent2">
                    <a:lumMod val="50000"/>
                  </a:schemeClr>
                </a:solidFill>
              </a:rPr>
              <a:t>محرك الأقراص الصلبة الخارجي هو أكثر أجهزة تخزين البيانات شيوعًا ويتميز بسعة التخزينية العالمية، حيث يمكنه تخزين ألف فيلم أو مليون ملف صوتي.</a:t>
            </a:r>
          </a:p>
        </p:txBody>
      </p:sp>
    </p:spTree>
    <p:extLst>
      <p:ext uri="{BB962C8B-B14F-4D97-AF65-F5344CB8AC3E}">
        <p14:creationId xmlns:p14="http://schemas.microsoft.com/office/powerpoint/2010/main" val="2821848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مفرغات للكتابه - Album on Imgur">
            <a:extLst>
              <a:ext uri="{FF2B5EF4-FFF2-40B4-BE49-F238E27FC236}">
                <a16:creationId xmlns:a16="http://schemas.microsoft.com/office/drawing/2014/main" id="{4D88A28A-A1DA-4BF9-A622-181A365398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430" y="-1063796"/>
            <a:ext cx="6858000" cy="6858000"/>
          </a:xfrm>
          <a:prstGeom prst="rect">
            <a:avLst/>
          </a:prstGeom>
          <a:noFill/>
        </p:spPr>
      </p:pic>
      <p:sp>
        <p:nvSpPr>
          <p:cNvPr id="3" name="مربع نص 2">
            <a:extLst>
              <a:ext uri="{FF2B5EF4-FFF2-40B4-BE49-F238E27FC236}">
                <a16:creationId xmlns:a16="http://schemas.microsoft.com/office/drawing/2014/main" id="{3982A619-BBDE-47ED-AB9F-22CAAE0107D9}"/>
              </a:ext>
            </a:extLst>
          </p:cNvPr>
          <p:cNvSpPr txBox="1"/>
          <p:nvPr/>
        </p:nvSpPr>
        <p:spPr>
          <a:xfrm>
            <a:off x="2046513" y="1306286"/>
            <a:ext cx="1894115" cy="1323439"/>
          </a:xfrm>
          <a:prstGeom prst="rect">
            <a:avLst/>
          </a:prstGeom>
          <a:noFill/>
        </p:spPr>
        <p:txBody>
          <a:bodyPr wrap="square" rtlCol="1">
            <a:spAutoFit/>
          </a:bodyPr>
          <a:lstStyle/>
          <a:p>
            <a:pPr algn="ctr"/>
            <a:r>
              <a:rPr lang="ar-EG" sz="4000" b="1" dirty="0"/>
              <a:t>لمحة تاريخية</a:t>
            </a:r>
          </a:p>
        </p:txBody>
      </p:sp>
      <p:sp>
        <p:nvSpPr>
          <p:cNvPr id="4" name="مربع نص 3">
            <a:extLst>
              <a:ext uri="{FF2B5EF4-FFF2-40B4-BE49-F238E27FC236}">
                <a16:creationId xmlns:a16="http://schemas.microsoft.com/office/drawing/2014/main" id="{0DAA8A3D-99D3-44DA-9037-435A0815FF52}"/>
              </a:ext>
            </a:extLst>
          </p:cNvPr>
          <p:cNvSpPr txBox="1"/>
          <p:nvPr/>
        </p:nvSpPr>
        <p:spPr>
          <a:xfrm>
            <a:off x="4593771" y="2673268"/>
            <a:ext cx="6248400" cy="3170099"/>
          </a:xfrm>
          <a:prstGeom prst="rect">
            <a:avLst/>
          </a:prstGeom>
          <a:noFill/>
        </p:spPr>
        <p:txBody>
          <a:bodyPr wrap="square" rtlCol="1">
            <a:spAutoFit/>
          </a:bodyPr>
          <a:lstStyle/>
          <a:p>
            <a:r>
              <a:rPr lang="ar-EG" sz="4000" b="1" dirty="0">
                <a:solidFill>
                  <a:schemeClr val="accent6">
                    <a:lumMod val="75000"/>
                  </a:schemeClr>
                </a:solidFill>
              </a:rPr>
              <a:t>كانت الأقراص المرنة هي وسيلة التخزين الرئيسية في الحاسبات حتى تسعينات القرن الماضي أصبحت هذه الأقراص غير مجدية في وقتنا الحاضر لسعتها التخزينية الضئيلة.</a:t>
            </a:r>
          </a:p>
        </p:txBody>
      </p:sp>
    </p:spTree>
    <p:extLst>
      <p:ext uri="{BB962C8B-B14F-4D97-AF65-F5344CB8AC3E}">
        <p14:creationId xmlns:p14="http://schemas.microsoft.com/office/powerpoint/2010/main" val="2476961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وجة مزدوجة 1">
            <a:extLst>
              <a:ext uri="{FF2B5EF4-FFF2-40B4-BE49-F238E27FC236}">
                <a16:creationId xmlns:a16="http://schemas.microsoft.com/office/drawing/2014/main" id="{1120B022-6CEA-4984-9FAF-1F4C47219EA8}"/>
              </a:ext>
            </a:extLst>
          </p:cNvPr>
          <p:cNvSpPr/>
          <p:nvPr/>
        </p:nvSpPr>
        <p:spPr>
          <a:xfrm>
            <a:off x="2634343" y="1415143"/>
            <a:ext cx="7750628" cy="4005943"/>
          </a:xfrm>
          <a:prstGeom prst="doubleWave">
            <a:avLst/>
          </a:prstGeom>
          <a:solidFill>
            <a:schemeClr val="accent3">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4800" b="1" dirty="0">
                <a:solidFill>
                  <a:schemeClr val="accent6">
                    <a:lumMod val="75000"/>
                  </a:schemeClr>
                </a:solidFill>
              </a:rPr>
              <a:t>يمكنك أيضًا استخدام أجهزة التخزين التالية لنقل البيانات من حاسب إلى آخر أو من الحاسب إلى الهاتف الذكي.</a:t>
            </a:r>
          </a:p>
        </p:txBody>
      </p:sp>
    </p:spTree>
    <p:extLst>
      <p:ext uri="{BB962C8B-B14F-4D97-AF65-F5344CB8AC3E}">
        <p14:creationId xmlns:p14="http://schemas.microsoft.com/office/powerpoint/2010/main" val="494380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C66CA88F-783C-43BC-A86B-3D5B822767F4}"/>
              </a:ext>
            </a:extLst>
          </p:cNvPr>
          <p:cNvPicPr>
            <a:picLocks noChangeAspect="1"/>
          </p:cNvPicPr>
          <p:nvPr/>
        </p:nvPicPr>
        <p:blipFill>
          <a:blip r:embed="rId2"/>
          <a:stretch>
            <a:fillRect/>
          </a:stretch>
        </p:blipFill>
        <p:spPr>
          <a:xfrm>
            <a:off x="1281112" y="774728"/>
            <a:ext cx="5710918" cy="17718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مربع نص 3">
            <a:extLst>
              <a:ext uri="{FF2B5EF4-FFF2-40B4-BE49-F238E27FC236}">
                <a16:creationId xmlns:a16="http://schemas.microsoft.com/office/drawing/2014/main" id="{6348BAC3-DA31-4BB6-867A-4F551C4E4569}"/>
              </a:ext>
            </a:extLst>
          </p:cNvPr>
          <p:cNvSpPr txBox="1"/>
          <p:nvPr/>
        </p:nvSpPr>
        <p:spPr>
          <a:xfrm>
            <a:off x="7365547" y="787964"/>
            <a:ext cx="3545341" cy="1758613"/>
          </a:xfrm>
          <a:prstGeom prst="bevel">
            <a:avLst/>
          </a:prstGeom>
          <a:solidFill>
            <a:schemeClr val="accent3">
              <a:lumMod val="20000"/>
              <a:lumOff val="80000"/>
            </a:schemeClr>
          </a:solidFill>
        </p:spPr>
        <p:txBody>
          <a:bodyPr wrap="square" rtlCol="1">
            <a:spAutoFit/>
          </a:bodyPr>
          <a:lstStyle/>
          <a:p>
            <a:pPr algn="ctr"/>
            <a:r>
              <a:rPr lang="ar-EG" sz="4000" b="1" dirty="0"/>
              <a:t>وحدة الذاكرة </a:t>
            </a:r>
            <a:r>
              <a:rPr lang="ar-EG" sz="4000" b="1" dirty="0" err="1"/>
              <a:t>الفلاشية</a:t>
            </a:r>
            <a:r>
              <a:rPr lang="ar-EG" sz="4000" b="1" dirty="0"/>
              <a:t> </a:t>
            </a:r>
          </a:p>
        </p:txBody>
      </p:sp>
      <p:sp>
        <p:nvSpPr>
          <p:cNvPr id="5" name="مربع نص 4">
            <a:extLst>
              <a:ext uri="{FF2B5EF4-FFF2-40B4-BE49-F238E27FC236}">
                <a16:creationId xmlns:a16="http://schemas.microsoft.com/office/drawing/2014/main" id="{F6CFCF9D-473F-4E55-AB17-F2BCA25B2C92}"/>
              </a:ext>
            </a:extLst>
          </p:cNvPr>
          <p:cNvSpPr txBox="1"/>
          <p:nvPr/>
        </p:nvSpPr>
        <p:spPr>
          <a:xfrm>
            <a:off x="2220686" y="3222171"/>
            <a:ext cx="8690202" cy="2554545"/>
          </a:xfrm>
          <a:prstGeom prst="rect">
            <a:avLst/>
          </a:prstGeom>
          <a:noFill/>
        </p:spPr>
        <p:txBody>
          <a:bodyPr wrap="square" rtlCol="1">
            <a:spAutoFit/>
          </a:bodyPr>
          <a:lstStyle/>
          <a:p>
            <a:r>
              <a:rPr lang="ar-EG" sz="4000" b="1" dirty="0">
                <a:solidFill>
                  <a:srgbClr val="7030A0"/>
                </a:solidFill>
              </a:rPr>
              <a:t>يمكن تخزين ونقل البيانات بسهولة باستخدام وحدة الذاكرة </a:t>
            </a:r>
            <a:r>
              <a:rPr lang="ar-EG" sz="4000" b="1" dirty="0" err="1">
                <a:solidFill>
                  <a:srgbClr val="7030A0"/>
                </a:solidFill>
              </a:rPr>
              <a:t>الفلاشية</a:t>
            </a:r>
            <a:r>
              <a:rPr lang="ar-EG" sz="4000" b="1" dirty="0">
                <a:solidFill>
                  <a:srgbClr val="7030A0"/>
                </a:solidFill>
              </a:rPr>
              <a:t> – التي تتميز بسعرها المنخفض وصغر حجمها- حيث يمكن حملها في سلسة المفاتيح مثلًا كما تتوفر بسعات مختلفة حسب الحاجة. </a:t>
            </a:r>
          </a:p>
        </p:txBody>
      </p:sp>
    </p:spTree>
    <p:extLst>
      <p:ext uri="{BB962C8B-B14F-4D97-AF65-F5344CB8AC3E}">
        <p14:creationId xmlns:p14="http://schemas.microsoft.com/office/powerpoint/2010/main" val="401674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5C154D08-3D79-4D6C-8233-D067C30CD0DE}"/>
              </a:ext>
            </a:extLst>
          </p:cNvPr>
          <p:cNvPicPr>
            <a:picLocks noChangeAspect="1"/>
          </p:cNvPicPr>
          <p:nvPr/>
        </p:nvPicPr>
        <p:blipFill>
          <a:blip r:embed="rId2"/>
          <a:stretch>
            <a:fillRect/>
          </a:stretch>
        </p:blipFill>
        <p:spPr>
          <a:xfrm>
            <a:off x="1436233" y="990600"/>
            <a:ext cx="4288292" cy="4876800"/>
          </a:xfrm>
          <a:prstGeom prst="rect">
            <a:avLst/>
          </a:prstGeom>
          <a:ln>
            <a:noFill/>
          </a:ln>
          <a:effectLst>
            <a:softEdge rad="112500"/>
          </a:effectLst>
        </p:spPr>
      </p:pic>
      <p:sp>
        <p:nvSpPr>
          <p:cNvPr id="4" name="فقاعة الكلام: بيضاوية 3">
            <a:extLst>
              <a:ext uri="{FF2B5EF4-FFF2-40B4-BE49-F238E27FC236}">
                <a16:creationId xmlns:a16="http://schemas.microsoft.com/office/drawing/2014/main" id="{BBA14383-703C-4015-A1F0-87DEDEBB54F9}"/>
              </a:ext>
            </a:extLst>
          </p:cNvPr>
          <p:cNvSpPr/>
          <p:nvPr/>
        </p:nvSpPr>
        <p:spPr>
          <a:xfrm>
            <a:off x="5724525" y="1883228"/>
            <a:ext cx="5551714" cy="4158343"/>
          </a:xfrm>
          <a:prstGeom prst="wedgeEllipseCallout">
            <a:avLst>
              <a:gd name="adj1" fmla="val -61618"/>
              <a:gd name="adj2" fmla="val 23012"/>
            </a:avLst>
          </a:prstGeom>
          <a:noFill/>
          <a:ln>
            <a:solidFill>
              <a:srgbClr val="7030A0"/>
            </a:solidFill>
          </a:ln>
          <a:effectLst>
            <a:glow rad="228600">
              <a:srgbClr val="DA26B8">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600" b="1" dirty="0">
                <a:solidFill>
                  <a:schemeClr val="accent5">
                    <a:lumMod val="50000"/>
                  </a:schemeClr>
                </a:solidFill>
              </a:rPr>
              <a:t>يمكن أن تتمتع وحدة الذاكرة </a:t>
            </a:r>
            <a:r>
              <a:rPr lang="ar-EG" sz="3600" b="1" dirty="0" err="1">
                <a:solidFill>
                  <a:schemeClr val="accent5">
                    <a:lumMod val="50000"/>
                  </a:schemeClr>
                </a:solidFill>
              </a:rPr>
              <a:t>الفلاشية</a:t>
            </a:r>
            <a:r>
              <a:rPr lang="ar-EG" sz="3600" b="1" dirty="0">
                <a:solidFill>
                  <a:schemeClr val="accent5">
                    <a:lumMod val="50000"/>
                  </a:schemeClr>
                </a:solidFill>
              </a:rPr>
              <a:t> بعمر استخدام يصل إلى 10 سنوات</a:t>
            </a:r>
          </a:p>
        </p:txBody>
      </p:sp>
    </p:spTree>
    <p:extLst>
      <p:ext uri="{BB962C8B-B14F-4D97-AF65-F5344CB8AC3E}">
        <p14:creationId xmlns:p14="http://schemas.microsoft.com/office/powerpoint/2010/main" val="2276623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741E57BE-F569-4275-8267-25F7DED1B7D9}"/>
              </a:ext>
            </a:extLst>
          </p:cNvPr>
          <p:cNvPicPr>
            <a:picLocks noChangeAspect="1"/>
          </p:cNvPicPr>
          <p:nvPr/>
        </p:nvPicPr>
        <p:blipFill>
          <a:blip r:embed="rId2"/>
          <a:stretch>
            <a:fillRect/>
          </a:stretch>
        </p:blipFill>
        <p:spPr>
          <a:xfrm>
            <a:off x="1132114" y="1179001"/>
            <a:ext cx="3825648" cy="4499997"/>
          </a:xfrm>
          <a:prstGeom prst="rect">
            <a:avLst/>
          </a:prstGeom>
          <a:ln w="88900" cap="sq" cmpd="thickThin">
            <a:solidFill>
              <a:srgbClr val="000000"/>
            </a:solidFill>
            <a:prstDash val="solid"/>
            <a:miter lim="800000"/>
          </a:ln>
          <a:effectLst>
            <a:innerShdw blurRad="76200">
              <a:srgbClr val="000000"/>
            </a:innerShdw>
          </a:effectLst>
        </p:spPr>
      </p:pic>
      <p:sp>
        <p:nvSpPr>
          <p:cNvPr id="4" name="مربع نص 3">
            <a:extLst>
              <a:ext uri="{FF2B5EF4-FFF2-40B4-BE49-F238E27FC236}">
                <a16:creationId xmlns:a16="http://schemas.microsoft.com/office/drawing/2014/main" id="{7077D5A7-105F-4EAF-9470-0198015D9466}"/>
              </a:ext>
            </a:extLst>
          </p:cNvPr>
          <p:cNvSpPr txBox="1"/>
          <p:nvPr/>
        </p:nvSpPr>
        <p:spPr>
          <a:xfrm>
            <a:off x="5268686" y="674400"/>
            <a:ext cx="5791200" cy="5632311"/>
          </a:xfrm>
          <a:prstGeom prst="rect">
            <a:avLst/>
          </a:prstGeom>
          <a:solidFill>
            <a:schemeClr val="bg1">
              <a:lumMod val="95000"/>
            </a:schemeClr>
          </a:solidFill>
          <a:ln>
            <a:noFill/>
          </a:ln>
          <a:effectLst/>
          <a:scene3d>
            <a:camera prst="orthographicFront">
              <a:rot lat="0" lon="0" rev="0"/>
            </a:camera>
            <a:lightRig rig="contrasting" dir="t">
              <a:rot lat="0" lon="0" rev="7800000"/>
            </a:lightRig>
          </a:scene3d>
          <a:sp3d>
            <a:bevelT w="139700" h="139700"/>
          </a:sp3d>
        </p:spPr>
        <p:txBody>
          <a:bodyPr wrap="square" rtlCol="1">
            <a:spAutoFit/>
          </a:bodyPr>
          <a:lstStyle/>
          <a:p>
            <a:r>
              <a:rPr lang="ar-EG" sz="4000" b="1" dirty="0">
                <a:solidFill>
                  <a:schemeClr val="accent6">
                    <a:lumMod val="75000"/>
                  </a:schemeClr>
                </a:solidFill>
              </a:rPr>
              <a:t>بطاقة الذاكرة</a:t>
            </a:r>
          </a:p>
          <a:p>
            <a:r>
              <a:rPr lang="ar-EG" sz="4000" b="1" dirty="0">
                <a:solidFill>
                  <a:schemeClr val="accent2">
                    <a:lumMod val="50000"/>
                  </a:schemeClr>
                </a:solidFill>
              </a:rPr>
              <a:t>بطاقات الذاكرة رقيقة جدًا وصغيرة. يمكنك استخدامها في الهواتف الذكية والكاميرات الرقمية ومشغلات إم بي 3 وأجهزة الألعاب. يمكنك أيضًا استخدام بطاقة الذاكرة لنقل البيانات من هذه الأجهزة إلى الحاسب الشخصي أو المحمول</a:t>
            </a:r>
          </a:p>
        </p:txBody>
      </p:sp>
    </p:spTree>
    <p:extLst>
      <p:ext uri="{BB962C8B-B14F-4D97-AF65-F5344CB8AC3E}">
        <p14:creationId xmlns:p14="http://schemas.microsoft.com/office/powerpoint/2010/main" val="3247194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ريط: منحني ومائل لأسفل 1">
            <a:extLst>
              <a:ext uri="{FF2B5EF4-FFF2-40B4-BE49-F238E27FC236}">
                <a16:creationId xmlns:a16="http://schemas.microsoft.com/office/drawing/2014/main" id="{6B7BAA47-C368-488C-A473-5783A2AC0DF2}"/>
              </a:ext>
            </a:extLst>
          </p:cNvPr>
          <p:cNvSpPr/>
          <p:nvPr/>
        </p:nvSpPr>
        <p:spPr>
          <a:xfrm>
            <a:off x="3113314" y="674913"/>
            <a:ext cx="6596743" cy="1894115"/>
          </a:xfrm>
          <a:prstGeom prst="ellipseRibbon">
            <a:avLst/>
          </a:prstGeom>
          <a:solidFill>
            <a:schemeClr val="accent4">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5400" b="1" dirty="0"/>
              <a:t>انتبه</a:t>
            </a:r>
          </a:p>
        </p:txBody>
      </p:sp>
      <p:sp>
        <p:nvSpPr>
          <p:cNvPr id="3" name="مربع نص 2">
            <a:extLst>
              <a:ext uri="{FF2B5EF4-FFF2-40B4-BE49-F238E27FC236}">
                <a16:creationId xmlns:a16="http://schemas.microsoft.com/office/drawing/2014/main" id="{B2B72405-8E56-4FAC-BD38-FABFDD6002DB}"/>
              </a:ext>
            </a:extLst>
          </p:cNvPr>
          <p:cNvSpPr txBox="1"/>
          <p:nvPr/>
        </p:nvSpPr>
        <p:spPr>
          <a:xfrm>
            <a:off x="2699656" y="3483430"/>
            <a:ext cx="7424057" cy="2123658"/>
          </a:xfrm>
          <a:prstGeom prst="rect">
            <a:avLst/>
          </a:prstGeom>
          <a:noFill/>
        </p:spPr>
        <p:txBody>
          <a:bodyPr wrap="square" rtlCol="1">
            <a:spAutoFit/>
          </a:bodyPr>
          <a:lstStyle/>
          <a:p>
            <a:pPr algn="ctr"/>
            <a:r>
              <a:rPr lang="ar-EG" sz="4400" b="1" dirty="0"/>
              <a:t>اطلب من معلمك أن يريك الطريقة الصحيحة لتوصيل وإزالة بطاقة الذاكرة من حاسبك.</a:t>
            </a:r>
          </a:p>
        </p:txBody>
      </p:sp>
    </p:spTree>
    <p:extLst>
      <p:ext uri="{BB962C8B-B14F-4D97-AF65-F5344CB8AC3E}">
        <p14:creationId xmlns:p14="http://schemas.microsoft.com/office/powerpoint/2010/main" val="1157157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636CC10D-FE65-4FA9-8350-0AE4D4557B6B}"/>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ackgroundRemoval t="0" b="99804" l="0" r="99648">
                        <a14:foregroundMark x1="77113" y1="22353" x2="77113" y2="22353"/>
                        <a14:foregroundMark x1="58451" y1="23333" x2="58451" y2="23333"/>
                        <a14:foregroundMark x1="74296" y1="12549" x2="74296" y2="12549"/>
                        <a14:foregroundMark x1="94014" y1="73725" x2="94014" y2="73725"/>
                        <a14:foregroundMark x1="65845" y1="92549" x2="65845" y2="92549"/>
                        <a14:foregroundMark x1="85387" y1="95882" x2="85387" y2="95882"/>
                        <a14:foregroundMark x1="36796" y1="86471" x2="36796" y2="86471"/>
                      </a14:backgroundRemoval>
                    </a14:imgEffect>
                  </a14:imgLayer>
                </a14:imgProps>
              </a:ext>
            </a:extLst>
          </a:blip>
          <a:stretch>
            <a:fillRect/>
          </a:stretch>
        </p:blipFill>
        <p:spPr>
          <a:xfrm>
            <a:off x="2412311" y="646145"/>
            <a:ext cx="7658732" cy="4682839"/>
          </a:xfrm>
          <a:prstGeom prst="rect">
            <a:avLst/>
          </a:prstGeom>
        </p:spPr>
      </p:pic>
      <p:sp>
        <p:nvSpPr>
          <p:cNvPr id="3" name="مربع نص 2">
            <a:extLst>
              <a:ext uri="{FF2B5EF4-FFF2-40B4-BE49-F238E27FC236}">
                <a16:creationId xmlns:a16="http://schemas.microsoft.com/office/drawing/2014/main" id="{0F876EEC-BCF5-4F7B-A5FD-A3DD54847F67}"/>
              </a:ext>
            </a:extLst>
          </p:cNvPr>
          <p:cNvSpPr txBox="1"/>
          <p:nvPr/>
        </p:nvSpPr>
        <p:spPr>
          <a:xfrm>
            <a:off x="4424761" y="1860331"/>
            <a:ext cx="4004441" cy="830997"/>
          </a:xfrm>
          <a:prstGeom prst="rect">
            <a:avLst/>
          </a:prstGeom>
          <a:noFill/>
        </p:spPr>
        <p:txBody>
          <a:bodyPr wrap="square" rtlCol="1">
            <a:spAutoFit/>
          </a:bodyPr>
          <a:lstStyle/>
          <a:p>
            <a:pPr algn="ctr"/>
            <a:r>
              <a:rPr lang="ar-EG" sz="4800" b="1" dirty="0">
                <a:solidFill>
                  <a:srgbClr val="002060"/>
                </a:solidFill>
              </a:rPr>
              <a:t>الأدوات</a:t>
            </a:r>
          </a:p>
        </p:txBody>
      </p:sp>
      <p:sp>
        <p:nvSpPr>
          <p:cNvPr id="4" name="مربع نص 3">
            <a:extLst>
              <a:ext uri="{FF2B5EF4-FFF2-40B4-BE49-F238E27FC236}">
                <a16:creationId xmlns:a16="http://schemas.microsoft.com/office/drawing/2014/main" id="{D20432DF-8A31-4732-8DCF-36E45E4A6C69}"/>
              </a:ext>
            </a:extLst>
          </p:cNvPr>
          <p:cNvSpPr txBox="1"/>
          <p:nvPr/>
        </p:nvSpPr>
        <p:spPr>
          <a:xfrm>
            <a:off x="3074276" y="2711614"/>
            <a:ext cx="6705413" cy="646331"/>
          </a:xfrm>
          <a:prstGeom prst="rect">
            <a:avLst/>
          </a:prstGeom>
          <a:noFill/>
        </p:spPr>
        <p:txBody>
          <a:bodyPr wrap="square" rtlCol="1">
            <a:spAutoFit/>
          </a:bodyPr>
          <a:lstStyle/>
          <a:p>
            <a:pPr marL="571500" indent="-571500" algn="ctr">
              <a:buFont typeface="Wingdings" panose="05000000000000000000" pitchFamily="2" charset="2"/>
              <a:buChar char="Ø"/>
            </a:pPr>
            <a:r>
              <a:rPr lang="ar-EG" sz="3600" b="1" dirty="0"/>
              <a:t>نظام تشغيل أبل </a:t>
            </a:r>
            <a:r>
              <a:rPr lang="en-US" sz="3600" b="1" dirty="0"/>
              <a:t>Apple iOS</a:t>
            </a:r>
            <a:endParaRPr lang="ar-EG" sz="3600" b="1" dirty="0"/>
          </a:p>
        </p:txBody>
      </p:sp>
      <p:sp>
        <p:nvSpPr>
          <p:cNvPr id="5" name="مربع نص 4">
            <a:extLst>
              <a:ext uri="{FF2B5EF4-FFF2-40B4-BE49-F238E27FC236}">
                <a16:creationId xmlns:a16="http://schemas.microsoft.com/office/drawing/2014/main" id="{D5EC3DCD-32A5-4CFB-BB03-A9BBC7BD26AE}"/>
              </a:ext>
            </a:extLst>
          </p:cNvPr>
          <p:cNvSpPr txBox="1"/>
          <p:nvPr/>
        </p:nvSpPr>
        <p:spPr>
          <a:xfrm>
            <a:off x="3074276" y="3582348"/>
            <a:ext cx="6705413" cy="646331"/>
          </a:xfrm>
          <a:prstGeom prst="rect">
            <a:avLst/>
          </a:prstGeom>
          <a:noFill/>
        </p:spPr>
        <p:txBody>
          <a:bodyPr wrap="square" rtlCol="1">
            <a:spAutoFit/>
          </a:bodyPr>
          <a:lstStyle/>
          <a:p>
            <a:pPr marL="571500" indent="-571500" algn="ctr">
              <a:buFont typeface="Wingdings" panose="05000000000000000000" pitchFamily="2" charset="2"/>
              <a:buChar char="Ø"/>
            </a:pPr>
            <a:r>
              <a:rPr lang="ar-EG" sz="3600" b="1" dirty="0"/>
              <a:t>جوجل أندرويد </a:t>
            </a:r>
            <a:r>
              <a:rPr lang="en-US" sz="3600" b="1" dirty="0"/>
              <a:t>Google Android</a:t>
            </a:r>
            <a:endParaRPr lang="ar-EG" sz="3600" b="1" dirty="0"/>
          </a:p>
        </p:txBody>
      </p:sp>
    </p:spTree>
    <p:extLst>
      <p:ext uri="{BB962C8B-B14F-4D97-AF65-F5344CB8AC3E}">
        <p14:creationId xmlns:p14="http://schemas.microsoft.com/office/powerpoint/2010/main" val="338160228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B2B72405-8E56-4FAC-BD38-FABFDD6002DB}"/>
              </a:ext>
            </a:extLst>
          </p:cNvPr>
          <p:cNvSpPr txBox="1"/>
          <p:nvPr/>
        </p:nvSpPr>
        <p:spPr>
          <a:xfrm>
            <a:off x="1545772" y="3257340"/>
            <a:ext cx="9100456" cy="2862322"/>
          </a:xfrm>
          <a:prstGeom prst="rect">
            <a:avLst/>
          </a:prstGeom>
          <a:noFill/>
        </p:spPr>
        <p:txBody>
          <a:bodyPr wrap="square" rtlCol="1">
            <a:spAutoFit/>
          </a:bodyPr>
          <a:lstStyle/>
          <a:p>
            <a:pPr algn="ctr"/>
            <a:r>
              <a:rPr lang="ar-EG" sz="3600" b="1" dirty="0">
                <a:solidFill>
                  <a:srgbClr val="C00000"/>
                </a:solidFill>
              </a:rPr>
              <a:t>هل تعلم أن كل ما تراه على شاشتك يمكن طباعته على الورق؟ يمكنك طباعة النصوص والأرقام والصور والرسومات باستخدام جهاز إلكتروني ملحق بالحاسب يسمى الطابعة. يكون توصيل الطابعة بالحاسب من خلال سلك </a:t>
            </a:r>
            <a:r>
              <a:rPr lang="ar-EG" sz="3600" b="1" dirty="0" err="1">
                <a:solidFill>
                  <a:srgbClr val="C00000"/>
                </a:solidFill>
              </a:rPr>
              <a:t>يو</a:t>
            </a:r>
            <a:r>
              <a:rPr lang="ar-EG" sz="3600" b="1" dirty="0">
                <a:solidFill>
                  <a:srgbClr val="C00000"/>
                </a:solidFill>
              </a:rPr>
              <a:t> </a:t>
            </a:r>
            <a:r>
              <a:rPr lang="ar-EG" sz="3600" b="1" dirty="0" err="1">
                <a:solidFill>
                  <a:srgbClr val="C00000"/>
                </a:solidFill>
              </a:rPr>
              <a:t>اس</a:t>
            </a:r>
            <a:r>
              <a:rPr lang="ar-EG" sz="3600" b="1" dirty="0">
                <a:solidFill>
                  <a:srgbClr val="C00000"/>
                </a:solidFill>
              </a:rPr>
              <a:t> بي أو من خلال الاتصال بالشبكة اللاسلكية. </a:t>
            </a:r>
          </a:p>
        </p:txBody>
      </p:sp>
      <p:sp>
        <p:nvSpPr>
          <p:cNvPr id="4" name="مستطيل: مشطوف الحواف 3">
            <a:extLst>
              <a:ext uri="{FF2B5EF4-FFF2-40B4-BE49-F238E27FC236}">
                <a16:creationId xmlns:a16="http://schemas.microsoft.com/office/drawing/2014/main" id="{BCE26DF4-5B18-4F27-82C5-7AB62F29FDA0}"/>
              </a:ext>
            </a:extLst>
          </p:cNvPr>
          <p:cNvSpPr/>
          <p:nvPr/>
        </p:nvSpPr>
        <p:spPr>
          <a:xfrm>
            <a:off x="4250869" y="597769"/>
            <a:ext cx="4321629" cy="1306286"/>
          </a:xfrm>
          <a:prstGeom prst="bevel">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6000" b="1" dirty="0">
                <a:solidFill>
                  <a:schemeClr val="accent5">
                    <a:lumMod val="50000"/>
                  </a:schemeClr>
                </a:solidFill>
              </a:rPr>
              <a:t>الطباعة</a:t>
            </a:r>
          </a:p>
        </p:txBody>
      </p:sp>
    </p:spTree>
    <p:extLst>
      <p:ext uri="{BB962C8B-B14F-4D97-AF65-F5344CB8AC3E}">
        <p14:creationId xmlns:p14="http://schemas.microsoft.com/office/powerpoint/2010/main" val="1490454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B9C2D369-F695-41EF-8FE2-A0BF218F0C87}"/>
              </a:ext>
            </a:extLst>
          </p:cNvPr>
          <p:cNvPicPr>
            <a:picLocks noChangeAspect="1"/>
          </p:cNvPicPr>
          <p:nvPr/>
        </p:nvPicPr>
        <p:blipFill>
          <a:blip r:embed="rId2"/>
          <a:stretch>
            <a:fillRect/>
          </a:stretch>
        </p:blipFill>
        <p:spPr>
          <a:xfrm>
            <a:off x="7817303" y="1091017"/>
            <a:ext cx="2828925" cy="4084459"/>
          </a:xfrm>
          <a:prstGeom prst="rect">
            <a:avLst/>
          </a:prstGeom>
        </p:spPr>
      </p:pic>
      <p:sp>
        <p:nvSpPr>
          <p:cNvPr id="4" name="فقاعة الكلام: بيضاوية 3">
            <a:extLst>
              <a:ext uri="{FF2B5EF4-FFF2-40B4-BE49-F238E27FC236}">
                <a16:creationId xmlns:a16="http://schemas.microsoft.com/office/drawing/2014/main" id="{35D878B9-48AF-42C4-A92C-2C628B35C29F}"/>
              </a:ext>
            </a:extLst>
          </p:cNvPr>
          <p:cNvSpPr/>
          <p:nvPr/>
        </p:nvSpPr>
        <p:spPr>
          <a:xfrm>
            <a:off x="825954" y="1017133"/>
            <a:ext cx="5551714" cy="4158343"/>
          </a:xfrm>
          <a:prstGeom prst="wedgeEllipseCallout">
            <a:avLst>
              <a:gd name="adj1" fmla="val 78774"/>
              <a:gd name="adj2" fmla="val 18823"/>
            </a:avLst>
          </a:prstGeom>
          <a:noFill/>
          <a:ln>
            <a:solidFill>
              <a:srgbClr val="FF00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600" b="1" dirty="0">
                <a:solidFill>
                  <a:schemeClr val="accent2">
                    <a:lumMod val="50000"/>
                  </a:schemeClr>
                </a:solidFill>
              </a:rPr>
              <a:t>لطباعة أي مستند تأكد من: </a:t>
            </a:r>
          </a:p>
          <a:p>
            <a:pPr marL="571500" indent="-571500" algn="ctr">
              <a:buFont typeface="Wingdings" panose="05000000000000000000" pitchFamily="2" charset="2"/>
              <a:buChar char="Ø"/>
            </a:pPr>
            <a:r>
              <a:rPr lang="ar-EG" sz="3600" b="1" dirty="0">
                <a:solidFill>
                  <a:schemeClr val="accent2">
                    <a:lumMod val="50000"/>
                  </a:schemeClr>
                </a:solidFill>
              </a:rPr>
              <a:t>أن الحاسب متصل بالطابعة.</a:t>
            </a:r>
          </a:p>
          <a:p>
            <a:pPr marL="571500" indent="-571500" algn="ctr">
              <a:buFont typeface="Wingdings" panose="05000000000000000000" pitchFamily="2" charset="2"/>
              <a:buChar char="Ø"/>
            </a:pPr>
            <a:r>
              <a:rPr lang="ar-EG" sz="3600" b="1" dirty="0">
                <a:solidFill>
                  <a:schemeClr val="accent2">
                    <a:lumMod val="50000"/>
                  </a:schemeClr>
                </a:solidFill>
              </a:rPr>
              <a:t>تشغيل الطابعة</a:t>
            </a:r>
          </a:p>
        </p:txBody>
      </p:sp>
    </p:spTree>
    <p:extLst>
      <p:ext uri="{BB962C8B-B14F-4D97-AF65-F5344CB8AC3E}">
        <p14:creationId xmlns:p14="http://schemas.microsoft.com/office/powerpoint/2010/main" val="2060179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1000"/>
                                        <p:tgtEl>
                                          <p:spTgt spid="4">
                                            <p:bg/>
                                          </p:spTgt>
                                        </p:tgtEl>
                                      </p:cBhvr>
                                    </p:animEffect>
                                    <p:anim calcmode="lin" valueType="num">
                                      <p:cBhvr>
                                        <p:cTn id="8" dur="1000" fill="hold"/>
                                        <p:tgtEl>
                                          <p:spTgt spid="4">
                                            <p:bg/>
                                          </p:spTgt>
                                        </p:tgtEl>
                                        <p:attrNameLst>
                                          <p:attrName>ppt_x</p:attrName>
                                        </p:attrNameLst>
                                      </p:cBhvr>
                                      <p:tavLst>
                                        <p:tav tm="0">
                                          <p:val>
                                            <p:strVal val="#ppt_x"/>
                                          </p:val>
                                        </p:tav>
                                        <p:tav tm="100000">
                                          <p:val>
                                            <p:strVal val="#ppt_x"/>
                                          </p:val>
                                        </p:tav>
                                      </p:tavLst>
                                    </p:anim>
                                    <p:anim calcmode="lin" valueType="num">
                                      <p:cBhvr>
                                        <p:cTn id="9" dur="1000" fill="hold"/>
                                        <p:tgtEl>
                                          <p:spTgt spid="4">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1000"/>
                                        <p:tgtEl>
                                          <p:spTgt spid="4">
                                            <p:txEl>
                                              <p:pRg st="2" end="2"/>
                                            </p:txEl>
                                          </p:spTgt>
                                        </p:tgtEl>
                                      </p:cBhvr>
                                    </p:animEffect>
                                    <p:anim calcmode="lin" valueType="num">
                                      <p:cBhvr>
                                        <p:cTn id="2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مجموعة 8">
            <a:extLst>
              <a:ext uri="{FF2B5EF4-FFF2-40B4-BE49-F238E27FC236}">
                <a16:creationId xmlns:a16="http://schemas.microsoft.com/office/drawing/2014/main" id="{588D8915-7C35-4103-94B2-B04D34808545}"/>
              </a:ext>
            </a:extLst>
          </p:cNvPr>
          <p:cNvGrpSpPr/>
          <p:nvPr/>
        </p:nvGrpSpPr>
        <p:grpSpPr>
          <a:xfrm>
            <a:off x="1306966" y="400050"/>
            <a:ext cx="9818233" cy="6057900"/>
            <a:chOff x="1306966" y="400050"/>
            <a:chExt cx="9818233" cy="6057900"/>
          </a:xfrm>
        </p:grpSpPr>
        <p:grpSp>
          <p:nvGrpSpPr>
            <p:cNvPr id="7" name="مجموعة 6">
              <a:extLst>
                <a:ext uri="{FF2B5EF4-FFF2-40B4-BE49-F238E27FC236}">
                  <a16:creationId xmlns:a16="http://schemas.microsoft.com/office/drawing/2014/main" id="{FA9869A0-A418-4252-B48B-22D92E8AC323}"/>
                </a:ext>
              </a:extLst>
            </p:cNvPr>
            <p:cNvGrpSpPr/>
            <p:nvPr/>
          </p:nvGrpSpPr>
          <p:grpSpPr>
            <a:xfrm>
              <a:off x="1306966" y="400050"/>
              <a:ext cx="9818233" cy="6057900"/>
              <a:chOff x="1306966" y="400050"/>
              <a:chExt cx="9818233" cy="6057900"/>
            </a:xfrm>
          </p:grpSpPr>
          <p:pic>
            <p:nvPicPr>
              <p:cNvPr id="5" name="صورة 4">
                <a:extLst>
                  <a:ext uri="{FF2B5EF4-FFF2-40B4-BE49-F238E27FC236}">
                    <a16:creationId xmlns:a16="http://schemas.microsoft.com/office/drawing/2014/main" id="{6C7EBA71-D95E-4004-92F7-FDF27155109F}"/>
                  </a:ext>
                </a:extLst>
              </p:cNvPr>
              <p:cNvPicPr>
                <a:picLocks noChangeAspect="1"/>
              </p:cNvPicPr>
              <p:nvPr/>
            </p:nvPicPr>
            <p:blipFill>
              <a:blip r:embed="rId2"/>
              <a:stretch>
                <a:fillRect/>
              </a:stretch>
            </p:blipFill>
            <p:spPr>
              <a:xfrm>
                <a:off x="1415822" y="400050"/>
                <a:ext cx="9709377" cy="6057900"/>
              </a:xfrm>
              <a:prstGeom prst="rect">
                <a:avLst/>
              </a:prstGeom>
            </p:spPr>
          </p:pic>
          <p:sp>
            <p:nvSpPr>
              <p:cNvPr id="6" name="مستطيل: زوايا قطرية مستديرة 5">
                <a:extLst>
                  <a:ext uri="{FF2B5EF4-FFF2-40B4-BE49-F238E27FC236}">
                    <a16:creationId xmlns:a16="http://schemas.microsoft.com/office/drawing/2014/main" id="{6700755D-87AD-476D-9280-6ACFB1B020AE}"/>
                  </a:ext>
                </a:extLst>
              </p:cNvPr>
              <p:cNvSpPr/>
              <p:nvPr/>
            </p:nvSpPr>
            <p:spPr>
              <a:xfrm>
                <a:off x="1306966" y="400050"/>
                <a:ext cx="2656113" cy="1189264"/>
              </a:xfrm>
              <a:prstGeom prst="round2Diag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800" b="1" dirty="0">
                    <a:solidFill>
                      <a:srgbClr val="C00000"/>
                    </a:solidFill>
                  </a:rPr>
                  <a:t>يمكنك الطباعة على أحجام مختلفة من ورق الطباعة </a:t>
                </a:r>
              </a:p>
            </p:txBody>
          </p:sp>
        </p:grpSp>
        <p:sp>
          <p:nvSpPr>
            <p:cNvPr id="8" name="مستطيل: زوايا قطرية مستديرة 7">
              <a:extLst>
                <a:ext uri="{FF2B5EF4-FFF2-40B4-BE49-F238E27FC236}">
                  <a16:creationId xmlns:a16="http://schemas.microsoft.com/office/drawing/2014/main" id="{4396F5A3-7177-47C6-AFAE-5A017C74CEC3}"/>
                </a:ext>
              </a:extLst>
            </p:cNvPr>
            <p:cNvSpPr/>
            <p:nvPr/>
          </p:nvSpPr>
          <p:spPr>
            <a:xfrm>
              <a:off x="5595937" y="5260522"/>
              <a:ext cx="4135891" cy="1189264"/>
            </a:xfrm>
            <a:prstGeom prst="round2Diag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800" b="1" dirty="0">
                  <a:solidFill>
                    <a:srgbClr val="C00000"/>
                  </a:solidFill>
                </a:rPr>
                <a:t>يمكنك أيضًا الطباعة الملصقات أو المغلفات بدلًا من الورق العادي</a:t>
              </a:r>
            </a:p>
          </p:txBody>
        </p:sp>
      </p:grpSp>
    </p:spTree>
    <p:extLst>
      <p:ext uri="{BB962C8B-B14F-4D97-AF65-F5344CB8AC3E}">
        <p14:creationId xmlns:p14="http://schemas.microsoft.com/office/powerpoint/2010/main" val="33632001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47AF3C82-5A5C-442E-A3AD-1B16C928B4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91" y="378366"/>
            <a:ext cx="3782576" cy="5029210"/>
          </a:xfrm>
          <a:prstGeom prst="rect">
            <a:avLst/>
          </a:prstGeom>
        </p:spPr>
      </p:pic>
      <p:sp>
        <p:nvSpPr>
          <p:cNvPr id="4" name="مربع نص 3">
            <a:extLst>
              <a:ext uri="{FF2B5EF4-FFF2-40B4-BE49-F238E27FC236}">
                <a16:creationId xmlns:a16="http://schemas.microsoft.com/office/drawing/2014/main" id="{A8E172BD-CD04-45EA-AB1E-25A01AFF9B33}"/>
              </a:ext>
            </a:extLst>
          </p:cNvPr>
          <p:cNvSpPr txBox="1"/>
          <p:nvPr/>
        </p:nvSpPr>
        <p:spPr>
          <a:xfrm>
            <a:off x="2396358" y="2727434"/>
            <a:ext cx="2538249" cy="1015663"/>
          </a:xfrm>
          <a:prstGeom prst="rect">
            <a:avLst/>
          </a:prstGeom>
          <a:noFill/>
        </p:spPr>
        <p:txBody>
          <a:bodyPr wrap="square" rtlCol="1">
            <a:spAutoFit/>
          </a:bodyPr>
          <a:lstStyle/>
          <a:p>
            <a:r>
              <a:rPr lang="ar-EG" sz="6000" b="1" dirty="0"/>
              <a:t>الطابعات</a:t>
            </a:r>
          </a:p>
        </p:txBody>
      </p:sp>
      <p:sp>
        <p:nvSpPr>
          <p:cNvPr id="5" name="مستطيل: زوايا علوية مستديرة 4">
            <a:extLst>
              <a:ext uri="{FF2B5EF4-FFF2-40B4-BE49-F238E27FC236}">
                <a16:creationId xmlns:a16="http://schemas.microsoft.com/office/drawing/2014/main" id="{F3B4EF5F-B173-44A1-B5DF-22332AC44483}"/>
              </a:ext>
            </a:extLst>
          </p:cNvPr>
          <p:cNvSpPr/>
          <p:nvPr/>
        </p:nvSpPr>
        <p:spPr>
          <a:xfrm>
            <a:off x="5460126" y="2691354"/>
            <a:ext cx="4677678" cy="1087821"/>
          </a:xfrm>
          <a:prstGeom prst="round2SameRect">
            <a:avLst/>
          </a:prstGeom>
          <a:solidFill>
            <a:schemeClr val="bg1">
              <a:lumMod val="9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600" b="1" dirty="0">
                <a:solidFill>
                  <a:schemeClr val="accent6">
                    <a:lumMod val="50000"/>
                  </a:schemeClr>
                </a:solidFill>
              </a:rPr>
              <a:t>هناك نوعان رئيسان من الطابعات</a:t>
            </a:r>
          </a:p>
        </p:txBody>
      </p:sp>
    </p:spTree>
    <p:extLst>
      <p:ext uri="{BB962C8B-B14F-4D97-AF65-F5344CB8AC3E}">
        <p14:creationId xmlns:p14="http://schemas.microsoft.com/office/powerpoint/2010/main" val="2089235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DC1F031D-B04B-45C9-A46A-FF791C25EDBF}"/>
              </a:ext>
            </a:extLst>
          </p:cNvPr>
          <p:cNvPicPr>
            <a:picLocks noChangeAspect="1"/>
          </p:cNvPicPr>
          <p:nvPr/>
        </p:nvPicPr>
        <p:blipFill>
          <a:blip r:embed="rId2"/>
          <a:stretch>
            <a:fillRect/>
          </a:stretch>
        </p:blipFill>
        <p:spPr>
          <a:xfrm>
            <a:off x="7830664" y="520262"/>
            <a:ext cx="3541529" cy="2932386"/>
          </a:xfrm>
          <a:prstGeom prst="ellipse">
            <a:avLst/>
          </a:prstGeom>
          <a:ln w="63500" cap="rnd">
            <a:solidFill>
              <a:schemeClr val="accent4">
                <a:lumMod val="5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مربع نص 3">
            <a:extLst>
              <a:ext uri="{FF2B5EF4-FFF2-40B4-BE49-F238E27FC236}">
                <a16:creationId xmlns:a16="http://schemas.microsoft.com/office/drawing/2014/main" id="{129F6CA3-D40D-47F7-861C-B44C6A0BA7C2}"/>
              </a:ext>
            </a:extLst>
          </p:cNvPr>
          <p:cNvSpPr txBox="1"/>
          <p:nvPr/>
        </p:nvSpPr>
        <p:spPr>
          <a:xfrm>
            <a:off x="1876097" y="662152"/>
            <a:ext cx="5139558" cy="646331"/>
          </a:xfrm>
          <a:prstGeom prst="rect">
            <a:avLst/>
          </a:prstGeom>
          <a:solidFill>
            <a:schemeClr val="bg1">
              <a:lumMod val="95000"/>
            </a:schemeClr>
          </a:solidFill>
        </p:spPr>
        <p:txBody>
          <a:bodyPr wrap="square" rtlCol="1">
            <a:spAutoFit/>
          </a:bodyPr>
          <a:lstStyle/>
          <a:p>
            <a:r>
              <a:rPr lang="ar-EG" sz="3600" b="1" dirty="0">
                <a:solidFill>
                  <a:srgbClr val="7030A0"/>
                </a:solidFill>
              </a:rPr>
              <a:t>الطابعة </a:t>
            </a:r>
            <a:r>
              <a:rPr lang="ar-EG" sz="3600" b="1" dirty="0" err="1">
                <a:solidFill>
                  <a:srgbClr val="7030A0"/>
                </a:solidFill>
              </a:rPr>
              <a:t>النافثة</a:t>
            </a:r>
            <a:r>
              <a:rPr lang="ar-EG" sz="3600" b="1" dirty="0">
                <a:solidFill>
                  <a:srgbClr val="7030A0"/>
                </a:solidFill>
              </a:rPr>
              <a:t> للحبر </a:t>
            </a:r>
            <a:r>
              <a:rPr lang="en-US" sz="3600" b="1" dirty="0">
                <a:solidFill>
                  <a:srgbClr val="7030A0"/>
                </a:solidFill>
              </a:rPr>
              <a:t>Inkjet</a:t>
            </a:r>
            <a:endParaRPr lang="ar-EG" sz="3600" b="1" dirty="0">
              <a:solidFill>
                <a:srgbClr val="7030A0"/>
              </a:solidFill>
            </a:endParaRPr>
          </a:p>
        </p:txBody>
      </p:sp>
      <p:sp>
        <p:nvSpPr>
          <p:cNvPr id="5" name="مربع نص 4">
            <a:extLst>
              <a:ext uri="{FF2B5EF4-FFF2-40B4-BE49-F238E27FC236}">
                <a16:creationId xmlns:a16="http://schemas.microsoft.com/office/drawing/2014/main" id="{BEE519F0-2100-42EF-BF1E-879BF3FAAB54}"/>
              </a:ext>
            </a:extLst>
          </p:cNvPr>
          <p:cNvSpPr txBox="1"/>
          <p:nvPr/>
        </p:nvSpPr>
        <p:spPr>
          <a:xfrm>
            <a:off x="819806" y="1986455"/>
            <a:ext cx="7010857" cy="4031873"/>
          </a:xfrm>
          <a:prstGeom prst="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r>
              <a:rPr lang="ar-EG" sz="3200" b="1" dirty="0"/>
              <a:t>الطابعات </a:t>
            </a:r>
            <a:r>
              <a:rPr lang="ar-EG" sz="3200" b="1" dirty="0" err="1"/>
              <a:t>النافثة</a:t>
            </a:r>
            <a:r>
              <a:rPr lang="ar-EG" sz="3200" b="1" dirty="0"/>
              <a:t> للحبر هي أكثر أنواع الطابعات استخدامًا حول العالم، وتستخدم هذه الطابعة أربعة ألوان من الحبر وهي السماوي والأصفر والأسود والأرجواني. تقوم الطابعة بنفث الحبر على الورق مع مزج الألوان حسب الحاجة. تتميز الطابعات </a:t>
            </a:r>
            <a:r>
              <a:rPr lang="ar-EG" sz="3200" b="1" dirty="0" err="1"/>
              <a:t>النافثة</a:t>
            </a:r>
            <a:r>
              <a:rPr lang="ar-EG" sz="3200" b="1" dirty="0"/>
              <a:t> للحبر برخص ثمنها، كما يمكن استخدامها لطباعة صور ذات جودة عالية، وذلك بالاستعانة بأنواع خاصة من ورق الطباعة.</a:t>
            </a:r>
          </a:p>
        </p:txBody>
      </p:sp>
    </p:spTree>
    <p:extLst>
      <p:ext uri="{BB962C8B-B14F-4D97-AF65-F5344CB8AC3E}">
        <p14:creationId xmlns:p14="http://schemas.microsoft.com/office/powerpoint/2010/main" val="157226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par>
                          <p:cTn id="12" fill="hold">
                            <p:stCondLst>
                              <p:cond delay="1000"/>
                            </p:stCondLst>
                            <p:childTnLst>
                              <p:par>
                                <p:cTn id="13" presetID="31"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129F6CA3-D40D-47F7-861C-B44C6A0BA7C2}"/>
              </a:ext>
            </a:extLst>
          </p:cNvPr>
          <p:cNvSpPr txBox="1"/>
          <p:nvPr/>
        </p:nvSpPr>
        <p:spPr>
          <a:xfrm>
            <a:off x="1876097" y="662152"/>
            <a:ext cx="5139558" cy="646331"/>
          </a:xfrm>
          <a:prstGeom prst="rect">
            <a:avLst/>
          </a:prstGeom>
          <a:solidFill>
            <a:schemeClr val="bg1">
              <a:lumMod val="95000"/>
            </a:schemeClr>
          </a:solidFill>
        </p:spPr>
        <p:txBody>
          <a:bodyPr wrap="square" rtlCol="1">
            <a:spAutoFit/>
          </a:bodyPr>
          <a:lstStyle/>
          <a:p>
            <a:r>
              <a:rPr lang="ar-EG" sz="3600" b="1" dirty="0">
                <a:solidFill>
                  <a:srgbClr val="7030A0"/>
                </a:solidFill>
              </a:rPr>
              <a:t>طابعة الليزر </a:t>
            </a:r>
            <a:r>
              <a:rPr lang="en-US" sz="3600" b="1" dirty="0">
                <a:solidFill>
                  <a:srgbClr val="7030A0"/>
                </a:solidFill>
              </a:rPr>
              <a:t>Laser</a:t>
            </a:r>
            <a:endParaRPr lang="ar-EG" sz="3600" b="1" dirty="0">
              <a:solidFill>
                <a:srgbClr val="7030A0"/>
              </a:solidFill>
            </a:endParaRPr>
          </a:p>
        </p:txBody>
      </p:sp>
      <p:sp>
        <p:nvSpPr>
          <p:cNvPr id="5" name="مربع نص 4">
            <a:extLst>
              <a:ext uri="{FF2B5EF4-FFF2-40B4-BE49-F238E27FC236}">
                <a16:creationId xmlns:a16="http://schemas.microsoft.com/office/drawing/2014/main" id="{BEE519F0-2100-42EF-BF1E-879BF3FAAB54}"/>
              </a:ext>
            </a:extLst>
          </p:cNvPr>
          <p:cNvSpPr txBox="1"/>
          <p:nvPr/>
        </p:nvSpPr>
        <p:spPr>
          <a:xfrm>
            <a:off x="819806" y="1986455"/>
            <a:ext cx="7010857" cy="3046988"/>
          </a:xfrm>
          <a:prstGeom prst="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r>
              <a:rPr lang="ar-EG" sz="3200" b="1" dirty="0"/>
              <a:t>تستخدم طابعات الليزر نوعًا خاصًا من أشعة الليزر للطباعة على الورق، وتتميز بسرعتها والجودة العالية للطباعة.</a:t>
            </a:r>
          </a:p>
          <a:p>
            <a:r>
              <a:rPr lang="ar-EG" sz="3200" b="1" dirty="0"/>
              <a:t>اقتصرت الطباعة بالليزر في الماضي على الأبيض والأسود، أما الآن فقد أصبحت بعضها توفر إمكانية الطباعة بالألوان.</a:t>
            </a:r>
          </a:p>
        </p:txBody>
      </p:sp>
      <p:pic>
        <p:nvPicPr>
          <p:cNvPr id="6" name="صورة 5">
            <a:extLst>
              <a:ext uri="{FF2B5EF4-FFF2-40B4-BE49-F238E27FC236}">
                <a16:creationId xmlns:a16="http://schemas.microsoft.com/office/drawing/2014/main" id="{ECA401FD-BC63-4676-9F1B-E435B557384D}"/>
              </a:ext>
            </a:extLst>
          </p:cNvPr>
          <p:cNvPicPr>
            <a:picLocks noChangeAspect="1"/>
          </p:cNvPicPr>
          <p:nvPr/>
        </p:nvPicPr>
        <p:blipFill>
          <a:blip r:embed="rId2"/>
          <a:stretch>
            <a:fillRect/>
          </a:stretch>
        </p:blipFill>
        <p:spPr>
          <a:xfrm>
            <a:off x="7919282" y="662152"/>
            <a:ext cx="3283479" cy="276684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56189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style.rotation</p:attrName>
                                        </p:attrNameLst>
                                      </p:cBhvr>
                                      <p:tavLst>
                                        <p:tav tm="0">
                                          <p:val>
                                            <p:fltVal val="90"/>
                                          </p:val>
                                        </p:tav>
                                        <p:tav tm="100000">
                                          <p:val>
                                            <p:fltVal val="0"/>
                                          </p:val>
                                        </p:tav>
                                      </p:tavLst>
                                    </p:anim>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B9C2D369-F695-41EF-8FE2-A0BF218F0C87}"/>
              </a:ext>
            </a:extLst>
          </p:cNvPr>
          <p:cNvPicPr>
            <a:picLocks noChangeAspect="1"/>
          </p:cNvPicPr>
          <p:nvPr/>
        </p:nvPicPr>
        <p:blipFill>
          <a:blip r:embed="rId2"/>
          <a:stretch>
            <a:fillRect/>
          </a:stretch>
        </p:blipFill>
        <p:spPr>
          <a:xfrm>
            <a:off x="7817303" y="1091017"/>
            <a:ext cx="2828925" cy="4084459"/>
          </a:xfrm>
          <a:prstGeom prst="rect">
            <a:avLst/>
          </a:prstGeom>
        </p:spPr>
      </p:pic>
      <p:sp>
        <p:nvSpPr>
          <p:cNvPr id="4" name="فقاعة الكلام: بيضاوية 3">
            <a:extLst>
              <a:ext uri="{FF2B5EF4-FFF2-40B4-BE49-F238E27FC236}">
                <a16:creationId xmlns:a16="http://schemas.microsoft.com/office/drawing/2014/main" id="{35D878B9-48AF-42C4-A92C-2C628B35C29F}"/>
              </a:ext>
            </a:extLst>
          </p:cNvPr>
          <p:cNvSpPr/>
          <p:nvPr/>
        </p:nvSpPr>
        <p:spPr>
          <a:xfrm>
            <a:off x="825954" y="1017133"/>
            <a:ext cx="5551714" cy="4158343"/>
          </a:xfrm>
          <a:prstGeom prst="wedgeEllipseCallout">
            <a:avLst>
              <a:gd name="adj1" fmla="val 78774"/>
              <a:gd name="adj2" fmla="val 18823"/>
            </a:avLst>
          </a:prstGeom>
          <a:noFill/>
          <a:ln>
            <a:solidFill>
              <a:srgbClr val="FF00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600" b="1" dirty="0">
                <a:solidFill>
                  <a:schemeClr val="accent2">
                    <a:lumMod val="50000"/>
                  </a:schemeClr>
                </a:solidFill>
              </a:rPr>
              <a:t>يمكنك طباعة مئات الصفحات بسرعة كبيرة باستخدام طابعة الليزر.</a:t>
            </a:r>
          </a:p>
        </p:txBody>
      </p:sp>
    </p:spTree>
    <p:extLst>
      <p:ext uri="{BB962C8B-B14F-4D97-AF65-F5344CB8AC3E}">
        <p14:creationId xmlns:p14="http://schemas.microsoft.com/office/powerpoint/2010/main" val="246787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1000"/>
                                        <p:tgtEl>
                                          <p:spTgt spid="4">
                                            <p:bg/>
                                          </p:spTgt>
                                        </p:tgtEl>
                                      </p:cBhvr>
                                    </p:animEffect>
                                    <p:anim calcmode="lin" valueType="num">
                                      <p:cBhvr>
                                        <p:cTn id="8" dur="1000" fill="hold"/>
                                        <p:tgtEl>
                                          <p:spTgt spid="4">
                                            <p:bg/>
                                          </p:spTgt>
                                        </p:tgtEl>
                                        <p:attrNameLst>
                                          <p:attrName>ppt_x</p:attrName>
                                        </p:attrNameLst>
                                      </p:cBhvr>
                                      <p:tavLst>
                                        <p:tav tm="0">
                                          <p:val>
                                            <p:strVal val="#ppt_x"/>
                                          </p:val>
                                        </p:tav>
                                        <p:tav tm="100000">
                                          <p:val>
                                            <p:strVal val="#ppt_x"/>
                                          </p:val>
                                        </p:tav>
                                      </p:tavLst>
                                    </p:anim>
                                    <p:anim calcmode="lin" valueType="num">
                                      <p:cBhvr>
                                        <p:cTn id="9" dur="1000" fill="hold"/>
                                        <p:tgtEl>
                                          <p:spTgt spid="4">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فقاعة الكلام: بيضاوية 3">
            <a:extLst>
              <a:ext uri="{FF2B5EF4-FFF2-40B4-BE49-F238E27FC236}">
                <a16:creationId xmlns:a16="http://schemas.microsoft.com/office/drawing/2014/main" id="{35D878B9-48AF-42C4-A92C-2C628B35C29F}"/>
              </a:ext>
            </a:extLst>
          </p:cNvPr>
          <p:cNvSpPr/>
          <p:nvPr/>
        </p:nvSpPr>
        <p:spPr>
          <a:xfrm>
            <a:off x="825954" y="1017133"/>
            <a:ext cx="5551714" cy="4158343"/>
          </a:xfrm>
          <a:prstGeom prst="wedgeEllipseCallout">
            <a:avLst>
              <a:gd name="adj1" fmla="val 78774"/>
              <a:gd name="adj2" fmla="val 18823"/>
            </a:avLst>
          </a:prstGeom>
          <a:noFill/>
          <a:ln>
            <a:solidFill>
              <a:srgbClr val="FF00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600" b="1" dirty="0">
                <a:solidFill>
                  <a:schemeClr val="accent2">
                    <a:lumMod val="50000"/>
                  </a:schemeClr>
                </a:solidFill>
              </a:rPr>
              <a:t>إن إعادة ملء علب الحبر الفارغة هو حماية للبيئة وتوفير المال.</a:t>
            </a:r>
          </a:p>
        </p:txBody>
      </p:sp>
      <p:pic>
        <p:nvPicPr>
          <p:cNvPr id="5" name="صورة 4">
            <a:extLst>
              <a:ext uri="{FF2B5EF4-FFF2-40B4-BE49-F238E27FC236}">
                <a16:creationId xmlns:a16="http://schemas.microsoft.com/office/drawing/2014/main" id="{147236B8-637E-47C1-A978-0351D13AE64D}"/>
              </a:ext>
            </a:extLst>
          </p:cNvPr>
          <p:cNvPicPr>
            <a:picLocks noChangeAspect="1"/>
          </p:cNvPicPr>
          <p:nvPr/>
        </p:nvPicPr>
        <p:blipFill>
          <a:blip r:embed="rId2"/>
          <a:stretch>
            <a:fillRect/>
          </a:stretch>
        </p:blipFill>
        <p:spPr>
          <a:xfrm>
            <a:off x="8117340" y="2256208"/>
            <a:ext cx="2855459" cy="29192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840050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1000"/>
                                        <p:tgtEl>
                                          <p:spTgt spid="4">
                                            <p:bg/>
                                          </p:spTgt>
                                        </p:tgtEl>
                                      </p:cBhvr>
                                    </p:animEffect>
                                    <p:anim calcmode="lin" valueType="num">
                                      <p:cBhvr>
                                        <p:cTn id="8" dur="1000" fill="hold"/>
                                        <p:tgtEl>
                                          <p:spTgt spid="4">
                                            <p:bg/>
                                          </p:spTgt>
                                        </p:tgtEl>
                                        <p:attrNameLst>
                                          <p:attrName>ppt_x</p:attrName>
                                        </p:attrNameLst>
                                      </p:cBhvr>
                                      <p:tavLst>
                                        <p:tav tm="0">
                                          <p:val>
                                            <p:strVal val="#ppt_x"/>
                                          </p:val>
                                        </p:tav>
                                        <p:tav tm="100000">
                                          <p:val>
                                            <p:strVal val="#ppt_x"/>
                                          </p:val>
                                        </p:tav>
                                      </p:tavLst>
                                    </p:anim>
                                    <p:anim calcmode="lin" valueType="num">
                                      <p:cBhvr>
                                        <p:cTn id="9" dur="1000" fill="hold"/>
                                        <p:tgtEl>
                                          <p:spTgt spid="4">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129F6CA3-D40D-47F7-861C-B44C6A0BA7C2}"/>
              </a:ext>
            </a:extLst>
          </p:cNvPr>
          <p:cNvSpPr txBox="1"/>
          <p:nvPr/>
        </p:nvSpPr>
        <p:spPr>
          <a:xfrm>
            <a:off x="1876097" y="662152"/>
            <a:ext cx="5139558" cy="646331"/>
          </a:xfrm>
          <a:prstGeom prst="rect">
            <a:avLst/>
          </a:prstGeom>
          <a:solidFill>
            <a:schemeClr val="bg1">
              <a:lumMod val="95000"/>
            </a:schemeClr>
          </a:solidFill>
        </p:spPr>
        <p:txBody>
          <a:bodyPr wrap="square" rtlCol="1">
            <a:spAutoFit/>
          </a:bodyPr>
          <a:lstStyle/>
          <a:p>
            <a:r>
              <a:rPr lang="ar-EG" sz="3600" b="1" dirty="0">
                <a:solidFill>
                  <a:srgbClr val="7030A0"/>
                </a:solidFill>
              </a:rPr>
              <a:t>الماسح الضوئي </a:t>
            </a:r>
            <a:r>
              <a:rPr lang="en-US" sz="3600" b="1" dirty="0">
                <a:solidFill>
                  <a:srgbClr val="7030A0"/>
                </a:solidFill>
              </a:rPr>
              <a:t>Scanner</a:t>
            </a:r>
            <a:endParaRPr lang="ar-EG" sz="3600" b="1" dirty="0">
              <a:solidFill>
                <a:srgbClr val="7030A0"/>
              </a:solidFill>
            </a:endParaRPr>
          </a:p>
        </p:txBody>
      </p:sp>
      <p:sp>
        <p:nvSpPr>
          <p:cNvPr id="5" name="مربع نص 4">
            <a:extLst>
              <a:ext uri="{FF2B5EF4-FFF2-40B4-BE49-F238E27FC236}">
                <a16:creationId xmlns:a16="http://schemas.microsoft.com/office/drawing/2014/main" id="{BEE519F0-2100-42EF-BF1E-879BF3FAAB54}"/>
              </a:ext>
            </a:extLst>
          </p:cNvPr>
          <p:cNvSpPr txBox="1"/>
          <p:nvPr/>
        </p:nvSpPr>
        <p:spPr>
          <a:xfrm>
            <a:off x="819806" y="1986455"/>
            <a:ext cx="7010857" cy="1569660"/>
          </a:xfrm>
          <a:prstGeom prst="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r>
              <a:rPr lang="ar-EG" sz="3200" b="1" dirty="0"/>
              <a:t>الماسحة الضوئية هي أجهزة خاصة يمكنها مسح صورة أو وثيقة ثم استيرادها إلى جهاز الحاسوب الخاص بك.</a:t>
            </a:r>
          </a:p>
        </p:txBody>
      </p:sp>
      <p:pic>
        <p:nvPicPr>
          <p:cNvPr id="3" name="صورة 2">
            <a:extLst>
              <a:ext uri="{FF2B5EF4-FFF2-40B4-BE49-F238E27FC236}">
                <a16:creationId xmlns:a16="http://schemas.microsoft.com/office/drawing/2014/main" id="{8FAB6F34-A3C9-408E-98AC-1B4FF22EB6E1}"/>
              </a:ext>
            </a:extLst>
          </p:cNvPr>
          <p:cNvPicPr>
            <a:picLocks noChangeAspect="1"/>
          </p:cNvPicPr>
          <p:nvPr/>
        </p:nvPicPr>
        <p:blipFill>
          <a:blip r:embed="rId2"/>
          <a:stretch>
            <a:fillRect/>
          </a:stretch>
        </p:blipFill>
        <p:spPr>
          <a:xfrm>
            <a:off x="8158578" y="662152"/>
            <a:ext cx="3213616" cy="2867706"/>
          </a:xfrm>
          <a:prstGeom prst="rect">
            <a:avLst/>
          </a:prstGeom>
        </p:spPr>
      </p:pic>
    </p:spTree>
    <p:extLst>
      <p:ext uri="{BB962C8B-B14F-4D97-AF65-F5344CB8AC3E}">
        <p14:creationId xmlns:p14="http://schemas.microsoft.com/office/powerpoint/2010/main" val="2892186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style.rotation</p:attrName>
                                        </p:attrNameLst>
                                      </p:cBhvr>
                                      <p:tavLst>
                                        <p:tav tm="0">
                                          <p:val>
                                            <p:fltVal val="90"/>
                                          </p:val>
                                        </p:tav>
                                        <p:tav tm="100000">
                                          <p:val>
                                            <p:fltVal val="0"/>
                                          </p:val>
                                        </p:tav>
                                      </p:tavLst>
                                    </p:anim>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E900371B-1C3C-4873-9FF5-F661A3D5C06C}"/>
              </a:ext>
            </a:extLst>
          </p:cNvPr>
          <p:cNvGrpSpPr/>
          <p:nvPr/>
        </p:nvGrpSpPr>
        <p:grpSpPr>
          <a:xfrm>
            <a:off x="2055064" y="457200"/>
            <a:ext cx="7067166" cy="5595257"/>
            <a:chOff x="-644595" y="0"/>
            <a:chExt cx="7773987" cy="6858000"/>
          </a:xfrm>
        </p:grpSpPr>
        <p:pic>
          <p:nvPicPr>
            <p:cNvPr id="3" name="Picture 2" descr="سكرابز ادوات للكتابة - Cryptograms, Volume 2: 330 Puzzles - Free  Transparent PNG Clipart Images Download">
              <a:extLst>
                <a:ext uri="{FF2B5EF4-FFF2-40B4-BE49-F238E27FC236}">
                  <a16:creationId xmlns:a16="http://schemas.microsoft.com/office/drawing/2014/main" id="{A9984C27-45B5-4B51-A041-18C36C7BA3C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89879" l="10000" r="90000"/>
                      </a14:imgEffect>
                    </a14:imgLayer>
                  </a14:imgProps>
                </a:ext>
                <a:ext uri="{28A0092B-C50C-407E-A947-70E740481C1C}">
                  <a14:useLocalDpi xmlns:a14="http://schemas.microsoft.com/office/drawing/2010/main" val="0"/>
                </a:ext>
              </a:extLst>
            </a:blip>
            <a:srcRect/>
            <a:stretch>
              <a:fillRect/>
            </a:stretch>
          </p:blipFill>
          <p:spPr bwMode="auto">
            <a:xfrm>
              <a:off x="-644595" y="0"/>
              <a:ext cx="7773987" cy="6858000"/>
            </a:xfrm>
            <a:prstGeom prst="rect">
              <a:avLst/>
            </a:prstGeom>
            <a:noFill/>
          </p:spPr>
        </p:pic>
        <p:sp>
          <p:nvSpPr>
            <p:cNvPr id="4" name="مربع نص 3">
              <a:extLst>
                <a:ext uri="{FF2B5EF4-FFF2-40B4-BE49-F238E27FC236}">
                  <a16:creationId xmlns:a16="http://schemas.microsoft.com/office/drawing/2014/main" id="{5C2581B6-FA92-46D1-B8A7-F9B1D95C9432}"/>
                </a:ext>
              </a:extLst>
            </p:cNvPr>
            <p:cNvSpPr txBox="1"/>
            <p:nvPr/>
          </p:nvSpPr>
          <p:spPr>
            <a:xfrm>
              <a:off x="2164077" y="3623206"/>
              <a:ext cx="2917372" cy="2123658"/>
            </a:xfrm>
            <a:prstGeom prst="rect">
              <a:avLst/>
            </a:prstGeom>
            <a:noFill/>
          </p:spPr>
          <p:txBody>
            <a:bodyPr wrap="square" rtlCol="1">
              <a:spAutoFit/>
            </a:bodyPr>
            <a:lstStyle/>
            <a:p>
              <a:pPr algn="ctr"/>
              <a:r>
                <a:rPr lang="ar-EG" sz="6600" b="1" dirty="0">
                  <a:solidFill>
                    <a:srgbClr val="002060"/>
                  </a:solidFill>
                </a:rPr>
                <a:t>أهداف التعلم</a:t>
              </a:r>
            </a:p>
          </p:txBody>
        </p:sp>
      </p:grpSp>
    </p:spTree>
    <p:extLst>
      <p:ext uri="{BB962C8B-B14F-4D97-AF65-F5344CB8AC3E}">
        <p14:creationId xmlns:p14="http://schemas.microsoft.com/office/powerpoint/2010/main" val="240202628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ربع نص 6">
            <a:extLst>
              <a:ext uri="{FF2B5EF4-FFF2-40B4-BE49-F238E27FC236}">
                <a16:creationId xmlns:a16="http://schemas.microsoft.com/office/drawing/2014/main" id="{AFAC81F9-6EEF-4EB0-ABBE-63B185940F71}"/>
              </a:ext>
            </a:extLst>
          </p:cNvPr>
          <p:cNvSpPr txBox="1"/>
          <p:nvPr/>
        </p:nvSpPr>
        <p:spPr>
          <a:xfrm>
            <a:off x="2090057" y="1175657"/>
            <a:ext cx="8599713" cy="4247317"/>
          </a:xfrm>
          <a:prstGeom prst="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r>
              <a:rPr lang="ar-EG" sz="5400" b="1" dirty="0">
                <a:solidFill>
                  <a:srgbClr val="7030A0"/>
                </a:solidFill>
              </a:rPr>
              <a:t>سنتعلم في هذه الوحدة:</a:t>
            </a:r>
          </a:p>
          <a:p>
            <a:pPr marL="571500" indent="-571500">
              <a:buFont typeface="Wingdings" panose="05000000000000000000" pitchFamily="2" charset="2"/>
              <a:buChar char="Ø"/>
            </a:pPr>
            <a:r>
              <a:rPr lang="ar-EG" sz="3600" b="1" dirty="0">
                <a:solidFill>
                  <a:schemeClr val="accent6">
                    <a:lumMod val="50000"/>
                  </a:schemeClr>
                </a:solidFill>
              </a:rPr>
              <a:t>الأجهزة الرئيسة والملحقة بالحاسب واستخداماتها.</a:t>
            </a:r>
          </a:p>
          <a:p>
            <a:pPr marL="571500" indent="-571500">
              <a:buFont typeface="Wingdings" panose="05000000000000000000" pitchFamily="2" charset="2"/>
              <a:buChar char="Ø"/>
            </a:pPr>
            <a:r>
              <a:rPr lang="ar-EG" sz="3600" b="1" dirty="0">
                <a:solidFill>
                  <a:schemeClr val="accent6">
                    <a:lumMod val="50000"/>
                  </a:schemeClr>
                </a:solidFill>
              </a:rPr>
              <a:t>ما الملفات والمجلدات وكيفية استخدامها.</a:t>
            </a:r>
          </a:p>
          <a:p>
            <a:pPr marL="571500" indent="-571500">
              <a:buFont typeface="Wingdings" panose="05000000000000000000" pitchFamily="2" charset="2"/>
              <a:buChar char="Ø"/>
            </a:pPr>
            <a:r>
              <a:rPr lang="ar-EG" sz="3600" b="1" dirty="0">
                <a:solidFill>
                  <a:schemeClr val="accent6">
                    <a:lumMod val="50000"/>
                  </a:schemeClr>
                </a:solidFill>
              </a:rPr>
              <a:t>لماذا ومتى نستخدم الاختصارات للملفات والمجلدات؟</a:t>
            </a:r>
          </a:p>
          <a:p>
            <a:pPr marL="571500" indent="-571500">
              <a:buFont typeface="Wingdings" panose="05000000000000000000" pitchFamily="2" charset="2"/>
              <a:buChar char="Ø"/>
            </a:pPr>
            <a:r>
              <a:rPr lang="ar-EG" sz="3600" b="1" dirty="0">
                <a:solidFill>
                  <a:schemeClr val="accent6">
                    <a:lumMod val="50000"/>
                  </a:schemeClr>
                </a:solidFill>
              </a:rPr>
              <a:t>فوائد استخدام الملفات والمجلدات المضغوطة.</a:t>
            </a:r>
          </a:p>
          <a:p>
            <a:pPr marL="571500" indent="-571500">
              <a:buFont typeface="Wingdings" panose="05000000000000000000" pitchFamily="2" charset="2"/>
              <a:buChar char="Ø"/>
            </a:pPr>
            <a:r>
              <a:rPr lang="ar-EG" sz="3600" b="1" dirty="0">
                <a:solidFill>
                  <a:schemeClr val="accent6">
                    <a:lumMod val="50000"/>
                  </a:schemeClr>
                </a:solidFill>
              </a:rPr>
              <a:t>كيفية استعادة أو حذف الملفات والمجلدات بشكل دائم.</a:t>
            </a:r>
          </a:p>
          <a:p>
            <a:pPr marL="571500" indent="-571500">
              <a:buFont typeface="Wingdings" panose="05000000000000000000" pitchFamily="2" charset="2"/>
              <a:buChar char="Ø"/>
            </a:pPr>
            <a:r>
              <a:rPr lang="ar-EG" sz="3600" b="1" dirty="0">
                <a:solidFill>
                  <a:schemeClr val="accent6">
                    <a:lumMod val="50000"/>
                  </a:schemeClr>
                </a:solidFill>
              </a:rPr>
              <a:t>طرق تعديل الإعدادات الأساسية في الحاسب.</a:t>
            </a:r>
          </a:p>
        </p:txBody>
      </p:sp>
    </p:spTree>
    <p:extLst>
      <p:ext uri="{BB962C8B-B14F-4D97-AF65-F5344CB8AC3E}">
        <p14:creationId xmlns:p14="http://schemas.microsoft.com/office/powerpoint/2010/main" val="1353892185"/>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White Lap-top Computer With Screen Up - Laptop Clip Art PNG Image |  Transparent PNG Free Download on SeekPNG">
            <a:extLst>
              <a:ext uri="{FF2B5EF4-FFF2-40B4-BE49-F238E27FC236}">
                <a16:creationId xmlns:a16="http://schemas.microsoft.com/office/drawing/2014/main" id="{719E0ECD-5488-45FC-9596-B3E8BCCCB1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0" y="661987"/>
            <a:ext cx="7810500" cy="5534025"/>
          </a:xfrm>
          <a:prstGeom prst="rect">
            <a:avLst/>
          </a:prstGeom>
          <a:noFill/>
          <a:extLst>
            <a:ext uri="{909E8E84-426E-40DD-AFC4-6F175D3DCCD1}">
              <a14:hiddenFill xmlns:a14="http://schemas.microsoft.com/office/drawing/2010/main">
                <a:solidFill>
                  <a:srgbClr val="FFFFFF"/>
                </a:solidFill>
              </a14:hiddenFill>
            </a:ext>
          </a:extLst>
        </p:spPr>
      </p:pic>
      <p:sp>
        <p:nvSpPr>
          <p:cNvPr id="5" name="مربع نص 4">
            <a:extLst>
              <a:ext uri="{FF2B5EF4-FFF2-40B4-BE49-F238E27FC236}">
                <a16:creationId xmlns:a16="http://schemas.microsoft.com/office/drawing/2014/main" id="{839FF58E-055C-4B38-A9B1-8EAB96996395}"/>
              </a:ext>
            </a:extLst>
          </p:cNvPr>
          <p:cNvSpPr txBox="1"/>
          <p:nvPr/>
        </p:nvSpPr>
        <p:spPr>
          <a:xfrm>
            <a:off x="4354286" y="1611086"/>
            <a:ext cx="3831771" cy="1754326"/>
          </a:xfrm>
          <a:prstGeom prst="rect">
            <a:avLst/>
          </a:prstGeom>
          <a:noFill/>
        </p:spPr>
        <p:txBody>
          <a:bodyPr wrap="square" rtlCol="1">
            <a:spAutoFit/>
          </a:bodyPr>
          <a:lstStyle/>
          <a:p>
            <a:pPr algn="ctr"/>
            <a:r>
              <a:rPr lang="ar-EG" sz="5400" b="1" dirty="0"/>
              <a:t>الدرس الأول:</a:t>
            </a:r>
          </a:p>
          <a:p>
            <a:pPr algn="ctr"/>
            <a:r>
              <a:rPr lang="ar-EG" sz="5400" b="1" dirty="0"/>
              <a:t>الحاسب</a:t>
            </a:r>
          </a:p>
        </p:txBody>
      </p:sp>
    </p:spTree>
    <p:extLst>
      <p:ext uri="{BB962C8B-B14F-4D97-AF65-F5344CB8AC3E}">
        <p14:creationId xmlns:p14="http://schemas.microsoft.com/office/powerpoint/2010/main" val="85967381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مجموعة 3">
            <a:extLst>
              <a:ext uri="{FF2B5EF4-FFF2-40B4-BE49-F238E27FC236}">
                <a16:creationId xmlns:a16="http://schemas.microsoft.com/office/drawing/2014/main" id="{738513E7-9598-4FBB-AF24-76F2414B1923}"/>
              </a:ext>
            </a:extLst>
          </p:cNvPr>
          <p:cNvGrpSpPr/>
          <p:nvPr/>
        </p:nvGrpSpPr>
        <p:grpSpPr>
          <a:xfrm>
            <a:off x="1007028" y="435427"/>
            <a:ext cx="5088972" cy="2612571"/>
            <a:chOff x="1007028" y="435427"/>
            <a:chExt cx="5088972" cy="2612571"/>
          </a:xfrm>
        </p:grpSpPr>
        <p:pic>
          <p:nvPicPr>
            <p:cNvPr id="2" name="Picture 2" descr="خاص بملحقات التصميم على تويتر: &amp;quot;خلفيات ورق @islamic_pic2 @islamic_pic  #خلفيات #بطاقات #إطارات #سكرابز #رمزيات #صور… &amp;quot;">
              <a:extLst>
                <a:ext uri="{FF2B5EF4-FFF2-40B4-BE49-F238E27FC236}">
                  <a16:creationId xmlns:a16="http://schemas.microsoft.com/office/drawing/2014/main" id="{B61D0B0D-4DF7-482E-9FCD-E27FE59F449E}"/>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7028" y="435427"/>
              <a:ext cx="5088972" cy="2612571"/>
            </a:xfrm>
            <a:prstGeom prst="rect">
              <a:avLst/>
            </a:prstGeom>
            <a:noFill/>
          </p:spPr>
        </p:pic>
        <p:sp>
          <p:nvSpPr>
            <p:cNvPr id="3" name="مربع نص 2">
              <a:extLst>
                <a:ext uri="{FF2B5EF4-FFF2-40B4-BE49-F238E27FC236}">
                  <a16:creationId xmlns:a16="http://schemas.microsoft.com/office/drawing/2014/main" id="{6BC938CD-FE52-40E1-90F9-2C4D429BFBA6}"/>
                </a:ext>
              </a:extLst>
            </p:cNvPr>
            <p:cNvSpPr txBox="1"/>
            <p:nvPr/>
          </p:nvSpPr>
          <p:spPr>
            <a:xfrm rot="20934616">
              <a:off x="2277645" y="1326214"/>
              <a:ext cx="3479118" cy="830997"/>
            </a:xfrm>
            <a:prstGeom prst="rect">
              <a:avLst/>
            </a:prstGeom>
            <a:noFill/>
          </p:spPr>
          <p:txBody>
            <a:bodyPr wrap="square" rtlCol="1">
              <a:spAutoFit/>
            </a:bodyPr>
            <a:lstStyle/>
            <a:p>
              <a:r>
                <a:rPr lang="ar-EG" sz="4800" b="1" dirty="0"/>
                <a:t>ما الحاسب؟</a:t>
              </a:r>
            </a:p>
          </p:txBody>
        </p:sp>
      </p:grpSp>
      <p:sp>
        <p:nvSpPr>
          <p:cNvPr id="5" name="مربع نص 4">
            <a:extLst>
              <a:ext uri="{FF2B5EF4-FFF2-40B4-BE49-F238E27FC236}">
                <a16:creationId xmlns:a16="http://schemas.microsoft.com/office/drawing/2014/main" id="{F76594EB-87EA-4C6D-B7B0-D8A840FDED8F}"/>
              </a:ext>
            </a:extLst>
          </p:cNvPr>
          <p:cNvSpPr txBox="1"/>
          <p:nvPr/>
        </p:nvSpPr>
        <p:spPr>
          <a:xfrm>
            <a:off x="1872342" y="3429000"/>
            <a:ext cx="8882743" cy="1754326"/>
          </a:xfrm>
          <a:prstGeom prst="rect">
            <a:avLst/>
          </a:prstGeom>
          <a:solidFill>
            <a:schemeClr val="accent3">
              <a:lumMod val="20000"/>
              <a:lumOff val="80000"/>
            </a:schemeClr>
          </a:solidFill>
          <a:ln>
            <a:noFill/>
          </a:ln>
          <a:effectLst/>
          <a:scene3d>
            <a:camera prst="orthographicFront">
              <a:rot lat="0" lon="0" rev="0"/>
            </a:camera>
            <a:lightRig rig="contrasting" dir="t">
              <a:rot lat="0" lon="0" rev="7800000"/>
            </a:lightRig>
          </a:scene3d>
          <a:sp3d>
            <a:bevelT w="139700" h="139700"/>
          </a:sp3d>
        </p:spPr>
        <p:txBody>
          <a:bodyPr wrap="square" rtlCol="1">
            <a:spAutoFit/>
          </a:bodyPr>
          <a:lstStyle/>
          <a:p>
            <a:r>
              <a:rPr lang="ar-EG" sz="3600" b="1" dirty="0">
                <a:solidFill>
                  <a:schemeClr val="accent4">
                    <a:lumMod val="50000"/>
                  </a:schemeClr>
                </a:solidFill>
              </a:rPr>
              <a:t>الحاسب هو </a:t>
            </a:r>
            <a:r>
              <a:rPr lang="ar-EG" sz="3600" dirty="0">
                <a:solidFill>
                  <a:schemeClr val="accent4">
                    <a:lumMod val="50000"/>
                  </a:schemeClr>
                </a:solidFill>
              </a:rPr>
              <a:t>أ</a:t>
            </a:r>
            <a:r>
              <a:rPr lang="ar-EG" sz="3600" b="1" dirty="0">
                <a:solidFill>
                  <a:schemeClr val="accent4">
                    <a:lumMod val="50000"/>
                  </a:schemeClr>
                </a:solidFill>
              </a:rPr>
              <a:t>حد أنواع الأجهزة الإلكترونية، يمكنه اتباع تعليمات محددة واتخاذ القرارات والقيام بالكثير من الأمور المفيدة.</a:t>
            </a:r>
          </a:p>
        </p:txBody>
      </p:sp>
    </p:spTree>
    <p:extLst>
      <p:ext uri="{BB962C8B-B14F-4D97-AF65-F5344CB8AC3E}">
        <p14:creationId xmlns:p14="http://schemas.microsoft.com/office/powerpoint/2010/main" val="192424447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97FD1885-4322-459B-8F2B-AC355069904F}"/>
              </a:ext>
            </a:extLst>
          </p:cNvPr>
          <p:cNvPicPr>
            <a:picLocks noChangeAspect="1"/>
          </p:cNvPicPr>
          <p:nvPr/>
        </p:nvPicPr>
        <p:blipFill>
          <a:blip r:embed="rId2"/>
          <a:stretch>
            <a:fillRect/>
          </a:stretch>
        </p:blipFill>
        <p:spPr>
          <a:xfrm>
            <a:off x="1948542" y="748393"/>
            <a:ext cx="7739743" cy="4781550"/>
          </a:xfrm>
          <a:prstGeom prst="rect">
            <a:avLst/>
          </a:prstGeom>
        </p:spPr>
      </p:pic>
    </p:spTree>
    <p:extLst>
      <p:ext uri="{BB962C8B-B14F-4D97-AF65-F5344CB8AC3E}">
        <p14:creationId xmlns:p14="http://schemas.microsoft.com/office/powerpoint/2010/main" val="92785756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350</TotalTime>
  <Words>814</Words>
  <Application>Microsoft Office PowerPoint</Application>
  <PresentationFormat>شاشة عريضة</PresentationFormat>
  <Paragraphs>117</Paragraphs>
  <Slides>48</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48</vt:i4>
      </vt:variant>
    </vt:vector>
  </HeadingPairs>
  <TitlesOfParts>
    <vt:vector size="53" baseType="lpstr">
      <vt:lpstr>Arial</vt:lpstr>
      <vt:lpstr>Calibri</vt:lpstr>
      <vt:lpstr>Calibri Light</vt:lpstr>
      <vt:lpstr>Wingdings</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hp</dc:creator>
  <cp:lastModifiedBy>hp</cp:lastModifiedBy>
  <cp:revision>3</cp:revision>
  <dcterms:created xsi:type="dcterms:W3CDTF">2021-08-03T11:02:25Z</dcterms:created>
  <dcterms:modified xsi:type="dcterms:W3CDTF">2021-08-03T18:39:18Z</dcterms:modified>
</cp:coreProperties>
</file>