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53" r:id="rId2"/>
    <p:sldId id="308" r:id="rId3"/>
    <p:sldId id="333" r:id="rId4"/>
    <p:sldId id="346" r:id="rId5"/>
    <p:sldId id="347" r:id="rId6"/>
    <p:sldId id="348" r:id="rId7"/>
    <p:sldId id="349" r:id="rId8"/>
    <p:sldId id="332" r:id="rId9"/>
    <p:sldId id="351" r:id="rId10"/>
    <p:sldId id="352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98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72" y="-72"/>
      </p:cViewPr>
      <p:guideLst>
        <p:guide orient="horz" pos="2160"/>
        <p:guide pos="4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1D47AA-5F88-4B47-B90A-BF95136B10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5134DA-7167-437C-98FD-917C517D0D25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9702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6.png"/><Relationship Id="rId9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7.PNG"/><Relationship Id="rId9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8.png"/><Relationship Id="rId9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=""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=""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=""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=""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=""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=""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=""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=""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=""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=""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=""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=""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=""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=""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=""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=""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=""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=""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=""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=""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675013" y="3134668"/>
            <a:ext cx="37721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>
                <a:latin typeface="Economica" panose="02000506040000020004" pitchFamily="2" charset="0"/>
              </a:rPr>
              <a:t>حمد الجاسر عَلَّامة الجزيرة</a:t>
            </a:r>
          </a:p>
        </p:txBody>
      </p:sp>
    </p:spTree>
    <p:extLst>
      <p:ext uri="{BB962C8B-B14F-4D97-AF65-F5344CB8AC3E}">
        <p14:creationId xmlns:p14="http://schemas.microsoft.com/office/powerpoint/2010/main" val="2157424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4675013" y="3134668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 smtClean="0">
                <a:latin typeface="Economica" panose="02000506040000020004" pitchFamily="2" charset="0"/>
              </a:rPr>
              <a:t>انتهى الدرس</a:t>
            </a:r>
            <a:endParaRPr lang="ar-SY" sz="32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4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2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91662" y="-302291"/>
            <a:ext cx="870431" cy="2365989"/>
            <a:chOff x="1232840" y="335569"/>
            <a:chExt cx="870431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أَعْلَامٌ مُعَاصرُون 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حمد 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الجاسر 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عَلَّامة </a:t>
              </a:r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الجزيرة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نص الاستماع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43">
            <a:extLst>
              <a:ext uri="{FF2B5EF4-FFF2-40B4-BE49-F238E27FC236}">
                <a16:creationId xmlns:a16="http://schemas.microsoft.com/office/drawing/2014/main" xmlns="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التهيئة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Freeform: Shape 48">
            <a:extLst>
              <a:ext uri="{FF2B5EF4-FFF2-40B4-BE49-F238E27FC236}">
                <a16:creationId xmlns:a16="http://schemas.microsoft.com/office/drawing/2014/main" xmlns="" id="{B895B084-F479-4E32-AE92-9F99841160C6}"/>
              </a:ext>
            </a:extLst>
          </p:cNvPr>
          <p:cNvSpPr/>
          <p:nvPr/>
        </p:nvSpPr>
        <p:spPr>
          <a:xfrm>
            <a:off x="4727813" y="4311225"/>
            <a:ext cx="4101291" cy="2591973"/>
          </a:xfrm>
          <a:custGeom>
            <a:avLst/>
            <a:gdLst>
              <a:gd name="connsiteX0" fmla="*/ 0 w 4101291"/>
              <a:gd name="connsiteY0" fmla="*/ 0 h 2591973"/>
              <a:gd name="connsiteX1" fmla="*/ 1512973 w 4101291"/>
              <a:gd name="connsiteY1" fmla="*/ 0 h 2591973"/>
              <a:gd name="connsiteX2" fmla="*/ 1542445 w 4101291"/>
              <a:gd name="connsiteY2" fmla="*/ 94943 h 2591973"/>
              <a:gd name="connsiteX3" fmla="*/ 2050645 w 4101291"/>
              <a:gd name="connsiteY3" fmla="*/ 431800 h 2591973"/>
              <a:gd name="connsiteX4" fmla="*/ 2558845 w 4101291"/>
              <a:gd name="connsiteY4" fmla="*/ 94943 h 2591973"/>
              <a:gd name="connsiteX5" fmla="*/ 2588317 w 4101291"/>
              <a:gd name="connsiteY5" fmla="*/ 0 h 2591973"/>
              <a:gd name="connsiteX6" fmla="*/ 4101291 w 4101291"/>
              <a:gd name="connsiteY6" fmla="*/ 0 h 2591973"/>
              <a:gd name="connsiteX7" fmla="*/ 4101291 w 4101291"/>
              <a:gd name="connsiteY7" fmla="*/ 2100561 h 2591973"/>
              <a:gd name="connsiteX8" fmla="*/ 3609879 w 4101291"/>
              <a:gd name="connsiteY8" fmla="*/ 2591973 h 2591973"/>
              <a:gd name="connsiteX9" fmla="*/ 491412 w 4101291"/>
              <a:gd name="connsiteY9" fmla="*/ 2591973 h 2591973"/>
              <a:gd name="connsiteX10" fmla="*/ 0 w 4101291"/>
              <a:gd name="connsiteY10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1512973" y="0"/>
                </a:lnTo>
                <a:lnTo>
                  <a:pt x="1542445" y="94943"/>
                </a:lnTo>
                <a:cubicBezTo>
                  <a:pt x="1626174" y="292900"/>
                  <a:pt x="1822188" y="431800"/>
                  <a:pt x="2050645" y="431800"/>
                </a:cubicBezTo>
                <a:cubicBezTo>
                  <a:pt x="2279102" y="431800"/>
                  <a:pt x="2475116" y="292900"/>
                  <a:pt x="2558845" y="94943"/>
                </a:cubicBezTo>
                <a:lnTo>
                  <a:pt x="258831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chemeClr val="tx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4">
            <a:extLst>
              <a:ext uri="{FF2B5EF4-FFF2-40B4-BE49-F238E27FC236}">
                <a16:creationId xmlns:a16="http://schemas.microsoft.com/office/drawing/2014/main" xmlns="" id="{517A4544-94DE-4049-9285-1A9E8672A930}"/>
              </a:ext>
            </a:extLst>
          </p:cNvPr>
          <p:cNvGrpSpPr/>
          <p:nvPr/>
        </p:nvGrpSpPr>
        <p:grpSpPr>
          <a:xfrm>
            <a:off x="4830261" y="1063073"/>
            <a:ext cx="3744687" cy="2403530"/>
            <a:chOff x="1103086" y="2407797"/>
            <a:chExt cx="3744687" cy="240353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34" name="Rectangle 35">
              <a:extLst>
                <a:ext uri="{FF2B5EF4-FFF2-40B4-BE49-F238E27FC236}">
                  <a16:creationId xmlns:a16="http://schemas.microsoft.com/office/drawing/2014/main" xmlns="" id="{023A355F-9FE7-4EA3-ACC0-F04E53367F17}"/>
                </a:ext>
              </a:extLst>
            </p:cNvPr>
            <p:cNvSpPr/>
            <p:nvPr/>
          </p:nvSpPr>
          <p:spPr>
            <a:xfrm>
              <a:off x="1103086" y="2407797"/>
              <a:ext cx="3744687" cy="2403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6">
              <a:extLst>
                <a:ext uri="{FF2B5EF4-FFF2-40B4-BE49-F238E27FC236}">
                  <a16:creationId xmlns:a16="http://schemas.microsoft.com/office/drawing/2014/main" xmlns="" id="{F5062014-4D90-4133-B9A1-6F945747D6D4}"/>
                </a:ext>
              </a:extLst>
            </p:cNvPr>
            <p:cNvSpPr txBox="1"/>
            <p:nvPr/>
          </p:nvSpPr>
          <p:spPr>
            <a:xfrm>
              <a:off x="1132113" y="2641598"/>
              <a:ext cx="37156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الاستجابة </a:t>
              </a:r>
              <a:r>
                <a:rPr lang="ar-SY" sz="2000" b="1" dirty="0">
                  <a:latin typeface="Century Gothic" panose="020B0502020202020204" pitchFamily="34" charset="0"/>
                </a:rPr>
                <a:t>للمتحدث </a:t>
              </a:r>
              <a:r>
                <a:rPr lang="ar-SY" sz="2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-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والتفاعل </a:t>
              </a:r>
              <a:r>
                <a:rPr lang="ar-SY" sz="2000" b="1" dirty="0">
                  <a:latin typeface="Century Gothic" panose="020B0502020202020204" pitchFamily="34" charset="0"/>
                </a:rPr>
                <a:t>معه 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6" name="Group 37">
            <a:extLst>
              <a:ext uri="{FF2B5EF4-FFF2-40B4-BE49-F238E27FC236}">
                <a16:creationId xmlns:a16="http://schemas.microsoft.com/office/drawing/2014/main" xmlns="" id="{94E39848-CAAF-4479-B41D-6D53EDF81EAC}"/>
              </a:ext>
            </a:extLst>
          </p:cNvPr>
          <p:cNvGrpSpPr/>
          <p:nvPr/>
        </p:nvGrpSpPr>
        <p:grpSpPr>
          <a:xfrm>
            <a:off x="4844776" y="2171251"/>
            <a:ext cx="3744687" cy="2403530"/>
            <a:chOff x="1103086" y="2407797"/>
            <a:chExt cx="3744687" cy="240353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37" name="Rectangle 38">
              <a:extLst>
                <a:ext uri="{FF2B5EF4-FFF2-40B4-BE49-F238E27FC236}">
                  <a16:creationId xmlns:a16="http://schemas.microsoft.com/office/drawing/2014/main" xmlns="" id="{D2A1E351-971D-46F2-BF75-2BAEBFC599B0}"/>
                </a:ext>
              </a:extLst>
            </p:cNvPr>
            <p:cNvSpPr/>
            <p:nvPr/>
          </p:nvSpPr>
          <p:spPr>
            <a:xfrm>
              <a:off x="1103086" y="2407797"/>
              <a:ext cx="3744687" cy="2403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9">
              <a:extLst>
                <a:ext uri="{FF2B5EF4-FFF2-40B4-BE49-F238E27FC236}">
                  <a16:creationId xmlns:a16="http://schemas.microsoft.com/office/drawing/2014/main" xmlns="" id="{7D48F260-24A6-4223-87E5-372949D4D6D9}"/>
                </a:ext>
              </a:extLst>
            </p:cNvPr>
            <p:cNvSpPr txBox="1"/>
            <p:nvPr/>
          </p:nvSpPr>
          <p:spPr>
            <a:xfrm>
              <a:off x="1132113" y="2641598"/>
              <a:ext cx="37156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 </a:t>
              </a:r>
              <a:r>
                <a:rPr lang="ar-SY" sz="2000" b="1" dirty="0">
                  <a:latin typeface="Century Gothic" panose="020B0502020202020204" pitchFamily="34" charset="0"/>
                </a:rPr>
                <a:t>إظهار ملامح الفهم </a:t>
              </a: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-</a:t>
              </a:r>
              <a:r>
                <a:rPr lang="ar-SY" sz="2000" b="1" dirty="0">
                  <a:latin typeface="Century Gothic" panose="020B0502020202020204" pitchFamily="34" charset="0"/>
                </a:rPr>
                <a:t> تجنب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المقاطعة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9" name="Group 40">
            <a:extLst>
              <a:ext uri="{FF2B5EF4-FFF2-40B4-BE49-F238E27FC236}">
                <a16:creationId xmlns:a16="http://schemas.microsoft.com/office/drawing/2014/main" xmlns="" id="{AAAF080D-AC47-4FAE-9020-8CCC96AFA329}"/>
              </a:ext>
            </a:extLst>
          </p:cNvPr>
          <p:cNvGrpSpPr/>
          <p:nvPr/>
        </p:nvGrpSpPr>
        <p:grpSpPr>
          <a:xfrm>
            <a:off x="4844777" y="3244204"/>
            <a:ext cx="3744687" cy="2403530"/>
            <a:chOff x="1103086" y="2407797"/>
            <a:chExt cx="3744687" cy="240353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40" name="Rectangle 41">
              <a:extLst>
                <a:ext uri="{FF2B5EF4-FFF2-40B4-BE49-F238E27FC236}">
                  <a16:creationId xmlns:a16="http://schemas.microsoft.com/office/drawing/2014/main" xmlns="" id="{38BD295C-BC7F-49C7-BB02-182F62E033FE}"/>
                </a:ext>
              </a:extLst>
            </p:cNvPr>
            <p:cNvSpPr/>
            <p:nvPr/>
          </p:nvSpPr>
          <p:spPr>
            <a:xfrm>
              <a:off x="1103086" y="2407797"/>
              <a:ext cx="3744687" cy="2403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2">
              <a:extLst>
                <a:ext uri="{FF2B5EF4-FFF2-40B4-BE49-F238E27FC236}">
                  <a16:creationId xmlns:a16="http://schemas.microsoft.com/office/drawing/2014/main" xmlns="" id="{E7B9657E-D15C-46DA-A745-31333862BE15}"/>
                </a:ext>
              </a:extLst>
            </p:cNvPr>
            <p:cNvSpPr txBox="1"/>
            <p:nvPr/>
          </p:nvSpPr>
          <p:spPr>
            <a:xfrm>
              <a:off x="1132113" y="2641598"/>
              <a:ext cx="37156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الإنصات </a:t>
              </a: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-</a:t>
              </a:r>
              <a:r>
                <a:rPr lang="ar-SY" sz="2000" b="1" dirty="0">
                  <a:latin typeface="Century Gothic" panose="020B0502020202020204" pitchFamily="34" charset="0"/>
                </a:rPr>
                <a:t> النظر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إلى المتحدث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2" name="Freeform: Shape 18">
            <a:extLst>
              <a:ext uri="{FF2B5EF4-FFF2-40B4-BE49-F238E27FC236}">
                <a16:creationId xmlns:a16="http://schemas.microsoft.com/office/drawing/2014/main" xmlns="" id="{5223D019-6E2A-40A8-A2DE-9B002D7DF5C7}"/>
              </a:ext>
            </a:extLst>
          </p:cNvPr>
          <p:cNvSpPr/>
          <p:nvPr/>
        </p:nvSpPr>
        <p:spPr>
          <a:xfrm>
            <a:off x="4795584" y="4184905"/>
            <a:ext cx="3823509" cy="2403530"/>
          </a:xfrm>
          <a:custGeom>
            <a:avLst/>
            <a:gdLst>
              <a:gd name="connsiteX0" fmla="*/ 0 w 4101291"/>
              <a:gd name="connsiteY0" fmla="*/ 0 h 2591973"/>
              <a:gd name="connsiteX1" fmla="*/ 1512973 w 4101291"/>
              <a:gd name="connsiteY1" fmla="*/ 0 h 2591973"/>
              <a:gd name="connsiteX2" fmla="*/ 1542445 w 4101291"/>
              <a:gd name="connsiteY2" fmla="*/ 94943 h 2591973"/>
              <a:gd name="connsiteX3" fmla="*/ 2050645 w 4101291"/>
              <a:gd name="connsiteY3" fmla="*/ 431800 h 2591973"/>
              <a:gd name="connsiteX4" fmla="*/ 2558845 w 4101291"/>
              <a:gd name="connsiteY4" fmla="*/ 94943 h 2591973"/>
              <a:gd name="connsiteX5" fmla="*/ 2588317 w 4101291"/>
              <a:gd name="connsiteY5" fmla="*/ 0 h 2591973"/>
              <a:gd name="connsiteX6" fmla="*/ 4101291 w 4101291"/>
              <a:gd name="connsiteY6" fmla="*/ 0 h 2591973"/>
              <a:gd name="connsiteX7" fmla="*/ 4101291 w 4101291"/>
              <a:gd name="connsiteY7" fmla="*/ 2100561 h 2591973"/>
              <a:gd name="connsiteX8" fmla="*/ 3609879 w 4101291"/>
              <a:gd name="connsiteY8" fmla="*/ 2591973 h 2591973"/>
              <a:gd name="connsiteX9" fmla="*/ 491412 w 4101291"/>
              <a:gd name="connsiteY9" fmla="*/ 2591973 h 2591973"/>
              <a:gd name="connsiteX10" fmla="*/ 0 w 4101291"/>
              <a:gd name="connsiteY10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1512973" y="0"/>
                </a:lnTo>
                <a:lnTo>
                  <a:pt x="1542445" y="94943"/>
                </a:lnTo>
                <a:cubicBezTo>
                  <a:pt x="1626174" y="292900"/>
                  <a:pt x="1822188" y="431800"/>
                  <a:pt x="2050645" y="431800"/>
                </a:cubicBezTo>
                <a:cubicBezTo>
                  <a:pt x="2279102" y="431800"/>
                  <a:pt x="2475116" y="292900"/>
                  <a:pt x="2558845" y="94943"/>
                </a:cubicBezTo>
                <a:lnTo>
                  <a:pt x="258831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chemeClr val="bg1">
              <a:lumMod val="50000"/>
              <a:alpha val="42000"/>
            </a:scheme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10">
            <a:extLst>
              <a:ext uri="{FF2B5EF4-FFF2-40B4-BE49-F238E27FC236}">
                <a16:creationId xmlns:a16="http://schemas.microsoft.com/office/drawing/2014/main" xmlns="" id="{3C12C433-668A-4327-92C7-D3066D5C3489}"/>
              </a:ext>
            </a:extLst>
          </p:cNvPr>
          <p:cNvSpPr/>
          <p:nvPr/>
        </p:nvSpPr>
        <p:spPr>
          <a:xfrm>
            <a:off x="4670607" y="4257634"/>
            <a:ext cx="4101291" cy="2591973"/>
          </a:xfrm>
          <a:custGeom>
            <a:avLst/>
            <a:gdLst>
              <a:gd name="connsiteX0" fmla="*/ 0 w 4101291"/>
              <a:gd name="connsiteY0" fmla="*/ 0 h 2591973"/>
              <a:gd name="connsiteX1" fmla="*/ 1512973 w 4101291"/>
              <a:gd name="connsiteY1" fmla="*/ 0 h 2591973"/>
              <a:gd name="connsiteX2" fmla="*/ 1542445 w 4101291"/>
              <a:gd name="connsiteY2" fmla="*/ 94943 h 2591973"/>
              <a:gd name="connsiteX3" fmla="*/ 2050645 w 4101291"/>
              <a:gd name="connsiteY3" fmla="*/ 431800 h 2591973"/>
              <a:gd name="connsiteX4" fmla="*/ 2558845 w 4101291"/>
              <a:gd name="connsiteY4" fmla="*/ 94943 h 2591973"/>
              <a:gd name="connsiteX5" fmla="*/ 2588317 w 4101291"/>
              <a:gd name="connsiteY5" fmla="*/ 0 h 2591973"/>
              <a:gd name="connsiteX6" fmla="*/ 4101291 w 4101291"/>
              <a:gd name="connsiteY6" fmla="*/ 0 h 2591973"/>
              <a:gd name="connsiteX7" fmla="*/ 4101291 w 4101291"/>
              <a:gd name="connsiteY7" fmla="*/ 2100561 h 2591973"/>
              <a:gd name="connsiteX8" fmla="*/ 3609879 w 4101291"/>
              <a:gd name="connsiteY8" fmla="*/ 2591973 h 2591973"/>
              <a:gd name="connsiteX9" fmla="*/ 491412 w 4101291"/>
              <a:gd name="connsiteY9" fmla="*/ 2591973 h 2591973"/>
              <a:gd name="connsiteX10" fmla="*/ 0 w 4101291"/>
              <a:gd name="connsiteY10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1512973" y="0"/>
                </a:lnTo>
                <a:lnTo>
                  <a:pt x="1542445" y="94943"/>
                </a:lnTo>
                <a:cubicBezTo>
                  <a:pt x="1626174" y="292900"/>
                  <a:pt x="1822188" y="431800"/>
                  <a:pt x="2050645" y="431800"/>
                </a:cubicBezTo>
                <a:cubicBezTo>
                  <a:pt x="2279102" y="431800"/>
                  <a:pt x="2475116" y="292900"/>
                  <a:pt x="2558845" y="94943"/>
                </a:cubicBezTo>
                <a:lnTo>
                  <a:pt x="258831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gradFill>
            <a:gsLst>
              <a:gs pos="0">
                <a:srgbClr val="FF0000"/>
              </a:gs>
              <a:gs pos="100000">
                <a:srgbClr val="FF505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11">
            <a:extLst>
              <a:ext uri="{FF2B5EF4-FFF2-40B4-BE49-F238E27FC236}">
                <a16:creationId xmlns:a16="http://schemas.microsoft.com/office/drawing/2014/main" xmlns="" id="{8673699D-54BA-4B14-A0E2-2172D19527F2}"/>
              </a:ext>
            </a:extLst>
          </p:cNvPr>
          <p:cNvSpPr/>
          <p:nvPr/>
        </p:nvSpPr>
        <p:spPr>
          <a:xfrm>
            <a:off x="4670607" y="4257634"/>
            <a:ext cx="4101291" cy="2591973"/>
          </a:xfrm>
          <a:custGeom>
            <a:avLst/>
            <a:gdLst>
              <a:gd name="connsiteX0" fmla="*/ 0 w 4101291"/>
              <a:gd name="connsiteY0" fmla="*/ 0 h 2591973"/>
              <a:gd name="connsiteX1" fmla="*/ 348342 w 4101291"/>
              <a:gd name="connsiteY1" fmla="*/ 0 h 2591973"/>
              <a:gd name="connsiteX2" fmla="*/ 348342 w 4101291"/>
              <a:gd name="connsiteY2" fmla="*/ 1899199 h 2591973"/>
              <a:gd name="connsiteX3" fmla="*/ 753286 w 4101291"/>
              <a:gd name="connsiteY3" fmla="*/ 2304143 h 2591973"/>
              <a:gd name="connsiteX4" fmla="*/ 3348003 w 4101291"/>
              <a:gd name="connsiteY4" fmla="*/ 2304143 h 2591973"/>
              <a:gd name="connsiteX5" fmla="*/ 3752947 w 4101291"/>
              <a:gd name="connsiteY5" fmla="*/ 1899199 h 2591973"/>
              <a:gd name="connsiteX6" fmla="*/ 3752947 w 4101291"/>
              <a:gd name="connsiteY6" fmla="*/ 0 h 2591973"/>
              <a:gd name="connsiteX7" fmla="*/ 4101291 w 4101291"/>
              <a:gd name="connsiteY7" fmla="*/ 0 h 2591973"/>
              <a:gd name="connsiteX8" fmla="*/ 4101291 w 4101291"/>
              <a:gd name="connsiteY8" fmla="*/ 2100561 h 2591973"/>
              <a:gd name="connsiteX9" fmla="*/ 3609879 w 4101291"/>
              <a:gd name="connsiteY9" fmla="*/ 2591973 h 2591973"/>
              <a:gd name="connsiteX10" fmla="*/ 491412 w 4101291"/>
              <a:gd name="connsiteY10" fmla="*/ 2591973 h 2591973"/>
              <a:gd name="connsiteX11" fmla="*/ 0 w 4101291"/>
              <a:gd name="connsiteY11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348342" y="0"/>
                </a:lnTo>
                <a:lnTo>
                  <a:pt x="348342" y="1899199"/>
                </a:lnTo>
                <a:cubicBezTo>
                  <a:pt x="348342" y="2122843"/>
                  <a:pt x="529642" y="2304143"/>
                  <a:pt x="753286" y="2304143"/>
                </a:cubicBezTo>
                <a:lnTo>
                  <a:pt x="3348003" y="2304143"/>
                </a:lnTo>
                <a:cubicBezTo>
                  <a:pt x="3571647" y="2304143"/>
                  <a:pt x="3752947" y="2122843"/>
                  <a:pt x="3752947" y="1899199"/>
                </a:cubicBezTo>
                <a:lnTo>
                  <a:pt x="375294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rgbClr val="990000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12">
            <a:extLst>
              <a:ext uri="{FF2B5EF4-FFF2-40B4-BE49-F238E27FC236}">
                <a16:creationId xmlns:a16="http://schemas.microsoft.com/office/drawing/2014/main" xmlns="" id="{B5B72F17-1790-4229-AACE-12A50A3FB23C}"/>
              </a:ext>
            </a:extLst>
          </p:cNvPr>
          <p:cNvSpPr/>
          <p:nvPr/>
        </p:nvSpPr>
        <p:spPr>
          <a:xfrm>
            <a:off x="4809498" y="4254005"/>
            <a:ext cx="3803117" cy="2496458"/>
          </a:xfrm>
          <a:custGeom>
            <a:avLst/>
            <a:gdLst>
              <a:gd name="connsiteX0" fmla="*/ 0 w 3802743"/>
              <a:gd name="connsiteY0" fmla="*/ 0 h 2496458"/>
              <a:gd name="connsiteX1" fmla="*/ 0 w 3802743"/>
              <a:gd name="connsiteY1" fmla="*/ 2017486 h 2496458"/>
              <a:gd name="connsiteX2" fmla="*/ 362857 w 3802743"/>
              <a:gd name="connsiteY2" fmla="*/ 2496458 h 2496458"/>
              <a:gd name="connsiteX3" fmla="*/ 3396343 w 3802743"/>
              <a:gd name="connsiteY3" fmla="*/ 2496458 h 2496458"/>
              <a:gd name="connsiteX4" fmla="*/ 3802743 w 3802743"/>
              <a:gd name="connsiteY4" fmla="*/ 1886858 h 2496458"/>
              <a:gd name="connsiteX5" fmla="*/ 3788228 w 3802743"/>
              <a:gd name="connsiteY5" fmla="*/ 0 h 2496458"/>
              <a:gd name="connsiteX0" fmla="*/ 0 w 3822785"/>
              <a:gd name="connsiteY0" fmla="*/ 0 h 2496458"/>
              <a:gd name="connsiteX1" fmla="*/ 0 w 3822785"/>
              <a:gd name="connsiteY1" fmla="*/ 2017486 h 2496458"/>
              <a:gd name="connsiteX2" fmla="*/ 362857 w 3822785"/>
              <a:gd name="connsiteY2" fmla="*/ 2496458 h 2496458"/>
              <a:gd name="connsiteX3" fmla="*/ 3396343 w 3822785"/>
              <a:gd name="connsiteY3" fmla="*/ 2496458 h 2496458"/>
              <a:gd name="connsiteX4" fmla="*/ 3802743 w 3822785"/>
              <a:gd name="connsiteY4" fmla="*/ 1886858 h 2496458"/>
              <a:gd name="connsiteX5" fmla="*/ 3788228 w 3822785"/>
              <a:gd name="connsiteY5" fmla="*/ 0 h 2496458"/>
              <a:gd name="connsiteX0" fmla="*/ 0 w 3831908"/>
              <a:gd name="connsiteY0" fmla="*/ 0 h 2496458"/>
              <a:gd name="connsiteX1" fmla="*/ 0 w 3831908"/>
              <a:gd name="connsiteY1" fmla="*/ 2017486 h 2496458"/>
              <a:gd name="connsiteX2" fmla="*/ 362857 w 3831908"/>
              <a:gd name="connsiteY2" fmla="*/ 2496458 h 2496458"/>
              <a:gd name="connsiteX3" fmla="*/ 3396343 w 3831908"/>
              <a:gd name="connsiteY3" fmla="*/ 2496458 h 2496458"/>
              <a:gd name="connsiteX4" fmla="*/ 3802743 w 3831908"/>
              <a:gd name="connsiteY4" fmla="*/ 1886858 h 2496458"/>
              <a:gd name="connsiteX5" fmla="*/ 3788228 w 3831908"/>
              <a:gd name="connsiteY5" fmla="*/ 0 h 2496458"/>
              <a:gd name="connsiteX0" fmla="*/ 0 w 3827862"/>
              <a:gd name="connsiteY0" fmla="*/ 0 h 2496458"/>
              <a:gd name="connsiteX1" fmla="*/ 0 w 3827862"/>
              <a:gd name="connsiteY1" fmla="*/ 2017486 h 2496458"/>
              <a:gd name="connsiteX2" fmla="*/ 362857 w 3827862"/>
              <a:gd name="connsiteY2" fmla="*/ 2496458 h 2496458"/>
              <a:gd name="connsiteX3" fmla="*/ 3396343 w 3827862"/>
              <a:gd name="connsiteY3" fmla="*/ 2496458 h 2496458"/>
              <a:gd name="connsiteX4" fmla="*/ 3802743 w 3827862"/>
              <a:gd name="connsiteY4" fmla="*/ 1886858 h 2496458"/>
              <a:gd name="connsiteX5" fmla="*/ 3788228 w 3827862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03117" h="2496458">
                <a:moveTo>
                  <a:pt x="0" y="0"/>
                </a:moveTo>
                <a:lnTo>
                  <a:pt x="0" y="2017486"/>
                </a:lnTo>
                <a:cubicBezTo>
                  <a:pt x="33866" y="2380343"/>
                  <a:pt x="82247" y="2481944"/>
                  <a:pt x="362857" y="2496458"/>
                </a:cubicBezTo>
                <a:lnTo>
                  <a:pt x="3396343" y="2496458"/>
                </a:lnTo>
                <a:cubicBezTo>
                  <a:pt x="3633410" y="2438400"/>
                  <a:pt x="3812419" y="2380345"/>
                  <a:pt x="3802743" y="1886858"/>
                </a:cubicBezTo>
                <a:lnTo>
                  <a:pt x="3788228" y="0"/>
                </a:lnTo>
              </a:path>
            </a:pathLst>
          </a:custGeom>
          <a:noFill/>
          <a:ln w="22225">
            <a:solidFill>
              <a:schemeClr val="bg1">
                <a:alpha val="68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13">
            <a:extLst>
              <a:ext uri="{FF2B5EF4-FFF2-40B4-BE49-F238E27FC236}">
                <a16:creationId xmlns:a16="http://schemas.microsoft.com/office/drawing/2014/main" xmlns="" id="{02EEA104-74E8-44D1-B3A3-9978B1B1F303}"/>
              </a:ext>
            </a:extLst>
          </p:cNvPr>
          <p:cNvSpPr txBox="1"/>
          <p:nvPr/>
        </p:nvSpPr>
        <p:spPr>
          <a:xfrm>
            <a:off x="5236315" y="4448603"/>
            <a:ext cx="325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Oswald" panose="02000503000000000000" pitchFamily="2" charset="0"/>
              </a:rPr>
              <a:t>أتذكَّر أَنَّ :</a:t>
            </a:r>
          </a:p>
          <a:p>
            <a:pPr algn="ctr"/>
            <a:endParaRPr lang="ar-SY" sz="2400" b="1" dirty="0" smtClean="0">
              <a:solidFill>
                <a:schemeClr val="bg1"/>
              </a:solidFill>
            </a:endParaRPr>
          </a:p>
          <a:p>
            <a:pPr algn="ctr"/>
            <a:r>
              <a:rPr lang="ar-SY" sz="2400" b="1" dirty="0" smtClean="0">
                <a:solidFill>
                  <a:schemeClr val="bg1"/>
                </a:solidFill>
              </a:rPr>
              <a:t>من آداب الاستماع</a:t>
            </a:r>
            <a:endParaRPr lang="en-US" sz="2400" b="1" dirty="0">
              <a:solidFill>
                <a:schemeClr val="bg1"/>
              </a:solidFill>
              <a:latin typeface="Oswald" panose="02000503000000000000" pitchFamily="2" charset="0"/>
            </a:endParaRPr>
          </a:p>
        </p:txBody>
      </p:sp>
      <p:pic>
        <p:nvPicPr>
          <p:cNvPr id="47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41685" flipV="1">
            <a:off x="5974644" y="5537670"/>
            <a:ext cx="1513981" cy="89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84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32" grpId="0" animBg="1"/>
      <p:bldP spid="42" grpId="0" animBg="1"/>
      <p:bldP spid="43" grpId="0" animBg="1"/>
      <p:bldP spid="44" grpId="0" animBg="1"/>
      <p:bldP spid="45" grpId="0" animBg="1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2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91662" y="-302291"/>
            <a:ext cx="870431" cy="2365989"/>
            <a:chOff x="1232840" y="335569"/>
            <a:chExt cx="870431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7B007C"/>
                  </a:solidFill>
                  <a:latin typeface="Oswald" panose="02000503000000000000" pitchFamily="2" charset="0"/>
                </a:rPr>
                <a:t>أَعْلَامٌ مُعَاصرُون 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حمد الجاسر عَلَّامة الجزيرة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نص الاستماع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43">
            <a:extLst>
              <a:ext uri="{FF2B5EF4-FFF2-40B4-BE49-F238E27FC236}">
                <a16:creationId xmlns:a16="http://schemas.microsoft.com/office/drawing/2014/main" xmlns="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أُجيب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6" name="TextBox 16">
            <a:extLst>
              <a:ext uri="{FF2B5EF4-FFF2-40B4-BE49-F238E27FC236}">
                <a16:creationId xmlns:a16="http://schemas.microsoft.com/office/drawing/2014/main" xmlns="" id="{B6DA100B-1020-457E-A1F0-D5B1B21F109B}"/>
              </a:ext>
            </a:extLst>
          </p:cNvPr>
          <p:cNvSpPr txBox="1"/>
          <p:nvPr/>
        </p:nvSpPr>
        <p:spPr>
          <a:xfrm>
            <a:off x="5661395" y="2309149"/>
            <a:ext cx="4093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TextBox 17">
            <a:extLst>
              <a:ext uri="{FF2B5EF4-FFF2-40B4-BE49-F238E27FC236}">
                <a16:creationId xmlns:a16="http://schemas.microsoft.com/office/drawing/2014/main" xmlns="" id="{71E1B85E-8445-4F36-9796-C1975B336030}"/>
              </a:ext>
            </a:extLst>
          </p:cNvPr>
          <p:cNvSpPr txBox="1"/>
          <p:nvPr/>
        </p:nvSpPr>
        <p:spPr>
          <a:xfrm>
            <a:off x="5965777" y="2324538"/>
            <a:ext cx="4404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جائزة الملك فيصل العالمية 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82178" y="1848573"/>
            <a:ext cx="828739" cy="460576"/>
            <a:chOff x="2093494" y="1198097"/>
            <a:chExt cx="2173623" cy="1208003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36611" y="1936173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257800" y="1863770"/>
            <a:ext cx="5453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- أبيِّن اسم الجائزة السعودية العالمية التي يمثّلها الشعار الآتي:</a:t>
            </a:r>
          </a:p>
        </p:txBody>
      </p:sp>
      <p:grpSp>
        <p:nvGrpSpPr>
          <p:cNvPr id="116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333478" y="4208533"/>
            <a:ext cx="828739" cy="523220"/>
            <a:chOff x="2093494" y="1198097"/>
            <a:chExt cx="2173623" cy="1372306"/>
          </a:xfrm>
        </p:grpSpPr>
        <p:sp>
          <p:nvSpPr>
            <p:cNvPr id="117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9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828765" y="4308277"/>
            <a:ext cx="365760" cy="365760"/>
          </a:xfrm>
          <a:prstGeom prst="rect">
            <a:avLst/>
          </a:prstGeom>
        </p:spPr>
      </p:pic>
      <p:sp>
        <p:nvSpPr>
          <p:cNvPr id="124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4428070" y="4357166"/>
            <a:ext cx="6271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- </a:t>
            </a:r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أسمِّي بعض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الأعلام </a:t>
            </a:r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السعوديين المعاصرين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الذين نالوا هذه الجائزة</a:t>
            </a:r>
          </a:p>
        </p:txBody>
      </p:sp>
      <p:sp>
        <p:nvSpPr>
          <p:cNvPr id="125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8314685" y="4923479"/>
            <a:ext cx="2514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الدكتور عبد الله عمر نصيف </a:t>
            </a:r>
          </a:p>
        </p:txBody>
      </p:sp>
      <p:pic>
        <p:nvPicPr>
          <p:cNvPr id="41" name="Graphic 26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655" y="1848573"/>
            <a:ext cx="2497845" cy="2449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3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4428070" y="4943276"/>
            <a:ext cx="3654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الشيخ  محمد بن صالح بن عثيمين</a:t>
            </a:r>
          </a:p>
        </p:txBody>
      </p:sp>
      <p:sp>
        <p:nvSpPr>
          <p:cNvPr id="44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8054602" y="5557435"/>
            <a:ext cx="3654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الدكتور  أحمد محمد علي </a:t>
            </a:r>
          </a:p>
        </p:txBody>
      </p:sp>
      <p:sp>
        <p:nvSpPr>
          <p:cNvPr id="45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4138639" y="5618719"/>
            <a:ext cx="3654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الشيخ صالح بن عبد الرحمن الحصين</a:t>
            </a:r>
          </a:p>
        </p:txBody>
      </p:sp>
    </p:spTree>
    <p:extLst>
      <p:ext uri="{BB962C8B-B14F-4D97-AF65-F5344CB8AC3E}">
        <p14:creationId xmlns:p14="http://schemas.microsoft.com/office/powerpoint/2010/main" val="65680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107" grpId="0"/>
      <p:bldP spid="112" grpId="0"/>
      <p:bldP spid="124" grpId="0"/>
      <p:bldP spid="125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2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91662" y="-302291"/>
            <a:ext cx="870431" cy="2365989"/>
            <a:chOff x="1232840" y="335569"/>
            <a:chExt cx="870431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7B007C"/>
                  </a:solidFill>
                  <a:latin typeface="Oswald" panose="02000503000000000000" pitchFamily="2" charset="0"/>
                </a:rPr>
                <a:t>أَعْلَامٌ مُعَاصرُون 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حمد الجاسر عَلَّامة الجزيرة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نص الاستماع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43">
            <a:extLst>
              <a:ext uri="{FF2B5EF4-FFF2-40B4-BE49-F238E27FC236}">
                <a16:creationId xmlns:a16="http://schemas.microsoft.com/office/drawing/2014/main" xmlns="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أُجيب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6" name="TextBox 16">
            <a:extLst>
              <a:ext uri="{FF2B5EF4-FFF2-40B4-BE49-F238E27FC236}">
                <a16:creationId xmlns:a16="http://schemas.microsoft.com/office/drawing/2014/main" xmlns="" id="{B6DA100B-1020-457E-A1F0-D5B1B21F109B}"/>
              </a:ext>
            </a:extLst>
          </p:cNvPr>
          <p:cNvSpPr txBox="1"/>
          <p:nvPr/>
        </p:nvSpPr>
        <p:spPr>
          <a:xfrm>
            <a:off x="5661395" y="2309149"/>
            <a:ext cx="4093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TextBox 17">
            <a:extLst>
              <a:ext uri="{FF2B5EF4-FFF2-40B4-BE49-F238E27FC236}">
                <a16:creationId xmlns:a16="http://schemas.microsoft.com/office/drawing/2014/main" xmlns="" id="{71E1B85E-8445-4F36-9796-C1975B336030}"/>
              </a:ext>
            </a:extLst>
          </p:cNvPr>
          <p:cNvSpPr txBox="1"/>
          <p:nvPr/>
        </p:nvSpPr>
        <p:spPr>
          <a:xfrm>
            <a:off x="6040915" y="2410517"/>
            <a:ext cx="4404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حمد الجاسر 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40288" y="1848573"/>
            <a:ext cx="828739" cy="424728"/>
            <a:chOff x="2093494" y="1198097"/>
            <a:chExt cx="2173623" cy="1113980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8"/>
              <a:ext cx="2173623" cy="1074119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36611" y="1936173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6642100" y="1901823"/>
            <a:ext cx="3941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العَلَم</a:t>
            </a:r>
            <a:r>
              <a:rPr lang="ar-SY" sz="2000" b="1" dirty="0"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الذي</a:t>
            </a:r>
            <a:r>
              <a:rPr lang="ar-SY" sz="2000" b="1" dirty="0"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تحدث</a:t>
            </a:r>
            <a:r>
              <a:rPr lang="ar-SY" sz="2000" b="1" dirty="0" smtClean="0"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عنه</a:t>
            </a:r>
            <a:r>
              <a:rPr lang="ar-SY" sz="2000" b="1" dirty="0"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النص</a:t>
            </a:r>
          </a:p>
        </p:txBody>
      </p:sp>
      <p:sp>
        <p:nvSpPr>
          <p:cNvPr id="113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5965777" y="753137"/>
            <a:ext cx="5144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أستمع للنص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، ثم </a:t>
            </a:r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أجيب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عن </a:t>
            </a:r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النشاطات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الآتية: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6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48808" y="3038691"/>
            <a:ext cx="828739" cy="523220"/>
            <a:chOff x="2093494" y="1198097"/>
            <a:chExt cx="2173623" cy="1372306"/>
          </a:xfrm>
        </p:grpSpPr>
        <p:sp>
          <p:nvSpPr>
            <p:cNvPr id="117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9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44095" y="3138435"/>
            <a:ext cx="365760" cy="365760"/>
          </a:xfrm>
          <a:prstGeom prst="rect">
            <a:avLst/>
          </a:prstGeom>
        </p:spPr>
      </p:pic>
      <p:grpSp>
        <p:nvGrpSpPr>
          <p:cNvPr id="120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48807" y="4481000"/>
            <a:ext cx="828739" cy="523220"/>
            <a:chOff x="2093494" y="1198097"/>
            <a:chExt cx="2173623" cy="1372306"/>
          </a:xfrm>
        </p:grpSpPr>
        <p:sp>
          <p:nvSpPr>
            <p:cNvPr id="121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23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11106" y="4514839"/>
            <a:ext cx="365760" cy="365760"/>
          </a:xfrm>
          <a:prstGeom prst="rect">
            <a:avLst/>
          </a:prstGeom>
        </p:spPr>
      </p:pic>
      <p:sp>
        <p:nvSpPr>
          <p:cNvPr id="124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8467337" y="3187324"/>
            <a:ext cx="2147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حالته</a:t>
            </a:r>
            <a:r>
              <a:rPr lang="ar-SY" sz="2000" b="1" dirty="0" smtClean="0"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المادية</a:t>
            </a:r>
          </a:p>
        </p:txBody>
      </p:sp>
      <p:sp>
        <p:nvSpPr>
          <p:cNvPr id="125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7910331" y="3753637"/>
            <a:ext cx="2514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كان فقيراً</a:t>
            </a:r>
          </a:p>
        </p:txBody>
      </p:sp>
      <p:sp>
        <p:nvSpPr>
          <p:cNvPr id="126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8243410" y="4481000"/>
            <a:ext cx="2309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حالته </a:t>
            </a:r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الجسدية</a:t>
            </a:r>
            <a:endParaRPr lang="ar-SY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8658214" y="5021219"/>
            <a:ext cx="1766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ضعيف البنية</a:t>
            </a:r>
          </a:p>
        </p:txBody>
      </p:sp>
      <p:sp>
        <p:nvSpPr>
          <p:cNvPr id="46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5895299" y="1290854"/>
            <a:ext cx="5144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أولاً</a:t>
            </a:r>
            <a:r>
              <a:rPr lang="ar-SY" sz="2000" b="1" dirty="0">
                <a:latin typeface="Century Gothic" panose="020B0502020202020204" pitchFamily="34" charset="0"/>
              </a:rPr>
              <a:t> - أبيِّن ما يأتي:</a:t>
            </a:r>
          </a:p>
        </p:txBody>
      </p:sp>
      <p:grpSp>
        <p:nvGrpSpPr>
          <p:cNvPr id="47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48808" y="5848099"/>
            <a:ext cx="828739" cy="523220"/>
            <a:chOff x="2093494" y="1198097"/>
            <a:chExt cx="2173623" cy="1372306"/>
          </a:xfrm>
        </p:grpSpPr>
        <p:sp>
          <p:nvSpPr>
            <p:cNvPr id="48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50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11107" y="5881938"/>
            <a:ext cx="365760" cy="365760"/>
          </a:xfrm>
          <a:prstGeom prst="rect">
            <a:avLst/>
          </a:prstGeom>
        </p:spPr>
      </p:pic>
      <p:sp>
        <p:nvSpPr>
          <p:cNvPr id="51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4353270" y="5816078"/>
            <a:ext cx="6187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علاقته بعليِّ بن عبدالله بن سالم،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ودوره </a:t>
            </a:r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في حياته </a:t>
            </a:r>
            <a:endParaRPr lang="ar-SY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4746198" y="6333017"/>
            <a:ext cx="5678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علي بن عبد الله بن سالم </a:t>
            </a:r>
            <a:r>
              <a:rPr lang="ar-SY" sz="2000" b="1" dirty="0" smtClean="0">
                <a:latin typeface="Century Gothic" panose="020B0502020202020204" pitchFamily="34" charset="0"/>
              </a:rPr>
              <a:t>جدّه </a:t>
            </a:r>
            <a:r>
              <a:rPr lang="ar-SY" sz="2000" b="1" dirty="0">
                <a:latin typeface="Century Gothic" panose="020B0502020202020204" pitchFamily="34" charset="0"/>
              </a:rPr>
              <a:t>لأمه وهو الذي كفله بعد وفاة والده </a:t>
            </a:r>
          </a:p>
        </p:txBody>
      </p:sp>
    </p:spTree>
    <p:extLst>
      <p:ext uri="{BB962C8B-B14F-4D97-AF65-F5344CB8AC3E}">
        <p14:creationId xmlns:p14="http://schemas.microsoft.com/office/powerpoint/2010/main" val="189062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107" grpId="0"/>
      <p:bldP spid="112" grpId="0"/>
      <p:bldP spid="113" grpId="0"/>
      <p:bldP spid="124" grpId="0"/>
      <p:bldP spid="125" grpId="0"/>
      <p:bldP spid="126" grpId="0"/>
      <p:bldP spid="127" grpId="0"/>
      <p:bldP spid="46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2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91662" y="-302291"/>
            <a:ext cx="870431" cy="2365989"/>
            <a:chOff x="1232840" y="335569"/>
            <a:chExt cx="870431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7B007C"/>
                  </a:solidFill>
                  <a:latin typeface="Oswald" panose="02000503000000000000" pitchFamily="2" charset="0"/>
                </a:rPr>
                <a:t>أَعْلَامٌ مُعَاصرُون 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حمد الجاسر عَلَّامة الجزيرة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نص الاستماع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43">
            <a:extLst>
              <a:ext uri="{FF2B5EF4-FFF2-40B4-BE49-F238E27FC236}">
                <a16:creationId xmlns:a16="http://schemas.microsoft.com/office/drawing/2014/main" xmlns="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أُجيب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82178" y="1848573"/>
            <a:ext cx="828739" cy="460576"/>
            <a:chOff x="2093494" y="1198097"/>
            <a:chExt cx="2173623" cy="1208003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36611" y="1936173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257800" y="1863770"/>
            <a:ext cx="5453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ثانياً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latin typeface="Century Gothic" panose="020B0502020202020204" pitchFamily="34" charset="0"/>
              </a:rPr>
              <a:t>- أشتركُ مع من بجواري في إكمال فراغات الجدول الآتي :</a:t>
            </a:r>
          </a:p>
        </p:txBody>
      </p:sp>
      <p:pic>
        <p:nvPicPr>
          <p:cNvPr id="41" name="Graphic 26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437" y="2840720"/>
            <a:ext cx="8699473" cy="29049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8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9220199" y="3970386"/>
            <a:ext cx="914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ذهب مع </a:t>
            </a:r>
            <a:r>
              <a:rPr lang="ar-SY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أبيه </a:t>
            </a:r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وتعلم قليلا من مبادئ العلوم الدينية </a:t>
            </a:r>
            <a:endParaRPr lang="ar-SY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8305797" y="3589137"/>
            <a:ext cx="914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مكة</a:t>
            </a:r>
          </a:p>
        </p:txBody>
      </p:sp>
      <p:sp>
        <p:nvSpPr>
          <p:cNvPr id="40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7518397" y="4167252"/>
            <a:ext cx="914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عمل مدرس</a:t>
            </a:r>
            <a:endParaRPr lang="ar-SY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6603995" y="3543300"/>
            <a:ext cx="914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القاهرة </a:t>
            </a:r>
            <a:endParaRPr lang="ar-SY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727693" y="4239216"/>
            <a:ext cx="914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أنشأ صحيفة اليمامة </a:t>
            </a:r>
            <a:endParaRPr lang="ar-SY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4813291" y="3568211"/>
            <a:ext cx="914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الرياض</a:t>
            </a:r>
            <a:endParaRPr lang="ar-SY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3911600" y="4177004"/>
            <a:ext cx="11429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نال جائزة الملك فيصل العالمية للأدب العربي</a:t>
            </a:r>
            <a:endParaRPr lang="ar-SY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19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500"/>
                            </p:stCondLst>
                            <p:childTnLst>
                              <p:par>
                                <p:cTn id="12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000"/>
                            </p:stCondLst>
                            <p:childTnLst>
                              <p:par>
                                <p:cTn id="12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500"/>
                            </p:stCondLst>
                            <p:childTnLst>
                              <p:par>
                                <p:cTn id="13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0"/>
                            </p:stCondLst>
                            <p:childTnLst>
                              <p:par>
                                <p:cTn id="14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112" grpId="0"/>
      <p:bldP spid="38" grpId="0"/>
      <p:bldP spid="39" grpId="0"/>
      <p:bldP spid="40" grpId="0"/>
      <p:bldP spid="42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2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91662" y="-302291"/>
            <a:ext cx="870431" cy="2365989"/>
            <a:chOff x="1232840" y="335569"/>
            <a:chExt cx="870431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7B007C"/>
                  </a:solidFill>
                  <a:latin typeface="Oswald" panose="02000503000000000000" pitchFamily="2" charset="0"/>
                </a:rPr>
                <a:t>أَعْلَامٌ مُعَاصرُون 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حمد الجاسر عَلَّامة الجزيرة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نص الاستماع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43">
            <a:extLst>
              <a:ext uri="{FF2B5EF4-FFF2-40B4-BE49-F238E27FC236}">
                <a16:creationId xmlns:a16="http://schemas.microsoft.com/office/drawing/2014/main" xmlns="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أُجيب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82178" y="1315920"/>
            <a:ext cx="828739" cy="460576"/>
            <a:chOff x="2093494" y="1198097"/>
            <a:chExt cx="2173623" cy="1208003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36611" y="1403520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054591" y="1387972"/>
            <a:ext cx="5453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ثالثاً - </a:t>
            </a:r>
            <a:r>
              <a:rPr lang="ar-SY" sz="2000" b="1" dirty="0">
                <a:latin typeface="Century Gothic" panose="020B0502020202020204" pitchFamily="34" charset="0"/>
              </a:rPr>
              <a:t>أقرأُ، ثم أشاركُ مجموعتي في تنفيذ المطلوب</a:t>
            </a:r>
            <a:r>
              <a:rPr lang="ar-SY" sz="2000" b="1" dirty="0" smtClean="0">
                <a:latin typeface="Century Gothic" panose="020B0502020202020204" pitchFamily="34" charset="0"/>
              </a:rPr>
              <a:t>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pic>
        <p:nvPicPr>
          <p:cNvPr id="41" name="Graphic 26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600" y="2410517"/>
            <a:ext cx="8094578" cy="32280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026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1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2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91662" y="-302291"/>
            <a:ext cx="870431" cy="2365989"/>
            <a:chOff x="1232840" y="335569"/>
            <a:chExt cx="870431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7B007C"/>
                  </a:solidFill>
                  <a:latin typeface="Oswald" panose="02000503000000000000" pitchFamily="2" charset="0"/>
                </a:rPr>
                <a:t>أَعْلَامٌ مُعَاصرُون 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حمد الجاسر عَلَّامة الجزيرة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نص الاستماع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43">
            <a:extLst>
              <a:ext uri="{FF2B5EF4-FFF2-40B4-BE49-F238E27FC236}">
                <a16:creationId xmlns:a16="http://schemas.microsoft.com/office/drawing/2014/main" xmlns="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أُجيب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6" name="TextBox 16">
            <a:extLst>
              <a:ext uri="{FF2B5EF4-FFF2-40B4-BE49-F238E27FC236}">
                <a16:creationId xmlns:a16="http://schemas.microsoft.com/office/drawing/2014/main" xmlns="" id="{B6DA100B-1020-457E-A1F0-D5B1B21F109B}"/>
              </a:ext>
            </a:extLst>
          </p:cNvPr>
          <p:cNvSpPr txBox="1"/>
          <p:nvPr/>
        </p:nvSpPr>
        <p:spPr>
          <a:xfrm>
            <a:off x="5661395" y="2309149"/>
            <a:ext cx="4093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TextBox 17">
            <a:extLst>
              <a:ext uri="{FF2B5EF4-FFF2-40B4-BE49-F238E27FC236}">
                <a16:creationId xmlns:a16="http://schemas.microsoft.com/office/drawing/2014/main" xmlns="" id="{71E1B85E-8445-4F36-9796-C1975B336030}"/>
              </a:ext>
            </a:extLst>
          </p:cNvPr>
          <p:cNvSpPr txBox="1"/>
          <p:nvPr/>
        </p:nvSpPr>
        <p:spPr>
          <a:xfrm>
            <a:off x="6844344" y="2410517"/>
            <a:ext cx="3601560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المثابرة والاجتهاد من أجل طلب العلم 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40288" y="1848573"/>
            <a:ext cx="828739" cy="424728"/>
            <a:chOff x="2093494" y="1198097"/>
            <a:chExt cx="2173623" cy="1113980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8"/>
              <a:ext cx="2173623" cy="1074119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36611" y="1936173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6642100" y="1901823"/>
            <a:ext cx="3941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تحديد القيمة التي </a:t>
            </a:r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تضمنتها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العبارات </a:t>
            </a:r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السابقة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:</a:t>
            </a:r>
          </a:p>
        </p:txBody>
      </p:sp>
      <p:grpSp>
        <p:nvGrpSpPr>
          <p:cNvPr id="116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48808" y="3038691"/>
            <a:ext cx="828739" cy="523220"/>
            <a:chOff x="2093494" y="1198097"/>
            <a:chExt cx="2173623" cy="1372306"/>
          </a:xfrm>
        </p:grpSpPr>
        <p:sp>
          <p:nvSpPr>
            <p:cNvPr id="117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9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44095" y="3138435"/>
            <a:ext cx="365760" cy="365760"/>
          </a:xfrm>
          <a:prstGeom prst="rect">
            <a:avLst/>
          </a:prstGeom>
        </p:spPr>
      </p:pic>
      <p:grpSp>
        <p:nvGrpSpPr>
          <p:cNvPr id="120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48807" y="4481000"/>
            <a:ext cx="828739" cy="523220"/>
            <a:chOff x="2093494" y="1198097"/>
            <a:chExt cx="2173623" cy="1372306"/>
          </a:xfrm>
        </p:grpSpPr>
        <p:sp>
          <p:nvSpPr>
            <p:cNvPr id="121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23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11106" y="4514839"/>
            <a:ext cx="365760" cy="365760"/>
          </a:xfrm>
          <a:prstGeom prst="rect">
            <a:avLst/>
          </a:prstGeom>
        </p:spPr>
      </p:pic>
      <p:sp>
        <p:nvSpPr>
          <p:cNvPr id="124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3073400" y="3187324"/>
            <a:ext cx="7541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إصدار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حكم على هذه القيمة – بعد </a:t>
            </a:r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المناقشة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– من حيث </a:t>
            </a:r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السلبية والإيجابية: </a:t>
            </a:r>
            <a:endParaRPr lang="ar-SY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sp>
        <p:nvSpPr>
          <p:cNvPr id="125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8953499" y="3753637"/>
            <a:ext cx="1470911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قيمة إيجابية </a:t>
            </a:r>
          </a:p>
        </p:txBody>
      </p:sp>
      <p:sp>
        <p:nvSpPr>
          <p:cNvPr id="126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4851400" y="4481000"/>
            <a:ext cx="5701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بيان </a:t>
            </a:r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أثر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هذه القيمة في الفرد و في المجتمع</a:t>
            </a:r>
          </a:p>
        </p:txBody>
      </p:sp>
      <p:sp>
        <p:nvSpPr>
          <p:cNvPr id="127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9164128" y="5202069"/>
            <a:ext cx="1546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أثرها</a:t>
            </a:r>
            <a:r>
              <a:rPr lang="ar-SY" sz="2000" b="1" dirty="0" smtClean="0"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في</a:t>
            </a:r>
            <a:r>
              <a:rPr lang="ar-SY" sz="2000" b="1" dirty="0"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الفرد</a:t>
            </a:r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:</a:t>
            </a:r>
            <a:endParaRPr lang="ar-SY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8953499" y="5996928"/>
            <a:ext cx="1790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أثرها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في المجتمع:</a:t>
            </a:r>
          </a:p>
        </p:txBody>
      </p:sp>
      <p:sp>
        <p:nvSpPr>
          <p:cNvPr id="5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6563814" y="6043636"/>
            <a:ext cx="2389685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يزهر المجتمع و يتقدم .</a:t>
            </a:r>
          </a:p>
        </p:txBody>
      </p:sp>
      <p:sp>
        <p:nvSpPr>
          <p:cNvPr id="53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3015170" y="5162909"/>
            <a:ext cx="5938329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يكسب العلم الاحترام والتقدير ويزيد الثقة بالنفس ويزيد معرفته ويواجه مشكلاته ويتوصل للحلول بشكل أفضل وأسرع .</a:t>
            </a:r>
          </a:p>
        </p:txBody>
      </p:sp>
    </p:spTree>
    <p:extLst>
      <p:ext uri="{BB962C8B-B14F-4D97-AF65-F5344CB8AC3E}">
        <p14:creationId xmlns:p14="http://schemas.microsoft.com/office/powerpoint/2010/main" val="357394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107" grpId="0" animBg="1"/>
      <p:bldP spid="112" grpId="0"/>
      <p:bldP spid="124" grpId="0"/>
      <p:bldP spid="125" grpId="0" animBg="1"/>
      <p:bldP spid="126" grpId="0"/>
      <p:bldP spid="127" grpId="0"/>
      <p:bldP spid="51" grpId="0"/>
      <p:bldP spid="52" grpId="0" animBg="1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2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91662" y="-302291"/>
            <a:ext cx="870431" cy="2365989"/>
            <a:chOff x="1232840" y="335569"/>
            <a:chExt cx="870431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7B007C"/>
                  </a:solidFill>
                  <a:latin typeface="Oswald" panose="02000503000000000000" pitchFamily="2" charset="0"/>
                </a:rPr>
                <a:t>أَعْلَامٌ مُعَاصرُون 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حمد الجاسر عَلَّامة الجزيرة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نص الاستماع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43">
            <a:extLst>
              <a:ext uri="{FF2B5EF4-FFF2-40B4-BE49-F238E27FC236}">
                <a16:creationId xmlns:a16="http://schemas.microsoft.com/office/drawing/2014/main" xmlns="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أجيب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8" name="Google Shape;85;p1"/>
          <p:cNvSpPr/>
          <p:nvPr/>
        </p:nvSpPr>
        <p:spPr>
          <a:xfrm rot="-5400000">
            <a:off x="3880774" y="1587773"/>
            <a:ext cx="5445299" cy="5012637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101600" dist="762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4" name="Google Shape;101;p1"/>
          <p:cNvGrpSpPr/>
          <p:nvPr/>
        </p:nvGrpSpPr>
        <p:grpSpPr>
          <a:xfrm>
            <a:off x="4175265" y="1371444"/>
            <a:ext cx="5047938" cy="5466077"/>
            <a:chOff x="1734413" y="495299"/>
            <a:chExt cx="4361587" cy="5853548"/>
          </a:xfrm>
        </p:grpSpPr>
        <p:sp>
          <p:nvSpPr>
            <p:cNvPr id="155" name="Google Shape;102;p1"/>
            <p:cNvSpPr/>
            <p:nvPr/>
          </p:nvSpPr>
          <p:spPr>
            <a:xfrm rot="16200000">
              <a:off x="995360" y="1234352"/>
              <a:ext cx="5839694" cy="4361587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6" name="Google Shape;103;p1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7" name="Google Shape;104;p1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8" name="Google Shape;105;p1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9" name="Google Shape;106;p1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0" name="Google Shape;107;p1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1" name="Google Shape;108;p1"/>
            <p:cNvCxnSpPr>
              <a:endCxn id="155" idx="3"/>
            </p:cNvCxnSpPr>
            <p:nvPr/>
          </p:nvCxnSpPr>
          <p:spPr>
            <a:xfrm>
              <a:off x="1734414" y="2881742"/>
              <a:ext cx="0" cy="533404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2" name="Google Shape;109;p1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3" name="Google Shape;110;p1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4" name="Google Shape;111;p1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5" name="Google Shape;112;p1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6" name="Google Shape;113;p1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7" name="Google Shape;114;p1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8" name="Google Shape;115;p1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9" name="Google Shape;116;p1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70" name="Google Shape;149;p1"/>
          <p:cNvGrpSpPr/>
          <p:nvPr/>
        </p:nvGrpSpPr>
        <p:grpSpPr>
          <a:xfrm>
            <a:off x="8773274" y="1371442"/>
            <a:ext cx="1122676" cy="5438370"/>
            <a:chOff x="5597236" y="694314"/>
            <a:chExt cx="1122676" cy="5633748"/>
          </a:xfrm>
        </p:grpSpPr>
        <p:sp>
          <p:nvSpPr>
            <p:cNvPr id="171" name="Google Shape;150;p1"/>
            <p:cNvSpPr/>
            <p:nvPr/>
          </p:nvSpPr>
          <p:spPr>
            <a:xfrm>
              <a:off x="5597236" y="694314"/>
              <a:ext cx="1122676" cy="5633748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49600">
                  <a:srgbClr val="7F7F7F">
                    <a:alpha val="72941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72" name="Google Shape;151;p1"/>
            <p:cNvGrpSpPr/>
            <p:nvPr/>
          </p:nvGrpSpPr>
          <p:grpSpPr>
            <a:xfrm>
              <a:off x="5847936" y="991929"/>
              <a:ext cx="568696" cy="201168"/>
              <a:chOff x="5868383" y="858579"/>
              <a:chExt cx="568696" cy="201168"/>
            </a:xfrm>
          </p:grpSpPr>
          <p:sp>
            <p:nvSpPr>
              <p:cNvPr id="218" name="Google Shape;15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9" name="Google Shape;15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0" name="Google Shape;15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1" name="Google Shape;15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3" name="Google Shape;156;p1"/>
            <p:cNvGrpSpPr/>
            <p:nvPr/>
          </p:nvGrpSpPr>
          <p:grpSpPr>
            <a:xfrm>
              <a:off x="5847936" y="1507207"/>
              <a:ext cx="568696" cy="201168"/>
              <a:chOff x="5868383" y="858579"/>
              <a:chExt cx="568696" cy="201168"/>
            </a:xfrm>
          </p:grpSpPr>
          <p:sp>
            <p:nvSpPr>
              <p:cNvPr id="214" name="Google Shape;15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Google Shape;15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Google Shape;15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Google Shape;16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4" name="Google Shape;161;p1"/>
            <p:cNvGrpSpPr/>
            <p:nvPr/>
          </p:nvGrpSpPr>
          <p:grpSpPr>
            <a:xfrm>
              <a:off x="5847936" y="2537763"/>
              <a:ext cx="568696" cy="201168"/>
              <a:chOff x="5868383" y="858579"/>
              <a:chExt cx="568696" cy="201168"/>
            </a:xfrm>
          </p:grpSpPr>
          <p:sp>
            <p:nvSpPr>
              <p:cNvPr id="210" name="Google Shape;16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1" name="Google Shape;16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2" name="Google Shape;16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3" name="Google Shape;16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5" name="Google Shape;166;p1"/>
            <p:cNvGrpSpPr/>
            <p:nvPr/>
          </p:nvGrpSpPr>
          <p:grpSpPr>
            <a:xfrm>
              <a:off x="5847936" y="3568319"/>
              <a:ext cx="568696" cy="201168"/>
              <a:chOff x="5868383" y="858579"/>
              <a:chExt cx="568696" cy="201168"/>
            </a:xfrm>
          </p:grpSpPr>
          <p:sp>
            <p:nvSpPr>
              <p:cNvPr id="206" name="Google Shape;16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7" name="Google Shape;16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8" name="Google Shape;16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9" name="Google Shape;17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6" name="Google Shape;171;p1"/>
            <p:cNvGrpSpPr/>
            <p:nvPr/>
          </p:nvGrpSpPr>
          <p:grpSpPr>
            <a:xfrm>
              <a:off x="5847936" y="4083597"/>
              <a:ext cx="568696" cy="201168"/>
              <a:chOff x="5868383" y="858579"/>
              <a:chExt cx="568696" cy="201168"/>
            </a:xfrm>
          </p:grpSpPr>
          <p:sp>
            <p:nvSpPr>
              <p:cNvPr id="202" name="Google Shape;17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3" name="Google Shape;17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4" name="Google Shape;17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5" name="Google Shape;17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7" name="Google Shape;176;p1"/>
            <p:cNvGrpSpPr/>
            <p:nvPr/>
          </p:nvGrpSpPr>
          <p:grpSpPr>
            <a:xfrm>
              <a:off x="5847936" y="5114153"/>
              <a:ext cx="568696" cy="201168"/>
              <a:chOff x="5868383" y="858579"/>
              <a:chExt cx="568696" cy="201168"/>
            </a:xfrm>
          </p:grpSpPr>
          <p:sp>
            <p:nvSpPr>
              <p:cNvPr id="198" name="Google Shape;17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9" name="Google Shape;17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0" name="Google Shape;17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1" name="Google Shape;18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8" name="Google Shape;181;p1"/>
            <p:cNvGrpSpPr/>
            <p:nvPr/>
          </p:nvGrpSpPr>
          <p:grpSpPr>
            <a:xfrm>
              <a:off x="5847936" y="5629431"/>
              <a:ext cx="568696" cy="201168"/>
              <a:chOff x="5868383" y="858579"/>
              <a:chExt cx="568696" cy="201168"/>
            </a:xfrm>
          </p:grpSpPr>
          <p:sp>
            <p:nvSpPr>
              <p:cNvPr id="194" name="Google Shape;18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5" name="Google Shape;18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6" name="Google Shape;18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7" name="Google Shape;18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9" name="Google Shape;186;p1"/>
            <p:cNvGrpSpPr/>
            <p:nvPr/>
          </p:nvGrpSpPr>
          <p:grpSpPr>
            <a:xfrm>
              <a:off x="5847936" y="2022485"/>
              <a:ext cx="568696" cy="201168"/>
              <a:chOff x="5868383" y="858579"/>
              <a:chExt cx="568696" cy="201168"/>
            </a:xfrm>
          </p:grpSpPr>
          <p:sp>
            <p:nvSpPr>
              <p:cNvPr id="190" name="Google Shape;18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1" name="Google Shape;18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2" name="Google Shape;18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3" name="Google Shape;19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0" name="Google Shape;191;p1"/>
            <p:cNvGrpSpPr/>
            <p:nvPr/>
          </p:nvGrpSpPr>
          <p:grpSpPr>
            <a:xfrm>
              <a:off x="5847936" y="3053041"/>
              <a:ext cx="568696" cy="201168"/>
              <a:chOff x="5868383" y="858579"/>
              <a:chExt cx="568696" cy="201168"/>
            </a:xfrm>
          </p:grpSpPr>
          <p:sp>
            <p:nvSpPr>
              <p:cNvPr id="186" name="Google Shape;19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7" name="Google Shape;19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8" name="Google Shape;19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9" name="Google Shape;19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1" name="Google Shape;196;p1"/>
            <p:cNvGrpSpPr/>
            <p:nvPr/>
          </p:nvGrpSpPr>
          <p:grpSpPr>
            <a:xfrm>
              <a:off x="5847936" y="4598875"/>
              <a:ext cx="568696" cy="201168"/>
              <a:chOff x="5868383" y="858579"/>
              <a:chExt cx="568696" cy="201168"/>
            </a:xfrm>
          </p:grpSpPr>
          <p:sp>
            <p:nvSpPr>
              <p:cNvPr id="182" name="Google Shape;19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3" name="Google Shape;19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4" name="Google Shape;19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5" name="Google Shape;20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222" name="Google Shape;201;p1"/>
          <p:cNvSpPr txBox="1"/>
          <p:nvPr/>
        </p:nvSpPr>
        <p:spPr>
          <a:xfrm>
            <a:off x="4139097" y="1378495"/>
            <a:ext cx="4970645" cy="5909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ar-SY" dirty="0"/>
              <a:t>بعد </a:t>
            </a:r>
            <a:r>
              <a:rPr lang="ar-SY" dirty="0" smtClean="0"/>
              <a:t>أن </a:t>
            </a:r>
            <a:r>
              <a:rPr lang="ar-SY" dirty="0" smtClean="0">
                <a:solidFill>
                  <a:srgbClr val="FF0000"/>
                </a:solidFill>
              </a:rPr>
              <a:t>أنهى</a:t>
            </a:r>
            <a:r>
              <a:rPr lang="ar-SY" dirty="0" smtClean="0"/>
              <a:t> </a:t>
            </a:r>
            <a:r>
              <a:rPr lang="ar-SY" dirty="0"/>
              <a:t>مرحلة </a:t>
            </a:r>
            <a:r>
              <a:rPr lang="ar-SY" dirty="0" smtClean="0"/>
              <a:t>الدراسة </a:t>
            </a:r>
            <a:r>
              <a:rPr lang="ar-SY" dirty="0"/>
              <a:t>في ذلك المعهد </a:t>
            </a:r>
            <a:r>
              <a:rPr lang="ar-SY" dirty="0" smtClean="0"/>
              <a:t>متخصصاً </a:t>
            </a:r>
            <a:r>
              <a:rPr lang="ar-SY" dirty="0"/>
              <a:t>في </a:t>
            </a:r>
            <a:r>
              <a:rPr lang="ar-SY" dirty="0" smtClean="0"/>
              <a:t>القضاء الشرعي، </a:t>
            </a:r>
            <a:r>
              <a:rPr lang="ar-SY" dirty="0">
                <a:solidFill>
                  <a:srgbClr val="FF0000"/>
                </a:solidFill>
              </a:rPr>
              <a:t>تحولَّ</a:t>
            </a:r>
            <a:r>
              <a:rPr lang="ar-SY" dirty="0"/>
              <a:t> إلى </a:t>
            </a:r>
            <a:r>
              <a:rPr lang="ar-SY" dirty="0">
                <a:solidFill>
                  <a:srgbClr val="FF0000"/>
                </a:solidFill>
              </a:rPr>
              <a:t>الخدمة</a:t>
            </a:r>
            <a:r>
              <a:rPr lang="ar-SY" dirty="0"/>
              <a:t>، فعمل </a:t>
            </a:r>
            <a:r>
              <a:rPr lang="ar-SY" dirty="0">
                <a:solidFill>
                  <a:srgbClr val="FF0000"/>
                </a:solidFill>
              </a:rPr>
              <a:t>مدرساً</a:t>
            </a:r>
            <a:r>
              <a:rPr lang="ar-SY" dirty="0"/>
              <a:t> في </a:t>
            </a:r>
            <a:r>
              <a:rPr lang="ar-SY" dirty="0">
                <a:solidFill>
                  <a:srgbClr val="0070C0"/>
                </a:solidFill>
              </a:rPr>
              <a:t>ينبع </a:t>
            </a:r>
            <a:r>
              <a:rPr lang="ar-SY" dirty="0"/>
              <a:t>من عام </a:t>
            </a:r>
            <a:r>
              <a:rPr lang="ar-SY" dirty="0" smtClean="0"/>
              <a:t>1353هـ حتى </a:t>
            </a:r>
            <a:r>
              <a:rPr lang="ar-SY" dirty="0"/>
              <a:t>عام </a:t>
            </a:r>
            <a:r>
              <a:rPr lang="ar-SY" dirty="0" smtClean="0"/>
              <a:t>1357هـ  بعد</a:t>
            </a:r>
            <a:r>
              <a:rPr lang="ar-SY" dirty="0"/>
              <a:t> أن أصبح </a:t>
            </a:r>
            <a:r>
              <a:rPr lang="ar-SY" dirty="0" smtClean="0">
                <a:solidFill>
                  <a:srgbClr val="FF0000"/>
                </a:solidFill>
              </a:rPr>
              <a:t>مديراً</a:t>
            </a:r>
            <a:r>
              <a:rPr lang="ar-SY" dirty="0" smtClean="0"/>
              <a:t> </a:t>
            </a:r>
            <a:r>
              <a:rPr lang="ar-SY" dirty="0"/>
              <a:t>للمدرسة</a:t>
            </a:r>
            <a:r>
              <a:rPr lang="ar-SY" dirty="0" smtClean="0"/>
              <a:t>. </a:t>
            </a:r>
            <a:r>
              <a:rPr lang="ar-SY" dirty="0"/>
              <a:t>ثم </a:t>
            </a:r>
            <a:r>
              <a:rPr lang="ar-SY" dirty="0">
                <a:solidFill>
                  <a:srgbClr val="FF0000"/>
                </a:solidFill>
              </a:rPr>
              <a:t>انتقل</a:t>
            </a:r>
            <a:r>
              <a:rPr lang="ar-SY" dirty="0"/>
              <a:t> </a:t>
            </a:r>
            <a:r>
              <a:rPr lang="ar-SY" dirty="0" smtClean="0"/>
              <a:t>إلى سلك </a:t>
            </a:r>
            <a:r>
              <a:rPr lang="ar-SY" dirty="0" smtClean="0">
                <a:solidFill>
                  <a:srgbClr val="FF0000"/>
                </a:solidFill>
              </a:rPr>
              <a:t>القضاء</a:t>
            </a:r>
            <a:r>
              <a:rPr lang="ar-SY" dirty="0" smtClean="0"/>
              <a:t> </a:t>
            </a:r>
            <a:r>
              <a:rPr lang="ar-SY" dirty="0"/>
              <a:t>فعمل </a:t>
            </a:r>
            <a:r>
              <a:rPr lang="ar-SY" dirty="0" smtClean="0">
                <a:solidFill>
                  <a:srgbClr val="FF0000"/>
                </a:solidFill>
              </a:rPr>
              <a:t>قاضياً</a:t>
            </a:r>
            <a:r>
              <a:rPr lang="ar-SY" dirty="0" smtClean="0"/>
              <a:t> </a:t>
            </a:r>
            <a:r>
              <a:rPr lang="ar-SY" dirty="0"/>
              <a:t>في </a:t>
            </a:r>
            <a:r>
              <a:rPr lang="ar-SY" dirty="0" smtClean="0"/>
              <a:t>مدينة</a:t>
            </a:r>
            <a:r>
              <a:rPr lang="ar-SY" dirty="0"/>
              <a:t> </a:t>
            </a:r>
            <a:r>
              <a:rPr lang="ar-SY" dirty="0">
                <a:solidFill>
                  <a:srgbClr val="0070C0"/>
                </a:solidFill>
              </a:rPr>
              <a:t>ضبا </a:t>
            </a:r>
            <a:r>
              <a:rPr lang="ar-SY" dirty="0"/>
              <a:t>وذلك عام </a:t>
            </a:r>
            <a:r>
              <a:rPr lang="ar-SY" dirty="0" smtClean="0"/>
              <a:t>1357هـ </a:t>
            </a:r>
            <a:r>
              <a:rPr lang="ar-SY" dirty="0"/>
              <a:t>. ولم ينقطع </a:t>
            </a:r>
            <a:r>
              <a:rPr lang="ar-SY" dirty="0" smtClean="0"/>
              <a:t>حنينهُ </a:t>
            </a:r>
            <a:r>
              <a:rPr lang="ar-SY" dirty="0"/>
              <a:t>و </a:t>
            </a:r>
            <a:r>
              <a:rPr lang="ar-SY" dirty="0" smtClean="0"/>
              <a:t>شوقهُ إلى </a:t>
            </a:r>
            <a:r>
              <a:rPr lang="ar-SY" dirty="0"/>
              <a:t>المعرفة بعد </a:t>
            </a:r>
            <a:r>
              <a:rPr lang="ar-SY" dirty="0" smtClean="0"/>
              <a:t>أن أنهى </a:t>
            </a:r>
            <a:r>
              <a:rPr lang="ar-SY" dirty="0"/>
              <a:t>الدراسة في المعهد، بل كان </a:t>
            </a:r>
            <a:r>
              <a:rPr lang="ar-SY" dirty="0">
                <a:solidFill>
                  <a:srgbClr val="FF0000"/>
                </a:solidFill>
              </a:rPr>
              <a:t>يرغب</a:t>
            </a:r>
            <a:r>
              <a:rPr lang="ar-SY" dirty="0"/>
              <a:t> </a:t>
            </a:r>
            <a:r>
              <a:rPr lang="ar-SY" dirty="0" smtClean="0"/>
              <a:t>في </a:t>
            </a:r>
            <a:r>
              <a:rPr lang="ar-SY" dirty="0"/>
              <a:t>المزيد حتى </a:t>
            </a:r>
            <a:r>
              <a:rPr lang="ar-SY" dirty="0">
                <a:solidFill>
                  <a:srgbClr val="FF0000"/>
                </a:solidFill>
              </a:rPr>
              <a:t>جاءته</a:t>
            </a:r>
            <a:r>
              <a:rPr lang="ar-SY" dirty="0"/>
              <a:t> </a:t>
            </a:r>
            <a:r>
              <a:rPr lang="ar-SY" dirty="0" smtClean="0"/>
              <a:t>الفرصة المواتية </a:t>
            </a:r>
            <a:r>
              <a:rPr lang="ar-SY" dirty="0" smtClean="0">
                <a:solidFill>
                  <a:srgbClr val="FF0000"/>
                </a:solidFill>
              </a:rPr>
              <a:t>فسافر</a:t>
            </a:r>
            <a:r>
              <a:rPr lang="ar-SY" dirty="0">
                <a:solidFill>
                  <a:srgbClr val="FF0000"/>
                </a:solidFill>
              </a:rPr>
              <a:t> </a:t>
            </a:r>
            <a:r>
              <a:rPr lang="ar-SY" dirty="0"/>
              <a:t>إلى </a:t>
            </a:r>
            <a:r>
              <a:rPr lang="ar-SY" dirty="0">
                <a:solidFill>
                  <a:srgbClr val="0070C0"/>
                </a:solidFill>
              </a:rPr>
              <a:t>القاهرة</a:t>
            </a:r>
            <a:r>
              <a:rPr lang="ar-SY" dirty="0" smtClean="0"/>
              <a:t>. </a:t>
            </a:r>
            <a:r>
              <a:rPr lang="ar-SY" dirty="0"/>
              <a:t>وفي عام </a:t>
            </a:r>
            <a:r>
              <a:rPr lang="ar-SY" dirty="0" smtClean="0"/>
              <a:t>1358هـ  </a:t>
            </a:r>
            <a:r>
              <a:rPr lang="ar-SY" dirty="0"/>
              <a:t>التحق بكلية </a:t>
            </a:r>
            <a:r>
              <a:rPr lang="ar-SY" dirty="0" smtClean="0"/>
              <a:t>الآداب </a:t>
            </a:r>
            <a:r>
              <a:rPr lang="ar-SY" dirty="0"/>
              <a:t>في جامعة القاهرة، </a:t>
            </a:r>
            <a:r>
              <a:rPr lang="ar-SY" dirty="0">
                <a:solidFill>
                  <a:srgbClr val="FF0000"/>
                </a:solidFill>
              </a:rPr>
              <a:t>ولكنهَّ</a:t>
            </a:r>
            <a:r>
              <a:rPr lang="ar-SY" dirty="0"/>
              <a:t> </a:t>
            </a:r>
            <a:r>
              <a:rPr lang="ar-SY" dirty="0" smtClean="0"/>
              <a:t>لم </a:t>
            </a:r>
            <a:r>
              <a:rPr lang="ar-SY" dirty="0"/>
              <a:t>يكمل دراستهَ؛ُ حيث قامت </a:t>
            </a:r>
            <a:r>
              <a:rPr lang="ar-SY" dirty="0">
                <a:solidFill>
                  <a:srgbClr val="FF0000"/>
                </a:solidFill>
              </a:rPr>
              <a:t>الحرب</a:t>
            </a:r>
            <a:r>
              <a:rPr lang="ar-SY" dirty="0"/>
              <a:t> </a:t>
            </a:r>
            <a:r>
              <a:rPr lang="ar-SY" dirty="0">
                <a:solidFill>
                  <a:srgbClr val="FF0000"/>
                </a:solidFill>
              </a:rPr>
              <a:t>العالمية</a:t>
            </a:r>
            <a:r>
              <a:rPr lang="ar-SY" dirty="0"/>
              <a:t> </a:t>
            </a:r>
            <a:r>
              <a:rPr lang="ar-SY" dirty="0">
                <a:solidFill>
                  <a:srgbClr val="FF0000"/>
                </a:solidFill>
              </a:rPr>
              <a:t>الثانية</a:t>
            </a:r>
            <a:r>
              <a:rPr lang="ar-SY" dirty="0"/>
              <a:t> و </a:t>
            </a:r>
            <a:r>
              <a:rPr lang="ar-SY" dirty="0" smtClean="0">
                <a:solidFill>
                  <a:srgbClr val="FF0000"/>
                </a:solidFill>
              </a:rPr>
              <a:t>أُعيدت</a:t>
            </a:r>
            <a:r>
              <a:rPr lang="ar-SY" dirty="0" smtClean="0"/>
              <a:t> </a:t>
            </a:r>
            <a:r>
              <a:rPr lang="ar-SY" dirty="0"/>
              <a:t>البعثة السعودية </a:t>
            </a:r>
            <a:r>
              <a:rPr lang="ar-SY" dirty="0" smtClean="0"/>
              <a:t>من </a:t>
            </a:r>
            <a:r>
              <a:rPr lang="ar-SY" dirty="0"/>
              <a:t>هناك. رجع إلى </a:t>
            </a:r>
            <a:r>
              <a:rPr lang="ar-SY" dirty="0">
                <a:solidFill>
                  <a:srgbClr val="FF0000"/>
                </a:solidFill>
              </a:rPr>
              <a:t>التدريس</a:t>
            </a:r>
            <a:r>
              <a:rPr lang="ar-SY" dirty="0"/>
              <a:t> فدرَّس في مناطق عديدة،ٍ و </a:t>
            </a:r>
            <a:r>
              <a:rPr lang="ar-SY" dirty="0">
                <a:solidFill>
                  <a:srgbClr val="FF0000"/>
                </a:solidFill>
              </a:rPr>
              <a:t>شغل</a:t>
            </a:r>
            <a:r>
              <a:rPr lang="ar-SY" dirty="0"/>
              <a:t> مناصب تربوية </a:t>
            </a:r>
            <a:r>
              <a:rPr lang="ar-SY" dirty="0" smtClean="0"/>
              <a:t>مختلفة،ً</a:t>
            </a:r>
            <a:r>
              <a:rPr lang="ar-SY" dirty="0"/>
              <a:t> </a:t>
            </a:r>
            <a:r>
              <a:rPr lang="ar-SY" dirty="0">
                <a:solidFill>
                  <a:srgbClr val="FF0000"/>
                </a:solidFill>
              </a:rPr>
              <a:t>كرئاستهِ</a:t>
            </a:r>
            <a:r>
              <a:rPr lang="ar-SY" dirty="0"/>
              <a:t> مراقبة التعليم في </a:t>
            </a:r>
            <a:r>
              <a:rPr lang="ar-SY" dirty="0">
                <a:solidFill>
                  <a:srgbClr val="0070C0"/>
                </a:solidFill>
              </a:rPr>
              <a:t>الظهران</a:t>
            </a:r>
            <a:r>
              <a:rPr lang="ar-SY" dirty="0"/>
              <a:t>، </a:t>
            </a:r>
            <a:r>
              <a:rPr lang="ar-SY" dirty="0" smtClean="0"/>
              <a:t>ثم </a:t>
            </a:r>
            <a:r>
              <a:rPr lang="ar-SY" dirty="0" smtClean="0">
                <a:solidFill>
                  <a:srgbClr val="FF0000"/>
                </a:solidFill>
              </a:rPr>
              <a:t>إدارة</a:t>
            </a:r>
            <a:r>
              <a:rPr lang="ar-SY" dirty="0" smtClean="0"/>
              <a:t> </a:t>
            </a:r>
            <a:r>
              <a:rPr lang="ar-SY" dirty="0"/>
              <a:t>التعليم في </a:t>
            </a:r>
            <a:r>
              <a:rPr lang="ar-SY" dirty="0">
                <a:solidFill>
                  <a:srgbClr val="FF0000"/>
                </a:solidFill>
              </a:rPr>
              <a:t>نجد</a:t>
            </a:r>
            <a:r>
              <a:rPr lang="ar-SY" dirty="0"/>
              <a:t> عام </a:t>
            </a:r>
            <a:r>
              <a:rPr lang="ar-SY" dirty="0" smtClean="0"/>
              <a:t>1369هـ </a:t>
            </a:r>
            <a:r>
              <a:rPr lang="ar-SY" dirty="0"/>
              <a:t>. </a:t>
            </a:r>
            <a:r>
              <a:rPr lang="ar-SY" dirty="0" smtClean="0"/>
              <a:t>وكان </a:t>
            </a:r>
            <a:r>
              <a:rPr lang="ar-SY" dirty="0" smtClean="0">
                <a:solidFill>
                  <a:srgbClr val="FF0000"/>
                </a:solidFill>
              </a:rPr>
              <a:t>أول</a:t>
            </a:r>
            <a:r>
              <a:rPr lang="ar-SY" dirty="0" smtClean="0"/>
              <a:t> </a:t>
            </a:r>
            <a:r>
              <a:rPr lang="ar-SY" dirty="0">
                <a:solidFill>
                  <a:srgbClr val="FF0000"/>
                </a:solidFill>
              </a:rPr>
              <a:t>مدير</a:t>
            </a:r>
            <a:r>
              <a:rPr lang="ar-SY" dirty="0"/>
              <a:t> لكليتَّيَ </a:t>
            </a:r>
            <a:r>
              <a:rPr lang="ar-SY" dirty="0" smtClean="0">
                <a:solidFill>
                  <a:srgbClr val="FF0000"/>
                </a:solidFill>
              </a:rPr>
              <a:t>الشرَّيعةَ</a:t>
            </a:r>
            <a:r>
              <a:rPr lang="ar-SY" dirty="0" smtClean="0"/>
              <a:t> و </a:t>
            </a:r>
            <a:r>
              <a:rPr lang="ar-SY" dirty="0" smtClean="0">
                <a:solidFill>
                  <a:srgbClr val="FF0000"/>
                </a:solidFill>
              </a:rPr>
              <a:t>اللغة</a:t>
            </a:r>
            <a:r>
              <a:rPr lang="ar-SY" dirty="0" smtClean="0"/>
              <a:t> </a:t>
            </a:r>
            <a:r>
              <a:rPr lang="ar-SY" dirty="0" smtClean="0">
                <a:solidFill>
                  <a:srgbClr val="FF0000"/>
                </a:solidFill>
              </a:rPr>
              <a:t>العربيةَّ</a:t>
            </a:r>
            <a:r>
              <a:rPr lang="ar-SY" dirty="0" smtClean="0"/>
              <a:t> </a:t>
            </a:r>
            <a:r>
              <a:rPr lang="ar-SY" dirty="0"/>
              <a:t>في </a:t>
            </a:r>
            <a:r>
              <a:rPr lang="ar-SY" dirty="0" smtClean="0">
                <a:solidFill>
                  <a:srgbClr val="0070C0"/>
                </a:solidFill>
              </a:rPr>
              <a:t>الرياض</a:t>
            </a:r>
            <a:r>
              <a:rPr lang="ar-SY" dirty="0"/>
              <a:t>، اللتين كانتا </a:t>
            </a:r>
            <a:r>
              <a:rPr lang="ar-SY" dirty="0" smtClean="0">
                <a:solidFill>
                  <a:srgbClr val="FF0000"/>
                </a:solidFill>
              </a:rPr>
              <a:t>النواة</a:t>
            </a:r>
            <a:r>
              <a:rPr lang="ar-SY" dirty="0" smtClean="0"/>
              <a:t> لإنشاء </a:t>
            </a:r>
            <a:r>
              <a:rPr lang="ar-SY" dirty="0">
                <a:solidFill>
                  <a:srgbClr val="0070C0"/>
                </a:solidFill>
              </a:rPr>
              <a:t>جامعة الإمام محمد بن </a:t>
            </a:r>
            <a:r>
              <a:rPr lang="ar-SY" dirty="0" smtClean="0">
                <a:solidFill>
                  <a:srgbClr val="0070C0"/>
                </a:solidFill>
              </a:rPr>
              <a:t>سعود الإسلامية</a:t>
            </a:r>
            <a:r>
              <a:rPr lang="ar-SY" dirty="0"/>
              <a:t>.</a:t>
            </a:r>
            <a:endParaRPr dirty="0"/>
          </a:p>
        </p:txBody>
      </p:sp>
      <p:sp>
        <p:nvSpPr>
          <p:cNvPr id="105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3437902" y="823476"/>
            <a:ext cx="7881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رابعاً -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أعيدُ قراءة المقطع الآتي، ثم أتعاونُ مع من بجواري؛ لملء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الخريطة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الذهنية الآتية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  <a:endParaRPr lang="ar-SY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8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138" grpId="0" animBg="1"/>
      <p:bldP spid="222" grpId="0"/>
      <p:bldP spid="1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le: Hollow 6">
            <a:extLst>
              <a:ext uri="{FF2B5EF4-FFF2-40B4-BE49-F238E27FC236}">
                <a16:creationId xmlns="" xmlns:a16="http://schemas.microsoft.com/office/drawing/2014/main" id="{6786B3E0-462C-4244-952E-8DFC0A13BAA1}"/>
              </a:ext>
            </a:extLst>
          </p:cNvPr>
          <p:cNvSpPr/>
          <p:nvPr/>
        </p:nvSpPr>
        <p:spPr>
          <a:xfrm>
            <a:off x="2870635" y="3563257"/>
            <a:ext cx="2931886" cy="2931886"/>
          </a:xfrm>
          <a:prstGeom prst="donut">
            <a:avLst>
              <a:gd name="adj" fmla="val 15537"/>
            </a:avLst>
          </a:prstGeom>
          <a:solidFill>
            <a:srgbClr val="00B050"/>
          </a:solidFill>
          <a:ln>
            <a:noFill/>
          </a:ln>
          <a:scene3d>
            <a:camera prst="isometricOffAxis2Top">
              <a:rot lat="18075715" lon="3207254" rev="20241448"/>
            </a:camera>
            <a:lightRig rig="flat" dir="t"/>
          </a:scene3d>
          <a:sp3d extrusionH="260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ircle: Hollow 7">
            <a:extLst>
              <a:ext uri="{FF2B5EF4-FFF2-40B4-BE49-F238E27FC236}">
                <a16:creationId xmlns="" xmlns:a16="http://schemas.microsoft.com/office/drawing/2014/main" id="{81833672-4907-4705-98F4-D5E8523B17DD}"/>
              </a:ext>
            </a:extLst>
          </p:cNvPr>
          <p:cNvSpPr/>
          <p:nvPr/>
        </p:nvSpPr>
        <p:spPr>
          <a:xfrm>
            <a:off x="2788748" y="337455"/>
            <a:ext cx="2931886" cy="2931886"/>
          </a:xfrm>
          <a:prstGeom prst="donut">
            <a:avLst>
              <a:gd name="adj" fmla="val 15537"/>
            </a:avLst>
          </a:prstGeom>
          <a:solidFill>
            <a:srgbClr val="00B0F0"/>
          </a:solidFill>
          <a:ln>
            <a:noFill/>
          </a:ln>
          <a:scene3d>
            <a:camera prst="isometricOffAxis2Top">
              <a:rot lat="18075715" lon="3207254" rev="16041449"/>
            </a:camera>
            <a:lightRig rig="flat" dir="t"/>
          </a:scene3d>
          <a:sp3d extrusionH="260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ircle: Hollow 8">
            <a:extLst>
              <a:ext uri="{FF2B5EF4-FFF2-40B4-BE49-F238E27FC236}">
                <a16:creationId xmlns="" xmlns:a16="http://schemas.microsoft.com/office/drawing/2014/main" id="{A754D99A-8364-42BA-A2FD-ADC222A87734}"/>
              </a:ext>
            </a:extLst>
          </p:cNvPr>
          <p:cNvSpPr/>
          <p:nvPr/>
        </p:nvSpPr>
        <p:spPr>
          <a:xfrm>
            <a:off x="6537767" y="3429000"/>
            <a:ext cx="2931886" cy="2931886"/>
          </a:xfrm>
          <a:prstGeom prst="donut">
            <a:avLst>
              <a:gd name="adj" fmla="val 15537"/>
            </a:avLst>
          </a:prstGeom>
          <a:solidFill>
            <a:srgbClr val="7030A0"/>
          </a:solidFill>
          <a:ln>
            <a:noFill/>
          </a:ln>
          <a:scene3d>
            <a:camera prst="isometricOffAxis2Top">
              <a:rot lat="18075715" lon="3207254" rev="16041449"/>
            </a:camera>
            <a:lightRig rig="flat" dir="t"/>
          </a:scene3d>
          <a:sp3d extrusionH="260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ircle: Hollow 9">
            <a:extLst>
              <a:ext uri="{FF2B5EF4-FFF2-40B4-BE49-F238E27FC236}">
                <a16:creationId xmlns="" xmlns:a16="http://schemas.microsoft.com/office/drawing/2014/main" id="{ADBF3F48-6D27-4402-8831-AA476E1D3759}"/>
              </a:ext>
            </a:extLst>
          </p:cNvPr>
          <p:cNvSpPr/>
          <p:nvPr/>
        </p:nvSpPr>
        <p:spPr>
          <a:xfrm>
            <a:off x="6589488" y="373744"/>
            <a:ext cx="2931886" cy="2931886"/>
          </a:xfrm>
          <a:prstGeom prst="donut">
            <a:avLst>
              <a:gd name="adj" fmla="val 15537"/>
            </a:avLst>
          </a:prstGeom>
          <a:solidFill>
            <a:srgbClr val="FFC000"/>
          </a:solidFill>
          <a:ln>
            <a:noFill/>
          </a:ln>
          <a:scene3d>
            <a:camera prst="isometricOffAxis2Top">
              <a:rot lat="18075715" lon="3207254" rev="20241448"/>
            </a:camera>
            <a:lightRig rig="flat" dir="t"/>
          </a:scene3d>
          <a:sp3d extrusionH="260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="" xmlns:a16="http://schemas.microsoft.com/office/drawing/2014/main" id="{128826AA-7642-44D3-90DA-131FB90001FF}"/>
              </a:ext>
            </a:extLst>
          </p:cNvPr>
          <p:cNvSpPr/>
          <p:nvPr/>
        </p:nvSpPr>
        <p:spPr>
          <a:xfrm>
            <a:off x="4136571" y="1469571"/>
            <a:ext cx="3918860" cy="3918860"/>
          </a:xfrm>
          <a:custGeom>
            <a:avLst/>
            <a:gdLst>
              <a:gd name="connsiteX0" fmla="*/ 2773300 w 3918860"/>
              <a:gd name="connsiteY0" fmla="*/ 3397814 h 3918860"/>
              <a:gd name="connsiteX1" fmla="*/ 2999693 w 3918860"/>
              <a:gd name="connsiteY1" fmla="*/ 3617800 h 3918860"/>
              <a:gd name="connsiteX2" fmla="*/ 2893411 w 3918860"/>
              <a:gd name="connsiteY2" fmla="*/ 3682368 h 3918860"/>
              <a:gd name="connsiteX3" fmla="*/ 1959430 w 3918860"/>
              <a:gd name="connsiteY3" fmla="*/ 3918860 h 3918860"/>
              <a:gd name="connsiteX4" fmla="*/ 1240957 w 3918860"/>
              <a:gd name="connsiteY4" fmla="*/ 3782948 h 3918860"/>
              <a:gd name="connsiteX5" fmla="*/ 1110603 w 3918860"/>
              <a:gd name="connsiteY5" fmla="*/ 3725931 h 3918860"/>
              <a:gd name="connsiteX6" fmla="*/ 1314660 w 3918860"/>
              <a:gd name="connsiteY6" fmla="*/ 3498882 h 3918860"/>
              <a:gd name="connsiteX7" fmla="*/ 1326048 w 3918860"/>
              <a:gd name="connsiteY7" fmla="*/ 3486459 h 3918860"/>
              <a:gd name="connsiteX8" fmla="*/ 1353110 w 3918860"/>
              <a:gd name="connsiteY8" fmla="*/ 3498297 h 3918860"/>
              <a:gd name="connsiteX9" fmla="*/ 1959430 w 3918860"/>
              <a:gd name="connsiteY9" fmla="*/ 3612993 h 3918860"/>
              <a:gd name="connsiteX10" fmla="*/ 2747617 w 3918860"/>
              <a:gd name="connsiteY10" fmla="*/ 3413417 h 3918860"/>
              <a:gd name="connsiteX11" fmla="*/ 3486286 w 3918860"/>
              <a:gd name="connsiteY11" fmla="*/ 2594225 h 3918860"/>
              <a:gd name="connsiteX12" fmla="*/ 3650239 w 3918860"/>
              <a:gd name="connsiteY12" fmla="*/ 2622959 h 3918860"/>
              <a:gd name="connsiteX13" fmla="*/ 3796547 w 3918860"/>
              <a:gd name="connsiteY13" fmla="*/ 2635603 h 3918860"/>
              <a:gd name="connsiteX14" fmla="*/ 3764878 w 3918860"/>
              <a:gd name="connsiteY14" fmla="*/ 2722129 h 3918860"/>
              <a:gd name="connsiteX15" fmla="*/ 3344956 w 3918860"/>
              <a:gd name="connsiteY15" fmla="*/ 3344956 h 3918860"/>
              <a:gd name="connsiteX16" fmla="*/ 3318746 w 3918860"/>
              <a:gd name="connsiteY16" fmla="*/ 3368777 h 3918860"/>
              <a:gd name="connsiteX17" fmla="*/ 3203259 w 3918860"/>
              <a:gd name="connsiteY17" fmla="*/ 3253290 h 3918860"/>
              <a:gd name="connsiteX18" fmla="*/ 3119141 w 3918860"/>
              <a:gd name="connsiteY18" fmla="*/ 3137342 h 3918860"/>
              <a:gd name="connsiteX19" fmla="*/ 3128676 w 3918860"/>
              <a:gd name="connsiteY19" fmla="*/ 3128676 h 3918860"/>
              <a:gd name="connsiteX20" fmla="*/ 3483048 w 3918860"/>
              <a:gd name="connsiteY20" fmla="*/ 2603072 h 3918860"/>
              <a:gd name="connsiteX21" fmla="*/ 421633 w 3918860"/>
              <a:gd name="connsiteY21" fmla="*/ 2564331 h 3918860"/>
              <a:gd name="connsiteX22" fmla="*/ 435812 w 3918860"/>
              <a:gd name="connsiteY22" fmla="*/ 2603072 h 3918860"/>
              <a:gd name="connsiteX23" fmla="*/ 847612 w 3918860"/>
              <a:gd name="connsiteY23" fmla="*/ 3183428 h 3918860"/>
              <a:gd name="connsiteX24" fmla="*/ 960281 w 3918860"/>
              <a:gd name="connsiteY24" fmla="*/ 3271955 h 3918860"/>
              <a:gd name="connsiteX25" fmla="*/ 937390 w 3918860"/>
              <a:gd name="connsiteY25" fmla="*/ 3313444 h 3918860"/>
              <a:gd name="connsiteX26" fmla="*/ 752863 w 3918860"/>
              <a:gd name="connsiteY26" fmla="*/ 3503245 h 3918860"/>
              <a:gd name="connsiteX27" fmla="*/ 749704 w 3918860"/>
              <a:gd name="connsiteY27" fmla="*/ 3500941 h 3918860"/>
              <a:gd name="connsiteX28" fmla="*/ 153982 w 3918860"/>
              <a:gd name="connsiteY28" fmla="*/ 2722129 h 3918860"/>
              <a:gd name="connsiteX29" fmla="*/ 110544 w 3918860"/>
              <a:gd name="connsiteY29" fmla="*/ 2603448 h 3918860"/>
              <a:gd name="connsiteX30" fmla="*/ 278910 w 3918860"/>
              <a:gd name="connsiteY30" fmla="*/ 2587564 h 3918860"/>
              <a:gd name="connsiteX31" fmla="*/ 3797314 w 3918860"/>
              <a:gd name="connsiteY31" fmla="*/ 1285352 h 3918860"/>
              <a:gd name="connsiteX32" fmla="*/ 3830768 w 3918860"/>
              <a:gd name="connsiteY32" fmla="*/ 1376756 h 3918860"/>
              <a:gd name="connsiteX33" fmla="*/ 3918860 w 3918860"/>
              <a:gd name="connsiteY33" fmla="*/ 1959430 h 3918860"/>
              <a:gd name="connsiteX34" fmla="*/ 3908744 w 3918860"/>
              <a:gd name="connsiteY34" fmla="*/ 2159771 h 3918860"/>
              <a:gd name="connsiteX35" fmla="*/ 3894902 w 3918860"/>
              <a:gd name="connsiteY35" fmla="*/ 2250466 h 3918860"/>
              <a:gd name="connsiteX36" fmla="*/ 3652859 w 3918860"/>
              <a:gd name="connsiteY36" fmla="*/ 2216850 h 3918860"/>
              <a:gd name="connsiteX37" fmla="*/ 3592978 w 3918860"/>
              <a:gd name="connsiteY37" fmla="*/ 2203705 h 3918860"/>
              <a:gd name="connsiteX38" fmla="*/ 3604456 w 3918860"/>
              <a:gd name="connsiteY38" fmla="*/ 2128497 h 3918860"/>
              <a:gd name="connsiteX39" fmla="*/ 3612993 w 3918860"/>
              <a:gd name="connsiteY39" fmla="*/ 1959430 h 3918860"/>
              <a:gd name="connsiteX40" fmla="*/ 3538652 w 3918860"/>
              <a:gd name="connsiteY40" fmla="*/ 1467711 h 3918860"/>
              <a:gd name="connsiteX41" fmla="*/ 3508472 w 3918860"/>
              <a:gd name="connsiteY41" fmla="*/ 1385252 h 3918860"/>
              <a:gd name="connsiteX42" fmla="*/ 157888 w 3918860"/>
              <a:gd name="connsiteY42" fmla="*/ 1188624 h 3918860"/>
              <a:gd name="connsiteX43" fmla="*/ 435227 w 3918860"/>
              <a:gd name="connsiteY43" fmla="*/ 1317389 h 3918860"/>
              <a:gd name="connsiteX44" fmla="*/ 380208 w 3918860"/>
              <a:gd name="connsiteY44" fmla="*/ 1467711 h 3918860"/>
              <a:gd name="connsiteX45" fmla="*/ 305867 w 3918860"/>
              <a:gd name="connsiteY45" fmla="*/ 1959430 h 3918860"/>
              <a:gd name="connsiteX46" fmla="*/ 314405 w 3918860"/>
              <a:gd name="connsiteY46" fmla="*/ 2128497 h 3918860"/>
              <a:gd name="connsiteX47" fmla="*/ 321924 w 3918860"/>
              <a:gd name="connsiteY47" fmla="*/ 2177765 h 3918860"/>
              <a:gd name="connsiteX48" fmla="*/ 77083 w 3918860"/>
              <a:gd name="connsiteY48" fmla="*/ 2212743 h 3918860"/>
              <a:gd name="connsiteX49" fmla="*/ 18201 w 3918860"/>
              <a:gd name="connsiteY49" fmla="*/ 2212743 h 3918860"/>
              <a:gd name="connsiteX50" fmla="*/ 10117 w 3918860"/>
              <a:gd name="connsiteY50" fmla="*/ 2159770 h 3918860"/>
              <a:gd name="connsiteX51" fmla="*/ 0 w 3918860"/>
              <a:gd name="connsiteY51" fmla="*/ 1959430 h 3918860"/>
              <a:gd name="connsiteX52" fmla="*/ 153982 w 3918860"/>
              <a:gd name="connsiteY52" fmla="*/ 1196732 h 3918860"/>
              <a:gd name="connsiteX53" fmla="*/ 1959430 w 3918860"/>
              <a:gd name="connsiteY53" fmla="*/ 0 h 3918860"/>
              <a:gd name="connsiteX54" fmla="*/ 3584220 w 3918860"/>
              <a:gd name="connsiteY54" fmla="*/ 863894 h 3918860"/>
              <a:gd name="connsiteX55" fmla="*/ 3620220 w 3918860"/>
              <a:gd name="connsiteY55" fmla="*/ 923152 h 3918860"/>
              <a:gd name="connsiteX56" fmla="*/ 3341686 w 3918860"/>
              <a:gd name="connsiteY56" fmla="*/ 1017853 h 3918860"/>
              <a:gd name="connsiteX57" fmla="*/ 3317838 w 3918860"/>
              <a:gd name="connsiteY57" fmla="*/ 1017853 h 3918860"/>
              <a:gd name="connsiteX58" fmla="*/ 3235400 w 3918860"/>
              <a:gd name="connsiteY58" fmla="*/ 907610 h 3918860"/>
              <a:gd name="connsiteX59" fmla="*/ 1959430 w 3918860"/>
              <a:gd name="connsiteY59" fmla="*/ 305867 h 3918860"/>
              <a:gd name="connsiteX60" fmla="*/ 683461 w 3918860"/>
              <a:gd name="connsiteY60" fmla="*/ 907610 h 3918860"/>
              <a:gd name="connsiteX61" fmla="*/ 655416 w 3918860"/>
              <a:gd name="connsiteY61" fmla="*/ 945113 h 3918860"/>
              <a:gd name="connsiteX62" fmla="*/ 562792 w 3918860"/>
              <a:gd name="connsiteY62" fmla="*/ 924198 h 3918860"/>
              <a:gd name="connsiteX63" fmla="*/ 355075 w 3918860"/>
              <a:gd name="connsiteY63" fmla="*/ 836567 h 3918860"/>
              <a:gd name="connsiteX64" fmla="*/ 447439 w 3918860"/>
              <a:gd name="connsiteY64" fmla="*/ 713051 h 3918860"/>
              <a:gd name="connsiteX65" fmla="*/ 1959430 w 3918860"/>
              <a:gd name="connsiteY65" fmla="*/ 0 h 391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918860" h="3918860">
                <a:moveTo>
                  <a:pt x="2773300" y="3397814"/>
                </a:moveTo>
                <a:lnTo>
                  <a:pt x="2999693" y="3617800"/>
                </a:lnTo>
                <a:lnTo>
                  <a:pt x="2893411" y="3682368"/>
                </a:lnTo>
                <a:cubicBezTo>
                  <a:pt x="2615773" y="3833190"/>
                  <a:pt x="2297606" y="3918860"/>
                  <a:pt x="1959430" y="3918860"/>
                </a:cubicBezTo>
                <a:cubicBezTo>
                  <a:pt x="1705798" y="3918860"/>
                  <a:pt x="1463422" y="3870671"/>
                  <a:pt x="1240957" y="3782948"/>
                </a:cubicBezTo>
                <a:lnTo>
                  <a:pt x="1110603" y="3725931"/>
                </a:lnTo>
                <a:lnTo>
                  <a:pt x="1314660" y="3498882"/>
                </a:lnTo>
                <a:lnTo>
                  <a:pt x="1326048" y="3486459"/>
                </a:lnTo>
                <a:lnTo>
                  <a:pt x="1353110" y="3498297"/>
                </a:lnTo>
                <a:cubicBezTo>
                  <a:pt x="1540849" y="3572326"/>
                  <a:pt x="1745390" y="3612993"/>
                  <a:pt x="1959430" y="3612993"/>
                </a:cubicBezTo>
                <a:cubicBezTo>
                  <a:pt x="2244817" y="3612993"/>
                  <a:pt x="2513318" y="3540696"/>
                  <a:pt x="2747617" y="3413417"/>
                </a:cubicBezTo>
                <a:close/>
                <a:moveTo>
                  <a:pt x="3486286" y="2594225"/>
                </a:moveTo>
                <a:lnTo>
                  <a:pt x="3650239" y="2622959"/>
                </a:lnTo>
                <a:lnTo>
                  <a:pt x="3796547" y="2635603"/>
                </a:lnTo>
                <a:lnTo>
                  <a:pt x="3764878" y="2722129"/>
                </a:lnTo>
                <a:cubicBezTo>
                  <a:pt x="3665726" y="2956552"/>
                  <a:pt x="3522250" y="3167663"/>
                  <a:pt x="3344956" y="3344956"/>
                </a:cubicBezTo>
                <a:lnTo>
                  <a:pt x="3318746" y="3368777"/>
                </a:lnTo>
                <a:lnTo>
                  <a:pt x="3203259" y="3253290"/>
                </a:lnTo>
                <a:lnTo>
                  <a:pt x="3119141" y="3137342"/>
                </a:lnTo>
                <a:lnTo>
                  <a:pt x="3128676" y="3128676"/>
                </a:lnTo>
                <a:cubicBezTo>
                  <a:pt x="3278294" y="2979058"/>
                  <a:pt x="3399374" y="2800901"/>
                  <a:pt x="3483048" y="2603072"/>
                </a:cubicBezTo>
                <a:close/>
                <a:moveTo>
                  <a:pt x="421633" y="2564331"/>
                </a:moveTo>
                <a:lnTo>
                  <a:pt x="435812" y="2603072"/>
                </a:lnTo>
                <a:cubicBezTo>
                  <a:pt x="529947" y="2825630"/>
                  <a:pt x="671421" y="3023290"/>
                  <a:pt x="847612" y="3183428"/>
                </a:cubicBezTo>
                <a:lnTo>
                  <a:pt x="960281" y="3271955"/>
                </a:lnTo>
                <a:lnTo>
                  <a:pt x="937390" y="3313444"/>
                </a:lnTo>
                <a:lnTo>
                  <a:pt x="752863" y="3503245"/>
                </a:lnTo>
                <a:lnTo>
                  <a:pt x="749704" y="3500941"/>
                </a:lnTo>
                <a:cubicBezTo>
                  <a:pt x="490612" y="3297331"/>
                  <a:pt x="284120" y="3029809"/>
                  <a:pt x="153982" y="2722129"/>
                </a:cubicBezTo>
                <a:lnTo>
                  <a:pt x="110544" y="2603448"/>
                </a:lnTo>
                <a:lnTo>
                  <a:pt x="278910" y="2587564"/>
                </a:lnTo>
                <a:close/>
                <a:moveTo>
                  <a:pt x="3797314" y="1285352"/>
                </a:moveTo>
                <a:lnTo>
                  <a:pt x="3830768" y="1376756"/>
                </a:lnTo>
                <a:cubicBezTo>
                  <a:pt x="3888019" y="1560822"/>
                  <a:pt x="3918860" y="1756525"/>
                  <a:pt x="3918860" y="1959430"/>
                </a:cubicBezTo>
                <a:cubicBezTo>
                  <a:pt x="3918860" y="2027065"/>
                  <a:pt x="3915433" y="2093900"/>
                  <a:pt x="3908744" y="2159771"/>
                </a:cubicBezTo>
                <a:lnTo>
                  <a:pt x="3894902" y="2250466"/>
                </a:lnTo>
                <a:lnTo>
                  <a:pt x="3652859" y="2216850"/>
                </a:lnTo>
                <a:lnTo>
                  <a:pt x="3592978" y="2203705"/>
                </a:lnTo>
                <a:lnTo>
                  <a:pt x="3604456" y="2128497"/>
                </a:lnTo>
                <a:cubicBezTo>
                  <a:pt x="3610101" y="2072909"/>
                  <a:pt x="3612993" y="2016507"/>
                  <a:pt x="3612993" y="1959430"/>
                </a:cubicBezTo>
                <a:cubicBezTo>
                  <a:pt x="3612993" y="1788198"/>
                  <a:pt x="3586966" y="1623045"/>
                  <a:pt x="3538652" y="1467711"/>
                </a:cubicBezTo>
                <a:lnTo>
                  <a:pt x="3508472" y="1385252"/>
                </a:lnTo>
                <a:close/>
                <a:moveTo>
                  <a:pt x="157888" y="1188624"/>
                </a:moveTo>
                <a:lnTo>
                  <a:pt x="435227" y="1317389"/>
                </a:lnTo>
                <a:lnTo>
                  <a:pt x="380208" y="1467711"/>
                </a:lnTo>
                <a:cubicBezTo>
                  <a:pt x="331894" y="1623045"/>
                  <a:pt x="305867" y="1788198"/>
                  <a:pt x="305867" y="1959430"/>
                </a:cubicBezTo>
                <a:cubicBezTo>
                  <a:pt x="305867" y="2016507"/>
                  <a:pt x="308759" y="2072909"/>
                  <a:pt x="314405" y="2128497"/>
                </a:cubicBezTo>
                <a:lnTo>
                  <a:pt x="321924" y="2177765"/>
                </a:lnTo>
                <a:lnTo>
                  <a:pt x="77083" y="2212743"/>
                </a:lnTo>
                <a:lnTo>
                  <a:pt x="18201" y="2212743"/>
                </a:lnTo>
                <a:lnTo>
                  <a:pt x="10117" y="2159770"/>
                </a:lnTo>
                <a:cubicBezTo>
                  <a:pt x="3427" y="2093900"/>
                  <a:pt x="0" y="2027065"/>
                  <a:pt x="0" y="1959430"/>
                </a:cubicBezTo>
                <a:cubicBezTo>
                  <a:pt x="0" y="1688889"/>
                  <a:pt x="54829" y="1431155"/>
                  <a:pt x="153982" y="1196732"/>
                </a:cubicBezTo>
                <a:close/>
                <a:moveTo>
                  <a:pt x="1959430" y="0"/>
                </a:moveTo>
                <a:cubicBezTo>
                  <a:pt x="2635782" y="0"/>
                  <a:pt x="3232096" y="342683"/>
                  <a:pt x="3584220" y="863894"/>
                </a:cubicBezTo>
                <a:lnTo>
                  <a:pt x="3620220" y="923152"/>
                </a:lnTo>
                <a:lnTo>
                  <a:pt x="3341686" y="1017853"/>
                </a:lnTo>
                <a:lnTo>
                  <a:pt x="3317838" y="1017853"/>
                </a:lnTo>
                <a:lnTo>
                  <a:pt x="3235400" y="907610"/>
                </a:lnTo>
                <a:cubicBezTo>
                  <a:pt x="2932112" y="540111"/>
                  <a:pt x="2473127" y="305867"/>
                  <a:pt x="1959430" y="305867"/>
                </a:cubicBezTo>
                <a:cubicBezTo>
                  <a:pt x="1445734" y="305867"/>
                  <a:pt x="986748" y="540111"/>
                  <a:pt x="683461" y="907610"/>
                </a:cubicBezTo>
                <a:lnTo>
                  <a:pt x="655416" y="945113"/>
                </a:lnTo>
                <a:lnTo>
                  <a:pt x="562792" y="924198"/>
                </a:lnTo>
                <a:lnTo>
                  <a:pt x="355075" y="836567"/>
                </a:lnTo>
                <a:lnTo>
                  <a:pt x="447439" y="713051"/>
                </a:lnTo>
                <a:cubicBezTo>
                  <a:pt x="806827" y="277573"/>
                  <a:pt x="1350714" y="0"/>
                  <a:pt x="195943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8BBFE708-5982-43D9-84CC-26567D79E6E7}"/>
              </a:ext>
            </a:extLst>
          </p:cNvPr>
          <p:cNvGrpSpPr/>
          <p:nvPr/>
        </p:nvGrpSpPr>
        <p:grpSpPr>
          <a:xfrm>
            <a:off x="8813800" y="1625553"/>
            <a:ext cx="2933700" cy="1221618"/>
            <a:chOff x="8813800" y="446314"/>
            <a:chExt cx="2933700" cy="1221618"/>
          </a:xfrm>
        </p:grpSpPr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1B64AB0B-16CF-4F50-A51A-E31A5BDEC883}"/>
                </a:ext>
              </a:extLst>
            </p:cNvPr>
            <p:cNvSpPr txBox="1"/>
            <p:nvPr/>
          </p:nvSpPr>
          <p:spPr>
            <a:xfrm>
              <a:off x="9469653" y="446314"/>
              <a:ext cx="19676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الفكرة الفرعية </a:t>
              </a:r>
              <a:r>
                <a:rPr lang="ar-SY" sz="2000" b="1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</a:t>
              </a:r>
              <a:endParaRPr lang="en-US" sz="20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94895963-38FB-453A-9CD2-F53BAB10BE92}"/>
                </a:ext>
              </a:extLst>
            </p:cNvPr>
            <p:cNvSpPr txBox="1"/>
            <p:nvPr/>
          </p:nvSpPr>
          <p:spPr>
            <a:xfrm>
              <a:off x="8813800" y="960046"/>
              <a:ext cx="29337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إنهاء دراسته في المعهد متخصصاً في القضاء الشرعي 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="" xmlns:a16="http://schemas.microsoft.com/office/drawing/2014/main" id="{E2C1FAE8-3391-43B5-BA58-938F723EDEA0}"/>
              </a:ext>
            </a:extLst>
          </p:cNvPr>
          <p:cNvGrpSpPr/>
          <p:nvPr/>
        </p:nvGrpSpPr>
        <p:grpSpPr>
          <a:xfrm>
            <a:off x="9115842" y="4091065"/>
            <a:ext cx="2822158" cy="1288123"/>
            <a:chOff x="9420642" y="5145165"/>
            <a:chExt cx="2822158" cy="1288123"/>
          </a:xfrm>
        </p:grpSpPr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E06C87FA-8125-4E26-82B7-8F62FA63D609}"/>
                </a:ext>
              </a:extLst>
            </p:cNvPr>
            <p:cNvSpPr txBox="1"/>
            <p:nvPr/>
          </p:nvSpPr>
          <p:spPr>
            <a:xfrm>
              <a:off x="9847919" y="5145165"/>
              <a:ext cx="19676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الفكرة الفرعية </a:t>
              </a:r>
              <a:r>
                <a:rPr lang="ar-SY" sz="2000" b="1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2</a:t>
              </a:r>
              <a:endParaRPr lang="ar-SY" sz="20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F57E401C-6F14-4B50-8747-16A69C7E664E}"/>
                </a:ext>
              </a:extLst>
            </p:cNvPr>
            <p:cNvSpPr txBox="1"/>
            <p:nvPr/>
          </p:nvSpPr>
          <p:spPr>
            <a:xfrm>
              <a:off x="9420642" y="5725402"/>
              <a:ext cx="28221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عمله مدرس ثم مدير، ثم انتقاله إلى </a:t>
              </a:r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(ضبا</a:t>
              </a:r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) ليعمل  قاضيا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5DD9C3DA-8F08-4B5B-A955-1CC0787B5F65}"/>
              </a:ext>
            </a:extLst>
          </p:cNvPr>
          <p:cNvGrpSpPr/>
          <p:nvPr/>
        </p:nvGrpSpPr>
        <p:grpSpPr>
          <a:xfrm>
            <a:off x="177800" y="4091065"/>
            <a:ext cx="2896251" cy="1851364"/>
            <a:chOff x="25400" y="5288010"/>
            <a:chExt cx="2896251" cy="1851364"/>
          </a:xfrm>
        </p:grpSpPr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33697419-677E-4D4B-B6BF-C8A8FFEBB337}"/>
                </a:ext>
              </a:extLst>
            </p:cNvPr>
            <p:cNvSpPr txBox="1"/>
            <p:nvPr/>
          </p:nvSpPr>
          <p:spPr>
            <a:xfrm>
              <a:off x="668744" y="5288010"/>
              <a:ext cx="19676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الفكرة الفرعية </a:t>
              </a:r>
              <a:r>
                <a:rPr lang="ar-SY" sz="2000" b="1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3</a:t>
              </a:r>
              <a:endParaRPr lang="ar-SY" sz="20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ABA88BB-8EB8-4035-9D9B-724494B5F94E}"/>
                </a:ext>
              </a:extLst>
            </p:cNvPr>
            <p:cNvSpPr txBox="1"/>
            <p:nvPr/>
          </p:nvSpPr>
          <p:spPr>
            <a:xfrm>
              <a:off x="25400" y="5815935"/>
              <a:ext cx="289625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التحاقه </a:t>
              </a:r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بكلية </a:t>
              </a:r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الآدب في القاهرة ولكنه لم يستطيع أن يكمل دراسته بسبب الحرب العالمية الثانية وعودته للعمل </a:t>
              </a:r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مُدَّرس 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="" xmlns:a16="http://schemas.microsoft.com/office/drawing/2014/main" id="{89C779C5-9824-4FCA-A445-04DCCCD1BFD8}"/>
              </a:ext>
            </a:extLst>
          </p:cNvPr>
          <p:cNvGrpSpPr/>
          <p:nvPr/>
        </p:nvGrpSpPr>
        <p:grpSpPr>
          <a:xfrm>
            <a:off x="642123" y="1558471"/>
            <a:ext cx="2146625" cy="1199945"/>
            <a:chOff x="524001" y="571133"/>
            <a:chExt cx="2146625" cy="1199945"/>
          </a:xfrm>
        </p:grpSpPr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7568562C-9A15-4B51-9821-C12D41FCF0AE}"/>
                </a:ext>
              </a:extLst>
            </p:cNvPr>
            <p:cNvSpPr txBox="1"/>
            <p:nvPr/>
          </p:nvSpPr>
          <p:spPr>
            <a:xfrm>
              <a:off x="524001" y="571133"/>
              <a:ext cx="19676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الفكرة الفرعية </a:t>
              </a:r>
              <a:r>
                <a:rPr lang="ar-SY" sz="2000" b="1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4</a:t>
              </a:r>
              <a:endParaRPr lang="ar-SY" sz="20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16959445-D7DF-4084-915F-06D5B8331D2D}"/>
                </a:ext>
              </a:extLst>
            </p:cNvPr>
            <p:cNvSpPr txBox="1"/>
            <p:nvPr/>
          </p:nvSpPr>
          <p:spPr>
            <a:xfrm>
              <a:off x="703022" y="1063192"/>
              <a:ext cx="19676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توليه مناصب تعليمية مختلفة 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9F4EE764-9BCA-4357-A8A7-55958330B5C5}"/>
              </a:ext>
            </a:extLst>
          </p:cNvPr>
          <p:cNvSpPr txBox="1"/>
          <p:nvPr/>
        </p:nvSpPr>
        <p:spPr>
          <a:xfrm>
            <a:off x="4711701" y="2866936"/>
            <a:ext cx="2622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الفكرة </a:t>
            </a:r>
            <a:r>
              <a:rPr lang="ar-SY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الرئيسة</a:t>
            </a:r>
          </a:p>
          <a:p>
            <a:pPr algn="ctr"/>
            <a:r>
              <a:rPr lang="ar-SY" sz="2400" b="1" dirty="0"/>
              <a:t>مسيرة حياة حمد الجاسر في </a:t>
            </a:r>
            <a:r>
              <a:rPr lang="ar-SY" sz="2400" b="1" dirty="0" smtClean="0"/>
              <a:t>طلب العلم </a:t>
            </a:r>
            <a:endParaRPr lang="en-US" sz="24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23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2" grpId="0" animBg="1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577</Words>
  <Application>Microsoft Office PowerPoint</Application>
  <PresentationFormat>مخصص</PresentationFormat>
  <Paragraphs>115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519</cp:revision>
  <dcterms:created xsi:type="dcterms:W3CDTF">2020-11-11T11:02:52Z</dcterms:created>
  <dcterms:modified xsi:type="dcterms:W3CDTF">2021-06-22T18:09:05Z</dcterms:modified>
</cp:coreProperties>
</file>