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56" r:id="rId8"/>
    <p:sldId id="291" r:id="rId9"/>
    <p:sldId id="267" r:id="rId10"/>
    <p:sldId id="29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19/08/1434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11413" y="2420938"/>
            <a:ext cx="360362" cy="1008062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913" y="207963"/>
            <a:ext cx="1079500" cy="6423025"/>
            <a:chOff x="3515" y="131"/>
            <a:chExt cx="680" cy="404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3515" y="140"/>
              <a:ext cx="680" cy="403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chemeClr val="bg1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15" y="2036"/>
              <a:ext cx="680" cy="231"/>
              <a:chOff x="1338" y="3666"/>
              <a:chExt cx="544" cy="231"/>
            </a:xfrm>
          </p:grpSpPr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0</a:t>
                </a:r>
                <a:endParaRPr lang="hi-IN" b="1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515" y="1909"/>
              <a:ext cx="680" cy="231"/>
              <a:chOff x="1338" y="3666"/>
              <a:chExt cx="544" cy="231"/>
            </a:xfrm>
          </p:grpSpPr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84" name="Text Box 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</a:t>
                </a:r>
                <a:endParaRPr lang="hi-IN" b="1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515" y="1782"/>
              <a:ext cx="680" cy="231"/>
              <a:chOff x="1338" y="3666"/>
              <a:chExt cx="544" cy="231"/>
            </a:xfrm>
          </p:grpSpPr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2</a:t>
                </a:r>
                <a:endParaRPr lang="hi-IN" b="1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515" y="1655"/>
              <a:ext cx="680" cy="231"/>
              <a:chOff x="1338" y="3666"/>
              <a:chExt cx="544" cy="231"/>
            </a:xfrm>
          </p:grpSpPr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92" name="Text Box 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3</a:t>
                </a:r>
                <a:endParaRPr lang="hi-IN" b="1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3515" y="1528"/>
              <a:ext cx="680" cy="231"/>
              <a:chOff x="1338" y="3666"/>
              <a:chExt cx="544" cy="231"/>
            </a:xfrm>
          </p:grpSpPr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96" name="Text Box 2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4</a:t>
                </a:r>
                <a:endParaRPr lang="hi-IN" b="1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515" y="1401"/>
              <a:ext cx="680" cy="231"/>
              <a:chOff x="1338" y="3666"/>
              <a:chExt cx="544" cy="231"/>
            </a:xfrm>
          </p:grpSpPr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00" name="Text Box 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5</a:t>
                </a:r>
                <a:endParaRPr lang="hi-IN" b="1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515" y="1274"/>
              <a:ext cx="680" cy="231"/>
              <a:chOff x="1338" y="3666"/>
              <a:chExt cx="544" cy="231"/>
            </a:xfrm>
          </p:grpSpPr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04" name="Text Box 3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6</a:t>
                </a:r>
                <a:endParaRPr lang="hi-IN" b="1"/>
              </a:p>
            </p:txBody>
          </p:sp>
        </p:grp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3515" y="1147"/>
              <a:ext cx="680" cy="231"/>
              <a:chOff x="1338" y="3666"/>
              <a:chExt cx="544" cy="231"/>
            </a:xfrm>
          </p:grpSpPr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08" name="Text Box 3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7</a:t>
                </a:r>
                <a:endParaRPr lang="hi-IN" b="1"/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3515" y="1020"/>
              <a:ext cx="680" cy="231"/>
              <a:chOff x="1338" y="3666"/>
              <a:chExt cx="544" cy="231"/>
            </a:xfrm>
          </p:grpSpPr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12" name="Text Box 4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8</a:t>
                </a:r>
                <a:endParaRPr lang="hi-IN" b="1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515" y="893"/>
              <a:ext cx="680" cy="231"/>
              <a:chOff x="1338" y="3666"/>
              <a:chExt cx="544" cy="231"/>
            </a:xfrm>
          </p:grpSpPr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16" name="Text Box 4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9</a:t>
                </a:r>
                <a:endParaRPr lang="hi-IN" b="1"/>
              </a:p>
            </p:txBody>
          </p:sp>
        </p:grp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515" y="766"/>
              <a:ext cx="680" cy="231"/>
              <a:chOff x="1338" y="3666"/>
              <a:chExt cx="544" cy="231"/>
            </a:xfrm>
          </p:grpSpPr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20" name="Text Box 4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10</a:t>
                </a:r>
                <a:endParaRPr lang="hi-IN" b="1"/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3515" y="639"/>
              <a:ext cx="680" cy="231"/>
              <a:chOff x="1338" y="3666"/>
              <a:chExt cx="544" cy="231"/>
            </a:xfrm>
          </p:grpSpPr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24" name="Text Box 5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11</a:t>
                </a:r>
                <a:endParaRPr lang="hi-IN" b="1"/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3515" y="512"/>
              <a:ext cx="680" cy="231"/>
              <a:chOff x="1338" y="3666"/>
              <a:chExt cx="544" cy="231"/>
            </a:xfrm>
          </p:grpSpPr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28" name="Text Box 5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12</a:t>
                </a:r>
                <a:endParaRPr lang="hi-IN" b="1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3515" y="385"/>
              <a:ext cx="680" cy="231"/>
              <a:chOff x="1338" y="3666"/>
              <a:chExt cx="544" cy="231"/>
            </a:xfrm>
          </p:grpSpPr>
          <p:sp>
            <p:nvSpPr>
              <p:cNvPr id="3130" name="Line 5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31" name="Line 5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32" name="Text Box 6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13</a:t>
                </a:r>
                <a:endParaRPr lang="hi-IN" b="1"/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3515" y="258"/>
              <a:ext cx="680" cy="231"/>
              <a:chOff x="1338" y="3666"/>
              <a:chExt cx="544" cy="231"/>
            </a:xfrm>
          </p:grpSpPr>
          <p:sp>
            <p:nvSpPr>
              <p:cNvPr id="3134" name="Line 6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35" name="Line 6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36" name="Text Box 6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14</a:t>
                </a:r>
                <a:endParaRPr lang="hi-IN" b="1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3515" y="131"/>
              <a:ext cx="680" cy="231"/>
              <a:chOff x="1338" y="3666"/>
              <a:chExt cx="544" cy="231"/>
            </a:xfrm>
          </p:grpSpPr>
          <p:sp>
            <p:nvSpPr>
              <p:cNvPr id="3138" name="Line 6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39" name="Line 6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0" name="Text Box 6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15</a:t>
                </a:r>
                <a:endParaRPr lang="hi-IN" b="1"/>
              </a:p>
            </p:txBody>
          </p:sp>
        </p:grpSp>
        <p:grpSp>
          <p:nvGrpSpPr>
            <p:cNvPr id="19" name="Group 69"/>
            <p:cNvGrpSpPr>
              <a:grpSpLocks/>
            </p:cNvGrpSpPr>
            <p:nvPr/>
          </p:nvGrpSpPr>
          <p:grpSpPr bwMode="auto">
            <a:xfrm>
              <a:off x="3515" y="3819"/>
              <a:ext cx="680" cy="231"/>
              <a:chOff x="1338" y="3666"/>
              <a:chExt cx="544" cy="231"/>
            </a:xfrm>
          </p:grpSpPr>
          <p:sp>
            <p:nvSpPr>
              <p:cNvPr id="3142" name="Line 7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3" name="Line 7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4" name="Text Box 7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-14</a:t>
                </a:r>
                <a:endParaRPr lang="hi-IN" b="1"/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515" y="3692"/>
              <a:ext cx="680" cy="231"/>
              <a:chOff x="1338" y="3666"/>
              <a:chExt cx="544" cy="231"/>
            </a:xfrm>
          </p:grpSpPr>
          <p:sp>
            <p:nvSpPr>
              <p:cNvPr id="3146" name="Line 7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7" name="Line 7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8" name="Text Box 7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-13</a:t>
                </a:r>
                <a:endParaRPr lang="hi-IN" b="1"/>
              </a:p>
            </p:txBody>
          </p:sp>
        </p:grpSp>
        <p:grpSp>
          <p:nvGrpSpPr>
            <p:cNvPr id="21" name="Group 77"/>
            <p:cNvGrpSpPr>
              <a:grpSpLocks/>
            </p:cNvGrpSpPr>
            <p:nvPr/>
          </p:nvGrpSpPr>
          <p:grpSpPr bwMode="auto">
            <a:xfrm>
              <a:off x="3515" y="3565"/>
              <a:ext cx="680" cy="231"/>
              <a:chOff x="1338" y="3666"/>
              <a:chExt cx="544" cy="231"/>
            </a:xfrm>
          </p:grpSpPr>
          <p:sp>
            <p:nvSpPr>
              <p:cNvPr id="3150" name="Line 7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1" name="Line 7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2" name="Text Box 8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-12</a:t>
                </a:r>
                <a:endParaRPr lang="hi-IN" b="1"/>
              </a:p>
            </p:txBody>
          </p:sp>
        </p:grpSp>
        <p:grpSp>
          <p:nvGrpSpPr>
            <p:cNvPr id="22" name="Group 81"/>
            <p:cNvGrpSpPr>
              <a:grpSpLocks/>
            </p:cNvGrpSpPr>
            <p:nvPr/>
          </p:nvGrpSpPr>
          <p:grpSpPr bwMode="auto">
            <a:xfrm>
              <a:off x="3515" y="3311"/>
              <a:ext cx="680" cy="231"/>
              <a:chOff x="1338" y="3666"/>
              <a:chExt cx="544" cy="231"/>
            </a:xfrm>
          </p:grpSpPr>
          <p:sp>
            <p:nvSpPr>
              <p:cNvPr id="3154" name="Line 8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5" name="Line 8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6" name="Text Box 8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-10</a:t>
                </a:r>
                <a:endParaRPr lang="hi-IN" b="1"/>
              </a:p>
            </p:txBody>
          </p:sp>
        </p:grpSp>
        <p:grpSp>
          <p:nvGrpSpPr>
            <p:cNvPr id="23" name="Group 85"/>
            <p:cNvGrpSpPr>
              <a:grpSpLocks/>
            </p:cNvGrpSpPr>
            <p:nvPr/>
          </p:nvGrpSpPr>
          <p:grpSpPr bwMode="auto">
            <a:xfrm>
              <a:off x="3515" y="3184"/>
              <a:ext cx="680" cy="231"/>
              <a:chOff x="1338" y="3666"/>
              <a:chExt cx="544" cy="231"/>
            </a:xfrm>
          </p:grpSpPr>
          <p:sp>
            <p:nvSpPr>
              <p:cNvPr id="3158" name="Line 8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9" name="Line 8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0" name="Text Box 8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-9</a:t>
                </a:r>
                <a:endParaRPr lang="hi-IN" b="1"/>
              </a:p>
            </p:txBody>
          </p:sp>
        </p:grp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>
              <a:off x="3515" y="3057"/>
              <a:ext cx="680" cy="231"/>
              <a:chOff x="1338" y="3666"/>
              <a:chExt cx="544" cy="231"/>
            </a:xfrm>
          </p:grpSpPr>
          <p:sp>
            <p:nvSpPr>
              <p:cNvPr id="3162" name="Line 9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3" name="Line 9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4" name="Text Box 9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-8</a:t>
                </a:r>
                <a:endParaRPr lang="hi-IN" b="1"/>
              </a:p>
            </p:txBody>
          </p:sp>
        </p:grpSp>
        <p:grpSp>
          <p:nvGrpSpPr>
            <p:cNvPr id="25" name="Group 93"/>
            <p:cNvGrpSpPr>
              <a:grpSpLocks/>
            </p:cNvGrpSpPr>
            <p:nvPr/>
          </p:nvGrpSpPr>
          <p:grpSpPr bwMode="auto">
            <a:xfrm>
              <a:off x="3515" y="2930"/>
              <a:ext cx="680" cy="231"/>
              <a:chOff x="1338" y="3666"/>
              <a:chExt cx="544" cy="231"/>
            </a:xfrm>
          </p:grpSpPr>
          <p:sp>
            <p:nvSpPr>
              <p:cNvPr id="3166" name="Line 9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7" name="Line 9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8" name="Text Box 9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-7</a:t>
                </a:r>
                <a:endParaRPr lang="hi-IN" b="1"/>
              </a:p>
            </p:txBody>
          </p:sp>
        </p:grpSp>
        <p:grpSp>
          <p:nvGrpSpPr>
            <p:cNvPr id="26" name="Group 97"/>
            <p:cNvGrpSpPr>
              <a:grpSpLocks/>
            </p:cNvGrpSpPr>
            <p:nvPr/>
          </p:nvGrpSpPr>
          <p:grpSpPr bwMode="auto">
            <a:xfrm>
              <a:off x="3515" y="2803"/>
              <a:ext cx="680" cy="231"/>
              <a:chOff x="1338" y="3666"/>
              <a:chExt cx="544" cy="231"/>
            </a:xfrm>
          </p:grpSpPr>
          <p:sp>
            <p:nvSpPr>
              <p:cNvPr id="3170" name="Line 9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1" name="Line 9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2" name="Text Box 10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-6</a:t>
                </a:r>
                <a:endParaRPr lang="hi-IN" b="1"/>
              </a:p>
            </p:txBody>
          </p:sp>
        </p:grp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515" y="2676"/>
              <a:ext cx="680" cy="231"/>
              <a:chOff x="1338" y="3666"/>
              <a:chExt cx="544" cy="231"/>
            </a:xfrm>
          </p:grpSpPr>
          <p:sp>
            <p:nvSpPr>
              <p:cNvPr id="3174" name="Line 10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5" name="Line 10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6" name="Text Box 10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-5</a:t>
                </a:r>
                <a:endParaRPr lang="hi-IN" b="1"/>
              </a:p>
            </p:txBody>
          </p:sp>
        </p:grp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3515" y="2549"/>
              <a:ext cx="680" cy="231"/>
              <a:chOff x="1338" y="3666"/>
              <a:chExt cx="544" cy="231"/>
            </a:xfrm>
          </p:grpSpPr>
          <p:sp>
            <p:nvSpPr>
              <p:cNvPr id="3178" name="Line 10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9" name="Line 10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0" name="Text Box 10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-4</a:t>
                </a:r>
                <a:endParaRPr lang="hi-IN" b="1"/>
              </a:p>
            </p:txBody>
          </p:sp>
        </p:grpSp>
        <p:grpSp>
          <p:nvGrpSpPr>
            <p:cNvPr id="29" name="Group 109"/>
            <p:cNvGrpSpPr>
              <a:grpSpLocks/>
            </p:cNvGrpSpPr>
            <p:nvPr/>
          </p:nvGrpSpPr>
          <p:grpSpPr bwMode="auto">
            <a:xfrm>
              <a:off x="3515" y="2422"/>
              <a:ext cx="680" cy="231"/>
              <a:chOff x="1338" y="3666"/>
              <a:chExt cx="544" cy="231"/>
            </a:xfrm>
          </p:grpSpPr>
          <p:sp>
            <p:nvSpPr>
              <p:cNvPr id="3182" name="Line 1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3" name="Line 1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4" name="Text Box 1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-3</a:t>
                </a:r>
                <a:endParaRPr lang="hi-IN" b="1"/>
              </a:p>
            </p:txBody>
          </p:sp>
        </p:grpSp>
        <p:grpSp>
          <p:nvGrpSpPr>
            <p:cNvPr id="30" name="Group 113"/>
            <p:cNvGrpSpPr>
              <a:grpSpLocks/>
            </p:cNvGrpSpPr>
            <p:nvPr/>
          </p:nvGrpSpPr>
          <p:grpSpPr bwMode="auto">
            <a:xfrm>
              <a:off x="3515" y="2295"/>
              <a:ext cx="680" cy="231"/>
              <a:chOff x="1338" y="3666"/>
              <a:chExt cx="544" cy="231"/>
            </a:xfrm>
          </p:grpSpPr>
          <p:sp>
            <p:nvSpPr>
              <p:cNvPr id="3186" name="Line 1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7" name="Line 1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8" name="Text Box 1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-2</a:t>
                </a:r>
                <a:endParaRPr lang="hi-IN" b="1"/>
              </a:p>
            </p:txBody>
          </p:sp>
        </p:grpSp>
        <p:grpSp>
          <p:nvGrpSpPr>
            <p:cNvPr id="31" name="Group 117"/>
            <p:cNvGrpSpPr>
              <a:grpSpLocks/>
            </p:cNvGrpSpPr>
            <p:nvPr/>
          </p:nvGrpSpPr>
          <p:grpSpPr bwMode="auto">
            <a:xfrm>
              <a:off x="3515" y="2168"/>
              <a:ext cx="680" cy="231"/>
              <a:chOff x="1338" y="3666"/>
              <a:chExt cx="544" cy="231"/>
            </a:xfrm>
          </p:grpSpPr>
          <p:sp>
            <p:nvSpPr>
              <p:cNvPr id="3190" name="Line 1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1" name="Line 1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2" name="Text Box 1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</a:t>
                </a:r>
                <a:endParaRPr lang="hi-IN" b="1"/>
              </a:p>
            </p:txBody>
          </p:sp>
        </p:grpSp>
        <p:grpSp>
          <p:nvGrpSpPr>
            <p:cNvPr id="3137" name="Group 121"/>
            <p:cNvGrpSpPr>
              <a:grpSpLocks/>
            </p:cNvGrpSpPr>
            <p:nvPr/>
          </p:nvGrpSpPr>
          <p:grpSpPr bwMode="auto">
            <a:xfrm>
              <a:off x="3515" y="3433"/>
              <a:ext cx="680" cy="231"/>
              <a:chOff x="3152" y="3433"/>
              <a:chExt cx="680" cy="231"/>
            </a:xfrm>
          </p:grpSpPr>
          <p:sp>
            <p:nvSpPr>
              <p:cNvPr id="3194" name="Line 122"/>
              <p:cNvSpPr>
                <a:spLocks noChangeShapeType="1"/>
              </p:cNvSpPr>
              <p:nvPr/>
            </p:nvSpPr>
            <p:spPr bwMode="auto">
              <a:xfrm flipH="1">
                <a:off x="3606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5" name="Line 123"/>
              <p:cNvSpPr>
                <a:spLocks noChangeShapeType="1"/>
              </p:cNvSpPr>
              <p:nvPr/>
            </p:nvSpPr>
            <p:spPr bwMode="auto">
              <a:xfrm flipH="1">
                <a:off x="3152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6" name="Text Box 124"/>
              <p:cNvSpPr txBox="1">
                <a:spLocks noChangeArrowheads="1"/>
              </p:cNvSpPr>
              <p:nvPr/>
            </p:nvSpPr>
            <p:spPr bwMode="auto">
              <a:xfrm>
                <a:off x="3322" y="3433"/>
                <a:ext cx="33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-11</a:t>
                </a:r>
                <a:endParaRPr lang="hi-IN" b="1"/>
              </a:p>
            </p:txBody>
          </p:sp>
        </p:grpSp>
        <p:grpSp>
          <p:nvGrpSpPr>
            <p:cNvPr id="3141" name="Group 125"/>
            <p:cNvGrpSpPr>
              <a:grpSpLocks/>
            </p:cNvGrpSpPr>
            <p:nvPr/>
          </p:nvGrpSpPr>
          <p:grpSpPr bwMode="auto">
            <a:xfrm>
              <a:off x="3515" y="3937"/>
              <a:ext cx="680" cy="231"/>
              <a:chOff x="1338" y="3666"/>
              <a:chExt cx="544" cy="231"/>
            </a:xfrm>
          </p:grpSpPr>
          <p:sp>
            <p:nvSpPr>
              <p:cNvPr id="3198" name="Line 1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9" name="Line 1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00" name="Text Box 1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-15</a:t>
                </a:r>
                <a:endParaRPr lang="hi-IN" b="1"/>
              </a:p>
            </p:txBody>
          </p:sp>
        </p:grpSp>
      </p:grp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969963" y="1023938"/>
            <a:ext cx="360362" cy="1403350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204" name="Text Box 132"/>
          <p:cNvSpPr txBox="1">
            <a:spLocks noChangeArrowheads="1"/>
          </p:cNvSpPr>
          <p:nvPr/>
        </p:nvSpPr>
        <p:spPr bwMode="auto">
          <a:xfrm>
            <a:off x="5580063" y="2446338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+ 5 ) + ( + 7 ) =</a:t>
            </a:r>
            <a:endParaRPr lang="hi-IN" sz="2400" b="1"/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>
            <a:off x="3779838" y="1196975"/>
            <a:ext cx="5184775" cy="6477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208" name="Text Box 136"/>
          <p:cNvSpPr txBox="1">
            <a:spLocks noChangeArrowheads="1"/>
          </p:cNvSpPr>
          <p:nvPr/>
        </p:nvSpPr>
        <p:spPr bwMode="auto">
          <a:xfrm>
            <a:off x="4356100" y="1239838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حاصل جمع عددين موجبين</a:t>
            </a:r>
            <a:endParaRPr lang="hi-IN" sz="2800" b="1"/>
          </a:p>
        </p:txBody>
      </p:sp>
      <p:sp>
        <p:nvSpPr>
          <p:cNvPr id="3209" name="Text Box 137"/>
          <p:cNvSpPr txBox="1">
            <a:spLocks noChangeArrowheads="1"/>
          </p:cNvSpPr>
          <p:nvPr/>
        </p:nvSpPr>
        <p:spPr bwMode="auto">
          <a:xfrm>
            <a:off x="4643438" y="2457450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+ 12</a:t>
            </a:r>
            <a:endParaRPr lang="hi-IN" sz="2400" b="1"/>
          </a:p>
        </p:txBody>
      </p:sp>
      <p:sp>
        <p:nvSpPr>
          <p:cNvPr id="3217" name="Text Box 145"/>
          <p:cNvSpPr txBox="1">
            <a:spLocks noChangeArrowheads="1"/>
          </p:cNvSpPr>
          <p:nvPr/>
        </p:nvSpPr>
        <p:spPr bwMode="auto">
          <a:xfrm>
            <a:off x="5580063" y="3238500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+ 6 ) + ( + 8 ) =</a:t>
            </a:r>
            <a:endParaRPr lang="hi-IN" sz="2400" b="1"/>
          </a:p>
        </p:txBody>
      </p:sp>
      <p:sp>
        <p:nvSpPr>
          <p:cNvPr id="3218" name="Text Box 146"/>
          <p:cNvSpPr txBox="1">
            <a:spLocks noChangeArrowheads="1"/>
          </p:cNvSpPr>
          <p:nvPr/>
        </p:nvSpPr>
        <p:spPr bwMode="auto">
          <a:xfrm>
            <a:off x="4643438" y="3249613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+ 14</a:t>
            </a:r>
            <a:endParaRPr lang="hi-IN" sz="2400" b="1"/>
          </a:p>
        </p:txBody>
      </p:sp>
      <p:sp>
        <p:nvSpPr>
          <p:cNvPr id="3219" name="Text Box 147"/>
          <p:cNvSpPr txBox="1">
            <a:spLocks noChangeArrowheads="1"/>
          </p:cNvSpPr>
          <p:nvPr/>
        </p:nvSpPr>
        <p:spPr bwMode="auto">
          <a:xfrm>
            <a:off x="5364163" y="4005263"/>
            <a:ext cx="35290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+ 3 ) + ( + 12 ) =</a:t>
            </a:r>
            <a:endParaRPr lang="hi-IN" sz="2400" b="1"/>
          </a:p>
        </p:txBody>
      </p:sp>
      <p:sp>
        <p:nvSpPr>
          <p:cNvPr id="3220" name="Text Box 148"/>
          <p:cNvSpPr txBox="1">
            <a:spLocks noChangeArrowheads="1"/>
          </p:cNvSpPr>
          <p:nvPr/>
        </p:nvSpPr>
        <p:spPr bwMode="auto">
          <a:xfrm>
            <a:off x="4427538" y="4016375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+ 15</a:t>
            </a:r>
            <a:endParaRPr lang="hi-IN" sz="2400" b="1"/>
          </a:p>
        </p:txBody>
      </p:sp>
      <p:sp>
        <p:nvSpPr>
          <p:cNvPr id="3221" name="Line 149"/>
          <p:cNvSpPr>
            <a:spLocks noChangeShapeType="1"/>
          </p:cNvSpPr>
          <p:nvPr/>
        </p:nvSpPr>
        <p:spPr bwMode="auto">
          <a:xfrm>
            <a:off x="1860550" y="1006475"/>
            <a:ext cx="316865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2411413" y="2228850"/>
            <a:ext cx="360362" cy="11874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223" name="Rectangle 151"/>
          <p:cNvSpPr>
            <a:spLocks noChangeArrowheads="1"/>
          </p:cNvSpPr>
          <p:nvPr/>
        </p:nvSpPr>
        <p:spPr bwMode="auto">
          <a:xfrm>
            <a:off x="958850" y="603250"/>
            <a:ext cx="360363" cy="1627188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224" name="Rectangle 152"/>
          <p:cNvSpPr>
            <a:spLocks noChangeArrowheads="1"/>
          </p:cNvSpPr>
          <p:nvPr/>
        </p:nvSpPr>
        <p:spPr bwMode="auto">
          <a:xfrm>
            <a:off x="2411413" y="2817813"/>
            <a:ext cx="360362" cy="611187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auto">
          <a:xfrm>
            <a:off x="971550" y="412750"/>
            <a:ext cx="360363" cy="2414588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149" name="Group 157"/>
          <p:cNvGrpSpPr>
            <a:grpSpLocks/>
          </p:cNvGrpSpPr>
          <p:nvPr/>
        </p:nvGrpSpPr>
        <p:grpSpPr bwMode="auto">
          <a:xfrm>
            <a:off x="5148263" y="4652963"/>
            <a:ext cx="2089150" cy="612775"/>
            <a:chOff x="2925" y="2999"/>
            <a:chExt cx="1316" cy="386"/>
          </a:xfrm>
        </p:grpSpPr>
        <p:sp>
          <p:nvSpPr>
            <p:cNvPr id="3226" name="AutoShape 154"/>
            <p:cNvSpPr>
              <a:spLocks noChangeArrowheads="1"/>
            </p:cNvSpPr>
            <p:nvPr/>
          </p:nvSpPr>
          <p:spPr bwMode="auto">
            <a:xfrm>
              <a:off x="2925" y="3022"/>
              <a:ext cx="1316" cy="363"/>
            </a:xfrm>
            <a:prstGeom prst="downArrowCallout">
              <a:avLst>
                <a:gd name="adj1" fmla="val 90634"/>
                <a:gd name="adj2" fmla="val 90634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227" name="Text Box 155"/>
            <p:cNvSpPr txBox="1">
              <a:spLocks noChangeArrowheads="1"/>
            </p:cNvSpPr>
            <p:nvPr/>
          </p:nvSpPr>
          <p:spPr bwMode="auto">
            <a:xfrm>
              <a:off x="3198" y="2999"/>
              <a:ext cx="77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50000"/>
                </a:spcBef>
              </a:pPr>
              <a:r>
                <a:rPr lang="ar-SA" sz="2400" b="1">
                  <a:solidFill>
                    <a:schemeClr val="accent2"/>
                  </a:solidFill>
                </a:rPr>
                <a:t>نستنتج أن</a:t>
              </a:r>
              <a:endParaRPr lang="hi-IN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3230" name="AutoShape 158"/>
          <p:cNvSpPr>
            <a:spLocks noChangeArrowheads="1"/>
          </p:cNvSpPr>
          <p:nvPr/>
        </p:nvSpPr>
        <p:spPr bwMode="auto">
          <a:xfrm>
            <a:off x="3348038" y="5300663"/>
            <a:ext cx="5545137" cy="13684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231" name="Text Box 159"/>
          <p:cNvSpPr txBox="1">
            <a:spLocks noChangeArrowheads="1"/>
          </p:cNvSpPr>
          <p:nvPr/>
        </p:nvSpPr>
        <p:spPr bwMode="auto">
          <a:xfrm>
            <a:off x="3378200" y="5300663"/>
            <a:ext cx="5256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عند جمع عددين موجبين نتبع الآتي :</a:t>
            </a:r>
            <a:endParaRPr lang="hi-IN" sz="2800" b="1"/>
          </a:p>
        </p:txBody>
      </p:sp>
      <p:sp>
        <p:nvSpPr>
          <p:cNvPr id="3232" name="Line 160"/>
          <p:cNvSpPr>
            <a:spLocks noChangeShapeType="1"/>
          </p:cNvSpPr>
          <p:nvPr/>
        </p:nvSpPr>
        <p:spPr bwMode="auto">
          <a:xfrm>
            <a:off x="1847850" y="633413"/>
            <a:ext cx="3155950" cy="2722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233" name="Line 161"/>
          <p:cNvSpPr>
            <a:spLocks noChangeShapeType="1"/>
          </p:cNvSpPr>
          <p:nvPr/>
        </p:nvSpPr>
        <p:spPr bwMode="auto">
          <a:xfrm>
            <a:off x="1895475" y="417513"/>
            <a:ext cx="2867025" cy="3730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234" name="Text Box 162"/>
          <p:cNvSpPr txBox="1">
            <a:spLocks noChangeArrowheads="1"/>
          </p:cNvSpPr>
          <p:nvPr/>
        </p:nvSpPr>
        <p:spPr bwMode="auto">
          <a:xfrm>
            <a:off x="5651500" y="5726113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1-) نأخذ نفس الاشارة</a:t>
            </a:r>
            <a:endParaRPr lang="hi-IN" sz="2800" b="1"/>
          </a:p>
        </p:txBody>
      </p:sp>
      <p:sp>
        <p:nvSpPr>
          <p:cNvPr id="3235" name="Text Box 163"/>
          <p:cNvSpPr txBox="1">
            <a:spLocks noChangeArrowheads="1"/>
          </p:cNvSpPr>
          <p:nvPr/>
        </p:nvSpPr>
        <p:spPr bwMode="auto">
          <a:xfrm>
            <a:off x="5651500" y="6146800"/>
            <a:ext cx="2952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2-) نجمع العددين</a:t>
            </a:r>
            <a:endParaRPr lang="hi-IN" sz="2800" b="1"/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4" dur="2000"/>
                                        <p:tgtEl>
                                          <p:spTgt spid="3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3000"/>
                                        <p:tgtEl>
                                          <p:spTgt spid="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0"/>
                                        <p:tgtEl>
                                          <p:spTgt spid="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3000"/>
                                        <p:tgtEl>
                                          <p:spTgt spid="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6" dur="2000"/>
                                        <p:tgtEl>
                                          <p:spTgt spid="3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9" dur="2000"/>
                                        <p:tgtEl>
                                          <p:spTgt spid="3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2" dur="2000"/>
                                        <p:tgtEl>
                                          <p:spTgt spid="3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2000"/>
                                        <p:tgtEl>
                                          <p:spTgt spid="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3000"/>
                                        <p:tgtEl>
                                          <p:spTgt spid="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3000"/>
                                        <p:tgtEl>
                                          <p:spTgt spid="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3000"/>
                                        <p:tgtEl>
                                          <p:spTgt spid="3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4" dur="2000"/>
                                        <p:tgtEl>
                                          <p:spTgt spid="3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7" dur="2000"/>
                                        <p:tgtEl>
                                          <p:spTgt spid="3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0" dur="2000"/>
                                        <p:tgtEl>
                                          <p:spTgt spid="3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6" dur="2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2000"/>
                                        <p:tgtEl>
                                          <p:spTgt spid="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4" grpId="1" animBg="1"/>
      <p:bldP spid="3201" grpId="0" animBg="1"/>
      <p:bldP spid="3201" grpId="1" animBg="1"/>
      <p:bldP spid="3204" grpId="0" animBg="1"/>
      <p:bldP spid="3206" grpId="0" animBg="1"/>
      <p:bldP spid="3208" grpId="0"/>
      <p:bldP spid="3209" grpId="0" animBg="1"/>
      <p:bldP spid="3217" grpId="0" animBg="1"/>
      <p:bldP spid="3218" grpId="0" animBg="1"/>
      <p:bldP spid="3219" grpId="0" animBg="1"/>
      <p:bldP spid="3220" grpId="0" animBg="1"/>
      <p:bldP spid="3221" grpId="0" animBg="1"/>
      <p:bldP spid="3221" grpId="1" animBg="1"/>
      <p:bldP spid="3222" grpId="0" animBg="1"/>
      <p:bldP spid="3222" grpId="1" animBg="1"/>
      <p:bldP spid="3223" grpId="0" animBg="1"/>
      <p:bldP spid="3223" grpId="1" animBg="1"/>
      <p:bldP spid="3224" grpId="0" animBg="1"/>
      <p:bldP spid="3224" grpId="1" animBg="1"/>
      <p:bldP spid="3225" grpId="0" animBg="1"/>
      <p:bldP spid="3225" grpId="1" animBg="1"/>
      <p:bldP spid="3230" grpId="0" animBg="1"/>
      <p:bldP spid="3231" grpId="0"/>
      <p:bldP spid="3232" grpId="0" animBg="1"/>
      <p:bldP spid="3232" grpId="1" animBg="1"/>
      <p:bldP spid="3233" grpId="0" animBg="1"/>
      <p:bldP spid="3233" grpId="1" animBg="1"/>
      <p:bldP spid="3234" grpId="0"/>
      <p:bldP spid="32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ربع نص 33"/>
          <p:cNvSpPr txBox="1"/>
          <p:nvPr/>
        </p:nvSpPr>
        <p:spPr>
          <a:xfrm>
            <a:off x="5572132" y="2786058"/>
            <a:ext cx="30289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425 + ( ــ 56 ) + 235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5715008" y="3610277"/>
            <a:ext cx="28860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425 + 235 + ( ــ 56 )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6357950" y="4453245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660 + ( ــ 56 )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7358082" y="5272100"/>
            <a:ext cx="8143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604</a:t>
            </a:r>
            <a:endParaRPr lang="ar-SA" sz="2400" b="1" dirty="0"/>
          </a:p>
        </p:txBody>
      </p:sp>
      <p:sp>
        <p:nvSpPr>
          <p:cNvPr id="47" name="خماسي 46"/>
          <p:cNvSpPr/>
          <p:nvPr/>
        </p:nvSpPr>
        <p:spPr>
          <a:xfrm>
            <a:off x="3000364" y="2857496"/>
            <a:ext cx="2357454" cy="428628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الجملة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8" name="خماسي 47"/>
          <p:cNvSpPr/>
          <p:nvPr/>
        </p:nvSpPr>
        <p:spPr>
          <a:xfrm>
            <a:off x="3000364" y="3686178"/>
            <a:ext cx="2357454" cy="428628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إبدال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9" name="خماسي 48"/>
          <p:cNvSpPr/>
          <p:nvPr/>
        </p:nvSpPr>
        <p:spPr>
          <a:xfrm>
            <a:off x="3000364" y="4471996"/>
            <a:ext cx="2357454" cy="428628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جمع 425 + 235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0" name="خماسي 49"/>
          <p:cNvSpPr/>
          <p:nvPr/>
        </p:nvSpPr>
        <p:spPr>
          <a:xfrm>
            <a:off x="3000364" y="5286388"/>
            <a:ext cx="2357454" cy="428628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الناتج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4143372" y="6039169"/>
            <a:ext cx="4029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رصيد عائشة أصبح 604 ريالا</a:t>
            </a:r>
            <a:endParaRPr lang="ar-SA" sz="24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مجموعة 17"/>
          <p:cNvGrpSpPr/>
          <p:nvPr/>
        </p:nvGrpSpPr>
        <p:grpSpPr>
          <a:xfrm>
            <a:off x="571472" y="1000108"/>
            <a:ext cx="8358246" cy="928694"/>
            <a:chOff x="571472" y="857232"/>
            <a:chExt cx="8358246" cy="928694"/>
          </a:xfrm>
        </p:grpSpPr>
        <p:sp>
          <p:nvSpPr>
            <p:cNvPr id="20" name="دبوس زينة 19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2" name="دبوس زينة 21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071546"/>
            <a:ext cx="601981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 animBg="1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0" name="Text Box 130"/>
          <p:cNvSpPr txBox="1">
            <a:spLocks noChangeArrowheads="1"/>
          </p:cNvSpPr>
          <p:nvPr/>
        </p:nvSpPr>
        <p:spPr bwMode="auto">
          <a:xfrm>
            <a:off x="6156325" y="2060575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+ 2 ) + ( + 4 ) =</a:t>
            </a:r>
            <a:endParaRPr lang="hi-IN" sz="2400" b="1"/>
          </a:p>
        </p:txBody>
      </p:sp>
      <p:sp>
        <p:nvSpPr>
          <p:cNvPr id="10371" name="AutoShape 131"/>
          <p:cNvSpPr>
            <a:spLocks noChangeArrowheads="1"/>
          </p:cNvSpPr>
          <p:nvPr/>
        </p:nvSpPr>
        <p:spPr bwMode="auto">
          <a:xfrm>
            <a:off x="3779838" y="1196975"/>
            <a:ext cx="5184775" cy="6477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372" name="Text Box 132"/>
          <p:cNvSpPr txBox="1">
            <a:spLocks noChangeArrowheads="1"/>
          </p:cNvSpPr>
          <p:nvPr/>
        </p:nvSpPr>
        <p:spPr bwMode="auto">
          <a:xfrm>
            <a:off x="4356100" y="1239838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أوجد حاصل الجمع فيما يأتي :</a:t>
            </a:r>
            <a:endParaRPr lang="hi-IN" sz="2800" b="1"/>
          </a:p>
        </p:txBody>
      </p:sp>
      <p:sp>
        <p:nvSpPr>
          <p:cNvPr id="10373" name="Text Box 133"/>
          <p:cNvSpPr txBox="1">
            <a:spLocks noChangeArrowheads="1"/>
          </p:cNvSpPr>
          <p:nvPr/>
        </p:nvSpPr>
        <p:spPr bwMode="auto">
          <a:xfrm>
            <a:off x="5219700" y="2071688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+ 6</a:t>
            </a:r>
            <a:endParaRPr lang="hi-IN" sz="2400" b="1"/>
          </a:p>
        </p:txBody>
      </p:sp>
      <p:sp>
        <p:nvSpPr>
          <p:cNvPr id="10401" name="Text Box 161"/>
          <p:cNvSpPr txBox="1">
            <a:spLocks noChangeArrowheads="1"/>
          </p:cNvSpPr>
          <p:nvPr/>
        </p:nvSpPr>
        <p:spPr bwMode="auto">
          <a:xfrm>
            <a:off x="6156325" y="2636838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+ 8 ) + ( + 1 ) =</a:t>
            </a:r>
            <a:endParaRPr lang="hi-IN" sz="2400" b="1"/>
          </a:p>
        </p:txBody>
      </p:sp>
      <p:sp>
        <p:nvSpPr>
          <p:cNvPr id="10402" name="Text Box 162"/>
          <p:cNvSpPr txBox="1">
            <a:spLocks noChangeArrowheads="1"/>
          </p:cNvSpPr>
          <p:nvPr/>
        </p:nvSpPr>
        <p:spPr bwMode="auto">
          <a:xfrm>
            <a:off x="5219700" y="2647950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+ 9</a:t>
            </a:r>
            <a:endParaRPr lang="hi-IN" sz="2400" b="1"/>
          </a:p>
        </p:txBody>
      </p:sp>
      <p:sp>
        <p:nvSpPr>
          <p:cNvPr id="10403" name="Text Box 163"/>
          <p:cNvSpPr txBox="1">
            <a:spLocks noChangeArrowheads="1"/>
          </p:cNvSpPr>
          <p:nvPr/>
        </p:nvSpPr>
        <p:spPr bwMode="auto">
          <a:xfrm>
            <a:off x="6156325" y="3213100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+ 7 ) + ( + 6 ) =</a:t>
            </a:r>
            <a:endParaRPr lang="hi-IN" sz="2400" b="1"/>
          </a:p>
        </p:txBody>
      </p:sp>
      <p:sp>
        <p:nvSpPr>
          <p:cNvPr id="10404" name="Text Box 164"/>
          <p:cNvSpPr txBox="1">
            <a:spLocks noChangeArrowheads="1"/>
          </p:cNvSpPr>
          <p:nvPr/>
        </p:nvSpPr>
        <p:spPr bwMode="auto">
          <a:xfrm>
            <a:off x="5219700" y="3224213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+ 13</a:t>
            </a:r>
            <a:endParaRPr lang="hi-IN" sz="2400" b="1"/>
          </a:p>
        </p:txBody>
      </p:sp>
      <p:sp>
        <p:nvSpPr>
          <p:cNvPr id="10405" name="Text Box 165"/>
          <p:cNvSpPr txBox="1">
            <a:spLocks noChangeArrowheads="1"/>
          </p:cNvSpPr>
          <p:nvPr/>
        </p:nvSpPr>
        <p:spPr bwMode="auto">
          <a:xfrm>
            <a:off x="6156325" y="3789363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+ 5 ) + ( + 10 ) =</a:t>
            </a:r>
            <a:endParaRPr lang="hi-IN" sz="2400" b="1"/>
          </a:p>
        </p:txBody>
      </p:sp>
      <p:sp>
        <p:nvSpPr>
          <p:cNvPr id="10406" name="Text Box 166"/>
          <p:cNvSpPr txBox="1">
            <a:spLocks noChangeArrowheads="1"/>
          </p:cNvSpPr>
          <p:nvPr/>
        </p:nvSpPr>
        <p:spPr bwMode="auto">
          <a:xfrm>
            <a:off x="5219700" y="3800475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+ 15</a:t>
            </a:r>
            <a:endParaRPr lang="hi-IN" sz="2400" b="1"/>
          </a:p>
        </p:txBody>
      </p:sp>
      <p:sp>
        <p:nvSpPr>
          <p:cNvPr id="10407" name="Text Box 167"/>
          <p:cNvSpPr txBox="1">
            <a:spLocks noChangeArrowheads="1"/>
          </p:cNvSpPr>
          <p:nvPr/>
        </p:nvSpPr>
        <p:spPr bwMode="auto">
          <a:xfrm>
            <a:off x="6156325" y="4376738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+ 11 ) + ( + 7 ) =</a:t>
            </a:r>
            <a:endParaRPr lang="hi-IN" sz="2400" b="1"/>
          </a:p>
        </p:txBody>
      </p:sp>
      <p:sp>
        <p:nvSpPr>
          <p:cNvPr id="10408" name="Text Box 168"/>
          <p:cNvSpPr txBox="1">
            <a:spLocks noChangeArrowheads="1"/>
          </p:cNvSpPr>
          <p:nvPr/>
        </p:nvSpPr>
        <p:spPr bwMode="auto">
          <a:xfrm>
            <a:off x="5219700" y="4387850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+ 18</a:t>
            </a:r>
            <a:endParaRPr lang="hi-IN" sz="2400" b="1"/>
          </a:p>
        </p:txBody>
      </p:sp>
      <p:sp>
        <p:nvSpPr>
          <p:cNvPr id="10409" name="Text Box 169"/>
          <p:cNvSpPr txBox="1">
            <a:spLocks noChangeArrowheads="1"/>
          </p:cNvSpPr>
          <p:nvPr/>
        </p:nvSpPr>
        <p:spPr bwMode="auto">
          <a:xfrm>
            <a:off x="5940425" y="4953000"/>
            <a:ext cx="29527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+ 20 ) + ( + 17 ) =</a:t>
            </a:r>
            <a:endParaRPr lang="hi-IN" sz="2400" b="1"/>
          </a:p>
        </p:txBody>
      </p:sp>
      <p:sp>
        <p:nvSpPr>
          <p:cNvPr id="10410" name="Text Box 170"/>
          <p:cNvSpPr txBox="1">
            <a:spLocks noChangeArrowheads="1"/>
          </p:cNvSpPr>
          <p:nvPr/>
        </p:nvSpPr>
        <p:spPr bwMode="auto">
          <a:xfrm>
            <a:off x="5014913" y="4964113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+ 37</a:t>
            </a:r>
            <a:endParaRPr lang="hi-IN" sz="2400" b="1"/>
          </a:p>
        </p:txBody>
      </p:sp>
      <p:sp>
        <p:nvSpPr>
          <p:cNvPr id="10415" name="Text Box 175"/>
          <p:cNvSpPr txBox="1">
            <a:spLocks noChangeArrowheads="1"/>
          </p:cNvSpPr>
          <p:nvPr/>
        </p:nvSpPr>
        <p:spPr bwMode="auto">
          <a:xfrm>
            <a:off x="5929313" y="5529263"/>
            <a:ext cx="29527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+ 28 ) + ( + 47 ) =</a:t>
            </a:r>
            <a:endParaRPr lang="hi-IN" sz="2400" b="1"/>
          </a:p>
        </p:txBody>
      </p:sp>
      <p:sp>
        <p:nvSpPr>
          <p:cNvPr id="10416" name="Text Box 176"/>
          <p:cNvSpPr txBox="1">
            <a:spLocks noChangeArrowheads="1"/>
          </p:cNvSpPr>
          <p:nvPr/>
        </p:nvSpPr>
        <p:spPr bwMode="auto">
          <a:xfrm>
            <a:off x="5003800" y="5540375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+ 75</a:t>
            </a:r>
            <a:endParaRPr lang="hi-IN" sz="2400" b="1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0" grpId="0" animBg="1"/>
      <p:bldP spid="10371" grpId="0" animBg="1"/>
      <p:bldP spid="10372" grpId="0"/>
      <p:bldP spid="10373" grpId="0" animBg="1"/>
      <p:bldP spid="10401" grpId="0" animBg="1"/>
      <p:bldP spid="10402" grpId="0" animBg="1"/>
      <p:bldP spid="10403" grpId="0" animBg="1"/>
      <p:bldP spid="10404" grpId="0" animBg="1"/>
      <p:bldP spid="10405" grpId="0" animBg="1"/>
      <p:bldP spid="10406" grpId="0" animBg="1"/>
      <p:bldP spid="10407" grpId="0" animBg="1"/>
      <p:bldP spid="10408" grpId="0" animBg="1"/>
      <p:bldP spid="10409" grpId="0" animBg="1"/>
      <p:bldP spid="10410" grpId="0" animBg="1"/>
      <p:bldP spid="10415" grpId="0" animBg="1"/>
      <p:bldP spid="104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411413" y="3429000"/>
            <a:ext cx="360362" cy="100806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913" y="207963"/>
            <a:ext cx="1079500" cy="6423025"/>
            <a:chOff x="3515" y="131"/>
            <a:chExt cx="680" cy="4046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3515" y="140"/>
              <a:ext cx="680" cy="403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chemeClr val="bg1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15" y="2036"/>
              <a:ext cx="680" cy="231"/>
              <a:chOff x="1338" y="3666"/>
              <a:chExt cx="544" cy="231"/>
            </a:xfrm>
          </p:grpSpPr>
          <p:sp>
            <p:nvSpPr>
              <p:cNvPr id="8198" name="Line 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199" name="Line 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0</a:t>
                </a:r>
                <a:endParaRPr lang="hi-IN" b="1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515" y="1909"/>
              <a:ext cx="680" cy="231"/>
              <a:chOff x="1338" y="3666"/>
              <a:chExt cx="544" cy="231"/>
            </a:xfrm>
          </p:grpSpPr>
          <p:sp>
            <p:nvSpPr>
              <p:cNvPr id="8202" name="Line 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</a:t>
                </a:r>
                <a:endParaRPr lang="hi-IN" b="1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515" y="1782"/>
              <a:ext cx="680" cy="231"/>
              <a:chOff x="1338" y="3666"/>
              <a:chExt cx="544" cy="231"/>
            </a:xfrm>
          </p:grpSpPr>
          <p:sp>
            <p:nvSpPr>
              <p:cNvPr id="8206" name="Line 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2</a:t>
                </a:r>
                <a:endParaRPr lang="hi-IN" b="1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515" y="1655"/>
              <a:ext cx="680" cy="231"/>
              <a:chOff x="1338" y="3666"/>
              <a:chExt cx="544" cy="231"/>
            </a:xfrm>
          </p:grpSpPr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11" name="Line 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12" name="Text Box 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3</a:t>
                </a:r>
                <a:endParaRPr lang="hi-IN" b="1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3515" y="1528"/>
              <a:ext cx="680" cy="231"/>
              <a:chOff x="1338" y="3666"/>
              <a:chExt cx="544" cy="231"/>
            </a:xfrm>
          </p:grpSpPr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16" name="Text Box 2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4</a:t>
                </a:r>
                <a:endParaRPr lang="hi-IN" b="1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515" y="1401"/>
              <a:ext cx="680" cy="231"/>
              <a:chOff x="1338" y="3666"/>
              <a:chExt cx="544" cy="231"/>
            </a:xfrm>
          </p:grpSpPr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20" name="Text Box 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5</a:t>
                </a:r>
                <a:endParaRPr lang="hi-IN" b="1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515" y="1274"/>
              <a:ext cx="680" cy="231"/>
              <a:chOff x="1338" y="3666"/>
              <a:chExt cx="544" cy="231"/>
            </a:xfrm>
          </p:grpSpPr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23" name="Line 3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24" name="Text Box 3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6</a:t>
                </a:r>
                <a:endParaRPr lang="hi-IN" b="1"/>
              </a:p>
            </p:txBody>
          </p:sp>
        </p:grp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3515" y="1147"/>
              <a:ext cx="680" cy="231"/>
              <a:chOff x="1338" y="3666"/>
              <a:chExt cx="544" cy="231"/>
            </a:xfrm>
          </p:grpSpPr>
          <p:sp>
            <p:nvSpPr>
              <p:cNvPr id="8226" name="Line 3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7</a:t>
                </a:r>
                <a:endParaRPr lang="hi-IN" b="1"/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3515" y="1020"/>
              <a:ext cx="680" cy="231"/>
              <a:chOff x="1338" y="3666"/>
              <a:chExt cx="544" cy="231"/>
            </a:xfrm>
          </p:grpSpPr>
          <p:sp>
            <p:nvSpPr>
              <p:cNvPr id="8230" name="Line 3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31" name="Line 3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32" name="Text Box 4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8</a:t>
                </a:r>
                <a:endParaRPr lang="hi-IN" b="1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515" y="893"/>
              <a:ext cx="680" cy="231"/>
              <a:chOff x="1338" y="3666"/>
              <a:chExt cx="544" cy="231"/>
            </a:xfrm>
          </p:grpSpPr>
          <p:sp>
            <p:nvSpPr>
              <p:cNvPr id="8234" name="Line 4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35" name="Line 4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36" name="Text Box 4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9</a:t>
                </a:r>
                <a:endParaRPr lang="hi-IN" b="1"/>
              </a:p>
            </p:txBody>
          </p:sp>
        </p:grp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515" y="766"/>
              <a:ext cx="680" cy="231"/>
              <a:chOff x="1338" y="3666"/>
              <a:chExt cx="544" cy="231"/>
            </a:xfrm>
          </p:grpSpPr>
          <p:sp>
            <p:nvSpPr>
              <p:cNvPr id="8238" name="Line 4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39" name="Line 4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40" name="Text Box 4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10</a:t>
                </a:r>
                <a:endParaRPr lang="hi-IN" b="1"/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3515" y="639"/>
              <a:ext cx="680" cy="231"/>
              <a:chOff x="1338" y="3666"/>
              <a:chExt cx="544" cy="231"/>
            </a:xfrm>
          </p:grpSpPr>
          <p:sp>
            <p:nvSpPr>
              <p:cNvPr id="8242" name="Line 5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43" name="Line 5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44" name="Text Box 5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11</a:t>
                </a:r>
                <a:endParaRPr lang="hi-IN" b="1"/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3515" y="512"/>
              <a:ext cx="680" cy="231"/>
              <a:chOff x="1338" y="3666"/>
              <a:chExt cx="544" cy="231"/>
            </a:xfrm>
          </p:grpSpPr>
          <p:sp>
            <p:nvSpPr>
              <p:cNvPr id="8246" name="Line 5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47" name="Line 5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48" name="Text Box 5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12</a:t>
                </a:r>
                <a:endParaRPr lang="hi-IN" b="1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3515" y="385"/>
              <a:ext cx="680" cy="231"/>
              <a:chOff x="1338" y="3666"/>
              <a:chExt cx="544" cy="231"/>
            </a:xfrm>
          </p:grpSpPr>
          <p:sp>
            <p:nvSpPr>
              <p:cNvPr id="8250" name="Line 5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51" name="Line 5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52" name="Text Box 6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13</a:t>
                </a:r>
                <a:endParaRPr lang="hi-IN" b="1"/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3515" y="258"/>
              <a:ext cx="680" cy="231"/>
              <a:chOff x="1338" y="3666"/>
              <a:chExt cx="544" cy="231"/>
            </a:xfrm>
          </p:grpSpPr>
          <p:sp>
            <p:nvSpPr>
              <p:cNvPr id="8254" name="Line 6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55" name="Line 6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56" name="Text Box 6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14</a:t>
                </a:r>
                <a:endParaRPr lang="hi-IN" b="1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3515" y="131"/>
              <a:ext cx="680" cy="231"/>
              <a:chOff x="1338" y="3666"/>
              <a:chExt cx="544" cy="231"/>
            </a:xfrm>
          </p:grpSpPr>
          <p:sp>
            <p:nvSpPr>
              <p:cNvPr id="8258" name="Line 6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59" name="Line 6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60" name="Text Box 6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15</a:t>
                </a:r>
                <a:endParaRPr lang="hi-IN" b="1"/>
              </a:p>
            </p:txBody>
          </p:sp>
        </p:grpSp>
        <p:grpSp>
          <p:nvGrpSpPr>
            <p:cNvPr id="19" name="Group 69"/>
            <p:cNvGrpSpPr>
              <a:grpSpLocks/>
            </p:cNvGrpSpPr>
            <p:nvPr/>
          </p:nvGrpSpPr>
          <p:grpSpPr bwMode="auto">
            <a:xfrm>
              <a:off x="3515" y="3819"/>
              <a:ext cx="680" cy="231"/>
              <a:chOff x="1338" y="3666"/>
              <a:chExt cx="544" cy="231"/>
            </a:xfrm>
          </p:grpSpPr>
          <p:sp>
            <p:nvSpPr>
              <p:cNvPr id="8262" name="Line 7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63" name="Line 7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64" name="Text Box 7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-14</a:t>
                </a:r>
                <a:endParaRPr lang="hi-IN" b="1"/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515" y="3692"/>
              <a:ext cx="680" cy="231"/>
              <a:chOff x="1338" y="3666"/>
              <a:chExt cx="544" cy="231"/>
            </a:xfrm>
          </p:grpSpPr>
          <p:sp>
            <p:nvSpPr>
              <p:cNvPr id="8266" name="Line 7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67" name="Line 7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68" name="Text Box 7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-13</a:t>
                </a:r>
                <a:endParaRPr lang="hi-IN" b="1"/>
              </a:p>
            </p:txBody>
          </p:sp>
        </p:grpSp>
        <p:grpSp>
          <p:nvGrpSpPr>
            <p:cNvPr id="21" name="Group 77"/>
            <p:cNvGrpSpPr>
              <a:grpSpLocks/>
            </p:cNvGrpSpPr>
            <p:nvPr/>
          </p:nvGrpSpPr>
          <p:grpSpPr bwMode="auto">
            <a:xfrm>
              <a:off x="3515" y="3565"/>
              <a:ext cx="680" cy="231"/>
              <a:chOff x="1338" y="3666"/>
              <a:chExt cx="544" cy="231"/>
            </a:xfrm>
          </p:grpSpPr>
          <p:sp>
            <p:nvSpPr>
              <p:cNvPr id="8270" name="Line 7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71" name="Line 7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72" name="Text Box 8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-12</a:t>
                </a:r>
                <a:endParaRPr lang="hi-IN" b="1"/>
              </a:p>
            </p:txBody>
          </p:sp>
        </p:grpSp>
        <p:grpSp>
          <p:nvGrpSpPr>
            <p:cNvPr id="22" name="Group 81"/>
            <p:cNvGrpSpPr>
              <a:grpSpLocks/>
            </p:cNvGrpSpPr>
            <p:nvPr/>
          </p:nvGrpSpPr>
          <p:grpSpPr bwMode="auto">
            <a:xfrm>
              <a:off x="3515" y="3311"/>
              <a:ext cx="680" cy="231"/>
              <a:chOff x="1338" y="3666"/>
              <a:chExt cx="544" cy="231"/>
            </a:xfrm>
          </p:grpSpPr>
          <p:sp>
            <p:nvSpPr>
              <p:cNvPr id="8274" name="Line 8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75" name="Line 8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76" name="Text Box 8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-10</a:t>
                </a:r>
                <a:endParaRPr lang="hi-IN" b="1"/>
              </a:p>
            </p:txBody>
          </p:sp>
        </p:grpSp>
        <p:grpSp>
          <p:nvGrpSpPr>
            <p:cNvPr id="23" name="Group 85"/>
            <p:cNvGrpSpPr>
              <a:grpSpLocks/>
            </p:cNvGrpSpPr>
            <p:nvPr/>
          </p:nvGrpSpPr>
          <p:grpSpPr bwMode="auto">
            <a:xfrm>
              <a:off x="3515" y="3184"/>
              <a:ext cx="680" cy="231"/>
              <a:chOff x="1338" y="3666"/>
              <a:chExt cx="544" cy="231"/>
            </a:xfrm>
          </p:grpSpPr>
          <p:sp>
            <p:nvSpPr>
              <p:cNvPr id="8278" name="Line 8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79" name="Line 8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80" name="Text Box 8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-9</a:t>
                </a:r>
                <a:endParaRPr lang="hi-IN" b="1"/>
              </a:p>
            </p:txBody>
          </p:sp>
        </p:grp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>
              <a:off x="3515" y="3057"/>
              <a:ext cx="680" cy="231"/>
              <a:chOff x="1338" y="3666"/>
              <a:chExt cx="544" cy="231"/>
            </a:xfrm>
          </p:grpSpPr>
          <p:sp>
            <p:nvSpPr>
              <p:cNvPr id="8282" name="Line 9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83" name="Line 9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84" name="Text Box 9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-8</a:t>
                </a:r>
                <a:endParaRPr lang="hi-IN" b="1"/>
              </a:p>
            </p:txBody>
          </p:sp>
        </p:grpSp>
        <p:grpSp>
          <p:nvGrpSpPr>
            <p:cNvPr id="25" name="Group 93"/>
            <p:cNvGrpSpPr>
              <a:grpSpLocks/>
            </p:cNvGrpSpPr>
            <p:nvPr/>
          </p:nvGrpSpPr>
          <p:grpSpPr bwMode="auto">
            <a:xfrm>
              <a:off x="3515" y="2930"/>
              <a:ext cx="680" cy="231"/>
              <a:chOff x="1338" y="3666"/>
              <a:chExt cx="544" cy="231"/>
            </a:xfrm>
          </p:grpSpPr>
          <p:sp>
            <p:nvSpPr>
              <p:cNvPr id="8286" name="Line 9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87" name="Line 9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88" name="Text Box 9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-7</a:t>
                </a:r>
                <a:endParaRPr lang="hi-IN" b="1"/>
              </a:p>
            </p:txBody>
          </p:sp>
        </p:grpSp>
        <p:grpSp>
          <p:nvGrpSpPr>
            <p:cNvPr id="26" name="Group 97"/>
            <p:cNvGrpSpPr>
              <a:grpSpLocks/>
            </p:cNvGrpSpPr>
            <p:nvPr/>
          </p:nvGrpSpPr>
          <p:grpSpPr bwMode="auto">
            <a:xfrm>
              <a:off x="3515" y="2803"/>
              <a:ext cx="680" cy="231"/>
              <a:chOff x="1338" y="3666"/>
              <a:chExt cx="544" cy="231"/>
            </a:xfrm>
          </p:grpSpPr>
          <p:sp>
            <p:nvSpPr>
              <p:cNvPr id="8290" name="Line 9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91" name="Line 9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92" name="Text Box 10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-6</a:t>
                </a:r>
                <a:endParaRPr lang="hi-IN" b="1"/>
              </a:p>
            </p:txBody>
          </p:sp>
        </p:grp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515" y="2676"/>
              <a:ext cx="680" cy="231"/>
              <a:chOff x="1338" y="3666"/>
              <a:chExt cx="544" cy="231"/>
            </a:xfrm>
          </p:grpSpPr>
          <p:sp>
            <p:nvSpPr>
              <p:cNvPr id="8294" name="Line 10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95" name="Line 10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96" name="Text Box 10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-5</a:t>
                </a:r>
                <a:endParaRPr lang="hi-IN" b="1"/>
              </a:p>
            </p:txBody>
          </p:sp>
        </p:grp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3515" y="2549"/>
              <a:ext cx="680" cy="231"/>
              <a:chOff x="1338" y="3666"/>
              <a:chExt cx="544" cy="231"/>
            </a:xfrm>
          </p:grpSpPr>
          <p:sp>
            <p:nvSpPr>
              <p:cNvPr id="8298" name="Line 10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299" name="Line 10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00" name="Text Box 10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-4</a:t>
                </a:r>
                <a:endParaRPr lang="hi-IN" b="1"/>
              </a:p>
            </p:txBody>
          </p:sp>
        </p:grpSp>
        <p:grpSp>
          <p:nvGrpSpPr>
            <p:cNvPr id="29" name="Group 109"/>
            <p:cNvGrpSpPr>
              <a:grpSpLocks/>
            </p:cNvGrpSpPr>
            <p:nvPr/>
          </p:nvGrpSpPr>
          <p:grpSpPr bwMode="auto">
            <a:xfrm>
              <a:off x="3515" y="2422"/>
              <a:ext cx="680" cy="231"/>
              <a:chOff x="1338" y="3666"/>
              <a:chExt cx="544" cy="231"/>
            </a:xfrm>
          </p:grpSpPr>
          <p:sp>
            <p:nvSpPr>
              <p:cNvPr id="8302" name="Line 1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03" name="Line 1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04" name="Text Box 1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-3</a:t>
                </a:r>
                <a:endParaRPr lang="hi-IN" b="1"/>
              </a:p>
            </p:txBody>
          </p:sp>
        </p:grpSp>
        <p:grpSp>
          <p:nvGrpSpPr>
            <p:cNvPr id="30" name="Group 113"/>
            <p:cNvGrpSpPr>
              <a:grpSpLocks/>
            </p:cNvGrpSpPr>
            <p:nvPr/>
          </p:nvGrpSpPr>
          <p:grpSpPr bwMode="auto">
            <a:xfrm>
              <a:off x="3515" y="2295"/>
              <a:ext cx="680" cy="231"/>
              <a:chOff x="1338" y="3666"/>
              <a:chExt cx="544" cy="231"/>
            </a:xfrm>
          </p:grpSpPr>
          <p:sp>
            <p:nvSpPr>
              <p:cNvPr id="8306" name="Line 1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07" name="Line 1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08" name="Text Box 1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-2</a:t>
                </a:r>
                <a:endParaRPr lang="hi-IN" b="1"/>
              </a:p>
            </p:txBody>
          </p:sp>
        </p:grpSp>
        <p:grpSp>
          <p:nvGrpSpPr>
            <p:cNvPr id="31" name="Group 117"/>
            <p:cNvGrpSpPr>
              <a:grpSpLocks/>
            </p:cNvGrpSpPr>
            <p:nvPr/>
          </p:nvGrpSpPr>
          <p:grpSpPr bwMode="auto">
            <a:xfrm>
              <a:off x="3515" y="2168"/>
              <a:ext cx="680" cy="231"/>
              <a:chOff x="1338" y="3666"/>
              <a:chExt cx="544" cy="231"/>
            </a:xfrm>
          </p:grpSpPr>
          <p:sp>
            <p:nvSpPr>
              <p:cNvPr id="8310" name="Line 1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11" name="Line 1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12" name="Text Box 1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</a:t>
                </a:r>
                <a:endParaRPr lang="hi-IN" b="1"/>
              </a:p>
            </p:txBody>
          </p:sp>
        </p:grpSp>
        <p:grpSp>
          <p:nvGrpSpPr>
            <p:cNvPr id="8289" name="Group 121"/>
            <p:cNvGrpSpPr>
              <a:grpSpLocks/>
            </p:cNvGrpSpPr>
            <p:nvPr/>
          </p:nvGrpSpPr>
          <p:grpSpPr bwMode="auto">
            <a:xfrm>
              <a:off x="3515" y="3433"/>
              <a:ext cx="680" cy="231"/>
              <a:chOff x="3152" y="3433"/>
              <a:chExt cx="680" cy="231"/>
            </a:xfrm>
          </p:grpSpPr>
          <p:sp>
            <p:nvSpPr>
              <p:cNvPr id="8314" name="Line 122"/>
              <p:cNvSpPr>
                <a:spLocks noChangeShapeType="1"/>
              </p:cNvSpPr>
              <p:nvPr/>
            </p:nvSpPr>
            <p:spPr bwMode="auto">
              <a:xfrm flipH="1">
                <a:off x="3606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15" name="Line 123"/>
              <p:cNvSpPr>
                <a:spLocks noChangeShapeType="1"/>
              </p:cNvSpPr>
              <p:nvPr/>
            </p:nvSpPr>
            <p:spPr bwMode="auto">
              <a:xfrm flipH="1">
                <a:off x="3152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16" name="Text Box 124"/>
              <p:cNvSpPr txBox="1">
                <a:spLocks noChangeArrowheads="1"/>
              </p:cNvSpPr>
              <p:nvPr/>
            </p:nvSpPr>
            <p:spPr bwMode="auto">
              <a:xfrm>
                <a:off x="3322" y="3433"/>
                <a:ext cx="33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-11</a:t>
                </a:r>
                <a:endParaRPr lang="hi-IN" b="1"/>
              </a:p>
            </p:txBody>
          </p:sp>
        </p:grpSp>
        <p:grpSp>
          <p:nvGrpSpPr>
            <p:cNvPr id="8293" name="Group 125"/>
            <p:cNvGrpSpPr>
              <a:grpSpLocks/>
            </p:cNvGrpSpPr>
            <p:nvPr/>
          </p:nvGrpSpPr>
          <p:grpSpPr bwMode="auto">
            <a:xfrm>
              <a:off x="3515" y="3937"/>
              <a:ext cx="680" cy="231"/>
              <a:chOff x="1338" y="3666"/>
              <a:chExt cx="544" cy="231"/>
            </a:xfrm>
          </p:grpSpPr>
          <p:sp>
            <p:nvSpPr>
              <p:cNvPr id="8318" name="Line 1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19" name="Line 1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8320" name="Text Box 1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-15</a:t>
                </a:r>
                <a:endParaRPr lang="hi-IN" b="1"/>
              </a:p>
            </p:txBody>
          </p:sp>
        </p:grpSp>
      </p:grpSp>
      <p:sp>
        <p:nvSpPr>
          <p:cNvPr id="8321" name="Rectangle 129"/>
          <p:cNvSpPr>
            <a:spLocks noChangeArrowheads="1"/>
          </p:cNvSpPr>
          <p:nvPr/>
        </p:nvSpPr>
        <p:spPr bwMode="auto">
          <a:xfrm>
            <a:off x="969963" y="4440238"/>
            <a:ext cx="360362" cy="1403350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322" name="Text Box 130"/>
          <p:cNvSpPr txBox="1">
            <a:spLocks noChangeArrowheads="1"/>
          </p:cNvSpPr>
          <p:nvPr/>
        </p:nvSpPr>
        <p:spPr bwMode="auto">
          <a:xfrm>
            <a:off x="5580063" y="2446338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- 5 ) + ( - 7 ) =</a:t>
            </a:r>
            <a:endParaRPr lang="hi-IN" sz="2400" b="1"/>
          </a:p>
        </p:txBody>
      </p:sp>
      <p:sp>
        <p:nvSpPr>
          <p:cNvPr id="8323" name="AutoShape 131"/>
          <p:cNvSpPr>
            <a:spLocks noChangeArrowheads="1"/>
          </p:cNvSpPr>
          <p:nvPr/>
        </p:nvSpPr>
        <p:spPr bwMode="auto">
          <a:xfrm>
            <a:off x="3779838" y="1196975"/>
            <a:ext cx="5184775" cy="6477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324" name="Text Box 132"/>
          <p:cNvSpPr txBox="1">
            <a:spLocks noChangeArrowheads="1"/>
          </p:cNvSpPr>
          <p:nvPr/>
        </p:nvSpPr>
        <p:spPr bwMode="auto">
          <a:xfrm>
            <a:off x="4356100" y="1239838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حاصل جمع عددين سالبين</a:t>
            </a:r>
            <a:endParaRPr lang="hi-IN" sz="2800" b="1"/>
          </a:p>
        </p:txBody>
      </p:sp>
      <p:sp>
        <p:nvSpPr>
          <p:cNvPr id="8325" name="Text Box 133"/>
          <p:cNvSpPr txBox="1">
            <a:spLocks noChangeArrowheads="1"/>
          </p:cNvSpPr>
          <p:nvPr/>
        </p:nvSpPr>
        <p:spPr bwMode="auto">
          <a:xfrm>
            <a:off x="4643438" y="2457450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- 12</a:t>
            </a:r>
            <a:endParaRPr lang="hi-IN" sz="2400" b="1"/>
          </a:p>
        </p:txBody>
      </p:sp>
      <p:sp>
        <p:nvSpPr>
          <p:cNvPr id="8329" name="Text Box 137"/>
          <p:cNvSpPr txBox="1">
            <a:spLocks noChangeArrowheads="1"/>
          </p:cNvSpPr>
          <p:nvPr/>
        </p:nvSpPr>
        <p:spPr bwMode="auto">
          <a:xfrm>
            <a:off x="5580063" y="3238500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- 6 ) + ( - 8 ) =</a:t>
            </a:r>
            <a:endParaRPr lang="hi-IN" sz="2400" b="1"/>
          </a:p>
        </p:txBody>
      </p:sp>
      <p:sp>
        <p:nvSpPr>
          <p:cNvPr id="8330" name="Text Box 138"/>
          <p:cNvSpPr txBox="1">
            <a:spLocks noChangeArrowheads="1"/>
          </p:cNvSpPr>
          <p:nvPr/>
        </p:nvSpPr>
        <p:spPr bwMode="auto">
          <a:xfrm>
            <a:off x="4643438" y="3249613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- 14</a:t>
            </a:r>
            <a:endParaRPr lang="hi-IN" sz="2400" b="1"/>
          </a:p>
        </p:txBody>
      </p:sp>
      <p:sp>
        <p:nvSpPr>
          <p:cNvPr id="8331" name="Text Box 139"/>
          <p:cNvSpPr txBox="1">
            <a:spLocks noChangeArrowheads="1"/>
          </p:cNvSpPr>
          <p:nvPr/>
        </p:nvSpPr>
        <p:spPr bwMode="auto">
          <a:xfrm>
            <a:off x="5364163" y="4005263"/>
            <a:ext cx="35290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- 3 ) + ( - 12 ) =</a:t>
            </a:r>
            <a:endParaRPr lang="hi-IN" sz="2400" b="1"/>
          </a:p>
        </p:txBody>
      </p:sp>
      <p:sp>
        <p:nvSpPr>
          <p:cNvPr id="8332" name="Text Box 140"/>
          <p:cNvSpPr txBox="1">
            <a:spLocks noChangeArrowheads="1"/>
          </p:cNvSpPr>
          <p:nvPr/>
        </p:nvSpPr>
        <p:spPr bwMode="auto">
          <a:xfrm>
            <a:off x="4427538" y="4016375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- 15</a:t>
            </a:r>
            <a:endParaRPr lang="hi-IN" sz="2400" b="1"/>
          </a:p>
        </p:txBody>
      </p:sp>
      <p:sp>
        <p:nvSpPr>
          <p:cNvPr id="8333" name="Line 141"/>
          <p:cNvSpPr>
            <a:spLocks noChangeShapeType="1"/>
          </p:cNvSpPr>
          <p:nvPr/>
        </p:nvSpPr>
        <p:spPr bwMode="auto">
          <a:xfrm flipV="1">
            <a:off x="1835150" y="2781300"/>
            <a:ext cx="3241675" cy="299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8334" name="Rectangle 142"/>
          <p:cNvSpPr>
            <a:spLocks noChangeArrowheads="1"/>
          </p:cNvSpPr>
          <p:nvPr/>
        </p:nvSpPr>
        <p:spPr bwMode="auto">
          <a:xfrm>
            <a:off x="2411413" y="3441700"/>
            <a:ext cx="360362" cy="11874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335" name="Rectangle 143"/>
          <p:cNvSpPr>
            <a:spLocks noChangeArrowheads="1"/>
          </p:cNvSpPr>
          <p:nvPr/>
        </p:nvSpPr>
        <p:spPr bwMode="auto">
          <a:xfrm>
            <a:off x="971550" y="4635500"/>
            <a:ext cx="360363" cy="1627188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336" name="Rectangle 144"/>
          <p:cNvSpPr>
            <a:spLocks noChangeArrowheads="1"/>
          </p:cNvSpPr>
          <p:nvPr/>
        </p:nvSpPr>
        <p:spPr bwMode="auto">
          <a:xfrm>
            <a:off x="2411413" y="3429000"/>
            <a:ext cx="360362" cy="611188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337" name="Rectangle 145"/>
          <p:cNvSpPr>
            <a:spLocks noChangeArrowheads="1"/>
          </p:cNvSpPr>
          <p:nvPr/>
        </p:nvSpPr>
        <p:spPr bwMode="auto">
          <a:xfrm>
            <a:off x="971550" y="4030663"/>
            <a:ext cx="360363" cy="2414587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8301" name="Group 146"/>
          <p:cNvGrpSpPr>
            <a:grpSpLocks/>
          </p:cNvGrpSpPr>
          <p:nvPr/>
        </p:nvGrpSpPr>
        <p:grpSpPr bwMode="auto">
          <a:xfrm>
            <a:off x="5148263" y="4652963"/>
            <a:ext cx="2089150" cy="612775"/>
            <a:chOff x="2925" y="2999"/>
            <a:chExt cx="1316" cy="386"/>
          </a:xfrm>
        </p:grpSpPr>
        <p:sp>
          <p:nvSpPr>
            <p:cNvPr id="8339" name="AutoShape 147"/>
            <p:cNvSpPr>
              <a:spLocks noChangeArrowheads="1"/>
            </p:cNvSpPr>
            <p:nvPr/>
          </p:nvSpPr>
          <p:spPr bwMode="auto">
            <a:xfrm>
              <a:off x="2925" y="3022"/>
              <a:ext cx="1316" cy="363"/>
            </a:xfrm>
            <a:prstGeom prst="downArrowCallout">
              <a:avLst>
                <a:gd name="adj1" fmla="val 90634"/>
                <a:gd name="adj2" fmla="val 90634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340" name="Text Box 148"/>
            <p:cNvSpPr txBox="1">
              <a:spLocks noChangeArrowheads="1"/>
            </p:cNvSpPr>
            <p:nvPr/>
          </p:nvSpPr>
          <p:spPr bwMode="auto">
            <a:xfrm>
              <a:off x="3198" y="2999"/>
              <a:ext cx="77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50000"/>
                </a:spcBef>
              </a:pPr>
              <a:r>
                <a:rPr lang="ar-SA" sz="2400" b="1">
                  <a:solidFill>
                    <a:schemeClr val="accent2"/>
                  </a:solidFill>
                </a:rPr>
                <a:t>نستنتج أن</a:t>
              </a:r>
              <a:endParaRPr lang="hi-IN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8341" name="AutoShape 149"/>
          <p:cNvSpPr>
            <a:spLocks noChangeArrowheads="1"/>
          </p:cNvSpPr>
          <p:nvPr/>
        </p:nvSpPr>
        <p:spPr bwMode="auto">
          <a:xfrm>
            <a:off x="3348038" y="5300663"/>
            <a:ext cx="5545137" cy="13684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342" name="Text Box 150"/>
          <p:cNvSpPr txBox="1">
            <a:spLocks noChangeArrowheads="1"/>
          </p:cNvSpPr>
          <p:nvPr/>
        </p:nvSpPr>
        <p:spPr bwMode="auto">
          <a:xfrm>
            <a:off x="3378200" y="5300663"/>
            <a:ext cx="5256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عند جمع عددين سالبين نتبع الآتي :</a:t>
            </a:r>
            <a:endParaRPr lang="hi-IN" sz="2800" b="1"/>
          </a:p>
        </p:txBody>
      </p:sp>
      <p:sp>
        <p:nvSpPr>
          <p:cNvPr id="8343" name="Line 151"/>
          <p:cNvSpPr>
            <a:spLocks noChangeShapeType="1"/>
          </p:cNvSpPr>
          <p:nvPr/>
        </p:nvSpPr>
        <p:spPr bwMode="auto">
          <a:xfrm flipV="1">
            <a:off x="1835150" y="3573463"/>
            <a:ext cx="3241675" cy="2592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8344" name="Line 152"/>
          <p:cNvSpPr>
            <a:spLocks noChangeShapeType="1"/>
          </p:cNvSpPr>
          <p:nvPr/>
        </p:nvSpPr>
        <p:spPr bwMode="auto">
          <a:xfrm flipV="1">
            <a:off x="1835150" y="4365625"/>
            <a:ext cx="295275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8345" name="Text Box 153"/>
          <p:cNvSpPr txBox="1">
            <a:spLocks noChangeArrowheads="1"/>
          </p:cNvSpPr>
          <p:nvPr/>
        </p:nvSpPr>
        <p:spPr bwMode="auto">
          <a:xfrm>
            <a:off x="5651500" y="5722938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1-) نأخذ نفس الاشارة</a:t>
            </a:r>
            <a:endParaRPr lang="hi-IN" sz="2800" b="1"/>
          </a:p>
        </p:txBody>
      </p:sp>
      <p:sp>
        <p:nvSpPr>
          <p:cNvPr id="8346" name="Text Box 154"/>
          <p:cNvSpPr txBox="1">
            <a:spLocks noChangeArrowheads="1"/>
          </p:cNvSpPr>
          <p:nvPr/>
        </p:nvSpPr>
        <p:spPr bwMode="auto">
          <a:xfrm>
            <a:off x="5651500" y="6149975"/>
            <a:ext cx="2952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2-) نجمع العددين</a:t>
            </a:r>
            <a:endParaRPr lang="hi-IN" sz="2800" b="1"/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8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8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4" dur="2000"/>
                                        <p:tgtEl>
                                          <p:spTgt spid="8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3000"/>
                                        <p:tgtEl>
                                          <p:spTgt spid="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3000"/>
                                        <p:tgtEl>
                                          <p:spTgt spid="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30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6" dur="2000"/>
                                        <p:tgtEl>
                                          <p:spTgt spid="8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9" dur="2000"/>
                                        <p:tgtEl>
                                          <p:spTgt spid="8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2" dur="20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2000"/>
                                        <p:tgtEl>
                                          <p:spTgt spid="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3000"/>
                                        <p:tgtEl>
                                          <p:spTgt spid="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3000"/>
                                        <p:tgtEl>
                                          <p:spTgt spid="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30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4" dur="2000"/>
                                        <p:tgtEl>
                                          <p:spTgt spid="8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7" dur="2000"/>
                                        <p:tgtEl>
                                          <p:spTgt spid="8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0" dur="20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6" dur="20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20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4" grpId="1" animBg="1"/>
      <p:bldP spid="8321" grpId="0" animBg="1"/>
      <p:bldP spid="8321" grpId="1" animBg="1"/>
      <p:bldP spid="8322" grpId="0" animBg="1"/>
      <p:bldP spid="8323" grpId="0" animBg="1"/>
      <p:bldP spid="8324" grpId="0"/>
      <p:bldP spid="8325" grpId="0" animBg="1"/>
      <p:bldP spid="8329" grpId="0" animBg="1"/>
      <p:bldP spid="8330" grpId="0" animBg="1"/>
      <p:bldP spid="8331" grpId="0" animBg="1"/>
      <p:bldP spid="8332" grpId="0" animBg="1"/>
      <p:bldP spid="8333" grpId="0" animBg="1"/>
      <p:bldP spid="8333" grpId="1" animBg="1"/>
      <p:bldP spid="8334" grpId="0" animBg="1"/>
      <p:bldP spid="8334" grpId="1" animBg="1"/>
      <p:bldP spid="8335" grpId="0" animBg="1"/>
      <p:bldP spid="8335" grpId="1" animBg="1"/>
      <p:bldP spid="8336" grpId="0" animBg="1"/>
      <p:bldP spid="8336" grpId="1" animBg="1"/>
      <p:bldP spid="8337" grpId="0" animBg="1"/>
      <p:bldP spid="8337" grpId="1" animBg="1"/>
      <p:bldP spid="8341" grpId="0" animBg="1"/>
      <p:bldP spid="8342" grpId="0"/>
      <p:bldP spid="8343" grpId="0" animBg="1"/>
      <p:bldP spid="8343" grpId="1" animBg="1"/>
      <p:bldP spid="8344" grpId="0" animBg="1"/>
      <p:bldP spid="8344" grpId="1" animBg="1"/>
      <p:bldP spid="8345" grpId="0"/>
      <p:bldP spid="83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156325" y="2060575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- 2 ) + ( - 4 ) =</a:t>
            </a:r>
            <a:endParaRPr lang="hi-IN" sz="2400" b="1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779838" y="1196975"/>
            <a:ext cx="5184775" cy="6477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356100" y="1239838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أوجد حاصل الجمع فيما يأتي :</a:t>
            </a:r>
            <a:endParaRPr lang="hi-IN" sz="2800" b="1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219700" y="2071688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- 6</a:t>
            </a:r>
            <a:endParaRPr lang="hi-IN" sz="2400" b="1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156325" y="2636838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- 8 ) + ( - 1 ) =</a:t>
            </a:r>
            <a:endParaRPr lang="hi-IN" sz="2400" b="1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219700" y="2647950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- 9</a:t>
            </a:r>
            <a:endParaRPr lang="hi-IN" sz="2400" b="1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156325" y="3213100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- 7 ) + ( - 6 ) =</a:t>
            </a:r>
            <a:endParaRPr lang="hi-IN" sz="2400" b="1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219700" y="3224213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- 13</a:t>
            </a:r>
            <a:endParaRPr lang="hi-IN" sz="2400" b="1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156325" y="3789363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- 5 ) + ( - 10 ) =</a:t>
            </a:r>
            <a:endParaRPr lang="hi-IN" sz="2400" b="1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219700" y="3800475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- 15</a:t>
            </a:r>
            <a:endParaRPr lang="hi-IN" sz="2400" b="1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156325" y="4376738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- 11 ) + ( - 7 ) =</a:t>
            </a:r>
            <a:endParaRPr lang="hi-IN" sz="2400" b="1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219700" y="4387850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- 18</a:t>
            </a:r>
            <a:endParaRPr lang="hi-IN" sz="2400" b="1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940425" y="4953000"/>
            <a:ext cx="29527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- 20 ) + ( - 17 ) =</a:t>
            </a:r>
            <a:endParaRPr lang="hi-IN" sz="2400" b="1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014913" y="4964113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- 37</a:t>
            </a:r>
            <a:endParaRPr lang="hi-IN" sz="2400" b="1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929313" y="5529263"/>
            <a:ext cx="29527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- 28 ) + ( - 47 ) =</a:t>
            </a:r>
            <a:endParaRPr lang="hi-IN" sz="2400" b="1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003800" y="5540375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- 75</a:t>
            </a:r>
            <a:endParaRPr lang="hi-IN" sz="2400" b="1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69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411413" y="2420938"/>
            <a:ext cx="360362" cy="1008062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913" y="207963"/>
            <a:ext cx="1079500" cy="6423025"/>
            <a:chOff x="3515" y="131"/>
            <a:chExt cx="680" cy="4046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3515" y="140"/>
              <a:ext cx="680" cy="403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chemeClr val="bg1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15" y="2036"/>
              <a:ext cx="680" cy="231"/>
              <a:chOff x="1338" y="3666"/>
              <a:chExt cx="544" cy="231"/>
            </a:xfrm>
          </p:grpSpPr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24" name="Text Box 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0</a:t>
                </a:r>
                <a:endParaRPr lang="hi-IN" b="1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515" y="1909"/>
              <a:ext cx="680" cy="231"/>
              <a:chOff x="1338" y="3666"/>
              <a:chExt cx="544" cy="231"/>
            </a:xfrm>
          </p:grpSpPr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28" name="Text Box 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</a:t>
                </a:r>
                <a:endParaRPr lang="hi-IN" b="1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515" y="1782"/>
              <a:ext cx="680" cy="231"/>
              <a:chOff x="1338" y="3666"/>
              <a:chExt cx="544" cy="231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2</a:t>
                </a:r>
                <a:endParaRPr lang="hi-IN" b="1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515" y="1655"/>
              <a:ext cx="680" cy="231"/>
              <a:chOff x="1338" y="3666"/>
              <a:chExt cx="544" cy="231"/>
            </a:xfrm>
          </p:grpSpPr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35" name="Line 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36" name="Text Box 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3</a:t>
                </a:r>
                <a:endParaRPr lang="hi-IN" b="1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3515" y="1528"/>
              <a:ext cx="680" cy="231"/>
              <a:chOff x="1338" y="3666"/>
              <a:chExt cx="544" cy="231"/>
            </a:xfrm>
          </p:grpSpPr>
          <p:sp>
            <p:nvSpPr>
              <p:cNvPr id="9238" name="Line 2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39" name="Line 2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0" name="Text Box 2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4</a:t>
                </a:r>
                <a:endParaRPr lang="hi-IN" b="1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515" y="1401"/>
              <a:ext cx="680" cy="231"/>
              <a:chOff x="1338" y="3666"/>
              <a:chExt cx="544" cy="231"/>
            </a:xfrm>
          </p:grpSpPr>
          <p:sp>
            <p:nvSpPr>
              <p:cNvPr id="9242" name="Line 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3" name="Line 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4" name="Text Box 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5</a:t>
                </a:r>
                <a:endParaRPr lang="hi-IN" b="1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515" y="1274"/>
              <a:ext cx="680" cy="231"/>
              <a:chOff x="1338" y="3666"/>
              <a:chExt cx="544" cy="231"/>
            </a:xfrm>
          </p:grpSpPr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7" name="Line 3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6</a:t>
                </a:r>
                <a:endParaRPr lang="hi-IN" b="1"/>
              </a:p>
            </p:txBody>
          </p:sp>
        </p:grp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3515" y="1147"/>
              <a:ext cx="680" cy="231"/>
              <a:chOff x="1338" y="3666"/>
              <a:chExt cx="544" cy="231"/>
            </a:xfrm>
          </p:grpSpPr>
          <p:sp>
            <p:nvSpPr>
              <p:cNvPr id="9250" name="Line 3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51" name="Line 3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52" name="Text Box 3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7</a:t>
                </a:r>
                <a:endParaRPr lang="hi-IN" b="1"/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3515" y="1020"/>
              <a:ext cx="680" cy="231"/>
              <a:chOff x="1338" y="3666"/>
              <a:chExt cx="544" cy="231"/>
            </a:xfrm>
          </p:grpSpPr>
          <p:sp>
            <p:nvSpPr>
              <p:cNvPr id="9254" name="Line 3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55" name="Line 3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8</a:t>
                </a:r>
                <a:endParaRPr lang="hi-IN" b="1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515" y="893"/>
              <a:ext cx="680" cy="231"/>
              <a:chOff x="1338" y="3666"/>
              <a:chExt cx="544" cy="231"/>
            </a:xfrm>
          </p:grpSpPr>
          <p:sp>
            <p:nvSpPr>
              <p:cNvPr id="9258" name="Line 4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9</a:t>
                </a:r>
                <a:endParaRPr lang="hi-IN" b="1"/>
              </a:p>
            </p:txBody>
          </p:sp>
        </p:grp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515" y="766"/>
              <a:ext cx="680" cy="231"/>
              <a:chOff x="1338" y="3666"/>
              <a:chExt cx="544" cy="231"/>
            </a:xfrm>
          </p:grpSpPr>
          <p:sp>
            <p:nvSpPr>
              <p:cNvPr id="9262" name="Line 4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63" name="Line 4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10</a:t>
                </a:r>
                <a:endParaRPr lang="hi-IN" b="1"/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3515" y="639"/>
              <a:ext cx="680" cy="231"/>
              <a:chOff x="1338" y="3666"/>
              <a:chExt cx="544" cy="231"/>
            </a:xfrm>
          </p:grpSpPr>
          <p:sp>
            <p:nvSpPr>
              <p:cNvPr id="9266" name="Line 5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67" name="Line 5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68" name="Text Box 5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11</a:t>
                </a:r>
                <a:endParaRPr lang="hi-IN" b="1"/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3515" y="512"/>
              <a:ext cx="680" cy="231"/>
              <a:chOff x="1338" y="3666"/>
              <a:chExt cx="544" cy="231"/>
            </a:xfrm>
          </p:grpSpPr>
          <p:sp>
            <p:nvSpPr>
              <p:cNvPr id="9270" name="Line 5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71" name="Line 5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72" name="Text Box 5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12</a:t>
                </a:r>
                <a:endParaRPr lang="hi-IN" b="1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3515" y="385"/>
              <a:ext cx="680" cy="231"/>
              <a:chOff x="1338" y="3666"/>
              <a:chExt cx="544" cy="231"/>
            </a:xfrm>
          </p:grpSpPr>
          <p:sp>
            <p:nvSpPr>
              <p:cNvPr id="9274" name="Line 5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75" name="Line 5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76" name="Text Box 6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13</a:t>
                </a:r>
                <a:endParaRPr lang="hi-IN" b="1"/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3515" y="258"/>
              <a:ext cx="680" cy="231"/>
              <a:chOff x="1338" y="3666"/>
              <a:chExt cx="544" cy="231"/>
            </a:xfrm>
          </p:grpSpPr>
          <p:sp>
            <p:nvSpPr>
              <p:cNvPr id="9278" name="Line 6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79" name="Line 6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80" name="Text Box 6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14</a:t>
                </a:r>
                <a:endParaRPr lang="hi-IN" b="1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3515" y="131"/>
              <a:ext cx="680" cy="231"/>
              <a:chOff x="1338" y="3666"/>
              <a:chExt cx="544" cy="231"/>
            </a:xfrm>
          </p:grpSpPr>
          <p:sp>
            <p:nvSpPr>
              <p:cNvPr id="9282" name="Line 6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83" name="Line 6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84" name="Text Box 6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15</a:t>
                </a:r>
                <a:endParaRPr lang="hi-IN" b="1"/>
              </a:p>
            </p:txBody>
          </p:sp>
        </p:grpSp>
        <p:grpSp>
          <p:nvGrpSpPr>
            <p:cNvPr id="19" name="Group 69"/>
            <p:cNvGrpSpPr>
              <a:grpSpLocks/>
            </p:cNvGrpSpPr>
            <p:nvPr/>
          </p:nvGrpSpPr>
          <p:grpSpPr bwMode="auto">
            <a:xfrm>
              <a:off x="3515" y="3819"/>
              <a:ext cx="680" cy="231"/>
              <a:chOff x="1338" y="3666"/>
              <a:chExt cx="544" cy="231"/>
            </a:xfrm>
          </p:grpSpPr>
          <p:sp>
            <p:nvSpPr>
              <p:cNvPr id="9286" name="Line 7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87" name="Line 7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88" name="Text Box 7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-14</a:t>
                </a:r>
                <a:endParaRPr lang="hi-IN" b="1"/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515" y="3692"/>
              <a:ext cx="680" cy="231"/>
              <a:chOff x="1338" y="3666"/>
              <a:chExt cx="544" cy="231"/>
            </a:xfrm>
          </p:grpSpPr>
          <p:sp>
            <p:nvSpPr>
              <p:cNvPr id="9290" name="Line 7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91" name="Line 7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92" name="Text Box 7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-13</a:t>
                </a:r>
                <a:endParaRPr lang="hi-IN" b="1"/>
              </a:p>
            </p:txBody>
          </p:sp>
        </p:grpSp>
        <p:grpSp>
          <p:nvGrpSpPr>
            <p:cNvPr id="21" name="Group 77"/>
            <p:cNvGrpSpPr>
              <a:grpSpLocks/>
            </p:cNvGrpSpPr>
            <p:nvPr/>
          </p:nvGrpSpPr>
          <p:grpSpPr bwMode="auto">
            <a:xfrm>
              <a:off x="3515" y="3565"/>
              <a:ext cx="680" cy="231"/>
              <a:chOff x="1338" y="3666"/>
              <a:chExt cx="544" cy="231"/>
            </a:xfrm>
          </p:grpSpPr>
          <p:sp>
            <p:nvSpPr>
              <p:cNvPr id="9294" name="Line 7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95" name="Line 7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96" name="Text Box 8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-12</a:t>
                </a:r>
                <a:endParaRPr lang="hi-IN" b="1"/>
              </a:p>
            </p:txBody>
          </p:sp>
        </p:grpSp>
        <p:grpSp>
          <p:nvGrpSpPr>
            <p:cNvPr id="22" name="Group 81"/>
            <p:cNvGrpSpPr>
              <a:grpSpLocks/>
            </p:cNvGrpSpPr>
            <p:nvPr/>
          </p:nvGrpSpPr>
          <p:grpSpPr bwMode="auto">
            <a:xfrm>
              <a:off x="3515" y="3311"/>
              <a:ext cx="680" cy="231"/>
              <a:chOff x="1338" y="3666"/>
              <a:chExt cx="544" cy="231"/>
            </a:xfrm>
          </p:grpSpPr>
          <p:sp>
            <p:nvSpPr>
              <p:cNvPr id="9298" name="Line 8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99" name="Line 8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00" name="Text Box 8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-10</a:t>
                </a:r>
                <a:endParaRPr lang="hi-IN" b="1"/>
              </a:p>
            </p:txBody>
          </p:sp>
        </p:grpSp>
        <p:grpSp>
          <p:nvGrpSpPr>
            <p:cNvPr id="23" name="Group 85"/>
            <p:cNvGrpSpPr>
              <a:grpSpLocks/>
            </p:cNvGrpSpPr>
            <p:nvPr/>
          </p:nvGrpSpPr>
          <p:grpSpPr bwMode="auto">
            <a:xfrm>
              <a:off x="3515" y="3184"/>
              <a:ext cx="680" cy="231"/>
              <a:chOff x="1338" y="3666"/>
              <a:chExt cx="544" cy="231"/>
            </a:xfrm>
          </p:grpSpPr>
          <p:sp>
            <p:nvSpPr>
              <p:cNvPr id="9302" name="Line 8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03" name="Line 8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04" name="Text Box 8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-9</a:t>
                </a:r>
                <a:endParaRPr lang="hi-IN" b="1"/>
              </a:p>
            </p:txBody>
          </p:sp>
        </p:grp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>
              <a:off x="3515" y="3057"/>
              <a:ext cx="680" cy="231"/>
              <a:chOff x="1338" y="3666"/>
              <a:chExt cx="544" cy="231"/>
            </a:xfrm>
          </p:grpSpPr>
          <p:sp>
            <p:nvSpPr>
              <p:cNvPr id="9306" name="Line 9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07" name="Line 9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08" name="Text Box 9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-8</a:t>
                </a:r>
                <a:endParaRPr lang="hi-IN" b="1"/>
              </a:p>
            </p:txBody>
          </p:sp>
        </p:grpSp>
        <p:grpSp>
          <p:nvGrpSpPr>
            <p:cNvPr id="25" name="Group 93"/>
            <p:cNvGrpSpPr>
              <a:grpSpLocks/>
            </p:cNvGrpSpPr>
            <p:nvPr/>
          </p:nvGrpSpPr>
          <p:grpSpPr bwMode="auto">
            <a:xfrm>
              <a:off x="3515" y="2930"/>
              <a:ext cx="680" cy="231"/>
              <a:chOff x="1338" y="3666"/>
              <a:chExt cx="544" cy="231"/>
            </a:xfrm>
          </p:grpSpPr>
          <p:sp>
            <p:nvSpPr>
              <p:cNvPr id="9310" name="Line 9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11" name="Line 9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12" name="Text Box 9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-7</a:t>
                </a:r>
                <a:endParaRPr lang="hi-IN" b="1"/>
              </a:p>
            </p:txBody>
          </p:sp>
        </p:grpSp>
        <p:grpSp>
          <p:nvGrpSpPr>
            <p:cNvPr id="26" name="Group 97"/>
            <p:cNvGrpSpPr>
              <a:grpSpLocks/>
            </p:cNvGrpSpPr>
            <p:nvPr/>
          </p:nvGrpSpPr>
          <p:grpSpPr bwMode="auto">
            <a:xfrm>
              <a:off x="3515" y="2803"/>
              <a:ext cx="680" cy="231"/>
              <a:chOff x="1338" y="3666"/>
              <a:chExt cx="544" cy="231"/>
            </a:xfrm>
          </p:grpSpPr>
          <p:sp>
            <p:nvSpPr>
              <p:cNvPr id="9314" name="Line 9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15" name="Line 9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16" name="Text Box 10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-6</a:t>
                </a:r>
                <a:endParaRPr lang="hi-IN" b="1"/>
              </a:p>
            </p:txBody>
          </p:sp>
        </p:grp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515" y="2676"/>
              <a:ext cx="680" cy="231"/>
              <a:chOff x="1338" y="3666"/>
              <a:chExt cx="544" cy="231"/>
            </a:xfrm>
          </p:grpSpPr>
          <p:sp>
            <p:nvSpPr>
              <p:cNvPr id="9318" name="Line 10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19" name="Line 10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20" name="Text Box 10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-5</a:t>
                </a:r>
                <a:endParaRPr lang="hi-IN" b="1"/>
              </a:p>
            </p:txBody>
          </p:sp>
        </p:grp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3515" y="2549"/>
              <a:ext cx="680" cy="231"/>
              <a:chOff x="1338" y="3666"/>
              <a:chExt cx="544" cy="231"/>
            </a:xfrm>
          </p:grpSpPr>
          <p:sp>
            <p:nvSpPr>
              <p:cNvPr id="9322" name="Line 10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23" name="Line 10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24" name="Text Box 10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-4</a:t>
                </a:r>
                <a:endParaRPr lang="hi-IN" b="1"/>
              </a:p>
            </p:txBody>
          </p:sp>
        </p:grpSp>
        <p:grpSp>
          <p:nvGrpSpPr>
            <p:cNvPr id="29" name="Group 109"/>
            <p:cNvGrpSpPr>
              <a:grpSpLocks/>
            </p:cNvGrpSpPr>
            <p:nvPr/>
          </p:nvGrpSpPr>
          <p:grpSpPr bwMode="auto">
            <a:xfrm>
              <a:off x="3515" y="2422"/>
              <a:ext cx="680" cy="231"/>
              <a:chOff x="1338" y="3666"/>
              <a:chExt cx="544" cy="231"/>
            </a:xfrm>
          </p:grpSpPr>
          <p:sp>
            <p:nvSpPr>
              <p:cNvPr id="9326" name="Line 1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27" name="Line 1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28" name="Text Box 1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-3</a:t>
                </a:r>
                <a:endParaRPr lang="hi-IN" b="1"/>
              </a:p>
            </p:txBody>
          </p:sp>
        </p:grpSp>
        <p:grpSp>
          <p:nvGrpSpPr>
            <p:cNvPr id="30" name="Group 113"/>
            <p:cNvGrpSpPr>
              <a:grpSpLocks/>
            </p:cNvGrpSpPr>
            <p:nvPr/>
          </p:nvGrpSpPr>
          <p:grpSpPr bwMode="auto">
            <a:xfrm>
              <a:off x="3515" y="2295"/>
              <a:ext cx="680" cy="231"/>
              <a:chOff x="1338" y="3666"/>
              <a:chExt cx="544" cy="231"/>
            </a:xfrm>
          </p:grpSpPr>
          <p:sp>
            <p:nvSpPr>
              <p:cNvPr id="9330" name="Line 1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31" name="Line 1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32" name="Text Box 1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-2</a:t>
                </a:r>
                <a:endParaRPr lang="hi-IN" b="1"/>
              </a:p>
            </p:txBody>
          </p:sp>
        </p:grpSp>
        <p:grpSp>
          <p:nvGrpSpPr>
            <p:cNvPr id="31" name="Group 117"/>
            <p:cNvGrpSpPr>
              <a:grpSpLocks/>
            </p:cNvGrpSpPr>
            <p:nvPr/>
          </p:nvGrpSpPr>
          <p:grpSpPr bwMode="auto">
            <a:xfrm>
              <a:off x="3515" y="2168"/>
              <a:ext cx="680" cy="231"/>
              <a:chOff x="1338" y="3666"/>
              <a:chExt cx="544" cy="231"/>
            </a:xfrm>
          </p:grpSpPr>
          <p:sp>
            <p:nvSpPr>
              <p:cNvPr id="9334" name="Line 1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35" name="Line 1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36" name="Text Box 1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</a:t>
                </a:r>
                <a:endParaRPr lang="hi-IN" b="1"/>
              </a:p>
            </p:txBody>
          </p:sp>
        </p:grpSp>
        <p:grpSp>
          <p:nvGrpSpPr>
            <p:cNvPr id="9216" name="Group 121"/>
            <p:cNvGrpSpPr>
              <a:grpSpLocks/>
            </p:cNvGrpSpPr>
            <p:nvPr/>
          </p:nvGrpSpPr>
          <p:grpSpPr bwMode="auto">
            <a:xfrm>
              <a:off x="3515" y="3433"/>
              <a:ext cx="680" cy="231"/>
              <a:chOff x="3152" y="3433"/>
              <a:chExt cx="680" cy="231"/>
            </a:xfrm>
          </p:grpSpPr>
          <p:sp>
            <p:nvSpPr>
              <p:cNvPr id="9338" name="Line 122"/>
              <p:cNvSpPr>
                <a:spLocks noChangeShapeType="1"/>
              </p:cNvSpPr>
              <p:nvPr/>
            </p:nvSpPr>
            <p:spPr bwMode="auto">
              <a:xfrm flipH="1">
                <a:off x="3606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39" name="Line 123"/>
              <p:cNvSpPr>
                <a:spLocks noChangeShapeType="1"/>
              </p:cNvSpPr>
              <p:nvPr/>
            </p:nvSpPr>
            <p:spPr bwMode="auto">
              <a:xfrm flipH="1">
                <a:off x="3152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40" name="Text Box 124"/>
              <p:cNvSpPr txBox="1">
                <a:spLocks noChangeArrowheads="1"/>
              </p:cNvSpPr>
              <p:nvPr/>
            </p:nvSpPr>
            <p:spPr bwMode="auto">
              <a:xfrm>
                <a:off x="3322" y="3433"/>
                <a:ext cx="33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-11</a:t>
                </a:r>
                <a:endParaRPr lang="hi-IN" b="1"/>
              </a:p>
            </p:txBody>
          </p:sp>
        </p:grpSp>
        <p:grpSp>
          <p:nvGrpSpPr>
            <p:cNvPr id="9217" name="Group 125"/>
            <p:cNvGrpSpPr>
              <a:grpSpLocks/>
            </p:cNvGrpSpPr>
            <p:nvPr/>
          </p:nvGrpSpPr>
          <p:grpSpPr bwMode="auto">
            <a:xfrm>
              <a:off x="3515" y="3937"/>
              <a:ext cx="680" cy="231"/>
              <a:chOff x="1338" y="3666"/>
              <a:chExt cx="544" cy="231"/>
            </a:xfrm>
          </p:grpSpPr>
          <p:sp>
            <p:nvSpPr>
              <p:cNvPr id="9342" name="Line 1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43" name="Line 1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344" name="Text Box 1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-15</a:t>
                </a:r>
                <a:endParaRPr lang="hi-IN" b="1"/>
              </a:p>
            </p:txBody>
          </p:sp>
        </p:grpSp>
      </p:grpSp>
      <p:sp>
        <p:nvSpPr>
          <p:cNvPr id="9345" name="Rectangle 129"/>
          <p:cNvSpPr>
            <a:spLocks noChangeArrowheads="1"/>
          </p:cNvSpPr>
          <p:nvPr/>
        </p:nvSpPr>
        <p:spPr bwMode="auto">
          <a:xfrm>
            <a:off x="969963" y="2424113"/>
            <a:ext cx="360362" cy="1403350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346" name="Text Box 130"/>
          <p:cNvSpPr txBox="1">
            <a:spLocks noChangeArrowheads="1"/>
          </p:cNvSpPr>
          <p:nvPr/>
        </p:nvSpPr>
        <p:spPr bwMode="auto">
          <a:xfrm>
            <a:off x="5580063" y="2446338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+ 5 ) + ( - 7 ) =</a:t>
            </a:r>
            <a:endParaRPr lang="hi-IN" sz="2400" b="1"/>
          </a:p>
        </p:txBody>
      </p:sp>
      <p:sp>
        <p:nvSpPr>
          <p:cNvPr id="9347" name="AutoShape 131"/>
          <p:cNvSpPr>
            <a:spLocks noChangeArrowheads="1"/>
          </p:cNvSpPr>
          <p:nvPr/>
        </p:nvSpPr>
        <p:spPr bwMode="auto">
          <a:xfrm>
            <a:off x="3779838" y="1196975"/>
            <a:ext cx="5184775" cy="6477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348" name="Text Box 132"/>
          <p:cNvSpPr txBox="1">
            <a:spLocks noChangeArrowheads="1"/>
          </p:cNvSpPr>
          <p:nvPr/>
        </p:nvSpPr>
        <p:spPr bwMode="auto">
          <a:xfrm>
            <a:off x="3995738" y="1239838"/>
            <a:ext cx="482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حاصل جمع عددين مختلفين في الاشارة</a:t>
            </a:r>
            <a:endParaRPr lang="hi-IN" sz="2800" b="1"/>
          </a:p>
        </p:txBody>
      </p:sp>
      <p:sp>
        <p:nvSpPr>
          <p:cNvPr id="9349" name="Text Box 133"/>
          <p:cNvSpPr txBox="1">
            <a:spLocks noChangeArrowheads="1"/>
          </p:cNvSpPr>
          <p:nvPr/>
        </p:nvSpPr>
        <p:spPr bwMode="auto">
          <a:xfrm>
            <a:off x="4643438" y="2457450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- 2</a:t>
            </a:r>
            <a:endParaRPr lang="hi-IN" sz="2400" b="1"/>
          </a:p>
        </p:txBody>
      </p:sp>
      <p:sp>
        <p:nvSpPr>
          <p:cNvPr id="9353" name="Text Box 137"/>
          <p:cNvSpPr txBox="1">
            <a:spLocks noChangeArrowheads="1"/>
          </p:cNvSpPr>
          <p:nvPr/>
        </p:nvSpPr>
        <p:spPr bwMode="auto">
          <a:xfrm>
            <a:off x="5580063" y="3238500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- 6 ) + ( + 8 ) =</a:t>
            </a:r>
            <a:endParaRPr lang="hi-IN" sz="2400" b="1"/>
          </a:p>
        </p:txBody>
      </p:sp>
      <p:sp>
        <p:nvSpPr>
          <p:cNvPr id="9354" name="Text Box 138"/>
          <p:cNvSpPr txBox="1">
            <a:spLocks noChangeArrowheads="1"/>
          </p:cNvSpPr>
          <p:nvPr/>
        </p:nvSpPr>
        <p:spPr bwMode="auto">
          <a:xfrm>
            <a:off x="4643438" y="3249613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+ 2</a:t>
            </a:r>
            <a:endParaRPr lang="hi-IN" sz="2400" b="1"/>
          </a:p>
        </p:txBody>
      </p:sp>
      <p:sp>
        <p:nvSpPr>
          <p:cNvPr id="9355" name="Text Box 139"/>
          <p:cNvSpPr txBox="1">
            <a:spLocks noChangeArrowheads="1"/>
          </p:cNvSpPr>
          <p:nvPr/>
        </p:nvSpPr>
        <p:spPr bwMode="auto">
          <a:xfrm>
            <a:off x="5364163" y="4005263"/>
            <a:ext cx="35290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اجمع :  ( + 3 ) + ( - 12 ) =</a:t>
            </a:r>
            <a:endParaRPr lang="hi-IN" sz="2400" b="1"/>
          </a:p>
        </p:txBody>
      </p:sp>
      <p:sp>
        <p:nvSpPr>
          <p:cNvPr id="9356" name="Text Box 140"/>
          <p:cNvSpPr txBox="1">
            <a:spLocks noChangeArrowheads="1"/>
          </p:cNvSpPr>
          <p:nvPr/>
        </p:nvSpPr>
        <p:spPr bwMode="auto">
          <a:xfrm>
            <a:off x="4427538" y="4016375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- 9</a:t>
            </a:r>
            <a:endParaRPr lang="hi-IN" sz="2400" b="1"/>
          </a:p>
        </p:txBody>
      </p:sp>
      <p:sp>
        <p:nvSpPr>
          <p:cNvPr id="9357" name="Line 141"/>
          <p:cNvSpPr>
            <a:spLocks noChangeShapeType="1"/>
          </p:cNvSpPr>
          <p:nvPr/>
        </p:nvSpPr>
        <p:spPr bwMode="auto">
          <a:xfrm flipV="1">
            <a:off x="1908175" y="2781300"/>
            <a:ext cx="3024188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358" name="Rectangle 142"/>
          <p:cNvSpPr>
            <a:spLocks noChangeArrowheads="1"/>
          </p:cNvSpPr>
          <p:nvPr/>
        </p:nvSpPr>
        <p:spPr bwMode="auto">
          <a:xfrm>
            <a:off x="2411413" y="3444875"/>
            <a:ext cx="360362" cy="11874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359" name="Rectangle 143"/>
          <p:cNvSpPr>
            <a:spLocks noChangeArrowheads="1"/>
          </p:cNvSpPr>
          <p:nvPr/>
        </p:nvSpPr>
        <p:spPr bwMode="auto">
          <a:xfrm>
            <a:off x="971550" y="3017838"/>
            <a:ext cx="360363" cy="1627187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360" name="Rectangle 144"/>
          <p:cNvSpPr>
            <a:spLocks noChangeArrowheads="1"/>
          </p:cNvSpPr>
          <p:nvPr/>
        </p:nvSpPr>
        <p:spPr bwMode="auto">
          <a:xfrm>
            <a:off x="2420938" y="2827338"/>
            <a:ext cx="360362" cy="611187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361" name="Rectangle 145"/>
          <p:cNvSpPr>
            <a:spLocks noChangeArrowheads="1"/>
          </p:cNvSpPr>
          <p:nvPr/>
        </p:nvSpPr>
        <p:spPr bwMode="auto">
          <a:xfrm>
            <a:off x="971550" y="2827338"/>
            <a:ext cx="360363" cy="2414587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9221" name="Group 146"/>
          <p:cNvGrpSpPr>
            <a:grpSpLocks/>
          </p:cNvGrpSpPr>
          <p:nvPr/>
        </p:nvGrpSpPr>
        <p:grpSpPr bwMode="auto">
          <a:xfrm>
            <a:off x="5148263" y="4652963"/>
            <a:ext cx="2089150" cy="612775"/>
            <a:chOff x="2925" y="2999"/>
            <a:chExt cx="1316" cy="386"/>
          </a:xfrm>
        </p:grpSpPr>
        <p:sp>
          <p:nvSpPr>
            <p:cNvPr id="9363" name="AutoShape 147"/>
            <p:cNvSpPr>
              <a:spLocks noChangeArrowheads="1"/>
            </p:cNvSpPr>
            <p:nvPr/>
          </p:nvSpPr>
          <p:spPr bwMode="auto">
            <a:xfrm>
              <a:off x="2925" y="3022"/>
              <a:ext cx="1316" cy="363"/>
            </a:xfrm>
            <a:prstGeom prst="downArrowCallout">
              <a:avLst>
                <a:gd name="adj1" fmla="val 90634"/>
                <a:gd name="adj2" fmla="val 90634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9364" name="Text Box 148"/>
            <p:cNvSpPr txBox="1">
              <a:spLocks noChangeArrowheads="1"/>
            </p:cNvSpPr>
            <p:nvPr/>
          </p:nvSpPr>
          <p:spPr bwMode="auto">
            <a:xfrm>
              <a:off x="3198" y="2999"/>
              <a:ext cx="77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50000"/>
                </a:spcBef>
              </a:pPr>
              <a:r>
                <a:rPr lang="ar-SA" sz="2400" b="1">
                  <a:solidFill>
                    <a:schemeClr val="accent2"/>
                  </a:solidFill>
                </a:rPr>
                <a:t>نستنتج أن</a:t>
              </a:r>
              <a:endParaRPr lang="hi-IN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9365" name="AutoShape 149"/>
          <p:cNvSpPr>
            <a:spLocks noChangeArrowheads="1"/>
          </p:cNvSpPr>
          <p:nvPr/>
        </p:nvSpPr>
        <p:spPr bwMode="auto">
          <a:xfrm>
            <a:off x="2627313" y="5300663"/>
            <a:ext cx="6265862" cy="13684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9366" name="Text Box 150"/>
          <p:cNvSpPr txBox="1">
            <a:spLocks noChangeArrowheads="1"/>
          </p:cNvSpPr>
          <p:nvPr/>
        </p:nvSpPr>
        <p:spPr bwMode="auto">
          <a:xfrm>
            <a:off x="2700338" y="5300663"/>
            <a:ext cx="5934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عند جمع عددين مختلفين في الاشارة نتبع الآتي :</a:t>
            </a:r>
            <a:endParaRPr lang="hi-IN" sz="2800" b="1"/>
          </a:p>
        </p:txBody>
      </p:sp>
      <p:sp>
        <p:nvSpPr>
          <p:cNvPr id="9367" name="Line 151"/>
          <p:cNvSpPr>
            <a:spLocks noChangeShapeType="1"/>
          </p:cNvSpPr>
          <p:nvPr/>
        </p:nvSpPr>
        <p:spPr bwMode="auto">
          <a:xfrm>
            <a:off x="1941513" y="3009900"/>
            <a:ext cx="295275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368" name="Line 152"/>
          <p:cNvSpPr>
            <a:spLocks noChangeShapeType="1"/>
          </p:cNvSpPr>
          <p:nvPr/>
        </p:nvSpPr>
        <p:spPr bwMode="auto">
          <a:xfrm flipV="1">
            <a:off x="1928813" y="4292600"/>
            <a:ext cx="2787650" cy="903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369" name="Text Box 153"/>
          <p:cNvSpPr txBox="1">
            <a:spLocks noChangeArrowheads="1"/>
          </p:cNvSpPr>
          <p:nvPr/>
        </p:nvSpPr>
        <p:spPr bwMode="auto">
          <a:xfrm>
            <a:off x="3348038" y="5726113"/>
            <a:ext cx="5256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1-) نأخذ اشارة العدد الأكبر بالقيمة المطلقة</a:t>
            </a:r>
            <a:endParaRPr lang="hi-IN" sz="2800" b="1"/>
          </a:p>
        </p:txBody>
      </p:sp>
      <p:sp>
        <p:nvSpPr>
          <p:cNvPr id="9370" name="Text Box 154"/>
          <p:cNvSpPr txBox="1">
            <a:spLocks noChangeArrowheads="1"/>
          </p:cNvSpPr>
          <p:nvPr/>
        </p:nvSpPr>
        <p:spPr bwMode="auto">
          <a:xfrm>
            <a:off x="4716463" y="6146800"/>
            <a:ext cx="3887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2-) نطرح العددين</a:t>
            </a:r>
            <a:endParaRPr lang="hi-IN" sz="2800" b="1"/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8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9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4" dur="20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30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0"/>
                                        <p:tgtEl>
                                          <p:spTgt spid="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3000"/>
                                        <p:tgtEl>
                                          <p:spTgt spid="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6" dur="20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9" dur="2000"/>
                                        <p:tgtEl>
                                          <p:spTgt spid="9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2" dur="2000"/>
                                        <p:tgtEl>
                                          <p:spTgt spid="9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20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3000"/>
                                        <p:tgtEl>
                                          <p:spTgt spid="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3000"/>
                                        <p:tgtEl>
                                          <p:spTgt spid="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3000"/>
                                        <p:tgtEl>
                                          <p:spTgt spid="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4" dur="2000"/>
                                        <p:tgtEl>
                                          <p:spTgt spid="9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7" dur="2000"/>
                                        <p:tgtEl>
                                          <p:spTgt spid="9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0" dur="2000"/>
                                        <p:tgtEl>
                                          <p:spTgt spid="9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6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2000"/>
                                        <p:tgtEl>
                                          <p:spTgt spid="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8" grpId="1" animBg="1"/>
      <p:bldP spid="9345" grpId="0" animBg="1"/>
      <p:bldP spid="9345" grpId="1" animBg="1"/>
      <p:bldP spid="9346" grpId="0" animBg="1"/>
      <p:bldP spid="9347" grpId="0" animBg="1"/>
      <p:bldP spid="9348" grpId="0"/>
      <p:bldP spid="9349" grpId="0" animBg="1"/>
      <p:bldP spid="9353" grpId="0" animBg="1"/>
      <p:bldP spid="9354" grpId="0" animBg="1"/>
      <p:bldP spid="9355" grpId="0" animBg="1"/>
      <p:bldP spid="9356" grpId="0" animBg="1"/>
      <p:bldP spid="9357" grpId="0" animBg="1"/>
      <p:bldP spid="9357" grpId="1" animBg="1"/>
      <p:bldP spid="9358" grpId="0" animBg="1"/>
      <p:bldP spid="9358" grpId="1" animBg="1"/>
      <p:bldP spid="9359" grpId="0" animBg="1"/>
      <p:bldP spid="9359" grpId="1" animBg="1"/>
      <p:bldP spid="9360" grpId="0" animBg="1"/>
      <p:bldP spid="9360" grpId="1" animBg="1"/>
      <p:bldP spid="9361" grpId="0" animBg="1"/>
      <p:bldP spid="9361" grpId="1" animBg="1"/>
      <p:bldP spid="9365" grpId="0" animBg="1"/>
      <p:bldP spid="9366" grpId="0"/>
      <p:bldP spid="9367" grpId="0" animBg="1"/>
      <p:bldP spid="9367" grpId="1" animBg="1"/>
      <p:bldP spid="9368" grpId="0" animBg="1"/>
      <p:bldP spid="9368" grpId="1" animBg="1"/>
      <p:bldP spid="9369" grpId="0"/>
      <p:bldP spid="93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56325" y="2060575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+ 2 ) + ( - 4 ) =</a:t>
            </a:r>
            <a:endParaRPr lang="hi-IN" sz="2400" b="1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779838" y="1196975"/>
            <a:ext cx="5184775" cy="6477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356100" y="1239838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أوجد حاصل الجمع فيما يأتي :</a:t>
            </a:r>
            <a:endParaRPr lang="hi-IN" sz="2800" b="1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219700" y="2071688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- 2</a:t>
            </a:r>
            <a:endParaRPr lang="hi-IN" sz="2400" b="1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156325" y="2636838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- 8 ) + ( + 1 ) =</a:t>
            </a:r>
            <a:endParaRPr lang="hi-IN" sz="2400" b="1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219700" y="2647950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- 7</a:t>
            </a:r>
            <a:endParaRPr lang="hi-IN" sz="2400" b="1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156325" y="3213100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+ 7 ) + ( - 6 ) =</a:t>
            </a:r>
            <a:endParaRPr lang="hi-IN" sz="2400" b="1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219700" y="3224213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+ 1</a:t>
            </a:r>
            <a:endParaRPr lang="hi-IN" sz="2400" b="1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156325" y="3789363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+ 5 ) + ( - 10 ) =</a:t>
            </a:r>
            <a:endParaRPr lang="hi-IN" sz="2400" b="1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219700" y="3800475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- 5</a:t>
            </a:r>
            <a:endParaRPr lang="hi-IN" sz="2400" b="1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156325" y="4376738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- 11 ) + ( + 7 ) =</a:t>
            </a:r>
            <a:endParaRPr lang="hi-IN" sz="2400" b="1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219700" y="4387850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- 4</a:t>
            </a:r>
            <a:endParaRPr lang="hi-IN" sz="2400" b="1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940425" y="4953000"/>
            <a:ext cx="29527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+ 20 ) + ( - 17 ) =</a:t>
            </a:r>
            <a:endParaRPr lang="hi-IN" sz="2400" b="1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014913" y="4964113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+ 3</a:t>
            </a:r>
            <a:endParaRPr lang="hi-IN" sz="2400" b="1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929313" y="5529263"/>
            <a:ext cx="29527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ar-SA" sz="2400" b="1"/>
              <a:t> ( + 28 ) + ( - 47 ) =</a:t>
            </a:r>
            <a:endParaRPr lang="hi-IN" sz="2400" b="1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003800" y="5540375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2400" b="1"/>
              <a:t>- 19</a:t>
            </a:r>
            <a:endParaRPr lang="hi-IN" sz="2400" b="1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/>
      <p:bldP spid="12293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2"/>
          <p:cNvGrpSpPr/>
          <p:nvPr/>
        </p:nvGrpSpPr>
        <p:grpSpPr>
          <a:xfrm>
            <a:off x="4429124" y="785794"/>
            <a:ext cx="4500594" cy="642942"/>
            <a:chOff x="4429124" y="1000108"/>
            <a:chExt cx="4500594" cy="936000"/>
          </a:xfrm>
        </p:grpSpPr>
        <p:sp>
          <p:nvSpPr>
            <p:cNvPr id="4" name="دبوس زينة 3"/>
            <p:cNvSpPr/>
            <p:nvPr/>
          </p:nvSpPr>
          <p:spPr>
            <a:xfrm>
              <a:off x="4429124" y="1000108"/>
              <a:ext cx="3271860" cy="9360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أوجد ناتج كل مما يأتي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مجموعة 20"/>
            <p:cNvGrpSpPr/>
            <p:nvPr/>
          </p:nvGrpSpPr>
          <p:grpSpPr>
            <a:xfrm>
              <a:off x="7715272" y="1000108"/>
              <a:ext cx="1214446" cy="928694"/>
              <a:chOff x="7715272" y="1000108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1000108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242998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5143504" y="1714488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5 + ( ــ 7 )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AutoShape 439"/>
          <p:cNvSpPr>
            <a:spLocks noChangeArrowheads="1"/>
          </p:cNvSpPr>
          <p:nvPr/>
        </p:nvSpPr>
        <p:spPr bwMode="auto">
          <a:xfrm>
            <a:off x="1142976" y="1714488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10 + ( ــ 4 )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AutoShape 442"/>
          <p:cNvSpPr>
            <a:spLocks noChangeArrowheads="1"/>
          </p:cNvSpPr>
          <p:nvPr/>
        </p:nvSpPr>
        <p:spPr bwMode="auto">
          <a:xfrm>
            <a:off x="5357818" y="1857364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12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1" name="AutoShape 442"/>
          <p:cNvSpPr>
            <a:spLocks noChangeArrowheads="1"/>
          </p:cNvSpPr>
          <p:nvPr/>
        </p:nvSpPr>
        <p:spPr bwMode="auto">
          <a:xfrm>
            <a:off x="1214414" y="1857366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14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AutoShape 439"/>
          <p:cNvSpPr>
            <a:spLocks noChangeArrowheads="1"/>
          </p:cNvSpPr>
          <p:nvPr/>
        </p:nvSpPr>
        <p:spPr bwMode="auto">
          <a:xfrm>
            <a:off x="5143504" y="2643182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14 + ( ــ 16 )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AutoShape 439"/>
          <p:cNvSpPr>
            <a:spLocks noChangeArrowheads="1"/>
          </p:cNvSpPr>
          <p:nvPr/>
        </p:nvSpPr>
        <p:spPr bwMode="auto">
          <a:xfrm>
            <a:off x="1142976" y="2643182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23 + 38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AutoShape 442"/>
          <p:cNvSpPr>
            <a:spLocks noChangeArrowheads="1"/>
          </p:cNvSpPr>
          <p:nvPr/>
        </p:nvSpPr>
        <p:spPr bwMode="auto">
          <a:xfrm>
            <a:off x="5057778" y="2786058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30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5" name="AutoShape 442"/>
          <p:cNvSpPr>
            <a:spLocks noChangeArrowheads="1"/>
          </p:cNvSpPr>
          <p:nvPr/>
        </p:nvSpPr>
        <p:spPr bwMode="auto">
          <a:xfrm>
            <a:off x="1889111" y="2786060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61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AutoShape 439"/>
          <p:cNvSpPr>
            <a:spLocks noChangeArrowheads="1"/>
          </p:cNvSpPr>
          <p:nvPr/>
        </p:nvSpPr>
        <p:spPr bwMode="auto">
          <a:xfrm>
            <a:off x="5143504" y="3565531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6 + ( ــ 7 )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AutoShape 439"/>
          <p:cNvSpPr>
            <a:spLocks noChangeArrowheads="1"/>
          </p:cNvSpPr>
          <p:nvPr/>
        </p:nvSpPr>
        <p:spPr bwMode="auto">
          <a:xfrm>
            <a:off x="1142976" y="3565531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15 + 19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8" name="AutoShape 442"/>
          <p:cNvSpPr>
            <a:spLocks noChangeArrowheads="1"/>
          </p:cNvSpPr>
          <p:nvPr/>
        </p:nvSpPr>
        <p:spPr bwMode="auto">
          <a:xfrm>
            <a:off x="5603887" y="3708407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1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9" name="AutoShape 442"/>
          <p:cNvSpPr>
            <a:spLocks noChangeArrowheads="1"/>
          </p:cNvSpPr>
          <p:nvPr/>
        </p:nvSpPr>
        <p:spPr bwMode="auto">
          <a:xfrm>
            <a:off x="1785918" y="3729038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AutoShape 439"/>
          <p:cNvSpPr>
            <a:spLocks noChangeArrowheads="1"/>
          </p:cNvSpPr>
          <p:nvPr/>
        </p:nvSpPr>
        <p:spPr bwMode="auto">
          <a:xfrm>
            <a:off x="5143504" y="4494225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10 + ( ــ 12 )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1" name="AutoShape 439"/>
          <p:cNvSpPr>
            <a:spLocks noChangeArrowheads="1"/>
          </p:cNvSpPr>
          <p:nvPr/>
        </p:nvSpPr>
        <p:spPr bwMode="auto">
          <a:xfrm>
            <a:off x="1142976" y="4494225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13 + 18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2" name="AutoShape 442"/>
          <p:cNvSpPr>
            <a:spLocks noChangeArrowheads="1"/>
          </p:cNvSpPr>
          <p:nvPr/>
        </p:nvSpPr>
        <p:spPr bwMode="auto">
          <a:xfrm>
            <a:off x="5243518" y="4637101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2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3" name="AutoShape 442"/>
          <p:cNvSpPr>
            <a:spLocks noChangeArrowheads="1"/>
          </p:cNvSpPr>
          <p:nvPr/>
        </p:nvSpPr>
        <p:spPr bwMode="auto">
          <a:xfrm>
            <a:off x="1746235" y="4651391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4" name="AutoShape 439"/>
          <p:cNvSpPr>
            <a:spLocks noChangeArrowheads="1"/>
          </p:cNvSpPr>
          <p:nvPr/>
        </p:nvSpPr>
        <p:spPr bwMode="auto">
          <a:xfrm>
            <a:off x="2693985" y="5637233"/>
            <a:ext cx="374969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( ــ 14 ) + ( ــ 6 ) + 6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5" name="AutoShape 442"/>
          <p:cNvSpPr>
            <a:spLocks noChangeArrowheads="1"/>
          </p:cNvSpPr>
          <p:nvPr/>
        </p:nvSpPr>
        <p:spPr bwMode="auto">
          <a:xfrm>
            <a:off x="2693985" y="5780109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14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/>
      <p:bldP spid="23" grpId="0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5143504" y="2571744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6 + ( ــ 8 )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AutoShape 439"/>
          <p:cNvSpPr>
            <a:spLocks noChangeArrowheads="1"/>
          </p:cNvSpPr>
          <p:nvPr/>
        </p:nvSpPr>
        <p:spPr bwMode="auto">
          <a:xfrm>
            <a:off x="1142976" y="2571744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4 + 5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AutoShape 442"/>
          <p:cNvSpPr>
            <a:spLocks noChangeArrowheads="1"/>
          </p:cNvSpPr>
          <p:nvPr/>
        </p:nvSpPr>
        <p:spPr bwMode="auto">
          <a:xfrm>
            <a:off x="5357818" y="2714620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</a:t>
            </a:r>
            <a:r>
              <a:rPr lang="ar-SA" sz="2400" b="1" dirty="0" smtClean="0"/>
              <a:t>14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1" name="AutoShape 442"/>
          <p:cNvSpPr>
            <a:spLocks noChangeArrowheads="1"/>
          </p:cNvSpPr>
          <p:nvPr/>
        </p:nvSpPr>
        <p:spPr bwMode="auto">
          <a:xfrm>
            <a:off x="2317739" y="2714622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9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AutoShape 439"/>
          <p:cNvSpPr>
            <a:spLocks noChangeArrowheads="1"/>
          </p:cNvSpPr>
          <p:nvPr/>
        </p:nvSpPr>
        <p:spPr bwMode="auto">
          <a:xfrm>
            <a:off x="5143504" y="3500438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3 + 10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AutoShape 439"/>
          <p:cNvSpPr>
            <a:spLocks noChangeArrowheads="1"/>
          </p:cNvSpPr>
          <p:nvPr/>
        </p:nvSpPr>
        <p:spPr bwMode="auto">
          <a:xfrm>
            <a:off x="1142976" y="3500438"/>
            <a:ext cx="2906721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15 + 8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AutoShape 442"/>
          <p:cNvSpPr>
            <a:spLocks noChangeArrowheads="1"/>
          </p:cNvSpPr>
          <p:nvPr/>
        </p:nvSpPr>
        <p:spPr bwMode="auto">
          <a:xfrm>
            <a:off x="5961077" y="3671890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7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5" name="AutoShape 442"/>
          <p:cNvSpPr>
            <a:spLocks noChangeArrowheads="1"/>
          </p:cNvSpPr>
          <p:nvPr/>
        </p:nvSpPr>
        <p:spPr bwMode="auto">
          <a:xfrm>
            <a:off x="1889111" y="3643316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7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6" name="AutoShape 439"/>
          <p:cNvSpPr>
            <a:spLocks noChangeArrowheads="1"/>
          </p:cNvSpPr>
          <p:nvPr/>
        </p:nvSpPr>
        <p:spPr bwMode="auto">
          <a:xfrm>
            <a:off x="2825733" y="4422787"/>
            <a:ext cx="3549663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ــ 17 + 20 + ( ــ 13 )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AutoShape 439"/>
          <p:cNvSpPr>
            <a:spLocks noChangeArrowheads="1"/>
          </p:cNvSpPr>
          <p:nvPr/>
        </p:nvSpPr>
        <p:spPr bwMode="auto">
          <a:xfrm>
            <a:off x="2786051" y="5365769"/>
            <a:ext cx="3571900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ar-SA" sz="2400" b="1" dirty="0" smtClean="0"/>
              <a:t>15 + 9 + ( ــ 9 )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8" name="AutoShape 442"/>
          <p:cNvSpPr>
            <a:spLocks noChangeArrowheads="1"/>
          </p:cNvSpPr>
          <p:nvPr/>
        </p:nvSpPr>
        <p:spPr bwMode="auto">
          <a:xfrm>
            <a:off x="2643174" y="4565663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ــ </a:t>
            </a:r>
            <a:r>
              <a:rPr lang="ar-SA" sz="2400" b="1" dirty="0" smtClean="0"/>
              <a:t>10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9" name="AutoShape 442"/>
          <p:cNvSpPr>
            <a:spLocks noChangeArrowheads="1"/>
          </p:cNvSpPr>
          <p:nvPr/>
        </p:nvSpPr>
        <p:spPr bwMode="auto">
          <a:xfrm>
            <a:off x="3275009" y="5543564"/>
            <a:ext cx="896939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 smtClean="0"/>
              <a:t>15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26" name="مجموعة 17"/>
          <p:cNvGrpSpPr/>
          <p:nvPr/>
        </p:nvGrpSpPr>
        <p:grpSpPr>
          <a:xfrm>
            <a:off x="571472" y="1000108"/>
            <a:ext cx="8358246" cy="785818"/>
            <a:chOff x="571472" y="857232"/>
            <a:chExt cx="8358246" cy="928694"/>
          </a:xfrm>
        </p:grpSpPr>
        <p:sp>
          <p:nvSpPr>
            <p:cNvPr id="27" name="دبوس زينة 26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أوجد الناتج في كل مما يأتي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9" name="دبوس زينة 28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مجموعة 22"/>
          <p:cNvGrpSpPr/>
          <p:nvPr/>
        </p:nvGrpSpPr>
        <p:grpSpPr>
          <a:xfrm>
            <a:off x="557184" y="857232"/>
            <a:ext cx="8372534" cy="1500198"/>
            <a:chOff x="557184" y="1000108"/>
            <a:chExt cx="8372534" cy="1500198"/>
          </a:xfrm>
        </p:grpSpPr>
        <p:sp>
          <p:nvSpPr>
            <p:cNvPr id="24" name="دبوس زينة 23"/>
            <p:cNvSpPr/>
            <p:nvPr/>
          </p:nvSpPr>
          <p:spPr>
            <a:xfrm>
              <a:off x="557184" y="1000108"/>
              <a:ext cx="7143800" cy="1500198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مجموعة 20"/>
            <p:cNvGrpSpPr/>
            <p:nvPr/>
          </p:nvGrpSpPr>
          <p:grpSpPr>
            <a:xfrm>
              <a:off x="7715272" y="1285860"/>
              <a:ext cx="1214446" cy="928694"/>
              <a:chOff x="7715272" y="1285860"/>
              <a:chExt cx="1214446" cy="928694"/>
            </a:xfrm>
          </p:grpSpPr>
          <p:sp>
            <p:nvSpPr>
              <p:cNvPr id="26" name="دبوس زينة 25"/>
              <p:cNvSpPr/>
              <p:nvPr/>
            </p:nvSpPr>
            <p:spPr>
              <a:xfrm>
                <a:off x="7715272" y="1285860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528750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34" name="مربع نص 33"/>
          <p:cNvSpPr txBox="1"/>
          <p:nvPr/>
        </p:nvSpPr>
        <p:spPr>
          <a:xfrm>
            <a:off x="6357950" y="2786058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13 + ( ــ 6 ) + 4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00108"/>
            <a:ext cx="572453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مربع نص 43"/>
          <p:cNvSpPr txBox="1"/>
          <p:nvPr/>
        </p:nvSpPr>
        <p:spPr>
          <a:xfrm>
            <a:off x="6357950" y="3610277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13 + 4 + ( ــ 6 )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6357950" y="4453245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17 + ( ــ 6 )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7572396" y="5272100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11</a:t>
            </a:r>
            <a:endParaRPr lang="ar-SA" sz="2400" b="1" dirty="0"/>
          </a:p>
        </p:txBody>
      </p:sp>
      <p:sp>
        <p:nvSpPr>
          <p:cNvPr id="47" name="خماسي 46"/>
          <p:cNvSpPr/>
          <p:nvPr/>
        </p:nvSpPr>
        <p:spPr>
          <a:xfrm>
            <a:off x="3000364" y="2857496"/>
            <a:ext cx="2357454" cy="428628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الجملة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8" name="خماسي 47"/>
          <p:cNvSpPr/>
          <p:nvPr/>
        </p:nvSpPr>
        <p:spPr>
          <a:xfrm>
            <a:off x="3000364" y="3686178"/>
            <a:ext cx="2357454" cy="428628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إبدال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9" name="خماسي 48"/>
          <p:cNvSpPr/>
          <p:nvPr/>
        </p:nvSpPr>
        <p:spPr>
          <a:xfrm>
            <a:off x="3000364" y="4471996"/>
            <a:ext cx="2357454" cy="428628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جمع 13 + 4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0" name="خماسي 49"/>
          <p:cNvSpPr/>
          <p:nvPr/>
        </p:nvSpPr>
        <p:spPr>
          <a:xfrm>
            <a:off x="3000364" y="5286388"/>
            <a:ext cx="2357454" cy="428628"/>
          </a:xfrm>
          <a:prstGeom prst="homePlat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الناتج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4143372" y="6039169"/>
            <a:ext cx="4029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أي أن درجة الحرارة أصبحت </a:t>
            </a:r>
            <a:r>
              <a:rPr lang="ar-SA" sz="3000" b="1" spc="-100" baseline="30000" dirty="0" smtClean="0"/>
              <a:t>5</a:t>
            </a:r>
            <a:r>
              <a:rPr lang="ar-SA" sz="2400" b="1" dirty="0" smtClean="0"/>
              <a:t>11 </a:t>
            </a:r>
            <a:r>
              <a:rPr lang="ar-SA" sz="2400" b="1" dirty="0" smtClean="0"/>
              <a:t>س</a:t>
            </a:r>
            <a:endParaRPr lang="ar-SA" sz="2400" b="1" dirty="0"/>
          </a:p>
        </p:txBody>
      </p:sp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 animBg="1"/>
      <p:bldP spid="51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844</Words>
  <Application>Microsoft Office PowerPoint</Application>
  <PresentationFormat>عرض على الشاشة (3:4)‏</PresentationFormat>
  <Paragraphs>221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106</cp:revision>
  <dcterms:created xsi:type="dcterms:W3CDTF">2013-06-02T15:27:24Z</dcterms:created>
  <dcterms:modified xsi:type="dcterms:W3CDTF">2013-06-27T14:59:31Z</dcterms:modified>
</cp:coreProperties>
</file>