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2" r:id="rId2"/>
    <p:sldId id="260" r:id="rId3"/>
    <p:sldId id="261" r:id="rId4"/>
    <p:sldId id="265" r:id="rId5"/>
    <p:sldId id="256" r:id="rId6"/>
    <p:sldId id="259" r:id="rId7"/>
    <p:sldId id="258" r:id="rId8"/>
    <p:sldId id="266" r:id="rId9"/>
    <p:sldId id="264" r:id="rId10"/>
    <p:sldId id="267" r:id="rId11"/>
    <p:sldId id="268" r:id="rId12"/>
    <p:sldId id="269" r:id="rId13"/>
    <p:sldId id="270" r:id="rId14"/>
    <p:sldId id="271" r:id="rId15"/>
    <p:sldId id="272" r:id="rId16"/>
    <p:sldId id="278" r:id="rId17"/>
    <p:sldId id="273" r:id="rId18"/>
    <p:sldId id="274" r:id="rId19"/>
    <p:sldId id="275" r:id="rId20"/>
    <p:sldId id="276" r:id="rId21"/>
    <p:sldId id="277" r:id="rId22"/>
  </p:sldIdLst>
  <p:sldSz cx="12192000" cy="6858000"/>
  <p:notesSz cx="6797675" cy="98742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F3A470"/>
    <a:srgbClr val="34CE9C"/>
    <a:srgbClr val="FEF4E8"/>
    <a:srgbClr val="E6443F"/>
    <a:srgbClr val="FCCE9C"/>
    <a:srgbClr val="F19B61"/>
    <a:srgbClr val="00FF99"/>
    <a:srgbClr val="C55A11"/>
    <a:srgbClr val="FD3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305705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57572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222738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265438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42168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AD6EB35-8D64-42B0-BA45-FFFE4C79C751}" type="datetimeFigureOut">
              <a:rPr lang="ar-SA" smtClean="0"/>
              <a:t>24/01/40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19913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AD6EB35-8D64-42B0-BA45-FFFE4C79C751}" type="datetimeFigureOut">
              <a:rPr lang="ar-SA" smtClean="0"/>
              <a:t>24/01/40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189584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AD6EB35-8D64-42B0-BA45-FFFE4C79C751}" type="datetimeFigureOut">
              <a:rPr lang="ar-SA" smtClean="0"/>
              <a:t>24/01/40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156781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AD6EB35-8D64-42B0-BA45-FFFE4C79C751}" type="datetimeFigureOut">
              <a:rPr lang="ar-SA" smtClean="0"/>
              <a:t>24/01/40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209951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AD6EB35-8D64-42B0-BA45-FFFE4C79C751}" type="datetimeFigureOut">
              <a:rPr lang="ar-SA" smtClean="0"/>
              <a:t>24/01/40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379034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AD6EB35-8D64-42B0-BA45-FFFE4C79C751}" type="datetimeFigureOut">
              <a:rPr lang="ar-SA" smtClean="0"/>
              <a:t>24/01/40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18654B-2F53-4F0D-83BE-A4F8FD021389}" type="slidenum">
              <a:rPr lang="ar-SA" smtClean="0"/>
              <a:t>‹#›</a:t>
            </a:fld>
            <a:endParaRPr lang="ar-SA"/>
          </a:p>
        </p:txBody>
      </p:sp>
    </p:spTree>
    <p:extLst>
      <p:ext uri="{BB962C8B-B14F-4D97-AF65-F5344CB8AC3E}">
        <p14:creationId xmlns:p14="http://schemas.microsoft.com/office/powerpoint/2010/main" val="215164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D6EB35-8D64-42B0-BA45-FFFE4C79C751}" type="datetimeFigureOut">
              <a:rPr lang="ar-SA" smtClean="0"/>
              <a:t>24/01/40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18654B-2F53-4F0D-83BE-A4F8FD021389}" type="slidenum">
              <a:rPr lang="ar-SA" smtClean="0"/>
              <a:t>‹#›</a:t>
            </a:fld>
            <a:endParaRPr lang="ar-SA"/>
          </a:p>
        </p:txBody>
      </p:sp>
    </p:spTree>
    <p:extLst>
      <p:ext uri="{BB962C8B-B14F-4D97-AF65-F5344CB8AC3E}">
        <p14:creationId xmlns:p14="http://schemas.microsoft.com/office/powerpoint/2010/main" val="218609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1457978" y="2080231"/>
            <a:ext cx="9794669" cy="2646878"/>
          </a:xfrm>
          <a:prstGeom prst="rect">
            <a:avLst/>
          </a:prstGeom>
          <a:noFill/>
        </p:spPr>
        <p:txBody>
          <a:bodyPr wrap="none" lIns="91440" tIns="45720" rIns="91440" bIns="45720">
            <a:spAutoFit/>
          </a:bodyPr>
          <a:lstStyle/>
          <a:p>
            <a:pPr algn="ctr"/>
            <a:r>
              <a:rPr lang="ar-SA" sz="16600" b="0" cap="none" spc="0" dirty="0">
                <a:ln w="0"/>
                <a:solidFill>
                  <a:schemeClr val="bg1"/>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rPr>
              <a:t>التكاثر الخلوي</a:t>
            </a:r>
          </a:p>
        </p:txBody>
      </p:sp>
      <p:sp>
        <p:nvSpPr>
          <p:cNvPr id="4" name="مستطيل 3"/>
          <p:cNvSpPr/>
          <p:nvPr/>
        </p:nvSpPr>
        <p:spPr>
          <a:xfrm>
            <a:off x="3016029" y="5655944"/>
            <a:ext cx="6596678" cy="923330"/>
          </a:xfrm>
          <a:prstGeom prst="rect">
            <a:avLst/>
          </a:prstGeom>
          <a:noFill/>
        </p:spPr>
        <p:txBody>
          <a:bodyPr wrap="none" lIns="91440" tIns="45720" rIns="91440" bIns="45720">
            <a:spAutoFit/>
          </a:bodyPr>
          <a:lstStyle/>
          <a:p>
            <a:pPr algn="ctr"/>
            <a:r>
              <a:rPr lang="ar-SA" sz="5400" b="0" cap="none" spc="0" dirty="0">
                <a:ln w="0"/>
                <a:solidFill>
                  <a:schemeClr val="bg1"/>
                </a:solidFill>
                <a:effectLst>
                  <a:outerShdw blurRad="38100" dist="19050" dir="2700000" algn="tl" rotWithShape="0">
                    <a:schemeClr val="dk1">
                      <a:alpha val="40000"/>
                    </a:schemeClr>
                  </a:outerShdw>
                </a:effectLst>
              </a:rPr>
              <a:t>إعداد :أ/ ريحانة </a:t>
            </a:r>
            <a:r>
              <a:rPr lang="ar-SA" sz="5400" b="0" cap="none" spc="0" dirty="0" err="1">
                <a:ln w="0"/>
                <a:solidFill>
                  <a:schemeClr val="bg1"/>
                </a:solidFill>
                <a:effectLst>
                  <a:outerShdw blurRad="38100" dist="19050" dir="2700000" algn="tl" rotWithShape="0">
                    <a:schemeClr val="dk1">
                      <a:alpha val="40000"/>
                    </a:schemeClr>
                  </a:outerShdw>
                </a:effectLst>
              </a:rPr>
              <a:t>طاهرالعامر</a:t>
            </a:r>
            <a:r>
              <a:rPr lang="ar-SA" sz="5400" b="0" cap="none" spc="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32971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490" y="1471292"/>
            <a:ext cx="3533684" cy="3895838"/>
          </a:xfrm>
          <a:prstGeom prst="rect">
            <a:avLst/>
          </a:prstGeom>
        </p:spPr>
      </p:pic>
      <p:sp>
        <p:nvSpPr>
          <p:cNvPr id="3" name="مستطيل 2"/>
          <p:cNvSpPr/>
          <p:nvPr/>
        </p:nvSpPr>
        <p:spPr>
          <a:xfrm>
            <a:off x="5730689" y="296384"/>
            <a:ext cx="4087979" cy="923330"/>
          </a:xfrm>
          <a:prstGeom prst="rect">
            <a:avLst/>
          </a:prstGeom>
          <a:solidFill>
            <a:schemeClr val="accent4">
              <a:lumMod val="20000"/>
              <a:lumOff val="80000"/>
            </a:schemeClr>
          </a:solid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حدود حجم الخلية </a:t>
            </a:r>
          </a:p>
        </p:txBody>
      </p:sp>
      <p:sp>
        <p:nvSpPr>
          <p:cNvPr id="5" name="مستطيل 4"/>
          <p:cNvSpPr/>
          <p:nvPr/>
        </p:nvSpPr>
        <p:spPr>
          <a:xfrm>
            <a:off x="4531057" y="1711051"/>
            <a:ext cx="7274858" cy="3416320"/>
          </a:xfrm>
          <a:prstGeom prst="rect">
            <a:avLst/>
          </a:prstGeom>
          <a:solidFill>
            <a:srgbClr val="00FF99"/>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يبلغ قطر معظم الخلايا </a:t>
            </a:r>
            <a:r>
              <a:rPr lang="en-US" sz="5400" b="0" cap="none" spc="0" dirty="0">
                <a:ln w="0"/>
                <a:solidFill>
                  <a:schemeClr val="tx1"/>
                </a:solidFill>
                <a:effectLst>
                  <a:outerShdw blurRad="38100" dist="19050" dir="2700000" algn="tl" rotWithShape="0">
                    <a:schemeClr val="dk1">
                      <a:alpha val="40000"/>
                    </a:schemeClr>
                  </a:outerShdw>
                </a:effectLst>
              </a:rPr>
              <a:t>m</a:t>
            </a:r>
            <a:r>
              <a:rPr lang="ar-SA" sz="5400" b="0" cap="none" spc="0" dirty="0">
                <a:ln w="0"/>
                <a:solidFill>
                  <a:schemeClr val="tx1"/>
                </a:solidFill>
                <a:effectLst>
                  <a:outerShdw blurRad="38100" dist="19050" dir="2700000" algn="tl" rotWithShape="0">
                    <a:schemeClr val="dk1">
                      <a:alpha val="40000"/>
                    </a:schemeClr>
                  </a:outerShdw>
                </a:effectLst>
              </a:rPr>
              <a:t>µ</a:t>
            </a:r>
            <a:r>
              <a:rPr lang="en-US" sz="5400" b="0" cap="none" spc="0" dirty="0">
                <a:ln w="0"/>
                <a:solidFill>
                  <a:schemeClr val="tx1"/>
                </a:solidFill>
                <a:effectLst>
                  <a:outerShdw blurRad="38100" dist="19050" dir="2700000" algn="tl" rotWithShape="0">
                    <a:schemeClr val="dk1">
                      <a:alpha val="40000"/>
                    </a:schemeClr>
                  </a:outerShdw>
                </a:effectLst>
              </a:rPr>
              <a:t>100 </a:t>
            </a:r>
            <a:r>
              <a:rPr lang="ar-SA" sz="5400" dirty="0">
                <a:ln w="0"/>
                <a:effectLst>
                  <a:outerShdw blurRad="38100" dist="19050" dir="2700000" algn="tl" rotWithShape="0">
                    <a:schemeClr val="dk1">
                      <a:alpha val="40000"/>
                    </a:schemeClr>
                  </a:outerShdw>
                </a:effectLst>
              </a:rPr>
              <a:t>أي أقل من أصغر كثيرا من النقطة التي في نهاية هذه الجملة </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7" name="مستطيل 6"/>
          <p:cNvSpPr/>
          <p:nvPr/>
        </p:nvSpPr>
        <p:spPr>
          <a:xfrm>
            <a:off x="1727944" y="5618708"/>
            <a:ext cx="9043436" cy="923330"/>
          </a:xfrm>
          <a:prstGeom prst="rect">
            <a:avLst/>
          </a:prstGeom>
          <a:solidFill>
            <a:srgbClr val="F19B61"/>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س/فلماذا تكون الخلية صغيرة جدا ؟</a:t>
            </a:r>
          </a:p>
        </p:txBody>
      </p:sp>
    </p:spTree>
    <p:extLst>
      <p:ext uri="{BB962C8B-B14F-4D97-AF65-F5344CB8AC3E}">
        <p14:creationId xmlns:p14="http://schemas.microsoft.com/office/powerpoint/2010/main" val="201520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52389" y="105314"/>
            <a:ext cx="6362240" cy="830997"/>
          </a:xfrm>
          <a:prstGeom prst="rect">
            <a:avLst/>
          </a:prstGeom>
          <a:solidFill>
            <a:srgbClr val="9FBDDD"/>
          </a:solidFill>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نسبة مساحة السطح إلى الحجم </a:t>
            </a:r>
          </a:p>
        </p:txBody>
      </p:sp>
      <p:sp>
        <p:nvSpPr>
          <p:cNvPr id="3" name="مستطيل 2"/>
          <p:cNvSpPr/>
          <p:nvPr/>
        </p:nvSpPr>
        <p:spPr>
          <a:xfrm>
            <a:off x="5452389" y="1190144"/>
            <a:ext cx="6362240" cy="1323439"/>
          </a:xfrm>
          <a:prstGeom prst="rect">
            <a:avLst/>
          </a:prstGeom>
          <a:solidFill>
            <a:schemeClr val="bg1"/>
          </a:solidFill>
          <a:ln w="38100">
            <a:solidFill>
              <a:srgbClr val="9FBDDD"/>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أحسبي نسبة مساحة السطح إلى الحجم في الخلايا الافتراضية التي أمامك</a:t>
            </a:r>
          </a:p>
        </p:txBody>
      </p:sp>
      <p:graphicFrame>
        <p:nvGraphicFramePr>
          <p:cNvPr id="4" name="جدول 3"/>
          <p:cNvGraphicFramePr>
            <a:graphicFrameLocks noGrp="1"/>
          </p:cNvGraphicFramePr>
          <p:nvPr>
            <p:extLst>
              <p:ext uri="{D42A27DB-BD31-4B8C-83A1-F6EECF244321}">
                <p14:modId xmlns:p14="http://schemas.microsoft.com/office/powerpoint/2010/main" val="1333922785"/>
              </p:ext>
            </p:extLst>
          </p:nvPr>
        </p:nvGraphicFramePr>
        <p:xfrm>
          <a:off x="391887" y="2647663"/>
          <a:ext cx="11422742" cy="2938515"/>
        </p:xfrm>
        <a:graphic>
          <a:graphicData uri="http://schemas.openxmlformats.org/drawingml/2006/table">
            <a:tbl>
              <a:tblPr rtl="1" firstRow="1" bandRow="1">
                <a:tableStyleId>{5DA37D80-6434-44D0-A028-1B22A696006F}</a:tableStyleId>
              </a:tblPr>
              <a:tblGrid>
                <a:gridCol w="6171716">
                  <a:extLst>
                    <a:ext uri="{9D8B030D-6E8A-4147-A177-3AD203B41FA5}">
                      <a16:colId xmlns:a16="http://schemas.microsoft.com/office/drawing/2014/main" val="20000"/>
                    </a:ext>
                  </a:extLst>
                </a:gridCol>
                <a:gridCol w="1750342">
                  <a:extLst>
                    <a:ext uri="{9D8B030D-6E8A-4147-A177-3AD203B41FA5}">
                      <a16:colId xmlns:a16="http://schemas.microsoft.com/office/drawing/2014/main" val="20001"/>
                    </a:ext>
                  </a:extLst>
                </a:gridCol>
                <a:gridCol w="1750342">
                  <a:extLst>
                    <a:ext uri="{9D8B030D-6E8A-4147-A177-3AD203B41FA5}">
                      <a16:colId xmlns:a16="http://schemas.microsoft.com/office/drawing/2014/main" val="20002"/>
                    </a:ext>
                  </a:extLst>
                </a:gridCol>
                <a:gridCol w="1750342">
                  <a:extLst>
                    <a:ext uri="{9D8B030D-6E8A-4147-A177-3AD203B41FA5}">
                      <a16:colId xmlns:a16="http://schemas.microsoft.com/office/drawing/2014/main" val="20003"/>
                    </a:ext>
                  </a:extLst>
                </a:gridCol>
              </a:tblGrid>
              <a:tr h="705185">
                <a:tc>
                  <a:txBody>
                    <a:bodyPr/>
                    <a:lstStyle/>
                    <a:p>
                      <a:pPr rtl="1"/>
                      <a:endParaRPr lang="ar-SA" dirty="0"/>
                    </a:p>
                  </a:txBody>
                  <a:tcPr/>
                </a:tc>
                <a:tc>
                  <a:txBody>
                    <a:bodyPr/>
                    <a:lstStyle/>
                    <a:p>
                      <a:pPr rtl="1"/>
                      <a:r>
                        <a:rPr lang="ar-SA" sz="2800" dirty="0"/>
                        <a:t>الخلية </a:t>
                      </a:r>
                      <a:r>
                        <a:rPr lang="en-US" sz="2800" dirty="0"/>
                        <a:t>1um</a:t>
                      </a:r>
                      <a:endParaRPr lang="ar-SA" sz="2800" dirty="0"/>
                    </a:p>
                  </a:txBody>
                  <a:tcPr/>
                </a:tc>
                <a:tc>
                  <a:txBody>
                    <a:bodyPr/>
                    <a:lstStyle/>
                    <a:p>
                      <a:pPr rtl="1"/>
                      <a:r>
                        <a:rPr lang="ar-SA" sz="2800" dirty="0"/>
                        <a:t>الخلية</a:t>
                      </a:r>
                      <a:r>
                        <a:rPr lang="ar-SA" sz="2800" baseline="0" dirty="0"/>
                        <a:t> </a:t>
                      </a:r>
                      <a:r>
                        <a:rPr lang="en-US" sz="2800" baseline="0" dirty="0"/>
                        <a:t>2um</a:t>
                      </a:r>
                      <a:endParaRPr lang="ar-SA" sz="2800" dirty="0"/>
                    </a:p>
                  </a:txBody>
                  <a:tcPr/>
                </a:tc>
                <a:tc>
                  <a:txBody>
                    <a:bodyPr/>
                    <a:lstStyle/>
                    <a:p>
                      <a:pPr rtl="1"/>
                      <a:r>
                        <a:rPr lang="ar-SA" sz="2800" dirty="0"/>
                        <a:t>الخلية</a:t>
                      </a:r>
                      <a:r>
                        <a:rPr lang="ar-SA" sz="2800" baseline="0" dirty="0"/>
                        <a:t> </a:t>
                      </a:r>
                      <a:r>
                        <a:rPr lang="en-US" sz="2800" baseline="0" dirty="0"/>
                        <a:t>4um</a:t>
                      </a:r>
                      <a:endParaRPr lang="ar-SA" sz="2800" dirty="0"/>
                    </a:p>
                  </a:txBody>
                  <a:tcPr/>
                </a:tc>
                <a:extLst>
                  <a:ext uri="{0D108BD9-81ED-4DB2-BD59-A6C34878D82A}">
                    <a16:rowId xmlns:a16="http://schemas.microsoft.com/office/drawing/2014/main" val="10000"/>
                  </a:ext>
                </a:extLst>
              </a:tr>
              <a:tr h="705185">
                <a:tc>
                  <a:txBody>
                    <a:bodyPr/>
                    <a:lstStyle/>
                    <a:p>
                      <a:pPr rtl="1"/>
                      <a:r>
                        <a:rPr lang="ar-SA" sz="2800" dirty="0"/>
                        <a:t>الحجم = (الطول</a:t>
                      </a:r>
                      <a:r>
                        <a:rPr lang="ar-SA" sz="2800" baseline="0" dirty="0"/>
                        <a:t> × العرض × الارتفاع )</a:t>
                      </a:r>
                      <a:endParaRPr lang="ar-SA" sz="2800" b="1" dirty="0"/>
                    </a:p>
                  </a:txBody>
                  <a:tcPr/>
                </a:tc>
                <a:tc>
                  <a:txBody>
                    <a:bodyPr/>
                    <a:lstStyle/>
                    <a:p>
                      <a:pPr algn="ctr" rtl="1"/>
                      <a:r>
                        <a:rPr lang="en-US" sz="3200" dirty="0"/>
                        <a:t>1</a:t>
                      </a:r>
                      <a:endParaRPr lang="ar-SA" sz="3200" dirty="0"/>
                    </a:p>
                  </a:txBody>
                  <a:tcPr/>
                </a:tc>
                <a:tc>
                  <a:txBody>
                    <a:bodyPr/>
                    <a:lstStyle/>
                    <a:p>
                      <a:pPr algn="ctr" rtl="1"/>
                      <a:r>
                        <a:rPr lang="en-US" sz="3200" dirty="0"/>
                        <a:t>8</a:t>
                      </a:r>
                      <a:endParaRPr lang="ar-SA" sz="3200" dirty="0"/>
                    </a:p>
                  </a:txBody>
                  <a:tcPr/>
                </a:tc>
                <a:tc>
                  <a:txBody>
                    <a:bodyPr/>
                    <a:lstStyle/>
                    <a:p>
                      <a:pPr algn="ctr" rtl="1"/>
                      <a:r>
                        <a:rPr lang="en-US" sz="3200" dirty="0"/>
                        <a:t>64</a:t>
                      </a:r>
                      <a:endParaRPr lang="ar-SA" sz="3200" dirty="0"/>
                    </a:p>
                  </a:txBody>
                  <a:tcPr/>
                </a:tc>
                <a:extLst>
                  <a:ext uri="{0D108BD9-81ED-4DB2-BD59-A6C34878D82A}">
                    <a16:rowId xmlns:a16="http://schemas.microsoft.com/office/drawing/2014/main" val="10001"/>
                  </a:ext>
                </a:extLst>
              </a:tr>
              <a:tr h="70518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a:t>مساحة السطح = (الطول</a:t>
                      </a:r>
                      <a:r>
                        <a:rPr lang="ar-SA" sz="2800" baseline="0" dirty="0"/>
                        <a:t> × العرض ×6)</a:t>
                      </a:r>
                      <a:endParaRPr lang="ar-SA" sz="2800" b="1" dirty="0"/>
                    </a:p>
                  </a:txBody>
                  <a:tcPr/>
                </a:tc>
                <a:tc>
                  <a:txBody>
                    <a:bodyPr/>
                    <a:lstStyle/>
                    <a:p>
                      <a:pPr algn="ctr" rtl="1"/>
                      <a:r>
                        <a:rPr lang="en-US" sz="3200" dirty="0"/>
                        <a:t>6</a:t>
                      </a:r>
                      <a:endParaRPr lang="ar-SA" sz="3200" dirty="0"/>
                    </a:p>
                  </a:txBody>
                  <a:tcPr/>
                </a:tc>
                <a:tc>
                  <a:txBody>
                    <a:bodyPr/>
                    <a:lstStyle/>
                    <a:p>
                      <a:pPr algn="ctr" rtl="1"/>
                      <a:r>
                        <a:rPr lang="en-US" sz="3200" dirty="0"/>
                        <a:t>24</a:t>
                      </a:r>
                      <a:endParaRPr lang="ar-SA" sz="3200" dirty="0"/>
                    </a:p>
                  </a:txBody>
                  <a:tcPr/>
                </a:tc>
                <a:tc>
                  <a:txBody>
                    <a:bodyPr/>
                    <a:lstStyle/>
                    <a:p>
                      <a:pPr algn="ctr" rtl="1"/>
                      <a:r>
                        <a:rPr lang="en-US" sz="3200" dirty="0"/>
                        <a:t>96</a:t>
                      </a:r>
                      <a:endParaRPr lang="ar-SA" sz="3200" dirty="0"/>
                    </a:p>
                  </a:txBody>
                  <a:tcPr/>
                </a:tc>
                <a:extLst>
                  <a:ext uri="{0D108BD9-81ED-4DB2-BD59-A6C34878D82A}">
                    <a16:rowId xmlns:a16="http://schemas.microsoft.com/office/drawing/2014/main" val="10002"/>
                  </a:ext>
                </a:extLst>
              </a:tr>
              <a:tr h="705185">
                <a:tc>
                  <a:txBody>
                    <a:bodyPr/>
                    <a:lstStyle/>
                    <a:p>
                      <a:pPr rtl="1"/>
                      <a:r>
                        <a:rPr lang="ar-SA" sz="2800" dirty="0"/>
                        <a:t>نسبة</a:t>
                      </a:r>
                      <a:r>
                        <a:rPr lang="ar-SA" sz="2800" baseline="0" dirty="0"/>
                        <a:t> مساحة السطح للحجم </a:t>
                      </a:r>
                      <a:endParaRPr lang="ar-SA" sz="2800" b="1" dirty="0"/>
                    </a:p>
                  </a:txBody>
                  <a:tcPr/>
                </a:tc>
                <a:tc>
                  <a:txBody>
                    <a:bodyPr/>
                    <a:lstStyle/>
                    <a:p>
                      <a:pPr algn="ctr" rtl="1"/>
                      <a:r>
                        <a:rPr lang="en-US" sz="2400" dirty="0"/>
                        <a:t>1:6</a:t>
                      </a:r>
                      <a:endParaRPr lang="ar-SA" sz="2400" dirty="0"/>
                    </a:p>
                  </a:txBody>
                  <a:tcPr/>
                </a:tc>
                <a:tc>
                  <a:txBody>
                    <a:bodyPr/>
                    <a:lstStyle/>
                    <a:p>
                      <a:pPr algn="ctr" rtl="1"/>
                      <a:r>
                        <a:rPr lang="en-US" sz="2400" dirty="0"/>
                        <a:t>8:24</a:t>
                      </a:r>
                    </a:p>
                    <a:p>
                      <a:pPr algn="ctr" rtl="1"/>
                      <a:r>
                        <a:rPr lang="en-US" sz="2400" dirty="0"/>
                        <a:t>1:3</a:t>
                      </a:r>
                      <a:endParaRPr lang="ar-SA" sz="2400" dirty="0"/>
                    </a:p>
                  </a:txBody>
                  <a:tcPr/>
                </a:tc>
                <a:tc>
                  <a:txBody>
                    <a:bodyPr/>
                    <a:lstStyle/>
                    <a:p>
                      <a:pPr algn="ctr" rtl="1"/>
                      <a:r>
                        <a:rPr lang="en-US" sz="2400" dirty="0"/>
                        <a:t>1.5</a:t>
                      </a:r>
                      <a:endParaRPr lang="ar-SA" sz="2400" dirty="0"/>
                    </a:p>
                  </a:txBody>
                  <a:tcPr/>
                </a:tc>
                <a:extLst>
                  <a:ext uri="{0D108BD9-81ED-4DB2-BD59-A6C34878D82A}">
                    <a16:rowId xmlns:a16="http://schemas.microsoft.com/office/drawing/2014/main" val="10003"/>
                  </a:ext>
                </a:extLst>
              </a:tr>
            </a:tbl>
          </a:graphicData>
        </a:graphic>
      </p:graphicFrame>
      <p:pic>
        <p:nvPicPr>
          <p:cNvPr id="5" name="صورة 4"/>
          <p:cNvPicPr>
            <a:picLocks noChangeAspect="1"/>
          </p:cNvPicPr>
          <p:nvPr/>
        </p:nvPicPr>
        <p:blipFill>
          <a:blip r:embed="rId2"/>
          <a:stretch>
            <a:fillRect/>
          </a:stretch>
        </p:blipFill>
        <p:spPr>
          <a:xfrm>
            <a:off x="391887" y="105314"/>
            <a:ext cx="4848853" cy="2408269"/>
          </a:xfrm>
          <a:prstGeom prst="rect">
            <a:avLst/>
          </a:prstGeom>
        </p:spPr>
      </p:pic>
      <p:sp>
        <p:nvSpPr>
          <p:cNvPr id="6" name="مستطيل 5"/>
          <p:cNvSpPr/>
          <p:nvPr/>
        </p:nvSpPr>
        <p:spPr>
          <a:xfrm>
            <a:off x="391887" y="5563939"/>
            <a:ext cx="11422742" cy="1200329"/>
          </a:xfrm>
          <a:prstGeom prst="rect">
            <a:avLst/>
          </a:prstGeom>
          <a:noFill/>
          <a:ln w="38100">
            <a:solidFill>
              <a:srgbClr val="9FBDDD"/>
            </a:solidFill>
          </a:ln>
        </p:spPr>
        <p:txBody>
          <a:bodyPr wrap="square" lIns="91440" tIns="45720" rIns="91440" bIns="45720">
            <a:spAutoFit/>
          </a:bodyPr>
          <a:lstStyle/>
          <a:p>
            <a:pPr algn="ctr"/>
            <a:r>
              <a:rPr lang="ar-SA" sz="3600" b="1" cap="none" spc="0" dirty="0">
                <a:ln w="0"/>
                <a:solidFill>
                  <a:srgbClr val="FF0000"/>
                </a:solidFill>
                <a:effectLst>
                  <a:outerShdw blurRad="38100" dist="19050" dir="2700000" algn="tl" rotWithShape="0">
                    <a:schemeClr val="dk1">
                      <a:alpha val="40000"/>
                    </a:schemeClr>
                  </a:outerShdw>
                </a:effectLst>
              </a:rPr>
              <a:t>التحليل</a:t>
            </a:r>
            <a:r>
              <a:rPr lang="ar-SA" sz="3600" b="0" cap="none" spc="0" dirty="0">
                <a:ln w="0"/>
                <a:solidFill>
                  <a:schemeClr val="tx1"/>
                </a:solidFill>
                <a:effectLst>
                  <a:outerShdw blurRad="38100" dist="19050" dir="2700000" algn="tl" rotWithShape="0">
                    <a:schemeClr val="dk1">
                      <a:alpha val="40000"/>
                    </a:schemeClr>
                  </a:outerShdw>
                </a:effectLst>
              </a:rPr>
              <a:t>: نستنتج أن كلما نمت الخلية وزاد حجمها فإن </a:t>
            </a:r>
          </a:p>
          <a:p>
            <a:pPr algn="ctr"/>
            <a:r>
              <a:rPr lang="ar-SA" sz="3600" dirty="0">
                <a:ln w="0"/>
                <a:effectLst>
                  <a:outerShdw blurRad="38100" dist="19050" dir="2700000" algn="tl" rotWithShape="0">
                    <a:schemeClr val="dk1">
                      <a:alpha val="40000"/>
                    </a:schemeClr>
                  </a:outerShdw>
                </a:effectLst>
              </a:rPr>
              <a:t>نسبة مساحة سطح الخلية لحجمها ( تزيد ـ تقل ـ تبقى ثابته )  </a:t>
            </a:r>
            <a:endParaRPr lang="ar-SA" sz="3600" b="0" cap="none" spc="0" dirty="0">
              <a:ln w="0"/>
              <a:solidFill>
                <a:schemeClr val="tx1"/>
              </a:solidFill>
              <a:effectLst>
                <a:outerShdw blurRad="38100" dist="19050" dir="2700000" algn="tl" rotWithShape="0">
                  <a:schemeClr val="dk1">
                    <a:alpha val="40000"/>
                  </a:schemeClr>
                </a:outerShdw>
              </a:effectLst>
            </a:endParaRPr>
          </a:p>
        </p:txBody>
      </p:sp>
      <p:sp>
        <p:nvSpPr>
          <p:cNvPr id="8" name="مستطيل 7">
            <a:extLst>
              <a:ext uri="{FF2B5EF4-FFF2-40B4-BE49-F238E27FC236}">
                <a16:creationId xmlns:a16="http://schemas.microsoft.com/office/drawing/2014/main" id="{C64E9CE6-B10C-47C9-B72A-16AD193DB138}"/>
              </a:ext>
            </a:extLst>
          </p:cNvPr>
          <p:cNvSpPr/>
          <p:nvPr/>
        </p:nvSpPr>
        <p:spPr>
          <a:xfrm>
            <a:off x="4065563" y="3390314"/>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C0B8D49F-3512-449C-BEBA-DA082965FD2C}"/>
              </a:ext>
            </a:extLst>
          </p:cNvPr>
          <p:cNvSpPr/>
          <p:nvPr/>
        </p:nvSpPr>
        <p:spPr>
          <a:xfrm>
            <a:off x="2361027" y="3390314"/>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AC80537E-4D35-46A2-A5A7-E6F4EC4B6F01}"/>
              </a:ext>
            </a:extLst>
          </p:cNvPr>
          <p:cNvSpPr/>
          <p:nvPr/>
        </p:nvSpPr>
        <p:spPr>
          <a:xfrm>
            <a:off x="603901" y="3362489"/>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ستطيل 11">
            <a:extLst>
              <a:ext uri="{FF2B5EF4-FFF2-40B4-BE49-F238E27FC236}">
                <a16:creationId xmlns:a16="http://schemas.microsoft.com/office/drawing/2014/main" id="{9BE574B9-FDF7-4D25-9114-00FA7A05C01E}"/>
              </a:ext>
            </a:extLst>
          </p:cNvPr>
          <p:cNvSpPr/>
          <p:nvPr/>
        </p:nvSpPr>
        <p:spPr>
          <a:xfrm>
            <a:off x="4065563" y="4102852"/>
            <a:ext cx="1386826" cy="61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2AE34F94-1B9F-437B-8F3A-EAEF152CCFD1}"/>
              </a:ext>
            </a:extLst>
          </p:cNvPr>
          <p:cNvSpPr/>
          <p:nvPr/>
        </p:nvSpPr>
        <p:spPr>
          <a:xfrm>
            <a:off x="2307734" y="4104468"/>
            <a:ext cx="1386826" cy="61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D57FF058-7131-4EBD-8186-F670D833CC8A}"/>
              </a:ext>
            </a:extLst>
          </p:cNvPr>
          <p:cNvSpPr/>
          <p:nvPr/>
        </p:nvSpPr>
        <p:spPr>
          <a:xfrm>
            <a:off x="560703" y="4121286"/>
            <a:ext cx="1386826" cy="61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8F70707C-11D1-4092-B854-C3E3A2BD2B40}"/>
              </a:ext>
            </a:extLst>
          </p:cNvPr>
          <p:cNvSpPr/>
          <p:nvPr/>
        </p:nvSpPr>
        <p:spPr>
          <a:xfrm>
            <a:off x="4065563" y="4835368"/>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8ADC4BCE-3CC4-426E-B782-552439C38114}"/>
              </a:ext>
            </a:extLst>
          </p:cNvPr>
          <p:cNvSpPr/>
          <p:nvPr/>
        </p:nvSpPr>
        <p:spPr>
          <a:xfrm>
            <a:off x="2348186" y="4877921"/>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2275DFE8-C019-4BD8-AB3D-8EBE4DBEF807}"/>
              </a:ext>
            </a:extLst>
          </p:cNvPr>
          <p:cNvSpPr/>
          <p:nvPr/>
        </p:nvSpPr>
        <p:spPr>
          <a:xfrm>
            <a:off x="603901" y="4809709"/>
            <a:ext cx="1386826" cy="618978"/>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36466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14"/>
                                        </p:tgtEl>
                                      </p:cBhvr>
                                    </p:animEffect>
                                    <p:set>
                                      <p:cBhvr>
                                        <p:cTn id="32" dur="1" fill="hold">
                                          <p:stCondLst>
                                            <p:cond delay="19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5"/>
                                        </p:tgtEl>
                                      </p:cBhvr>
                                    </p:animEffect>
                                    <p:set>
                                      <p:cBhvr>
                                        <p:cTn id="37" dur="1" fill="hold">
                                          <p:stCondLst>
                                            <p:cond delay="19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6"/>
                                        </p:tgtEl>
                                      </p:cBhvr>
                                    </p:animEffect>
                                    <p:set>
                                      <p:cBhvr>
                                        <p:cTn id="42" dur="1" fill="hold">
                                          <p:stCondLst>
                                            <p:cond delay="19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325" y="275662"/>
            <a:ext cx="9080821" cy="1569660"/>
          </a:xfrm>
          <a:prstGeom prst="rect">
            <a:avLst/>
          </a:prstGeom>
          <a:solidFill>
            <a:schemeClr val="bg1"/>
          </a:solidFill>
          <a:ln w="38100">
            <a:solidFill>
              <a:schemeClr val="tx1"/>
            </a:solidFill>
          </a:ln>
        </p:spPr>
        <p:txBody>
          <a:bodyPr wrap="square" lIns="91440" tIns="45720" rIns="91440" bIns="45720">
            <a:spAutoFit/>
          </a:bodyPr>
          <a:lstStyle/>
          <a:p>
            <a:pPr algn="ctr"/>
            <a:r>
              <a:rPr lang="ar-SA" sz="4800" b="1" dirty="0">
                <a:ln w="0">
                  <a:noFill/>
                </a:ln>
                <a:solidFill>
                  <a:schemeClr val="accent2"/>
                </a:solidFill>
                <a:effectLst>
                  <a:glow rad="101600">
                    <a:srgbClr val="FFFF04">
                      <a:alpha val="60000"/>
                    </a:srgbClr>
                  </a:glow>
                  <a:outerShdw blurRad="38100" dist="19050" dir="2700000" algn="tl" rotWithShape="0">
                    <a:schemeClr val="dk1">
                      <a:alpha val="40000"/>
                    </a:schemeClr>
                  </a:outerShdw>
                </a:effectLst>
              </a:rPr>
              <a:t>فسري:</a:t>
            </a:r>
            <a:r>
              <a:rPr lang="ar-SA" sz="4800" dirty="0">
                <a:ln w="0"/>
                <a:solidFill>
                  <a:schemeClr val="accent2"/>
                </a:solidFill>
                <a:effectLst>
                  <a:glow rad="101600">
                    <a:srgbClr val="FFFF04">
                      <a:alpha val="60000"/>
                    </a:srgbClr>
                  </a:glow>
                  <a:outerShdw blurRad="38100" dist="19050" dir="2700000" algn="tl" rotWithShape="0">
                    <a:schemeClr val="dk1">
                      <a:alpha val="40000"/>
                    </a:schemeClr>
                  </a:outerShdw>
                </a:effectLst>
              </a:rPr>
              <a:t> </a:t>
            </a:r>
            <a:r>
              <a:rPr lang="ar-SA" sz="4800" dirty="0">
                <a:ln w="0"/>
                <a:solidFill>
                  <a:schemeClr val="accent2"/>
                </a:solidFill>
                <a:effectLst>
                  <a:outerShdw blurRad="38100" dist="19050" dir="2700000" algn="tl" rotWithShape="0">
                    <a:schemeClr val="dk1">
                      <a:alpha val="40000"/>
                    </a:schemeClr>
                  </a:outerShdw>
                </a:effectLst>
              </a:rPr>
              <a:t>لماذا تُعد النسبة الكبيرة بين مساحة السطح الخلية إلى حجمها ذا فائدة كبيرة للخلية </a:t>
            </a:r>
            <a:endParaRPr lang="ar-SA" sz="4800" b="0" cap="none" spc="0" dirty="0">
              <a:ln w="0"/>
              <a:solidFill>
                <a:schemeClr val="accent2"/>
              </a:solidFill>
              <a:effectLst>
                <a:outerShdw blurRad="38100" dist="19050" dir="2700000" algn="tl" rotWithShape="0">
                  <a:schemeClr val="dk1">
                    <a:alpha val="40000"/>
                  </a:schemeClr>
                </a:outerShdw>
              </a:effectLst>
            </a:endParaRPr>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13170" t="4356" r="12156" b="6688"/>
          <a:stretch/>
        </p:blipFill>
        <p:spPr>
          <a:xfrm>
            <a:off x="395785" y="275661"/>
            <a:ext cx="2214907" cy="1569661"/>
          </a:xfrm>
          <a:prstGeom prst="rect">
            <a:avLst/>
          </a:prstGeom>
        </p:spPr>
      </p:pic>
      <p:sp>
        <p:nvSpPr>
          <p:cNvPr id="5" name="مستطيل 4"/>
          <p:cNvSpPr/>
          <p:nvPr/>
        </p:nvSpPr>
        <p:spPr>
          <a:xfrm>
            <a:off x="454593" y="2102108"/>
            <a:ext cx="11320728" cy="830997"/>
          </a:xfrm>
          <a:prstGeom prst="rect">
            <a:avLst/>
          </a:prstGeom>
          <a:noFill/>
          <a:ln w="38100">
            <a:solidFill>
              <a:srgbClr val="FF0000"/>
            </a:solidFill>
          </a:ln>
        </p:spPr>
        <p:txBody>
          <a:bodyPr wrap="none" lIns="91440" tIns="45720" rIns="91440" bIns="45720">
            <a:spAutoFit/>
          </a:bodyPr>
          <a:lstStyle/>
          <a:p>
            <a:pPr algn="ctr"/>
            <a:r>
              <a:rPr lang="ar-SA" sz="4800" dirty="0">
                <a:ln w="0"/>
                <a:effectLst>
                  <a:outerShdw blurRad="38100" dist="19050" dir="2700000" algn="tl" rotWithShape="0">
                    <a:schemeClr val="dk1">
                      <a:alpha val="40000"/>
                    </a:schemeClr>
                  </a:outerShdw>
                </a:effectLst>
              </a:rPr>
              <a:t>فسري... ولكن </a:t>
            </a:r>
            <a:r>
              <a:rPr lang="ar-SA" sz="4800" b="0" cap="none" spc="0" dirty="0">
                <a:ln w="0"/>
                <a:solidFill>
                  <a:schemeClr val="tx1"/>
                </a:solidFill>
                <a:effectLst>
                  <a:outerShdw blurRad="38100" dist="19050" dir="2700000" algn="tl" rotWithShape="0">
                    <a:schemeClr val="dk1">
                      <a:alpha val="40000"/>
                    </a:schemeClr>
                  </a:outerShdw>
                </a:effectLst>
              </a:rPr>
              <a:t>قبل الإجابة فكري في هذا السؤال يا حبابة.</a:t>
            </a:r>
          </a:p>
        </p:txBody>
      </p:sp>
      <p:sp>
        <p:nvSpPr>
          <p:cNvPr id="6" name="مستطيل 5"/>
          <p:cNvSpPr/>
          <p:nvPr/>
        </p:nvSpPr>
        <p:spPr>
          <a:xfrm>
            <a:off x="623706" y="3216493"/>
            <a:ext cx="10887917" cy="830997"/>
          </a:xfrm>
          <a:prstGeom prst="rect">
            <a:avLst/>
          </a:prstGeom>
          <a:noFill/>
          <a:ln w="38100">
            <a:solidFill>
              <a:srgbClr val="FF0000"/>
            </a:solidFill>
          </a:ln>
        </p:spPr>
        <p:txBody>
          <a:bodyPr wrap="non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س/أي من العاملتين سيكون عملها أسهل وأسرع وأدق ؟</a:t>
            </a:r>
          </a:p>
        </p:txBody>
      </p:sp>
      <p:sp>
        <p:nvSpPr>
          <p:cNvPr id="7" name="مستطيل 6"/>
          <p:cNvSpPr/>
          <p:nvPr/>
        </p:nvSpPr>
        <p:spPr>
          <a:xfrm>
            <a:off x="5936776" y="4079833"/>
            <a:ext cx="3684897" cy="2677656"/>
          </a:xfrm>
          <a:prstGeom prst="rect">
            <a:avLst/>
          </a:prstGeom>
          <a:noFill/>
        </p:spPr>
        <p:txBody>
          <a:bodyPr wrap="square" lIns="91440" tIns="45720" rIns="91440" bIns="45720">
            <a:spAutoFit/>
          </a:bodyPr>
          <a:lstStyle/>
          <a:p>
            <a:pPr algn="ctr"/>
            <a:r>
              <a:rPr lang="ar-SA" sz="4000" b="1" cap="none" spc="0" dirty="0">
                <a:ln w="0"/>
                <a:solidFill>
                  <a:schemeClr val="accent2">
                    <a:lumMod val="75000"/>
                  </a:schemeClr>
                </a:solidFill>
                <a:effectLst>
                  <a:outerShdw blurRad="38100" dist="19050" dir="2700000" algn="tl" rotWithShape="0">
                    <a:schemeClr val="dk1">
                      <a:alpha val="40000"/>
                    </a:schemeClr>
                  </a:outerShdw>
                </a:effectLst>
              </a:rPr>
              <a:t>مارتا </a:t>
            </a:r>
          </a:p>
          <a:p>
            <a:pPr algn="ctr"/>
            <a:r>
              <a:rPr lang="ar-SA" sz="4000" dirty="0">
                <a:ln w="0"/>
                <a:effectLst>
                  <a:outerShdw blurRad="38100" dist="19050" dir="2700000" algn="tl" rotWithShape="0">
                    <a:schemeClr val="dk1">
                      <a:alpha val="40000"/>
                    </a:schemeClr>
                  </a:outerShdw>
                </a:effectLst>
              </a:rPr>
              <a:t>التي تعمل في منزل مكون من طابق واحد  </a:t>
            </a:r>
          </a:p>
          <a:p>
            <a:pPr algn="ctr"/>
            <a:r>
              <a:rPr lang="ar-SA" sz="4000" b="0" cap="none" spc="0" dirty="0">
                <a:ln w="0"/>
                <a:solidFill>
                  <a:schemeClr val="tx1"/>
                </a:solidFill>
                <a:effectLst>
                  <a:outerShdw blurRad="38100" dist="19050" dir="2700000" algn="tl" rotWithShape="0">
                    <a:schemeClr val="dk1">
                      <a:alpha val="40000"/>
                    </a:schemeClr>
                  </a:outerShdw>
                </a:effectLst>
              </a:rPr>
              <a:t>و مساحته300 </a:t>
            </a:r>
            <a:r>
              <a:rPr lang="ar-SA" sz="4800" b="0" cap="none" spc="0" dirty="0">
                <a:ln w="0"/>
                <a:solidFill>
                  <a:schemeClr val="tx1"/>
                </a:solidFill>
                <a:effectLst>
                  <a:outerShdw blurRad="38100" dist="19050" dir="2700000" algn="tl" rotWithShape="0">
                    <a:schemeClr val="dk1">
                      <a:alpha val="40000"/>
                    </a:schemeClr>
                  </a:outerShdw>
                </a:effectLst>
              </a:rPr>
              <a:t>م</a:t>
            </a:r>
            <a:r>
              <a:rPr lang="ar-SA" sz="2000" b="0" cap="none" spc="0" dirty="0">
                <a:ln w="0"/>
                <a:solidFill>
                  <a:schemeClr val="tx1"/>
                </a:solidFill>
                <a:effectLst>
                  <a:outerShdw blurRad="38100" dist="19050" dir="2700000" algn="tl" rotWithShape="0">
                    <a:schemeClr val="dk1">
                      <a:alpha val="40000"/>
                    </a:schemeClr>
                  </a:outerShdw>
                </a:effectLst>
              </a:rPr>
              <a:t>2</a:t>
            </a:r>
          </a:p>
        </p:txBody>
      </p:sp>
      <p:sp>
        <p:nvSpPr>
          <p:cNvPr id="8" name="مستطيل 7"/>
          <p:cNvSpPr/>
          <p:nvPr/>
        </p:nvSpPr>
        <p:spPr>
          <a:xfrm>
            <a:off x="395785" y="4068877"/>
            <a:ext cx="3684897" cy="2677656"/>
          </a:xfrm>
          <a:prstGeom prst="rect">
            <a:avLst/>
          </a:prstGeom>
          <a:noFill/>
        </p:spPr>
        <p:txBody>
          <a:bodyPr wrap="square" lIns="91440" tIns="45720" rIns="91440" bIns="45720">
            <a:spAutoFit/>
          </a:bodyPr>
          <a:lstStyle/>
          <a:p>
            <a:pPr algn="ctr"/>
            <a:r>
              <a:rPr lang="ar-SA" sz="4000" b="1" cap="none" spc="0" dirty="0">
                <a:ln w="0"/>
                <a:solidFill>
                  <a:schemeClr val="accent2">
                    <a:lumMod val="75000"/>
                  </a:schemeClr>
                </a:solidFill>
                <a:effectLst>
                  <a:outerShdw blurRad="38100" dist="19050" dir="2700000" algn="tl" rotWithShape="0">
                    <a:schemeClr val="dk1">
                      <a:alpha val="40000"/>
                    </a:schemeClr>
                  </a:outerShdw>
                </a:effectLst>
              </a:rPr>
              <a:t>لوس </a:t>
            </a:r>
          </a:p>
          <a:p>
            <a:pPr algn="ctr"/>
            <a:r>
              <a:rPr lang="ar-SA" sz="4000" dirty="0">
                <a:ln w="0"/>
                <a:effectLst>
                  <a:outerShdw blurRad="38100" dist="19050" dir="2700000" algn="tl" rotWithShape="0">
                    <a:schemeClr val="dk1">
                      <a:alpha val="40000"/>
                    </a:schemeClr>
                  </a:outerShdw>
                </a:effectLst>
              </a:rPr>
              <a:t>التي تعمل في منزل مكون من طابقين  </a:t>
            </a:r>
          </a:p>
          <a:p>
            <a:pPr algn="ctr"/>
            <a:r>
              <a:rPr lang="ar-SA" sz="4000" b="0" cap="none" spc="0" dirty="0">
                <a:ln w="0"/>
                <a:solidFill>
                  <a:schemeClr val="tx1"/>
                </a:solidFill>
                <a:effectLst>
                  <a:outerShdw blurRad="38100" dist="19050" dir="2700000" algn="tl" rotWithShape="0">
                    <a:schemeClr val="dk1">
                      <a:alpha val="40000"/>
                    </a:schemeClr>
                  </a:outerShdw>
                </a:effectLst>
              </a:rPr>
              <a:t>و مساحته300 </a:t>
            </a:r>
            <a:r>
              <a:rPr lang="ar-SA" sz="4800" b="0" cap="none" spc="0" dirty="0">
                <a:ln w="0"/>
                <a:solidFill>
                  <a:schemeClr val="tx1"/>
                </a:solidFill>
                <a:effectLst>
                  <a:outerShdw blurRad="38100" dist="19050" dir="2700000" algn="tl" rotWithShape="0">
                    <a:schemeClr val="dk1">
                      <a:alpha val="40000"/>
                    </a:schemeClr>
                  </a:outerShdw>
                </a:effectLst>
              </a:rPr>
              <a:t>م</a:t>
            </a:r>
            <a:r>
              <a:rPr lang="ar-SA" sz="2000" b="0" cap="none" spc="0" dirty="0">
                <a:ln w="0"/>
                <a:solidFill>
                  <a:schemeClr val="tx1"/>
                </a:solidFill>
                <a:effectLst>
                  <a:outerShdw blurRad="38100" dist="19050" dir="2700000" algn="tl" rotWithShape="0">
                    <a:schemeClr val="dk1">
                      <a:alpha val="40000"/>
                    </a:schemeClr>
                  </a:outerShdw>
                </a:effectLst>
              </a:rPr>
              <a:t>2</a:t>
            </a:r>
          </a:p>
        </p:txBody>
      </p:sp>
      <p:pic>
        <p:nvPicPr>
          <p:cNvPr id="9" name="صورة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673" y="4238545"/>
            <a:ext cx="2116945" cy="2461390"/>
          </a:xfrm>
          <a:prstGeom prst="rect">
            <a:avLst/>
          </a:prstGeom>
        </p:spPr>
      </p:pic>
      <p:pic>
        <p:nvPicPr>
          <p:cNvPr id="10" name="صورة 9"/>
          <p:cNvPicPr>
            <a:picLocks noChangeAspect="1"/>
          </p:cNvPicPr>
          <p:nvPr/>
        </p:nvPicPr>
        <p:blipFill rotWithShape="1">
          <a:blip r:embed="rId4" cstate="print">
            <a:extLst>
              <a:ext uri="{28A0092B-C50C-407E-A947-70E740481C1C}">
                <a14:useLocalDpi xmlns:a14="http://schemas.microsoft.com/office/drawing/2010/main" val="0"/>
              </a:ext>
            </a:extLst>
          </a:blip>
          <a:srcRect r="16561"/>
          <a:stretch/>
        </p:blipFill>
        <p:spPr>
          <a:xfrm>
            <a:off x="3794078" y="4238545"/>
            <a:ext cx="2265528" cy="2352635"/>
          </a:xfrm>
          <a:prstGeom prst="rect">
            <a:avLst/>
          </a:prstGeom>
        </p:spPr>
      </p:pic>
    </p:spTree>
    <p:extLst>
      <p:ext uri="{BB962C8B-B14F-4D97-AF65-F5344CB8AC3E}">
        <p14:creationId xmlns:p14="http://schemas.microsoft.com/office/powerpoint/2010/main" val="11988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13205" y="275662"/>
            <a:ext cx="10060941" cy="1754326"/>
          </a:xfrm>
          <a:prstGeom prst="rect">
            <a:avLst/>
          </a:prstGeom>
          <a:solidFill>
            <a:schemeClr val="bg1"/>
          </a:solidFill>
          <a:ln w="38100">
            <a:solidFill>
              <a:schemeClr val="tx1"/>
            </a:solidFill>
          </a:ln>
        </p:spPr>
        <p:txBody>
          <a:bodyPr wrap="square" lIns="91440" tIns="45720" rIns="91440" bIns="45720">
            <a:spAutoFit/>
          </a:bodyPr>
          <a:lstStyle/>
          <a:p>
            <a:pPr algn="ctr"/>
            <a:r>
              <a:rPr lang="ar-SA" sz="5400" b="1" dirty="0">
                <a:ln w="0">
                  <a:noFill/>
                </a:ln>
                <a:solidFill>
                  <a:schemeClr val="accent2"/>
                </a:solidFill>
                <a:effectLst>
                  <a:glow rad="101600">
                    <a:srgbClr val="FFFF04">
                      <a:alpha val="60000"/>
                    </a:srgbClr>
                  </a:glow>
                  <a:outerShdw blurRad="38100" dist="19050" dir="2700000" algn="tl" rotWithShape="0">
                    <a:schemeClr val="dk1">
                      <a:alpha val="40000"/>
                    </a:schemeClr>
                  </a:outerShdw>
                </a:effectLst>
              </a:rPr>
              <a:t>فسري:</a:t>
            </a:r>
            <a:r>
              <a:rPr lang="ar-SA" sz="5400" dirty="0">
                <a:ln w="0"/>
                <a:solidFill>
                  <a:schemeClr val="accent2"/>
                </a:solidFill>
                <a:effectLst>
                  <a:glow rad="101600">
                    <a:srgbClr val="FFFF04">
                      <a:alpha val="60000"/>
                    </a:srgbClr>
                  </a:glow>
                  <a:outerShdw blurRad="38100" dist="19050" dir="2700000" algn="tl" rotWithShape="0">
                    <a:schemeClr val="dk1">
                      <a:alpha val="40000"/>
                    </a:schemeClr>
                  </a:outerShdw>
                </a:effectLst>
              </a:rPr>
              <a:t> </a:t>
            </a:r>
            <a:r>
              <a:rPr lang="ar-SA" sz="5400" dirty="0">
                <a:ln w="0"/>
                <a:solidFill>
                  <a:schemeClr val="accent2"/>
                </a:solidFill>
                <a:effectLst>
                  <a:outerShdw blurRad="38100" dist="19050" dir="2700000" algn="tl" rotWithShape="0">
                    <a:schemeClr val="dk1">
                      <a:alpha val="40000"/>
                    </a:schemeClr>
                  </a:outerShdw>
                </a:effectLst>
              </a:rPr>
              <a:t>لماذا تُعد النسبة الكبيرة بين مساحة السطح الخلية إلى حجمها ذا فائدة كبيرة للخلية </a:t>
            </a:r>
            <a:endParaRPr lang="ar-SA" sz="5400" b="0" cap="none" spc="0" dirty="0">
              <a:ln w="0"/>
              <a:solidFill>
                <a:schemeClr val="accent2"/>
              </a:solidFill>
              <a:effectLst>
                <a:outerShdw blurRad="38100" dist="19050" dir="2700000" algn="tl" rotWithShape="0">
                  <a:schemeClr val="dk1">
                    <a:alpha val="40000"/>
                  </a:schemeClr>
                </a:outerShdw>
              </a:effectLst>
            </a:endParaRPr>
          </a:p>
        </p:txBody>
      </p:sp>
      <p:sp>
        <p:nvSpPr>
          <p:cNvPr id="3" name="مستطيل 2"/>
          <p:cNvSpPr/>
          <p:nvPr/>
        </p:nvSpPr>
        <p:spPr>
          <a:xfrm>
            <a:off x="191378" y="2385600"/>
            <a:ext cx="9825150" cy="4247317"/>
          </a:xfrm>
          <a:prstGeom prst="rect">
            <a:avLst/>
          </a:prstGeom>
          <a:noFill/>
          <a:ln w="38100">
            <a:solidFill>
              <a:srgbClr val="E6443F"/>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عندما تنمو الخلية ويزيد حجمها مقارنة بمساحة سطحها فإن هذا يعني صعوبة الحصول على المواد المغذية والتخلص من الفضلات أما إذا بقيت صغيرة فإنها تستطيع الحفاظ على بقائها بسهولة </a:t>
            </a:r>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13170" t="4356" r="12156" b="6688"/>
          <a:stretch/>
        </p:blipFill>
        <p:spPr>
          <a:xfrm>
            <a:off x="191378" y="275662"/>
            <a:ext cx="1538947" cy="1754326"/>
          </a:xfrm>
          <a:prstGeom prst="rect">
            <a:avLst/>
          </a:prstGeom>
        </p:spPr>
      </p:pic>
      <p:pic>
        <p:nvPicPr>
          <p:cNvPr id="7" name="صورة 6"/>
          <p:cNvPicPr>
            <a:picLocks noChangeAspect="1"/>
          </p:cNvPicPr>
          <p:nvPr/>
        </p:nvPicPr>
        <p:blipFill rotWithShape="1">
          <a:blip r:embed="rId3">
            <a:extLst>
              <a:ext uri="{28A0092B-C50C-407E-A947-70E740481C1C}">
                <a14:useLocalDpi xmlns:a14="http://schemas.microsoft.com/office/drawing/2010/main" val="0"/>
              </a:ext>
            </a:extLst>
          </a:blip>
          <a:srcRect b="6378"/>
          <a:stretch/>
        </p:blipFill>
        <p:spPr>
          <a:xfrm>
            <a:off x="10276764" y="2825050"/>
            <a:ext cx="1583140" cy="3807867"/>
          </a:xfrm>
          <a:prstGeom prst="rect">
            <a:avLst/>
          </a:prstGeom>
        </p:spPr>
      </p:pic>
      <p:sp>
        <p:nvSpPr>
          <p:cNvPr id="8" name="مستطيل 7"/>
          <p:cNvSpPr/>
          <p:nvPr/>
        </p:nvSpPr>
        <p:spPr>
          <a:xfrm>
            <a:off x="10181668" y="2395719"/>
            <a:ext cx="1792478" cy="646331"/>
          </a:xfrm>
          <a:prstGeom prst="rect">
            <a:avLst/>
          </a:prstGeom>
          <a:noFill/>
        </p:spPr>
        <p:txBody>
          <a:bodyPr wrap="none" lIns="91440" tIns="45720" rIns="91440" bIns="45720">
            <a:spAutoFit/>
          </a:bodyPr>
          <a:lstStyle/>
          <a:p>
            <a:pPr algn="ctr"/>
            <a:r>
              <a:rPr lang="ar-SA" sz="3600" dirty="0">
                <a:ln w="0"/>
                <a:effectLst>
                  <a:outerShdw blurRad="38100" dist="19050" dir="2700000" algn="tl" rotWithShape="0">
                    <a:schemeClr val="dk1">
                      <a:alpha val="40000"/>
                    </a:schemeClr>
                  </a:outerShdw>
                </a:effectLst>
              </a:rPr>
              <a:t>استنتجنا أن</a:t>
            </a:r>
            <a:endParaRPr lang="ar-SA"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11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52389" y="105314"/>
            <a:ext cx="6362240" cy="830997"/>
          </a:xfrm>
          <a:prstGeom prst="rect">
            <a:avLst/>
          </a:prstGeom>
          <a:solidFill>
            <a:srgbClr val="FFC000"/>
          </a:solidFill>
          <a:ln w="38100">
            <a:solidFill>
              <a:schemeClr val="tx1"/>
            </a:solidFill>
          </a:ln>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الاتصال الخلوي  </a:t>
            </a:r>
          </a:p>
        </p:txBody>
      </p:sp>
      <p:sp>
        <p:nvSpPr>
          <p:cNvPr id="4" name="مستطيل 3"/>
          <p:cNvSpPr/>
          <p:nvPr/>
        </p:nvSpPr>
        <p:spPr>
          <a:xfrm>
            <a:off x="5452389" y="1190144"/>
            <a:ext cx="6362240" cy="1938992"/>
          </a:xfrm>
          <a:prstGeom prst="rect">
            <a:avLst/>
          </a:prstGeom>
          <a:solidFill>
            <a:srgbClr val="FEF4E8"/>
          </a:solidFill>
          <a:ln w="38100">
            <a:solidFill>
              <a:srgbClr val="E6443F"/>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وهو حاجة بروتينات التواصل الخلوي للحركة داخل الخلية لتقوم بوظائفها على أتم وجه </a:t>
            </a:r>
          </a:p>
        </p:txBody>
      </p:sp>
      <p:sp>
        <p:nvSpPr>
          <p:cNvPr id="5" name="مستطيل 4"/>
          <p:cNvSpPr/>
          <p:nvPr/>
        </p:nvSpPr>
        <p:spPr>
          <a:xfrm>
            <a:off x="518615" y="3382969"/>
            <a:ext cx="11296014" cy="1323439"/>
          </a:xfrm>
          <a:prstGeom prst="rect">
            <a:avLst/>
          </a:prstGeom>
          <a:solidFill>
            <a:schemeClr val="accent1">
              <a:lumMod val="20000"/>
              <a:lumOff val="80000"/>
            </a:schemeClr>
          </a:solidFill>
          <a:ln w="38100">
            <a:solidFill>
              <a:srgbClr val="9FBDDD"/>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قومي ماذا يمكن أن يحدث للتواصل الخلوي في الخلايا إذا زاد حجمها وأصبحت الخلايا كبيرة جدا</a:t>
            </a:r>
          </a:p>
        </p:txBody>
      </p:sp>
      <p:sp>
        <p:nvSpPr>
          <p:cNvPr id="6" name="مستطيل 5"/>
          <p:cNvSpPr/>
          <p:nvPr/>
        </p:nvSpPr>
        <p:spPr>
          <a:xfrm>
            <a:off x="518615" y="4960241"/>
            <a:ext cx="11296014" cy="1323439"/>
          </a:xfrm>
          <a:prstGeom prst="rect">
            <a:avLst/>
          </a:prstGeom>
          <a:solidFill>
            <a:schemeClr val="bg1"/>
          </a:solidFill>
          <a:ln w="38100">
            <a:solidFill>
              <a:srgbClr val="9FBDDD"/>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سيكون التواصل الخلوي صعبا وبطيئا مما يؤثر على سرعة وكفاءة العمليات الحيوية بداخلها </a:t>
            </a:r>
          </a:p>
        </p:txBody>
      </p:sp>
      <p:pic>
        <p:nvPicPr>
          <p:cNvPr id="3" name="صورة 2"/>
          <p:cNvPicPr>
            <a:picLocks noChangeAspect="1"/>
          </p:cNvPicPr>
          <p:nvPr/>
        </p:nvPicPr>
        <p:blipFill>
          <a:blip r:embed="rId2"/>
          <a:stretch>
            <a:fillRect/>
          </a:stretch>
        </p:blipFill>
        <p:spPr>
          <a:xfrm>
            <a:off x="518615" y="153708"/>
            <a:ext cx="4767405" cy="3133725"/>
          </a:xfrm>
          <a:prstGeom prst="rect">
            <a:avLst/>
          </a:prstGeom>
        </p:spPr>
      </p:pic>
    </p:spTree>
    <p:extLst>
      <p:ext uri="{BB962C8B-B14F-4D97-AF65-F5344CB8AC3E}">
        <p14:creationId xmlns:p14="http://schemas.microsoft.com/office/powerpoint/2010/main" val="17289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9605" y="5274976"/>
            <a:ext cx="5682967" cy="1446550"/>
          </a:xfrm>
          <a:prstGeom prst="rect">
            <a:avLst/>
          </a:prstGeom>
          <a:solidFill>
            <a:schemeClr val="bg1"/>
          </a:solidFill>
          <a:ln w="38100">
            <a:solidFill>
              <a:srgbClr val="34CE9C"/>
            </a:solidFill>
          </a:ln>
        </p:spPr>
        <p:txBody>
          <a:bodyPr wrap="non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هذا الرسم التخطيطي يمثل </a:t>
            </a:r>
          </a:p>
          <a:p>
            <a:pPr algn="ctr"/>
            <a:r>
              <a:rPr lang="ar-SA" sz="4400" dirty="0">
                <a:ln w="0"/>
                <a:effectLst>
                  <a:outerShdw blurRad="38100" dist="19050" dir="2700000" algn="tl" rotWithShape="0">
                    <a:schemeClr val="dk1">
                      <a:alpha val="40000"/>
                    </a:schemeClr>
                  </a:outerShdw>
                </a:effectLst>
              </a:rPr>
              <a:t>...................................</a:t>
            </a:r>
            <a:endParaRPr lang="ar-SA" sz="4400" b="0" cap="none" spc="0" dirty="0">
              <a:ln w="0"/>
              <a:solidFill>
                <a:schemeClr val="tx1"/>
              </a:solidFill>
              <a:effectLst>
                <a:outerShdw blurRad="38100" dist="19050" dir="2700000" algn="tl" rotWithShape="0">
                  <a:schemeClr val="dk1">
                    <a:alpha val="40000"/>
                  </a:schemeClr>
                </a:outerShdw>
              </a:effectLst>
            </a:endParaRPr>
          </a:p>
        </p:txBody>
      </p:sp>
      <p:pic>
        <p:nvPicPr>
          <p:cNvPr id="6" name="صورة 5" descr="78بلات.png"/>
          <p:cNvPicPr/>
          <p:nvPr/>
        </p:nvPicPr>
        <p:blipFill>
          <a:blip r:embed="rId2"/>
          <a:stretch>
            <a:fillRect/>
          </a:stretch>
        </p:blipFill>
        <p:spPr>
          <a:xfrm>
            <a:off x="340713" y="122830"/>
            <a:ext cx="6783418" cy="5036029"/>
          </a:xfrm>
          <a:prstGeom prst="rect">
            <a:avLst/>
          </a:prstGeom>
        </p:spPr>
      </p:pic>
      <p:sp>
        <p:nvSpPr>
          <p:cNvPr id="9" name="مستطيل 8"/>
          <p:cNvSpPr/>
          <p:nvPr/>
        </p:nvSpPr>
        <p:spPr>
          <a:xfrm>
            <a:off x="7492621" y="327546"/>
            <a:ext cx="4440071" cy="5755422"/>
          </a:xfrm>
          <a:prstGeom prst="rect">
            <a:avLst/>
          </a:prstGeom>
          <a:noFill/>
          <a:ln w="38100">
            <a:solidFill>
              <a:schemeClr val="accent2">
                <a:lumMod val="75000"/>
              </a:schemeClr>
            </a:solidFill>
          </a:ln>
        </p:spPr>
        <p:txBody>
          <a:bodyPr wrap="square" lIns="91440" tIns="45720" rIns="91440" bIns="45720">
            <a:spAutoFit/>
          </a:bodyPr>
          <a:lstStyle/>
          <a:p>
            <a:pPr lvl="0" algn="ctr" eaLnBrk="0" fontAlgn="base" hangingPunct="0">
              <a:spcBef>
                <a:spcPct val="0"/>
              </a:spcBef>
              <a:spcAft>
                <a:spcPts val="800"/>
              </a:spcAft>
            </a:pPr>
            <a:r>
              <a:rPr lang="ar-SA" altLang="ar-SA" sz="4000" b="1" dirty="0">
                <a:solidFill>
                  <a:srgbClr val="C55A11"/>
                </a:solidFill>
                <a:latin typeface="Arial" panose="020B0604020202020204" pitchFamily="34" charset="0"/>
                <a:ea typeface="Arial" panose="020B0604020202020204" pitchFamily="34" charset="0"/>
              </a:rPr>
              <a:t>انظري للشكل  ( 2 - 3 )</a:t>
            </a:r>
          </a:p>
          <a:p>
            <a:pPr lvl="0" algn="ctr"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 في كتابكـِ ثم أكملي البيانات الناقصة على الرسم باستخدام المصطلحات التالية : </a:t>
            </a:r>
          </a:p>
          <a:p>
            <a:pPr lvl="0"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الطور البيني ـ مرحلة البناء </a:t>
            </a:r>
          </a:p>
          <a:p>
            <a:pPr lvl="0" algn="l"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مرحلة النمو الأولى </a:t>
            </a:r>
          </a:p>
          <a:p>
            <a:pPr lvl="0" algn="l"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مرحلة النمو الثانية</a:t>
            </a:r>
          </a:p>
          <a:p>
            <a:pPr lvl="0" algn="l"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 انقسام السيتوبلازم</a:t>
            </a:r>
          </a:p>
          <a:p>
            <a:pPr lvl="0" algn="l" eaLnBrk="0" fontAlgn="base" hangingPunct="0">
              <a:spcBef>
                <a:spcPct val="0"/>
              </a:spcBef>
              <a:spcAft>
                <a:spcPts val="800"/>
              </a:spcAft>
            </a:pPr>
            <a:r>
              <a:rPr lang="ar-SA" altLang="ar-SA" sz="3600" b="1" dirty="0">
                <a:latin typeface="Arial" panose="020B0604020202020204" pitchFamily="34" charset="0"/>
                <a:ea typeface="Arial" panose="020B0604020202020204" pitchFamily="34" charset="0"/>
              </a:rPr>
              <a:t>الانقسام المتساوي </a:t>
            </a:r>
            <a:endParaRPr lang="ar-SA" altLang="ar-SA" sz="3600" b="1" dirty="0">
              <a:latin typeface="Arial" panose="020B0604020202020204" pitchFamily="34" charset="0"/>
            </a:endParaRPr>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r="19124"/>
          <a:stretch/>
        </p:blipFill>
        <p:spPr>
          <a:xfrm>
            <a:off x="10463286" y="3872029"/>
            <a:ext cx="1323832" cy="2210939"/>
          </a:xfrm>
          <a:prstGeom prst="rect">
            <a:avLst/>
          </a:prstGeom>
        </p:spPr>
      </p:pic>
      <p:sp>
        <p:nvSpPr>
          <p:cNvPr id="4" name="مستطيل 3"/>
          <p:cNvSpPr/>
          <p:nvPr/>
        </p:nvSpPr>
        <p:spPr>
          <a:xfrm>
            <a:off x="7524465" y="6170725"/>
            <a:ext cx="4408227" cy="646331"/>
          </a:xfrm>
          <a:prstGeom prst="rect">
            <a:avLst/>
          </a:prstGeom>
          <a:noFill/>
        </p:spPr>
        <p:txBody>
          <a:bodyPr wrap="square" lIns="91440" tIns="45720" rIns="91440" bIns="45720">
            <a:spAutoFit/>
          </a:bodyPr>
          <a:lstStyle/>
          <a:p>
            <a:pPr algn="ctr"/>
            <a:r>
              <a:rPr lang="ar-SA" sz="3600" b="0" cap="none" spc="0" dirty="0" err="1">
                <a:ln w="0"/>
                <a:solidFill>
                  <a:schemeClr val="tx1"/>
                </a:solidFill>
                <a:effectLst>
                  <a:outerShdw blurRad="38100" dist="19050" dir="2700000" algn="tl" rotWithShape="0">
                    <a:schemeClr val="dk1">
                      <a:alpha val="40000"/>
                    </a:schemeClr>
                  </a:outerShdw>
                </a:effectLst>
              </a:rPr>
              <a:t>استيراتيجية</a:t>
            </a:r>
            <a:r>
              <a:rPr lang="ar-SA" sz="3600" b="0" cap="none" spc="0" dirty="0">
                <a:ln w="0"/>
                <a:solidFill>
                  <a:schemeClr val="tx1"/>
                </a:solidFill>
                <a:effectLst>
                  <a:outerShdw blurRad="38100" dist="19050" dir="2700000" algn="tl" rotWithShape="0">
                    <a:schemeClr val="dk1">
                      <a:alpha val="40000"/>
                    </a:schemeClr>
                  </a:outerShdw>
                </a:effectLst>
              </a:rPr>
              <a:t>  القراءة الموجهة</a:t>
            </a:r>
          </a:p>
        </p:txBody>
      </p:sp>
    </p:spTree>
    <p:extLst>
      <p:ext uri="{BB962C8B-B14F-4D97-AF65-F5344CB8AC3E}">
        <p14:creationId xmlns:p14="http://schemas.microsoft.com/office/powerpoint/2010/main" val="315011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BC1D001-6E32-47DE-BE37-BA98E8E159C2}"/>
              </a:ext>
            </a:extLst>
          </p:cNvPr>
          <p:cNvPicPr>
            <a:picLocks noChangeAspect="1"/>
          </p:cNvPicPr>
          <p:nvPr/>
        </p:nvPicPr>
        <p:blipFill>
          <a:blip r:embed="rId2"/>
          <a:stretch>
            <a:fillRect/>
          </a:stretch>
        </p:blipFill>
        <p:spPr>
          <a:xfrm>
            <a:off x="643467" y="753220"/>
            <a:ext cx="10905066" cy="5351559"/>
          </a:xfrm>
          <a:prstGeom prst="rect">
            <a:avLst/>
          </a:prstGeom>
        </p:spPr>
      </p:pic>
      <p:sp>
        <p:nvSpPr>
          <p:cNvPr id="4" name="مستطيل 3">
            <a:extLst>
              <a:ext uri="{FF2B5EF4-FFF2-40B4-BE49-F238E27FC236}">
                <a16:creationId xmlns:a16="http://schemas.microsoft.com/office/drawing/2014/main" id="{8D315E75-879C-46EB-A1CE-70277A78368B}"/>
              </a:ext>
            </a:extLst>
          </p:cNvPr>
          <p:cNvSpPr/>
          <p:nvPr/>
        </p:nvSpPr>
        <p:spPr>
          <a:xfrm>
            <a:off x="3562242" y="5643114"/>
            <a:ext cx="3942105"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دورة حياة الخلية </a:t>
            </a:r>
          </a:p>
        </p:txBody>
      </p:sp>
    </p:spTree>
    <p:extLst>
      <p:ext uri="{BB962C8B-B14F-4D97-AF65-F5344CB8AC3E}">
        <p14:creationId xmlns:p14="http://schemas.microsoft.com/office/powerpoint/2010/main" val="396404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مجموعة 19"/>
          <p:cNvGrpSpPr/>
          <p:nvPr/>
        </p:nvGrpSpPr>
        <p:grpSpPr>
          <a:xfrm>
            <a:off x="418328" y="1221447"/>
            <a:ext cx="11411248" cy="5379076"/>
            <a:chOff x="459271" y="593650"/>
            <a:chExt cx="11411248" cy="5379076"/>
          </a:xfrm>
        </p:grpSpPr>
        <p:sp>
          <p:nvSpPr>
            <p:cNvPr id="27" name="مستطيل مستدير الزوايا 26"/>
            <p:cNvSpPr/>
            <p:nvPr/>
          </p:nvSpPr>
          <p:spPr>
            <a:xfrm>
              <a:off x="5053197" y="593650"/>
              <a:ext cx="2342743" cy="1464231"/>
            </a:xfrm>
            <a:prstGeom prst="roundRect">
              <a:avLst/>
            </a:prstGeom>
            <a:noFill/>
            <a:ln w="38100">
              <a:solidFill>
                <a:srgbClr val="0070C0"/>
              </a:solidFill>
            </a:ln>
          </p:spPr>
          <p:txBody>
            <a:bodyPr wrap="square" lIns="91440" tIns="45720" rIns="91440" bIns="45720">
              <a:spAutoFit/>
            </a:bodyPr>
            <a:lstStyle/>
            <a:p>
              <a:pPr algn="ctr"/>
              <a:r>
                <a:rPr lang="ar-SA" sz="4000" b="1" dirty="0">
                  <a:effectLst>
                    <a:glow rad="139700">
                      <a:schemeClr val="accent4">
                        <a:satMod val="175000"/>
                        <a:alpha val="40000"/>
                      </a:schemeClr>
                    </a:glow>
                  </a:effectLst>
                </a:rPr>
                <a:t>دورة </a:t>
              </a:r>
            </a:p>
            <a:p>
              <a:pPr algn="ctr"/>
              <a:r>
                <a:rPr lang="ar-SA" sz="4000" b="1" dirty="0">
                  <a:effectLst>
                    <a:glow rad="139700">
                      <a:schemeClr val="accent4">
                        <a:satMod val="175000"/>
                        <a:alpha val="40000"/>
                      </a:schemeClr>
                    </a:glow>
                  </a:effectLst>
                </a:rPr>
                <a:t>حياة الخلية  </a:t>
              </a:r>
            </a:p>
          </p:txBody>
        </p:sp>
        <p:sp>
          <p:nvSpPr>
            <p:cNvPr id="30" name="مستطيل مستدير الزوايا 29"/>
            <p:cNvSpPr/>
            <p:nvPr/>
          </p:nvSpPr>
          <p:spPr>
            <a:xfrm>
              <a:off x="4411209" y="2531636"/>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1ـ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31" name="مستطيل مستدير الزوايا 30"/>
            <p:cNvSpPr/>
            <p:nvPr/>
          </p:nvSpPr>
          <p:spPr>
            <a:xfrm>
              <a:off x="8011209" y="933026"/>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3ـ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7" name="مستطيل مستدير الزوايا 6"/>
            <p:cNvSpPr/>
            <p:nvPr/>
          </p:nvSpPr>
          <p:spPr>
            <a:xfrm>
              <a:off x="837928" y="933026"/>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2ـ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8" name="مستطيل مستدير الزوايا 7"/>
            <p:cNvSpPr/>
            <p:nvPr/>
          </p:nvSpPr>
          <p:spPr>
            <a:xfrm>
              <a:off x="8270519" y="3774818"/>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أـ .................</a:t>
              </a:r>
            </a:p>
          </p:txBody>
        </p:sp>
        <p:sp>
          <p:nvSpPr>
            <p:cNvPr id="9" name="مستطيل مستدير الزوايا 8"/>
            <p:cNvSpPr/>
            <p:nvPr/>
          </p:nvSpPr>
          <p:spPr>
            <a:xfrm>
              <a:off x="4411209" y="3774819"/>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ب ـ .................</a:t>
              </a:r>
            </a:p>
          </p:txBody>
        </p:sp>
        <p:sp>
          <p:nvSpPr>
            <p:cNvPr id="11" name="مستطيل مستدير الزوايا 10"/>
            <p:cNvSpPr/>
            <p:nvPr/>
          </p:nvSpPr>
          <p:spPr>
            <a:xfrm>
              <a:off x="551899" y="3774819"/>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ج ـ .................</a:t>
              </a:r>
            </a:p>
          </p:txBody>
        </p:sp>
        <p:sp>
          <p:nvSpPr>
            <p:cNvPr id="2" name="سهم مسنن إلى اليمين 1"/>
            <p:cNvSpPr/>
            <p:nvPr/>
          </p:nvSpPr>
          <p:spPr>
            <a:xfrm>
              <a:off x="7498871" y="1201397"/>
              <a:ext cx="409406" cy="24644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مسنن إلى اليمين 12"/>
            <p:cNvSpPr/>
            <p:nvPr/>
          </p:nvSpPr>
          <p:spPr>
            <a:xfrm flipH="1">
              <a:off x="4540859" y="1201396"/>
              <a:ext cx="409406" cy="24644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مسنن إلى اليمين 13"/>
            <p:cNvSpPr/>
            <p:nvPr/>
          </p:nvSpPr>
          <p:spPr>
            <a:xfrm rot="5400000">
              <a:off x="6019864" y="2171534"/>
              <a:ext cx="409406" cy="24644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9268857" y="4558011"/>
              <a:ext cx="1603324" cy="523220"/>
            </a:xfrm>
            <a:prstGeom prst="rect">
              <a:avLst/>
            </a:prstGeom>
            <a:noFill/>
          </p:spPr>
          <p:txBody>
            <a:bodyPr wrap="none" lIns="91440" tIns="45720" rIns="91440" bIns="45720">
              <a:spAutoFit/>
            </a:bodyPr>
            <a:lstStyle/>
            <a:p>
              <a:pPr algn="ctr"/>
              <a:r>
                <a:rPr lang="ar-SA" sz="2800" b="0" cap="none" spc="0" dirty="0">
                  <a:ln w="0">
                    <a:solidFill>
                      <a:srgbClr val="FF0000"/>
                    </a:solidFill>
                  </a:ln>
                  <a:solidFill>
                    <a:schemeClr val="accent1">
                      <a:lumMod val="75000"/>
                    </a:schemeClr>
                  </a:solidFill>
                  <a:effectLst>
                    <a:outerShdw blurRad="38100" dist="19050" dir="2700000" algn="tl" rotWithShape="0">
                      <a:schemeClr val="dk1">
                        <a:alpha val="40000"/>
                      </a:schemeClr>
                    </a:outerShdw>
                  </a:effectLst>
                </a:rPr>
                <a:t>ويحدث فيها </a:t>
              </a:r>
            </a:p>
          </p:txBody>
        </p:sp>
        <p:sp>
          <p:nvSpPr>
            <p:cNvPr id="16" name="مستطيل 15"/>
            <p:cNvSpPr/>
            <p:nvPr/>
          </p:nvSpPr>
          <p:spPr>
            <a:xfrm>
              <a:off x="5422905" y="4558011"/>
              <a:ext cx="1603324" cy="523220"/>
            </a:xfrm>
            <a:prstGeom prst="rect">
              <a:avLst/>
            </a:prstGeom>
            <a:noFill/>
          </p:spPr>
          <p:txBody>
            <a:bodyPr wrap="none" lIns="91440" tIns="45720" rIns="91440" bIns="45720">
              <a:spAutoFit/>
            </a:bodyPr>
            <a:lstStyle/>
            <a:p>
              <a:pPr algn="ctr"/>
              <a:r>
                <a:rPr lang="ar-SA" sz="2800" b="0" cap="none" spc="0" dirty="0">
                  <a:ln w="0">
                    <a:solidFill>
                      <a:srgbClr val="FF0000"/>
                    </a:solidFill>
                  </a:ln>
                  <a:solidFill>
                    <a:schemeClr val="accent1">
                      <a:lumMod val="75000"/>
                    </a:schemeClr>
                  </a:solidFill>
                  <a:effectLst>
                    <a:outerShdw blurRad="38100" dist="19050" dir="2700000" algn="tl" rotWithShape="0">
                      <a:schemeClr val="dk1">
                        <a:alpha val="40000"/>
                      </a:schemeClr>
                    </a:outerShdw>
                  </a:effectLst>
                </a:rPr>
                <a:t>ويحدث فيها </a:t>
              </a:r>
            </a:p>
          </p:txBody>
        </p:sp>
        <p:sp>
          <p:nvSpPr>
            <p:cNvPr id="17" name="مستطيل 16"/>
            <p:cNvSpPr/>
            <p:nvPr/>
          </p:nvSpPr>
          <p:spPr>
            <a:xfrm>
              <a:off x="1550237" y="4558011"/>
              <a:ext cx="1603324" cy="523220"/>
            </a:xfrm>
            <a:prstGeom prst="rect">
              <a:avLst/>
            </a:prstGeom>
            <a:noFill/>
          </p:spPr>
          <p:txBody>
            <a:bodyPr wrap="none" lIns="91440" tIns="45720" rIns="91440" bIns="45720">
              <a:spAutoFit/>
            </a:bodyPr>
            <a:lstStyle/>
            <a:p>
              <a:pPr algn="ctr"/>
              <a:r>
                <a:rPr lang="ar-SA" sz="2800" b="0" cap="none" spc="0" dirty="0">
                  <a:ln w="0">
                    <a:solidFill>
                      <a:schemeClr val="tx2">
                        <a:lumMod val="75000"/>
                      </a:schemeClr>
                    </a:solidFill>
                  </a:ln>
                  <a:solidFill>
                    <a:srgbClr val="FF0000"/>
                  </a:solidFill>
                  <a:effectLst>
                    <a:outerShdw blurRad="38100" dist="19050" dir="2700000" algn="tl" rotWithShape="0">
                      <a:schemeClr val="dk1">
                        <a:alpha val="40000"/>
                      </a:schemeClr>
                    </a:outerShdw>
                  </a:effectLst>
                </a:rPr>
                <a:t>ويحدث فيها </a:t>
              </a:r>
            </a:p>
          </p:txBody>
        </p:sp>
        <p:cxnSp>
          <p:nvCxnSpPr>
            <p:cNvPr id="5" name="رابط مستقيم 4"/>
            <p:cNvCxnSpPr/>
            <p:nvPr/>
          </p:nvCxnSpPr>
          <p:spPr>
            <a:xfrm flipH="1" flipV="1">
              <a:off x="2371687" y="3490357"/>
              <a:ext cx="7459310" cy="3217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9811209" y="3528736"/>
              <a:ext cx="0" cy="246081"/>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30" idx="2"/>
            </p:cNvCxnSpPr>
            <p:nvPr/>
          </p:nvCxnSpPr>
          <p:spPr>
            <a:xfrm>
              <a:off x="6211209" y="3314829"/>
              <a:ext cx="13358" cy="45998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2371687" y="3476709"/>
              <a:ext cx="0" cy="246081"/>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مستطيل مستدير الزوايا 25"/>
            <p:cNvSpPr/>
            <p:nvPr/>
          </p:nvSpPr>
          <p:spPr>
            <a:xfrm>
              <a:off x="8270519" y="5189533"/>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a:t>
              </a:r>
            </a:p>
          </p:txBody>
        </p:sp>
        <p:sp>
          <p:nvSpPr>
            <p:cNvPr id="32" name="مستطيل مستدير الزوايا 31"/>
            <p:cNvSpPr/>
            <p:nvPr/>
          </p:nvSpPr>
          <p:spPr>
            <a:xfrm>
              <a:off x="459271" y="5189533"/>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a:t>
              </a:r>
            </a:p>
          </p:txBody>
        </p:sp>
        <p:sp>
          <p:nvSpPr>
            <p:cNvPr id="33" name="مستطيل مستدير الزوايا 32"/>
            <p:cNvSpPr/>
            <p:nvPr/>
          </p:nvSpPr>
          <p:spPr>
            <a:xfrm>
              <a:off x="4364895" y="5189533"/>
              <a:ext cx="3600000" cy="783193"/>
            </a:xfrm>
            <a:prstGeom prst="roundRect">
              <a:avLst/>
            </a:prstGeom>
            <a:noFill/>
            <a:ln w="38100">
              <a:solidFill>
                <a:schemeClr val="tx1"/>
              </a:solidFill>
            </a:ln>
          </p:spPr>
          <p:txBody>
            <a:bodyPr wrap="square" lIns="91440" tIns="45720" rIns="91440" bIns="45720">
              <a:spAutoFit/>
            </a:bodyPr>
            <a:lstStyle/>
            <a:p>
              <a:pPr algn="ctr"/>
              <a:r>
                <a:rPr lang="ar-SA" sz="4000" dirty="0"/>
                <a:t>......................</a:t>
              </a:r>
            </a:p>
          </p:txBody>
        </p:sp>
      </p:grpSp>
      <p:sp>
        <p:nvSpPr>
          <p:cNvPr id="21" name="مستطيل 20"/>
          <p:cNvSpPr/>
          <p:nvPr/>
        </p:nvSpPr>
        <p:spPr>
          <a:xfrm>
            <a:off x="207107" y="183233"/>
            <a:ext cx="11833689" cy="707886"/>
          </a:xfrm>
          <a:prstGeom prst="rect">
            <a:avLst/>
          </a:prstGeom>
          <a:noFill/>
          <a:ln w="38100">
            <a:solidFill>
              <a:srgbClr val="00B0F0"/>
            </a:solidFill>
          </a:ln>
        </p:spPr>
        <p:txBody>
          <a:bodyPr wrap="none" lIns="91440" tIns="45720" rIns="91440" bIns="45720">
            <a:spAutoFit/>
          </a:bodyPr>
          <a:lstStyle/>
          <a:p>
            <a:pPr algn="ctr"/>
            <a:r>
              <a:rPr lang="ar-SA" sz="4000" b="1" cap="none" spc="50" dirty="0">
                <a:ln w="0"/>
                <a:solidFill>
                  <a:srgbClr val="FF0000"/>
                </a:solidFill>
                <a:effectLst>
                  <a:outerShdw blurRad="50800" dist="76200" dir="5400000" algn="t" rotWithShape="0">
                    <a:prstClr val="black">
                      <a:alpha val="40000"/>
                    </a:prstClr>
                  </a:outerShdw>
                </a:effectLst>
              </a:rPr>
              <a:t>أكملي المخطط السهمي التالي بناء على فهمكِ للقطاع الدائري السابق</a:t>
            </a:r>
          </a:p>
        </p:txBody>
      </p:sp>
      <p:sp>
        <p:nvSpPr>
          <p:cNvPr id="24" name="مربع نص 23"/>
          <p:cNvSpPr txBox="1"/>
          <p:nvPr/>
        </p:nvSpPr>
        <p:spPr>
          <a:xfrm>
            <a:off x="0" y="0"/>
            <a:ext cx="12192000" cy="6858000"/>
          </a:xfrm>
          <a:prstGeom prst="rect">
            <a:avLst/>
          </a:prstGeom>
          <a:noFill/>
          <a:ln w="50800" cmpd="thickThin">
            <a:solidFill>
              <a:srgbClr val="FF0000"/>
            </a:solidFill>
          </a:ln>
        </p:spPr>
        <p:txBody>
          <a:bodyPr wrap="square" rtlCol="1">
            <a:spAutoFit/>
          </a:bodyPr>
          <a:lstStyle/>
          <a:p>
            <a:endParaRPr lang="ar-SA" dirty="0"/>
          </a:p>
        </p:txBody>
      </p:sp>
    </p:spTree>
    <p:extLst>
      <p:ext uri="{BB962C8B-B14F-4D97-AF65-F5344CB8AC3E}">
        <p14:creationId xmlns:p14="http://schemas.microsoft.com/office/powerpoint/2010/main" val="313153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a:off x="4483452" y="218788"/>
            <a:ext cx="6963747" cy="6414444"/>
          </a:xfrm>
          <a:prstGeom prst="rect">
            <a:avLst/>
          </a:prstGeom>
          <a:ln>
            <a:noFill/>
          </a:ln>
          <a:effectLst>
            <a:outerShdw blurRad="292100" dist="139700" dir="2700000" algn="tl" rotWithShape="0">
              <a:srgbClr val="333333">
                <a:alpha val="65000"/>
              </a:srgbClr>
            </a:outerShdw>
          </a:effectLst>
        </p:spPr>
      </p:pic>
      <p:sp>
        <p:nvSpPr>
          <p:cNvPr id="5" name="مستطيل 4"/>
          <p:cNvSpPr/>
          <p:nvPr/>
        </p:nvSpPr>
        <p:spPr>
          <a:xfrm>
            <a:off x="300250" y="1698093"/>
            <a:ext cx="3610234" cy="4247317"/>
          </a:xfrm>
          <a:prstGeom prst="rect">
            <a:avLst/>
          </a:prstGeom>
          <a:solidFill>
            <a:srgbClr val="FEF4E8"/>
          </a:solidFill>
        </p:spPr>
        <p:txBody>
          <a:bodyPr wrap="square" lIns="91440" tIns="45720" rIns="91440" bIns="45720">
            <a:spAutoFit/>
          </a:bodyPr>
          <a:lstStyle/>
          <a:p>
            <a:pPr algn="ctr"/>
            <a:r>
              <a:rPr lang="ar-SA" sz="5400" b="1" cap="none" spc="0" dirty="0">
                <a:ln w="0"/>
                <a:effectLst>
                  <a:glow rad="101600">
                    <a:schemeClr val="accent4">
                      <a:satMod val="175000"/>
                      <a:alpha val="40000"/>
                    </a:schemeClr>
                  </a:glow>
                  <a:outerShdw blurRad="38100" dist="19050" dir="2700000" algn="tl" rotWithShape="0">
                    <a:schemeClr val="dk1">
                      <a:alpha val="40000"/>
                    </a:schemeClr>
                  </a:outerShdw>
                </a:effectLst>
              </a:rPr>
              <a:t>أعطي تعريفا مناسبا للكروموسومات من وحي الصورة  </a:t>
            </a:r>
          </a:p>
        </p:txBody>
      </p:sp>
      <p:sp>
        <p:nvSpPr>
          <p:cNvPr id="6" name="مستطيل 5"/>
          <p:cNvSpPr/>
          <p:nvPr/>
        </p:nvSpPr>
        <p:spPr>
          <a:xfrm>
            <a:off x="423857" y="204724"/>
            <a:ext cx="3459331" cy="1323439"/>
          </a:xfrm>
          <a:prstGeom prst="rect">
            <a:avLst/>
          </a:prstGeom>
          <a:solidFill>
            <a:schemeClr val="accent1">
              <a:lumMod val="20000"/>
              <a:lumOff val="80000"/>
            </a:schemeClr>
          </a:solidFill>
        </p:spPr>
        <p:txBody>
          <a:bodyPr wrap="square" lIns="91440" tIns="45720" rIns="91440" bIns="45720">
            <a:spAutoFit/>
          </a:bodyPr>
          <a:lstStyle/>
          <a:p>
            <a:pPr algn="ctr"/>
            <a:r>
              <a:rPr lang="ar-SA" sz="4000" b="0" cap="none" spc="0" dirty="0">
                <a:ln w="0"/>
                <a:effectLst>
                  <a:outerShdw blurRad="38100" dist="19050" dir="2700000" algn="tl" rotWithShape="0">
                    <a:schemeClr val="dk1">
                      <a:alpha val="40000"/>
                    </a:schemeClr>
                  </a:outerShdw>
                </a:effectLst>
              </a:rPr>
              <a:t>الذكاء البصري ومهارة الوصف </a:t>
            </a:r>
          </a:p>
        </p:txBody>
      </p:sp>
    </p:spTree>
    <p:extLst>
      <p:ext uri="{BB962C8B-B14F-4D97-AF65-F5344CB8AC3E}">
        <p14:creationId xmlns:p14="http://schemas.microsoft.com/office/powerpoint/2010/main" val="149944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a:off x="4497520" y="204720"/>
            <a:ext cx="6963747" cy="6414444"/>
          </a:xfrm>
          <a:prstGeom prst="rect">
            <a:avLst/>
          </a:prstGeom>
          <a:ln>
            <a:noFill/>
          </a:ln>
          <a:effectLst>
            <a:outerShdw blurRad="292100" dist="139700" dir="2700000" algn="tl" rotWithShape="0">
              <a:srgbClr val="333333">
                <a:alpha val="65000"/>
              </a:srgbClr>
            </a:outerShdw>
          </a:effectLst>
        </p:spPr>
      </p:pic>
      <p:sp>
        <p:nvSpPr>
          <p:cNvPr id="5" name="مستطيل 4"/>
          <p:cNvSpPr/>
          <p:nvPr/>
        </p:nvSpPr>
        <p:spPr>
          <a:xfrm>
            <a:off x="279870" y="1769345"/>
            <a:ext cx="3910484" cy="4247317"/>
          </a:xfrm>
          <a:prstGeom prst="rect">
            <a:avLst/>
          </a:prstGeom>
          <a:solidFill>
            <a:srgbClr val="FEF4E8"/>
          </a:solidFill>
        </p:spPr>
        <p:txBody>
          <a:bodyPr wrap="square" lIns="91440" tIns="45720" rIns="91440" bIns="45720">
            <a:spAutoFit/>
          </a:bodyPr>
          <a:lstStyle/>
          <a:p>
            <a:pPr algn="ctr"/>
            <a:r>
              <a:rPr lang="ar-SA" sz="5400" b="1" cap="none" spc="0" dirty="0">
                <a:ln w="0"/>
                <a:effectLst>
                  <a:glow rad="101600">
                    <a:schemeClr val="accent4">
                      <a:satMod val="175000"/>
                      <a:alpha val="40000"/>
                    </a:schemeClr>
                  </a:glow>
                  <a:outerShdw blurRad="38100" dist="19050" dir="2700000" algn="tl" rotWithShape="0">
                    <a:schemeClr val="dk1">
                      <a:alpha val="40000"/>
                    </a:schemeClr>
                  </a:outerShdw>
                </a:effectLst>
              </a:rPr>
              <a:t>الكروموسومات </a:t>
            </a:r>
          </a:p>
          <a:p>
            <a:pPr algn="ctr"/>
            <a:r>
              <a:rPr lang="ar-SA" sz="5400" b="1" dirty="0">
                <a:ln w="0"/>
                <a:effectLst>
                  <a:glow rad="101600">
                    <a:schemeClr val="accent4">
                      <a:satMod val="175000"/>
                      <a:alpha val="40000"/>
                    </a:schemeClr>
                  </a:glow>
                  <a:outerShdw blurRad="38100" dist="19050" dir="2700000" algn="tl" rotWithShape="0">
                    <a:schemeClr val="dk1">
                      <a:alpha val="40000"/>
                    </a:schemeClr>
                  </a:outerShdw>
                </a:effectLst>
              </a:rPr>
              <a:t>تراكيب تحوي المادة الوراثية</a:t>
            </a:r>
          </a:p>
          <a:p>
            <a:pPr algn="ctr"/>
            <a:r>
              <a:rPr lang="ar-SA" sz="5400" b="1" dirty="0">
                <a:ln w="0"/>
                <a:effectLst>
                  <a:glow rad="101600">
                    <a:schemeClr val="accent4">
                      <a:satMod val="175000"/>
                      <a:alpha val="40000"/>
                    </a:schemeClr>
                  </a:glow>
                  <a:outerShdw blurRad="38100" dist="19050" dir="2700000" algn="tl" rotWithShape="0">
                    <a:schemeClr val="dk1">
                      <a:alpha val="40000"/>
                    </a:schemeClr>
                  </a:outerShdw>
                </a:effectLst>
              </a:rPr>
              <a:t>(</a:t>
            </a:r>
            <a:r>
              <a:rPr lang="en-US" sz="5400" b="1" dirty="0">
                <a:ln w="0"/>
                <a:effectLst>
                  <a:glow rad="101600">
                    <a:schemeClr val="accent4">
                      <a:satMod val="175000"/>
                      <a:alpha val="40000"/>
                    </a:schemeClr>
                  </a:glow>
                  <a:outerShdw blurRad="38100" dist="19050" dir="2700000" algn="tl" rotWithShape="0">
                    <a:schemeClr val="dk1">
                      <a:alpha val="40000"/>
                    </a:schemeClr>
                  </a:outerShdw>
                </a:effectLst>
              </a:rPr>
              <a:t>(DNA</a:t>
            </a:r>
            <a:r>
              <a:rPr lang="ar-SA" sz="5400" b="1" dirty="0">
                <a:ln w="0"/>
                <a:effectLst>
                  <a:glow rad="101600">
                    <a:schemeClr val="accent4">
                      <a:satMod val="175000"/>
                      <a:alpha val="40000"/>
                    </a:schemeClr>
                  </a:glow>
                  <a:outerShdw blurRad="38100" dist="19050" dir="2700000" algn="tl" rotWithShape="0">
                    <a:schemeClr val="dk1">
                      <a:alpha val="40000"/>
                    </a:schemeClr>
                  </a:outerShdw>
                </a:effectLst>
              </a:rPr>
              <a:t>توجد في نواة الخلية </a:t>
            </a:r>
            <a:endParaRPr lang="ar-SA" sz="5400" b="1" cap="none" spc="0" dirty="0">
              <a:ln w="0"/>
              <a:effectLst>
                <a:glow rad="101600">
                  <a:schemeClr val="accent4">
                    <a:satMod val="175000"/>
                    <a:alpha val="40000"/>
                  </a:schemeClr>
                </a:glow>
                <a:outerShdw blurRad="38100" dist="19050" dir="2700000" algn="tl" rotWithShape="0">
                  <a:schemeClr val="dk1">
                    <a:alpha val="40000"/>
                  </a:schemeClr>
                </a:outerShdw>
              </a:effectLst>
            </a:endParaRPr>
          </a:p>
        </p:txBody>
      </p:sp>
      <p:sp>
        <p:nvSpPr>
          <p:cNvPr id="6" name="مستطيل 5"/>
          <p:cNvSpPr/>
          <p:nvPr/>
        </p:nvSpPr>
        <p:spPr>
          <a:xfrm>
            <a:off x="423857" y="204724"/>
            <a:ext cx="3459331" cy="1323439"/>
          </a:xfrm>
          <a:prstGeom prst="rect">
            <a:avLst/>
          </a:prstGeom>
          <a:solidFill>
            <a:schemeClr val="accent1">
              <a:lumMod val="20000"/>
              <a:lumOff val="80000"/>
            </a:schemeClr>
          </a:solidFill>
        </p:spPr>
        <p:txBody>
          <a:bodyPr wrap="square" lIns="91440" tIns="45720" rIns="91440" bIns="45720">
            <a:spAutoFit/>
          </a:bodyPr>
          <a:lstStyle/>
          <a:p>
            <a:pPr algn="ctr"/>
            <a:r>
              <a:rPr lang="ar-SA" sz="4000" b="0" cap="none" spc="0" dirty="0">
                <a:ln w="0"/>
                <a:effectLst>
                  <a:outerShdw blurRad="38100" dist="19050" dir="2700000" algn="tl" rotWithShape="0">
                    <a:schemeClr val="dk1">
                      <a:alpha val="40000"/>
                    </a:schemeClr>
                  </a:outerShdw>
                </a:effectLst>
              </a:rPr>
              <a:t>الذكاء البصري ومهارة الوصف </a:t>
            </a:r>
          </a:p>
        </p:txBody>
      </p:sp>
    </p:spTree>
    <p:extLst>
      <p:ext uri="{BB962C8B-B14F-4D97-AF65-F5344CB8AC3E}">
        <p14:creationId xmlns:p14="http://schemas.microsoft.com/office/powerpoint/2010/main" val="136474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72956" y="189152"/>
            <a:ext cx="6846608" cy="6389070"/>
          </a:xfrm>
          <a:prstGeom prst="rect">
            <a:avLst/>
          </a:prstGeom>
        </p:spPr>
      </p:pic>
      <p:pic>
        <p:nvPicPr>
          <p:cNvPr id="3" name="صورة 2"/>
          <p:cNvPicPr>
            <a:picLocks noChangeAspect="1"/>
          </p:cNvPicPr>
          <p:nvPr/>
        </p:nvPicPr>
        <p:blipFill>
          <a:blip r:embed="rId3"/>
          <a:stretch>
            <a:fillRect/>
          </a:stretch>
        </p:blipFill>
        <p:spPr>
          <a:xfrm>
            <a:off x="7533564" y="189151"/>
            <a:ext cx="4378518" cy="6389070"/>
          </a:xfrm>
          <a:prstGeom prst="rect">
            <a:avLst/>
          </a:prstGeom>
        </p:spPr>
      </p:pic>
    </p:spTree>
    <p:extLst>
      <p:ext uri="{BB962C8B-B14F-4D97-AF65-F5344CB8AC3E}">
        <p14:creationId xmlns:p14="http://schemas.microsoft.com/office/powerpoint/2010/main" val="159496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333188" y="181389"/>
            <a:ext cx="7662702" cy="6451423"/>
          </a:xfrm>
          <a:prstGeom prst="rect">
            <a:avLst/>
          </a:prstGeom>
        </p:spPr>
      </p:pic>
      <p:sp>
        <p:nvSpPr>
          <p:cNvPr id="4" name="مستطيل 3"/>
          <p:cNvSpPr/>
          <p:nvPr/>
        </p:nvSpPr>
        <p:spPr>
          <a:xfrm>
            <a:off x="0" y="497090"/>
            <a:ext cx="4333188" cy="5909310"/>
          </a:xfrm>
          <a:prstGeom prst="rect">
            <a:avLst/>
          </a:prstGeom>
          <a:no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إن سبب المظهر المنقط لهذه النواة في خلية كبد الفأر هو </a:t>
            </a:r>
            <a:r>
              <a:rPr lang="ar-SA" sz="5400" b="0" cap="none" spc="0" dirty="0" err="1">
                <a:ln w="0"/>
                <a:solidFill>
                  <a:schemeClr val="tx1"/>
                </a:solidFill>
                <a:effectLst>
                  <a:outerShdw blurRad="38100" dist="19050" dir="2700000" algn="tl" rotWithShape="0">
                    <a:schemeClr val="dk1">
                      <a:alpha val="40000"/>
                    </a:schemeClr>
                  </a:outerShdw>
                </a:effectLst>
              </a:rPr>
              <a:t>الكروماتين</a:t>
            </a:r>
            <a:r>
              <a:rPr lang="ar-SA" sz="5400" b="0" cap="none" spc="0" dirty="0">
                <a:ln w="0"/>
                <a:solidFill>
                  <a:schemeClr val="tx1"/>
                </a:solidFill>
                <a:effectLst>
                  <a:outerShdw blurRad="38100" dist="19050" dir="2700000" algn="tl" rotWithShape="0">
                    <a:schemeClr val="dk1">
                      <a:alpha val="40000"/>
                    </a:schemeClr>
                  </a:outerShdw>
                </a:effectLst>
              </a:rPr>
              <a:t> وهو مادة في حالة ارتخاء تكون الكروموسومات </a:t>
            </a:r>
          </a:p>
        </p:txBody>
      </p:sp>
    </p:spTree>
    <p:extLst>
      <p:ext uri="{BB962C8B-B14F-4D97-AF65-F5344CB8AC3E}">
        <p14:creationId xmlns:p14="http://schemas.microsoft.com/office/powerpoint/2010/main" val="261681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16656" y="223274"/>
            <a:ext cx="4285397" cy="5909310"/>
          </a:xfrm>
          <a:prstGeom prst="rect">
            <a:avLst/>
          </a:prstGeom>
          <a:solidFill>
            <a:srgbClr val="FCCE9C"/>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طالبتي العزيزة اقرئي في كتابك المقرر عن الفرق بين انقسام الخلية حقيقية النواة وبدائيات النواة ووضحيه </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545" y="223274"/>
            <a:ext cx="3512933" cy="5686203"/>
          </a:xfrm>
          <a:prstGeom prst="rect">
            <a:avLst/>
          </a:prstGeom>
        </p:spPr>
      </p:pic>
      <p:sp>
        <p:nvSpPr>
          <p:cNvPr id="4" name="مستطيل 3"/>
          <p:cNvSpPr/>
          <p:nvPr/>
        </p:nvSpPr>
        <p:spPr>
          <a:xfrm>
            <a:off x="7959995" y="5909477"/>
            <a:ext cx="3823483" cy="769441"/>
          </a:xfrm>
          <a:prstGeom prst="rect">
            <a:avLst/>
          </a:prstGeom>
          <a:noFill/>
        </p:spPr>
        <p:txBody>
          <a:bodyPr wrap="non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انقسام بدائيات النواة </a:t>
            </a:r>
          </a:p>
        </p:txBody>
      </p:sp>
      <p:grpSp>
        <p:nvGrpSpPr>
          <p:cNvPr id="5" name="مجموعة 4"/>
          <p:cNvGrpSpPr/>
          <p:nvPr/>
        </p:nvGrpSpPr>
        <p:grpSpPr>
          <a:xfrm>
            <a:off x="464234" y="351692"/>
            <a:ext cx="2602523" cy="5543717"/>
            <a:chOff x="787791" y="1007618"/>
            <a:chExt cx="1511856" cy="4887791"/>
          </a:xfrm>
        </p:grpSpPr>
        <p:pic>
          <p:nvPicPr>
            <p:cNvPr id="1026" name="Picture 2" descr="نتيجة بحث الصور عن الانقسام الخلوي"/>
            <p:cNvPicPr>
              <a:picLocks noChangeAspect="1" noChangeArrowheads="1"/>
            </p:cNvPicPr>
            <p:nvPr/>
          </p:nvPicPr>
          <p:blipFill rotWithShape="1">
            <a:blip r:embed="rId3">
              <a:extLst>
                <a:ext uri="{28A0092B-C50C-407E-A947-70E740481C1C}">
                  <a14:useLocalDpi xmlns:a14="http://schemas.microsoft.com/office/drawing/2010/main" val="0"/>
                </a:ext>
              </a:extLst>
            </a:blip>
            <a:srcRect r="82060"/>
            <a:stretch/>
          </p:blipFill>
          <p:spPr bwMode="auto">
            <a:xfrm>
              <a:off x="801858" y="1007618"/>
              <a:ext cx="1441518" cy="990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الانقسام الخلوي"/>
            <p:cNvPicPr>
              <a:picLocks noChangeAspect="1" noChangeArrowheads="1"/>
            </p:cNvPicPr>
            <p:nvPr/>
          </p:nvPicPr>
          <p:blipFill rotWithShape="1">
            <a:blip r:embed="rId3">
              <a:extLst>
                <a:ext uri="{28A0092B-C50C-407E-A947-70E740481C1C}">
                  <a14:useLocalDpi xmlns:a14="http://schemas.microsoft.com/office/drawing/2010/main" val="0"/>
                </a:ext>
              </a:extLst>
            </a:blip>
            <a:srcRect l="18946" r="63114"/>
            <a:stretch/>
          </p:blipFill>
          <p:spPr bwMode="auto">
            <a:xfrm>
              <a:off x="787791" y="2016656"/>
              <a:ext cx="1455585" cy="990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الانقسام الخلوي"/>
            <p:cNvPicPr>
              <a:picLocks noChangeAspect="1" noChangeArrowheads="1"/>
            </p:cNvPicPr>
            <p:nvPr/>
          </p:nvPicPr>
          <p:blipFill rotWithShape="1">
            <a:blip r:embed="rId3">
              <a:extLst>
                <a:ext uri="{28A0092B-C50C-407E-A947-70E740481C1C}">
                  <a14:useLocalDpi xmlns:a14="http://schemas.microsoft.com/office/drawing/2010/main" val="0"/>
                </a:ext>
              </a:extLst>
            </a:blip>
            <a:srcRect l="37300" t="-1378" r="44760" b="1378"/>
            <a:stretch/>
          </p:blipFill>
          <p:spPr bwMode="auto">
            <a:xfrm>
              <a:off x="801858" y="3000888"/>
              <a:ext cx="1455586" cy="990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الانقسام الخلوي"/>
            <p:cNvPicPr>
              <a:picLocks noChangeAspect="1" noChangeArrowheads="1"/>
            </p:cNvPicPr>
            <p:nvPr/>
          </p:nvPicPr>
          <p:blipFill rotWithShape="1">
            <a:blip r:embed="rId3">
              <a:extLst>
                <a:ext uri="{28A0092B-C50C-407E-A947-70E740481C1C}">
                  <a14:useLocalDpi xmlns:a14="http://schemas.microsoft.com/office/drawing/2010/main" val="0"/>
                </a:ext>
              </a:extLst>
            </a:blip>
            <a:srcRect l="56129" t="-5511" r="22852" b="5511"/>
            <a:stretch/>
          </p:blipFill>
          <p:spPr bwMode="auto">
            <a:xfrm>
              <a:off x="801858" y="3935217"/>
              <a:ext cx="1469653" cy="990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الانقسام الخلوي"/>
            <p:cNvPicPr>
              <a:picLocks noChangeAspect="1" noChangeArrowheads="1"/>
            </p:cNvPicPr>
            <p:nvPr/>
          </p:nvPicPr>
          <p:blipFill rotWithShape="1">
            <a:blip r:embed="rId3">
              <a:extLst>
                <a:ext uri="{28A0092B-C50C-407E-A947-70E740481C1C}">
                  <a14:useLocalDpi xmlns:a14="http://schemas.microsoft.com/office/drawing/2010/main" val="0"/>
                </a:ext>
              </a:extLst>
            </a:blip>
            <a:srcRect l="77712" t="-1378" r="-238" b="1378"/>
            <a:stretch/>
          </p:blipFill>
          <p:spPr bwMode="auto">
            <a:xfrm>
              <a:off x="801858" y="4904808"/>
              <a:ext cx="1497789" cy="9906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مستطيل 10"/>
          <p:cNvSpPr/>
          <p:nvPr/>
        </p:nvSpPr>
        <p:spPr>
          <a:xfrm>
            <a:off x="1096" y="5938891"/>
            <a:ext cx="3632726" cy="769441"/>
          </a:xfrm>
          <a:prstGeom prst="rect">
            <a:avLst/>
          </a:prstGeom>
          <a:noFill/>
        </p:spPr>
        <p:txBody>
          <a:bodyPr wrap="non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انقسام حقيقية النواة </a:t>
            </a:r>
          </a:p>
        </p:txBody>
      </p:sp>
    </p:spTree>
    <p:extLst>
      <p:ext uri="{BB962C8B-B14F-4D97-AF65-F5344CB8AC3E}">
        <p14:creationId xmlns:p14="http://schemas.microsoft.com/office/powerpoint/2010/main" val="184745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514" t="33727" r="1"/>
          <a:stretch/>
        </p:blipFill>
        <p:spPr>
          <a:xfrm>
            <a:off x="586853" y="512060"/>
            <a:ext cx="3562582" cy="58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صورة 2"/>
          <p:cNvPicPr>
            <a:picLocks noChangeAspect="1"/>
          </p:cNvPicPr>
          <p:nvPr/>
        </p:nvPicPr>
        <p:blipFill rotWithShape="1">
          <a:blip r:embed="rId2"/>
          <a:srcRect l="7561" b="66247"/>
          <a:stretch/>
        </p:blipFill>
        <p:spPr>
          <a:xfrm>
            <a:off x="4812179" y="512060"/>
            <a:ext cx="3330539" cy="59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صورة 4"/>
          <p:cNvPicPr>
            <a:picLocks noChangeAspect="1"/>
          </p:cNvPicPr>
          <p:nvPr/>
        </p:nvPicPr>
        <p:blipFill rotWithShape="1">
          <a:blip r:embed="rId3">
            <a:extLst>
              <a:ext uri="{28A0092B-C50C-407E-A947-70E740481C1C}">
                <a14:useLocalDpi xmlns:a14="http://schemas.microsoft.com/office/drawing/2010/main" val="0"/>
              </a:ext>
            </a:extLst>
          </a:blip>
          <a:srcRect l="12512" t="5272"/>
          <a:stretch/>
        </p:blipFill>
        <p:spPr>
          <a:xfrm>
            <a:off x="8584859" y="395785"/>
            <a:ext cx="3144724" cy="6020275"/>
          </a:xfrm>
          <a:prstGeom prst="rect">
            <a:avLst/>
          </a:prstGeom>
        </p:spPr>
      </p:pic>
    </p:spTree>
    <p:extLst>
      <p:ext uri="{BB962C8B-B14F-4D97-AF65-F5344CB8AC3E}">
        <p14:creationId xmlns:p14="http://schemas.microsoft.com/office/powerpoint/2010/main" val="230250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25336" y="1331605"/>
            <a:ext cx="8639999" cy="5047536"/>
          </a:xfrm>
          <a:prstGeom prst="rect">
            <a:avLst/>
          </a:prstGeom>
          <a:solidFill>
            <a:schemeClr val="bg1"/>
          </a:solidFill>
          <a:ln w="57150">
            <a:solidFill>
              <a:schemeClr val="tx1"/>
            </a:solidFill>
          </a:ln>
        </p:spPr>
        <p:txBody>
          <a:bodyPr wrap="square">
            <a:spAutoFit/>
          </a:bodyPr>
          <a:lstStyle/>
          <a:p>
            <a:pPr>
              <a:lnSpc>
                <a:spcPct val="115000"/>
              </a:lnSpc>
              <a:spcAft>
                <a:spcPts val="1000"/>
              </a:spcAft>
            </a:pPr>
            <a:r>
              <a:rPr lang="ar-SA" sz="4000" dirty="0">
                <a:latin typeface="Calibri" panose="020F0502020204030204" pitchFamily="34" charset="0"/>
                <a:ea typeface="Calibri" panose="020F0502020204030204" pitchFamily="34" charset="0"/>
              </a:rPr>
              <a:t>توقفت أخصائية علم الخلية ـ د / بثينة ـ برهة أمام باب معملها لتذكر كلمة السر التي يجب أن تقولها لكي يٌفتح الباب الإلكتروني ــ الذي لا يفتح إلا بعد سماع بصمتها الصوتية وهي تنطق بكلمة السر  ــ والتي يجب أن تكون مطابقة لكلمة السر المخزنة داخل ذاكرة الجهاز الذي يتحكم في غلق و فتح الباب الإلكتروني .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5109244" y="131276"/>
            <a:ext cx="3252814" cy="1200329"/>
          </a:xfrm>
          <a:prstGeom prst="rect">
            <a:avLst/>
          </a:prstGeom>
          <a:noFill/>
        </p:spPr>
        <p:txBody>
          <a:bodyPr wrap="none" lIns="91440" tIns="45720" rIns="91440" bIns="45720">
            <a:spAutoFit/>
          </a:bodyPr>
          <a:lstStyle/>
          <a:p>
            <a:pPr algn="ctr"/>
            <a:r>
              <a:rPr lang="ar-SA" sz="7200" b="1" cap="none" spc="0" dirty="0">
                <a:ln w="28575">
                  <a:solidFill>
                    <a:schemeClr val="bg1"/>
                  </a:solidFill>
                </a:ln>
                <a:solidFill>
                  <a:srgbClr val="0070C0"/>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rPr>
              <a:t>كـلمـة السـر </a:t>
            </a:r>
          </a:p>
        </p:txBody>
      </p:sp>
      <p:sp>
        <p:nvSpPr>
          <p:cNvPr id="4" name="مستطيل 3"/>
          <p:cNvSpPr/>
          <p:nvPr/>
        </p:nvSpPr>
        <p:spPr>
          <a:xfrm>
            <a:off x="4485355" y="-53389"/>
            <a:ext cx="623889" cy="1569660"/>
          </a:xfrm>
          <a:prstGeom prst="rect">
            <a:avLst/>
          </a:prstGeom>
          <a:noFill/>
        </p:spPr>
        <p:txBody>
          <a:bodyPr wrap="none" lIns="91440" tIns="45720" rIns="91440" bIns="45720">
            <a:spAutoFit/>
          </a:bodyPr>
          <a:lstStyle/>
          <a:p>
            <a:pPr algn="ctr"/>
            <a:r>
              <a:rPr lang="ar-SA"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7" name="مستطيل 6"/>
          <p:cNvSpPr/>
          <p:nvPr/>
        </p:nvSpPr>
        <p:spPr>
          <a:xfrm rot="901015">
            <a:off x="1919276" y="223610"/>
            <a:ext cx="816250" cy="2215991"/>
          </a:xfrm>
          <a:prstGeom prst="rect">
            <a:avLst/>
          </a:prstGeom>
          <a:noFill/>
        </p:spPr>
        <p:txBody>
          <a:bodyPr wrap="none" lIns="91440" tIns="45720" rIns="91440" bIns="45720">
            <a:spAutoFit/>
          </a:bodyPr>
          <a:lstStyle/>
          <a:p>
            <a:pPr algn="ctr"/>
            <a:r>
              <a:rPr lang="ar-SA" sz="13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p>
        </p:txBody>
      </p:sp>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l="27579" t="5174" r="24859" b="5075"/>
          <a:stretch/>
        </p:blipFill>
        <p:spPr>
          <a:xfrm>
            <a:off x="75059" y="436728"/>
            <a:ext cx="3261815" cy="6155140"/>
          </a:xfrm>
          <a:prstGeom prst="rect">
            <a:avLst/>
          </a:prstGeom>
        </p:spPr>
      </p:pic>
    </p:spTree>
    <p:extLst>
      <p:ext uri="{BB962C8B-B14F-4D97-AF65-F5344CB8AC3E}">
        <p14:creationId xmlns:p14="http://schemas.microsoft.com/office/powerpoint/2010/main" val="120783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35421638"/>
              </p:ext>
            </p:extLst>
          </p:nvPr>
        </p:nvGraphicFramePr>
        <p:xfrm>
          <a:off x="3371001" y="2388361"/>
          <a:ext cx="8463882" cy="4162565"/>
        </p:xfrm>
        <a:graphic>
          <a:graphicData uri="http://schemas.openxmlformats.org/drawingml/2006/table">
            <a:tbl>
              <a:tblPr rtl="1" firstRow="1" firstCol="1" bandRow="1">
                <a:tableStyleId>{5C22544A-7EE6-4342-B048-85BDC9FD1C3A}</a:tableStyleId>
              </a:tblPr>
              <a:tblGrid>
                <a:gridCol w="846228">
                  <a:extLst>
                    <a:ext uri="{9D8B030D-6E8A-4147-A177-3AD203B41FA5}">
                      <a16:colId xmlns:a16="http://schemas.microsoft.com/office/drawing/2014/main" val="20000"/>
                    </a:ext>
                  </a:extLst>
                </a:gridCol>
                <a:gridCol w="846228">
                  <a:extLst>
                    <a:ext uri="{9D8B030D-6E8A-4147-A177-3AD203B41FA5}">
                      <a16:colId xmlns:a16="http://schemas.microsoft.com/office/drawing/2014/main" val="20001"/>
                    </a:ext>
                  </a:extLst>
                </a:gridCol>
                <a:gridCol w="846228">
                  <a:extLst>
                    <a:ext uri="{9D8B030D-6E8A-4147-A177-3AD203B41FA5}">
                      <a16:colId xmlns:a16="http://schemas.microsoft.com/office/drawing/2014/main" val="20002"/>
                    </a:ext>
                  </a:extLst>
                </a:gridCol>
                <a:gridCol w="846228">
                  <a:extLst>
                    <a:ext uri="{9D8B030D-6E8A-4147-A177-3AD203B41FA5}">
                      <a16:colId xmlns:a16="http://schemas.microsoft.com/office/drawing/2014/main" val="20003"/>
                    </a:ext>
                  </a:extLst>
                </a:gridCol>
                <a:gridCol w="846228">
                  <a:extLst>
                    <a:ext uri="{9D8B030D-6E8A-4147-A177-3AD203B41FA5}">
                      <a16:colId xmlns:a16="http://schemas.microsoft.com/office/drawing/2014/main" val="20004"/>
                    </a:ext>
                  </a:extLst>
                </a:gridCol>
                <a:gridCol w="846228">
                  <a:extLst>
                    <a:ext uri="{9D8B030D-6E8A-4147-A177-3AD203B41FA5}">
                      <a16:colId xmlns:a16="http://schemas.microsoft.com/office/drawing/2014/main" val="20005"/>
                    </a:ext>
                  </a:extLst>
                </a:gridCol>
                <a:gridCol w="846228">
                  <a:extLst>
                    <a:ext uri="{9D8B030D-6E8A-4147-A177-3AD203B41FA5}">
                      <a16:colId xmlns:a16="http://schemas.microsoft.com/office/drawing/2014/main" val="20006"/>
                    </a:ext>
                  </a:extLst>
                </a:gridCol>
                <a:gridCol w="846228">
                  <a:extLst>
                    <a:ext uri="{9D8B030D-6E8A-4147-A177-3AD203B41FA5}">
                      <a16:colId xmlns:a16="http://schemas.microsoft.com/office/drawing/2014/main" val="20007"/>
                    </a:ext>
                  </a:extLst>
                </a:gridCol>
                <a:gridCol w="847029">
                  <a:extLst>
                    <a:ext uri="{9D8B030D-6E8A-4147-A177-3AD203B41FA5}">
                      <a16:colId xmlns:a16="http://schemas.microsoft.com/office/drawing/2014/main" val="20008"/>
                    </a:ext>
                  </a:extLst>
                </a:gridCol>
                <a:gridCol w="847029">
                  <a:extLst>
                    <a:ext uri="{9D8B030D-6E8A-4147-A177-3AD203B41FA5}">
                      <a16:colId xmlns:a16="http://schemas.microsoft.com/office/drawing/2014/main" val="20009"/>
                    </a:ext>
                  </a:extLst>
                </a:gridCol>
              </a:tblGrid>
              <a:tr h="832513">
                <a:tc>
                  <a:txBody>
                    <a:bodyPr/>
                    <a:lstStyle/>
                    <a:p>
                      <a:pPr algn="ctr" rtl="1">
                        <a:lnSpc>
                          <a:spcPct val="115000"/>
                        </a:lnSpc>
                        <a:spcAft>
                          <a:spcPts val="0"/>
                        </a:spcAft>
                      </a:pPr>
                      <a:r>
                        <a:rPr lang="ar-SA" sz="3600" b="1" dirty="0">
                          <a:solidFill>
                            <a:schemeClr val="accent5">
                              <a:lumMod val="75000"/>
                            </a:schemeClr>
                          </a:solidFill>
                          <a:effectLst/>
                        </a:rPr>
                        <a:t>ا</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س</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ج</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ط</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ل</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a:solidFill>
                            <a:schemeClr val="accent5">
                              <a:lumMod val="75000"/>
                            </a:schemeClr>
                          </a:solidFill>
                          <a:effectLst/>
                        </a:rPr>
                        <a:t>ص</a:t>
                      </a:r>
                      <a:endParaRPr lang="en-US" sz="1100" b="1">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ع</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ف</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a:solidFill>
                            <a:schemeClr val="accent5">
                              <a:lumMod val="75000"/>
                            </a:schemeClr>
                          </a:solidFill>
                          <a:effectLst/>
                        </a:rPr>
                        <a:t>و</a:t>
                      </a:r>
                      <a:endParaRPr lang="en-US" sz="1100" b="1">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د</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832513">
                <a:tc>
                  <a:txBody>
                    <a:bodyPr/>
                    <a:lstStyle/>
                    <a:p>
                      <a:pPr algn="ctr" rtl="1">
                        <a:lnSpc>
                          <a:spcPct val="115000"/>
                        </a:lnSpc>
                        <a:spcAft>
                          <a:spcPts val="0"/>
                        </a:spcAft>
                      </a:pPr>
                      <a:r>
                        <a:rPr lang="ar-SA" sz="3600" b="1" dirty="0">
                          <a:solidFill>
                            <a:schemeClr val="accent5">
                              <a:lumMod val="75000"/>
                            </a:schemeClr>
                          </a:solidFill>
                          <a:effectLst/>
                        </a:rPr>
                        <a:t>ز</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ف</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ت</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س</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a:solidFill>
                            <a:schemeClr val="accent5">
                              <a:lumMod val="75000"/>
                            </a:schemeClr>
                          </a:solidFill>
                          <a:effectLst/>
                        </a:rPr>
                        <a:t>ك </a:t>
                      </a:r>
                      <a:endParaRPr lang="en-US" sz="1100" b="1">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ج</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د</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ت</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ك</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ط</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832513">
                <a:tc>
                  <a:txBody>
                    <a:bodyPr/>
                    <a:lstStyle/>
                    <a:p>
                      <a:pPr algn="ctr" rtl="1">
                        <a:lnSpc>
                          <a:spcPct val="115000"/>
                        </a:lnSpc>
                        <a:spcAft>
                          <a:spcPts val="0"/>
                        </a:spcAft>
                      </a:pPr>
                      <a:r>
                        <a:rPr lang="ar-SA" sz="3600" b="1" dirty="0">
                          <a:solidFill>
                            <a:schemeClr val="accent5">
                              <a:lumMod val="75000"/>
                            </a:schemeClr>
                          </a:solidFill>
                          <a:effectLst/>
                        </a:rPr>
                        <a:t>ع</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ط</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ن</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ف</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خ</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ز</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س</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ص</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ل</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ع</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32513">
                <a:tc>
                  <a:txBody>
                    <a:bodyPr/>
                    <a:lstStyle/>
                    <a:p>
                      <a:pPr algn="ctr" rtl="1">
                        <a:lnSpc>
                          <a:spcPct val="115000"/>
                        </a:lnSpc>
                        <a:spcAft>
                          <a:spcPts val="0"/>
                        </a:spcAft>
                      </a:pPr>
                      <a:r>
                        <a:rPr lang="ar-SA" sz="3600" b="1" dirty="0">
                          <a:solidFill>
                            <a:schemeClr val="accent5">
                              <a:lumMod val="75000"/>
                            </a:schemeClr>
                          </a:solidFill>
                          <a:effectLst/>
                        </a:rPr>
                        <a:t>و</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ت</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د</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ع</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ص</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م</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ج </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ف</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ك</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ا</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832513">
                <a:tc>
                  <a:txBody>
                    <a:bodyPr/>
                    <a:lstStyle/>
                    <a:p>
                      <a:pPr algn="ctr" rtl="1">
                        <a:lnSpc>
                          <a:spcPct val="115000"/>
                        </a:lnSpc>
                        <a:spcAft>
                          <a:spcPts val="0"/>
                        </a:spcAft>
                      </a:pPr>
                      <a:r>
                        <a:rPr lang="ar-SA" sz="3600" b="1" dirty="0">
                          <a:solidFill>
                            <a:schemeClr val="accent5">
                              <a:lumMod val="75000"/>
                            </a:schemeClr>
                          </a:solidFill>
                          <a:effectLst/>
                        </a:rPr>
                        <a:t>ك</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س</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ص</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ج</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ع</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ط</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ز</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15000"/>
                        </a:lnSpc>
                        <a:spcAft>
                          <a:spcPts val="0"/>
                        </a:spcAft>
                      </a:pPr>
                      <a:r>
                        <a:rPr lang="ar-SA" sz="3600" b="1" dirty="0">
                          <a:solidFill>
                            <a:schemeClr val="accent5">
                              <a:lumMod val="75000"/>
                            </a:schemeClr>
                          </a:solidFill>
                          <a:effectLst/>
                        </a:rPr>
                        <a:t>د</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3600" b="1" dirty="0">
                          <a:solidFill>
                            <a:schemeClr val="accent5">
                              <a:lumMod val="75000"/>
                            </a:schemeClr>
                          </a:solidFill>
                          <a:effectLst/>
                        </a:rPr>
                        <a:t>ت</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0"/>
                        </a:spcAft>
                      </a:pPr>
                      <a:r>
                        <a:rPr lang="ar-SA" sz="3600" b="1" dirty="0">
                          <a:solidFill>
                            <a:schemeClr val="accent5">
                              <a:lumMod val="75000"/>
                            </a:schemeClr>
                          </a:solidFill>
                          <a:effectLst/>
                        </a:rPr>
                        <a:t>ي</a:t>
                      </a:r>
                      <a:endParaRPr lang="en-US" sz="1100" b="1"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
        <p:nvSpPr>
          <p:cNvPr id="6" name="مستطيل 5"/>
          <p:cNvSpPr/>
          <p:nvPr/>
        </p:nvSpPr>
        <p:spPr>
          <a:xfrm>
            <a:off x="2483893" y="232852"/>
            <a:ext cx="9323695" cy="1754326"/>
          </a:xfrm>
          <a:prstGeom prst="rect">
            <a:avLst/>
          </a:prstGeom>
          <a:solidFill>
            <a:schemeClr val="accent4">
              <a:lumMod val="40000"/>
              <a:lumOff val="60000"/>
            </a:schemeClr>
          </a:solidFill>
          <a:ln w="38100">
            <a:solidFill>
              <a:schemeClr val="accent5">
                <a:lumMod val="75000"/>
              </a:schemeClr>
            </a:solidFill>
          </a:ln>
        </p:spPr>
        <p:txBody>
          <a:bodyPr wrap="square">
            <a:spAutoFit/>
          </a:bodyPr>
          <a:lstStyle/>
          <a:p>
            <a:r>
              <a:rPr lang="ar-SA" sz="3600" dirty="0">
                <a:latin typeface="Calibri" panose="020F0502020204030204" pitchFamily="34" charset="0"/>
                <a:ea typeface="Calibri" panose="020F0502020204030204" pitchFamily="34" charset="0"/>
              </a:rPr>
              <a:t>ساعدي  د / بثينة للتذكر كلمة السر لمفتاح الباب الإلكتروني , وذلك بشطب الحروف التي تكررت أكثر من ثلاث مرات ثم أجمعي الحروف المتبقية لتكوني جملة من كلمتين هي كلمة السر</a:t>
            </a:r>
            <a:endParaRPr lang="ar-SA" sz="3600" dirty="0"/>
          </a:p>
        </p:txBody>
      </p:sp>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355684"/>
            <a:ext cx="1958858" cy="1754326"/>
          </a:xfrm>
          <a:prstGeom prst="rect">
            <a:avLst/>
          </a:prstGeom>
        </p:spPr>
      </p:pic>
      <p:sp>
        <p:nvSpPr>
          <p:cNvPr id="13" name="مستطيل 12"/>
          <p:cNvSpPr/>
          <p:nvPr/>
        </p:nvSpPr>
        <p:spPr>
          <a:xfrm>
            <a:off x="0" y="2817210"/>
            <a:ext cx="3066865" cy="830997"/>
          </a:xfrm>
          <a:prstGeom prst="rect">
            <a:avLst/>
          </a:prstGeom>
          <a:noFill/>
        </p:spPr>
        <p:txBody>
          <a:bodyPr wrap="none" lIns="91440" tIns="45720" rIns="91440" bIns="45720">
            <a:spAutoFit/>
          </a:bodyPr>
          <a:lstStyle/>
          <a:p>
            <a:pPr algn="ctr"/>
            <a:r>
              <a:rPr lang="ar-SA" sz="4800" b="0" cap="none" spc="0" dirty="0">
                <a:ln w="19050">
                  <a:solidFill>
                    <a:schemeClr val="accent1"/>
                  </a:solidFill>
                </a:ln>
                <a:solidFill>
                  <a:srgbClr val="FF0000"/>
                </a:solidFill>
                <a:effectLst>
                  <a:outerShdw blurRad="38100" dist="19050" dir="2700000" algn="tl" rotWithShape="0">
                    <a:schemeClr val="dk1">
                      <a:alpha val="40000"/>
                    </a:schemeClr>
                  </a:outerShdw>
                </a:effectLst>
              </a:rPr>
              <a:t>كلمة السر هي </a:t>
            </a:r>
          </a:p>
        </p:txBody>
      </p:sp>
      <p:sp>
        <p:nvSpPr>
          <p:cNvPr id="14" name="مستطيل 13"/>
          <p:cNvSpPr/>
          <p:nvPr/>
        </p:nvSpPr>
        <p:spPr>
          <a:xfrm>
            <a:off x="191068" y="3816626"/>
            <a:ext cx="2880000" cy="584775"/>
          </a:xfrm>
          <a:prstGeom prst="rect">
            <a:avLst/>
          </a:prstGeom>
          <a:noFill/>
        </p:spPr>
        <p:txBody>
          <a:bodyPr wrap="square" lIns="91440" tIns="45720" rIns="91440" bIns="45720">
            <a:spAutoFit/>
          </a:bodyPr>
          <a:lstStyle/>
          <a:p>
            <a:pPr algn="ctr"/>
            <a:r>
              <a:rPr lang="ar-SA" sz="3200" b="1" cap="none" spc="0" dirty="0">
                <a:ln w="0"/>
                <a:solidFill>
                  <a:srgbClr val="FF0000"/>
                </a:solidFill>
                <a:effectLst>
                  <a:outerShdw blurRad="38100" dist="19050" dir="2700000" algn="tl" rotWithShape="0">
                    <a:schemeClr val="dk1">
                      <a:alpha val="40000"/>
                    </a:schemeClr>
                  </a:outerShdw>
                </a:effectLst>
              </a:rPr>
              <a:t>.......................</a:t>
            </a:r>
          </a:p>
        </p:txBody>
      </p:sp>
      <p:sp>
        <p:nvSpPr>
          <p:cNvPr id="15" name="مستطيل 14"/>
          <p:cNvSpPr/>
          <p:nvPr/>
        </p:nvSpPr>
        <p:spPr>
          <a:xfrm>
            <a:off x="191069" y="4938020"/>
            <a:ext cx="2802369" cy="584775"/>
          </a:xfrm>
          <a:prstGeom prst="rect">
            <a:avLst/>
          </a:prstGeom>
          <a:noFill/>
        </p:spPr>
        <p:txBody>
          <a:bodyPr wrap="none" lIns="91440" tIns="45720" rIns="91440" bIns="45720">
            <a:spAutoFit/>
          </a:bodyPr>
          <a:lstStyle/>
          <a:p>
            <a:pPr algn="ctr"/>
            <a:r>
              <a:rPr lang="ar-SA" sz="3200" b="1" cap="none" spc="0" dirty="0">
                <a:ln w="0"/>
                <a:solidFill>
                  <a:srgbClr val="FF000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06775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36" y="1632262"/>
            <a:ext cx="4957998" cy="3545981"/>
          </a:xfrm>
          <a:prstGeom prst="rect">
            <a:avLst/>
          </a:prstGeom>
        </p:spPr>
      </p:pic>
      <p:pic>
        <p:nvPicPr>
          <p:cNvPr id="14" name="صورة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393" y="1468988"/>
            <a:ext cx="3175340" cy="4957186"/>
          </a:xfrm>
          <a:prstGeom prst="rect">
            <a:avLst/>
          </a:prstGeom>
        </p:spPr>
      </p:pic>
      <p:sp>
        <p:nvSpPr>
          <p:cNvPr id="12" name="وسيلة شرح على شكل سحابة 11"/>
          <p:cNvSpPr/>
          <p:nvPr/>
        </p:nvSpPr>
        <p:spPr>
          <a:xfrm flipH="1">
            <a:off x="6002050" y="0"/>
            <a:ext cx="3261871" cy="2249446"/>
          </a:xfrm>
          <a:prstGeom prst="cloudCallout">
            <a:avLst>
              <a:gd name="adj1" fmla="val -39105"/>
              <a:gd name="adj2" fmla="val 7298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1536389" y="4799742"/>
            <a:ext cx="4895892" cy="1446550"/>
          </a:xfrm>
          <a:prstGeom prst="rect">
            <a:avLst/>
          </a:prstGeom>
          <a:noFill/>
        </p:spPr>
        <p:txBody>
          <a:bodyPr wrap="none" lIns="91440" tIns="45720" rIns="91440" bIns="45720">
            <a:prstTxWarp prst="textArchDown">
              <a:avLst/>
            </a:prstTxWarp>
            <a:spAutoFit/>
          </a:bodyPr>
          <a:lstStyle/>
          <a:p>
            <a:pPr algn="ctr"/>
            <a:r>
              <a:rPr lang="ar-SA" sz="23900" b="1" cap="none" spc="0" dirty="0">
                <a:ln w="0"/>
                <a:effectLst>
                  <a:outerShdw blurRad="38100" dist="19050" dir="2700000" algn="tl" rotWithShape="0">
                    <a:schemeClr val="dk1">
                      <a:alpha val="40000"/>
                    </a:schemeClr>
                  </a:outerShdw>
                </a:effectLst>
              </a:rPr>
              <a:t>النمو الخلوي</a:t>
            </a:r>
          </a:p>
        </p:txBody>
      </p:sp>
    </p:spTree>
    <p:extLst>
      <p:ext uri="{BB962C8B-B14F-4D97-AF65-F5344CB8AC3E}">
        <p14:creationId xmlns:p14="http://schemas.microsoft.com/office/powerpoint/2010/main" val="87971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9762" y="524828"/>
            <a:ext cx="4332363" cy="5848676"/>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5008728" y="2012159"/>
            <a:ext cx="6713177" cy="4154984"/>
          </a:xfrm>
          <a:prstGeom prst="rect">
            <a:avLst/>
          </a:prstGeom>
          <a:gradFill flip="none" rotWithShape="1">
            <a:gsLst>
              <a:gs pos="0">
                <a:srgbClr val="F19B61">
                  <a:tint val="66000"/>
                  <a:satMod val="160000"/>
                </a:srgbClr>
              </a:gs>
              <a:gs pos="50000">
                <a:srgbClr val="F19B61">
                  <a:tint val="44500"/>
                  <a:satMod val="160000"/>
                </a:srgbClr>
              </a:gs>
              <a:gs pos="100000">
                <a:srgbClr val="F19B61">
                  <a:tint val="23500"/>
                  <a:satMod val="160000"/>
                </a:srgbClr>
              </a:gs>
            </a:gsLst>
            <a:lin ang="5400000" scaled="1"/>
            <a:tileRect/>
          </a:gradFill>
          <a:effectLst>
            <a:outerShdw blurRad="50800" dist="88900" dir="2700000" algn="tl" rotWithShape="0">
              <a:prstClr val="black">
                <a:alpha val="40000"/>
              </a:prstClr>
            </a:outerShdw>
          </a:effectLst>
          <a:scene3d>
            <a:camera prst="orthographicFront"/>
            <a:lightRig rig="threePt" dir="t"/>
          </a:scene3d>
          <a:sp3d>
            <a:bevelT w="165100" prst="coolSlant"/>
          </a:sp3d>
        </p:spPr>
        <p:txBody>
          <a:bodyPr wrap="square" lIns="91440" tIns="45720" rIns="91440" bIns="45720">
            <a:spAutoFit/>
          </a:bodyPr>
          <a:lstStyle/>
          <a:p>
            <a:pPr algn="ctr"/>
            <a:r>
              <a:rPr lang="ar-SA" sz="6600" b="0" cap="none" spc="0" dirty="0">
                <a:ln w="0"/>
                <a:solidFill>
                  <a:schemeClr val="tx1"/>
                </a:solidFill>
                <a:effectLst>
                  <a:outerShdw blurRad="38100" dist="19050" dir="2700000" algn="tl" rotWithShape="0">
                    <a:schemeClr val="dk1">
                      <a:alpha val="40000"/>
                    </a:schemeClr>
                  </a:outerShdw>
                </a:effectLst>
              </a:rPr>
              <a:t>تدخل الخلية في دورة حياة تشمل الطور البيني والانقسام المتساوي وانقسام السيتوبلازم </a:t>
            </a:r>
          </a:p>
        </p:txBody>
      </p:sp>
      <p:sp>
        <p:nvSpPr>
          <p:cNvPr id="5" name="مستطيل 4"/>
          <p:cNvSpPr/>
          <p:nvPr/>
        </p:nvSpPr>
        <p:spPr>
          <a:xfrm>
            <a:off x="6917266" y="524828"/>
            <a:ext cx="3414717" cy="1015663"/>
          </a:xfrm>
          <a:prstGeom prst="rect">
            <a:avLst/>
          </a:prstGeom>
          <a:gradFill flip="none" rotWithShape="1">
            <a:gsLst>
              <a:gs pos="0">
                <a:srgbClr val="34CE9C">
                  <a:tint val="66000"/>
                  <a:satMod val="160000"/>
                </a:srgbClr>
              </a:gs>
              <a:gs pos="50000">
                <a:srgbClr val="34CE9C">
                  <a:tint val="44500"/>
                  <a:satMod val="160000"/>
                </a:srgbClr>
              </a:gs>
              <a:gs pos="100000">
                <a:srgbClr val="34CE9C">
                  <a:tint val="23500"/>
                  <a:satMod val="160000"/>
                </a:srgbClr>
              </a:gs>
            </a:gsLst>
            <a:lin ang="5400000" scaled="1"/>
            <a:tileRect/>
          </a:gradFill>
          <a:effectLst>
            <a:outerShdw blurRad="50800" dist="88900" dir="2700000" algn="tl" rotWithShape="0">
              <a:prstClr val="black">
                <a:alpha val="40000"/>
              </a:prstClr>
            </a:outerShdw>
          </a:effectLst>
          <a:scene3d>
            <a:camera prst="orthographicFront"/>
            <a:lightRig rig="threePt" dir="t"/>
          </a:scene3d>
          <a:sp3d>
            <a:bevelT w="165100" prst="coolSlant"/>
          </a:sp3d>
        </p:spPr>
        <p:txBody>
          <a:bodyPr wrap="none" lIns="91440" tIns="45720" rIns="91440" bIns="45720">
            <a:spAutoFit/>
          </a:bodyPr>
          <a:lstStyle/>
          <a:p>
            <a:pPr algn="ctr"/>
            <a:r>
              <a:rPr lang="ar-SA" sz="6000" b="0" cap="none" spc="0" dirty="0">
                <a:ln w="0"/>
                <a:solidFill>
                  <a:schemeClr val="tx1"/>
                </a:solidFill>
                <a:effectLst>
                  <a:outerShdw blurRad="38100" dist="19050" dir="2700000" algn="tl" rotWithShape="0">
                    <a:schemeClr val="dk1">
                      <a:alpha val="40000"/>
                    </a:schemeClr>
                  </a:outerShdw>
                </a:effectLst>
              </a:rPr>
              <a:t>الفكرة العامة </a:t>
            </a:r>
          </a:p>
        </p:txBody>
      </p:sp>
    </p:spTree>
    <p:extLst>
      <p:ext uri="{BB962C8B-B14F-4D97-AF65-F5344CB8AC3E}">
        <p14:creationId xmlns:p14="http://schemas.microsoft.com/office/powerpoint/2010/main" val="92616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9762" y="524828"/>
            <a:ext cx="5123933" cy="5848676"/>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6202906" y="2025807"/>
            <a:ext cx="5307457" cy="4154984"/>
          </a:xfrm>
          <a:prstGeom prst="rect">
            <a:avLst/>
          </a:prstGeom>
          <a:gradFill flip="none" rotWithShape="1">
            <a:gsLst>
              <a:gs pos="0">
                <a:srgbClr val="FFFF04">
                  <a:tint val="66000"/>
                  <a:satMod val="160000"/>
                </a:srgbClr>
              </a:gs>
              <a:gs pos="50000">
                <a:srgbClr val="FFFF04">
                  <a:tint val="44500"/>
                  <a:satMod val="160000"/>
                </a:srgbClr>
              </a:gs>
              <a:gs pos="100000">
                <a:srgbClr val="FFFF04">
                  <a:tint val="23500"/>
                  <a:satMod val="160000"/>
                </a:srgbClr>
              </a:gs>
            </a:gsLst>
            <a:lin ang="5400000" scaled="1"/>
            <a:tileRect/>
          </a:gradFill>
          <a:effectLst>
            <a:outerShdw blurRad="50800" dist="88900" algn="l" rotWithShape="0">
              <a:prstClr val="black">
                <a:alpha val="40000"/>
              </a:prstClr>
            </a:outerShdw>
          </a:effectLst>
          <a:scene3d>
            <a:camera prst="orthographicFront"/>
            <a:lightRig rig="threePt" dir="t"/>
          </a:scene3d>
          <a:sp3d>
            <a:bevelT w="165100" prst="coolSlant"/>
          </a:sp3d>
        </p:spPr>
        <p:txBody>
          <a:bodyPr wrap="square" lIns="91440" tIns="45720" rIns="91440" bIns="45720">
            <a:spAutoFit/>
          </a:bodyPr>
          <a:lstStyle/>
          <a:p>
            <a:pPr algn="ctr"/>
            <a:r>
              <a:rPr lang="ar-SA" sz="6600" b="0" cap="none" spc="0" dirty="0">
                <a:ln w="0"/>
                <a:solidFill>
                  <a:schemeClr val="tx1"/>
                </a:solidFill>
                <a:effectLst>
                  <a:outerShdw blurRad="38100" dist="19050" dir="2700000" algn="tl" rotWithShape="0">
                    <a:schemeClr val="dk1">
                      <a:alpha val="40000"/>
                    </a:schemeClr>
                  </a:outerShdw>
                </a:effectLst>
              </a:rPr>
              <a:t>تنمو الخلية لتصل إلى اقصى نمو لها ثم تتوقف عن النمو أو تنقسم </a:t>
            </a:r>
          </a:p>
        </p:txBody>
      </p:sp>
      <p:sp>
        <p:nvSpPr>
          <p:cNvPr id="5" name="مستطيل 4"/>
          <p:cNvSpPr/>
          <p:nvPr/>
        </p:nvSpPr>
        <p:spPr>
          <a:xfrm>
            <a:off x="6960122" y="524828"/>
            <a:ext cx="3793026" cy="1015663"/>
          </a:xfrm>
          <a:prstGeom prst="rect">
            <a:avLst/>
          </a:prstGeom>
          <a:gradFill flip="none" rotWithShape="1">
            <a:gsLst>
              <a:gs pos="0">
                <a:srgbClr val="FD393E">
                  <a:tint val="66000"/>
                  <a:satMod val="160000"/>
                </a:srgbClr>
              </a:gs>
              <a:gs pos="50000">
                <a:srgbClr val="FD393E">
                  <a:tint val="44500"/>
                  <a:satMod val="160000"/>
                </a:srgbClr>
              </a:gs>
              <a:gs pos="100000">
                <a:srgbClr val="FD393E">
                  <a:tint val="23500"/>
                  <a:satMod val="160000"/>
                </a:srgbClr>
              </a:gs>
            </a:gsLst>
            <a:lin ang="5400000" scaled="1"/>
            <a:tileRect/>
          </a:gradFill>
          <a:effectLst>
            <a:outerShdw blurRad="50800" dist="88900" algn="l" rotWithShape="0">
              <a:prstClr val="black">
                <a:alpha val="40000"/>
              </a:prstClr>
            </a:outerShdw>
          </a:effectLst>
          <a:scene3d>
            <a:camera prst="orthographicFront"/>
            <a:lightRig rig="threePt" dir="t"/>
          </a:scene3d>
          <a:sp3d>
            <a:bevelT w="165100" prst="coolSlant"/>
          </a:sp3d>
        </p:spPr>
        <p:txBody>
          <a:bodyPr wrap="none" lIns="91440" tIns="45720" rIns="91440" bIns="45720">
            <a:spAutoFit/>
          </a:bodyPr>
          <a:lstStyle/>
          <a:p>
            <a:pPr algn="ctr"/>
            <a:r>
              <a:rPr lang="ar-SA" sz="6000" b="0" cap="none" spc="0" dirty="0">
                <a:ln w="0"/>
                <a:solidFill>
                  <a:schemeClr val="tx1"/>
                </a:solidFill>
                <a:effectLst>
                  <a:outerShdw blurRad="38100" dist="19050" dir="2700000" algn="tl" rotWithShape="0">
                    <a:schemeClr val="dk1">
                      <a:alpha val="40000"/>
                    </a:schemeClr>
                  </a:outerShdw>
                </a:effectLst>
              </a:rPr>
              <a:t>الفكرة الرئيسة </a:t>
            </a:r>
          </a:p>
        </p:txBody>
      </p:sp>
    </p:spTree>
    <p:extLst>
      <p:ext uri="{BB962C8B-B14F-4D97-AF65-F5344CB8AC3E}">
        <p14:creationId xmlns:p14="http://schemas.microsoft.com/office/powerpoint/2010/main" val="36320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CC99"/>
        </a:solidFill>
        <a:effectLst/>
      </p:bgPr>
    </p:bg>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8093" y="257416"/>
            <a:ext cx="3990975" cy="6397388"/>
          </a:xfrm>
          <a:prstGeom prst="rect">
            <a:avLst/>
          </a:prstGeom>
        </p:spPr>
      </p:pic>
      <p:pic>
        <p:nvPicPr>
          <p:cNvPr id="9" name="صورة 8"/>
          <p:cNvPicPr>
            <a:picLocks noChangeAspect="1"/>
          </p:cNvPicPr>
          <p:nvPr/>
        </p:nvPicPr>
        <p:blipFill rotWithShape="1">
          <a:blip r:embed="rId3">
            <a:extLst>
              <a:ext uri="{28A0092B-C50C-407E-A947-70E740481C1C}">
                <a14:useLocalDpi xmlns:a14="http://schemas.microsoft.com/office/drawing/2010/main" val="0"/>
              </a:ext>
            </a:extLst>
          </a:blip>
          <a:srcRect l="7227" r="7405"/>
          <a:stretch/>
        </p:blipFill>
        <p:spPr>
          <a:xfrm>
            <a:off x="4455886" y="102091"/>
            <a:ext cx="7589777" cy="6552713"/>
          </a:xfrm>
          <a:prstGeom prst="rect">
            <a:avLst/>
          </a:prstGeom>
        </p:spPr>
      </p:pic>
      <p:sp>
        <p:nvSpPr>
          <p:cNvPr id="10" name="مستطيل 9"/>
          <p:cNvSpPr/>
          <p:nvPr/>
        </p:nvSpPr>
        <p:spPr>
          <a:xfrm>
            <a:off x="7185417" y="642898"/>
            <a:ext cx="2130713"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الأهداف </a:t>
            </a:r>
          </a:p>
        </p:txBody>
      </p:sp>
      <p:sp>
        <p:nvSpPr>
          <p:cNvPr id="12" name="مستطيل 11"/>
          <p:cNvSpPr/>
          <p:nvPr/>
        </p:nvSpPr>
        <p:spPr>
          <a:xfrm>
            <a:off x="5478871" y="1421030"/>
            <a:ext cx="6414392" cy="1754326"/>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 </a:t>
            </a:r>
            <a:r>
              <a:rPr lang="ar-SA" sz="5400" b="1" dirty="0">
                <a:ln w="0"/>
                <a:effectLst>
                  <a:outerShdw blurRad="38100" dist="19050" dir="2700000" algn="tl" rotWithShape="0">
                    <a:schemeClr val="dk1">
                      <a:alpha val="40000"/>
                    </a:schemeClr>
                  </a:outerShdw>
                </a:effectLst>
              </a:rPr>
              <a:t>تفسر</a:t>
            </a:r>
            <a:r>
              <a:rPr lang="ar-SA" sz="5400" dirty="0">
                <a:ln w="0"/>
                <a:effectLst>
                  <a:outerShdw blurRad="38100" dist="19050" dir="2700000" algn="tl" rotWithShape="0">
                    <a:schemeClr val="dk1">
                      <a:alpha val="40000"/>
                    </a:schemeClr>
                  </a:outerShdw>
                </a:effectLst>
              </a:rPr>
              <a:t> لماذا تكون الخلايا صغيرة نسبيا </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13" name="مستطيل 12"/>
          <p:cNvSpPr/>
          <p:nvPr/>
        </p:nvSpPr>
        <p:spPr>
          <a:xfrm>
            <a:off x="5478871" y="3262352"/>
            <a:ext cx="6414392" cy="1754326"/>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 </a:t>
            </a:r>
            <a:r>
              <a:rPr lang="ar-SA" sz="5400" b="1" dirty="0">
                <a:ln w="0"/>
                <a:effectLst>
                  <a:outerShdw blurRad="38100" dist="19050" dir="2700000" algn="tl" rotWithShape="0">
                    <a:schemeClr val="dk1">
                      <a:alpha val="40000"/>
                    </a:schemeClr>
                  </a:outerShdw>
                </a:effectLst>
              </a:rPr>
              <a:t>تلخص</a:t>
            </a:r>
            <a:r>
              <a:rPr lang="ar-SA" sz="5400" dirty="0">
                <a:ln w="0"/>
                <a:effectLst>
                  <a:outerShdw blurRad="38100" dist="19050" dir="2700000" algn="tl" rotWithShape="0">
                    <a:schemeClr val="dk1">
                      <a:alpha val="40000"/>
                    </a:schemeClr>
                  </a:outerShdw>
                </a:effectLst>
              </a:rPr>
              <a:t> المراحل الأساسية من دورة حياة الخلايا</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14" name="مستطيل 13"/>
          <p:cNvSpPr/>
          <p:nvPr/>
        </p:nvSpPr>
        <p:spPr>
          <a:xfrm>
            <a:off x="5478871" y="5278924"/>
            <a:ext cx="6414392" cy="923330"/>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 </a:t>
            </a:r>
            <a:r>
              <a:rPr lang="ar-SA" sz="5400" b="1" dirty="0">
                <a:ln w="0"/>
                <a:effectLst>
                  <a:outerShdw blurRad="38100" dist="19050" dir="2700000" algn="tl" rotWithShape="0">
                    <a:schemeClr val="dk1">
                      <a:alpha val="40000"/>
                    </a:schemeClr>
                  </a:outerShdw>
                </a:effectLst>
              </a:rPr>
              <a:t>تصف</a:t>
            </a:r>
            <a:r>
              <a:rPr lang="ar-SA" sz="5400" dirty="0">
                <a:ln w="0"/>
                <a:effectLst>
                  <a:outerShdw blurRad="38100" dist="19050" dir="2700000" algn="tl" rotWithShape="0">
                    <a:schemeClr val="dk1">
                      <a:alpha val="40000"/>
                    </a:schemeClr>
                  </a:outerShdw>
                </a:effectLst>
              </a:rPr>
              <a:t> مراحل الطور البيني</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553583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620</Words>
  <Application>Microsoft Office PowerPoint</Application>
  <PresentationFormat>شاشة عريضة</PresentationFormat>
  <Paragraphs>144</Paragraphs>
  <Slides>21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Andalus</vt: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ريحانة العامر</dc:creator>
  <cp:lastModifiedBy>ريحانة العامر</cp:lastModifiedBy>
  <cp:revision>90</cp:revision>
  <cp:lastPrinted>2017-10-14T18:26:22Z</cp:lastPrinted>
  <dcterms:created xsi:type="dcterms:W3CDTF">2016-10-27T04:14:21Z</dcterms:created>
  <dcterms:modified xsi:type="dcterms:W3CDTF">2018-10-04T08:18:46Z</dcterms:modified>
</cp:coreProperties>
</file>