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custDataLst>
    <p:tags r:id="rId6"/>
  </p:custData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8" d="100"/>
          <a:sy n="58" d="100"/>
        </p:scale>
        <p:origin x="78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3711850-EACB-4DBA-82AC-AE269D9C16EF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754BCC2-F191-4B6E-9A19-C274F7F2ED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9858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6B193-1F8C-41A8-9C2D-1F9112E212EE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23616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6B193-1F8C-41A8-9C2D-1F9112E212EE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23616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6B193-1F8C-41A8-9C2D-1F9112E212EE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23616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15/08/1440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6"/>
          <p:cNvSpPr/>
          <p:nvPr/>
        </p:nvSpPr>
        <p:spPr>
          <a:xfrm>
            <a:off x="3781400" y="6351984"/>
            <a:ext cx="1656184" cy="474240"/>
          </a:xfrm>
          <a:prstGeom prst="flowChartTerminator">
            <a:avLst/>
          </a:prstGeom>
          <a:gradFill>
            <a:gsLst>
              <a:gs pos="35000">
                <a:schemeClr val="accent6">
                  <a:lumMod val="75000"/>
                </a:schemeClr>
              </a:gs>
              <a:gs pos="0">
                <a:schemeClr val="accent6">
                  <a:shade val="51000"/>
                  <a:satMod val="130000"/>
                </a:schemeClr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>
                  <a:solidFill>
                    <a:srgbClr val="7030A0"/>
                  </a:solidFill>
                </a:ln>
              </a:rPr>
              <a:t>1</a:t>
            </a:r>
            <a:endParaRPr lang="en-US" sz="2800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4" name="شارة رتبة 18">
            <a:hlinkClick r:id="" action="ppaction://hlinkshowjump?jump=nextslide"/>
          </p:cNvPr>
          <p:cNvSpPr/>
          <p:nvPr/>
        </p:nvSpPr>
        <p:spPr>
          <a:xfrm rot="10800000" flipV="1">
            <a:off x="1981200" y="6351139"/>
            <a:ext cx="1801368" cy="475084"/>
          </a:xfrm>
          <a:prstGeom prst="chevron">
            <a:avLst/>
          </a:prstGeom>
          <a:gradFill>
            <a:gsLst>
              <a:gs pos="35000">
                <a:schemeClr val="accent6">
                  <a:lumMod val="75000"/>
                </a:schemeClr>
              </a:gs>
              <a:gs pos="0">
                <a:schemeClr val="accent6">
                  <a:shade val="51000"/>
                  <a:satMod val="130000"/>
                </a:schemeClr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EG" b="1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ctr"/>
            <a:r>
              <a:rPr lang="ar-SA" sz="2800" b="1" dirty="0" smtClean="0">
                <a:ln>
                  <a:solidFill>
                    <a:srgbClr val="7030A0"/>
                  </a:solidFill>
                </a:ln>
                <a:solidFill>
                  <a:schemeClr val="bg1">
                    <a:lumMod val="95000"/>
                  </a:schemeClr>
                </a:solidFill>
                <a:cs typeface="PT Bold Heading" pitchFamily="2" charset="-78"/>
              </a:rPr>
              <a:t>التالية</a:t>
            </a:r>
            <a:endParaRPr lang="ar-SA" sz="2400" b="1" dirty="0" smtClean="0">
              <a:ln>
                <a:solidFill>
                  <a:srgbClr val="7030A0"/>
                </a:solidFill>
              </a:ln>
              <a:solidFill>
                <a:schemeClr val="bg1">
                  <a:lumMod val="95000"/>
                </a:schemeClr>
              </a:solidFill>
              <a:cs typeface="PT Bold Heading" pitchFamily="2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مربع نص 15"/>
          <p:cNvSpPr txBox="1"/>
          <p:nvPr/>
        </p:nvSpPr>
        <p:spPr>
          <a:xfrm>
            <a:off x="914400" y="76200"/>
            <a:ext cx="7543800" cy="649724"/>
          </a:xfrm>
          <a:prstGeom prst="flowChartDocument">
            <a:avLst/>
          </a:prstGeom>
          <a:gradFill flip="none" rotWithShape="1">
            <a:gsLst>
              <a:gs pos="11667">
                <a:schemeClr val="accent4">
                  <a:shade val="51000"/>
                  <a:satMod val="130000"/>
                  <a:lumMod val="86000"/>
                  <a:lumOff val="14000"/>
                </a:schemeClr>
              </a:gs>
              <a:gs pos="20021">
                <a:srgbClr val="5F4280"/>
              </a:gs>
              <a:gs pos="17000">
                <a:schemeClr val="accent4">
                  <a:shade val="51000"/>
                  <a:satMod val="130000"/>
                </a:schemeClr>
              </a:gs>
              <a:gs pos="7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EG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>اختبار منتصف الفصل – الدروس من </a:t>
            </a:r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>(4- 1) إلي ( 4- 4)</a:t>
            </a:r>
            <a:endParaRPr lang="ar-EG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PT Bold Heading" pitchFamily="2" charset="-78"/>
            </a:endParaRPr>
          </a:p>
        </p:txBody>
      </p:sp>
      <p:sp>
        <p:nvSpPr>
          <p:cNvPr id="20" name="شكل بيضاوي 19"/>
          <p:cNvSpPr/>
          <p:nvPr/>
        </p:nvSpPr>
        <p:spPr>
          <a:xfrm>
            <a:off x="8458200" y="144780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prstClr val="white"/>
                </a:solidFill>
              </a:rPr>
              <a:t>1</a:t>
            </a:r>
            <a:endParaRPr lang="ar-SA" dirty="0">
              <a:solidFill>
                <a:prstClr val="white"/>
              </a:solidFill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3657600" y="540603"/>
            <a:ext cx="5257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endParaRPr lang="ar-SA" sz="2400" b="1" dirty="0" smtClean="0"/>
          </a:p>
          <a:p>
            <a:r>
              <a:rPr lang="ar-SA" sz="2400" b="1" dirty="0" smtClean="0">
                <a:solidFill>
                  <a:srgbClr val="00B0F0"/>
                </a:solidFill>
              </a:rPr>
              <a:t> اكتب جملة الضرب المناسبة ، ثم أحدد ناتج الضرب</a:t>
            </a:r>
            <a:endParaRPr lang="ar-SA" sz="2400" b="1" dirty="0">
              <a:solidFill>
                <a:srgbClr val="00B0F0"/>
              </a:solidFill>
            </a:endParaRPr>
          </a:p>
        </p:txBody>
      </p:sp>
      <p:sp>
        <p:nvSpPr>
          <p:cNvPr id="29" name="شكل بيضاوي 28"/>
          <p:cNvSpPr/>
          <p:nvPr/>
        </p:nvSpPr>
        <p:spPr>
          <a:xfrm>
            <a:off x="4191000" y="144780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prstClr val="white"/>
                </a:solidFill>
              </a:rPr>
              <a:t>2</a:t>
            </a:r>
            <a:endParaRPr lang="ar-SA" dirty="0">
              <a:solidFill>
                <a:prstClr val="white"/>
              </a:solidFill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8458200" y="266700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prstClr val="white"/>
                </a:solidFill>
              </a:rPr>
              <a:t>3</a:t>
            </a:r>
            <a:endParaRPr lang="ar-SA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371600"/>
            <a:ext cx="60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718" y="1371600"/>
            <a:ext cx="178003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مربع نص 24"/>
          <p:cNvSpPr txBox="1"/>
          <p:nvPr/>
        </p:nvSpPr>
        <p:spPr>
          <a:xfrm>
            <a:off x="1962150" y="2129135"/>
            <a:ext cx="68008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/>
              <a:t>أجد ناتج الضرب مستعملاً الشبكة أو الرسم إذا لزم الأمر</a:t>
            </a:r>
            <a:endParaRPr lang="ar-SA" sz="2400" b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655887"/>
            <a:ext cx="990600" cy="39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شكل بيضاوي 27"/>
          <p:cNvSpPr/>
          <p:nvPr/>
        </p:nvSpPr>
        <p:spPr>
          <a:xfrm>
            <a:off x="3695700" y="2611903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prstClr val="white"/>
                </a:solidFill>
              </a:rPr>
              <a:t>4</a:t>
            </a:r>
            <a:endParaRPr lang="ar-SA" dirty="0">
              <a:solidFill>
                <a:prstClr val="white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611903"/>
            <a:ext cx="847725" cy="436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شكل بيضاوي 29"/>
          <p:cNvSpPr/>
          <p:nvPr/>
        </p:nvSpPr>
        <p:spPr>
          <a:xfrm>
            <a:off x="8458200" y="335280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prstClr val="white"/>
                </a:solidFill>
              </a:rPr>
              <a:t>5</a:t>
            </a:r>
            <a:endParaRPr lang="ar-SA" dirty="0">
              <a:solidFill>
                <a:prstClr val="white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184" y="3344880"/>
            <a:ext cx="5638799" cy="190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208139"/>
            <a:ext cx="7010400" cy="811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مربع نص 26"/>
          <p:cNvSpPr txBox="1"/>
          <p:nvPr/>
        </p:nvSpPr>
        <p:spPr>
          <a:xfrm>
            <a:off x="4953000" y="1447800"/>
            <a:ext cx="209550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3 × 2 = 6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19" name="مربع نص 26"/>
          <p:cNvSpPr txBox="1"/>
          <p:nvPr/>
        </p:nvSpPr>
        <p:spPr>
          <a:xfrm>
            <a:off x="304800" y="1345912"/>
            <a:ext cx="209550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 smtClean="0">
                <a:solidFill>
                  <a:srgbClr val="FF0000"/>
                </a:solidFill>
              </a:rPr>
              <a:t>3 × 5 = 15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1" name="مربع نص 26"/>
          <p:cNvSpPr txBox="1"/>
          <p:nvPr/>
        </p:nvSpPr>
        <p:spPr>
          <a:xfrm>
            <a:off x="6426504" y="2615625"/>
            <a:ext cx="8886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14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3" name="مربع نص 26"/>
          <p:cNvSpPr txBox="1"/>
          <p:nvPr/>
        </p:nvSpPr>
        <p:spPr>
          <a:xfrm>
            <a:off x="1600200" y="2539425"/>
            <a:ext cx="8886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24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4" name="شكل بيضاوي 1"/>
          <p:cNvSpPr/>
          <p:nvPr/>
        </p:nvSpPr>
        <p:spPr>
          <a:xfrm>
            <a:off x="4572000" y="5562600"/>
            <a:ext cx="3913336" cy="4776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5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  <p:bldP spid="22" grpId="0"/>
      <p:bldP spid="29" grpId="0" animBg="1"/>
      <p:bldP spid="26" grpId="0" animBg="1"/>
      <p:bldP spid="25" grpId="0"/>
      <p:bldP spid="28" grpId="0" animBg="1"/>
      <p:bldP spid="30" grpId="0" animBg="1"/>
      <p:bldP spid="18" grpId="0"/>
      <p:bldP spid="19" grpId="0"/>
      <p:bldP spid="21" grpId="0"/>
      <p:bldP spid="23" grpId="0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6"/>
          <p:cNvSpPr/>
          <p:nvPr/>
        </p:nvSpPr>
        <p:spPr>
          <a:xfrm>
            <a:off x="3781400" y="6351984"/>
            <a:ext cx="1656184" cy="474240"/>
          </a:xfrm>
          <a:prstGeom prst="flowChartTerminator">
            <a:avLst/>
          </a:prstGeom>
          <a:gradFill>
            <a:gsLst>
              <a:gs pos="35000">
                <a:schemeClr val="accent6">
                  <a:lumMod val="75000"/>
                </a:schemeClr>
              </a:gs>
              <a:gs pos="0">
                <a:schemeClr val="accent6">
                  <a:shade val="51000"/>
                  <a:satMod val="130000"/>
                </a:schemeClr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>
                  <a:solidFill>
                    <a:srgbClr val="7030A0"/>
                  </a:solidFill>
                </a:ln>
              </a:rPr>
              <a:t>1</a:t>
            </a:r>
            <a:endParaRPr lang="en-US" sz="2800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4" name="شارة رتبة 18">
            <a:hlinkClick r:id="" action="ppaction://hlinkshowjump?jump=nextslide"/>
          </p:cNvPr>
          <p:cNvSpPr/>
          <p:nvPr/>
        </p:nvSpPr>
        <p:spPr>
          <a:xfrm rot="10800000" flipV="1">
            <a:off x="1981200" y="6351139"/>
            <a:ext cx="1801368" cy="475084"/>
          </a:xfrm>
          <a:prstGeom prst="chevron">
            <a:avLst/>
          </a:prstGeom>
          <a:gradFill>
            <a:gsLst>
              <a:gs pos="35000">
                <a:schemeClr val="accent6">
                  <a:lumMod val="75000"/>
                </a:schemeClr>
              </a:gs>
              <a:gs pos="0">
                <a:schemeClr val="accent6">
                  <a:shade val="51000"/>
                  <a:satMod val="130000"/>
                </a:schemeClr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EG" b="1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ctr"/>
            <a:r>
              <a:rPr lang="ar-SA" sz="2800" b="1" dirty="0" smtClean="0">
                <a:ln>
                  <a:solidFill>
                    <a:srgbClr val="7030A0"/>
                  </a:solidFill>
                </a:ln>
                <a:solidFill>
                  <a:schemeClr val="bg1">
                    <a:lumMod val="95000"/>
                  </a:schemeClr>
                </a:solidFill>
                <a:cs typeface="PT Bold Heading" pitchFamily="2" charset="-78"/>
              </a:rPr>
              <a:t>التالية</a:t>
            </a:r>
            <a:endParaRPr lang="ar-SA" sz="2400" b="1" dirty="0" smtClean="0">
              <a:ln>
                <a:solidFill>
                  <a:srgbClr val="7030A0"/>
                </a:solidFill>
              </a:ln>
              <a:solidFill>
                <a:schemeClr val="bg1">
                  <a:lumMod val="95000"/>
                </a:schemeClr>
              </a:solidFill>
              <a:cs typeface="PT Bold Heading" pitchFamily="2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مربع نص 15"/>
          <p:cNvSpPr txBox="1"/>
          <p:nvPr/>
        </p:nvSpPr>
        <p:spPr>
          <a:xfrm>
            <a:off x="914400" y="76200"/>
            <a:ext cx="7543800" cy="649724"/>
          </a:xfrm>
          <a:prstGeom prst="flowChartDocument">
            <a:avLst/>
          </a:prstGeom>
          <a:gradFill flip="none" rotWithShape="1">
            <a:gsLst>
              <a:gs pos="11667">
                <a:schemeClr val="accent4">
                  <a:shade val="51000"/>
                  <a:satMod val="130000"/>
                  <a:lumMod val="86000"/>
                  <a:lumOff val="14000"/>
                </a:schemeClr>
              </a:gs>
              <a:gs pos="20021">
                <a:srgbClr val="5F4280"/>
              </a:gs>
              <a:gs pos="17000">
                <a:schemeClr val="accent4">
                  <a:shade val="51000"/>
                  <a:satMod val="130000"/>
                </a:schemeClr>
              </a:gs>
              <a:gs pos="7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EG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>اختبار منتصف الفصل – الدروس من </a:t>
            </a:r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>(4- 1) إلي ( 4- 4)</a:t>
            </a:r>
            <a:endParaRPr lang="ar-EG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PT Bold Heading" pitchFamily="2" charset="-78"/>
            </a:endParaRPr>
          </a:p>
        </p:txBody>
      </p:sp>
      <p:sp>
        <p:nvSpPr>
          <p:cNvPr id="26" name="شكل بيضاوي 25"/>
          <p:cNvSpPr/>
          <p:nvPr/>
        </p:nvSpPr>
        <p:spPr>
          <a:xfrm>
            <a:off x="8458200" y="144780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prstClr val="white"/>
                </a:solidFill>
              </a:rPr>
              <a:t>6</a:t>
            </a:r>
          </a:p>
        </p:txBody>
      </p:sp>
      <p:sp>
        <p:nvSpPr>
          <p:cNvPr id="30" name="شكل بيضاوي 29"/>
          <p:cNvSpPr/>
          <p:nvPr/>
        </p:nvSpPr>
        <p:spPr>
          <a:xfrm>
            <a:off x="8458200" y="289560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prstClr val="white"/>
                </a:solidFill>
              </a:rPr>
              <a:t>8</a:t>
            </a:r>
            <a:endParaRPr lang="ar-SA" dirty="0">
              <a:solidFill>
                <a:prstClr val="white"/>
              </a:solidFill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685800" y="540603"/>
            <a:ext cx="8229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endParaRPr lang="ar-SA" sz="2400" b="1" dirty="0" smtClean="0"/>
          </a:p>
          <a:p>
            <a:r>
              <a:rPr lang="ar-SA" sz="2400" b="1" dirty="0" smtClean="0">
                <a:solidFill>
                  <a:srgbClr val="00B0F0"/>
                </a:solidFill>
              </a:rPr>
              <a:t> الجبر: أستعمل خاصية الإبدال ، وأكتب العدد المناسب في</a:t>
            </a:r>
            <a:endParaRPr lang="ar-SA" sz="2400" b="1" dirty="0">
              <a:solidFill>
                <a:srgbClr val="00B0F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935356"/>
            <a:ext cx="300037" cy="36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1371600"/>
            <a:ext cx="1905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شكل بيضاوي 20"/>
          <p:cNvSpPr/>
          <p:nvPr/>
        </p:nvSpPr>
        <p:spPr>
          <a:xfrm>
            <a:off x="4304692" y="158115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prstClr val="white"/>
                </a:solidFill>
              </a:rPr>
              <a:t>7</a:t>
            </a:r>
            <a:endParaRPr lang="ar-SA" dirty="0">
              <a:solidFill>
                <a:prstClr val="white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0"/>
            <a:ext cx="2019300" cy="863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مربع نص 22"/>
          <p:cNvSpPr txBox="1"/>
          <p:nvPr/>
        </p:nvSpPr>
        <p:spPr>
          <a:xfrm>
            <a:off x="3657600" y="1981200"/>
            <a:ext cx="52578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endParaRPr lang="ar-SA" sz="2400" b="1" dirty="0" smtClean="0"/>
          </a:p>
          <a:p>
            <a:r>
              <a:rPr lang="ar-SA" sz="2400" b="1" dirty="0" smtClean="0">
                <a:solidFill>
                  <a:srgbClr val="00B0F0"/>
                </a:solidFill>
              </a:rPr>
              <a:t> اكتب جملة الضرب المناسبة ، ثم أحدد ناتج الضرب</a:t>
            </a:r>
            <a:endParaRPr lang="ar-SA" sz="2400" b="1" dirty="0">
              <a:solidFill>
                <a:srgbClr val="00B0F0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943224"/>
            <a:ext cx="5143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شكل بيضاوي 23"/>
          <p:cNvSpPr/>
          <p:nvPr/>
        </p:nvSpPr>
        <p:spPr>
          <a:xfrm>
            <a:off x="4267200" y="2971800"/>
            <a:ext cx="304800" cy="381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prstClr val="white"/>
                </a:solidFill>
              </a:rPr>
              <a:t>9</a:t>
            </a:r>
            <a:endParaRPr lang="ar-SA" dirty="0">
              <a:solidFill>
                <a:prstClr val="white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971799"/>
            <a:ext cx="120015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شكل بيضاوي 26"/>
          <p:cNvSpPr/>
          <p:nvPr/>
        </p:nvSpPr>
        <p:spPr>
          <a:xfrm>
            <a:off x="8362950" y="4267200"/>
            <a:ext cx="47625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100" dirty="0" smtClean="0">
                <a:solidFill>
                  <a:prstClr val="white"/>
                </a:solidFill>
              </a:rPr>
              <a:t>10</a:t>
            </a:r>
            <a:endParaRPr lang="ar-SA" sz="1100" dirty="0">
              <a:solidFill>
                <a:prstClr val="white"/>
              </a:solidFill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457200" y="3893403"/>
            <a:ext cx="7848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endParaRPr lang="ar-SA" sz="2400" b="1" dirty="0" smtClean="0"/>
          </a:p>
          <a:p>
            <a:r>
              <a:rPr lang="ar-SA" sz="2400" b="1" dirty="0" smtClean="0">
                <a:solidFill>
                  <a:srgbClr val="00B0F0"/>
                </a:solidFill>
              </a:rPr>
              <a:t>اختيار من متعدد: إذا كان 9 </a:t>
            </a:r>
            <a:r>
              <a:rPr lang="en-US" sz="2400" b="1" dirty="0" smtClean="0">
                <a:solidFill>
                  <a:srgbClr val="00B0F0"/>
                </a:solidFill>
              </a:rPr>
              <a:t>X</a:t>
            </a:r>
            <a:r>
              <a:rPr lang="ar-SA" sz="2400" b="1" dirty="0" smtClean="0">
                <a:solidFill>
                  <a:srgbClr val="00B0F0"/>
                </a:solidFill>
              </a:rPr>
              <a:t>4 = 36، فأوجد حاصل ضرب 4</a:t>
            </a:r>
            <a:r>
              <a:rPr lang="en-US" sz="2400" b="1" dirty="0" smtClean="0">
                <a:solidFill>
                  <a:srgbClr val="00B0F0"/>
                </a:solidFill>
              </a:rPr>
              <a:t>X</a:t>
            </a:r>
            <a:r>
              <a:rPr lang="ar-SA" sz="2400" b="1" dirty="0" smtClean="0">
                <a:solidFill>
                  <a:srgbClr val="00B0F0"/>
                </a:solidFill>
              </a:rPr>
              <a:t>9 </a:t>
            </a:r>
            <a:endParaRPr lang="ar-SA" sz="2400" b="1" dirty="0">
              <a:solidFill>
                <a:srgbClr val="00B0F0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648200"/>
            <a:ext cx="47625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مربع نص 26"/>
          <p:cNvSpPr txBox="1"/>
          <p:nvPr/>
        </p:nvSpPr>
        <p:spPr>
          <a:xfrm>
            <a:off x="7140879" y="1760816"/>
            <a:ext cx="8886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9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0" name="مربع نص 26"/>
          <p:cNvSpPr txBox="1"/>
          <p:nvPr/>
        </p:nvSpPr>
        <p:spPr>
          <a:xfrm>
            <a:off x="2921304" y="1777425"/>
            <a:ext cx="8886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3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2" name="مربع نص 26"/>
          <p:cNvSpPr txBox="1"/>
          <p:nvPr/>
        </p:nvSpPr>
        <p:spPr>
          <a:xfrm>
            <a:off x="4972050" y="3250764"/>
            <a:ext cx="22116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5 × 2 = 10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5" name="مربع نص 26"/>
          <p:cNvSpPr txBox="1"/>
          <p:nvPr/>
        </p:nvSpPr>
        <p:spPr>
          <a:xfrm>
            <a:off x="445784" y="3175842"/>
            <a:ext cx="22116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4 × 2 = 8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8" name="شكل بيضاوي 1"/>
          <p:cNvSpPr/>
          <p:nvPr/>
        </p:nvSpPr>
        <p:spPr>
          <a:xfrm>
            <a:off x="1600200" y="4724400"/>
            <a:ext cx="2429874" cy="4776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73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 animBg="1"/>
      <p:bldP spid="30" grpId="0" animBg="1"/>
      <p:bldP spid="17" grpId="0"/>
      <p:bldP spid="21" grpId="0" animBg="1"/>
      <p:bldP spid="23" grpId="0"/>
      <p:bldP spid="24" grpId="0" animBg="1"/>
      <p:bldP spid="27" grpId="0" animBg="1"/>
      <p:bldP spid="31" grpId="0"/>
      <p:bldP spid="19" grpId="0"/>
      <p:bldP spid="20" grpId="0"/>
      <p:bldP spid="22" grpId="0"/>
      <p:bldP spid="25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محطة طرفية 16"/>
          <p:cNvSpPr/>
          <p:nvPr/>
        </p:nvSpPr>
        <p:spPr>
          <a:xfrm>
            <a:off x="3781400" y="6351984"/>
            <a:ext cx="1656184" cy="474240"/>
          </a:xfrm>
          <a:prstGeom prst="flowChartTerminator">
            <a:avLst/>
          </a:prstGeom>
          <a:gradFill>
            <a:gsLst>
              <a:gs pos="35000">
                <a:schemeClr val="accent6">
                  <a:lumMod val="75000"/>
                </a:schemeClr>
              </a:gs>
              <a:gs pos="0">
                <a:schemeClr val="accent6">
                  <a:shade val="51000"/>
                  <a:satMod val="130000"/>
                </a:schemeClr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>
                  <a:solidFill>
                    <a:srgbClr val="7030A0"/>
                  </a:solidFill>
                </a:ln>
              </a:rPr>
              <a:t>1</a:t>
            </a:r>
            <a:endParaRPr lang="en-US" sz="2800" dirty="0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4" name="شارة رتبة 18">
            <a:hlinkClick r:id="" action="ppaction://hlinkshowjump?jump=nextslide"/>
          </p:cNvPr>
          <p:cNvSpPr/>
          <p:nvPr/>
        </p:nvSpPr>
        <p:spPr>
          <a:xfrm rot="10800000" flipV="1">
            <a:off x="1981200" y="6351139"/>
            <a:ext cx="1801368" cy="475084"/>
          </a:xfrm>
          <a:prstGeom prst="chevron">
            <a:avLst/>
          </a:prstGeom>
          <a:gradFill>
            <a:gsLst>
              <a:gs pos="35000">
                <a:schemeClr val="accent6">
                  <a:lumMod val="75000"/>
                </a:schemeClr>
              </a:gs>
              <a:gs pos="0">
                <a:schemeClr val="accent6">
                  <a:shade val="51000"/>
                  <a:satMod val="130000"/>
                </a:schemeClr>
              </a:gs>
              <a:gs pos="100000">
                <a:srgbClr val="FF00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EG" b="1" dirty="0" smtClean="0">
              <a:solidFill>
                <a:srgbClr val="FF0000"/>
              </a:solidFill>
              <a:cs typeface="PT Bold Heading" pitchFamily="2" charset="-78"/>
            </a:endParaRPr>
          </a:p>
          <a:p>
            <a:pPr algn="ctr"/>
            <a:r>
              <a:rPr lang="ar-SA" sz="2800" b="1" dirty="0" smtClean="0">
                <a:ln>
                  <a:solidFill>
                    <a:srgbClr val="7030A0"/>
                  </a:solidFill>
                </a:ln>
                <a:solidFill>
                  <a:schemeClr val="bg1">
                    <a:lumMod val="95000"/>
                  </a:schemeClr>
                </a:solidFill>
                <a:cs typeface="PT Bold Heading" pitchFamily="2" charset="-78"/>
              </a:rPr>
              <a:t>التالية</a:t>
            </a:r>
            <a:endParaRPr lang="ar-SA" sz="2400" b="1" dirty="0" smtClean="0">
              <a:ln>
                <a:solidFill>
                  <a:srgbClr val="7030A0"/>
                </a:solidFill>
              </a:ln>
              <a:solidFill>
                <a:schemeClr val="bg1">
                  <a:lumMod val="95000"/>
                </a:schemeClr>
              </a:solidFill>
              <a:cs typeface="PT Bold Heading" pitchFamily="2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مربع نص 15"/>
          <p:cNvSpPr txBox="1"/>
          <p:nvPr/>
        </p:nvSpPr>
        <p:spPr>
          <a:xfrm>
            <a:off x="914400" y="76200"/>
            <a:ext cx="7543800" cy="649724"/>
          </a:xfrm>
          <a:prstGeom prst="flowChartDocument">
            <a:avLst/>
          </a:prstGeom>
          <a:gradFill flip="none" rotWithShape="1">
            <a:gsLst>
              <a:gs pos="11667">
                <a:schemeClr val="accent4">
                  <a:shade val="51000"/>
                  <a:satMod val="130000"/>
                  <a:lumMod val="86000"/>
                  <a:lumOff val="14000"/>
                </a:schemeClr>
              </a:gs>
              <a:gs pos="20021">
                <a:srgbClr val="5F4280"/>
              </a:gs>
              <a:gs pos="17000">
                <a:schemeClr val="accent4">
                  <a:shade val="51000"/>
                  <a:satMod val="130000"/>
                </a:schemeClr>
              </a:gs>
              <a:gs pos="7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>
            <a:defPPr>
              <a:defRPr lang="ar-EG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>اختبار منتصف الفصل – الدروس من </a:t>
            </a:r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PT Bold Heading" pitchFamily="2" charset="-78"/>
              </a:rPr>
              <a:t>(4- 1) إلي ( 4- 4)</a:t>
            </a:r>
            <a:endParaRPr lang="ar-EG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PT Bold Heading" pitchFamily="2" charset="-78"/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685800" y="540603"/>
            <a:ext cx="82296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 </a:t>
            </a:r>
            <a:endParaRPr lang="ar-SA" sz="2400" b="1" dirty="0" smtClean="0"/>
          </a:p>
          <a:p>
            <a:r>
              <a:rPr lang="ar-SA" sz="2400" b="1" dirty="0" smtClean="0">
                <a:solidFill>
                  <a:srgbClr val="00B0F0"/>
                </a:solidFill>
              </a:rPr>
              <a:t> اوجد ناتج الضرب</a:t>
            </a:r>
            <a:endParaRPr lang="ar-SA" sz="2400" b="1" dirty="0">
              <a:solidFill>
                <a:srgbClr val="00B0F0"/>
              </a:solidFill>
            </a:endParaRPr>
          </a:p>
        </p:txBody>
      </p:sp>
      <p:sp>
        <p:nvSpPr>
          <p:cNvPr id="27" name="شكل بيضاوي 26"/>
          <p:cNvSpPr/>
          <p:nvPr/>
        </p:nvSpPr>
        <p:spPr>
          <a:xfrm>
            <a:off x="8286750" y="1371600"/>
            <a:ext cx="47625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100" dirty="0" smtClean="0">
                <a:solidFill>
                  <a:prstClr val="white"/>
                </a:solidFill>
              </a:rPr>
              <a:t>11</a:t>
            </a:r>
            <a:endParaRPr lang="ar-SA" sz="1100" dirty="0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371600"/>
            <a:ext cx="990600" cy="86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شكل بيضاوي 27"/>
          <p:cNvSpPr/>
          <p:nvPr/>
        </p:nvSpPr>
        <p:spPr>
          <a:xfrm>
            <a:off x="5562600" y="1443990"/>
            <a:ext cx="47625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100" dirty="0" smtClean="0">
                <a:solidFill>
                  <a:prstClr val="white"/>
                </a:solidFill>
              </a:rPr>
              <a:t>12</a:t>
            </a:r>
            <a:endParaRPr lang="ar-SA" sz="1100" dirty="0">
              <a:solidFill>
                <a:prstClr val="white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219200"/>
            <a:ext cx="1266825" cy="100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مربع نص 28"/>
          <p:cNvSpPr txBox="1"/>
          <p:nvPr/>
        </p:nvSpPr>
        <p:spPr>
          <a:xfrm>
            <a:off x="552450" y="2510135"/>
            <a:ext cx="8229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B0F0"/>
                </a:solidFill>
              </a:rPr>
              <a:t> أحل المسائل الآتية وأستعمل النماذج إذا لزم الامر</a:t>
            </a:r>
            <a:endParaRPr lang="ar-SA" sz="2400" b="1" dirty="0">
              <a:solidFill>
                <a:srgbClr val="00B0F0"/>
              </a:solidFill>
            </a:endParaRPr>
          </a:p>
        </p:txBody>
      </p:sp>
      <p:sp>
        <p:nvSpPr>
          <p:cNvPr id="32" name="شكل بيضاوي 31"/>
          <p:cNvSpPr/>
          <p:nvPr/>
        </p:nvSpPr>
        <p:spPr>
          <a:xfrm>
            <a:off x="8305800" y="3048000"/>
            <a:ext cx="47625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100" dirty="0" smtClean="0">
                <a:solidFill>
                  <a:prstClr val="white"/>
                </a:solidFill>
              </a:rPr>
              <a:t>13</a:t>
            </a:r>
            <a:endParaRPr lang="ar-SA" sz="1100" dirty="0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2895600"/>
            <a:ext cx="2428875" cy="658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شكل بيضاوي 32"/>
          <p:cNvSpPr/>
          <p:nvPr/>
        </p:nvSpPr>
        <p:spPr>
          <a:xfrm>
            <a:off x="4562475" y="3048000"/>
            <a:ext cx="47625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100" dirty="0" smtClean="0">
                <a:solidFill>
                  <a:prstClr val="white"/>
                </a:solidFill>
              </a:rPr>
              <a:t>14</a:t>
            </a:r>
            <a:endParaRPr lang="ar-SA" sz="1100" dirty="0">
              <a:solidFill>
                <a:prstClr val="white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95600"/>
            <a:ext cx="259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شكل بيضاوي 33"/>
          <p:cNvSpPr/>
          <p:nvPr/>
        </p:nvSpPr>
        <p:spPr>
          <a:xfrm>
            <a:off x="8362950" y="3861048"/>
            <a:ext cx="47625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100" dirty="0" smtClean="0">
                <a:solidFill>
                  <a:prstClr val="white"/>
                </a:solidFill>
              </a:rPr>
              <a:t>15</a:t>
            </a:r>
            <a:endParaRPr lang="ar-SA" sz="1100" dirty="0">
              <a:solidFill>
                <a:prstClr val="white"/>
              </a:solidFill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552450" y="3733800"/>
            <a:ext cx="773430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B0F0"/>
                </a:solidFill>
              </a:rPr>
              <a:t>اشتري وليد 5 أقلام ، وأعطي أخاه عبد الرحمن قلمين ، فكم ريالاً دفع وليد ثمناً للأقلام الخمسة؟</a:t>
            </a:r>
            <a:endParaRPr lang="ar-SA" sz="2400" b="1" dirty="0">
              <a:solidFill>
                <a:srgbClr val="00B0F0"/>
              </a:solidFill>
            </a:endParaRPr>
          </a:p>
        </p:txBody>
      </p:sp>
      <p:sp>
        <p:nvSpPr>
          <p:cNvPr id="36" name="شكل بيضاوي 35"/>
          <p:cNvSpPr/>
          <p:nvPr/>
        </p:nvSpPr>
        <p:spPr>
          <a:xfrm>
            <a:off x="8305800" y="5445224"/>
            <a:ext cx="47625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100" dirty="0" smtClean="0">
                <a:solidFill>
                  <a:prstClr val="white"/>
                </a:solidFill>
              </a:rPr>
              <a:t>16</a:t>
            </a:r>
            <a:endParaRPr lang="ar-SA" sz="1100" dirty="0">
              <a:solidFill>
                <a:prstClr val="white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5521424"/>
            <a:ext cx="1252538" cy="52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مربع نص 36"/>
          <p:cNvSpPr txBox="1"/>
          <p:nvPr/>
        </p:nvSpPr>
        <p:spPr>
          <a:xfrm>
            <a:off x="2438400" y="5521424"/>
            <a:ext cx="450056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00B0F0"/>
                </a:solidFill>
              </a:rPr>
              <a:t>أوضح العلاقة بين الضرب والجمع</a:t>
            </a:r>
            <a:endParaRPr lang="ar-SA" sz="2400" b="1" dirty="0">
              <a:solidFill>
                <a:srgbClr val="00B0F0"/>
              </a:solidFill>
            </a:endParaRPr>
          </a:p>
        </p:txBody>
      </p:sp>
      <p:sp>
        <p:nvSpPr>
          <p:cNvPr id="20" name="مربع نص 26"/>
          <p:cNvSpPr txBox="1"/>
          <p:nvPr/>
        </p:nvSpPr>
        <p:spPr>
          <a:xfrm>
            <a:off x="7315200" y="2133600"/>
            <a:ext cx="8886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32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1" name="مربع نص 26"/>
          <p:cNvSpPr txBox="1"/>
          <p:nvPr/>
        </p:nvSpPr>
        <p:spPr>
          <a:xfrm>
            <a:off x="4216704" y="2006025"/>
            <a:ext cx="8886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12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2" name="مربع نص 26"/>
          <p:cNvSpPr txBox="1"/>
          <p:nvPr/>
        </p:nvSpPr>
        <p:spPr>
          <a:xfrm>
            <a:off x="5257800" y="2963657"/>
            <a:ext cx="8886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8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23" name="مربع نص 26"/>
          <p:cNvSpPr txBox="1"/>
          <p:nvPr/>
        </p:nvSpPr>
        <p:spPr>
          <a:xfrm>
            <a:off x="685800" y="2831812"/>
            <a:ext cx="88869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4</a:t>
            </a:r>
            <a:endParaRPr lang="ar-S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45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27" grpId="0" animBg="1"/>
      <p:bldP spid="28" grpId="0" animBg="1"/>
      <p:bldP spid="29" grpId="0"/>
      <p:bldP spid="32" grpId="0" animBg="1"/>
      <p:bldP spid="33" grpId="0" animBg="1"/>
      <p:bldP spid="34" grpId="0" animBg="1"/>
      <p:bldP spid="35" grpId="0"/>
      <p:bldP spid="36" grpId="0" animBg="1"/>
      <p:bldP spid="37" grpId="0"/>
      <p:bldP spid="20" grpId="0"/>
      <p:bldP spid="21" grpId="0"/>
      <p:bldP spid="22" grpId="0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4"/>
  <p:tag name="ARTICULATE_PROJECT_OPEN" val="0"/>
</p:tagLst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199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PT Bold Heading</vt:lpstr>
      <vt:lpstr>Times New Roman</vt:lpstr>
      <vt:lpstr>سمة Office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TAREK</dc:creator>
  <cp:lastModifiedBy>Mostafa Hassan</cp:lastModifiedBy>
  <cp:revision>12</cp:revision>
  <dcterms:created xsi:type="dcterms:W3CDTF">2015-10-06T14:56:54Z</dcterms:created>
  <dcterms:modified xsi:type="dcterms:W3CDTF">2019-04-20T10:28:58Z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C1B26715-A636-463C-9959-B98432038260</vt:lpwstr>
  </property>
  <property fmtid="{D5CDD505-2E9C-101B-9397-08002B2CF9AE}" pid="3" name="ArticulatePath">
    <vt:lpwstr>9الطرح الرأسي</vt:lpwstr>
  </property>
</Properties>
</file>