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8"/>
  </p:notesMasterIdLst>
  <p:sldIdLst>
    <p:sldId id="340" r:id="rId2"/>
    <p:sldId id="403" r:id="rId3"/>
    <p:sldId id="404" r:id="rId4"/>
    <p:sldId id="386" r:id="rId5"/>
    <p:sldId id="387" r:id="rId6"/>
    <p:sldId id="332" r:id="rId7"/>
    <p:sldId id="389" r:id="rId8"/>
    <p:sldId id="397" r:id="rId9"/>
    <p:sldId id="405" r:id="rId10"/>
    <p:sldId id="406" r:id="rId11"/>
    <p:sldId id="400" r:id="rId12"/>
    <p:sldId id="401" r:id="rId13"/>
    <p:sldId id="390" r:id="rId14"/>
    <p:sldId id="398" r:id="rId15"/>
    <p:sldId id="399" r:id="rId16"/>
    <p:sldId id="407" r:id="rId17"/>
    <p:sldId id="408" r:id="rId18"/>
    <p:sldId id="424" r:id="rId19"/>
    <p:sldId id="392" r:id="rId20"/>
    <p:sldId id="411" r:id="rId21"/>
    <p:sldId id="412" r:id="rId22"/>
    <p:sldId id="425" r:id="rId23"/>
    <p:sldId id="426" r:id="rId24"/>
    <p:sldId id="413" r:id="rId25"/>
    <p:sldId id="427" r:id="rId26"/>
    <p:sldId id="414" r:id="rId27"/>
    <p:sldId id="428" r:id="rId28"/>
    <p:sldId id="415" r:id="rId29"/>
    <p:sldId id="429" r:id="rId30"/>
    <p:sldId id="430" r:id="rId31"/>
    <p:sldId id="431" r:id="rId32"/>
    <p:sldId id="416" r:id="rId33"/>
    <p:sldId id="432" r:id="rId34"/>
    <p:sldId id="417" r:id="rId35"/>
    <p:sldId id="433" r:id="rId36"/>
    <p:sldId id="434" r:id="rId37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3300"/>
    <a:srgbClr val="33CCFF"/>
    <a:srgbClr val="03091B"/>
    <a:srgbClr val="FF33CC"/>
    <a:srgbClr val="FFFFCC"/>
    <a:srgbClr val="CD0938"/>
    <a:srgbClr val="333399"/>
    <a:srgbClr val="5F5F5F"/>
    <a:srgbClr val="8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598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C93084-227E-40A3-94A8-86450027DA2E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DF45A60F-F94B-4B6F-80E2-B4E960263D2C}">
      <dgm:prSet phldrT="[نص]"/>
      <dgm:spPr/>
      <dgm:t>
        <a:bodyPr/>
        <a:lstStyle/>
        <a:p>
          <a:pPr rtl="1"/>
          <a:r>
            <a:rPr lang="ar-SA" dirty="0" smtClean="0"/>
            <a:t>التنفيذ</a:t>
          </a:r>
          <a:endParaRPr lang="ar-SA" dirty="0"/>
        </a:p>
      </dgm:t>
    </dgm:pt>
    <dgm:pt modelId="{026EA734-A5B6-4755-A5E0-AD0D6FC30466}" type="parTrans" cxnId="{77CBBC7F-8986-465E-A9C1-33A83B69A4F5}">
      <dgm:prSet/>
      <dgm:spPr/>
      <dgm:t>
        <a:bodyPr/>
        <a:lstStyle/>
        <a:p>
          <a:pPr rtl="1"/>
          <a:endParaRPr lang="ar-SA"/>
        </a:p>
      </dgm:t>
    </dgm:pt>
    <dgm:pt modelId="{99909246-80B8-4E5E-940E-F2E06C970844}" type="sibTrans" cxnId="{77CBBC7F-8986-465E-A9C1-33A83B69A4F5}">
      <dgm:prSet/>
      <dgm:spPr/>
      <dgm:t>
        <a:bodyPr/>
        <a:lstStyle/>
        <a:p>
          <a:pPr rtl="1"/>
          <a:endParaRPr lang="ar-SA"/>
        </a:p>
      </dgm:t>
    </dgm:pt>
    <dgm:pt modelId="{651666DC-EA07-47FA-9E27-EF57E771B1E7}">
      <dgm:prSet phldrT="[نص]"/>
      <dgm:spPr/>
      <dgm:t>
        <a:bodyPr/>
        <a:lstStyle/>
        <a:p>
          <a:pPr rtl="1"/>
          <a:r>
            <a:rPr lang="ar-SA" dirty="0" smtClean="0"/>
            <a:t>التخطيط</a:t>
          </a:r>
          <a:endParaRPr lang="ar-SA" dirty="0"/>
        </a:p>
      </dgm:t>
    </dgm:pt>
    <dgm:pt modelId="{330477AF-AB5D-4A79-98C1-D33AD9C11A2A}" type="parTrans" cxnId="{1F6C9E6A-4E84-4BF6-8065-07E900AF1E7D}">
      <dgm:prSet/>
      <dgm:spPr/>
      <dgm:t>
        <a:bodyPr/>
        <a:lstStyle/>
        <a:p>
          <a:pPr rtl="1"/>
          <a:endParaRPr lang="ar-SA"/>
        </a:p>
      </dgm:t>
    </dgm:pt>
    <dgm:pt modelId="{C9AD106D-BECB-485B-B784-9899891BCABF}" type="sibTrans" cxnId="{1F6C9E6A-4E84-4BF6-8065-07E900AF1E7D}">
      <dgm:prSet/>
      <dgm:spPr/>
      <dgm:t>
        <a:bodyPr/>
        <a:lstStyle/>
        <a:p>
          <a:pPr rtl="1"/>
          <a:endParaRPr lang="ar-SA"/>
        </a:p>
      </dgm:t>
    </dgm:pt>
    <dgm:pt modelId="{E3690033-C1A5-4165-A416-3AAD2DF1E92F}">
      <dgm:prSet phldrT="[نص]"/>
      <dgm:spPr/>
      <dgm:t>
        <a:bodyPr/>
        <a:lstStyle/>
        <a:p>
          <a:pPr rtl="1"/>
          <a:r>
            <a:rPr lang="ar-SA" dirty="0" smtClean="0"/>
            <a:t>الدعم</a:t>
          </a:r>
          <a:endParaRPr lang="ar-SA" dirty="0"/>
        </a:p>
      </dgm:t>
    </dgm:pt>
    <dgm:pt modelId="{98768F4E-C50F-4E55-A750-740D731E34B9}" type="parTrans" cxnId="{543BB43C-0F46-4CBB-9B08-41553788D569}">
      <dgm:prSet/>
      <dgm:spPr/>
      <dgm:t>
        <a:bodyPr/>
        <a:lstStyle/>
        <a:p>
          <a:pPr rtl="1"/>
          <a:endParaRPr lang="ar-SA"/>
        </a:p>
      </dgm:t>
    </dgm:pt>
    <dgm:pt modelId="{B3936F0D-C6A8-4BE6-8C0C-FAE3B142C29C}" type="sibTrans" cxnId="{543BB43C-0F46-4CBB-9B08-41553788D569}">
      <dgm:prSet/>
      <dgm:spPr/>
      <dgm:t>
        <a:bodyPr/>
        <a:lstStyle/>
        <a:p>
          <a:pPr rtl="1"/>
          <a:endParaRPr lang="ar-SA"/>
        </a:p>
      </dgm:t>
    </dgm:pt>
    <dgm:pt modelId="{42C15DE5-4F5C-4866-86E9-7880D73F1C3C}">
      <dgm:prSet phldrT="[نص]"/>
      <dgm:spPr/>
      <dgm:t>
        <a:bodyPr/>
        <a:lstStyle/>
        <a:p>
          <a:pPr rtl="1"/>
          <a:r>
            <a:rPr lang="ar-SA" dirty="0" smtClean="0"/>
            <a:t>التحليل</a:t>
          </a:r>
          <a:endParaRPr lang="ar-SA" dirty="0"/>
        </a:p>
      </dgm:t>
    </dgm:pt>
    <dgm:pt modelId="{EFD1EAC3-E896-4015-A08E-6347D3E182CB}" type="parTrans" cxnId="{E1B8DC4C-D901-4881-AEC6-73280BD0CDE4}">
      <dgm:prSet/>
      <dgm:spPr/>
      <dgm:t>
        <a:bodyPr/>
        <a:lstStyle/>
        <a:p>
          <a:pPr rtl="1"/>
          <a:endParaRPr lang="ar-SA"/>
        </a:p>
      </dgm:t>
    </dgm:pt>
    <dgm:pt modelId="{6D8B747C-CB89-472C-827E-90BF4DAEAB9E}" type="sibTrans" cxnId="{E1B8DC4C-D901-4881-AEC6-73280BD0CDE4}">
      <dgm:prSet/>
      <dgm:spPr/>
      <dgm:t>
        <a:bodyPr/>
        <a:lstStyle/>
        <a:p>
          <a:pPr rtl="1"/>
          <a:endParaRPr lang="ar-SA"/>
        </a:p>
      </dgm:t>
    </dgm:pt>
    <dgm:pt modelId="{60B30F94-2CEB-45B7-BBFC-AF86860EA61B}">
      <dgm:prSet phldrT="[نص]"/>
      <dgm:spPr/>
      <dgm:t>
        <a:bodyPr/>
        <a:lstStyle/>
        <a:p>
          <a:pPr rtl="1"/>
          <a:r>
            <a:rPr lang="ar-SA" dirty="0" smtClean="0"/>
            <a:t>التصميم</a:t>
          </a:r>
          <a:endParaRPr lang="ar-SA" dirty="0"/>
        </a:p>
      </dgm:t>
    </dgm:pt>
    <dgm:pt modelId="{40CE73FA-2A2B-42A2-8BE3-44D876728DDD}" type="parTrans" cxnId="{BFE45485-B8E3-45E3-A5BF-02B87717B3D6}">
      <dgm:prSet/>
      <dgm:spPr/>
      <dgm:t>
        <a:bodyPr/>
        <a:lstStyle/>
        <a:p>
          <a:pPr rtl="1"/>
          <a:endParaRPr lang="ar-SA"/>
        </a:p>
      </dgm:t>
    </dgm:pt>
    <dgm:pt modelId="{94B2A7D3-B999-47B7-8BE4-06D326EFD2F5}" type="sibTrans" cxnId="{BFE45485-B8E3-45E3-A5BF-02B87717B3D6}">
      <dgm:prSet/>
      <dgm:spPr/>
      <dgm:t>
        <a:bodyPr/>
        <a:lstStyle/>
        <a:p>
          <a:pPr rtl="1"/>
          <a:endParaRPr lang="ar-SA"/>
        </a:p>
      </dgm:t>
    </dgm:pt>
    <dgm:pt modelId="{B4EF6E12-A6F4-46E0-9A86-8C745DEECD48}" type="pres">
      <dgm:prSet presAssocID="{60C93084-227E-40A3-94A8-86450027DA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E0EB734-EC6C-467A-9DBC-3190711E2AB1}" type="pres">
      <dgm:prSet presAssocID="{DF45A60F-F94B-4B6F-80E2-B4E960263D2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BA07EA0-D38B-49CA-991D-D51CBF6E7D90}" type="pres">
      <dgm:prSet presAssocID="{99909246-80B8-4E5E-940E-F2E06C970844}" presName="sibTrans" presStyleLbl="sibTrans2D1" presStyleIdx="0" presStyleCnt="5"/>
      <dgm:spPr/>
      <dgm:t>
        <a:bodyPr/>
        <a:lstStyle/>
        <a:p>
          <a:pPr rtl="1"/>
          <a:endParaRPr lang="ar-SA"/>
        </a:p>
      </dgm:t>
    </dgm:pt>
    <dgm:pt modelId="{53463F87-6344-4356-A768-AEFD618A701A}" type="pres">
      <dgm:prSet presAssocID="{99909246-80B8-4E5E-940E-F2E06C970844}" presName="connectorText" presStyleLbl="sibTrans2D1" presStyleIdx="0" presStyleCnt="5"/>
      <dgm:spPr/>
      <dgm:t>
        <a:bodyPr/>
        <a:lstStyle/>
        <a:p>
          <a:pPr rtl="1"/>
          <a:endParaRPr lang="ar-SA"/>
        </a:p>
      </dgm:t>
    </dgm:pt>
    <dgm:pt modelId="{A4CCA777-6A04-418E-B790-0EF27690D3CB}" type="pres">
      <dgm:prSet presAssocID="{651666DC-EA07-47FA-9E27-EF57E771B1E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5CE55D3-FAEF-472A-A1FD-51F2E647A0B2}" type="pres">
      <dgm:prSet presAssocID="{C9AD106D-BECB-485B-B784-9899891BCABF}" presName="sibTrans" presStyleLbl="sibTrans2D1" presStyleIdx="1" presStyleCnt="5"/>
      <dgm:spPr/>
      <dgm:t>
        <a:bodyPr/>
        <a:lstStyle/>
        <a:p>
          <a:pPr rtl="1"/>
          <a:endParaRPr lang="ar-SA"/>
        </a:p>
      </dgm:t>
    </dgm:pt>
    <dgm:pt modelId="{F9062E71-853E-459B-8C04-EFA2A965D406}" type="pres">
      <dgm:prSet presAssocID="{C9AD106D-BECB-485B-B784-9899891BCABF}" presName="connectorText" presStyleLbl="sibTrans2D1" presStyleIdx="1" presStyleCnt="5"/>
      <dgm:spPr/>
      <dgm:t>
        <a:bodyPr/>
        <a:lstStyle/>
        <a:p>
          <a:pPr rtl="1"/>
          <a:endParaRPr lang="ar-SA"/>
        </a:p>
      </dgm:t>
    </dgm:pt>
    <dgm:pt modelId="{71A0D03A-AE5A-4653-A0AE-1AE291436B87}" type="pres">
      <dgm:prSet presAssocID="{E3690033-C1A5-4165-A416-3AAD2DF1E92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F4C0774-8141-4B7B-8D85-39337D129C32}" type="pres">
      <dgm:prSet presAssocID="{B3936F0D-C6A8-4BE6-8C0C-FAE3B142C29C}" presName="sibTrans" presStyleLbl="sibTrans2D1" presStyleIdx="2" presStyleCnt="5"/>
      <dgm:spPr/>
      <dgm:t>
        <a:bodyPr/>
        <a:lstStyle/>
        <a:p>
          <a:pPr rtl="1"/>
          <a:endParaRPr lang="ar-SA"/>
        </a:p>
      </dgm:t>
    </dgm:pt>
    <dgm:pt modelId="{F698E677-5A1B-4E32-8190-B31BE2461143}" type="pres">
      <dgm:prSet presAssocID="{B3936F0D-C6A8-4BE6-8C0C-FAE3B142C29C}" presName="connectorText" presStyleLbl="sibTrans2D1" presStyleIdx="2" presStyleCnt="5"/>
      <dgm:spPr/>
      <dgm:t>
        <a:bodyPr/>
        <a:lstStyle/>
        <a:p>
          <a:pPr rtl="1"/>
          <a:endParaRPr lang="ar-SA"/>
        </a:p>
      </dgm:t>
    </dgm:pt>
    <dgm:pt modelId="{1461C67A-B13C-43C3-B867-FB649A0F6317}" type="pres">
      <dgm:prSet presAssocID="{42C15DE5-4F5C-4866-86E9-7880D73F1C3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8EBF89D-AE20-4BF7-B85A-2225706C715C}" type="pres">
      <dgm:prSet presAssocID="{6D8B747C-CB89-472C-827E-90BF4DAEAB9E}" presName="sibTrans" presStyleLbl="sibTrans2D1" presStyleIdx="3" presStyleCnt="5"/>
      <dgm:spPr/>
      <dgm:t>
        <a:bodyPr/>
        <a:lstStyle/>
        <a:p>
          <a:pPr rtl="1"/>
          <a:endParaRPr lang="ar-SA"/>
        </a:p>
      </dgm:t>
    </dgm:pt>
    <dgm:pt modelId="{082A13ED-C827-4CCD-AFE4-BC257799ED75}" type="pres">
      <dgm:prSet presAssocID="{6D8B747C-CB89-472C-827E-90BF4DAEAB9E}" presName="connectorText" presStyleLbl="sibTrans2D1" presStyleIdx="3" presStyleCnt="5"/>
      <dgm:spPr/>
      <dgm:t>
        <a:bodyPr/>
        <a:lstStyle/>
        <a:p>
          <a:pPr rtl="1"/>
          <a:endParaRPr lang="ar-SA"/>
        </a:p>
      </dgm:t>
    </dgm:pt>
    <dgm:pt modelId="{E8F9E881-E4B4-438B-B8BC-73A903FE98ED}" type="pres">
      <dgm:prSet presAssocID="{60B30F94-2CEB-45B7-BBFC-AF86860EA61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1ECE74B-8727-49AC-A2DB-5449DE6EA446}" type="pres">
      <dgm:prSet presAssocID="{94B2A7D3-B999-47B7-8BE4-06D326EFD2F5}" presName="sibTrans" presStyleLbl="sibTrans2D1" presStyleIdx="4" presStyleCnt="5"/>
      <dgm:spPr/>
      <dgm:t>
        <a:bodyPr/>
        <a:lstStyle/>
        <a:p>
          <a:pPr rtl="1"/>
          <a:endParaRPr lang="ar-SA"/>
        </a:p>
      </dgm:t>
    </dgm:pt>
    <dgm:pt modelId="{AF38D248-C0CA-467B-8080-393C1809A135}" type="pres">
      <dgm:prSet presAssocID="{94B2A7D3-B999-47B7-8BE4-06D326EFD2F5}" presName="connectorText" presStyleLbl="sibTrans2D1" presStyleIdx="4" presStyleCnt="5"/>
      <dgm:spPr/>
      <dgm:t>
        <a:bodyPr/>
        <a:lstStyle/>
        <a:p>
          <a:pPr rtl="1"/>
          <a:endParaRPr lang="ar-SA"/>
        </a:p>
      </dgm:t>
    </dgm:pt>
  </dgm:ptLst>
  <dgm:cxnLst>
    <dgm:cxn modelId="{7B7B928D-08CB-45BD-A8A4-73B61DFF6F38}" type="presOf" srcId="{B3936F0D-C6A8-4BE6-8C0C-FAE3B142C29C}" destId="{F698E677-5A1B-4E32-8190-B31BE2461143}" srcOrd="1" destOrd="0" presId="urn:microsoft.com/office/officeart/2005/8/layout/cycle2"/>
    <dgm:cxn modelId="{543BB43C-0F46-4CBB-9B08-41553788D569}" srcId="{60C93084-227E-40A3-94A8-86450027DA2E}" destId="{E3690033-C1A5-4165-A416-3AAD2DF1E92F}" srcOrd="2" destOrd="0" parTransId="{98768F4E-C50F-4E55-A750-740D731E34B9}" sibTransId="{B3936F0D-C6A8-4BE6-8C0C-FAE3B142C29C}"/>
    <dgm:cxn modelId="{B74CE65A-8959-4E63-867D-F471FC57A478}" type="presOf" srcId="{6D8B747C-CB89-472C-827E-90BF4DAEAB9E}" destId="{082A13ED-C827-4CCD-AFE4-BC257799ED75}" srcOrd="1" destOrd="0" presId="urn:microsoft.com/office/officeart/2005/8/layout/cycle2"/>
    <dgm:cxn modelId="{BC51737F-58D3-43B0-8258-E697FDC96ECF}" type="presOf" srcId="{651666DC-EA07-47FA-9E27-EF57E771B1E7}" destId="{A4CCA777-6A04-418E-B790-0EF27690D3CB}" srcOrd="0" destOrd="0" presId="urn:microsoft.com/office/officeart/2005/8/layout/cycle2"/>
    <dgm:cxn modelId="{3B2B0AEB-0918-494B-8472-1AD5A5B5F900}" type="presOf" srcId="{DF45A60F-F94B-4B6F-80E2-B4E960263D2C}" destId="{6E0EB734-EC6C-467A-9DBC-3190711E2AB1}" srcOrd="0" destOrd="0" presId="urn:microsoft.com/office/officeart/2005/8/layout/cycle2"/>
    <dgm:cxn modelId="{E1B8DC4C-D901-4881-AEC6-73280BD0CDE4}" srcId="{60C93084-227E-40A3-94A8-86450027DA2E}" destId="{42C15DE5-4F5C-4866-86E9-7880D73F1C3C}" srcOrd="3" destOrd="0" parTransId="{EFD1EAC3-E896-4015-A08E-6347D3E182CB}" sibTransId="{6D8B747C-CB89-472C-827E-90BF4DAEAB9E}"/>
    <dgm:cxn modelId="{9E8EE3C5-BBCA-4B67-9638-AB7CF719531E}" type="presOf" srcId="{60B30F94-2CEB-45B7-BBFC-AF86860EA61B}" destId="{E8F9E881-E4B4-438B-B8BC-73A903FE98ED}" srcOrd="0" destOrd="0" presId="urn:microsoft.com/office/officeart/2005/8/layout/cycle2"/>
    <dgm:cxn modelId="{BFE45485-B8E3-45E3-A5BF-02B87717B3D6}" srcId="{60C93084-227E-40A3-94A8-86450027DA2E}" destId="{60B30F94-2CEB-45B7-BBFC-AF86860EA61B}" srcOrd="4" destOrd="0" parTransId="{40CE73FA-2A2B-42A2-8BE3-44D876728DDD}" sibTransId="{94B2A7D3-B999-47B7-8BE4-06D326EFD2F5}"/>
    <dgm:cxn modelId="{7DD6041C-C4E8-4AD0-BAF1-58427285B3AC}" type="presOf" srcId="{C9AD106D-BECB-485B-B784-9899891BCABF}" destId="{F9062E71-853E-459B-8C04-EFA2A965D406}" srcOrd="1" destOrd="0" presId="urn:microsoft.com/office/officeart/2005/8/layout/cycle2"/>
    <dgm:cxn modelId="{636E1AD7-C4FD-4327-B377-66D1EB2AAD07}" type="presOf" srcId="{99909246-80B8-4E5E-940E-F2E06C970844}" destId="{53463F87-6344-4356-A768-AEFD618A701A}" srcOrd="1" destOrd="0" presId="urn:microsoft.com/office/officeart/2005/8/layout/cycle2"/>
    <dgm:cxn modelId="{56CA8121-FC40-4518-969C-762DB5E17F48}" type="presOf" srcId="{6D8B747C-CB89-472C-827E-90BF4DAEAB9E}" destId="{98EBF89D-AE20-4BF7-B85A-2225706C715C}" srcOrd="0" destOrd="0" presId="urn:microsoft.com/office/officeart/2005/8/layout/cycle2"/>
    <dgm:cxn modelId="{77CBBC7F-8986-465E-A9C1-33A83B69A4F5}" srcId="{60C93084-227E-40A3-94A8-86450027DA2E}" destId="{DF45A60F-F94B-4B6F-80E2-B4E960263D2C}" srcOrd="0" destOrd="0" parTransId="{026EA734-A5B6-4755-A5E0-AD0D6FC30466}" sibTransId="{99909246-80B8-4E5E-940E-F2E06C970844}"/>
    <dgm:cxn modelId="{AF1CFEFA-2562-4BB6-9924-990EE6CCD2E3}" type="presOf" srcId="{94B2A7D3-B999-47B7-8BE4-06D326EFD2F5}" destId="{81ECE74B-8727-49AC-A2DB-5449DE6EA446}" srcOrd="0" destOrd="0" presId="urn:microsoft.com/office/officeart/2005/8/layout/cycle2"/>
    <dgm:cxn modelId="{1F6C9E6A-4E84-4BF6-8065-07E900AF1E7D}" srcId="{60C93084-227E-40A3-94A8-86450027DA2E}" destId="{651666DC-EA07-47FA-9E27-EF57E771B1E7}" srcOrd="1" destOrd="0" parTransId="{330477AF-AB5D-4A79-98C1-D33AD9C11A2A}" sibTransId="{C9AD106D-BECB-485B-B784-9899891BCABF}"/>
    <dgm:cxn modelId="{9C6146D3-65A8-475D-8EEE-1192BC8D58CA}" type="presOf" srcId="{42C15DE5-4F5C-4866-86E9-7880D73F1C3C}" destId="{1461C67A-B13C-43C3-B867-FB649A0F6317}" srcOrd="0" destOrd="0" presId="urn:microsoft.com/office/officeart/2005/8/layout/cycle2"/>
    <dgm:cxn modelId="{E965B74A-B248-439C-85F8-B306054AEFC7}" type="presOf" srcId="{E3690033-C1A5-4165-A416-3AAD2DF1E92F}" destId="{71A0D03A-AE5A-4653-A0AE-1AE291436B87}" srcOrd="0" destOrd="0" presId="urn:microsoft.com/office/officeart/2005/8/layout/cycle2"/>
    <dgm:cxn modelId="{6F261823-7956-4240-829E-70BA0BA63E4F}" type="presOf" srcId="{C9AD106D-BECB-485B-B784-9899891BCABF}" destId="{75CE55D3-FAEF-472A-A1FD-51F2E647A0B2}" srcOrd="0" destOrd="0" presId="urn:microsoft.com/office/officeart/2005/8/layout/cycle2"/>
    <dgm:cxn modelId="{892DEBAB-1087-4999-A623-AF7A9F40923A}" type="presOf" srcId="{99909246-80B8-4E5E-940E-F2E06C970844}" destId="{FBA07EA0-D38B-49CA-991D-D51CBF6E7D90}" srcOrd="0" destOrd="0" presId="urn:microsoft.com/office/officeart/2005/8/layout/cycle2"/>
    <dgm:cxn modelId="{F5B2F79D-2492-45C2-88BA-D78C952E37A1}" type="presOf" srcId="{60C93084-227E-40A3-94A8-86450027DA2E}" destId="{B4EF6E12-A6F4-46E0-9A86-8C745DEECD48}" srcOrd="0" destOrd="0" presId="urn:microsoft.com/office/officeart/2005/8/layout/cycle2"/>
    <dgm:cxn modelId="{C6E230E9-EC9D-45B0-B0D9-28452352345B}" type="presOf" srcId="{B3936F0D-C6A8-4BE6-8C0C-FAE3B142C29C}" destId="{0F4C0774-8141-4B7B-8D85-39337D129C32}" srcOrd="0" destOrd="0" presId="urn:microsoft.com/office/officeart/2005/8/layout/cycle2"/>
    <dgm:cxn modelId="{3BF75F5C-C369-4D98-B662-270D96D5A03A}" type="presOf" srcId="{94B2A7D3-B999-47B7-8BE4-06D326EFD2F5}" destId="{AF38D248-C0CA-467B-8080-393C1809A135}" srcOrd="1" destOrd="0" presId="urn:microsoft.com/office/officeart/2005/8/layout/cycle2"/>
    <dgm:cxn modelId="{4E92B21E-76CD-48F8-90FE-84AA2389F4EF}" type="presParOf" srcId="{B4EF6E12-A6F4-46E0-9A86-8C745DEECD48}" destId="{6E0EB734-EC6C-467A-9DBC-3190711E2AB1}" srcOrd="0" destOrd="0" presId="urn:microsoft.com/office/officeart/2005/8/layout/cycle2"/>
    <dgm:cxn modelId="{D85872C4-1DF2-43A4-AD4A-B4480B894889}" type="presParOf" srcId="{B4EF6E12-A6F4-46E0-9A86-8C745DEECD48}" destId="{FBA07EA0-D38B-49CA-991D-D51CBF6E7D90}" srcOrd="1" destOrd="0" presId="urn:microsoft.com/office/officeart/2005/8/layout/cycle2"/>
    <dgm:cxn modelId="{B828679A-0348-4448-AD4E-D0D16E75809A}" type="presParOf" srcId="{FBA07EA0-D38B-49CA-991D-D51CBF6E7D90}" destId="{53463F87-6344-4356-A768-AEFD618A701A}" srcOrd="0" destOrd="0" presId="urn:microsoft.com/office/officeart/2005/8/layout/cycle2"/>
    <dgm:cxn modelId="{04EC4F95-A2E8-4065-8553-726E73279E7C}" type="presParOf" srcId="{B4EF6E12-A6F4-46E0-9A86-8C745DEECD48}" destId="{A4CCA777-6A04-418E-B790-0EF27690D3CB}" srcOrd="2" destOrd="0" presId="urn:microsoft.com/office/officeart/2005/8/layout/cycle2"/>
    <dgm:cxn modelId="{BBB40D30-7A3B-4FA7-9E4A-CE1423F39AAA}" type="presParOf" srcId="{B4EF6E12-A6F4-46E0-9A86-8C745DEECD48}" destId="{75CE55D3-FAEF-472A-A1FD-51F2E647A0B2}" srcOrd="3" destOrd="0" presId="urn:microsoft.com/office/officeart/2005/8/layout/cycle2"/>
    <dgm:cxn modelId="{65B04E20-2318-46ED-8B2C-77F31A2979D0}" type="presParOf" srcId="{75CE55D3-FAEF-472A-A1FD-51F2E647A0B2}" destId="{F9062E71-853E-459B-8C04-EFA2A965D406}" srcOrd="0" destOrd="0" presId="urn:microsoft.com/office/officeart/2005/8/layout/cycle2"/>
    <dgm:cxn modelId="{F46DC3E7-322F-491C-840D-27552195AD76}" type="presParOf" srcId="{B4EF6E12-A6F4-46E0-9A86-8C745DEECD48}" destId="{71A0D03A-AE5A-4653-A0AE-1AE291436B87}" srcOrd="4" destOrd="0" presId="urn:microsoft.com/office/officeart/2005/8/layout/cycle2"/>
    <dgm:cxn modelId="{1D692D4F-339A-4BF2-9988-11DCDED7B138}" type="presParOf" srcId="{B4EF6E12-A6F4-46E0-9A86-8C745DEECD48}" destId="{0F4C0774-8141-4B7B-8D85-39337D129C32}" srcOrd="5" destOrd="0" presId="urn:microsoft.com/office/officeart/2005/8/layout/cycle2"/>
    <dgm:cxn modelId="{65FA77B6-C90E-44A6-855C-6D2394E3A123}" type="presParOf" srcId="{0F4C0774-8141-4B7B-8D85-39337D129C32}" destId="{F698E677-5A1B-4E32-8190-B31BE2461143}" srcOrd="0" destOrd="0" presId="urn:microsoft.com/office/officeart/2005/8/layout/cycle2"/>
    <dgm:cxn modelId="{FB100169-416B-4DE0-8ED1-2B90A91D956F}" type="presParOf" srcId="{B4EF6E12-A6F4-46E0-9A86-8C745DEECD48}" destId="{1461C67A-B13C-43C3-B867-FB649A0F6317}" srcOrd="6" destOrd="0" presId="urn:microsoft.com/office/officeart/2005/8/layout/cycle2"/>
    <dgm:cxn modelId="{D618CD70-55DF-4DBB-A9AD-2CD4AC05F4C7}" type="presParOf" srcId="{B4EF6E12-A6F4-46E0-9A86-8C745DEECD48}" destId="{98EBF89D-AE20-4BF7-B85A-2225706C715C}" srcOrd="7" destOrd="0" presId="urn:microsoft.com/office/officeart/2005/8/layout/cycle2"/>
    <dgm:cxn modelId="{5371D92B-CD78-4DE7-B688-3D04B2593BEE}" type="presParOf" srcId="{98EBF89D-AE20-4BF7-B85A-2225706C715C}" destId="{082A13ED-C827-4CCD-AFE4-BC257799ED75}" srcOrd="0" destOrd="0" presId="urn:microsoft.com/office/officeart/2005/8/layout/cycle2"/>
    <dgm:cxn modelId="{C3AFB3DA-AB6F-4F27-81E7-0A583232D54E}" type="presParOf" srcId="{B4EF6E12-A6F4-46E0-9A86-8C745DEECD48}" destId="{E8F9E881-E4B4-438B-B8BC-73A903FE98ED}" srcOrd="8" destOrd="0" presId="urn:microsoft.com/office/officeart/2005/8/layout/cycle2"/>
    <dgm:cxn modelId="{FC296FB0-3AFF-4FE6-A030-C404DA57EFAF}" type="presParOf" srcId="{B4EF6E12-A6F4-46E0-9A86-8C745DEECD48}" destId="{81ECE74B-8727-49AC-A2DB-5449DE6EA446}" srcOrd="9" destOrd="0" presId="urn:microsoft.com/office/officeart/2005/8/layout/cycle2"/>
    <dgm:cxn modelId="{DA7A5CD7-C3BC-4247-828D-E89D8039609F}" type="presParOf" srcId="{81ECE74B-8727-49AC-A2DB-5449DE6EA446}" destId="{AF38D248-C0CA-467B-8080-393C1809A13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C93084-227E-40A3-94A8-86450027DA2E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DF45A60F-F94B-4B6F-80E2-B4E960263D2C}">
      <dgm:prSet phldrT="[نص]"/>
      <dgm:spPr/>
      <dgm:t>
        <a:bodyPr/>
        <a:lstStyle/>
        <a:p>
          <a:pPr rtl="1"/>
          <a:r>
            <a:rPr lang="ar-SA" dirty="0" smtClean="0"/>
            <a:t>التخطيط</a:t>
          </a:r>
          <a:endParaRPr lang="ar-SA" dirty="0"/>
        </a:p>
      </dgm:t>
    </dgm:pt>
    <dgm:pt modelId="{026EA734-A5B6-4755-A5E0-AD0D6FC30466}" type="parTrans" cxnId="{77CBBC7F-8986-465E-A9C1-33A83B69A4F5}">
      <dgm:prSet/>
      <dgm:spPr/>
      <dgm:t>
        <a:bodyPr/>
        <a:lstStyle/>
        <a:p>
          <a:pPr rtl="1"/>
          <a:endParaRPr lang="ar-SA"/>
        </a:p>
      </dgm:t>
    </dgm:pt>
    <dgm:pt modelId="{99909246-80B8-4E5E-940E-F2E06C970844}" type="sibTrans" cxnId="{77CBBC7F-8986-465E-A9C1-33A83B69A4F5}">
      <dgm:prSet/>
      <dgm:spPr/>
      <dgm:t>
        <a:bodyPr/>
        <a:lstStyle/>
        <a:p>
          <a:pPr rtl="1"/>
          <a:endParaRPr lang="ar-SA"/>
        </a:p>
      </dgm:t>
    </dgm:pt>
    <dgm:pt modelId="{651666DC-EA07-47FA-9E27-EF57E771B1E7}">
      <dgm:prSet phldrT="[نص]"/>
      <dgm:spPr/>
      <dgm:t>
        <a:bodyPr/>
        <a:lstStyle/>
        <a:p>
          <a:pPr rtl="1"/>
          <a:r>
            <a:rPr lang="ar-SA" dirty="0" smtClean="0"/>
            <a:t>التحليل</a:t>
          </a:r>
          <a:endParaRPr lang="ar-SA" dirty="0"/>
        </a:p>
      </dgm:t>
    </dgm:pt>
    <dgm:pt modelId="{330477AF-AB5D-4A79-98C1-D33AD9C11A2A}" type="parTrans" cxnId="{1F6C9E6A-4E84-4BF6-8065-07E900AF1E7D}">
      <dgm:prSet/>
      <dgm:spPr/>
      <dgm:t>
        <a:bodyPr/>
        <a:lstStyle/>
        <a:p>
          <a:pPr rtl="1"/>
          <a:endParaRPr lang="ar-SA"/>
        </a:p>
      </dgm:t>
    </dgm:pt>
    <dgm:pt modelId="{C9AD106D-BECB-485B-B784-9899891BCABF}" type="sibTrans" cxnId="{1F6C9E6A-4E84-4BF6-8065-07E900AF1E7D}">
      <dgm:prSet/>
      <dgm:spPr/>
      <dgm:t>
        <a:bodyPr/>
        <a:lstStyle/>
        <a:p>
          <a:pPr rtl="1"/>
          <a:endParaRPr lang="ar-SA"/>
        </a:p>
      </dgm:t>
    </dgm:pt>
    <dgm:pt modelId="{E3690033-C1A5-4165-A416-3AAD2DF1E92F}">
      <dgm:prSet phldrT="[نص]"/>
      <dgm:spPr/>
      <dgm:t>
        <a:bodyPr/>
        <a:lstStyle/>
        <a:p>
          <a:pPr rtl="1"/>
          <a:r>
            <a:rPr lang="ar-SA" dirty="0" smtClean="0"/>
            <a:t>التصميم</a:t>
          </a:r>
          <a:endParaRPr lang="ar-SA" dirty="0"/>
        </a:p>
      </dgm:t>
    </dgm:pt>
    <dgm:pt modelId="{98768F4E-C50F-4E55-A750-740D731E34B9}" type="parTrans" cxnId="{543BB43C-0F46-4CBB-9B08-41553788D569}">
      <dgm:prSet/>
      <dgm:spPr/>
      <dgm:t>
        <a:bodyPr/>
        <a:lstStyle/>
        <a:p>
          <a:pPr rtl="1"/>
          <a:endParaRPr lang="ar-SA"/>
        </a:p>
      </dgm:t>
    </dgm:pt>
    <dgm:pt modelId="{B3936F0D-C6A8-4BE6-8C0C-FAE3B142C29C}" type="sibTrans" cxnId="{543BB43C-0F46-4CBB-9B08-41553788D569}">
      <dgm:prSet/>
      <dgm:spPr/>
      <dgm:t>
        <a:bodyPr/>
        <a:lstStyle/>
        <a:p>
          <a:pPr rtl="1"/>
          <a:endParaRPr lang="ar-SA"/>
        </a:p>
      </dgm:t>
    </dgm:pt>
    <dgm:pt modelId="{42C15DE5-4F5C-4866-86E9-7880D73F1C3C}">
      <dgm:prSet phldrT="[نص]"/>
      <dgm:spPr/>
      <dgm:t>
        <a:bodyPr/>
        <a:lstStyle/>
        <a:p>
          <a:pPr rtl="1"/>
          <a:r>
            <a:rPr lang="ar-SA" dirty="0" smtClean="0"/>
            <a:t>التنفيذ</a:t>
          </a:r>
          <a:endParaRPr lang="ar-SA" dirty="0"/>
        </a:p>
      </dgm:t>
    </dgm:pt>
    <dgm:pt modelId="{EFD1EAC3-E896-4015-A08E-6347D3E182CB}" type="parTrans" cxnId="{E1B8DC4C-D901-4881-AEC6-73280BD0CDE4}">
      <dgm:prSet/>
      <dgm:spPr/>
      <dgm:t>
        <a:bodyPr/>
        <a:lstStyle/>
        <a:p>
          <a:pPr rtl="1"/>
          <a:endParaRPr lang="ar-SA"/>
        </a:p>
      </dgm:t>
    </dgm:pt>
    <dgm:pt modelId="{6D8B747C-CB89-472C-827E-90BF4DAEAB9E}" type="sibTrans" cxnId="{E1B8DC4C-D901-4881-AEC6-73280BD0CDE4}">
      <dgm:prSet/>
      <dgm:spPr/>
      <dgm:t>
        <a:bodyPr/>
        <a:lstStyle/>
        <a:p>
          <a:pPr rtl="1"/>
          <a:endParaRPr lang="ar-SA"/>
        </a:p>
      </dgm:t>
    </dgm:pt>
    <dgm:pt modelId="{60B30F94-2CEB-45B7-BBFC-AF86860EA61B}">
      <dgm:prSet phldrT="[نص]"/>
      <dgm:spPr/>
      <dgm:t>
        <a:bodyPr/>
        <a:lstStyle/>
        <a:p>
          <a:pPr rtl="1"/>
          <a:r>
            <a:rPr lang="ar-SA" dirty="0" smtClean="0"/>
            <a:t>الدعم</a:t>
          </a:r>
          <a:endParaRPr lang="ar-SA" dirty="0"/>
        </a:p>
      </dgm:t>
    </dgm:pt>
    <dgm:pt modelId="{40CE73FA-2A2B-42A2-8BE3-44D876728DDD}" type="parTrans" cxnId="{BFE45485-B8E3-45E3-A5BF-02B87717B3D6}">
      <dgm:prSet/>
      <dgm:spPr/>
      <dgm:t>
        <a:bodyPr/>
        <a:lstStyle/>
        <a:p>
          <a:pPr rtl="1"/>
          <a:endParaRPr lang="ar-SA"/>
        </a:p>
      </dgm:t>
    </dgm:pt>
    <dgm:pt modelId="{94B2A7D3-B999-47B7-8BE4-06D326EFD2F5}" type="sibTrans" cxnId="{BFE45485-B8E3-45E3-A5BF-02B87717B3D6}">
      <dgm:prSet/>
      <dgm:spPr/>
      <dgm:t>
        <a:bodyPr/>
        <a:lstStyle/>
        <a:p>
          <a:pPr rtl="1"/>
          <a:endParaRPr lang="ar-SA"/>
        </a:p>
      </dgm:t>
    </dgm:pt>
    <dgm:pt modelId="{B4EF6E12-A6F4-46E0-9A86-8C745DEECD48}" type="pres">
      <dgm:prSet presAssocID="{60C93084-227E-40A3-94A8-86450027DA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E0EB734-EC6C-467A-9DBC-3190711E2AB1}" type="pres">
      <dgm:prSet presAssocID="{DF45A60F-F94B-4B6F-80E2-B4E960263D2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BA07EA0-D38B-49CA-991D-D51CBF6E7D90}" type="pres">
      <dgm:prSet presAssocID="{99909246-80B8-4E5E-940E-F2E06C970844}" presName="sibTrans" presStyleLbl="sibTrans2D1" presStyleIdx="0" presStyleCnt="5"/>
      <dgm:spPr/>
      <dgm:t>
        <a:bodyPr/>
        <a:lstStyle/>
        <a:p>
          <a:pPr rtl="1"/>
          <a:endParaRPr lang="ar-SA"/>
        </a:p>
      </dgm:t>
    </dgm:pt>
    <dgm:pt modelId="{53463F87-6344-4356-A768-AEFD618A701A}" type="pres">
      <dgm:prSet presAssocID="{99909246-80B8-4E5E-940E-F2E06C970844}" presName="connectorText" presStyleLbl="sibTrans2D1" presStyleIdx="0" presStyleCnt="5"/>
      <dgm:spPr/>
      <dgm:t>
        <a:bodyPr/>
        <a:lstStyle/>
        <a:p>
          <a:pPr rtl="1"/>
          <a:endParaRPr lang="ar-SA"/>
        </a:p>
      </dgm:t>
    </dgm:pt>
    <dgm:pt modelId="{A4CCA777-6A04-418E-B790-0EF27690D3CB}" type="pres">
      <dgm:prSet presAssocID="{651666DC-EA07-47FA-9E27-EF57E771B1E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5CE55D3-FAEF-472A-A1FD-51F2E647A0B2}" type="pres">
      <dgm:prSet presAssocID="{C9AD106D-BECB-485B-B784-9899891BCABF}" presName="sibTrans" presStyleLbl="sibTrans2D1" presStyleIdx="1" presStyleCnt="5"/>
      <dgm:spPr/>
      <dgm:t>
        <a:bodyPr/>
        <a:lstStyle/>
        <a:p>
          <a:pPr rtl="1"/>
          <a:endParaRPr lang="ar-SA"/>
        </a:p>
      </dgm:t>
    </dgm:pt>
    <dgm:pt modelId="{F9062E71-853E-459B-8C04-EFA2A965D406}" type="pres">
      <dgm:prSet presAssocID="{C9AD106D-BECB-485B-B784-9899891BCABF}" presName="connectorText" presStyleLbl="sibTrans2D1" presStyleIdx="1" presStyleCnt="5"/>
      <dgm:spPr/>
      <dgm:t>
        <a:bodyPr/>
        <a:lstStyle/>
        <a:p>
          <a:pPr rtl="1"/>
          <a:endParaRPr lang="ar-SA"/>
        </a:p>
      </dgm:t>
    </dgm:pt>
    <dgm:pt modelId="{71A0D03A-AE5A-4653-A0AE-1AE291436B87}" type="pres">
      <dgm:prSet presAssocID="{E3690033-C1A5-4165-A416-3AAD2DF1E92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F4C0774-8141-4B7B-8D85-39337D129C32}" type="pres">
      <dgm:prSet presAssocID="{B3936F0D-C6A8-4BE6-8C0C-FAE3B142C29C}" presName="sibTrans" presStyleLbl="sibTrans2D1" presStyleIdx="2" presStyleCnt="5"/>
      <dgm:spPr/>
      <dgm:t>
        <a:bodyPr/>
        <a:lstStyle/>
        <a:p>
          <a:pPr rtl="1"/>
          <a:endParaRPr lang="ar-SA"/>
        </a:p>
      </dgm:t>
    </dgm:pt>
    <dgm:pt modelId="{F698E677-5A1B-4E32-8190-B31BE2461143}" type="pres">
      <dgm:prSet presAssocID="{B3936F0D-C6A8-4BE6-8C0C-FAE3B142C29C}" presName="connectorText" presStyleLbl="sibTrans2D1" presStyleIdx="2" presStyleCnt="5"/>
      <dgm:spPr/>
      <dgm:t>
        <a:bodyPr/>
        <a:lstStyle/>
        <a:p>
          <a:pPr rtl="1"/>
          <a:endParaRPr lang="ar-SA"/>
        </a:p>
      </dgm:t>
    </dgm:pt>
    <dgm:pt modelId="{1461C67A-B13C-43C3-B867-FB649A0F6317}" type="pres">
      <dgm:prSet presAssocID="{42C15DE5-4F5C-4866-86E9-7880D73F1C3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8EBF89D-AE20-4BF7-B85A-2225706C715C}" type="pres">
      <dgm:prSet presAssocID="{6D8B747C-CB89-472C-827E-90BF4DAEAB9E}" presName="sibTrans" presStyleLbl="sibTrans2D1" presStyleIdx="3" presStyleCnt="5"/>
      <dgm:spPr/>
      <dgm:t>
        <a:bodyPr/>
        <a:lstStyle/>
        <a:p>
          <a:pPr rtl="1"/>
          <a:endParaRPr lang="ar-SA"/>
        </a:p>
      </dgm:t>
    </dgm:pt>
    <dgm:pt modelId="{082A13ED-C827-4CCD-AFE4-BC257799ED75}" type="pres">
      <dgm:prSet presAssocID="{6D8B747C-CB89-472C-827E-90BF4DAEAB9E}" presName="connectorText" presStyleLbl="sibTrans2D1" presStyleIdx="3" presStyleCnt="5"/>
      <dgm:spPr/>
      <dgm:t>
        <a:bodyPr/>
        <a:lstStyle/>
        <a:p>
          <a:pPr rtl="1"/>
          <a:endParaRPr lang="ar-SA"/>
        </a:p>
      </dgm:t>
    </dgm:pt>
    <dgm:pt modelId="{E8F9E881-E4B4-438B-B8BC-73A903FE98ED}" type="pres">
      <dgm:prSet presAssocID="{60B30F94-2CEB-45B7-BBFC-AF86860EA61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1ECE74B-8727-49AC-A2DB-5449DE6EA446}" type="pres">
      <dgm:prSet presAssocID="{94B2A7D3-B999-47B7-8BE4-06D326EFD2F5}" presName="sibTrans" presStyleLbl="sibTrans2D1" presStyleIdx="4" presStyleCnt="5"/>
      <dgm:spPr/>
      <dgm:t>
        <a:bodyPr/>
        <a:lstStyle/>
        <a:p>
          <a:pPr rtl="1"/>
          <a:endParaRPr lang="ar-SA"/>
        </a:p>
      </dgm:t>
    </dgm:pt>
    <dgm:pt modelId="{AF38D248-C0CA-467B-8080-393C1809A135}" type="pres">
      <dgm:prSet presAssocID="{94B2A7D3-B999-47B7-8BE4-06D326EFD2F5}" presName="connectorText" presStyleLbl="sibTrans2D1" presStyleIdx="4" presStyleCnt="5"/>
      <dgm:spPr/>
      <dgm:t>
        <a:bodyPr/>
        <a:lstStyle/>
        <a:p>
          <a:pPr rtl="1"/>
          <a:endParaRPr lang="ar-SA"/>
        </a:p>
      </dgm:t>
    </dgm:pt>
  </dgm:ptLst>
  <dgm:cxnLst>
    <dgm:cxn modelId="{543BB43C-0F46-4CBB-9B08-41553788D569}" srcId="{60C93084-227E-40A3-94A8-86450027DA2E}" destId="{E3690033-C1A5-4165-A416-3AAD2DF1E92F}" srcOrd="2" destOrd="0" parTransId="{98768F4E-C50F-4E55-A750-740D731E34B9}" sibTransId="{B3936F0D-C6A8-4BE6-8C0C-FAE3B142C29C}"/>
    <dgm:cxn modelId="{02A48C2E-FDCC-4DE9-906E-15F97870AD45}" type="presOf" srcId="{C9AD106D-BECB-485B-B784-9899891BCABF}" destId="{75CE55D3-FAEF-472A-A1FD-51F2E647A0B2}" srcOrd="0" destOrd="0" presId="urn:microsoft.com/office/officeart/2005/8/layout/cycle2"/>
    <dgm:cxn modelId="{A5005030-CA6F-4840-A259-79FF4667E8AB}" type="presOf" srcId="{94B2A7D3-B999-47B7-8BE4-06D326EFD2F5}" destId="{AF38D248-C0CA-467B-8080-393C1809A135}" srcOrd="1" destOrd="0" presId="urn:microsoft.com/office/officeart/2005/8/layout/cycle2"/>
    <dgm:cxn modelId="{E1B8DC4C-D901-4881-AEC6-73280BD0CDE4}" srcId="{60C93084-227E-40A3-94A8-86450027DA2E}" destId="{42C15DE5-4F5C-4866-86E9-7880D73F1C3C}" srcOrd="3" destOrd="0" parTransId="{EFD1EAC3-E896-4015-A08E-6347D3E182CB}" sibTransId="{6D8B747C-CB89-472C-827E-90BF4DAEAB9E}"/>
    <dgm:cxn modelId="{10144BC6-F8BC-4C30-8673-198CB214D087}" type="presOf" srcId="{651666DC-EA07-47FA-9E27-EF57E771B1E7}" destId="{A4CCA777-6A04-418E-B790-0EF27690D3CB}" srcOrd="0" destOrd="0" presId="urn:microsoft.com/office/officeart/2005/8/layout/cycle2"/>
    <dgm:cxn modelId="{3F75513B-3838-4139-A4DF-01DF77736EDB}" type="presOf" srcId="{C9AD106D-BECB-485B-B784-9899891BCABF}" destId="{F9062E71-853E-459B-8C04-EFA2A965D406}" srcOrd="1" destOrd="0" presId="urn:microsoft.com/office/officeart/2005/8/layout/cycle2"/>
    <dgm:cxn modelId="{2527B047-DAE2-4E6A-B608-A14F01D211BF}" type="presOf" srcId="{6D8B747C-CB89-472C-827E-90BF4DAEAB9E}" destId="{082A13ED-C827-4CCD-AFE4-BC257799ED75}" srcOrd="1" destOrd="0" presId="urn:microsoft.com/office/officeart/2005/8/layout/cycle2"/>
    <dgm:cxn modelId="{055C508B-BF2A-44A0-AD5D-0B401513A341}" type="presOf" srcId="{60C93084-227E-40A3-94A8-86450027DA2E}" destId="{B4EF6E12-A6F4-46E0-9A86-8C745DEECD48}" srcOrd="0" destOrd="0" presId="urn:microsoft.com/office/officeart/2005/8/layout/cycle2"/>
    <dgm:cxn modelId="{CCE7532C-42F9-4469-A5CD-E2A46A15736F}" type="presOf" srcId="{60B30F94-2CEB-45B7-BBFC-AF86860EA61B}" destId="{E8F9E881-E4B4-438B-B8BC-73A903FE98ED}" srcOrd="0" destOrd="0" presId="urn:microsoft.com/office/officeart/2005/8/layout/cycle2"/>
    <dgm:cxn modelId="{BFE45485-B8E3-45E3-A5BF-02B87717B3D6}" srcId="{60C93084-227E-40A3-94A8-86450027DA2E}" destId="{60B30F94-2CEB-45B7-BBFC-AF86860EA61B}" srcOrd="4" destOrd="0" parTransId="{40CE73FA-2A2B-42A2-8BE3-44D876728DDD}" sibTransId="{94B2A7D3-B999-47B7-8BE4-06D326EFD2F5}"/>
    <dgm:cxn modelId="{1F5537E7-A93C-4E8D-8988-41CA9AF07F33}" type="presOf" srcId="{94B2A7D3-B999-47B7-8BE4-06D326EFD2F5}" destId="{81ECE74B-8727-49AC-A2DB-5449DE6EA446}" srcOrd="0" destOrd="0" presId="urn:microsoft.com/office/officeart/2005/8/layout/cycle2"/>
    <dgm:cxn modelId="{77CBBC7F-8986-465E-A9C1-33A83B69A4F5}" srcId="{60C93084-227E-40A3-94A8-86450027DA2E}" destId="{DF45A60F-F94B-4B6F-80E2-B4E960263D2C}" srcOrd="0" destOrd="0" parTransId="{026EA734-A5B6-4755-A5E0-AD0D6FC30466}" sibTransId="{99909246-80B8-4E5E-940E-F2E06C970844}"/>
    <dgm:cxn modelId="{D0090DAE-C589-479F-A825-E92A1E416EF2}" type="presOf" srcId="{B3936F0D-C6A8-4BE6-8C0C-FAE3B142C29C}" destId="{0F4C0774-8141-4B7B-8D85-39337D129C32}" srcOrd="0" destOrd="0" presId="urn:microsoft.com/office/officeart/2005/8/layout/cycle2"/>
    <dgm:cxn modelId="{30DC611A-D7AB-44DD-9261-91F35B55CF7A}" type="presOf" srcId="{E3690033-C1A5-4165-A416-3AAD2DF1E92F}" destId="{71A0D03A-AE5A-4653-A0AE-1AE291436B87}" srcOrd="0" destOrd="0" presId="urn:microsoft.com/office/officeart/2005/8/layout/cycle2"/>
    <dgm:cxn modelId="{21F2B5B3-E3DA-4339-86D7-4F1A85E732E7}" type="presOf" srcId="{B3936F0D-C6A8-4BE6-8C0C-FAE3B142C29C}" destId="{F698E677-5A1B-4E32-8190-B31BE2461143}" srcOrd="1" destOrd="0" presId="urn:microsoft.com/office/officeart/2005/8/layout/cycle2"/>
    <dgm:cxn modelId="{1F6C9E6A-4E84-4BF6-8065-07E900AF1E7D}" srcId="{60C93084-227E-40A3-94A8-86450027DA2E}" destId="{651666DC-EA07-47FA-9E27-EF57E771B1E7}" srcOrd="1" destOrd="0" parTransId="{330477AF-AB5D-4A79-98C1-D33AD9C11A2A}" sibTransId="{C9AD106D-BECB-485B-B784-9899891BCABF}"/>
    <dgm:cxn modelId="{038A4A4E-4B87-4BDB-A096-A48740D55D4B}" type="presOf" srcId="{6D8B747C-CB89-472C-827E-90BF4DAEAB9E}" destId="{98EBF89D-AE20-4BF7-B85A-2225706C715C}" srcOrd="0" destOrd="0" presId="urn:microsoft.com/office/officeart/2005/8/layout/cycle2"/>
    <dgm:cxn modelId="{63C1C2CF-893D-4891-91BD-CCA1B2D6FF9E}" type="presOf" srcId="{99909246-80B8-4E5E-940E-F2E06C970844}" destId="{FBA07EA0-D38B-49CA-991D-D51CBF6E7D90}" srcOrd="0" destOrd="0" presId="urn:microsoft.com/office/officeart/2005/8/layout/cycle2"/>
    <dgm:cxn modelId="{C9BB3CE8-19DC-4BDD-8BF4-D456D2463B43}" type="presOf" srcId="{99909246-80B8-4E5E-940E-F2E06C970844}" destId="{53463F87-6344-4356-A768-AEFD618A701A}" srcOrd="1" destOrd="0" presId="urn:microsoft.com/office/officeart/2005/8/layout/cycle2"/>
    <dgm:cxn modelId="{2981BAF0-AD66-4C86-89E9-9F814BAC5F43}" type="presOf" srcId="{DF45A60F-F94B-4B6F-80E2-B4E960263D2C}" destId="{6E0EB734-EC6C-467A-9DBC-3190711E2AB1}" srcOrd="0" destOrd="0" presId="urn:microsoft.com/office/officeart/2005/8/layout/cycle2"/>
    <dgm:cxn modelId="{6F3F6BC6-D9E8-4C78-ACB7-B26299562F5F}" type="presOf" srcId="{42C15DE5-4F5C-4866-86E9-7880D73F1C3C}" destId="{1461C67A-B13C-43C3-B867-FB649A0F6317}" srcOrd="0" destOrd="0" presId="urn:microsoft.com/office/officeart/2005/8/layout/cycle2"/>
    <dgm:cxn modelId="{DA152F2F-7DF9-4499-AD8B-4B7C1C575986}" type="presParOf" srcId="{B4EF6E12-A6F4-46E0-9A86-8C745DEECD48}" destId="{6E0EB734-EC6C-467A-9DBC-3190711E2AB1}" srcOrd="0" destOrd="0" presId="urn:microsoft.com/office/officeart/2005/8/layout/cycle2"/>
    <dgm:cxn modelId="{625D54E7-149C-40D0-91E2-75A7212EEF74}" type="presParOf" srcId="{B4EF6E12-A6F4-46E0-9A86-8C745DEECD48}" destId="{FBA07EA0-D38B-49CA-991D-D51CBF6E7D90}" srcOrd="1" destOrd="0" presId="urn:microsoft.com/office/officeart/2005/8/layout/cycle2"/>
    <dgm:cxn modelId="{9950DEB6-C788-423E-B63F-BD99D7E4D4C9}" type="presParOf" srcId="{FBA07EA0-D38B-49CA-991D-D51CBF6E7D90}" destId="{53463F87-6344-4356-A768-AEFD618A701A}" srcOrd="0" destOrd="0" presId="urn:microsoft.com/office/officeart/2005/8/layout/cycle2"/>
    <dgm:cxn modelId="{331A7DD1-7564-4D7B-A930-F8156A23273E}" type="presParOf" srcId="{B4EF6E12-A6F4-46E0-9A86-8C745DEECD48}" destId="{A4CCA777-6A04-418E-B790-0EF27690D3CB}" srcOrd="2" destOrd="0" presId="urn:microsoft.com/office/officeart/2005/8/layout/cycle2"/>
    <dgm:cxn modelId="{89753210-8AA6-4B18-816F-4B82F3A9579D}" type="presParOf" srcId="{B4EF6E12-A6F4-46E0-9A86-8C745DEECD48}" destId="{75CE55D3-FAEF-472A-A1FD-51F2E647A0B2}" srcOrd="3" destOrd="0" presId="urn:microsoft.com/office/officeart/2005/8/layout/cycle2"/>
    <dgm:cxn modelId="{304DFBAE-D0FE-42DE-B40E-3DBAF81C3A71}" type="presParOf" srcId="{75CE55D3-FAEF-472A-A1FD-51F2E647A0B2}" destId="{F9062E71-853E-459B-8C04-EFA2A965D406}" srcOrd="0" destOrd="0" presId="urn:microsoft.com/office/officeart/2005/8/layout/cycle2"/>
    <dgm:cxn modelId="{6415147F-CACE-4950-9A65-6A451B84F07E}" type="presParOf" srcId="{B4EF6E12-A6F4-46E0-9A86-8C745DEECD48}" destId="{71A0D03A-AE5A-4653-A0AE-1AE291436B87}" srcOrd="4" destOrd="0" presId="urn:microsoft.com/office/officeart/2005/8/layout/cycle2"/>
    <dgm:cxn modelId="{9CF95438-A89C-45A0-B038-1F4D7E7C0ABF}" type="presParOf" srcId="{B4EF6E12-A6F4-46E0-9A86-8C745DEECD48}" destId="{0F4C0774-8141-4B7B-8D85-39337D129C32}" srcOrd="5" destOrd="0" presId="urn:microsoft.com/office/officeart/2005/8/layout/cycle2"/>
    <dgm:cxn modelId="{D94ABAB5-5608-49C4-9638-9B7C07340105}" type="presParOf" srcId="{0F4C0774-8141-4B7B-8D85-39337D129C32}" destId="{F698E677-5A1B-4E32-8190-B31BE2461143}" srcOrd="0" destOrd="0" presId="urn:microsoft.com/office/officeart/2005/8/layout/cycle2"/>
    <dgm:cxn modelId="{8EE23EF8-61BD-44AF-9736-C6D921EFE423}" type="presParOf" srcId="{B4EF6E12-A6F4-46E0-9A86-8C745DEECD48}" destId="{1461C67A-B13C-43C3-B867-FB649A0F6317}" srcOrd="6" destOrd="0" presId="urn:microsoft.com/office/officeart/2005/8/layout/cycle2"/>
    <dgm:cxn modelId="{7DBF1F28-1F52-41DA-A555-2697FF0F5780}" type="presParOf" srcId="{B4EF6E12-A6F4-46E0-9A86-8C745DEECD48}" destId="{98EBF89D-AE20-4BF7-B85A-2225706C715C}" srcOrd="7" destOrd="0" presId="urn:microsoft.com/office/officeart/2005/8/layout/cycle2"/>
    <dgm:cxn modelId="{B851A7C7-263E-415A-9B15-F769979BD787}" type="presParOf" srcId="{98EBF89D-AE20-4BF7-B85A-2225706C715C}" destId="{082A13ED-C827-4CCD-AFE4-BC257799ED75}" srcOrd="0" destOrd="0" presId="urn:microsoft.com/office/officeart/2005/8/layout/cycle2"/>
    <dgm:cxn modelId="{4F369A25-CF44-412E-AD54-416084B39A6B}" type="presParOf" srcId="{B4EF6E12-A6F4-46E0-9A86-8C745DEECD48}" destId="{E8F9E881-E4B4-438B-B8BC-73A903FE98ED}" srcOrd="8" destOrd="0" presId="urn:microsoft.com/office/officeart/2005/8/layout/cycle2"/>
    <dgm:cxn modelId="{B96D3EA2-FB64-4377-8925-327FD66AE4B2}" type="presParOf" srcId="{B4EF6E12-A6F4-46E0-9A86-8C745DEECD48}" destId="{81ECE74B-8727-49AC-A2DB-5449DE6EA446}" srcOrd="9" destOrd="0" presId="urn:microsoft.com/office/officeart/2005/8/layout/cycle2"/>
    <dgm:cxn modelId="{ED3914A2-1DB0-4F1D-93F1-EF302F1046C5}" type="presParOf" srcId="{81ECE74B-8727-49AC-A2DB-5449DE6EA446}" destId="{AF38D248-C0CA-467B-8080-393C1809A13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0EB734-EC6C-467A-9DBC-3190711E2AB1}">
      <dsp:nvSpPr>
        <dsp:cNvPr id="0" name=""/>
        <dsp:cNvSpPr/>
      </dsp:nvSpPr>
      <dsp:spPr>
        <a:xfrm>
          <a:off x="3454300" y="975"/>
          <a:ext cx="1473398" cy="14733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kern="1200" dirty="0" smtClean="0"/>
            <a:t>التنفيذ</a:t>
          </a:r>
          <a:endParaRPr lang="ar-SA" sz="2900" kern="1200" dirty="0"/>
        </a:p>
      </dsp:txBody>
      <dsp:txXfrm>
        <a:off x="3454300" y="975"/>
        <a:ext cx="1473398" cy="1473398"/>
      </dsp:txXfrm>
    </dsp:sp>
    <dsp:sp modelId="{FBA07EA0-D38B-49CA-991D-D51CBF6E7D90}">
      <dsp:nvSpPr>
        <dsp:cNvPr id="0" name=""/>
        <dsp:cNvSpPr/>
      </dsp:nvSpPr>
      <dsp:spPr>
        <a:xfrm rot="2160000">
          <a:off x="4880876" y="1132159"/>
          <a:ext cx="390609" cy="4972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kern="1200"/>
        </a:p>
      </dsp:txBody>
      <dsp:txXfrm rot="2160000">
        <a:off x="4880876" y="1132159"/>
        <a:ext cx="390609" cy="497271"/>
      </dsp:txXfrm>
    </dsp:sp>
    <dsp:sp modelId="{A4CCA777-6A04-418E-B790-0EF27690D3CB}">
      <dsp:nvSpPr>
        <dsp:cNvPr id="0" name=""/>
        <dsp:cNvSpPr/>
      </dsp:nvSpPr>
      <dsp:spPr>
        <a:xfrm>
          <a:off x="5242549" y="1300213"/>
          <a:ext cx="1473398" cy="1473398"/>
        </a:xfrm>
        <a:prstGeom prst="ellipse">
          <a:avLst/>
        </a:prstGeom>
        <a:solidFill>
          <a:schemeClr val="accent2">
            <a:hueOff val="4752210"/>
            <a:satOff val="-9171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kern="1200" dirty="0" smtClean="0"/>
            <a:t>التخطيط</a:t>
          </a:r>
          <a:endParaRPr lang="ar-SA" sz="2900" kern="1200" dirty="0"/>
        </a:p>
      </dsp:txBody>
      <dsp:txXfrm>
        <a:off x="5242549" y="1300213"/>
        <a:ext cx="1473398" cy="1473398"/>
      </dsp:txXfrm>
    </dsp:sp>
    <dsp:sp modelId="{75CE55D3-FAEF-472A-A1FD-51F2E647A0B2}">
      <dsp:nvSpPr>
        <dsp:cNvPr id="0" name=""/>
        <dsp:cNvSpPr/>
      </dsp:nvSpPr>
      <dsp:spPr>
        <a:xfrm rot="6480000">
          <a:off x="5445835" y="2828869"/>
          <a:ext cx="390609" cy="4972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752210"/>
            <a:satOff val="-9171"/>
            <a:lumOff val="-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kern="1200"/>
        </a:p>
      </dsp:txBody>
      <dsp:txXfrm rot="6480000">
        <a:off x="5445835" y="2828869"/>
        <a:ext cx="390609" cy="497271"/>
      </dsp:txXfrm>
    </dsp:sp>
    <dsp:sp modelId="{71A0D03A-AE5A-4653-A0AE-1AE291436B87}">
      <dsp:nvSpPr>
        <dsp:cNvPr id="0" name=""/>
        <dsp:cNvSpPr/>
      </dsp:nvSpPr>
      <dsp:spPr>
        <a:xfrm>
          <a:off x="4559499" y="3402426"/>
          <a:ext cx="1473398" cy="1473398"/>
        </a:xfrm>
        <a:prstGeom prst="ellipse">
          <a:avLst/>
        </a:prstGeom>
        <a:solidFill>
          <a:schemeClr val="accent2">
            <a:hueOff val="9504421"/>
            <a:satOff val="-18343"/>
            <a:lumOff val="-23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kern="1200" dirty="0" smtClean="0"/>
            <a:t>الدعم</a:t>
          </a:r>
          <a:endParaRPr lang="ar-SA" sz="2900" kern="1200" dirty="0"/>
        </a:p>
      </dsp:txBody>
      <dsp:txXfrm>
        <a:off x="4559499" y="3402426"/>
        <a:ext cx="1473398" cy="1473398"/>
      </dsp:txXfrm>
    </dsp:sp>
    <dsp:sp modelId="{0F4C0774-8141-4B7B-8D85-39337D129C32}">
      <dsp:nvSpPr>
        <dsp:cNvPr id="0" name=""/>
        <dsp:cNvSpPr/>
      </dsp:nvSpPr>
      <dsp:spPr>
        <a:xfrm rot="10800000">
          <a:off x="4006750" y="3890489"/>
          <a:ext cx="390609" cy="4972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9504421"/>
            <a:satOff val="-18343"/>
            <a:lumOff val="-23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kern="1200"/>
        </a:p>
      </dsp:txBody>
      <dsp:txXfrm rot="10800000">
        <a:off x="4006750" y="3890489"/>
        <a:ext cx="390609" cy="497271"/>
      </dsp:txXfrm>
    </dsp:sp>
    <dsp:sp modelId="{1461C67A-B13C-43C3-B867-FB649A0F6317}">
      <dsp:nvSpPr>
        <dsp:cNvPr id="0" name=""/>
        <dsp:cNvSpPr/>
      </dsp:nvSpPr>
      <dsp:spPr>
        <a:xfrm>
          <a:off x="2349102" y="3402426"/>
          <a:ext cx="1473398" cy="1473398"/>
        </a:xfrm>
        <a:prstGeom prst="ellipse">
          <a:avLst/>
        </a:prstGeom>
        <a:solidFill>
          <a:schemeClr val="accent2">
            <a:hueOff val="14256631"/>
            <a:satOff val="-27514"/>
            <a:lumOff val="-35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kern="1200" dirty="0" smtClean="0"/>
            <a:t>التحليل</a:t>
          </a:r>
          <a:endParaRPr lang="ar-SA" sz="2900" kern="1200" dirty="0"/>
        </a:p>
      </dsp:txBody>
      <dsp:txXfrm>
        <a:off x="2349102" y="3402426"/>
        <a:ext cx="1473398" cy="1473398"/>
      </dsp:txXfrm>
    </dsp:sp>
    <dsp:sp modelId="{98EBF89D-AE20-4BF7-B85A-2225706C715C}">
      <dsp:nvSpPr>
        <dsp:cNvPr id="0" name=""/>
        <dsp:cNvSpPr/>
      </dsp:nvSpPr>
      <dsp:spPr>
        <a:xfrm rot="15120000">
          <a:off x="2552388" y="2849897"/>
          <a:ext cx="390609" cy="4972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4256631"/>
            <a:satOff val="-27514"/>
            <a:lumOff val="-35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kern="1200"/>
        </a:p>
      </dsp:txBody>
      <dsp:txXfrm rot="15120000">
        <a:off x="2552388" y="2849897"/>
        <a:ext cx="390609" cy="497271"/>
      </dsp:txXfrm>
    </dsp:sp>
    <dsp:sp modelId="{E8F9E881-E4B4-438B-B8BC-73A903FE98ED}">
      <dsp:nvSpPr>
        <dsp:cNvPr id="0" name=""/>
        <dsp:cNvSpPr/>
      </dsp:nvSpPr>
      <dsp:spPr>
        <a:xfrm>
          <a:off x="1666052" y="1300213"/>
          <a:ext cx="1473398" cy="1473398"/>
        </a:xfrm>
        <a:prstGeom prst="ellipse">
          <a:avLst/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kern="1200" dirty="0" smtClean="0"/>
            <a:t>التصميم</a:t>
          </a:r>
          <a:endParaRPr lang="ar-SA" sz="2900" kern="1200" dirty="0"/>
        </a:p>
      </dsp:txBody>
      <dsp:txXfrm>
        <a:off x="1666052" y="1300213"/>
        <a:ext cx="1473398" cy="1473398"/>
      </dsp:txXfrm>
    </dsp:sp>
    <dsp:sp modelId="{81ECE74B-8727-49AC-A2DB-5449DE6EA446}">
      <dsp:nvSpPr>
        <dsp:cNvPr id="0" name=""/>
        <dsp:cNvSpPr/>
      </dsp:nvSpPr>
      <dsp:spPr>
        <a:xfrm rot="19440000">
          <a:off x="3092627" y="1145155"/>
          <a:ext cx="390609" cy="4972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kern="1200"/>
        </a:p>
      </dsp:txBody>
      <dsp:txXfrm rot="19440000">
        <a:off x="3092627" y="1145155"/>
        <a:ext cx="390609" cy="4972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0EB734-EC6C-467A-9DBC-3190711E2AB1}">
      <dsp:nvSpPr>
        <dsp:cNvPr id="0" name=""/>
        <dsp:cNvSpPr/>
      </dsp:nvSpPr>
      <dsp:spPr>
        <a:xfrm>
          <a:off x="3313900" y="1461"/>
          <a:ext cx="1449399" cy="14493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التخطيط</a:t>
          </a:r>
          <a:endParaRPr lang="ar-SA" sz="2800" kern="1200" dirty="0"/>
        </a:p>
      </dsp:txBody>
      <dsp:txXfrm>
        <a:off x="3313900" y="1461"/>
        <a:ext cx="1449399" cy="1449399"/>
      </dsp:txXfrm>
    </dsp:sp>
    <dsp:sp modelId="{FBA07EA0-D38B-49CA-991D-D51CBF6E7D90}">
      <dsp:nvSpPr>
        <dsp:cNvPr id="0" name=""/>
        <dsp:cNvSpPr/>
      </dsp:nvSpPr>
      <dsp:spPr>
        <a:xfrm rot="2160000">
          <a:off x="4717423" y="1114634"/>
          <a:ext cx="385014" cy="489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kern="1200"/>
        </a:p>
      </dsp:txBody>
      <dsp:txXfrm rot="2160000">
        <a:off x="4717423" y="1114634"/>
        <a:ext cx="385014" cy="489172"/>
      </dsp:txXfrm>
    </dsp:sp>
    <dsp:sp modelId="{A4CCA777-6A04-418E-B790-0EF27690D3CB}">
      <dsp:nvSpPr>
        <dsp:cNvPr id="0" name=""/>
        <dsp:cNvSpPr/>
      </dsp:nvSpPr>
      <dsp:spPr>
        <a:xfrm>
          <a:off x="5074193" y="1280389"/>
          <a:ext cx="1449399" cy="1449399"/>
        </a:xfrm>
        <a:prstGeom prst="ellipse">
          <a:avLst/>
        </a:prstGeom>
        <a:solidFill>
          <a:schemeClr val="accent2">
            <a:hueOff val="4752210"/>
            <a:satOff val="-9171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التحليل</a:t>
          </a:r>
          <a:endParaRPr lang="ar-SA" sz="2800" kern="1200" dirty="0"/>
        </a:p>
      </dsp:txBody>
      <dsp:txXfrm>
        <a:off x="5074193" y="1280389"/>
        <a:ext cx="1449399" cy="1449399"/>
      </dsp:txXfrm>
    </dsp:sp>
    <dsp:sp modelId="{75CE55D3-FAEF-472A-A1FD-51F2E647A0B2}">
      <dsp:nvSpPr>
        <dsp:cNvPr id="0" name=""/>
        <dsp:cNvSpPr/>
      </dsp:nvSpPr>
      <dsp:spPr>
        <a:xfrm rot="6480000">
          <a:off x="5273567" y="2784814"/>
          <a:ext cx="385014" cy="489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752210"/>
            <a:satOff val="-9171"/>
            <a:lumOff val="-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kern="1200"/>
        </a:p>
      </dsp:txBody>
      <dsp:txXfrm rot="6480000">
        <a:off x="5273567" y="2784814"/>
        <a:ext cx="385014" cy="489172"/>
      </dsp:txXfrm>
    </dsp:sp>
    <dsp:sp modelId="{71A0D03A-AE5A-4653-A0AE-1AE291436B87}">
      <dsp:nvSpPr>
        <dsp:cNvPr id="0" name=""/>
        <dsp:cNvSpPr/>
      </dsp:nvSpPr>
      <dsp:spPr>
        <a:xfrm>
          <a:off x="4401821" y="3349738"/>
          <a:ext cx="1449399" cy="1449399"/>
        </a:xfrm>
        <a:prstGeom prst="ellipse">
          <a:avLst/>
        </a:prstGeom>
        <a:solidFill>
          <a:schemeClr val="accent2">
            <a:hueOff val="9504421"/>
            <a:satOff val="-18343"/>
            <a:lumOff val="-23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التصميم</a:t>
          </a:r>
          <a:endParaRPr lang="ar-SA" sz="2800" kern="1200" dirty="0"/>
        </a:p>
      </dsp:txBody>
      <dsp:txXfrm>
        <a:off x="4401821" y="3349738"/>
        <a:ext cx="1449399" cy="1449399"/>
      </dsp:txXfrm>
    </dsp:sp>
    <dsp:sp modelId="{0F4C0774-8141-4B7B-8D85-39337D129C32}">
      <dsp:nvSpPr>
        <dsp:cNvPr id="0" name=""/>
        <dsp:cNvSpPr/>
      </dsp:nvSpPr>
      <dsp:spPr>
        <a:xfrm rot="10800000">
          <a:off x="3856989" y="3829852"/>
          <a:ext cx="385014" cy="489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9504421"/>
            <a:satOff val="-18343"/>
            <a:lumOff val="-23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kern="1200"/>
        </a:p>
      </dsp:txBody>
      <dsp:txXfrm rot="10800000">
        <a:off x="3856989" y="3829852"/>
        <a:ext cx="385014" cy="489172"/>
      </dsp:txXfrm>
    </dsp:sp>
    <dsp:sp modelId="{1461C67A-B13C-43C3-B867-FB649A0F6317}">
      <dsp:nvSpPr>
        <dsp:cNvPr id="0" name=""/>
        <dsp:cNvSpPr/>
      </dsp:nvSpPr>
      <dsp:spPr>
        <a:xfrm>
          <a:off x="2225978" y="3349738"/>
          <a:ext cx="1449399" cy="1449399"/>
        </a:xfrm>
        <a:prstGeom prst="ellipse">
          <a:avLst/>
        </a:prstGeom>
        <a:solidFill>
          <a:schemeClr val="accent2">
            <a:hueOff val="14256631"/>
            <a:satOff val="-27514"/>
            <a:lumOff val="-35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التنفيذ</a:t>
          </a:r>
          <a:endParaRPr lang="ar-SA" sz="2800" kern="1200" dirty="0"/>
        </a:p>
      </dsp:txBody>
      <dsp:txXfrm>
        <a:off x="2225978" y="3349738"/>
        <a:ext cx="1449399" cy="1449399"/>
      </dsp:txXfrm>
    </dsp:sp>
    <dsp:sp modelId="{98EBF89D-AE20-4BF7-B85A-2225706C715C}">
      <dsp:nvSpPr>
        <dsp:cNvPr id="0" name=""/>
        <dsp:cNvSpPr/>
      </dsp:nvSpPr>
      <dsp:spPr>
        <a:xfrm rot="15120000">
          <a:off x="2425352" y="2805541"/>
          <a:ext cx="385014" cy="489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4256631"/>
            <a:satOff val="-27514"/>
            <a:lumOff val="-35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kern="1200"/>
        </a:p>
      </dsp:txBody>
      <dsp:txXfrm rot="15120000">
        <a:off x="2425352" y="2805541"/>
        <a:ext cx="385014" cy="489172"/>
      </dsp:txXfrm>
    </dsp:sp>
    <dsp:sp modelId="{E8F9E881-E4B4-438B-B8BC-73A903FE98ED}">
      <dsp:nvSpPr>
        <dsp:cNvPr id="0" name=""/>
        <dsp:cNvSpPr/>
      </dsp:nvSpPr>
      <dsp:spPr>
        <a:xfrm>
          <a:off x="1553606" y="1280389"/>
          <a:ext cx="1449399" cy="1449399"/>
        </a:xfrm>
        <a:prstGeom prst="ellipse">
          <a:avLst/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الدعم</a:t>
          </a:r>
          <a:endParaRPr lang="ar-SA" sz="2800" kern="1200" dirty="0"/>
        </a:p>
      </dsp:txBody>
      <dsp:txXfrm>
        <a:off x="1553606" y="1280389"/>
        <a:ext cx="1449399" cy="1449399"/>
      </dsp:txXfrm>
    </dsp:sp>
    <dsp:sp modelId="{81ECE74B-8727-49AC-A2DB-5449DE6EA446}">
      <dsp:nvSpPr>
        <dsp:cNvPr id="0" name=""/>
        <dsp:cNvSpPr/>
      </dsp:nvSpPr>
      <dsp:spPr>
        <a:xfrm rot="19440000">
          <a:off x="2957130" y="1127443"/>
          <a:ext cx="385014" cy="489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kern="1200"/>
        </a:p>
      </dsp:txBody>
      <dsp:txXfrm rot="19440000">
        <a:off x="2957130" y="1127443"/>
        <a:ext cx="385014" cy="489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E5C31F-8D0F-42B1-BEEF-CFD0805550FB}" type="datetimeFigureOut">
              <a:rPr lang="ar-SA" smtClean="0"/>
              <a:pPr/>
              <a:t>20/04/37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02A991F-4B84-4884-A689-04E13592E4F3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/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85727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ar-SA" sz="6600" dirty="0" smtClean="0">
                <a:solidFill>
                  <a:srgbClr val="002060"/>
                </a:solidFill>
                <a:cs typeface="Akhbar MT" pitchFamily="2" charset="-78"/>
              </a:rPr>
              <a:t>بسم الله الرحمن الرحيم</a:t>
            </a:r>
            <a:endParaRPr lang="ar-SA" sz="6600" dirty="0">
              <a:solidFill>
                <a:srgbClr val="002060"/>
              </a:solidFill>
              <a:cs typeface="Akhbar MT" pitchFamily="2" charset="-78"/>
            </a:endParaRPr>
          </a:p>
        </p:txBody>
      </p:sp>
      <p:pic>
        <p:nvPicPr>
          <p:cNvPr id="11267" name="صورة 7" descr="c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79613"/>
            <a:ext cx="8477247" cy="4135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268" name="مربع نص 9"/>
          <p:cNvSpPr txBox="1">
            <a:spLocks noChangeArrowheads="1"/>
          </p:cNvSpPr>
          <p:nvPr/>
        </p:nvSpPr>
        <p:spPr bwMode="auto">
          <a:xfrm>
            <a:off x="1142976" y="5214950"/>
            <a:ext cx="7715304" cy="70788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ar-SA" sz="4000" dirty="0">
                <a:solidFill>
                  <a:schemeClr val="bg1"/>
                </a:solidFill>
              </a:rPr>
              <a:t>             </a:t>
            </a:r>
            <a:r>
              <a:rPr lang="ar-SA" sz="4000" dirty="0">
                <a:solidFill>
                  <a:srgbClr val="002060"/>
                </a:solidFill>
              </a:rPr>
              <a:t>كُن ذا أثَر وأَسعِد </a:t>
            </a:r>
            <a:r>
              <a:rPr lang="ar-SA" sz="4000" dirty="0">
                <a:solidFill>
                  <a:srgbClr val="FF0066"/>
                </a:solidFill>
              </a:rPr>
              <a:t>تُسعَد </a:t>
            </a:r>
            <a:r>
              <a:rPr lang="ar-SA" sz="4000" dirty="0">
                <a:solidFill>
                  <a:srgbClr val="002060"/>
                </a:solidFill>
              </a:rPr>
              <a:t>,, = )</a:t>
            </a:r>
          </a:p>
        </p:txBody>
      </p:sp>
      <p:pic>
        <p:nvPicPr>
          <p:cNvPr id="5" name="صورة 4" descr="TuV3Aot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1657350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depositphotos_38971593-Data-concept-Information-Systems-on-computer-keyboard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9808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SA" sz="4400" b="1" dirty="0" smtClean="0"/>
              <a:t>أنواع نظم المعلومات</a:t>
            </a:r>
            <a:r>
              <a:rPr lang="en-US" sz="4400" b="1" dirty="0" smtClean="0"/>
              <a:t> : </a:t>
            </a:r>
            <a:r>
              <a:rPr lang="en-US" sz="4400" b="1" dirty="0" smtClean="0">
                <a:solidFill>
                  <a:srgbClr val="C00000"/>
                </a:solidFill>
              </a:rPr>
              <a:t>IS</a:t>
            </a:r>
            <a:r>
              <a:rPr lang="en-US" sz="4400" b="1" dirty="0" smtClean="0"/>
              <a:t> </a:t>
            </a:r>
            <a:r>
              <a:rPr lang="ar-SA" sz="4400" b="1" dirty="0" smtClean="0"/>
              <a:t> </a:t>
            </a:r>
            <a:endParaRPr lang="ar-SA" sz="4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752600"/>
            <a:ext cx="8705088" cy="2971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MIS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(نظم المعلومات الإدارية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DSS</a:t>
            </a:r>
            <a:r>
              <a:rPr lang="ar-S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( نظم دعم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القرار 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 (الأنظمة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الخبيرة 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DPS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 (نظم معالجة البيانات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 (نظم المعلومات الجغرافية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S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228600" y="5105400"/>
            <a:ext cx="86868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 fontScale="85000" lnSpcReduction="10000"/>
          </a:bodyPr>
          <a:lstStyle/>
          <a:p>
            <a:pPr lvl="0" algn="ctr" rtl="1" fontAlgn="auto">
              <a:spcAft>
                <a:spcPts val="0"/>
              </a:spcAft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قومي بمقارنة بسيطة بين نظم المعلومات الجغرافية و </a:t>
            </a: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نظم</a:t>
            </a:r>
            <a:r>
              <a:rPr kumimoji="0" lang="ar-SA" sz="44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معالجة </a:t>
            </a:r>
            <a:r>
              <a:rPr kumimoji="0" lang="ar-SA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البيانات </a:t>
            </a:r>
            <a:r>
              <a:rPr kumimoji="0" lang="ar-SA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؟</a:t>
            </a:r>
            <a:r>
              <a:rPr kumimoji="0" lang="ar-SA" sz="44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#</a:t>
            </a:r>
            <a:r>
              <a:rPr kumimoji="0" lang="ar-SA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استراتيجية التعليم التعاوني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742950" indent="-742950" algn="r">
              <a:buFont typeface="+mj-lt"/>
              <a:buAutoNum type="arabicPeriod"/>
            </a:pP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DPS</a:t>
            </a:r>
            <a:r>
              <a:rPr lang="ar-SA" sz="4400" b="1" dirty="0" smtClean="0">
                <a:latin typeface="Times New Roman" pitchFamily="18" charset="0"/>
                <a:cs typeface="Times New Roman" pitchFamily="18" charset="0"/>
              </a:rPr>
              <a:t> (نظم معالجة البيانات</a:t>
            </a:r>
            <a:r>
              <a:rPr lang="ar-SA" sz="4400" b="1" dirty="0" err="1" smtClean="0">
                <a:latin typeface="Times New Roman" pitchFamily="18" charset="0"/>
                <a:cs typeface="Times New Roman" pitchFamily="18" charset="0"/>
              </a:rPr>
              <a:t>) :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ar-SA" b="1" dirty="0" smtClean="0"/>
              <a:t>تقوم على جمع البيانات التي تحتاجها المنظمة وتخزينها في سجلات ومعالجتها وفق إجراءات وقواعد محددة باستخدام</a:t>
            </a:r>
          </a:p>
          <a:p>
            <a:pPr>
              <a:lnSpc>
                <a:spcPct val="150000"/>
              </a:lnSpc>
            </a:pPr>
            <a:r>
              <a:rPr lang="ar-SA" b="1" dirty="0" smtClean="0"/>
              <a:t> أجهزة وأدوات </a:t>
            </a:r>
            <a:r>
              <a:rPr lang="ar-SA" b="1" dirty="0" err="1" smtClean="0"/>
              <a:t>معينة </a:t>
            </a:r>
            <a:r>
              <a:rPr lang="ar-SA" b="1" dirty="0" smtClean="0"/>
              <a:t>، ومن ثم</a:t>
            </a:r>
          </a:p>
          <a:p>
            <a:pPr>
              <a:lnSpc>
                <a:spcPct val="150000"/>
              </a:lnSpc>
              <a:buNone/>
            </a:pPr>
            <a:r>
              <a:rPr lang="ar-SA" b="1" dirty="0" smtClean="0">
                <a:solidFill>
                  <a:srgbClr val="FFC000"/>
                </a:solidFill>
              </a:rPr>
              <a:t>القيام باسترجاع المعلومات المطلوبة </a:t>
            </a:r>
          </a:p>
          <a:p>
            <a:pPr>
              <a:lnSpc>
                <a:spcPct val="150000"/>
              </a:lnSpc>
              <a:buNone/>
            </a:pPr>
            <a:r>
              <a:rPr lang="ar-SA" b="1" dirty="0" smtClean="0">
                <a:solidFill>
                  <a:srgbClr val="FFC000"/>
                </a:solidFill>
              </a:rPr>
              <a:t>وعرضها بالطريقة المناسبة.</a:t>
            </a:r>
            <a:endParaRPr lang="ar-SA" b="1" dirty="0" smtClean="0"/>
          </a:p>
          <a:p>
            <a:pPr>
              <a:lnSpc>
                <a:spcPct val="150000"/>
              </a:lnSpc>
            </a:pPr>
            <a:r>
              <a:rPr lang="ar-SA" b="1" dirty="0" smtClean="0">
                <a:solidFill>
                  <a:srgbClr val="FF0000"/>
                </a:solidFill>
              </a:rPr>
              <a:t>من </a:t>
            </a:r>
            <a:r>
              <a:rPr lang="ar-SA" b="1" dirty="0" err="1" smtClean="0">
                <a:solidFill>
                  <a:srgbClr val="FF0000"/>
                </a:solidFill>
              </a:rPr>
              <a:t>عيوبها </a:t>
            </a:r>
            <a:r>
              <a:rPr lang="ar-SA" b="1" dirty="0" smtClean="0">
                <a:solidFill>
                  <a:srgbClr val="FF0000"/>
                </a:solidFill>
              </a:rPr>
              <a:t>: </a:t>
            </a:r>
            <a:r>
              <a:rPr lang="ar-SA" b="1" dirty="0" smtClean="0"/>
              <a:t>عدم </a:t>
            </a:r>
            <a:r>
              <a:rPr lang="ar-SA" b="1" dirty="0" err="1" smtClean="0"/>
              <a:t>مرونتها ؛</a:t>
            </a:r>
            <a:endParaRPr lang="ar-SA" b="1" dirty="0" smtClean="0"/>
          </a:p>
          <a:p>
            <a:pPr>
              <a:lnSpc>
                <a:spcPct val="150000"/>
              </a:lnSpc>
              <a:buNone/>
            </a:pPr>
            <a:r>
              <a:rPr lang="ar-SA" b="1" dirty="0" smtClean="0"/>
              <a:t> لأنها غير قادرة على إنتاج معلومات لم تكن في هيكلها </a:t>
            </a:r>
            <a:r>
              <a:rPr lang="ar-SA" b="1" dirty="0" err="1" smtClean="0"/>
              <a:t>الأساسي .</a:t>
            </a:r>
            <a:endParaRPr lang="ar-SA" b="1" dirty="0" smtClean="0"/>
          </a:p>
          <a:p>
            <a:pPr>
              <a:lnSpc>
                <a:spcPct val="150000"/>
              </a:lnSpc>
            </a:pPr>
            <a:r>
              <a:rPr lang="ar-SA" b="1" dirty="0" smtClean="0">
                <a:solidFill>
                  <a:srgbClr val="FF0000"/>
                </a:solidFill>
              </a:rPr>
              <a:t>مثال: </a:t>
            </a:r>
            <a:r>
              <a:rPr lang="ar-SA" b="1" dirty="0" smtClean="0"/>
              <a:t>نظام </a:t>
            </a:r>
            <a:r>
              <a:rPr lang="ar-SA" b="1" dirty="0" err="1" smtClean="0"/>
              <a:t>المصروفات </a:t>
            </a:r>
            <a:r>
              <a:rPr lang="ar-SA" b="1" dirty="0" smtClean="0"/>
              <a:t>، نظام </a:t>
            </a:r>
            <a:r>
              <a:rPr lang="ar-SA" b="1" dirty="0" err="1" smtClean="0"/>
              <a:t>المكتبات </a:t>
            </a:r>
            <a:r>
              <a:rPr lang="ar-SA" b="1" dirty="0" smtClean="0"/>
              <a:t>، فواتير </a:t>
            </a:r>
            <a:r>
              <a:rPr lang="ar-SA" b="1" dirty="0" err="1" smtClean="0"/>
              <a:t>المبيعات .</a:t>
            </a:r>
            <a:endParaRPr lang="ar-SA" b="1" dirty="0" smtClean="0"/>
          </a:p>
          <a:p>
            <a:pPr>
              <a:lnSpc>
                <a:spcPct val="150000"/>
              </a:lnSpc>
            </a:pPr>
            <a:endParaRPr lang="ar-SA" b="1" dirty="0" smtClean="0"/>
          </a:p>
          <a:p>
            <a:pPr>
              <a:lnSpc>
                <a:spcPct val="150000"/>
              </a:lnSpc>
            </a:pPr>
            <a:endParaRPr lang="ar-SA" b="1" dirty="0" smtClean="0"/>
          </a:p>
        </p:txBody>
      </p:sp>
      <p:pic>
        <p:nvPicPr>
          <p:cNvPr id="8" name="صورة 7" descr="Data_processing.png"/>
          <p:cNvPicPr>
            <a:picLocks noChangeAspect="1"/>
          </p:cNvPicPr>
          <p:nvPr/>
        </p:nvPicPr>
        <p:blipFill>
          <a:blip r:embed="rId2" cstate="print"/>
          <a:srcRect r="75833"/>
          <a:stretch>
            <a:fillRect/>
          </a:stretch>
        </p:blipFill>
        <p:spPr>
          <a:xfrm>
            <a:off x="152400" y="1981200"/>
            <a:ext cx="22098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742950" indent="-742950" algn="r">
              <a:buFont typeface="+mj-lt"/>
              <a:buAutoNum type="arabicPeriod" startAt="2"/>
            </a:pP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ar-SA" sz="4400" b="1" dirty="0" smtClean="0">
                <a:latin typeface="Times New Roman" pitchFamily="18" charset="0"/>
                <a:cs typeface="Times New Roman" pitchFamily="18" charset="0"/>
              </a:rPr>
              <a:t> (نظم المعلومات الجغرافية</a:t>
            </a:r>
            <a:r>
              <a:rPr lang="ar-SA" sz="4400" b="1" dirty="0" err="1" smtClean="0">
                <a:latin typeface="Times New Roman" pitchFamily="18" charset="0"/>
                <a:cs typeface="Times New Roman" pitchFamily="18" charset="0"/>
              </a:rPr>
              <a:t>) :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ar-SA" b="1" dirty="0" smtClean="0"/>
              <a:t>ويمكن في هذا النظام إدخال المعلومات </a:t>
            </a:r>
            <a:r>
              <a:rPr lang="ar-SA" b="1" dirty="0" err="1" smtClean="0"/>
              <a:t>الجغرافية :</a:t>
            </a:r>
            <a:r>
              <a:rPr lang="ar-SA" b="1" dirty="0" smtClean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ar-SA" b="1" dirty="0" smtClean="0"/>
              <a:t>( </a:t>
            </a:r>
            <a:r>
              <a:rPr lang="ar-SA" b="1" dirty="0" err="1" smtClean="0">
                <a:solidFill>
                  <a:srgbClr val="FFC000"/>
                </a:solidFill>
              </a:rPr>
              <a:t>خرائط </a:t>
            </a:r>
            <a:r>
              <a:rPr lang="ar-SA" b="1" dirty="0" smtClean="0">
                <a:solidFill>
                  <a:srgbClr val="FFC000"/>
                </a:solidFill>
              </a:rPr>
              <a:t>، صور </a:t>
            </a:r>
            <a:r>
              <a:rPr lang="ar-SA" b="1" dirty="0" err="1" smtClean="0">
                <a:solidFill>
                  <a:srgbClr val="FFC000"/>
                </a:solidFill>
              </a:rPr>
              <a:t>جوية </a:t>
            </a:r>
            <a:r>
              <a:rPr lang="ar-SA" b="1" dirty="0" smtClean="0">
                <a:solidFill>
                  <a:srgbClr val="FFC000"/>
                </a:solidFill>
              </a:rPr>
              <a:t>، تصوير </a:t>
            </a:r>
            <a:r>
              <a:rPr lang="ar-SA" b="1" dirty="0" err="1" smtClean="0">
                <a:solidFill>
                  <a:srgbClr val="FFC000"/>
                </a:solidFill>
              </a:rPr>
              <a:t>فضائي </a:t>
            </a:r>
            <a:r>
              <a:rPr lang="ar-SA" b="1" dirty="0" err="1" smtClean="0"/>
              <a:t>)</a:t>
            </a:r>
            <a:r>
              <a:rPr lang="ar-SA" b="1" dirty="0" smtClean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ar-SA" b="1" dirty="0" smtClean="0"/>
              <a:t>وكذلك معلومات وصفية </a:t>
            </a:r>
          </a:p>
          <a:p>
            <a:pPr>
              <a:lnSpc>
                <a:spcPct val="150000"/>
              </a:lnSpc>
              <a:buNone/>
            </a:pPr>
            <a:r>
              <a:rPr lang="ar-SA" b="1" dirty="0" smtClean="0"/>
              <a:t>( </a:t>
            </a:r>
            <a:r>
              <a:rPr lang="ar-SA" b="1" dirty="0" smtClean="0">
                <a:solidFill>
                  <a:srgbClr val="FFC000"/>
                </a:solidFill>
              </a:rPr>
              <a:t>أسماء </a:t>
            </a:r>
            <a:r>
              <a:rPr lang="ar-SA" b="1" dirty="0" err="1" smtClean="0">
                <a:solidFill>
                  <a:srgbClr val="FFC000"/>
                </a:solidFill>
              </a:rPr>
              <a:t>الأماكن </a:t>
            </a:r>
            <a:r>
              <a:rPr lang="ar-SA" b="1" dirty="0" smtClean="0">
                <a:solidFill>
                  <a:srgbClr val="FFC000"/>
                </a:solidFill>
              </a:rPr>
              <a:t>، </a:t>
            </a:r>
            <a:r>
              <a:rPr lang="ar-SA" b="1" dirty="0" err="1" smtClean="0">
                <a:solidFill>
                  <a:srgbClr val="FFC000"/>
                </a:solidFill>
              </a:rPr>
              <a:t>جداول </a:t>
            </a:r>
            <a:r>
              <a:rPr lang="ar-SA" b="1" dirty="0" err="1" smtClean="0"/>
              <a:t>) .</a:t>
            </a:r>
            <a:endParaRPr lang="ar-SA" b="1" dirty="0" smtClean="0"/>
          </a:p>
          <a:p>
            <a:pPr>
              <a:lnSpc>
                <a:spcPct val="150000"/>
              </a:lnSpc>
              <a:buNone/>
            </a:pPr>
            <a:endParaRPr lang="ar-SA" b="1" dirty="0" smtClean="0"/>
          </a:p>
          <a:p>
            <a:pPr>
              <a:lnSpc>
                <a:spcPct val="150000"/>
              </a:lnSpc>
            </a:pPr>
            <a:r>
              <a:rPr lang="ar-SA" b="1" dirty="0" smtClean="0"/>
              <a:t>وتساعد هذه النظم في بناء تصور</a:t>
            </a:r>
          </a:p>
          <a:p>
            <a:pPr>
              <a:lnSpc>
                <a:spcPct val="150000"/>
              </a:lnSpc>
            </a:pPr>
            <a:r>
              <a:rPr lang="ar-SA" b="1" dirty="0" smtClean="0"/>
              <a:t> عن </a:t>
            </a:r>
            <a:r>
              <a:rPr lang="ar-SA" b="1" dirty="0" smtClean="0">
                <a:solidFill>
                  <a:srgbClr val="FFC000"/>
                </a:solidFill>
              </a:rPr>
              <a:t>الحالة المناخية والغطاء النباتي والجغرافي </a:t>
            </a:r>
            <a:r>
              <a:rPr lang="ar-SA" b="1" dirty="0" err="1" smtClean="0">
                <a:solidFill>
                  <a:srgbClr val="FFC000"/>
                </a:solidFill>
              </a:rPr>
              <a:t>والسكاني </a:t>
            </a:r>
            <a:r>
              <a:rPr lang="ar-SA" b="1" dirty="0" smtClean="0">
                <a:solidFill>
                  <a:srgbClr val="FFC000"/>
                </a:solidFill>
              </a:rPr>
              <a:t>، مما يساعد متخذ القرار </a:t>
            </a:r>
            <a:r>
              <a:rPr lang="ar-SA" b="1" dirty="0" smtClean="0"/>
              <a:t>في تخطيط المدن والتوسع </a:t>
            </a:r>
            <a:r>
              <a:rPr lang="ar-SA" b="1" dirty="0" err="1" smtClean="0"/>
              <a:t>العمراني .</a:t>
            </a:r>
            <a:endParaRPr lang="ar-SA" b="1" dirty="0" smtClean="0"/>
          </a:p>
        </p:txBody>
      </p:sp>
      <p:pic>
        <p:nvPicPr>
          <p:cNvPr id="7" name="صورة 6" descr="g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38862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ar-SA" dirty="0" smtClean="0"/>
              <a:t>تقوم بتزويد الإداريين والعاملين في المنظمات بالمعلومات اللازمة للقيام بأعمالهم الإدارية المختلفة </a:t>
            </a:r>
            <a:r>
              <a:rPr lang="ar-SA" dirty="0" err="1" smtClean="0"/>
              <a:t>مثل </a:t>
            </a:r>
            <a:r>
              <a:rPr lang="ar-SA" dirty="0" smtClean="0"/>
              <a:t>: </a:t>
            </a:r>
            <a:r>
              <a:rPr lang="ar-SA" dirty="0" smtClean="0">
                <a:solidFill>
                  <a:srgbClr val="FFFF00"/>
                </a:solidFill>
              </a:rPr>
              <a:t>التخطيط والتنظيم والتوجيه والتوظيف </a:t>
            </a:r>
            <a:r>
              <a:rPr lang="ar-SA" dirty="0" err="1" smtClean="0">
                <a:solidFill>
                  <a:srgbClr val="FFFF00"/>
                </a:solidFill>
              </a:rPr>
              <a:t>والرقابة </a:t>
            </a:r>
            <a:r>
              <a:rPr lang="ar-SA" dirty="0" smtClean="0"/>
              <a:t>، مما يساعد على إدارة المنظمة والعمل في بيئة تنافسية </a:t>
            </a:r>
            <a:r>
              <a:rPr lang="ar-SA" dirty="0" err="1" smtClean="0"/>
              <a:t>واضحة .</a:t>
            </a:r>
            <a:endParaRPr lang="ar-SA" dirty="0" smtClean="0"/>
          </a:p>
          <a:p>
            <a:pPr>
              <a:lnSpc>
                <a:spcPct val="150000"/>
              </a:lnSpc>
            </a:pPr>
            <a:r>
              <a:rPr lang="ar-SA" dirty="0" smtClean="0"/>
              <a:t>كما تقدم تقارير مختلفة لمستخدميها في </a:t>
            </a:r>
          </a:p>
          <a:p>
            <a:pPr>
              <a:lnSpc>
                <a:spcPct val="150000"/>
              </a:lnSpc>
            </a:pPr>
            <a:r>
              <a:rPr lang="ar-SA" dirty="0" smtClean="0"/>
              <a:t>المنظمة  منها تقارير دورية تصدر كل فترة معينة</a:t>
            </a:r>
          </a:p>
          <a:p>
            <a:pPr>
              <a:lnSpc>
                <a:spcPct val="150000"/>
              </a:lnSpc>
              <a:buNone/>
            </a:pPr>
            <a:r>
              <a:rPr lang="ar-SA" dirty="0" smtClean="0"/>
              <a:t> ( </a:t>
            </a:r>
            <a:r>
              <a:rPr lang="ar-SA" dirty="0" err="1" smtClean="0">
                <a:solidFill>
                  <a:srgbClr val="FFFF00"/>
                </a:solidFill>
              </a:rPr>
              <a:t>يوم </a:t>
            </a:r>
            <a:r>
              <a:rPr lang="ar-SA" dirty="0" smtClean="0">
                <a:solidFill>
                  <a:srgbClr val="FFFF00"/>
                </a:solidFill>
              </a:rPr>
              <a:t>– </a:t>
            </a:r>
            <a:r>
              <a:rPr lang="ar-SA" dirty="0" err="1" smtClean="0">
                <a:solidFill>
                  <a:srgbClr val="FFFF00"/>
                </a:solidFill>
              </a:rPr>
              <a:t>أسبوع </a:t>
            </a:r>
            <a:r>
              <a:rPr lang="ar-SA" dirty="0" smtClean="0">
                <a:solidFill>
                  <a:srgbClr val="FFFF00"/>
                </a:solidFill>
              </a:rPr>
              <a:t>– شهر-سنة</a:t>
            </a:r>
            <a:r>
              <a:rPr lang="ar-SA" dirty="0" err="1" smtClean="0"/>
              <a:t>).</a:t>
            </a:r>
            <a:endParaRPr lang="ar-SA" dirty="0" smtClean="0"/>
          </a:p>
          <a:p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742950" indent="-742950" algn="r">
              <a:buFont typeface="+mj-lt"/>
              <a:buAutoNum type="arabicPeriod" startAt="3"/>
            </a:pP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MIS</a:t>
            </a:r>
            <a:r>
              <a:rPr lang="ar-SA" sz="4400" b="1" dirty="0" smtClean="0">
                <a:latin typeface="Times New Roman" pitchFamily="18" charset="0"/>
                <a:cs typeface="Times New Roman" pitchFamily="18" charset="0"/>
              </a:rPr>
              <a:t>(نظم المعلومات الإدارية</a:t>
            </a:r>
            <a:r>
              <a:rPr lang="ar-SA" sz="4400" b="1" dirty="0" err="1" smtClean="0">
                <a:latin typeface="Times New Roman" pitchFamily="18" charset="0"/>
                <a:cs typeface="Times New Roman" pitchFamily="18" charset="0"/>
              </a:rPr>
              <a:t>) :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صورة 6" descr="m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733800"/>
            <a:ext cx="2933700" cy="1485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742950" indent="-742950" algn="r">
              <a:buFont typeface="+mj-lt"/>
              <a:buAutoNum type="arabicPeriod" startAt="4"/>
            </a:pP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DSS</a:t>
            </a:r>
            <a:r>
              <a:rPr lang="ar-S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400" b="1" dirty="0" smtClean="0">
                <a:latin typeface="Times New Roman" pitchFamily="18" charset="0"/>
                <a:cs typeface="Times New Roman" pitchFamily="18" charset="0"/>
              </a:rPr>
              <a:t>( نظم دعم </a:t>
            </a:r>
            <a:r>
              <a:rPr lang="ar-SA" sz="4400" b="1" dirty="0" err="1" smtClean="0">
                <a:latin typeface="Times New Roman" pitchFamily="18" charset="0"/>
                <a:cs typeface="Times New Roman" pitchFamily="18" charset="0"/>
              </a:rPr>
              <a:t>القرار ) :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endParaRPr lang="ar-SA" b="1" dirty="0" smtClean="0"/>
          </a:p>
          <a:p>
            <a:pPr>
              <a:lnSpc>
                <a:spcPct val="150000"/>
              </a:lnSpc>
            </a:pPr>
            <a:r>
              <a:rPr lang="ar-SA" b="1" dirty="0" smtClean="0"/>
              <a:t>يتم تحليل بيانات ومعلومات المنظمة لتفسير</a:t>
            </a:r>
          </a:p>
          <a:p>
            <a:pPr>
              <a:lnSpc>
                <a:spcPct val="150000"/>
              </a:lnSpc>
              <a:buNone/>
            </a:pPr>
            <a:r>
              <a:rPr lang="ar-SA" b="1" dirty="0" smtClean="0"/>
              <a:t> ما يحدث داخل المنظمة ومحيطها وإعطاء توقعات وتنبؤات بمستقبل المنظمة وتقديم مقترحات تساعد إداري المنظمة على اتخاذ القرار </a:t>
            </a:r>
            <a:r>
              <a:rPr lang="ar-SA" b="1" dirty="0" err="1" smtClean="0"/>
              <a:t>المناسب </a:t>
            </a:r>
            <a:r>
              <a:rPr lang="ar-SA" b="1" dirty="0" smtClean="0"/>
              <a:t>.</a:t>
            </a:r>
          </a:p>
          <a:p>
            <a:pPr>
              <a:lnSpc>
                <a:spcPct val="150000"/>
              </a:lnSpc>
              <a:buNone/>
            </a:pPr>
            <a:endParaRPr lang="ar-SA" dirty="0" smtClean="0"/>
          </a:p>
          <a:p>
            <a:pPr>
              <a:lnSpc>
                <a:spcPct val="150000"/>
              </a:lnSpc>
            </a:pPr>
            <a:r>
              <a:rPr lang="ar-SA" b="1" dirty="0" smtClean="0"/>
              <a:t>تتنوع القرارات المتخذة ما بين القرارات المبرمجة</a:t>
            </a:r>
          </a:p>
          <a:p>
            <a:pPr>
              <a:lnSpc>
                <a:spcPct val="150000"/>
              </a:lnSpc>
              <a:buNone/>
            </a:pPr>
            <a:r>
              <a:rPr lang="ar-SA" b="1" dirty="0" smtClean="0"/>
              <a:t> والتي يتم وضع إجراءات </a:t>
            </a:r>
            <a:r>
              <a:rPr lang="ar-SA" b="1" dirty="0" smtClean="0">
                <a:solidFill>
                  <a:srgbClr val="00B0F0"/>
                </a:solidFill>
              </a:rPr>
              <a:t>محددة لها وتكون تقليدية ومتكررة </a:t>
            </a:r>
            <a:r>
              <a:rPr lang="ar-SA" b="1" dirty="0" smtClean="0"/>
              <a:t>مثل : قرار حسم الغياب ، وتعيين المسؤولين </a:t>
            </a:r>
            <a:r>
              <a:rPr lang="ar-SA" b="1" dirty="0" smtClean="0">
                <a:solidFill>
                  <a:srgbClr val="33CCFF"/>
                </a:solidFill>
              </a:rPr>
              <a:t>. وقرارات غير </a:t>
            </a:r>
            <a:r>
              <a:rPr lang="ar-SA" b="1" dirty="0" smtClean="0">
                <a:solidFill>
                  <a:srgbClr val="00B0F0"/>
                </a:solidFill>
              </a:rPr>
              <a:t>محدده </a:t>
            </a:r>
            <a:r>
              <a:rPr lang="ar-SA" b="1" dirty="0" smtClean="0"/>
              <a:t>مثل قرار تخفيض الكلفة وتحديد سياسة </a:t>
            </a:r>
            <a:r>
              <a:rPr lang="ar-SA" b="1" dirty="0" err="1" smtClean="0"/>
              <a:t>الاستثمار .</a:t>
            </a:r>
            <a:endParaRPr lang="ar-SA" b="1" dirty="0" smtClean="0"/>
          </a:p>
        </p:txBody>
      </p:sp>
      <p:pic>
        <p:nvPicPr>
          <p:cNvPr id="10" name="صورة 9" descr="DSS New Logo.jpg"/>
          <p:cNvPicPr>
            <a:picLocks noChangeAspect="1"/>
          </p:cNvPicPr>
          <p:nvPr/>
        </p:nvPicPr>
        <p:blipFill>
          <a:blip r:embed="rId2" cstate="print"/>
          <a:srcRect b="12012"/>
          <a:stretch>
            <a:fillRect/>
          </a:stretch>
        </p:blipFill>
        <p:spPr>
          <a:xfrm>
            <a:off x="0" y="0"/>
            <a:ext cx="3291359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742950" indent="-742950" algn="r">
              <a:buFont typeface="+mj-lt"/>
              <a:buAutoNum type="arabicPeriod" startAt="5"/>
            </a:pP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ar-SA" sz="4400" b="1" dirty="0" smtClean="0">
                <a:latin typeface="Times New Roman" pitchFamily="18" charset="0"/>
                <a:cs typeface="Times New Roman" pitchFamily="18" charset="0"/>
              </a:rPr>
              <a:t> (الأنظمة </a:t>
            </a:r>
            <a:r>
              <a:rPr lang="ar-SA" sz="4400" b="1" dirty="0" err="1" smtClean="0">
                <a:latin typeface="Times New Roman" pitchFamily="18" charset="0"/>
                <a:cs typeface="Times New Roman" pitchFamily="18" charset="0"/>
              </a:rPr>
              <a:t>الخبيرة ) :</a:t>
            </a:r>
            <a:r>
              <a:rPr lang="ar-SA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S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من تطبيقات </a:t>
            </a:r>
            <a:r>
              <a:rPr lang="ar-SA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الذكاء </a:t>
            </a:r>
            <a:r>
              <a:rPr lang="ar-SA" sz="4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الإصطناعي</a:t>
            </a:r>
            <a:endParaRPr lang="en-US" sz="13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3048000" y="1219200"/>
            <a:ext cx="6096000" cy="56388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  <a:defRPr/>
            </a:pPr>
            <a:r>
              <a:rPr lang="ar-SA" b="1" dirty="0" smtClean="0">
                <a:solidFill>
                  <a:schemeClr val="bg1"/>
                </a:solidFill>
              </a:rPr>
              <a:t>عبارة عن نظام معلوماتي </a:t>
            </a:r>
            <a:r>
              <a:rPr lang="ar-SA" b="1" dirty="0" smtClean="0">
                <a:solidFill>
                  <a:srgbClr val="FFC000"/>
                </a:solidFill>
              </a:rPr>
              <a:t>يحاكي خبرة الإنسان </a:t>
            </a:r>
            <a:r>
              <a:rPr lang="ar-SA" b="1" dirty="0" smtClean="0">
                <a:solidFill>
                  <a:schemeClr val="bg1"/>
                </a:solidFill>
              </a:rPr>
              <a:t>في مجال </a:t>
            </a:r>
            <a:r>
              <a:rPr lang="ar-SA" b="1" dirty="0" err="1" smtClean="0">
                <a:solidFill>
                  <a:schemeClr val="bg1"/>
                </a:solidFill>
              </a:rPr>
              <a:t>معين .</a:t>
            </a:r>
            <a:endParaRPr lang="ar-SA" b="1" dirty="0" smtClean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  <a:buNone/>
              <a:defRPr/>
            </a:pPr>
            <a:r>
              <a:rPr lang="ar-SA" b="1" dirty="0" smtClean="0">
                <a:solidFill>
                  <a:schemeClr val="bg1"/>
                </a:solidFill>
              </a:rPr>
              <a:t>ويتم ذلك من خلال استخلاص </a:t>
            </a:r>
            <a:r>
              <a:rPr lang="ar-SA" b="1" dirty="0" smtClean="0">
                <a:solidFill>
                  <a:srgbClr val="FFC000"/>
                </a:solidFill>
              </a:rPr>
              <a:t>خبرات وقدرات </a:t>
            </a:r>
            <a:r>
              <a:rPr lang="ar-SA" b="1" dirty="0" smtClean="0">
                <a:solidFill>
                  <a:schemeClr val="bg1"/>
                </a:solidFill>
              </a:rPr>
              <a:t>مجموعة من الخبراء في أحد المجالات الحيوية </a:t>
            </a:r>
            <a:r>
              <a:rPr lang="ar-SA" b="1" dirty="0" err="1" smtClean="0">
                <a:solidFill>
                  <a:schemeClr val="bg1"/>
                </a:solidFill>
              </a:rPr>
              <a:t>والنادرة </a:t>
            </a:r>
            <a:r>
              <a:rPr lang="ar-SA" b="1" dirty="0" smtClean="0">
                <a:solidFill>
                  <a:schemeClr val="bg1"/>
                </a:solidFill>
              </a:rPr>
              <a:t>، </a:t>
            </a:r>
            <a:r>
              <a:rPr lang="ar-SA" b="1" dirty="0" smtClean="0">
                <a:solidFill>
                  <a:srgbClr val="FFC000"/>
                </a:solidFill>
              </a:rPr>
              <a:t>ووضعها في برنامج سهل الاستخدام له قدرة عالية على التحليل والربط والاستنتاج </a:t>
            </a:r>
            <a:r>
              <a:rPr lang="ar-SA" b="1" dirty="0" smtClean="0">
                <a:solidFill>
                  <a:schemeClr val="bg1"/>
                </a:solidFill>
              </a:rPr>
              <a:t>مما يمكنه من </a:t>
            </a:r>
            <a:r>
              <a:rPr lang="ar-SA" b="1" dirty="0" smtClean="0">
                <a:solidFill>
                  <a:srgbClr val="FFC000"/>
                </a:solidFill>
              </a:rPr>
              <a:t>حل المشكلات بشكل أسرع من الخبير البشري </a:t>
            </a:r>
            <a:r>
              <a:rPr lang="ar-SA" b="1" dirty="0" smtClean="0">
                <a:solidFill>
                  <a:schemeClr val="bg1"/>
                </a:solidFill>
              </a:rPr>
              <a:t>الذي تم استخلاص المعلومات </a:t>
            </a:r>
            <a:r>
              <a:rPr lang="ar-SA" b="1" dirty="0" err="1" smtClean="0">
                <a:solidFill>
                  <a:schemeClr val="bg1"/>
                </a:solidFill>
              </a:rPr>
              <a:t>منه .</a:t>
            </a:r>
            <a:endParaRPr lang="ar-SA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ar-SA" b="1" dirty="0" smtClean="0">
              <a:solidFill>
                <a:schemeClr val="bg1"/>
              </a:solidFill>
            </a:endParaRPr>
          </a:p>
        </p:txBody>
      </p:sp>
      <p:pic>
        <p:nvPicPr>
          <p:cNvPr id="8" name="صورة 7" descr="AI-03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00400"/>
            <a:ext cx="3124200" cy="3657600"/>
          </a:xfrm>
          <a:prstGeom prst="rect">
            <a:avLst/>
          </a:prstGeom>
        </p:spPr>
      </p:pic>
      <p:pic>
        <p:nvPicPr>
          <p:cNvPr id="10" name="صورة 9" descr="can-stock-photo_csp118273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124200" cy="342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solidFill>
                  <a:srgbClr val="002060"/>
                </a:solidFill>
                <a:effectLst/>
              </a:rPr>
              <a:t>نماذج نظم المعلومات في القطاعات </a:t>
            </a:r>
            <a:r>
              <a:rPr lang="ar-SA" b="1" dirty="0" err="1" smtClean="0">
                <a:solidFill>
                  <a:srgbClr val="002060"/>
                </a:solidFill>
                <a:effectLst/>
              </a:rPr>
              <a:t>المختلفة:</a:t>
            </a:r>
            <a:r>
              <a:rPr lang="ar-SA" b="1" dirty="0" smtClean="0">
                <a:solidFill>
                  <a:srgbClr val="002060"/>
                </a:solidFill>
                <a:effectLst/>
              </a:rPr>
              <a:t/>
            </a:r>
            <a:br>
              <a:rPr lang="ar-SA" b="1" dirty="0" smtClean="0">
                <a:solidFill>
                  <a:srgbClr val="002060"/>
                </a:solidFill>
                <a:effectLst/>
              </a:rPr>
            </a:br>
            <a:r>
              <a:rPr lang="ar-SA" b="1" dirty="0" smtClean="0">
                <a:solidFill>
                  <a:srgbClr val="FF0000"/>
                </a:solidFill>
                <a:effectLst/>
              </a:rPr>
              <a:t> وزارة الداخلية</a:t>
            </a:r>
            <a:endParaRPr lang="ar-SA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800600"/>
          </a:xfrm>
        </p:spPr>
        <p:txBody>
          <a:bodyPr>
            <a:normAutofit/>
          </a:bodyPr>
          <a:lstStyle/>
          <a:p>
            <a:r>
              <a:rPr lang="ar-SA" sz="2800" b="1" dirty="0" smtClean="0"/>
              <a:t>في كل منظمة من المنظمات التالية توقعي أنواع النظم المستخدمة </a:t>
            </a:r>
            <a:r>
              <a:rPr lang="ar-SA" sz="2800" b="1" dirty="0" err="1" smtClean="0"/>
              <a:t>فيها :</a:t>
            </a:r>
            <a:r>
              <a:rPr lang="ar-SA" sz="2800" b="1" dirty="0" smtClean="0"/>
              <a:t> </a:t>
            </a:r>
            <a:endParaRPr lang="ar-SA" sz="2800" b="1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2299" t="15625" r="14495" b="6250"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 descr="أبش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3124200"/>
            <a:ext cx="3962400" cy="3093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 descr="unna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2971800"/>
            <a:ext cx="24384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solidFill>
                  <a:srgbClr val="002060"/>
                </a:solidFill>
                <a:effectLst/>
              </a:rPr>
              <a:t>نماذج نظم المعلومات في القطاعات </a:t>
            </a:r>
            <a:r>
              <a:rPr lang="ar-SA" b="1" dirty="0" err="1" smtClean="0">
                <a:solidFill>
                  <a:srgbClr val="002060"/>
                </a:solidFill>
                <a:effectLst/>
              </a:rPr>
              <a:t>المختلفة:</a:t>
            </a:r>
            <a:r>
              <a:rPr lang="ar-SA" b="1" dirty="0" smtClean="0">
                <a:solidFill>
                  <a:srgbClr val="002060"/>
                </a:solidFill>
                <a:effectLst/>
              </a:rPr>
              <a:t/>
            </a:r>
            <a:br>
              <a:rPr lang="ar-SA" b="1" dirty="0" smtClean="0">
                <a:solidFill>
                  <a:srgbClr val="002060"/>
                </a:solidFill>
                <a:effectLst/>
              </a:rPr>
            </a:br>
            <a:r>
              <a:rPr lang="ar-SA" b="1" dirty="0" smtClean="0">
                <a:solidFill>
                  <a:srgbClr val="FF0000"/>
                </a:solidFill>
                <a:effectLst/>
              </a:rPr>
              <a:t> وزارة الداخلية</a:t>
            </a:r>
            <a:endParaRPr lang="ar-SA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800600"/>
          </a:xfrm>
        </p:spPr>
        <p:txBody>
          <a:bodyPr>
            <a:normAutofit/>
          </a:bodyPr>
          <a:lstStyle/>
          <a:p>
            <a:r>
              <a:rPr lang="ar-SA" sz="2800" b="1" dirty="0" smtClean="0"/>
              <a:t>في كل منظمة من المنظمات التالية توقعي أنواع النظم المستخدمة </a:t>
            </a:r>
            <a:r>
              <a:rPr lang="ar-SA" sz="2800" b="1" dirty="0" err="1" smtClean="0"/>
              <a:t>فيها :</a:t>
            </a:r>
            <a:r>
              <a:rPr lang="ar-SA" sz="2800" b="1" dirty="0" smtClean="0"/>
              <a:t> </a:t>
            </a:r>
            <a:endParaRPr lang="ar-SA" sz="2800" b="1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2299" t="15625" r="14495" b="6250"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 descr="أبش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3124200"/>
            <a:ext cx="3962400" cy="3093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 descr="unna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2971800"/>
            <a:ext cx="24384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ربع نص 8"/>
          <p:cNvSpPr txBox="1"/>
          <p:nvPr/>
        </p:nvSpPr>
        <p:spPr>
          <a:xfrm>
            <a:off x="0" y="2057400"/>
            <a:ext cx="4953000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 smtClean="0"/>
              <a:t>يستخدم نظام ساهر </a:t>
            </a:r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</a:rPr>
              <a:t>النظم الخبيرة ونظم المعلومات </a:t>
            </a:r>
            <a:r>
              <a:rPr lang="ar-SA" sz="3200" b="1" dirty="0" err="1" smtClean="0">
                <a:solidFill>
                  <a:schemeClr val="accent3">
                    <a:lumMod val="50000"/>
                  </a:schemeClr>
                </a:solidFill>
              </a:rPr>
              <a:t>الجغرافية </a:t>
            </a:r>
            <a:r>
              <a:rPr lang="ar-SA" sz="3200" b="1" dirty="0" err="1" smtClean="0"/>
              <a:t>.</a:t>
            </a:r>
            <a:endParaRPr lang="ar-SA" sz="3200" b="1" dirty="0" smtClean="0"/>
          </a:p>
          <a:p>
            <a:pPr algn="ctr"/>
            <a:r>
              <a:rPr lang="ar-SA" sz="3200" b="1" dirty="0" smtClean="0"/>
              <a:t>ونظام ابشر نظام </a:t>
            </a:r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</a:rPr>
              <a:t>معالجة البيانات </a:t>
            </a:r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</a:rPr>
              <a:t>ونظم دعم القرار</a:t>
            </a:r>
            <a:r>
              <a:rPr lang="ar-SA" sz="3200" b="1" dirty="0" smtClean="0"/>
              <a:t>.</a:t>
            </a:r>
            <a:endParaRPr lang="ar-SA" sz="32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solidFill>
                  <a:srgbClr val="002060"/>
                </a:solidFill>
                <a:effectLst/>
              </a:rPr>
              <a:t>نماذج نظم المعلومات في القطاعات </a:t>
            </a:r>
            <a:r>
              <a:rPr lang="ar-SA" b="1" dirty="0" err="1" smtClean="0">
                <a:solidFill>
                  <a:srgbClr val="002060"/>
                </a:solidFill>
                <a:effectLst/>
              </a:rPr>
              <a:t>المختلفة:</a:t>
            </a:r>
            <a:r>
              <a:rPr lang="ar-SA" b="1" dirty="0" smtClean="0">
                <a:solidFill>
                  <a:srgbClr val="002060"/>
                </a:solidFill>
                <a:effectLst/>
              </a:rPr>
              <a:t/>
            </a:r>
            <a:br>
              <a:rPr lang="ar-SA" b="1" dirty="0" smtClean="0">
                <a:solidFill>
                  <a:srgbClr val="002060"/>
                </a:solidFill>
                <a:effectLst/>
              </a:rPr>
            </a:br>
            <a:r>
              <a:rPr lang="ar-SA" b="1" dirty="0" smtClean="0">
                <a:solidFill>
                  <a:srgbClr val="FF0000"/>
                </a:solidFill>
                <a:effectLst/>
              </a:rPr>
              <a:t>وزارة الداخلية</a:t>
            </a:r>
            <a:endParaRPr lang="ar-SA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800600"/>
          </a:xfrm>
        </p:spPr>
        <p:txBody>
          <a:bodyPr>
            <a:normAutofit/>
          </a:bodyPr>
          <a:lstStyle/>
          <a:p>
            <a:r>
              <a:rPr lang="ar-SA" sz="2800" b="1" dirty="0" smtClean="0"/>
              <a:t>في كل منظمة من المنظمات التالية توقعي أنواع النظم المستخدمة </a:t>
            </a:r>
            <a:r>
              <a:rPr lang="ar-SA" sz="2800" b="1" dirty="0" err="1" smtClean="0"/>
              <a:t>فيها :</a:t>
            </a:r>
            <a:r>
              <a:rPr lang="ar-SA" sz="2800" b="1" dirty="0" smtClean="0"/>
              <a:t> </a:t>
            </a:r>
            <a:endParaRPr lang="ar-SA" sz="2800" b="1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2299" t="15625" r="14495" b="6250"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 descr="أبش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3124200"/>
            <a:ext cx="3962400" cy="3093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 descr="unna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2971800"/>
            <a:ext cx="24384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ربع نص 8"/>
          <p:cNvSpPr txBox="1"/>
          <p:nvPr/>
        </p:nvSpPr>
        <p:spPr>
          <a:xfrm>
            <a:off x="0" y="2057400"/>
            <a:ext cx="60198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 smtClean="0"/>
              <a:t>ماهي ابرز الخدمات الإليكترونية التي تقدمها قطاعات وزارة </a:t>
            </a:r>
            <a:r>
              <a:rPr lang="ar-SA" sz="3200" b="1" dirty="0" err="1" smtClean="0"/>
              <a:t>الداخلية ؟</a:t>
            </a:r>
            <a:r>
              <a:rPr lang="ar-SA" sz="3200" b="1" dirty="0" smtClean="0"/>
              <a:t> </a:t>
            </a:r>
            <a:r>
              <a:rPr lang="ar-SA" sz="3200" b="1" dirty="0" smtClean="0">
                <a:solidFill>
                  <a:srgbClr val="FF0000"/>
                </a:solidFill>
              </a:rPr>
              <a:t>#نشاط فردي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solidFill>
                  <a:srgbClr val="002060"/>
                </a:solidFill>
                <a:effectLst/>
              </a:rPr>
              <a:t>نماذج نظم المعلومات في القطاعات </a:t>
            </a:r>
            <a:r>
              <a:rPr lang="ar-SA" b="1" dirty="0" err="1" smtClean="0">
                <a:solidFill>
                  <a:srgbClr val="002060"/>
                </a:solidFill>
                <a:effectLst/>
              </a:rPr>
              <a:t>المختلفة:</a:t>
            </a:r>
            <a:r>
              <a:rPr lang="ar-SA" b="1" dirty="0" smtClean="0">
                <a:solidFill>
                  <a:srgbClr val="002060"/>
                </a:solidFill>
                <a:effectLst/>
              </a:rPr>
              <a:t/>
            </a:r>
            <a:br>
              <a:rPr lang="ar-SA" b="1" dirty="0" smtClean="0">
                <a:solidFill>
                  <a:srgbClr val="002060"/>
                </a:solidFill>
                <a:effectLst/>
              </a:rPr>
            </a:br>
            <a:r>
              <a:rPr lang="ar-SA" b="1" dirty="0" smtClean="0">
                <a:solidFill>
                  <a:srgbClr val="FF0000"/>
                </a:solidFill>
                <a:effectLst/>
              </a:rPr>
              <a:t>التعليم العام</a:t>
            </a:r>
            <a:endParaRPr lang="ar-SA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800600"/>
          </a:xfrm>
        </p:spPr>
        <p:txBody>
          <a:bodyPr>
            <a:normAutofit/>
          </a:bodyPr>
          <a:lstStyle/>
          <a:p>
            <a:r>
              <a:rPr lang="ar-SA" sz="2800" b="1" dirty="0" smtClean="0"/>
              <a:t>في كل منظمة من المنظمات التالية توقعي أنواع النظم المستخدمة </a:t>
            </a:r>
            <a:r>
              <a:rPr lang="ar-SA" sz="2800" b="1" dirty="0" err="1" smtClean="0"/>
              <a:t>فيها :</a:t>
            </a:r>
            <a:r>
              <a:rPr lang="ar-SA" sz="2800" b="1" dirty="0" smtClean="0"/>
              <a:t> </a:t>
            </a:r>
            <a:endParaRPr lang="ar-SA" sz="2800" b="1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8785" t="15625" r="1611" b="6250"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10" descr="_________________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0"/>
            <a:ext cx="3503951" cy="196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depositphotos_38971593-Data-concept-Information-Systems-on-computer-keyboard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1538" y="5429264"/>
            <a:ext cx="7467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b="1" dirty="0" smtClean="0"/>
              <a:t>تقييم </a:t>
            </a:r>
            <a:br>
              <a:rPr lang="ar-SA" b="1" dirty="0" smtClean="0"/>
            </a:br>
            <a:r>
              <a:rPr lang="ar-SA" b="1" dirty="0" smtClean="0"/>
              <a:t>الكتاب </a:t>
            </a:r>
            <a:r>
              <a:rPr lang="ar-SA" b="1" dirty="0" smtClean="0">
                <a:solidFill>
                  <a:schemeClr val="tx1"/>
                </a:solidFill>
              </a:rPr>
              <a:t>+</a:t>
            </a:r>
            <a:r>
              <a:rPr lang="ar-SA" b="1" dirty="0" smtClean="0"/>
              <a:t> الفهرس</a:t>
            </a:r>
            <a:endParaRPr lang="ar-SA" b="1" dirty="0"/>
          </a:p>
        </p:txBody>
      </p:sp>
      <p:pic>
        <p:nvPicPr>
          <p:cNvPr id="4" name="صورة 3" descr="di7o7My7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0"/>
            <a:ext cx="5286388" cy="5286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solidFill>
                  <a:srgbClr val="002060"/>
                </a:solidFill>
                <a:effectLst/>
              </a:rPr>
              <a:t>نماذج نظم المعلومات في القطاعات </a:t>
            </a:r>
            <a:r>
              <a:rPr lang="ar-SA" b="1" dirty="0" err="1" smtClean="0">
                <a:solidFill>
                  <a:srgbClr val="002060"/>
                </a:solidFill>
                <a:effectLst/>
              </a:rPr>
              <a:t>المختلفة:</a:t>
            </a:r>
            <a:r>
              <a:rPr lang="ar-SA" b="1" dirty="0" smtClean="0">
                <a:solidFill>
                  <a:srgbClr val="002060"/>
                </a:solidFill>
                <a:effectLst/>
              </a:rPr>
              <a:t/>
            </a:r>
            <a:br>
              <a:rPr lang="ar-SA" b="1" dirty="0" smtClean="0">
                <a:solidFill>
                  <a:srgbClr val="002060"/>
                </a:solidFill>
                <a:effectLst/>
              </a:rPr>
            </a:br>
            <a:r>
              <a:rPr lang="ar-SA" b="1" dirty="0" smtClean="0">
                <a:solidFill>
                  <a:srgbClr val="FF0000"/>
                </a:solidFill>
                <a:effectLst/>
              </a:rPr>
              <a:t>التعليم العام</a:t>
            </a:r>
            <a:endParaRPr lang="ar-SA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800600"/>
          </a:xfrm>
        </p:spPr>
        <p:txBody>
          <a:bodyPr>
            <a:normAutofit/>
          </a:bodyPr>
          <a:lstStyle/>
          <a:p>
            <a:r>
              <a:rPr lang="ar-SA" sz="2800" b="1" dirty="0" smtClean="0"/>
              <a:t>في كل منظمة من المنظمات التالية توقعي أنواع النظم المستخدمة </a:t>
            </a:r>
            <a:r>
              <a:rPr lang="ar-SA" sz="2800" b="1" dirty="0" err="1" smtClean="0"/>
              <a:t>فيها :</a:t>
            </a:r>
            <a:r>
              <a:rPr lang="ar-SA" sz="2800" b="1" dirty="0" smtClean="0"/>
              <a:t> </a:t>
            </a:r>
            <a:endParaRPr lang="ar-SA" sz="2800" b="1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8785" t="15625" r="1611" b="6250"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مربع نص 9"/>
          <p:cNvSpPr txBox="1"/>
          <p:nvPr/>
        </p:nvSpPr>
        <p:spPr>
          <a:xfrm>
            <a:off x="0" y="2057400"/>
            <a:ext cx="49530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 smtClean="0"/>
              <a:t>يستخدم نظام.</a:t>
            </a:r>
          </a:p>
          <a:p>
            <a:pPr algn="ctr"/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</a:rPr>
              <a:t>نظام معالجة البيانات </a:t>
            </a:r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</a:rPr>
              <a:t>ونظام دعم القرار</a:t>
            </a:r>
            <a:r>
              <a:rPr lang="ar-SA" sz="3200" b="1" dirty="0" smtClean="0"/>
              <a:t>.</a:t>
            </a:r>
            <a:endParaRPr lang="ar-SA" sz="3200" b="1" dirty="0"/>
          </a:p>
        </p:txBody>
      </p:sp>
      <p:pic>
        <p:nvPicPr>
          <p:cNvPr id="11" name="صورة 10" descr="_________________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91000"/>
            <a:ext cx="3503951" cy="196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solidFill>
                  <a:srgbClr val="002060"/>
                </a:solidFill>
                <a:effectLst/>
              </a:rPr>
              <a:t>نماذج نظم المعلومات في القطاعات </a:t>
            </a:r>
            <a:r>
              <a:rPr lang="ar-SA" b="1" dirty="0" err="1" smtClean="0">
                <a:solidFill>
                  <a:srgbClr val="002060"/>
                </a:solidFill>
                <a:effectLst/>
              </a:rPr>
              <a:t>المختلفة:</a:t>
            </a:r>
            <a:r>
              <a:rPr lang="ar-SA" b="1" dirty="0" smtClean="0">
                <a:solidFill>
                  <a:srgbClr val="002060"/>
                </a:solidFill>
                <a:effectLst/>
              </a:rPr>
              <a:t/>
            </a:r>
            <a:br>
              <a:rPr lang="ar-SA" b="1" dirty="0" smtClean="0">
                <a:solidFill>
                  <a:srgbClr val="002060"/>
                </a:solidFill>
                <a:effectLst/>
              </a:rPr>
            </a:br>
            <a:r>
              <a:rPr lang="ar-SA" b="1" dirty="0" smtClean="0">
                <a:solidFill>
                  <a:srgbClr val="FF0000"/>
                </a:solidFill>
                <a:effectLst/>
              </a:rPr>
              <a:t>الشركات</a:t>
            </a:r>
            <a:r>
              <a:rPr lang="ar-SA" b="1" dirty="0" smtClean="0">
                <a:solidFill>
                  <a:srgbClr val="002060"/>
                </a:solidFill>
                <a:effectLst/>
              </a:rPr>
              <a:t> </a:t>
            </a:r>
            <a:endParaRPr lang="ar-SA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800600"/>
          </a:xfrm>
        </p:spPr>
        <p:txBody>
          <a:bodyPr>
            <a:normAutofit/>
          </a:bodyPr>
          <a:lstStyle/>
          <a:p>
            <a:r>
              <a:rPr lang="ar-SA" sz="2800" b="1" dirty="0" smtClean="0"/>
              <a:t>في كل منظمة من المنظمات التالية توقعي أنواع النظم المستخدمة </a:t>
            </a:r>
            <a:r>
              <a:rPr lang="ar-SA" sz="2800" b="1" dirty="0" err="1" smtClean="0"/>
              <a:t>فيها :</a:t>
            </a:r>
            <a:r>
              <a:rPr lang="ar-SA" sz="2800" b="1" dirty="0" smtClean="0"/>
              <a:t> </a:t>
            </a:r>
            <a:endParaRPr lang="ar-SA" sz="2800" b="1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pic>
        <p:nvPicPr>
          <p:cNvPr id="12" name="صورة 11" descr="436x328_12621_2228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981200"/>
            <a:ext cx="4953000" cy="4876800"/>
          </a:xfrm>
          <a:prstGeom prst="rect">
            <a:avLst/>
          </a:prstGeom>
        </p:spPr>
      </p:pic>
      <p:pic>
        <p:nvPicPr>
          <p:cNvPr id="13" name="صورة 12" descr="13835167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7000"/>
            <a:ext cx="5029200" cy="4191000"/>
          </a:xfrm>
          <a:prstGeom prst="rect">
            <a:avLst/>
          </a:prstGeom>
        </p:spPr>
      </p:pic>
      <p:pic>
        <p:nvPicPr>
          <p:cNvPr id="14" name="صورة 13" descr="tumblr_inline_nigyhtSIyl1t4j6o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5200"/>
            <a:ext cx="3100388" cy="3352800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0" y="2057400"/>
            <a:ext cx="58674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 smtClean="0"/>
              <a:t> </a:t>
            </a:r>
            <a:r>
              <a:rPr lang="ar-SA" sz="3200" b="1" dirty="0" smtClean="0"/>
              <a:t> # </a:t>
            </a:r>
            <a:r>
              <a:rPr lang="ar-SA" sz="3200" b="1" dirty="0" smtClean="0">
                <a:solidFill>
                  <a:srgbClr val="FF0000"/>
                </a:solidFill>
              </a:rPr>
              <a:t>للمثقفات فقط</a:t>
            </a:r>
            <a:r>
              <a:rPr lang="en-US" sz="3200" b="1" dirty="0" smtClean="0"/>
              <a:t>                            sap </a:t>
            </a:r>
            <a:r>
              <a:rPr lang="ar-SA" sz="3200" b="1" dirty="0" smtClean="0"/>
              <a:t>الى ما</a:t>
            </a:r>
            <a:r>
              <a:rPr lang="ar-SA" sz="3200" b="1" dirty="0" smtClean="0">
                <a:solidFill>
                  <a:srgbClr val="002060"/>
                </a:solidFill>
              </a:rPr>
              <a:t>ذا </a:t>
            </a:r>
            <a:r>
              <a:rPr lang="ar-SA" sz="3200" b="1" dirty="0" err="1" smtClean="0">
                <a:solidFill>
                  <a:srgbClr val="002060"/>
                </a:solidFill>
              </a:rPr>
              <a:t>يرمز؟</a:t>
            </a:r>
            <a:r>
              <a:rPr lang="ar-SA" sz="3200" b="1" dirty="0" smtClean="0"/>
              <a:t> ( </a:t>
            </a:r>
            <a:r>
              <a:rPr lang="ar-SA" sz="3200" b="1" dirty="0" err="1" smtClean="0"/>
              <a:t>ساب )</a:t>
            </a:r>
            <a:endParaRPr lang="ar-SA" sz="32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 descr="13835167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3000"/>
            <a:ext cx="4724400" cy="3175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solidFill>
                  <a:srgbClr val="002060"/>
                </a:solidFill>
                <a:effectLst/>
              </a:rPr>
              <a:t>نماذج نظم المعلومات في القطاعات </a:t>
            </a:r>
            <a:r>
              <a:rPr lang="ar-SA" b="1" dirty="0" err="1" smtClean="0">
                <a:solidFill>
                  <a:srgbClr val="002060"/>
                </a:solidFill>
                <a:effectLst/>
              </a:rPr>
              <a:t>المختلفة:</a:t>
            </a:r>
            <a:r>
              <a:rPr lang="ar-SA" b="1" dirty="0" smtClean="0">
                <a:solidFill>
                  <a:srgbClr val="002060"/>
                </a:solidFill>
                <a:effectLst/>
              </a:rPr>
              <a:t/>
            </a:r>
            <a:br>
              <a:rPr lang="ar-SA" b="1" dirty="0" smtClean="0">
                <a:solidFill>
                  <a:srgbClr val="002060"/>
                </a:solidFill>
                <a:effectLst/>
              </a:rPr>
            </a:br>
            <a:r>
              <a:rPr lang="ar-SA" b="1" dirty="0" smtClean="0">
                <a:solidFill>
                  <a:srgbClr val="FF0000"/>
                </a:solidFill>
                <a:effectLst/>
              </a:rPr>
              <a:t>الشركات</a:t>
            </a:r>
            <a:r>
              <a:rPr lang="ar-SA" b="1" dirty="0" smtClean="0">
                <a:solidFill>
                  <a:srgbClr val="002060"/>
                </a:solidFill>
                <a:effectLst/>
              </a:rPr>
              <a:t> </a:t>
            </a:r>
            <a:endParaRPr lang="ar-SA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800600"/>
          </a:xfrm>
        </p:spPr>
        <p:txBody>
          <a:bodyPr>
            <a:normAutofit/>
          </a:bodyPr>
          <a:lstStyle/>
          <a:p>
            <a:r>
              <a:rPr lang="ar-SA" sz="2800" b="1" dirty="0" smtClean="0"/>
              <a:t>في كل منظمة من المنظمات التالية توقعي أنواع النظم المستخدمة </a:t>
            </a:r>
            <a:r>
              <a:rPr lang="ar-SA" sz="2800" b="1" dirty="0" err="1" smtClean="0"/>
              <a:t>فيها :</a:t>
            </a:r>
            <a:r>
              <a:rPr lang="ar-SA" sz="2800" b="1" dirty="0" smtClean="0"/>
              <a:t> </a:t>
            </a:r>
            <a:endParaRPr lang="ar-SA" sz="2800" b="1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pic>
        <p:nvPicPr>
          <p:cNvPr id="12" name="صورة 11" descr="436x328_12621_2228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581422"/>
            <a:ext cx="4343400" cy="4276578"/>
          </a:xfrm>
          <a:prstGeom prst="rect">
            <a:avLst/>
          </a:prstGeom>
        </p:spPr>
      </p:pic>
      <p:pic>
        <p:nvPicPr>
          <p:cNvPr id="9" name="صورة 8" descr="tumblr_inline_nigyhtSIyl1t4j6o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5200"/>
            <a:ext cx="3100388" cy="3352800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0" y="2057400"/>
            <a:ext cx="754380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 smtClean="0"/>
              <a:t>يعتبر نظام ساب من أغلى الأنظمة وتم انشاءه من قبل </a:t>
            </a:r>
            <a:r>
              <a:rPr lang="en-US" sz="3200" b="1" i="1" dirty="0" smtClean="0">
                <a:solidFill>
                  <a:srgbClr val="FF0000"/>
                </a:solidFill>
              </a:rPr>
              <a:t>system applications and products</a:t>
            </a:r>
            <a:r>
              <a:rPr lang="en-US" sz="3200" b="1" i="1" dirty="0" smtClean="0"/>
              <a:t> </a:t>
            </a:r>
            <a:r>
              <a:rPr lang="ar-SA" sz="3200" b="1" dirty="0" smtClean="0"/>
              <a:t>شركة</a:t>
            </a:r>
          </a:p>
          <a:p>
            <a:pPr algn="ctr"/>
            <a:r>
              <a:rPr lang="ar-SA" sz="3200" b="1" dirty="0" smtClean="0"/>
              <a:t> وهي شركة متخصصة في انتاج البرمجيات </a:t>
            </a:r>
          </a:p>
          <a:p>
            <a:pPr algn="ctr"/>
            <a:r>
              <a:rPr lang="ar-SA" sz="3200" b="1" dirty="0" smtClean="0"/>
              <a:t>الإدارية</a:t>
            </a:r>
          </a:p>
          <a:p>
            <a:pPr algn="ctr"/>
            <a:r>
              <a:rPr lang="ar-SA" sz="3200" b="1" dirty="0" err="1" smtClean="0">
                <a:solidFill>
                  <a:schemeClr val="accent3">
                    <a:lumMod val="50000"/>
                  </a:schemeClr>
                </a:solidFill>
              </a:rPr>
              <a:t>ويستخدم </a:t>
            </a:r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</a:rPr>
              <a:t>: نظام المعلومات الإدارية، معالجة البيانات </a:t>
            </a:r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</a:rPr>
              <a:t>ونظام دعم القرار</a:t>
            </a:r>
            <a:r>
              <a:rPr lang="ar-SA" sz="3200" b="1" dirty="0" smtClean="0"/>
              <a:t>.</a:t>
            </a:r>
            <a:endParaRPr lang="ar-SA" sz="32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 descr="13835167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56826" cy="6858001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solidFill>
                  <a:srgbClr val="002060"/>
                </a:solidFill>
                <a:effectLst/>
              </a:rPr>
              <a:t>نماذج نظم المعلومات في القطاعات </a:t>
            </a:r>
            <a:r>
              <a:rPr lang="ar-SA" b="1" dirty="0" err="1" smtClean="0">
                <a:solidFill>
                  <a:srgbClr val="002060"/>
                </a:solidFill>
                <a:effectLst/>
              </a:rPr>
              <a:t>المختلفة:</a:t>
            </a:r>
            <a:r>
              <a:rPr lang="ar-SA" b="1" dirty="0" smtClean="0">
                <a:solidFill>
                  <a:srgbClr val="002060"/>
                </a:solidFill>
                <a:effectLst/>
              </a:rPr>
              <a:t/>
            </a:r>
            <a:br>
              <a:rPr lang="ar-SA" b="1" dirty="0" smtClean="0">
                <a:solidFill>
                  <a:srgbClr val="002060"/>
                </a:solidFill>
                <a:effectLst/>
              </a:rPr>
            </a:br>
            <a:r>
              <a:rPr lang="ar-SA" b="1" dirty="0" smtClean="0">
                <a:solidFill>
                  <a:srgbClr val="FF0000"/>
                </a:solidFill>
                <a:effectLst/>
              </a:rPr>
              <a:t>الشركات</a:t>
            </a:r>
            <a:r>
              <a:rPr lang="ar-SA" b="1" dirty="0" smtClean="0">
                <a:solidFill>
                  <a:srgbClr val="002060"/>
                </a:solidFill>
                <a:effectLst/>
              </a:rPr>
              <a:t> </a:t>
            </a:r>
            <a:endParaRPr lang="ar-SA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800600"/>
          </a:xfrm>
        </p:spPr>
        <p:txBody>
          <a:bodyPr>
            <a:normAutofit/>
          </a:bodyPr>
          <a:lstStyle/>
          <a:p>
            <a:r>
              <a:rPr lang="ar-SA" sz="2800" b="1" dirty="0" smtClean="0"/>
              <a:t>في كل منظمة من المنظمات التالية توقعي أنواع النظم المستخدمة </a:t>
            </a:r>
            <a:r>
              <a:rPr lang="ar-SA" sz="2800" b="1" dirty="0" err="1" smtClean="0"/>
              <a:t>فيها :</a:t>
            </a:r>
            <a:r>
              <a:rPr lang="ar-SA" sz="2800" b="1" dirty="0" smtClean="0"/>
              <a:t> </a:t>
            </a:r>
            <a:endParaRPr lang="ar-SA" sz="2800" b="1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pic>
        <p:nvPicPr>
          <p:cNvPr id="12" name="صورة 11" descr="436x328_12621_2228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581422"/>
            <a:ext cx="4343400" cy="4276578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0" y="2057400"/>
            <a:ext cx="449580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من اهم تطبيقات نظام </a:t>
            </a:r>
            <a:r>
              <a:rPr lang="ar-SA" sz="3200" b="1" dirty="0" err="1" smtClean="0">
                <a:solidFill>
                  <a:srgbClr val="FF0000"/>
                </a:solidFill>
              </a:rPr>
              <a:t>ساب :</a:t>
            </a:r>
            <a:endParaRPr lang="ar-SA" sz="3200" b="1" dirty="0" smtClean="0">
              <a:solidFill>
                <a:srgbClr val="FF0000"/>
              </a:solidFill>
            </a:endParaRPr>
          </a:p>
          <a:p>
            <a:pPr algn="ctr"/>
            <a:r>
              <a:rPr lang="ar-SA" sz="3200" b="1" dirty="0" smtClean="0"/>
              <a:t>نظام العمليات المالية.</a:t>
            </a:r>
          </a:p>
          <a:p>
            <a:pPr algn="ctr"/>
            <a:r>
              <a:rPr lang="ar-SA" sz="3200" b="1" dirty="0" smtClean="0"/>
              <a:t>نظام المصروفات.</a:t>
            </a:r>
          </a:p>
          <a:p>
            <a:pPr algn="ctr"/>
            <a:r>
              <a:rPr lang="ar-SA" sz="3200" b="1" dirty="0" smtClean="0"/>
              <a:t>نظام الصيانة وقطع الغيار.</a:t>
            </a:r>
          </a:p>
          <a:p>
            <a:pPr algn="ctr"/>
            <a:r>
              <a:rPr lang="ar-SA" sz="3200" b="1" dirty="0" smtClean="0"/>
              <a:t>نظام ادارة العملاء.</a:t>
            </a:r>
          </a:p>
          <a:p>
            <a:pPr algn="ctr"/>
            <a:r>
              <a:rPr lang="ar-SA" sz="3200" b="1" dirty="0" smtClean="0"/>
              <a:t>نظام الإمداد والتوريد.</a:t>
            </a:r>
            <a:endParaRPr lang="ar-SA" sz="3200" b="1" dirty="0"/>
          </a:p>
        </p:txBody>
      </p:sp>
      <p:pic>
        <p:nvPicPr>
          <p:cNvPr id="9" name="صورة 8" descr="tumblr_inline_nigyhtSIyl1t4j6o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4800600"/>
            <a:ext cx="1902511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solidFill>
                  <a:srgbClr val="002060"/>
                </a:solidFill>
                <a:effectLst/>
              </a:rPr>
              <a:t>نماذج نظم المعلومات في القطاعات </a:t>
            </a:r>
            <a:r>
              <a:rPr lang="ar-SA" b="1" dirty="0" err="1" smtClean="0">
                <a:solidFill>
                  <a:srgbClr val="002060"/>
                </a:solidFill>
                <a:effectLst/>
              </a:rPr>
              <a:t>المختلفة:</a:t>
            </a:r>
            <a:r>
              <a:rPr lang="ar-SA" b="1" dirty="0" smtClean="0">
                <a:solidFill>
                  <a:srgbClr val="002060"/>
                </a:solidFill>
                <a:effectLst/>
              </a:rPr>
              <a:t/>
            </a:r>
            <a:br>
              <a:rPr lang="ar-SA" b="1" dirty="0" smtClean="0">
                <a:solidFill>
                  <a:srgbClr val="002060"/>
                </a:solidFill>
                <a:effectLst/>
              </a:rPr>
            </a:br>
            <a:r>
              <a:rPr lang="ar-SA" b="1" dirty="0" smtClean="0">
                <a:solidFill>
                  <a:srgbClr val="FF0000"/>
                </a:solidFill>
                <a:effectLst/>
              </a:rPr>
              <a:t>التعليم العالي</a:t>
            </a:r>
            <a:endParaRPr lang="ar-SA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800600"/>
          </a:xfrm>
        </p:spPr>
        <p:txBody>
          <a:bodyPr>
            <a:normAutofit/>
          </a:bodyPr>
          <a:lstStyle/>
          <a:p>
            <a:r>
              <a:rPr lang="ar-SA" sz="2800" b="1" dirty="0" smtClean="0"/>
              <a:t>في كل منظمة من المنظمات التالية توقعي أنواع النظم المستخدمة </a:t>
            </a:r>
            <a:r>
              <a:rPr lang="ar-SA" sz="2800" b="1" dirty="0" err="1" smtClean="0"/>
              <a:t>فيها :</a:t>
            </a:r>
            <a:r>
              <a:rPr lang="ar-SA" sz="2800" b="1" dirty="0" smtClean="0"/>
              <a:t> </a:t>
            </a:r>
            <a:endParaRPr lang="ar-SA" sz="2800" b="1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l="8785" t="15625" r="1611" b="6250"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صورة 12" descr="ref_exam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9800"/>
            <a:ext cx="5037449" cy="2443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solidFill>
                  <a:srgbClr val="002060"/>
                </a:solidFill>
                <a:effectLst/>
              </a:rPr>
              <a:t>نماذج نظم المعلومات في القطاعات </a:t>
            </a:r>
            <a:r>
              <a:rPr lang="ar-SA" b="1" dirty="0" err="1" smtClean="0">
                <a:solidFill>
                  <a:srgbClr val="002060"/>
                </a:solidFill>
                <a:effectLst/>
              </a:rPr>
              <a:t>المختلفة:</a:t>
            </a:r>
            <a:r>
              <a:rPr lang="ar-SA" b="1" dirty="0" smtClean="0">
                <a:solidFill>
                  <a:srgbClr val="002060"/>
                </a:solidFill>
                <a:effectLst/>
              </a:rPr>
              <a:t/>
            </a:r>
            <a:br>
              <a:rPr lang="ar-SA" b="1" dirty="0" smtClean="0">
                <a:solidFill>
                  <a:srgbClr val="002060"/>
                </a:solidFill>
                <a:effectLst/>
              </a:rPr>
            </a:br>
            <a:r>
              <a:rPr lang="ar-SA" b="1" dirty="0" smtClean="0">
                <a:solidFill>
                  <a:srgbClr val="FF0000"/>
                </a:solidFill>
                <a:effectLst/>
              </a:rPr>
              <a:t>التعليم العالي</a:t>
            </a:r>
            <a:endParaRPr lang="ar-SA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800600"/>
          </a:xfrm>
        </p:spPr>
        <p:txBody>
          <a:bodyPr>
            <a:normAutofit/>
          </a:bodyPr>
          <a:lstStyle/>
          <a:p>
            <a:r>
              <a:rPr lang="ar-SA" sz="2800" b="1" dirty="0" smtClean="0"/>
              <a:t>في كل منظمة من المنظمات التالية توقعي أنواع النظم المستخدمة </a:t>
            </a:r>
            <a:r>
              <a:rPr lang="ar-SA" sz="2800" b="1" dirty="0" err="1" smtClean="0"/>
              <a:t>فيها :</a:t>
            </a:r>
            <a:r>
              <a:rPr lang="ar-SA" sz="2800" b="1" dirty="0" smtClean="0"/>
              <a:t> </a:t>
            </a:r>
            <a:endParaRPr lang="ar-SA" sz="2800" b="1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l="8785" t="15625" r="1611" b="6250"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مربع نص 9"/>
          <p:cNvSpPr txBox="1"/>
          <p:nvPr/>
        </p:nvSpPr>
        <p:spPr>
          <a:xfrm>
            <a:off x="0" y="2057400"/>
            <a:ext cx="49530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 smtClean="0"/>
              <a:t>يستخدم نظام </a:t>
            </a:r>
            <a:r>
              <a:rPr lang="ar-SA" sz="3200" b="1" dirty="0" err="1" smtClean="0"/>
              <a:t>جسور:</a:t>
            </a:r>
            <a:endParaRPr lang="ar-SA" sz="3200" b="1" dirty="0" smtClean="0"/>
          </a:p>
          <a:p>
            <a:pPr algn="ctr"/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</a:rPr>
              <a:t>نظام معالجة البيانات </a:t>
            </a:r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</a:rPr>
              <a:t>ونظام دعم القرار</a:t>
            </a:r>
            <a:r>
              <a:rPr lang="ar-SA" sz="3200" b="1" dirty="0" smtClean="0"/>
              <a:t>.</a:t>
            </a:r>
            <a:endParaRPr lang="ar-SA" sz="3200" b="1" dirty="0"/>
          </a:p>
        </p:txBody>
      </p:sp>
      <p:pic>
        <p:nvPicPr>
          <p:cNvPr id="13" name="صورة 12" descr="ref_exam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14837"/>
            <a:ext cx="5037449" cy="2443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solidFill>
                  <a:srgbClr val="002060"/>
                </a:solidFill>
                <a:effectLst/>
              </a:rPr>
              <a:t>نماذج نظم المعلومات في القطاعات </a:t>
            </a:r>
            <a:r>
              <a:rPr lang="ar-SA" b="1" dirty="0" err="1" smtClean="0">
                <a:solidFill>
                  <a:srgbClr val="002060"/>
                </a:solidFill>
                <a:effectLst/>
              </a:rPr>
              <a:t>المختلفة:</a:t>
            </a:r>
            <a:r>
              <a:rPr lang="ar-SA" b="1" dirty="0" smtClean="0">
                <a:solidFill>
                  <a:srgbClr val="002060"/>
                </a:solidFill>
                <a:effectLst/>
              </a:rPr>
              <a:t/>
            </a:r>
            <a:br>
              <a:rPr lang="ar-SA" b="1" dirty="0" smtClean="0">
                <a:solidFill>
                  <a:srgbClr val="002060"/>
                </a:solidFill>
                <a:effectLst/>
              </a:rPr>
            </a:br>
            <a:r>
              <a:rPr lang="ar-SA" sz="5300" b="1" dirty="0" smtClean="0">
                <a:solidFill>
                  <a:srgbClr val="FF0000"/>
                </a:solidFill>
                <a:effectLst/>
              </a:rPr>
              <a:t>الصحة</a:t>
            </a:r>
            <a:endParaRPr lang="ar-SA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800600"/>
          </a:xfrm>
        </p:spPr>
        <p:txBody>
          <a:bodyPr>
            <a:normAutofit/>
          </a:bodyPr>
          <a:lstStyle/>
          <a:p>
            <a:r>
              <a:rPr lang="ar-SA" sz="2800" b="1" dirty="0" smtClean="0"/>
              <a:t>في كل منظمة من المنظمات التالية توقعي أنواع النظم المستخدمة </a:t>
            </a:r>
            <a:r>
              <a:rPr lang="ar-SA" sz="2800" b="1" dirty="0" err="1" smtClean="0"/>
              <a:t>فيها :</a:t>
            </a:r>
            <a:r>
              <a:rPr lang="ar-SA" sz="2800" b="1" dirty="0" smtClean="0"/>
              <a:t> </a:t>
            </a:r>
            <a:endParaRPr lang="ar-SA" sz="2800" b="1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641" t="15625" r="16252" b="6250"/>
          <a:stretch>
            <a:fillRect/>
          </a:stretch>
        </p:blipFill>
        <p:spPr bwMode="auto">
          <a:xfrm>
            <a:off x="0" y="2133600"/>
            <a:ext cx="8991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ربع نص 9"/>
          <p:cNvSpPr txBox="1"/>
          <p:nvPr/>
        </p:nvSpPr>
        <p:spPr>
          <a:xfrm>
            <a:off x="0" y="2057400"/>
            <a:ext cx="49530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3200" b="1" dirty="0" smtClean="0"/>
              <a:t>ت</a:t>
            </a:r>
            <a:r>
              <a:rPr lang="ar-SA" sz="3200" b="1" dirty="0" smtClean="0"/>
              <a:t>ستخدم نظم المعلومات الصحية</a:t>
            </a:r>
            <a:r>
              <a:rPr lang="en-US" sz="3200" b="1" dirty="0" smtClean="0"/>
              <a:t>:</a:t>
            </a:r>
            <a:endParaRPr lang="ar-SA" sz="3200" b="1" dirty="0" smtClean="0"/>
          </a:p>
          <a:p>
            <a:pPr algn="ctr"/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</a:rPr>
              <a:t>نظام معالجة البيانات </a:t>
            </a:r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</a:rPr>
              <a:t>ونظام دعم القرار</a:t>
            </a:r>
            <a:r>
              <a:rPr lang="ar-SA" sz="3200" b="1" dirty="0" smtClean="0"/>
              <a:t>.</a:t>
            </a:r>
            <a:endParaRPr lang="ar-SA" sz="32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solidFill>
                  <a:srgbClr val="002060"/>
                </a:solidFill>
                <a:effectLst/>
              </a:rPr>
              <a:t>نماذج نظم المعلومات في القطاعات </a:t>
            </a:r>
            <a:r>
              <a:rPr lang="ar-SA" b="1" dirty="0" err="1" smtClean="0">
                <a:solidFill>
                  <a:srgbClr val="002060"/>
                </a:solidFill>
                <a:effectLst/>
              </a:rPr>
              <a:t>المختلفة:</a:t>
            </a:r>
            <a:r>
              <a:rPr lang="ar-SA" b="1" dirty="0" smtClean="0">
                <a:solidFill>
                  <a:srgbClr val="002060"/>
                </a:solidFill>
                <a:effectLst/>
              </a:rPr>
              <a:t/>
            </a:r>
            <a:br>
              <a:rPr lang="ar-SA" b="1" dirty="0" smtClean="0">
                <a:solidFill>
                  <a:srgbClr val="002060"/>
                </a:solidFill>
                <a:effectLst/>
              </a:rPr>
            </a:br>
            <a:r>
              <a:rPr lang="ar-SA" sz="5300" b="1" dirty="0" smtClean="0">
                <a:solidFill>
                  <a:srgbClr val="FF0000"/>
                </a:solidFill>
                <a:effectLst/>
              </a:rPr>
              <a:t>الصحة</a:t>
            </a:r>
            <a:endParaRPr lang="ar-SA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800600"/>
          </a:xfrm>
        </p:spPr>
        <p:txBody>
          <a:bodyPr>
            <a:normAutofit/>
          </a:bodyPr>
          <a:lstStyle/>
          <a:p>
            <a:r>
              <a:rPr lang="ar-SA" sz="2800" b="1" dirty="0" smtClean="0"/>
              <a:t>في كل منظمة من المنظمات التالية توقعي أنواع النظم المستخدمة </a:t>
            </a:r>
            <a:r>
              <a:rPr lang="ar-SA" sz="2800" b="1" dirty="0" err="1" smtClean="0"/>
              <a:t>فيها :</a:t>
            </a:r>
            <a:r>
              <a:rPr lang="ar-SA" sz="2800" b="1" dirty="0" smtClean="0"/>
              <a:t> </a:t>
            </a:r>
            <a:endParaRPr lang="ar-SA" sz="2800" b="1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641" t="15625" r="16252" b="6250"/>
          <a:stretch>
            <a:fillRect/>
          </a:stretch>
        </p:blipFill>
        <p:spPr bwMode="auto">
          <a:xfrm>
            <a:off x="0" y="2133600"/>
            <a:ext cx="8991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ربع نص 9"/>
          <p:cNvSpPr txBox="1"/>
          <p:nvPr/>
        </p:nvSpPr>
        <p:spPr>
          <a:xfrm>
            <a:off x="0" y="2057400"/>
            <a:ext cx="58674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3200" b="1" dirty="0" smtClean="0"/>
              <a:t>عددي اهم الخدمات التي تقدمها نظم المعلومات الصحية </a:t>
            </a:r>
            <a:r>
              <a:rPr lang="ar-SA" sz="3200" b="1" dirty="0" err="1" smtClean="0"/>
              <a:t>للمرضى ؟</a:t>
            </a:r>
            <a:r>
              <a:rPr lang="ar-SA" sz="3200" b="1" dirty="0" smtClean="0"/>
              <a:t> </a:t>
            </a:r>
            <a:r>
              <a:rPr lang="ar-SA" sz="3200" b="1" dirty="0" smtClean="0">
                <a:solidFill>
                  <a:srgbClr val="FF0000"/>
                </a:solidFill>
              </a:rPr>
              <a:t>#فردي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072" t="15873" b="6349"/>
          <a:stretch>
            <a:fillRect/>
          </a:stretch>
        </p:blipFill>
        <p:spPr bwMode="auto">
          <a:xfrm>
            <a:off x="68820" y="1600200"/>
            <a:ext cx="907518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solidFill>
                  <a:srgbClr val="002060"/>
                </a:solidFill>
                <a:effectLst/>
              </a:rPr>
              <a:t>نماذج نظم المعلومات في القطاعات </a:t>
            </a:r>
            <a:r>
              <a:rPr lang="ar-SA" b="1" dirty="0" err="1" smtClean="0">
                <a:solidFill>
                  <a:srgbClr val="002060"/>
                </a:solidFill>
                <a:effectLst/>
              </a:rPr>
              <a:t>المختلفة:</a:t>
            </a:r>
            <a:r>
              <a:rPr lang="ar-SA" b="1" dirty="0" smtClean="0">
                <a:solidFill>
                  <a:srgbClr val="002060"/>
                </a:solidFill>
                <a:effectLst/>
              </a:rPr>
              <a:t/>
            </a:r>
            <a:br>
              <a:rPr lang="ar-SA" b="1" dirty="0" smtClean="0">
                <a:solidFill>
                  <a:srgbClr val="002060"/>
                </a:solidFill>
                <a:effectLst/>
              </a:rPr>
            </a:br>
            <a:r>
              <a:rPr lang="ar-SA" b="1" dirty="0" smtClean="0">
                <a:solidFill>
                  <a:srgbClr val="FF0000"/>
                </a:solidFill>
                <a:effectLst/>
              </a:rPr>
              <a:t>البلديات والتخطيط </a:t>
            </a:r>
            <a:r>
              <a:rPr lang="ar-SA" b="1" dirty="0" err="1" smtClean="0">
                <a:solidFill>
                  <a:srgbClr val="FF0000"/>
                </a:solidFill>
                <a:effectLst/>
              </a:rPr>
              <a:t>العمراني:</a:t>
            </a:r>
            <a:endParaRPr lang="ar-SA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0" y="2743200"/>
            <a:ext cx="4953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 smtClean="0"/>
              <a:t>ت</a:t>
            </a:r>
            <a:r>
              <a:rPr lang="ar-SA" sz="3200" b="1" dirty="0" smtClean="0"/>
              <a:t>ستخدم البلديات </a:t>
            </a:r>
            <a:r>
              <a:rPr lang="ar-SA" sz="3200" b="1" dirty="0" err="1" smtClean="0"/>
              <a:t>نظام..</a:t>
            </a:r>
            <a:endParaRPr lang="ar-SA" sz="32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072" t="15873" b="6349"/>
          <a:stretch>
            <a:fillRect/>
          </a:stretch>
        </p:blipFill>
        <p:spPr bwMode="auto">
          <a:xfrm>
            <a:off x="68820" y="1600200"/>
            <a:ext cx="907518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solidFill>
                  <a:srgbClr val="002060"/>
                </a:solidFill>
                <a:effectLst/>
              </a:rPr>
              <a:t>نماذج نظم المعلومات في القطاعات </a:t>
            </a:r>
            <a:r>
              <a:rPr lang="ar-SA" b="1" dirty="0" err="1" smtClean="0">
                <a:solidFill>
                  <a:srgbClr val="002060"/>
                </a:solidFill>
                <a:effectLst/>
              </a:rPr>
              <a:t>المختلفة:</a:t>
            </a:r>
            <a:r>
              <a:rPr lang="ar-SA" b="1" dirty="0" smtClean="0">
                <a:solidFill>
                  <a:srgbClr val="002060"/>
                </a:solidFill>
                <a:effectLst/>
              </a:rPr>
              <a:t/>
            </a:r>
            <a:br>
              <a:rPr lang="ar-SA" b="1" dirty="0" smtClean="0">
                <a:solidFill>
                  <a:srgbClr val="002060"/>
                </a:solidFill>
                <a:effectLst/>
              </a:rPr>
            </a:br>
            <a:r>
              <a:rPr lang="ar-SA" b="1" dirty="0" smtClean="0">
                <a:solidFill>
                  <a:srgbClr val="FF0000"/>
                </a:solidFill>
                <a:effectLst/>
              </a:rPr>
              <a:t>البلديات والتخطيط </a:t>
            </a:r>
            <a:r>
              <a:rPr lang="ar-SA" b="1" dirty="0" err="1" smtClean="0">
                <a:solidFill>
                  <a:srgbClr val="FF0000"/>
                </a:solidFill>
                <a:effectLst/>
              </a:rPr>
              <a:t>العمراني:</a:t>
            </a:r>
            <a:endParaRPr lang="ar-SA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0" y="2743200"/>
            <a:ext cx="49530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 smtClean="0"/>
              <a:t>ت</a:t>
            </a:r>
            <a:r>
              <a:rPr lang="ar-SA" sz="3200" b="1" dirty="0" smtClean="0"/>
              <a:t>ستخدم البلديات نظام.</a:t>
            </a:r>
          </a:p>
          <a:p>
            <a:pPr algn="ctr"/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</a:rPr>
              <a:t>نظام المعلومات </a:t>
            </a:r>
            <a:r>
              <a:rPr lang="ar-SA" sz="3200" b="1" dirty="0" err="1" smtClean="0">
                <a:solidFill>
                  <a:schemeClr val="accent3">
                    <a:lumMod val="50000"/>
                  </a:schemeClr>
                </a:solidFill>
              </a:rPr>
              <a:t>الجغرافية .</a:t>
            </a:r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</a:rPr>
              <a:t>ونظام معالجة البيانات</a:t>
            </a:r>
            <a:r>
              <a:rPr lang="ar-SA" sz="3200" b="1" dirty="0" smtClean="0"/>
              <a:t>.</a:t>
            </a:r>
            <a:endParaRPr lang="ar-SA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epositphotos_38971593-Data-concept-Information-Systems-on-computer-keyboard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7224" y="5286388"/>
            <a:ext cx="7467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b="1" dirty="0" smtClean="0"/>
              <a:t>أسئلة في الدرس </a:t>
            </a:r>
            <a:r>
              <a:rPr lang="ar-SA" b="1" dirty="0" smtClean="0">
                <a:solidFill>
                  <a:srgbClr val="FF0000"/>
                </a:solidFill>
              </a:rPr>
              <a:t>السابق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3" name="صورة 2" descr="students-clip-art-Girl_1_Writer_Aubur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228600"/>
            <a:ext cx="4009909" cy="50476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072" t="15873" b="6349"/>
          <a:stretch>
            <a:fillRect/>
          </a:stretch>
        </p:blipFill>
        <p:spPr bwMode="auto">
          <a:xfrm>
            <a:off x="68820" y="1600200"/>
            <a:ext cx="907518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solidFill>
                  <a:srgbClr val="002060"/>
                </a:solidFill>
                <a:effectLst/>
              </a:rPr>
              <a:t>نماذج نظم المعلومات في القطاعات </a:t>
            </a:r>
            <a:r>
              <a:rPr lang="ar-SA" b="1" dirty="0" err="1" smtClean="0">
                <a:solidFill>
                  <a:srgbClr val="002060"/>
                </a:solidFill>
                <a:effectLst/>
              </a:rPr>
              <a:t>المختلفة:</a:t>
            </a:r>
            <a:r>
              <a:rPr lang="ar-SA" b="1" dirty="0" smtClean="0">
                <a:solidFill>
                  <a:srgbClr val="002060"/>
                </a:solidFill>
                <a:effectLst/>
              </a:rPr>
              <a:t/>
            </a:r>
            <a:br>
              <a:rPr lang="ar-SA" b="1" dirty="0" smtClean="0">
                <a:solidFill>
                  <a:srgbClr val="002060"/>
                </a:solidFill>
                <a:effectLst/>
              </a:rPr>
            </a:br>
            <a:r>
              <a:rPr lang="ar-SA" b="1" dirty="0" smtClean="0">
                <a:solidFill>
                  <a:srgbClr val="FF0000"/>
                </a:solidFill>
                <a:effectLst/>
              </a:rPr>
              <a:t>البلديات والتخطيط </a:t>
            </a:r>
            <a:r>
              <a:rPr lang="ar-SA" b="1" dirty="0" err="1" smtClean="0">
                <a:solidFill>
                  <a:srgbClr val="FF0000"/>
                </a:solidFill>
                <a:effectLst/>
              </a:rPr>
              <a:t>العمراني:</a:t>
            </a:r>
            <a:endParaRPr lang="ar-SA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0" y="2743200"/>
            <a:ext cx="49530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 smtClean="0"/>
              <a:t>عددي اهم الخدمات التي تقدمها نظم المعلومات في </a:t>
            </a:r>
            <a:r>
              <a:rPr lang="ar-SA" sz="3200" b="1" dirty="0" err="1" smtClean="0"/>
              <a:t>البلديات ؟</a:t>
            </a:r>
            <a:endParaRPr lang="ar-SA" sz="32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072" t="15873" b="6349"/>
          <a:stretch>
            <a:fillRect/>
          </a:stretch>
        </p:blipFill>
        <p:spPr bwMode="auto">
          <a:xfrm>
            <a:off x="68820" y="1600200"/>
            <a:ext cx="907518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solidFill>
                  <a:srgbClr val="002060"/>
                </a:solidFill>
                <a:effectLst/>
              </a:rPr>
              <a:t>نماذج نظم المعلومات في القطاعات </a:t>
            </a:r>
            <a:r>
              <a:rPr lang="ar-SA" b="1" dirty="0" err="1" smtClean="0">
                <a:solidFill>
                  <a:srgbClr val="002060"/>
                </a:solidFill>
                <a:effectLst/>
              </a:rPr>
              <a:t>المختلفة:</a:t>
            </a:r>
            <a:r>
              <a:rPr lang="ar-SA" b="1" dirty="0" smtClean="0">
                <a:solidFill>
                  <a:srgbClr val="002060"/>
                </a:solidFill>
                <a:effectLst/>
              </a:rPr>
              <a:t/>
            </a:r>
            <a:br>
              <a:rPr lang="ar-SA" b="1" dirty="0" smtClean="0">
                <a:solidFill>
                  <a:srgbClr val="002060"/>
                </a:solidFill>
                <a:effectLst/>
              </a:rPr>
            </a:br>
            <a:r>
              <a:rPr lang="ar-SA" b="1" dirty="0" smtClean="0">
                <a:solidFill>
                  <a:srgbClr val="FF0000"/>
                </a:solidFill>
                <a:effectLst/>
              </a:rPr>
              <a:t>البلديات والتخطيط </a:t>
            </a:r>
            <a:r>
              <a:rPr lang="ar-SA" b="1" dirty="0" err="1" smtClean="0">
                <a:solidFill>
                  <a:srgbClr val="FF0000"/>
                </a:solidFill>
                <a:effectLst/>
              </a:rPr>
              <a:t>العمراني:</a:t>
            </a:r>
            <a:endParaRPr lang="ar-SA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0" y="3811012"/>
            <a:ext cx="495300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buFont typeface="Arial" pitchFamily="34" charset="0"/>
              <a:buChar char="•"/>
            </a:pPr>
            <a:r>
              <a:rPr lang="ar-SA" sz="3200" b="1" dirty="0" smtClean="0"/>
              <a:t>ادوات الرسم</a:t>
            </a:r>
          </a:p>
          <a:p>
            <a:pPr algn="ctr" rtl="1">
              <a:buFont typeface="Arial" pitchFamily="34" charset="0"/>
              <a:buChar char="•"/>
            </a:pPr>
            <a:r>
              <a:rPr lang="ar-SA" sz="3200" b="1" dirty="0" smtClean="0"/>
              <a:t>ادوات القياس</a:t>
            </a:r>
          </a:p>
          <a:p>
            <a:pPr algn="ctr" rtl="1">
              <a:buFont typeface="Arial" pitchFamily="34" charset="0"/>
              <a:buChar char="•"/>
            </a:pPr>
            <a:r>
              <a:rPr lang="ar-SA" sz="3200" b="1" dirty="0" smtClean="0"/>
              <a:t>التخطيط لمسار</a:t>
            </a:r>
          </a:p>
          <a:p>
            <a:pPr algn="ctr" rtl="1">
              <a:buFont typeface="Arial" pitchFamily="34" charset="0"/>
              <a:buChar char="•"/>
            </a:pPr>
            <a:r>
              <a:rPr lang="ar-SA" sz="3200" b="1" dirty="0" smtClean="0"/>
              <a:t>العلامات المحفوظة</a:t>
            </a:r>
          </a:p>
          <a:p>
            <a:pPr algn="ctr" rtl="1">
              <a:buFont typeface="Arial" pitchFamily="34" charset="0"/>
              <a:buChar char="•"/>
            </a:pPr>
            <a:r>
              <a:rPr lang="ar-SA" sz="3200" b="1" dirty="0" smtClean="0"/>
              <a:t>نتائج التعريف</a:t>
            </a:r>
          </a:p>
          <a:p>
            <a:pPr algn="ctr" rtl="1">
              <a:buFont typeface="Arial" pitchFamily="34" charset="0"/>
              <a:buChar char="•"/>
            </a:pPr>
            <a:r>
              <a:rPr lang="ar-SA" sz="3200" b="1" dirty="0" smtClean="0"/>
              <a:t>تعليقات المستخدمين.</a:t>
            </a:r>
            <a:endParaRPr lang="ar-SA" sz="32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solidFill>
                  <a:srgbClr val="002060"/>
                </a:solidFill>
                <a:effectLst/>
              </a:rPr>
              <a:t>نماذج نظم المعلومات في القطاعات </a:t>
            </a:r>
            <a:r>
              <a:rPr lang="ar-SA" b="1" dirty="0" err="1" smtClean="0">
                <a:solidFill>
                  <a:srgbClr val="002060"/>
                </a:solidFill>
                <a:effectLst/>
              </a:rPr>
              <a:t>المختلفة:</a:t>
            </a:r>
            <a:r>
              <a:rPr lang="ar-SA" b="1" dirty="0" smtClean="0">
                <a:solidFill>
                  <a:srgbClr val="002060"/>
                </a:solidFill>
                <a:effectLst/>
              </a:rPr>
              <a:t/>
            </a:r>
            <a:br>
              <a:rPr lang="ar-SA" b="1" dirty="0" smtClean="0">
                <a:solidFill>
                  <a:srgbClr val="002060"/>
                </a:solidFill>
                <a:effectLst/>
              </a:rPr>
            </a:br>
            <a:r>
              <a:rPr lang="ar-SA" b="1" dirty="0" smtClean="0">
                <a:solidFill>
                  <a:srgbClr val="FF0000"/>
                </a:solidFill>
                <a:effectLst/>
              </a:rPr>
              <a:t>التعاملات المالية</a:t>
            </a:r>
            <a:endParaRPr lang="ar-SA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800600"/>
          </a:xfrm>
        </p:spPr>
        <p:txBody>
          <a:bodyPr>
            <a:normAutofit/>
          </a:bodyPr>
          <a:lstStyle/>
          <a:p>
            <a:r>
              <a:rPr lang="ar-SA" sz="2800" b="1" dirty="0" smtClean="0"/>
              <a:t>في كل منظمة من المنظمات التالية توقعي أنواع النظم المستخدمة </a:t>
            </a:r>
            <a:r>
              <a:rPr lang="ar-SA" sz="2800" b="1" dirty="0" err="1" smtClean="0"/>
              <a:t>فيها :</a:t>
            </a:r>
            <a:r>
              <a:rPr lang="ar-SA" sz="2800" b="1" dirty="0" smtClean="0"/>
              <a:t> </a:t>
            </a:r>
            <a:endParaRPr lang="ar-SA" sz="2800" b="1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13" t="19792" r="13909" b="6250"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مربع نص 11"/>
          <p:cNvSpPr txBox="1"/>
          <p:nvPr/>
        </p:nvSpPr>
        <p:spPr>
          <a:xfrm>
            <a:off x="0" y="2057400"/>
            <a:ext cx="58674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3200" b="1" dirty="0" smtClean="0"/>
              <a:t># </a:t>
            </a:r>
            <a:r>
              <a:rPr lang="ar-SA" sz="3200" b="1" dirty="0" smtClean="0">
                <a:solidFill>
                  <a:srgbClr val="FF0000"/>
                </a:solidFill>
              </a:rPr>
              <a:t>للمثقفات فقط</a:t>
            </a:r>
            <a:r>
              <a:rPr lang="en-US" sz="3200" b="1" dirty="0" smtClean="0"/>
              <a:t> </a:t>
            </a:r>
            <a:endParaRPr lang="en-US" sz="3200" b="1" dirty="0" smtClean="0"/>
          </a:p>
          <a:p>
            <a:pPr algn="ctr" rtl="1"/>
            <a:r>
              <a:rPr lang="ar-SA" sz="3200" b="1" dirty="0" smtClean="0"/>
              <a:t>ماهو </a:t>
            </a:r>
            <a:r>
              <a:rPr lang="ar-SA" sz="3200" b="1" dirty="0" err="1" smtClean="0"/>
              <a:t>نظام </a:t>
            </a:r>
            <a:r>
              <a:rPr lang="ar-SA" sz="3200" b="1" dirty="0" smtClean="0"/>
              <a:t>(سداد</a:t>
            </a:r>
            <a:r>
              <a:rPr lang="ar-SA" sz="3200" b="1" dirty="0" err="1" smtClean="0"/>
              <a:t>)؟</a:t>
            </a:r>
            <a:endParaRPr lang="ar-SA" sz="3200" b="1" dirty="0"/>
          </a:p>
        </p:txBody>
      </p:sp>
      <p:pic>
        <p:nvPicPr>
          <p:cNvPr id="13" name="صورة 12" descr="sadad-660x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33800"/>
            <a:ext cx="504825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solidFill>
                  <a:srgbClr val="002060"/>
                </a:solidFill>
                <a:effectLst/>
              </a:rPr>
              <a:t>نماذج نظم المعلومات في القطاعات </a:t>
            </a:r>
            <a:r>
              <a:rPr lang="ar-SA" b="1" dirty="0" err="1" smtClean="0">
                <a:solidFill>
                  <a:srgbClr val="002060"/>
                </a:solidFill>
                <a:effectLst/>
              </a:rPr>
              <a:t>المختلفة:</a:t>
            </a:r>
            <a:r>
              <a:rPr lang="ar-SA" b="1" dirty="0" smtClean="0">
                <a:solidFill>
                  <a:srgbClr val="002060"/>
                </a:solidFill>
                <a:effectLst/>
              </a:rPr>
              <a:t/>
            </a:r>
            <a:br>
              <a:rPr lang="ar-SA" b="1" dirty="0" smtClean="0">
                <a:solidFill>
                  <a:srgbClr val="002060"/>
                </a:solidFill>
                <a:effectLst/>
              </a:rPr>
            </a:br>
            <a:r>
              <a:rPr lang="ar-SA" b="1" dirty="0" smtClean="0">
                <a:solidFill>
                  <a:srgbClr val="FF0000"/>
                </a:solidFill>
                <a:effectLst/>
              </a:rPr>
              <a:t>التعاملات المالية</a:t>
            </a:r>
            <a:endParaRPr lang="ar-SA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800600"/>
          </a:xfrm>
        </p:spPr>
        <p:txBody>
          <a:bodyPr>
            <a:normAutofit/>
          </a:bodyPr>
          <a:lstStyle/>
          <a:p>
            <a:r>
              <a:rPr lang="ar-SA" sz="2800" b="1" dirty="0" smtClean="0"/>
              <a:t>في كل منظمة من المنظمات التالية توقعي أنواع النظم المستخدمة </a:t>
            </a:r>
            <a:r>
              <a:rPr lang="ar-SA" sz="2800" b="1" dirty="0" err="1" smtClean="0"/>
              <a:t>فيها :</a:t>
            </a:r>
            <a:r>
              <a:rPr lang="ar-SA" sz="2800" b="1" dirty="0" smtClean="0"/>
              <a:t> </a:t>
            </a:r>
            <a:endParaRPr lang="ar-SA" sz="2800" b="1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13" t="19792" r="13909" b="6250"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مربع نص 11"/>
          <p:cNvSpPr txBox="1"/>
          <p:nvPr/>
        </p:nvSpPr>
        <p:spPr>
          <a:xfrm>
            <a:off x="0" y="2057400"/>
            <a:ext cx="5867400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3200" b="1" dirty="0" smtClean="0"/>
              <a:t>ماهو </a:t>
            </a:r>
            <a:r>
              <a:rPr lang="ar-SA" sz="3200" b="1" dirty="0" err="1" smtClean="0"/>
              <a:t>نظام </a:t>
            </a:r>
            <a:r>
              <a:rPr lang="ar-SA" sz="3200" b="1" dirty="0" smtClean="0"/>
              <a:t>(</a:t>
            </a:r>
            <a:r>
              <a:rPr lang="ar-SA" sz="3200" b="1" dirty="0" smtClean="0">
                <a:solidFill>
                  <a:srgbClr val="FF0000"/>
                </a:solidFill>
              </a:rPr>
              <a:t>سداد</a:t>
            </a:r>
            <a:r>
              <a:rPr lang="ar-SA" sz="3200" b="1" dirty="0" err="1" smtClean="0"/>
              <a:t>)؟</a:t>
            </a:r>
            <a:r>
              <a:rPr lang="ar-SA" sz="3200" b="1" dirty="0" smtClean="0"/>
              <a:t> </a:t>
            </a:r>
          </a:p>
          <a:p>
            <a:pPr algn="ctr" rtl="1"/>
            <a:r>
              <a:rPr lang="ar-SA" sz="3200" b="1" dirty="0" smtClean="0"/>
              <a:t>هو نظام مركزي لعرض ودفع الفواتير </a:t>
            </a:r>
            <a:r>
              <a:rPr lang="ar-SA" sz="3200" b="1" dirty="0" err="1" smtClean="0"/>
              <a:t>والدفوعات</a:t>
            </a:r>
            <a:r>
              <a:rPr lang="ar-SA" sz="3200" b="1" dirty="0" smtClean="0"/>
              <a:t> الأخرى إليكترونياً عبر جميع القنوات </a:t>
            </a:r>
            <a:r>
              <a:rPr lang="ar-SA" sz="3200" b="1" dirty="0" err="1" smtClean="0"/>
              <a:t>المصرفية .</a:t>
            </a:r>
            <a:endParaRPr lang="ar-SA" sz="3200" b="1" dirty="0" smtClean="0"/>
          </a:p>
          <a:p>
            <a:pPr algn="ctr" rtl="1"/>
            <a:r>
              <a:rPr lang="ar-SA" sz="3200" b="1" dirty="0" smtClean="0"/>
              <a:t>يستخدم </a:t>
            </a:r>
            <a:r>
              <a:rPr lang="ar-SA" sz="3200" b="1" dirty="0" smtClean="0">
                <a:solidFill>
                  <a:srgbClr val="FF0000"/>
                </a:solidFill>
              </a:rPr>
              <a:t>نظام سداد </a:t>
            </a:r>
            <a:r>
              <a:rPr lang="ar-SA" sz="3200" b="1" dirty="0" smtClean="0"/>
              <a:t>نظم دعم القرار ونظم معالجة البيانات والنظم </a:t>
            </a:r>
            <a:r>
              <a:rPr lang="ar-SA" sz="3200" b="1" dirty="0" err="1" smtClean="0"/>
              <a:t>الخبيرة .</a:t>
            </a:r>
            <a:endParaRPr lang="ar-SA" sz="32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solidFill>
                  <a:srgbClr val="002060"/>
                </a:solidFill>
                <a:effectLst/>
              </a:rPr>
              <a:t>نماذج نظم المعلومات في القطاعات </a:t>
            </a:r>
            <a:r>
              <a:rPr lang="ar-SA" b="1" dirty="0" err="1" smtClean="0">
                <a:solidFill>
                  <a:srgbClr val="002060"/>
                </a:solidFill>
                <a:effectLst/>
              </a:rPr>
              <a:t>المختلفة:</a:t>
            </a:r>
            <a:r>
              <a:rPr lang="ar-SA" b="1" dirty="0" smtClean="0">
                <a:solidFill>
                  <a:srgbClr val="002060"/>
                </a:solidFill>
                <a:effectLst/>
              </a:rPr>
              <a:t/>
            </a:r>
            <a:br>
              <a:rPr lang="ar-SA" b="1" dirty="0" smtClean="0">
                <a:solidFill>
                  <a:srgbClr val="002060"/>
                </a:solidFill>
                <a:effectLst/>
              </a:rPr>
            </a:br>
            <a:r>
              <a:rPr lang="ar-SA" b="1" dirty="0" smtClean="0">
                <a:solidFill>
                  <a:srgbClr val="FF0000"/>
                </a:solidFill>
                <a:effectLst/>
              </a:rPr>
              <a:t>الأرصاد الجوية</a:t>
            </a:r>
            <a:endParaRPr lang="ar-SA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800600"/>
          </a:xfrm>
        </p:spPr>
        <p:txBody>
          <a:bodyPr>
            <a:normAutofit/>
          </a:bodyPr>
          <a:lstStyle/>
          <a:p>
            <a:r>
              <a:rPr lang="ar-SA" sz="2800" b="1" dirty="0" smtClean="0"/>
              <a:t>في كل منظمة من المنظمات التالية توقعي أنواع النظم المستخدمة </a:t>
            </a:r>
            <a:r>
              <a:rPr lang="ar-SA" sz="2800" b="1" dirty="0" err="1" smtClean="0"/>
              <a:t>فيها :</a:t>
            </a:r>
            <a:r>
              <a:rPr lang="ar-SA" sz="2800" b="1" dirty="0" smtClean="0"/>
              <a:t> </a:t>
            </a:r>
            <a:endParaRPr lang="ar-SA" sz="2800" b="1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3803" t="14636" r="14971" b="5681"/>
          <a:stretch>
            <a:fillRect/>
          </a:stretch>
        </p:blipFill>
        <p:spPr bwMode="auto">
          <a:xfrm>
            <a:off x="0" y="1919689"/>
            <a:ext cx="9144000" cy="470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ربع نص 9"/>
          <p:cNvSpPr txBox="1"/>
          <p:nvPr/>
        </p:nvSpPr>
        <p:spPr>
          <a:xfrm>
            <a:off x="0" y="2057400"/>
            <a:ext cx="49530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 smtClean="0"/>
              <a:t>يستخدم </a:t>
            </a:r>
            <a:r>
              <a:rPr lang="ar-SA" sz="3200" b="1" dirty="0" smtClean="0"/>
              <a:t>النظام</a:t>
            </a:r>
            <a:r>
              <a:rPr lang="ar-SA" sz="3200" b="1" dirty="0" smtClean="0"/>
              <a:t> الآلي للإنذار </a:t>
            </a:r>
            <a:r>
              <a:rPr lang="ar-SA" sz="3200" b="1" dirty="0" err="1" smtClean="0"/>
              <a:t>المبكر :</a:t>
            </a:r>
            <a:endParaRPr lang="ar-SA" sz="3200" b="1" dirty="0" smtClean="0"/>
          </a:p>
          <a:p>
            <a:pPr algn="ctr"/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</a:rPr>
              <a:t>نظام </a:t>
            </a:r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</a:rPr>
              <a:t>المعلومات الجغرافية</a:t>
            </a:r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</a:rPr>
              <a:t>ونظام </a:t>
            </a:r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</a:rPr>
              <a:t>دعم القرار</a:t>
            </a:r>
            <a:r>
              <a:rPr lang="ar-SA" sz="3200" b="1" dirty="0" smtClean="0"/>
              <a:t>.</a:t>
            </a:r>
          </a:p>
          <a:p>
            <a:pPr algn="ctr"/>
            <a:r>
              <a:rPr lang="ar-SA" sz="3200" b="1" dirty="0" smtClean="0"/>
              <a:t>ماهو الهدف من ه</a:t>
            </a:r>
            <a:r>
              <a:rPr lang="ar-SA" sz="3200" b="1" dirty="0" smtClean="0"/>
              <a:t>ذ</a:t>
            </a:r>
            <a:r>
              <a:rPr lang="ar-SA" sz="3200" b="1" dirty="0" smtClean="0"/>
              <a:t>ا </a:t>
            </a:r>
            <a:r>
              <a:rPr lang="ar-SA" sz="3200" b="1" dirty="0" err="1" smtClean="0"/>
              <a:t>النظام ؟</a:t>
            </a:r>
            <a:r>
              <a:rPr lang="ar-SA" sz="3200" b="1" dirty="0" smtClean="0"/>
              <a:t> </a:t>
            </a:r>
          </a:p>
          <a:p>
            <a:pPr algn="ctr"/>
            <a:r>
              <a:rPr lang="ar-SA" sz="3200" b="1" dirty="0" smtClean="0"/>
              <a:t>#</a:t>
            </a:r>
            <a:r>
              <a:rPr lang="ar-SA" sz="3200" b="1" dirty="0" smtClean="0">
                <a:solidFill>
                  <a:srgbClr val="FF0000"/>
                </a:solidFill>
              </a:rPr>
              <a:t>نشاط فردي 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1927b008542fe551d382375fafc0cf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0"/>
            <a:ext cx="749808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6600" b="1" dirty="0" smtClean="0"/>
              <a:t>اختبار </a:t>
            </a:r>
            <a:r>
              <a:rPr lang="ar-SA" sz="6600" b="1" dirty="0" smtClean="0"/>
              <a:t>الوحدة</a:t>
            </a:r>
            <a:endParaRPr lang="ar-SA" sz="6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5715000"/>
            <a:ext cx="91440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ar-SA" sz="3600" b="1" dirty="0" smtClean="0">
                <a:solidFill>
                  <a:schemeClr val="tx1"/>
                </a:solidFill>
              </a:rPr>
              <a:t>طالبتي الجميلة قومي بفتح الكتاب صـ </a:t>
            </a:r>
            <a:r>
              <a:rPr lang="ar-SA" sz="3600" b="1" dirty="0" smtClean="0">
                <a:solidFill>
                  <a:schemeClr val="tx1"/>
                </a:solidFill>
              </a:rPr>
              <a:t>34،33 </a:t>
            </a:r>
            <a:r>
              <a:rPr lang="ar-SA" sz="3600" b="1" dirty="0" smtClean="0">
                <a:solidFill>
                  <a:schemeClr val="tx1"/>
                </a:solidFill>
              </a:rPr>
              <a:t>وحل </a:t>
            </a:r>
            <a:r>
              <a:rPr lang="ar-SA" sz="3600" b="1" dirty="0" smtClean="0">
                <a:solidFill>
                  <a:schemeClr val="tx1"/>
                </a:solidFill>
              </a:rPr>
              <a:t>الأسئلة</a:t>
            </a:r>
          </a:p>
          <a:p>
            <a:r>
              <a:rPr lang="ar-SA" sz="3600" b="1" dirty="0" smtClean="0">
                <a:solidFill>
                  <a:schemeClr val="tx1"/>
                </a:solidFill>
              </a:rPr>
              <a:t>الواجب رسم الخريطة ال</a:t>
            </a:r>
            <a:r>
              <a:rPr lang="ar-SA" sz="3600" b="1" dirty="0" smtClean="0">
                <a:solidFill>
                  <a:schemeClr val="tx1"/>
                </a:solidFill>
              </a:rPr>
              <a:t>ذ</a:t>
            </a:r>
            <a:r>
              <a:rPr lang="ar-SA" sz="3600" b="1" dirty="0" smtClean="0">
                <a:solidFill>
                  <a:schemeClr val="tx1"/>
                </a:solidFill>
              </a:rPr>
              <a:t>هنية صـ 30</a:t>
            </a:r>
            <a:endParaRPr lang="ar-SA" sz="3600" b="1" dirty="0" smtClean="0">
              <a:solidFill>
                <a:schemeClr val="tx1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49808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6600" b="1" dirty="0" smtClean="0"/>
              <a:t>تم بحمد الله</a:t>
            </a:r>
            <a:endParaRPr lang="ar-SA" sz="6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5715000"/>
            <a:ext cx="914400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أ/ آمال ناهس </a:t>
            </a:r>
            <a:r>
              <a:rPr lang="ar-SA" b="1" dirty="0" err="1" smtClean="0">
                <a:solidFill>
                  <a:schemeClr val="bg1"/>
                </a:solidFill>
              </a:rPr>
              <a:t>العتيبي ..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pic>
        <p:nvPicPr>
          <p:cNvPr id="7" name="صورة 6" descr="TuV3Aot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" y="-228600"/>
            <a:ext cx="32004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0" y="126000"/>
            <a:ext cx="9144000" cy="8640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cap="all" dirty="0" smtClean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GA Aladdin Regular" pitchFamily="2" charset="-78"/>
              </a:rPr>
              <a:t>مراحل بناء وتطوير نظم المعلومات</a:t>
            </a:r>
            <a:endParaRPr lang="ar-SA" sz="4800" b="1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AGA Aladdin Regular" pitchFamily="2" charset="-78"/>
            </a:endParaRPr>
          </a:p>
        </p:txBody>
      </p:sp>
      <p:graphicFrame>
        <p:nvGraphicFramePr>
          <p:cNvPr id="5" name="رسم تخطيطي 4"/>
          <p:cNvGraphicFramePr/>
          <p:nvPr/>
        </p:nvGraphicFramePr>
        <p:xfrm>
          <a:off x="152400" y="9906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مستطيل 5"/>
          <p:cNvSpPr/>
          <p:nvPr/>
        </p:nvSpPr>
        <p:spPr>
          <a:xfrm>
            <a:off x="0" y="5994000"/>
            <a:ext cx="9144000" cy="8640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cap="all" dirty="0" smtClean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GA Aladdin Regular" pitchFamily="2" charset="-78"/>
              </a:rPr>
              <a:t>رتبي المراحل ترتيباً </a:t>
            </a:r>
            <a:r>
              <a:rPr lang="ar-SA" sz="4800" b="1" cap="all" dirty="0" err="1" smtClean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GA Aladdin Regular" pitchFamily="2" charset="-78"/>
              </a:rPr>
              <a:t>صحيحاً ؟</a:t>
            </a:r>
            <a:r>
              <a:rPr lang="ar-SA" sz="4800" b="1" cap="all" dirty="0" smtClean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GA Aladdin Regular" pitchFamily="2" charset="-78"/>
              </a:rPr>
              <a:t> +</a:t>
            </a:r>
            <a:r>
              <a:rPr lang="ar-SA" sz="4800" b="1" cap="all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GA Aladdin Regular" pitchFamily="2" charset="-78"/>
              </a:rPr>
              <a:t>1/2</a:t>
            </a:r>
            <a:endParaRPr lang="ar-SA" sz="4800" b="1" cap="all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228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AGA Aladdin Regular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0" y="126000"/>
            <a:ext cx="9144000" cy="8640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cap="all" dirty="0" smtClean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GA Aladdin Regular" pitchFamily="2" charset="-78"/>
              </a:rPr>
              <a:t>مراحل بناء وتطوير نظم المعلومات</a:t>
            </a:r>
            <a:endParaRPr lang="ar-SA" sz="4800" b="1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AGA Aladdin Regular" pitchFamily="2" charset="-78"/>
            </a:endParaRPr>
          </a:p>
        </p:txBody>
      </p:sp>
      <p:graphicFrame>
        <p:nvGraphicFramePr>
          <p:cNvPr id="5" name="رسم تخطيطي 4"/>
          <p:cNvGraphicFramePr/>
          <p:nvPr/>
        </p:nvGraphicFramePr>
        <p:xfrm>
          <a:off x="533400" y="1524000"/>
          <a:ext cx="8077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295400" y="609600"/>
            <a:ext cx="67818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4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باستخدام استراتيجية </a:t>
            </a:r>
            <a:r>
              <a:rPr lang="ar-SA" sz="4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جكسو</a:t>
            </a:r>
            <a:r>
              <a:rPr lang="ar-SA" sz="4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 rtl="1"/>
            <a:r>
              <a:rPr lang="ar-SA" sz="4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قومي بقراءة مراحل بناء وتطوير نظم المعلومات من صـ </a:t>
            </a:r>
            <a:r>
              <a:rPr lang="ar-SA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18،16</a:t>
            </a:r>
            <a:r>
              <a:rPr lang="ar-SA" sz="4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استعداداً </a:t>
            </a:r>
            <a:r>
              <a:rPr lang="ar-SA" sz="44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للأسئلة ،،</a:t>
            </a:r>
            <a:endParaRPr lang="ar-SA" sz="4400" b="1" dirty="0" smtClean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rtl="1"/>
            <a:endParaRPr lang="en-US" sz="44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صورة 6" descr="ymc_contest_fa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429000"/>
            <a:ext cx="5501885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depositphotos_38971593-Data-concept-Information-Systems-on-computer-keyboard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49808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SA" sz="4400" b="1" dirty="0" smtClean="0"/>
              <a:t>أنواع نظم المعلومات</a:t>
            </a:r>
            <a:r>
              <a:rPr lang="en-US" sz="4400" b="1" dirty="0" smtClean="0"/>
              <a:t> : </a:t>
            </a:r>
            <a:r>
              <a:rPr lang="en-US" sz="4400" b="1" dirty="0" smtClean="0">
                <a:solidFill>
                  <a:srgbClr val="C00000"/>
                </a:solidFill>
              </a:rPr>
              <a:t>IS</a:t>
            </a:r>
            <a:r>
              <a:rPr lang="en-US" sz="4400" b="1" dirty="0" smtClean="0"/>
              <a:t> </a:t>
            </a:r>
            <a:r>
              <a:rPr lang="ar-SA" sz="4400" b="1" dirty="0" smtClean="0"/>
              <a:t> </a:t>
            </a:r>
            <a:endParaRPr lang="ar-SA" sz="4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905000"/>
            <a:ext cx="8705088" cy="2819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MIS</a:t>
            </a:r>
            <a:r>
              <a:rPr lang="ar-SA" dirty="0" err="1" smtClean="0"/>
              <a:t>(</a:t>
            </a:r>
            <a:r>
              <a:rPr lang="en-US" dirty="0" smtClean="0"/>
              <a:t>MANAGEMENT INFORMATION SYSTEM</a:t>
            </a:r>
            <a:r>
              <a:rPr lang="ar-SA" dirty="0" err="1" smtClean="0"/>
              <a:t>)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DSS</a:t>
            </a:r>
            <a:r>
              <a:rPr lang="ar-SA" dirty="0" smtClean="0">
                <a:solidFill>
                  <a:srgbClr val="C00000"/>
                </a:solidFill>
              </a:rPr>
              <a:t> </a:t>
            </a:r>
            <a:r>
              <a:rPr lang="ar-SA" dirty="0" err="1" smtClean="0"/>
              <a:t>(</a:t>
            </a:r>
            <a:r>
              <a:rPr lang="en-US" dirty="0" smtClean="0"/>
              <a:t>(DECISION SUPPORT SYSTEM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ES</a:t>
            </a:r>
            <a:r>
              <a:rPr lang="ar-SA" dirty="0" smtClean="0"/>
              <a:t> </a:t>
            </a:r>
            <a:r>
              <a:rPr lang="ar-SA" dirty="0" err="1" smtClean="0"/>
              <a:t>(</a:t>
            </a:r>
            <a:r>
              <a:rPr lang="en-US" dirty="0" smtClean="0"/>
              <a:t>(EXPERT SYSTEM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DPS</a:t>
            </a:r>
            <a:r>
              <a:rPr lang="ar-SA" dirty="0" smtClean="0"/>
              <a:t> </a:t>
            </a:r>
            <a:r>
              <a:rPr lang="ar-SA" dirty="0" err="1" smtClean="0"/>
              <a:t>(</a:t>
            </a:r>
            <a:r>
              <a:rPr lang="en-US" dirty="0" smtClean="0"/>
              <a:t>(DATA PROCESSING SYSTEM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GIS</a:t>
            </a:r>
            <a:r>
              <a:rPr lang="ar-SA" dirty="0" smtClean="0"/>
              <a:t> </a:t>
            </a:r>
            <a:r>
              <a:rPr lang="ar-SA" dirty="0" err="1" smtClean="0"/>
              <a:t>(</a:t>
            </a:r>
            <a:r>
              <a:rPr lang="en-US" dirty="0" smtClean="0"/>
              <a:t>(GEOGRAPHIC INFORMATION SYSTEM</a:t>
            </a:r>
          </a:p>
          <a:p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228600" y="5181600"/>
            <a:ext cx="86868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حولي الأنواع الخمسة الى </a:t>
            </a: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اللغة العربية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depositphotos_38971593-Data-concept-Information-Systems-on-computer-keyboard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9808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SA" sz="4400" b="1" dirty="0" smtClean="0"/>
              <a:t>أنواع نظم المعلومات</a:t>
            </a:r>
            <a:r>
              <a:rPr lang="en-US" sz="4400" b="1" dirty="0" smtClean="0"/>
              <a:t> : </a:t>
            </a:r>
            <a:r>
              <a:rPr lang="en-US" sz="4400" b="1" dirty="0" smtClean="0">
                <a:solidFill>
                  <a:srgbClr val="C00000"/>
                </a:solidFill>
              </a:rPr>
              <a:t>IS</a:t>
            </a:r>
            <a:r>
              <a:rPr lang="en-US" sz="4400" b="1" dirty="0" smtClean="0"/>
              <a:t> </a:t>
            </a:r>
            <a:r>
              <a:rPr lang="ar-SA" sz="4400" b="1" dirty="0" smtClean="0"/>
              <a:t> </a:t>
            </a:r>
            <a:endParaRPr lang="ar-SA" sz="4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752600"/>
            <a:ext cx="8705088" cy="2971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MIS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(نظم المعلومات الإدارية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DSS</a:t>
            </a:r>
            <a:r>
              <a:rPr lang="ar-S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( نظم دعم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القرار 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 (الأنظمة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الخبيرة 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DPS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 (نظم معالجة البيانات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 (نظم المعلومات الجغرافية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S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228600" y="5105400"/>
            <a:ext cx="86868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 fontScale="85000" lnSpcReduction="10000"/>
          </a:bodyPr>
          <a:lstStyle/>
          <a:p>
            <a:pPr lvl="0" algn="ctr" rtl="1" fontAlgn="auto">
              <a:spcAft>
                <a:spcPts val="0"/>
              </a:spcAft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ماهو اذكى نوع من هذه الأنظمة ولماذا </a:t>
            </a:r>
            <a:r>
              <a:rPr lang="ar-SA" sz="44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مع ذكر </a:t>
            </a:r>
            <a:r>
              <a:rPr kumimoji="0" lang="ar-S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مثال ؟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S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#</a:t>
            </a:r>
            <a:r>
              <a:rPr kumimoji="0" lang="ar-S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توقع </a:t>
            </a:r>
            <a:r>
              <a:rPr kumimoji="0" lang="ar-S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#</a:t>
            </a: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نشاط </a:t>
            </a:r>
            <a:r>
              <a:rPr kumimoji="0" lang="ar-S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فردي     </a:t>
            </a: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#1/2 </a:t>
            </a: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للإجابة المميزة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depositphotos_38971593-Data-concept-Information-Systems-on-computer-keyboard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9808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SA" sz="4400" b="1" dirty="0" smtClean="0"/>
              <a:t>أنواع نظم المعلومات</a:t>
            </a:r>
            <a:r>
              <a:rPr lang="en-US" sz="4400" b="1" dirty="0" smtClean="0"/>
              <a:t> : </a:t>
            </a:r>
            <a:r>
              <a:rPr lang="en-US" sz="4400" b="1" dirty="0" smtClean="0">
                <a:solidFill>
                  <a:srgbClr val="C00000"/>
                </a:solidFill>
              </a:rPr>
              <a:t>IS</a:t>
            </a:r>
            <a:r>
              <a:rPr lang="en-US" sz="4400" b="1" dirty="0" smtClean="0"/>
              <a:t> </a:t>
            </a:r>
            <a:r>
              <a:rPr lang="ar-SA" sz="4400" b="1" dirty="0" smtClean="0"/>
              <a:t> </a:t>
            </a:r>
            <a:endParaRPr lang="ar-SA" sz="4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752600"/>
            <a:ext cx="8705088" cy="2971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MIS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(نظم المعلومات الإدارية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DSS</a:t>
            </a:r>
            <a:r>
              <a:rPr lang="ar-S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( نظم دعم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القرار 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 (الأنظمة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الخبيرة 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DPS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 (نظم معالجة البيانات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 (نظم المعلومات الجغرافية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S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228600" y="5105400"/>
            <a:ext cx="86868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lvl="0" algn="ctr" rtl="1" fontAlgn="auto">
              <a:spcAft>
                <a:spcPts val="0"/>
              </a:spcAft>
            </a:pPr>
            <a:r>
              <a:rPr kumimoji="0" lang="ar-SA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GA Aladdin Regular"/>
                <a:cs typeface="+mj-cs"/>
              </a:rPr>
              <a:t>الأنظمة </a:t>
            </a:r>
            <a:r>
              <a:rPr kumimoji="0" lang="ar-SA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GA Aladdin Regular"/>
                <a:cs typeface="+mj-cs"/>
              </a:rPr>
              <a:t>الخبيرة </a:t>
            </a:r>
            <a:r>
              <a:rPr kumimoji="0" lang="ar-SA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GA Aladdin Regular"/>
                <a:cs typeface="+mj-cs"/>
              </a:rPr>
              <a:t>: لأنها احدى</a:t>
            </a:r>
            <a:r>
              <a:rPr kumimoji="0" lang="ar-SA" sz="35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GA Aladdin Regular"/>
                <a:cs typeface="+mj-cs"/>
              </a:rPr>
              <a:t> تطبيقات ال</a:t>
            </a:r>
            <a:r>
              <a:rPr lang="ar-SA" sz="3500" b="1" dirty="0" smtClean="0">
                <a:solidFill>
                  <a:schemeClr val="bg1"/>
                </a:solidFill>
                <a:latin typeface="AGA Aladdin Regular"/>
                <a:cs typeface="+mj-cs"/>
              </a:rPr>
              <a:t>ذ</a:t>
            </a:r>
            <a:r>
              <a:rPr kumimoji="0" lang="ar-SA" sz="35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GA Aladdin Regular"/>
                <a:cs typeface="+mj-cs"/>
              </a:rPr>
              <a:t>كاء</a:t>
            </a:r>
            <a:r>
              <a:rPr kumimoji="0" lang="ar-SA" sz="35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GA Aladdin Regular"/>
                <a:cs typeface="+mj-cs"/>
              </a:rPr>
              <a:t> </a:t>
            </a:r>
            <a:r>
              <a:rPr kumimoji="0" lang="ar-SA" sz="35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GA Aladdin Regular"/>
                <a:cs typeface="+mj-cs"/>
              </a:rPr>
              <a:t>الإصطناعي</a:t>
            </a:r>
            <a:r>
              <a:rPr kumimoji="0" lang="ar-SA" sz="35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GA Aladdin Regular"/>
                <a:cs typeface="+mj-cs"/>
              </a:rPr>
              <a:t> </a:t>
            </a:r>
          </a:p>
          <a:p>
            <a:pPr lvl="0" algn="ctr" rtl="1" fontAlgn="auto">
              <a:spcAft>
                <a:spcPts val="0"/>
              </a:spcAft>
            </a:pPr>
            <a:r>
              <a:rPr lang="ar-SA" sz="3500" b="1" baseline="0" dirty="0" err="1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GA Aladdin Regular"/>
                <a:cs typeface="+mj-cs"/>
              </a:rPr>
              <a:t>مثال</a:t>
            </a:r>
            <a:r>
              <a:rPr lang="ar-SA" sz="3500" b="1" dirty="0" err="1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GA Aladdin Regular"/>
                <a:cs typeface="+mj-cs"/>
              </a:rPr>
              <a:t> </a:t>
            </a:r>
            <a:r>
              <a:rPr lang="ar-SA" sz="3500" b="1" dirty="0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GA Aladdin Regular"/>
                <a:cs typeface="+mj-cs"/>
              </a:rPr>
              <a:t>: نظم التحكم الآلي في </a:t>
            </a:r>
            <a:r>
              <a:rPr lang="ar-SA" sz="3500" b="1" dirty="0" err="1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GA Aladdin Regular"/>
                <a:cs typeface="+mj-cs"/>
              </a:rPr>
              <a:t>الطائرات .</a:t>
            </a:r>
            <a:endParaRPr kumimoji="0" lang="ar-SA" sz="3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GA Aladdin Regular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7910</TotalTime>
  <Words>1221</Words>
  <Application>Microsoft Office PowerPoint</Application>
  <PresentationFormat>عرض على الشاشة (3:4)‏</PresentationFormat>
  <Paragraphs>228</Paragraphs>
  <Slides>36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37" baseType="lpstr">
      <vt:lpstr>انقلاب</vt:lpstr>
      <vt:lpstr>بسم الله الرحمن الرحيم</vt:lpstr>
      <vt:lpstr>تقييم  الكتاب + الفهرس</vt:lpstr>
      <vt:lpstr>أسئلة في الدرس السابق</vt:lpstr>
      <vt:lpstr>الشريحة 4</vt:lpstr>
      <vt:lpstr>الشريحة 5</vt:lpstr>
      <vt:lpstr>الشريحة 6</vt:lpstr>
      <vt:lpstr>أنواع نظم المعلومات : IS  </vt:lpstr>
      <vt:lpstr>أنواع نظم المعلومات : IS  </vt:lpstr>
      <vt:lpstr>أنواع نظم المعلومات : IS  </vt:lpstr>
      <vt:lpstr>أنواع نظم المعلومات : IS  </vt:lpstr>
      <vt:lpstr>DPS (نظم معالجة البيانات) :</vt:lpstr>
      <vt:lpstr>GIS (نظم المعلومات الجغرافية) :</vt:lpstr>
      <vt:lpstr>MIS(نظم المعلومات الإدارية) :</vt:lpstr>
      <vt:lpstr>DSS ( نظم دعم القرار ) :</vt:lpstr>
      <vt:lpstr>ES (الأنظمة الخبيرة ) : من تطبيقات الذكاء الإصطناعي</vt:lpstr>
      <vt:lpstr>نماذج نظم المعلومات في القطاعات المختلفة:  وزارة الداخلية</vt:lpstr>
      <vt:lpstr>نماذج نظم المعلومات في القطاعات المختلفة:  وزارة الداخلية</vt:lpstr>
      <vt:lpstr>نماذج نظم المعلومات في القطاعات المختلفة: وزارة الداخلية</vt:lpstr>
      <vt:lpstr>نماذج نظم المعلومات في القطاعات المختلفة: التعليم العام</vt:lpstr>
      <vt:lpstr>نماذج نظم المعلومات في القطاعات المختلفة: التعليم العام</vt:lpstr>
      <vt:lpstr>نماذج نظم المعلومات في القطاعات المختلفة: الشركات </vt:lpstr>
      <vt:lpstr>نماذج نظم المعلومات في القطاعات المختلفة: الشركات </vt:lpstr>
      <vt:lpstr>نماذج نظم المعلومات في القطاعات المختلفة: الشركات </vt:lpstr>
      <vt:lpstr>نماذج نظم المعلومات في القطاعات المختلفة: التعليم العالي</vt:lpstr>
      <vt:lpstr>نماذج نظم المعلومات في القطاعات المختلفة: التعليم العالي</vt:lpstr>
      <vt:lpstr>نماذج نظم المعلومات في القطاعات المختلفة: الصحة</vt:lpstr>
      <vt:lpstr>نماذج نظم المعلومات في القطاعات المختلفة: الصحة</vt:lpstr>
      <vt:lpstr>نماذج نظم المعلومات في القطاعات المختلفة: البلديات والتخطيط العمراني:</vt:lpstr>
      <vt:lpstr>نماذج نظم المعلومات في القطاعات المختلفة: البلديات والتخطيط العمراني:</vt:lpstr>
      <vt:lpstr>نماذج نظم المعلومات في القطاعات المختلفة: البلديات والتخطيط العمراني:</vt:lpstr>
      <vt:lpstr>نماذج نظم المعلومات في القطاعات المختلفة: البلديات والتخطيط العمراني:</vt:lpstr>
      <vt:lpstr>نماذج نظم المعلومات في القطاعات المختلفة: التعاملات المالية</vt:lpstr>
      <vt:lpstr>نماذج نظم المعلومات في القطاعات المختلفة: التعاملات المالية</vt:lpstr>
      <vt:lpstr>نماذج نظم المعلومات في القطاعات المختلفة: الأرصاد الجوية</vt:lpstr>
      <vt:lpstr>اختبار الوحدة</vt:lpstr>
      <vt:lpstr>تم بحمد الله</vt:lpstr>
    </vt:vector>
  </TitlesOfParts>
  <Company>Guilddesign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Sung Ha, Park</dc:creator>
  <cp:lastModifiedBy>User</cp:lastModifiedBy>
  <cp:revision>333</cp:revision>
  <dcterms:created xsi:type="dcterms:W3CDTF">2005-01-04T06:40:58Z</dcterms:created>
  <dcterms:modified xsi:type="dcterms:W3CDTF">2016-01-30T12:07:41Z</dcterms:modified>
</cp:coreProperties>
</file>