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19" r:id="rId6"/>
    <p:sldId id="331" r:id="rId7"/>
    <p:sldId id="332" r:id="rId8"/>
    <p:sldId id="345" r:id="rId9"/>
    <p:sldId id="333" r:id="rId10"/>
    <p:sldId id="334" r:id="rId11"/>
    <p:sldId id="349" r:id="rId12"/>
    <p:sldId id="335" r:id="rId13"/>
    <p:sldId id="346" r:id="rId14"/>
    <p:sldId id="336" r:id="rId15"/>
    <p:sldId id="337" r:id="rId16"/>
    <p:sldId id="321" r:id="rId17"/>
    <p:sldId id="338" r:id="rId18"/>
    <p:sldId id="342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704" autoAdjust="0"/>
    <p:restoredTop sz="94280" autoAdjust="0"/>
  </p:normalViewPr>
  <p:slideViewPr>
    <p:cSldViewPr snapToGrid="0" showGuides="1">
      <p:cViewPr>
        <p:scale>
          <a:sx n="100" d="100"/>
          <a:sy n="100" d="100"/>
        </p:scale>
        <p:origin x="-72" y="22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microsoft.com/office/2007/relationships/hdphoto" Target="../media/hdphoto2.wdp"/><Relationship Id="rId7" Type="http://schemas.openxmlformats.org/officeDocument/2006/relationships/image" Target="../media/image3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10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رِحْلَةُ حَبَّةِ قَمْحٍ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4" r="-2323"/>
          <a:stretch/>
        </p:blipFill>
        <p:spPr bwMode="auto">
          <a:xfrm>
            <a:off x="9774101" y="2880352"/>
            <a:ext cx="3463051" cy="92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الْفُرْنُ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حَـ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ـبَّـ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8" r="-2429"/>
          <a:stretch/>
        </p:blipFill>
        <p:spPr bwMode="auto">
          <a:xfrm>
            <a:off x="9658031" y="2901691"/>
            <a:ext cx="3482631" cy="9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حَبَّةٌ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المُشدَّد </a:t>
              </a:r>
              <a:r>
                <a:rPr lang="ar-SY" sz="2000" b="1" dirty="0"/>
                <a:t>عبارة عن </a:t>
              </a:r>
              <a:r>
                <a:rPr lang="ar-SY" sz="2000" b="1" dirty="0" smtClean="0"/>
                <a:t>حرفين؛ أوَّلهما ساكن</a:t>
              </a:r>
              <a:r>
                <a:rPr lang="ar-SY" sz="2000" b="1" dirty="0"/>
                <a:t>، وثانيهما متحرِّك.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7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=""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صَفْرَاء , التُّرَاب , الخَضْرَاء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باِلألَفِ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بِالْوَاوِ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بِالْيَاءِ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يَسْقِيْنِيْ , العَجِيْن , تَصِيْر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تَنْمُو , الحُقُوْل , يَحْصِدُوْن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=""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يَزْدَادُ طُوْلِي و تَتَفَرَّعُ أوِراقِيْ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  <a:p>
              <a:pPr algn="ctr"/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جُمْلَةً تَحْوِي حَرْفَ الْعَطْفِ (الْوَاو)</a:t>
              </a: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جُمْلَةً تَحْوِي حَرْفَ الْعَطْفِ (الْفَاء)</a:t>
              </a: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جُمْلَةً تَحْوِي حَرْفَ الْعَطْفِ (ثُمَّ)</a:t>
              </a: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558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تَنْمُو جُذُورِي ثُمَّ تَنْمُو سَاقِي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يَسْقِيْنِيْ بِالمَاءِ فَتَنْمُو جُذُورِي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00164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</a:t>
              </a:r>
              <a:r>
                <a:rPr lang="ar-SY" b="1" dirty="0"/>
                <a:t>الْعَدَدَ </a:t>
              </a:r>
              <a:r>
                <a:rPr lang="ar-SY" b="1" dirty="0" smtClean="0"/>
                <a:t>الْمُنَاسبَ </a:t>
              </a:r>
              <a:r>
                <a:rPr lang="ar-SY" b="1" dirty="0"/>
                <a:t>لِلْكَلِمَةِ فِي الْمَكَانِ الْخَالِي، مَعَ </a:t>
              </a:r>
              <a:r>
                <a:rPr lang="ar-SY" b="1" dirty="0" smtClean="0"/>
                <a:t>الْاستِعَانَةِ بِالصورَةِ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187" name="Group 44">
            <a:extLst>
              <a:ext uri="{FF2B5EF4-FFF2-40B4-BE49-F238E27FC236}">
                <a16:creationId xmlns=""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77538" cy="2091875"/>
            <a:chOff x="3078475" y="1740804"/>
            <a:chExt cx="1377538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=""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=""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01835" y="2179359"/>
              <a:ext cx="1354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عَدَدُ </a:t>
              </a:r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سَنَابِلِي سَبْعُ سَنَابِلَ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=""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=""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652453" y="5938746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سَبْعُ </a:t>
            </a:r>
            <a:endParaRPr lang="en-US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=""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621156" y="3368810"/>
            <a:ext cx="1357933" cy="2091875"/>
            <a:chOff x="5475344" y="1740804"/>
            <a:chExt cx="1357933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=""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=""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475344" y="2162475"/>
              <a:ext cx="135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  </a:t>
              </a:r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لِي سَاقٌ وَاحِدَةٌ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=""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=""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6057428" y="5938746"/>
            <a:ext cx="59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وَاحِدَةٌ</a:t>
            </a:r>
            <a:endParaRPr lang="en-US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=""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8012516" y="3368810"/>
            <a:ext cx="1413669" cy="2091875"/>
            <a:chOff x="7866704" y="1740804"/>
            <a:chExt cx="1413669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=""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=""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866704" y="2310657"/>
              <a:ext cx="1413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أَنَا </a:t>
              </a:r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حَبَّةُ </a:t>
              </a:r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قَمْحٍ وَاحِدَةٌ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=""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=""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8462403" y="5938746"/>
            <a:ext cx="6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وَاحِدَةٌ</a:t>
            </a:r>
            <a:endParaRPr lang="en-US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" b="5044"/>
          <a:stretch/>
        </p:blipFill>
        <p:spPr bwMode="auto">
          <a:xfrm flipH="1">
            <a:off x="-2" y="2641089"/>
            <a:ext cx="2331659" cy="42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9"/>
          <a:stretch/>
        </p:blipFill>
        <p:spPr bwMode="auto">
          <a:xfrm>
            <a:off x="8316298" y="1750139"/>
            <a:ext cx="864701" cy="15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7" r="20323"/>
          <a:stretch/>
        </p:blipFill>
        <p:spPr bwMode="auto">
          <a:xfrm>
            <a:off x="5841722" y="1744200"/>
            <a:ext cx="924908" cy="147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2"/>
          <a:stretch/>
        </p:blipFill>
        <p:spPr bwMode="auto">
          <a:xfrm>
            <a:off x="2531027" y="1739420"/>
            <a:ext cx="2327631" cy="14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91" grpId="0"/>
      <p:bldP spid="1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="" xmlns:a16="http://schemas.microsoft.com/office/drawing/2014/main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=""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tx1"/>
                </a:solidFill>
              </a:rPr>
              <a:t>يَزْرَعُ </a:t>
            </a:r>
            <a:r>
              <a:rPr lang="ar-SY" sz="1600" b="1" dirty="0" smtClean="0">
                <a:solidFill>
                  <a:schemeClr val="tx1"/>
                </a:solidFill>
              </a:rPr>
              <a:t>الْفَلَّاحُ </a:t>
            </a:r>
            <a:r>
              <a:rPr lang="ar-SY" sz="1600" b="1" dirty="0">
                <a:solidFill>
                  <a:schemeClr val="tx1"/>
                </a:solidFill>
              </a:rPr>
              <a:t>الْبُذُورَ، ثُمَّ </a:t>
            </a:r>
            <a:r>
              <a:rPr lang="ar-SY" sz="1600" b="1" dirty="0" smtClean="0">
                <a:solidFill>
                  <a:schemeClr val="tx1"/>
                </a:solidFill>
              </a:rPr>
              <a:t>يَحْصِدُ </a:t>
            </a:r>
            <a:r>
              <a:rPr lang="ar-SY" sz="1600" b="1" dirty="0">
                <a:solidFill>
                  <a:schemeClr val="tx1"/>
                </a:solidFill>
              </a:rPr>
              <a:t>حَبَّاتِ قَمْح ذَهَبِيَّةً.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="" xmlns:a16="http://schemas.microsoft.com/office/drawing/2014/main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="" xmlns:a16="http://schemas.microsoft.com/office/drawing/2014/main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="" xmlns:a16="http://schemas.microsoft.com/office/drawing/2014/main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="" xmlns:a16="http://schemas.microsoft.com/office/drawing/2014/main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="" xmlns:a16="http://schemas.microsoft.com/office/drawing/2014/main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="" xmlns:a16="http://schemas.microsoft.com/office/drawing/2014/main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="" xmlns:a16="http://schemas.microsoft.com/office/drawing/2014/main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="" xmlns:a16="http://schemas.microsoft.com/office/drawing/2014/main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="" xmlns:a16="http://schemas.microsoft.com/office/drawing/2014/main" id="{CD27645E-5A90-40AB-A9D2-D73D5AF54AB0}"/>
              </a:ext>
            </a:extLst>
          </p:cNvPr>
          <p:cNvSpPr txBox="1"/>
          <p:nvPr/>
        </p:nvSpPr>
        <p:spPr>
          <a:xfrm>
            <a:off x="6270178" y="1353209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1- يَزْرَعُ الْفَلَّاحُ الْبُذُورَ</a:t>
            </a:r>
          </a:p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2- يَحْصدُ </a:t>
            </a:r>
            <a:r>
              <a:rPr lang="ar-SY" sz="1600" b="1" dirty="0">
                <a:latin typeface="Century Gothic" panose="020B0502020202020204" pitchFamily="34" charset="0"/>
              </a:rPr>
              <a:t>حَبَّاتِ قَمْحٍ </a:t>
            </a:r>
            <a:r>
              <a:rPr lang="ar-SY" sz="1600" b="1" dirty="0" smtClean="0">
                <a:latin typeface="Century Gothic" panose="020B0502020202020204" pitchFamily="34" charset="0"/>
              </a:rPr>
              <a:t>ذَهَبِيَّةً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="" xmlns:a16="http://schemas.microsoft.com/office/drawing/2014/main" id="{B612C12E-94A8-455D-9F76-8E3CF8D94FAC}"/>
              </a:ext>
            </a:extLst>
          </p:cNvPr>
          <p:cNvSpPr/>
          <p:nvPr/>
        </p:nvSpPr>
        <p:spPr>
          <a:xfrm>
            <a:off x="1295433" y="2800850"/>
            <a:ext cx="9125831" cy="71423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="" xmlns:a16="http://schemas.microsoft.com/office/drawing/2014/main" id="{2EEF1AF6-E141-49D6-8DB0-1A5E5D4954DB}"/>
              </a:ext>
            </a:extLst>
          </p:cNvPr>
          <p:cNvSpPr/>
          <p:nvPr/>
        </p:nvSpPr>
        <p:spPr>
          <a:xfrm>
            <a:off x="2714166" y="3809598"/>
            <a:ext cx="6766560" cy="12870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b="1" dirty="0"/>
              <a:t>يَتْرُكُ الْفَلَّاحُ حَبَّاتِ الْقَمْحِ تَحْتَ أَشعَّةِ الشمْسِ </a:t>
            </a:r>
            <a:r>
              <a:rPr lang="ar-SY" b="1" dirty="0" smtClean="0"/>
              <a:t>لِتَجِفَّ , </a:t>
            </a:r>
            <a:r>
              <a:rPr lang="ar-SY" b="1" dirty="0"/>
              <a:t>ثُمَّ  يَحْمِلُ الْفَلَّاحُ حَبَّاتِ </a:t>
            </a:r>
            <a:endParaRPr lang="ar-SY" b="1" dirty="0" smtClean="0"/>
          </a:p>
          <a:p>
            <a:r>
              <a:rPr lang="ar-SY" b="1" dirty="0"/>
              <a:t>الْقَمْحِ إِلَى الْمِطْحَنَةِ </a:t>
            </a:r>
            <a:r>
              <a:rPr lang="ar-SY" b="1" dirty="0" smtClean="0"/>
              <a:t>لِتُطْحَنَ , ثُمَّ يَصنَعُ </a:t>
            </a:r>
            <a:r>
              <a:rPr lang="ar-SY" b="1" dirty="0"/>
              <a:t>الْخَبَّازُ الْعَجِينَ وَ يُدْخِلُهُ الْفُرْنَ لِيَصيرَ </a:t>
            </a:r>
            <a:endParaRPr lang="ar-SY" b="1" dirty="0" smtClean="0"/>
          </a:p>
          <a:p>
            <a:pPr algn="ctr"/>
            <a:r>
              <a:rPr lang="ar-SY" b="1" dirty="0" smtClean="0"/>
              <a:t>خُبْزًا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="" xmlns:a16="http://schemas.microsoft.com/office/drawing/2014/main" id="{EEAEE9B0-0790-4865-B8E1-D32F42309AC1}"/>
              </a:ext>
            </a:extLst>
          </p:cNvPr>
          <p:cNvGrpSpPr/>
          <p:nvPr/>
        </p:nvGrpSpPr>
        <p:grpSpPr>
          <a:xfrm>
            <a:off x="2303818" y="3780317"/>
            <a:ext cx="1727901" cy="1659238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="" xmlns:a16="http://schemas.microsoft.com/office/drawing/2014/main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="" xmlns:a16="http://schemas.microsoft.com/office/drawing/2014/main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="" xmlns:a16="http://schemas.microsoft.com/office/drawing/2014/main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="" xmlns:a16="http://schemas.microsoft.com/office/drawing/2014/main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="" xmlns:a16="http://schemas.microsoft.com/office/drawing/2014/main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="" xmlns:a16="http://schemas.microsoft.com/office/drawing/2014/main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="" xmlns:a16="http://schemas.microsoft.com/office/drawing/2014/main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="" xmlns:a16="http://schemas.microsoft.com/office/drawing/2014/main" id="{E451F2CE-D12B-40DC-BD56-CAC4B94D86D6}"/>
              </a:ext>
            </a:extLst>
          </p:cNvPr>
          <p:cNvSpPr txBox="1"/>
          <p:nvPr/>
        </p:nvSpPr>
        <p:spPr>
          <a:xfrm>
            <a:off x="6486945" y="2849231"/>
            <a:ext cx="260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1- يَتْرُكُ </a:t>
            </a:r>
            <a:r>
              <a:rPr lang="ar-SY" sz="1600" b="1" dirty="0" smtClean="0"/>
              <a:t>الْفَلَّاحُ </a:t>
            </a:r>
            <a:r>
              <a:rPr lang="ar-SY" sz="1600" b="1" dirty="0"/>
              <a:t>حَبَّاتِ الْقَمْحِ تَحْتَ </a:t>
            </a:r>
            <a:r>
              <a:rPr lang="ar-SY" sz="1600" b="1" dirty="0" smtClean="0"/>
              <a:t>أَشعَّةِ الشمْسِ </a:t>
            </a:r>
            <a:r>
              <a:rPr lang="ar-SY" sz="1600" b="1" dirty="0"/>
              <a:t>لِتَجِفَّ.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19" name="TextBox 38">
            <a:extLst>
              <a:ext uri="{FF2B5EF4-FFF2-40B4-BE49-F238E27FC236}">
                <a16:creationId xmlns="" xmlns:a16="http://schemas.microsoft.com/office/drawing/2014/main" id="{E49B843D-1E5B-41FF-A1BC-1976864FCC32}"/>
              </a:ext>
            </a:extLst>
          </p:cNvPr>
          <p:cNvSpPr txBox="1"/>
          <p:nvPr/>
        </p:nvSpPr>
        <p:spPr>
          <a:xfrm>
            <a:off x="3940046" y="2827362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2- يَحْمِلُ الْفَلَّحُ حَبَّاتِ الْقَمْحِ </a:t>
            </a:r>
            <a:r>
              <a:rPr lang="ar-SY" sz="1600" b="1" dirty="0" smtClean="0"/>
              <a:t>إِلَى </a:t>
            </a:r>
            <a:r>
              <a:rPr lang="ar-SY" sz="1600" b="1" dirty="0"/>
              <a:t>الْمِطْحَنَةِ لِتُطْحَنَ.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1" name="TextBox 50">
            <a:extLst>
              <a:ext uri="{FF2B5EF4-FFF2-40B4-BE49-F238E27FC236}">
                <a16:creationId xmlns=""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295433" y="2858573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3- </a:t>
            </a:r>
            <a:r>
              <a:rPr lang="ar-SY" sz="1600" b="1" dirty="0" smtClean="0"/>
              <a:t>يَصنَعُ </a:t>
            </a:r>
            <a:r>
              <a:rPr lang="ar-SY" sz="1600" b="1" dirty="0"/>
              <a:t>الْخَبَّازُ الْعَجِينَ وَ </a:t>
            </a:r>
            <a:r>
              <a:rPr lang="ar-SY" sz="1600" b="1" dirty="0" smtClean="0"/>
              <a:t>يُدْخِلُهُ </a:t>
            </a:r>
            <a:r>
              <a:rPr lang="ar-SY" sz="1600" b="1" dirty="0"/>
              <a:t>الْفُرْنَ </a:t>
            </a:r>
            <a:r>
              <a:rPr lang="ar-SY" sz="1600" b="1" dirty="0" smtClean="0"/>
              <a:t>لِيَصيرَ </a:t>
            </a:r>
            <a:r>
              <a:rPr lang="ar-SY" sz="1600" b="1" dirty="0"/>
              <a:t>خُبْزًا.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بِمُحَاكَاةِ الْمِثَالِ الْأوَّلِ </a:t>
              </a:r>
              <a:r>
                <a:rPr lang="ar-SY" b="1" dirty="0" smtClean="0"/>
                <a:t>أَرْبِطُ </a:t>
              </a:r>
              <a:r>
                <a:rPr lang="ar-SY" b="1" dirty="0"/>
                <a:t>بَيْنَ الْجُمَلِ </a:t>
              </a:r>
              <a:r>
                <a:rPr lang="ar-SY" b="1" dirty="0" smtClean="0"/>
                <a:t>بِاستِخْدَامِ (</a:t>
              </a:r>
              <a:r>
                <a:rPr lang="ar-SY" b="1" dirty="0"/>
                <a:t>ثُمَّ</a:t>
              </a:r>
              <a:r>
                <a:rPr lang="ar-SY" b="1" dirty="0" smtClean="0"/>
                <a:t>)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أُحَوِّلُ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06358E-6 L 0.50924 0.0018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20" grpId="0"/>
      <p:bldP spid="232" grpId="0"/>
      <p:bldP spid="24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3244398" y="4667143"/>
            <a:ext cx="6731720" cy="2215820"/>
            <a:chOff x="320497" y="795384"/>
            <a:chExt cx="6305971" cy="1036307"/>
          </a:xfrm>
        </p:grpSpPr>
        <p:sp>
          <p:nvSpPr>
            <p:cNvPr id="91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7" y="885852"/>
              <a:ext cx="5563472" cy="892908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SY" sz="2400" dirty="0"/>
                <a:t>يَزْرَعُ </a:t>
              </a:r>
              <a:r>
                <a:rPr lang="ar-SY" sz="2400" dirty="0" smtClean="0"/>
                <a:t>الْفَلَّاحُ </a:t>
              </a:r>
              <a:r>
                <a:rPr lang="ar-SY" sz="2400" dirty="0"/>
                <a:t>النَّبْتَةَ </a:t>
              </a:r>
              <a:r>
                <a:rPr lang="ar-SY" sz="2400" dirty="0" smtClean="0"/>
                <a:t>وَيَسْقِيهَا </a:t>
              </a:r>
              <a:r>
                <a:rPr lang="ar-SY" sz="2400" dirty="0"/>
                <a:t>بِالْمَاءِ، وَعِنْدَمَا تَنْمُو </a:t>
              </a:r>
              <a:r>
                <a:rPr lang="ar-SY" sz="2400" dirty="0" smtClean="0"/>
                <a:t>الْأَشجَارُ </a:t>
              </a:r>
              <a:r>
                <a:rPr lang="en-US" sz="2400" dirty="0" smtClean="0"/>
                <a:t>   </a:t>
              </a:r>
              <a:r>
                <a:rPr lang="ar-SY" sz="2400" dirty="0" smtClean="0"/>
                <a:t>وَتَكْبُرُ </a:t>
              </a:r>
              <a:r>
                <a:rPr lang="ar-SY" sz="2400" dirty="0"/>
                <a:t>يَقْطَعُ الْحَطَّابُ الْأَشجَارَ </a:t>
              </a:r>
              <a:r>
                <a:rPr lang="ar-SY" sz="2400" dirty="0" smtClean="0"/>
                <a:t>بِالْمِنْشَارِ </a:t>
              </a:r>
              <a:r>
                <a:rPr lang="ar-SY" sz="2400" dirty="0" smtClean="0">
                  <a:solidFill>
                    <a:srgbClr val="FF0000"/>
                  </a:solidFill>
                </a:rPr>
                <a:t>, </a:t>
              </a:r>
              <a:r>
                <a:rPr lang="ar-SY" sz="2400" dirty="0">
                  <a:solidFill>
                    <a:srgbClr val="FF0000"/>
                  </a:solidFill>
                </a:rPr>
                <a:t>ثُمَّ </a:t>
              </a:r>
              <a:r>
                <a:rPr lang="ar-SY" sz="2400" dirty="0"/>
                <a:t>يَحْمِلُهَا فِي </a:t>
              </a:r>
              <a:r>
                <a:rPr lang="ar-SY" sz="2400" dirty="0" smtClean="0"/>
                <a:t>   </a:t>
              </a:r>
              <a:r>
                <a:rPr lang="en-US" sz="2400" dirty="0" smtClean="0"/>
                <a:t> </a:t>
              </a:r>
              <a:r>
                <a:rPr lang="ar-SY" sz="2400" dirty="0" smtClean="0"/>
                <a:t>شَاحِنَةٍ كَبِيرَةٍ </a:t>
              </a:r>
              <a:r>
                <a:rPr lang="ar-SY" sz="2400" dirty="0"/>
                <a:t>, ويَصنَعُ النَّجَّارُ مِنْ أَخْشَابِهَا أَثَاثًا مَنْزِلِيًّا </a:t>
              </a:r>
              <a:r>
                <a:rPr lang="ar-SY" sz="2400" dirty="0">
                  <a:solidFill>
                    <a:srgbClr val="FF0000"/>
                  </a:solidFill>
                </a:rPr>
                <a:t>, ثُمَّ </a:t>
              </a:r>
              <a:endParaRPr lang="ar-SY" sz="2400" dirty="0" smtClean="0">
                <a:solidFill>
                  <a:srgbClr val="FF0000"/>
                </a:solidFill>
              </a:endParaRPr>
            </a:p>
            <a:p>
              <a:pPr algn="r"/>
              <a:r>
                <a:rPr lang="ar-SY" sz="2400" dirty="0"/>
                <a:t>يَعْرِضُهَا فِي الْمَتْجَرِ </a:t>
              </a:r>
              <a:r>
                <a:rPr lang="ar-SY" sz="2400" dirty="0" smtClean="0"/>
                <a:t>لِلْبَيْعِ</a:t>
              </a:r>
              <a:endParaRPr lang="ar-SY" sz="2400" dirty="0"/>
            </a:p>
          </p:txBody>
        </p:sp>
        <p:grpSp>
          <p:nvGrpSpPr>
            <p:cNvPr id="97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9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65840" y="1588125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بِالْاستِعَانَةِ بِالصوَرِ أَرْبِطُ </a:t>
              </a:r>
              <a:r>
                <a:rPr lang="ar-SY" b="1" dirty="0"/>
                <a:t>بَيْنَ الْجُمَلِ </a:t>
              </a:r>
              <a:r>
                <a:rPr lang="ar-SY" b="1" dirty="0" smtClean="0"/>
                <a:t>بِـ (ثُمَّ) لِأُكَوِّنَ قِصَّةً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80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6949453" y="1274658"/>
            <a:ext cx="2126045" cy="186560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3508214" y="1556511"/>
            <a:ext cx="2535840" cy="148071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Hexagon 4">
            <a:extLst>
              <a:ext uri="{FF2B5EF4-FFF2-40B4-BE49-F238E27FC236}">
                <a16:creationId xmlns="" xmlns:a16="http://schemas.microsoft.com/office/drawing/2014/main" id="{A6B65611-329D-4591-904A-C806978D1055}"/>
              </a:ext>
            </a:extLst>
          </p:cNvPr>
          <p:cNvSpPr/>
          <p:nvPr/>
        </p:nvSpPr>
        <p:spPr>
          <a:xfrm>
            <a:off x="610566" y="1237281"/>
            <a:ext cx="1851867" cy="183454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851320" y="3514793"/>
            <a:ext cx="1802646" cy="178578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6949453" y="3280544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/>
              <a:t>يَقْطَعُ الْحَطَّابُ </a:t>
            </a:r>
            <a:r>
              <a:rPr lang="ar-SY" b="1" dirty="0" smtClean="0"/>
              <a:t>الْأَشجَارَ بِالْمِنْشَارِ</a:t>
            </a:r>
            <a:endParaRPr lang="ar-SY" b="1" dirty="0"/>
          </a:p>
        </p:txBody>
      </p:sp>
      <p:sp>
        <p:nvSpPr>
          <p:cNvPr id="3" name="مستطيل 2"/>
          <p:cNvSpPr/>
          <p:nvPr/>
        </p:nvSpPr>
        <p:spPr>
          <a:xfrm>
            <a:off x="4085714" y="3319151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/>
              <a:t>يَحْمِلُهَا فِي </a:t>
            </a:r>
            <a:r>
              <a:rPr lang="ar-SY" b="1" dirty="0" smtClean="0"/>
              <a:t>شَاحِنَةٍ </a:t>
            </a:r>
            <a:r>
              <a:rPr lang="ar-SY" b="1" dirty="0"/>
              <a:t>كَبِيرَةٍ</a:t>
            </a:r>
          </a:p>
        </p:txBody>
      </p:sp>
      <p:sp>
        <p:nvSpPr>
          <p:cNvPr id="82" name="مستطيل 81"/>
          <p:cNvSpPr/>
          <p:nvPr/>
        </p:nvSpPr>
        <p:spPr>
          <a:xfrm>
            <a:off x="260889" y="3330127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 smtClean="0"/>
              <a:t>ويَصنَعُ </a:t>
            </a:r>
            <a:r>
              <a:rPr lang="ar-SY" b="1" dirty="0"/>
              <a:t>النَّجَّارُ مِنْ </a:t>
            </a:r>
            <a:r>
              <a:rPr lang="ar-SY" b="1" dirty="0" smtClean="0"/>
              <a:t>أَخْشَابِهَا أَثَاثًا </a:t>
            </a:r>
            <a:r>
              <a:rPr lang="ar-SY" b="1" dirty="0"/>
              <a:t>مَنْزِلِيًّا</a:t>
            </a:r>
          </a:p>
        </p:txBody>
      </p:sp>
      <p:sp>
        <p:nvSpPr>
          <p:cNvPr id="83" name="مستطيل 82"/>
          <p:cNvSpPr/>
          <p:nvPr/>
        </p:nvSpPr>
        <p:spPr>
          <a:xfrm>
            <a:off x="726560" y="5424000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 smtClean="0"/>
              <a:t>يَعْرِضُهَا </a:t>
            </a:r>
            <a:r>
              <a:rPr lang="ar-SY" b="1" dirty="0"/>
              <a:t>فِي الْمَتْجَرِ لِلْبَيْعِ</a:t>
            </a:r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 animBg="1"/>
      <p:bldP spid="78" grpId="0" animBg="1"/>
      <p:bldP spid="79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">
            <a:extLst>
              <a:ext uri="{FF2B5EF4-FFF2-40B4-BE49-F238E27FC236}">
                <a16:creationId xmlns="" xmlns:a16="http://schemas.microsoft.com/office/drawing/2014/main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="" xmlns:a16="http://schemas.microsoft.com/office/drawing/2014/main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="" xmlns:a16="http://schemas.microsoft.com/office/drawing/2014/main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="" xmlns:a16="http://schemas.microsoft.com/office/drawing/2014/main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="" xmlns:a16="http://schemas.microsoft.com/office/drawing/2014/main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="" xmlns:a16="http://schemas.microsoft.com/office/drawing/2014/main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="" xmlns:a16="http://schemas.microsoft.com/office/drawing/2014/main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="" xmlns:a16="http://schemas.microsoft.com/office/drawing/2014/main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="" xmlns:a16="http://schemas.microsoft.com/office/drawing/2014/main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="" xmlns:a16="http://schemas.microsoft.com/office/drawing/2014/main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="" xmlns:a16="http://schemas.microsoft.com/office/drawing/2014/main" id="{50F91829-7453-4DA7-88E7-8D51F2EB6982}"/>
                </a:ext>
              </a:extLst>
            </p:cNvPr>
            <p:cNvSpPr txBox="1"/>
            <p:nvPr/>
          </p:nvSpPr>
          <p:spPr>
            <a:xfrm>
              <a:off x="5395749" y="2552283"/>
              <a:ext cx="1484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الطَّائِف</a:t>
              </a:r>
            </a:p>
            <a:p>
              <a:pPr algn="ctr"/>
              <a:r>
                <a:rPr lang="ar-SY" sz="36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-العِنَب-</a:t>
              </a:r>
              <a:endParaRPr lang="en-US" sz="36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="" xmlns:a16="http://schemas.microsoft.com/office/drawing/2014/main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="" xmlns:a16="http://schemas.microsoft.com/office/drawing/2014/main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="" xmlns:a16="http://schemas.microsoft.com/office/drawing/2014/main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="" xmlns:a16="http://schemas.microsoft.com/office/drawing/2014/main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="" xmlns:a16="http://schemas.microsoft.com/office/drawing/2014/main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="" xmlns:a16="http://schemas.microsoft.com/office/drawing/2014/main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="" xmlns:a16="http://schemas.microsoft.com/office/drawing/2014/main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="" xmlns:a16="http://schemas.microsoft.com/office/drawing/2014/main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="" xmlns:a16="http://schemas.microsoft.com/office/drawing/2014/main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="" xmlns:a16="http://schemas.microsoft.com/office/drawing/2014/main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="" xmlns:a16="http://schemas.microsoft.com/office/drawing/2014/main" id="{A39345CB-DBEA-4D8C-B83D-49C8ABB2A360}"/>
                </a:ext>
              </a:extLst>
            </p:cNvPr>
            <p:cNvSpPr txBox="1"/>
            <p:nvPr/>
          </p:nvSpPr>
          <p:spPr>
            <a:xfrm>
              <a:off x="5341576" y="2969651"/>
              <a:ext cx="1672695" cy="12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القَصِيم</a:t>
              </a:r>
            </a:p>
            <a:p>
              <a:pPr algn="ctr"/>
              <a:r>
                <a:rPr lang="ar-SY" sz="28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-التُّمُور-</a:t>
              </a:r>
              <a:endParaRPr lang="en-US" sz="28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="" xmlns:a16="http://schemas.microsoft.com/office/drawing/2014/main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="" xmlns:a16="http://schemas.microsoft.com/office/drawing/2014/main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="" xmlns:a16="http://schemas.microsoft.com/office/drawing/2014/main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="" xmlns:a16="http://schemas.microsoft.com/office/drawing/2014/main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="" xmlns:a16="http://schemas.microsoft.com/office/drawing/2014/main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="" xmlns:a16="http://schemas.microsoft.com/office/drawing/2014/main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="" xmlns:a16="http://schemas.microsoft.com/office/drawing/2014/main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="" xmlns:a16="http://schemas.microsoft.com/office/drawing/2014/main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="" xmlns:a16="http://schemas.microsoft.com/office/drawing/2014/main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="" xmlns:a16="http://schemas.microsoft.com/office/drawing/2014/main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="" xmlns:a16="http://schemas.microsoft.com/office/drawing/2014/main" id="{523C3C05-037C-47E6-825D-516CA8542E1F}"/>
                </a:ext>
              </a:extLst>
            </p:cNvPr>
            <p:cNvSpPr txBox="1"/>
            <p:nvPr/>
          </p:nvSpPr>
          <p:spPr>
            <a:xfrm>
              <a:off x="5068444" y="2621019"/>
              <a:ext cx="2347360" cy="169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الجَوف</a:t>
              </a:r>
            </a:p>
            <a:p>
              <a:pPr algn="ctr"/>
              <a:r>
                <a:rPr lang="ar-SY" sz="20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- الزّيْتُون و النَّخِيل -</a:t>
              </a:r>
              <a:endParaRPr lang="en-US" sz="20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="" xmlns:a16="http://schemas.microsoft.com/office/drawing/2014/main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="" xmlns:a16="http://schemas.microsoft.com/office/drawing/2014/main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="" xmlns:a16="http://schemas.microsoft.com/office/drawing/2014/main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="" xmlns:a16="http://schemas.microsoft.com/office/drawing/2014/main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="" xmlns:a16="http://schemas.microsoft.com/office/drawing/2014/main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="" xmlns:a16="http://schemas.microsoft.com/office/drawing/2014/main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="" xmlns:a16="http://schemas.microsoft.com/office/drawing/2014/main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="" xmlns:a16="http://schemas.microsoft.com/office/drawing/2014/main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="" xmlns:a16="http://schemas.microsoft.com/office/drawing/2014/main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="" xmlns:a16="http://schemas.microsoft.com/office/drawing/2014/main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="" xmlns:a16="http://schemas.microsoft.com/office/drawing/2014/main" id="{EBDAC329-1FAD-4ED4-BDFC-3968C7241C71}"/>
                </a:ext>
              </a:extLst>
            </p:cNvPr>
            <p:cNvSpPr txBox="1"/>
            <p:nvPr/>
          </p:nvSpPr>
          <p:spPr>
            <a:xfrm>
              <a:off x="5243324" y="2817583"/>
              <a:ext cx="1997599" cy="139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تَبُوك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- القَمْح -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="" xmlns:a16="http://schemas.microsoft.com/office/drawing/2014/main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="" xmlns:a16="http://schemas.microsoft.com/office/drawing/2014/main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="" xmlns:a16="http://schemas.microsoft.com/office/drawing/2014/main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="" xmlns:a16="http://schemas.microsoft.com/office/drawing/2014/main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="" xmlns:a16="http://schemas.microsoft.com/office/drawing/2014/main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="" xmlns:a16="http://schemas.microsoft.com/office/drawing/2014/main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="" xmlns:a16="http://schemas.microsoft.com/office/drawing/2014/main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="" xmlns:a16="http://schemas.microsoft.com/office/drawing/2014/main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="" xmlns:a16="http://schemas.microsoft.com/office/drawing/2014/main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="" xmlns:a16="http://schemas.microsoft.com/office/drawing/2014/main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="" xmlns:a16="http://schemas.microsoft.com/office/drawing/2014/main" id="{88D2CB91-A6C0-4E0E-A18F-5F2668CF9426}"/>
                </a:ext>
              </a:extLst>
            </p:cNvPr>
            <p:cNvSpPr txBox="1"/>
            <p:nvPr/>
          </p:nvSpPr>
          <p:spPr>
            <a:xfrm>
              <a:off x="4978675" y="2423906"/>
              <a:ext cx="2458261" cy="218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جِيزَان 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- الذُرِة و الدِّخن -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87252" y="1610032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أَسماءَ الْمَحَاصيلِ </a:t>
              </a:r>
              <a:r>
                <a:rPr lang="ar-SY" b="1" dirty="0"/>
                <a:t>الزِّرَاعِيَّةِ الَّتِي </a:t>
              </a:r>
              <a:r>
                <a:rPr lang="ar-SY" b="1" dirty="0" smtClean="0"/>
                <a:t>تَشتَهِرُ </a:t>
              </a:r>
              <a:r>
                <a:rPr lang="ar-SY" b="1" dirty="0"/>
                <a:t>بِهَا </a:t>
              </a:r>
              <a:r>
                <a:rPr lang="ar-SY" b="1" dirty="0" smtClean="0"/>
                <a:t>الْمُدُنُ  </a:t>
              </a:r>
              <a:r>
                <a:rPr lang="en-US" b="1" dirty="0" smtClean="0"/>
                <a:t> :</a:t>
              </a:r>
              <a:r>
                <a:rPr lang="ar-SY" b="1" dirty="0" smtClean="0"/>
                <a:t>الآتِيَةُ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الوَاجِبُ المَنْزِلِيْ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أَكْتُبُ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92" name="Group 5">
            <a:extLst>
              <a:ext uri="{FF2B5EF4-FFF2-40B4-BE49-F238E27FC236}">
                <a16:creationId xmlns="" xmlns:a16="http://schemas.microsoft.com/office/drawing/2014/main" id="{E6E0A6A0-A1D9-41BA-9819-6A8A2DE85ED9}"/>
              </a:ext>
            </a:extLst>
          </p:cNvPr>
          <p:cNvGrpSpPr/>
          <p:nvPr/>
        </p:nvGrpSpPr>
        <p:grpSpPr>
          <a:xfrm>
            <a:off x="54388" y="3564209"/>
            <a:ext cx="3540235" cy="3306115"/>
            <a:chOff x="4657266" y="2132503"/>
            <a:chExt cx="3540235" cy="3306115"/>
          </a:xfrm>
        </p:grpSpPr>
        <p:sp>
          <p:nvSpPr>
            <p:cNvPr id="104" name="Oval 25">
              <a:extLst>
                <a:ext uri="{FF2B5EF4-FFF2-40B4-BE49-F238E27FC236}">
                  <a16:creationId xmlns="" xmlns:a16="http://schemas.microsoft.com/office/drawing/2014/main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26">
              <a:extLst>
                <a:ext uri="{FF2B5EF4-FFF2-40B4-BE49-F238E27FC236}">
                  <a16:creationId xmlns="" xmlns:a16="http://schemas.microsoft.com/office/drawing/2014/main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ircle: Hollow 27">
              <a:extLst>
                <a:ext uri="{FF2B5EF4-FFF2-40B4-BE49-F238E27FC236}">
                  <a16:creationId xmlns="" xmlns:a16="http://schemas.microsoft.com/office/drawing/2014/main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: Shape 28">
              <a:extLst>
                <a:ext uri="{FF2B5EF4-FFF2-40B4-BE49-F238E27FC236}">
                  <a16:creationId xmlns="" xmlns:a16="http://schemas.microsoft.com/office/drawing/2014/main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Freeform: Shape 29">
              <a:extLst>
                <a:ext uri="{FF2B5EF4-FFF2-40B4-BE49-F238E27FC236}">
                  <a16:creationId xmlns="" xmlns:a16="http://schemas.microsoft.com/office/drawing/2014/main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Freeform: Shape 30">
              <a:extLst>
                <a:ext uri="{FF2B5EF4-FFF2-40B4-BE49-F238E27FC236}">
                  <a16:creationId xmlns="" xmlns:a16="http://schemas.microsoft.com/office/drawing/2014/main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: Shape 31">
              <a:extLst>
                <a:ext uri="{FF2B5EF4-FFF2-40B4-BE49-F238E27FC236}">
                  <a16:creationId xmlns="" xmlns:a16="http://schemas.microsoft.com/office/drawing/2014/main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Oval 32">
              <a:extLst>
                <a:ext uri="{FF2B5EF4-FFF2-40B4-BE49-F238E27FC236}">
                  <a16:creationId xmlns="" xmlns:a16="http://schemas.microsoft.com/office/drawing/2014/main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9">
              <a:extLst>
                <a:ext uri="{FF2B5EF4-FFF2-40B4-BE49-F238E27FC236}">
                  <a16:creationId xmlns="" xmlns:a16="http://schemas.microsoft.com/office/drawing/2014/main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TextBox 3">
              <a:extLst>
                <a:ext uri="{FF2B5EF4-FFF2-40B4-BE49-F238E27FC236}">
                  <a16:creationId xmlns="" xmlns:a16="http://schemas.microsoft.com/office/drawing/2014/main" id="{50F91829-7453-4DA7-88E7-8D51F2EB6982}"/>
                </a:ext>
              </a:extLst>
            </p:cNvPr>
            <p:cNvSpPr txBox="1"/>
            <p:nvPr/>
          </p:nvSpPr>
          <p:spPr>
            <a:xfrm>
              <a:off x="5395749" y="2510706"/>
              <a:ext cx="1860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أبْهَا </a:t>
              </a:r>
            </a:p>
            <a:p>
              <a:pPr algn="ctr"/>
              <a:r>
                <a:rPr lang="ar-SY" sz="2400" b="1" dirty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- القَمح و الذُرَة و الرُّمَان و الخَوخ و </a:t>
              </a:r>
              <a:r>
                <a:rPr lang="ar-SY" sz="24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التُّفَاح - </a:t>
              </a:r>
              <a:endParaRPr lang="en-US" sz="24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58" name="Group 57">
            <a:extLst>
              <a:ext uri="{FF2B5EF4-FFF2-40B4-BE49-F238E27FC236}">
                <a16:creationId xmlns="" xmlns:a16="http://schemas.microsoft.com/office/drawing/2014/main" id="{66D52289-225C-4AC1-B31B-F3B0986573A4}"/>
              </a:ext>
            </a:extLst>
          </p:cNvPr>
          <p:cNvGrpSpPr/>
          <p:nvPr/>
        </p:nvGrpSpPr>
        <p:grpSpPr>
          <a:xfrm>
            <a:off x="3061311" y="5003209"/>
            <a:ext cx="1800876" cy="1681782"/>
            <a:chOff x="4657266" y="2132503"/>
            <a:chExt cx="3540235" cy="3306115"/>
          </a:xfrm>
        </p:grpSpPr>
        <p:sp>
          <p:nvSpPr>
            <p:cNvPr id="159" name="Oval 58">
              <a:extLst>
                <a:ext uri="{FF2B5EF4-FFF2-40B4-BE49-F238E27FC236}">
                  <a16:creationId xmlns="" xmlns:a16="http://schemas.microsoft.com/office/drawing/2014/main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59">
              <a:extLst>
                <a:ext uri="{FF2B5EF4-FFF2-40B4-BE49-F238E27FC236}">
                  <a16:creationId xmlns="" xmlns:a16="http://schemas.microsoft.com/office/drawing/2014/main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ircle: Hollow 60">
              <a:extLst>
                <a:ext uri="{FF2B5EF4-FFF2-40B4-BE49-F238E27FC236}">
                  <a16:creationId xmlns="" xmlns:a16="http://schemas.microsoft.com/office/drawing/2014/main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: Shape 61">
              <a:extLst>
                <a:ext uri="{FF2B5EF4-FFF2-40B4-BE49-F238E27FC236}">
                  <a16:creationId xmlns="" xmlns:a16="http://schemas.microsoft.com/office/drawing/2014/main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: Shape 62">
              <a:extLst>
                <a:ext uri="{FF2B5EF4-FFF2-40B4-BE49-F238E27FC236}">
                  <a16:creationId xmlns="" xmlns:a16="http://schemas.microsoft.com/office/drawing/2014/main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: Shape 63">
              <a:extLst>
                <a:ext uri="{FF2B5EF4-FFF2-40B4-BE49-F238E27FC236}">
                  <a16:creationId xmlns="" xmlns:a16="http://schemas.microsoft.com/office/drawing/2014/main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: Shape 64">
              <a:extLst>
                <a:ext uri="{FF2B5EF4-FFF2-40B4-BE49-F238E27FC236}">
                  <a16:creationId xmlns="" xmlns:a16="http://schemas.microsoft.com/office/drawing/2014/main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Oval 65">
              <a:extLst>
                <a:ext uri="{FF2B5EF4-FFF2-40B4-BE49-F238E27FC236}">
                  <a16:creationId xmlns="" xmlns:a16="http://schemas.microsoft.com/office/drawing/2014/main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66">
              <a:extLst>
                <a:ext uri="{FF2B5EF4-FFF2-40B4-BE49-F238E27FC236}">
                  <a16:creationId xmlns="" xmlns:a16="http://schemas.microsoft.com/office/drawing/2014/main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TextBox 67">
              <a:extLst>
                <a:ext uri="{FF2B5EF4-FFF2-40B4-BE49-F238E27FC236}">
                  <a16:creationId xmlns="" xmlns:a16="http://schemas.microsoft.com/office/drawing/2014/main" id="{EBDAC329-1FAD-4ED4-BDFC-3968C7241C71}"/>
                </a:ext>
              </a:extLst>
            </p:cNvPr>
            <p:cNvSpPr txBox="1"/>
            <p:nvPr/>
          </p:nvSpPr>
          <p:spPr>
            <a:xfrm>
              <a:off x="5243324" y="2817583"/>
              <a:ext cx="1997599" cy="139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الإحسَاء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- النَخِيل -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117512" y="2251841"/>
            <a:ext cx="5758665" cy="3527406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499" y="2355243"/>
            <a:ext cx="5480452" cy="329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7769758" y="608247"/>
            <a:ext cx="294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رِحْلَةُ حَبَّةِ قَمْحٍ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157930" y="201049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358631" y="4679357"/>
            <a:ext cx="3767297" cy="219977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2283" t="-3537" r="9239" b="94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="" xmlns:a16="http://schemas.microsoft.com/office/drawing/2014/main" id="{A6B65611-329D-4591-904A-C806978D1055}"/>
              </a:ext>
            </a:extLst>
          </p:cNvPr>
          <p:cNvSpPr/>
          <p:nvPr/>
        </p:nvSpPr>
        <p:spPr>
          <a:xfrm>
            <a:off x="101159" y="1508339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260202" y="4356464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  <p:bldP spid="49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كَيْفَ يَزْرَعُ </a:t>
              </a:r>
              <a:r>
                <a:rPr lang="ar-SY" sz="1600" b="1" dirty="0" smtClean="0"/>
                <a:t>الْفَلّاحُ حَبَّةَ </a:t>
              </a:r>
              <a:r>
                <a:rPr lang="ar-SY" sz="1600" b="1" dirty="0"/>
                <a:t>الْقَمْحِ؟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</a:t>
              </a:r>
              <a:r>
                <a:rPr lang="ar-SY" sz="1600" b="1" dirty="0" smtClean="0"/>
                <a:t>صِفَةُ </a:t>
              </a:r>
              <a:r>
                <a:rPr lang="ar-SY" sz="1600" b="1" dirty="0"/>
                <a:t>حَبَّةِ الْقَمْحِ؟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165733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إِلَى أَيْنَ </a:t>
              </a:r>
              <a:r>
                <a:rPr lang="ar-SY" sz="1600" b="1" dirty="0"/>
                <a:t>تُحْمَلُ حَبَّاتُ الْقَمْحِ بَعْدَ </a:t>
              </a:r>
              <a:r>
                <a:rPr lang="ar-SY" sz="1600" b="1" dirty="0" smtClean="0"/>
                <a:t>الْحَصَادِ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كَيْفَ تُحَوَّلُ حَبَّاتُ الْقَمْحِ </a:t>
              </a:r>
              <a:r>
                <a:rPr lang="ar-SY" sz="1600" b="1" dirty="0" smtClean="0"/>
                <a:t>إِلَى </a:t>
              </a:r>
              <a:r>
                <a:rPr lang="ar-SY" sz="1600" b="1" dirty="0"/>
                <a:t>دَقِيقٍ؟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مِنْ خِلالِ طَحْنِها فِي المَطحَنَةِ فَتُصْبِحْ دَقِيقَاً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=""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=""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95038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إِلى المطْحَنَةِ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=""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=""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597481"/>
              <a:ext cx="3607798" cy="777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يَبْذِرُها فِي الأَرضِ ثُمَّ يُغَطِّيهَا بِالتُّرابِ ثُمَ يَسْقِيْهَا بِالمَاءِ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=""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=""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829442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صَفْرَاء , نَاعِمَةُ المَلْمَسْ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8941CECF-91DE-4856-93BF-FE05CB74DB31}"/>
              </a:ext>
            </a:extLst>
          </p:cNvPr>
          <p:cNvGrpSpPr/>
          <p:nvPr/>
        </p:nvGrpSpPr>
        <p:grpSpPr>
          <a:xfrm rot="5400000">
            <a:off x="7385322" y="2858816"/>
            <a:ext cx="648750" cy="4991241"/>
            <a:chOff x="7859005" y="2016645"/>
            <a:chExt cx="999994" cy="4991241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89316C44-EC9E-49D2-823A-BE7F36D00D76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 </a:t>
              </a:r>
              <a:r>
                <a:rPr lang="ar-SY" sz="1600" b="1" dirty="0"/>
                <a:t>أذْكُرُ جُمْلَةً </a:t>
              </a:r>
              <a:r>
                <a:rPr lang="ar-SY" sz="1600" b="1" dirty="0" smtClean="0"/>
                <a:t>يُوَاَسَى </a:t>
              </a:r>
              <a:r>
                <a:rPr lang="ar-SY" sz="1600" b="1" dirty="0"/>
                <a:t>بِهَا مَنْ تَلِفَتْ مَزْرُوعَاتُهُ.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33509" y="438178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3" y="1641885"/>
            <a:ext cx="648749" cy="4991241"/>
            <a:chOff x="7859006" y="2016645"/>
            <a:chExt cx="999993" cy="499124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6" y="2177144"/>
              <a:ext cx="987048" cy="3609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</a:t>
              </a:r>
              <a:r>
                <a:rPr lang="ar-SY" sz="1600" b="1" dirty="0" smtClean="0"/>
                <a:t>الْأَسبَابُ </a:t>
              </a:r>
              <a:r>
                <a:rPr lang="ar-SY" sz="1600" b="1" dirty="0"/>
                <a:t>الَّتِي قَدْ </a:t>
              </a:r>
              <a:r>
                <a:rPr lang="ar-SY" sz="1600" b="1" dirty="0" smtClean="0"/>
                <a:t>تُؤَدِّي إِلَى </a:t>
              </a:r>
              <a:r>
                <a:rPr lang="ar-SY" sz="1600" b="1" dirty="0"/>
                <a:t>تَلَفِ </a:t>
              </a:r>
              <a:r>
                <a:rPr lang="ar-SY" sz="1600" b="1" dirty="0" smtClean="0"/>
                <a:t>الْمزَرُوعَاتِ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08293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=""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=""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92487" y="5342113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عَدَمْ سِقَايَتُهَا , عَدَمْ العِنَايَةُ بِهَا , الحَشَرَات , مَوْجَاتُ الصَّقِيع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</a:t>
              </a:r>
              <a:r>
                <a:rPr lang="ar-SY" sz="1600" b="1" dirty="0" smtClean="0"/>
                <a:t>يَصْنَعُ </a:t>
              </a:r>
              <a:r>
                <a:rPr lang="ar-SY" sz="1600" b="1" dirty="0"/>
                <a:t>الْخَبَّازُ مِنَ الْعَجِينِ؟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405136" y="482259"/>
            <a:ext cx="640349" cy="5011382"/>
            <a:chOff x="7859006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6" y="2177144"/>
              <a:ext cx="987047" cy="4581588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كَيْفَ يُمْكِنُ </a:t>
              </a:r>
              <a:r>
                <a:rPr lang="ar-SY" sz="1600" b="1" dirty="0" smtClean="0"/>
                <a:t>الاستِفَادَةُ </a:t>
              </a:r>
              <a:r>
                <a:rPr lang="ar-SY" sz="1600" b="1" dirty="0"/>
                <a:t>مِنْ بَقَايَا الْخُبْزِ بَعْدَ </a:t>
              </a:r>
              <a:r>
                <a:rPr lang="ar-SY" sz="1600" b="1" dirty="0" smtClean="0"/>
                <a:t>الْانْتِهَاءِ </a:t>
              </a:r>
              <a:r>
                <a:rPr lang="ar-SY" sz="1600" b="1" dirty="0"/>
                <a:t>مِنَ الْأَكْلِ؟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=""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385357" y="198454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=""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=""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الخُبْزُ و الكَعْكُ الشَّهِيُّ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=""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=""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329680" y="5475386"/>
              <a:ext cx="3527053" cy="45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إعطِاءُ بَقَايَا الخبْزِ للحَيْوَانَاتِ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23A1AF21-4732-43EF-A40D-C0DD6C97866A}"/>
              </a:ext>
            </a:extLst>
          </p:cNvPr>
          <p:cNvGrpSpPr/>
          <p:nvPr/>
        </p:nvGrpSpPr>
        <p:grpSpPr>
          <a:xfrm>
            <a:off x="30755" y="503986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="" xmlns:a16="http://schemas.microsoft.com/office/drawing/2014/main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="" xmlns:a16="http://schemas.microsoft.com/office/drawing/2014/main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49825DCA-2FF9-45A4-BA0C-E78A00EEB1BC}"/>
                </a:ext>
              </a:extLst>
            </p:cNvPr>
            <p:cNvSpPr txBox="1"/>
            <p:nvPr/>
          </p:nvSpPr>
          <p:spPr>
            <a:xfrm>
              <a:off x="9799683" y="5397551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سَيُعُوِضُكَ اللَّهُ خَيْراً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يَبْذُرُنِي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يَحْصِدُنِي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err="1"/>
                <a:t>يَزْرَعُنِي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=""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=""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=""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206859" y="1493745"/>
              <a:ext cx="172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يَشُقُّ</a:t>
              </a:r>
              <a:r>
                <a:rPr lang="ar-SY" sz="2400" b="1" dirty="0" smtClean="0"/>
                <a:t> </a:t>
              </a:r>
              <a:r>
                <a:rPr lang="ar-SY" sz="2400" b="1" dirty="0"/>
                <a:t>طَرِيقَهُ </a:t>
              </a:r>
              <a:r>
                <a:rPr lang="ar-SY" sz="2400" b="1" dirty="0" smtClean="0"/>
                <a:t>إِلَى سَطْحِ الْأَرْضِ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=""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478956" y="77848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المُلَوَّنَةَ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يَظْهَرُ فَوْقَ </a:t>
              </a:r>
              <a:r>
                <a:rPr lang="ar-SY" sz="2000" b="1" dirty="0" smtClean="0"/>
                <a:t>الْأَرْضِ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يَخْتَفِي تَحْتَ </a:t>
              </a:r>
              <a:r>
                <a:rPr lang="ar-SY" sz="2000" b="1" dirty="0" smtClean="0"/>
                <a:t>الْأَرْضِ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=""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=""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=""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=""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=""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=""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54">
            <a:extLst>
              <a:ext uri="{FF2B5EF4-FFF2-40B4-BE49-F238E27FC236}">
                <a16:creationId xmlns=""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=""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=""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=""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=""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=""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=""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=""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=""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=""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=""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=""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=""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=""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=""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=""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=""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=""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=""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=""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=""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4" name="Group 40">
            <a:extLst>
              <a:ext uri="{FF2B5EF4-FFF2-40B4-BE49-F238E27FC236}">
                <a16:creationId xmlns=""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=""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=""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اِسمٌ مُفْرَدْ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=""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=""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=""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يَدُ أُمِيْ نَاعِمَةٌ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=""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=""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=""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يَابِسَةٌ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=""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=""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=""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=""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=""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نَاعِمَةٌ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xmlns="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xmlns="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xmlns="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xmlns="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xmlns="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xmlns="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xmlns="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xmlns="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xmlns="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xmlns="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48283"/>
            <a:ext cx="6143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6" r="-2325"/>
          <a:stretch/>
        </p:blipFill>
        <p:spPr bwMode="auto">
          <a:xfrm>
            <a:off x="9735477" y="2874559"/>
            <a:ext cx="3540300" cy="94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دَقِيقُ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632</Words>
  <Application>Microsoft Office PowerPoint</Application>
  <PresentationFormat>مخصص</PresentationFormat>
  <Paragraphs>182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276</cp:revision>
  <dcterms:created xsi:type="dcterms:W3CDTF">2020-09-22T10:26:44Z</dcterms:created>
  <dcterms:modified xsi:type="dcterms:W3CDTF">2021-04-21T08:15:10Z</dcterms:modified>
</cp:coreProperties>
</file>