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1" r:id="rId2"/>
    <p:sldId id="413" r:id="rId3"/>
    <p:sldId id="473" r:id="rId4"/>
    <p:sldId id="452" r:id="rId5"/>
    <p:sldId id="476" r:id="rId6"/>
    <p:sldId id="477" r:id="rId7"/>
    <p:sldId id="475" r:id="rId8"/>
    <p:sldId id="446" r:id="rId9"/>
    <p:sldId id="480" r:id="rId10"/>
    <p:sldId id="479" r:id="rId11"/>
    <p:sldId id="48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008DF6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72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3" Type="http://schemas.openxmlformats.org/officeDocument/2006/relationships/image" Target="../media/image6.png"/><Relationship Id="rId12" Type="http://schemas.openxmlformats.org/officeDocument/2006/relationships/image" Target="../media/image2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0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image" Target="../media/image5.gif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4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12" Type="http://schemas.openxmlformats.org/officeDocument/2006/relationships/image" Target="../media/image6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14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0" Type="http://schemas.openxmlformats.org/officeDocument/2006/relationships/image" Target="../media/image23.png"/><Relationship Id="rId9" Type="http://schemas.openxmlformats.org/officeDocument/2006/relationships/image" Target="../media/image2.svg"/><Relationship Id="rId4" Type="http://schemas.openxmlformats.org/officeDocument/2006/relationships/image" Target="../media/image2.sv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5" Type="http://schemas.openxmlformats.org/officeDocument/2006/relationships/image" Target="../media/image26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الموقع</a:t>
              </a: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4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3863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0" y="3407056"/>
            <a:ext cx="782508" cy="78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3753459" y="1116528"/>
            <a:ext cx="6947959" cy="757555"/>
            <a:chOff x="9054531" y="3189296"/>
            <a:chExt cx="2594957" cy="28293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28293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55759" y="3198571"/>
              <a:ext cx="2392500" cy="26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يقع وطني المملكة العربية السعودية في قارة آسيا , و أستطيع أن أُحدِّد موقع وطني في خريطة العالم :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73" r="99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710" y="2004514"/>
            <a:ext cx="5117668" cy="2306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900" y="4181814"/>
            <a:ext cx="4512541" cy="244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3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5459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2" y="3511194"/>
            <a:ext cx="834303" cy="83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مفهوم الجغرافيا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2688234" y="1386068"/>
            <a:ext cx="8587125" cy="1407426"/>
            <a:chOff x="4204612" y="1301094"/>
            <a:chExt cx="7312082" cy="1552012"/>
          </a:xfrm>
        </p:grpSpPr>
        <p:sp>
          <p:nvSpPr>
            <p:cNvPr id="49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204612" y="1301094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405381" y="1671679"/>
              <a:ext cx="5830435" cy="1018184"/>
              <a:chOff x="2118574" y="880571"/>
              <a:chExt cx="6366809" cy="1396809"/>
            </a:xfrm>
          </p:grpSpPr>
          <p:sp>
            <p:nvSpPr>
              <p:cNvPr id="59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118574" y="880571"/>
                <a:ext cx="6366809" cy="1396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هي كل ما يتعلّق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بالكرة الأرضية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و تكوينها , و ما يحدث على سطحها من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ظواهر طبيعية و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بشرية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, و ما يحدث بينهما من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تفاعل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.</a:t>
                </a:r>
              </a:p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عندما ندرس الجغرافيا سنتعرف على أماكن و مدن و بلدان مختلفة.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7" y="1423396"/>
              <a:ext cx="1199152" cy="767605"/>
              <a:chOff x="8485392" y="539962"/>
              <a:chExt cx="1309469" cy="1053050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1120991" cy="957251"/>
                <a:chOff x="8485392" y="635761"/>
                <a:chExt cx="1120991" cy="957251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1120991" cy="957251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75" y="3188029"/>
            <a:ext cx="8042632" cy="34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041" y="3601338"/>
            <a:ext cx="2641381" cy="26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5459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4" y="3507620"/>
            <a:ext cx="825443" cy="825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865113" y="149643"/>
            <a:ext cx="5876681" cy="705331"/>
            <a:chOff x="10239683" y="3189296"/>
            <a:chExt cx="1409805" cy="338415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239683" y="3189296"/>
              <a:ext cx="1409805" cy="338415"/>
            </a:xfrm>
            <a:prstGeom prst="roundRect">
              <a:avLst>
                <a:gd name="adj" fmla="val 30873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297790" y="3254181"/>
              <a:ext cx="1293590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الجغرافي: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الذي يدرس مظاهر الأرض و طبيعتها و سكّانها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2" name="مجموعة 31"/>
          <p:cNvGrpSpPr/>
          <p:nvPr/>
        </p:nvGrpSpPr>
        <p:grpSpPr>
          <a:xfrm>
            <a:off x="7136485" y="906020"/>
            <a:ext cx="3605309" cy="474364"/>
            <a:chOff x="10784581" y="3189296"/>
            <a:chExt cx="864907" cy="227598"/>
          </a:xfrm>
          <a:solidFill>
            <a:schemeClr val="accent2"/>
          </a:solidFill>
        </p:grpSpPr>
        <p:sp>
          <p:nvSpPr>
            <p:cNvPr id="33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784581" y="3189296"/>
              <a:ext cx="864907" cy="227598"/>
            </a:xfrm>
            <a:prstGeom prst="roundRect">
              <a:avLst>
                <a:gd name="adj" fmla="val 30873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51020" y="3207109"/>
              <a:ext cx="740361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يسأل الجغرافي في أربعة أسئلة:</a:t>
              </a:r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="" xmlns:a16="http://schemas.microsoft.com/office/drawing/2014/main" id="{853C47EA-2F81-441D-8C1F-DE9DE24FC4B5}"/>
              </a:ext>
            </a:extLst>
          </p:cNvPr>
          <p:cNvGrpSpPr/>
          <p:nvPr/>
        </p:nvGrpSpPr>
        <p:grpSpPr>
          <a:xfrm>
            <a:off x="3625585" y="2473287"/>
            <a:ext cx="1775633" cy="2676923"/>
            <a:chOff x="3219682" y="1912969"/>
            <a:chExt cx="1775633" cy="2676923"/>
          </a:xfrm>
        </p:grpSpPr>
        <p:sp>
          <p:nvSpPr>
            <p:cNvPr id="36" name="Freeform: Shape 56">
              <a:extLst>
                <a:ext uri="{FF2B5EF4-FFF2-40B4-BE49-F238E27FC236}">
                  <a16:creationId xmlns="" xmlns:a16="http://schemas.microsoft.com/office/drawing/2014/main" id="{4325C51D-7108-46CA-86D9-55C113652745}"/>
                </a:ext>
              </a:extLst>
            </p:cNvPr>
            <p:cNvSpPr/>
            <p:nvPr/>
          </p:nvSpPr>
          <p:spPr>
            <a:xfrm rot="6999277">
              <a:off x="2769037" y="2363614"/>
              <a:ext cx="2676923" cy="1775633"/>
            </a:xfrm>
            <a:custGeom>
              <a:avLst/>
              <a:gdLst>
                <a:gd name="connsiteX0" fmla="*/ 0 w 2676923"/>
                <a:gd name="connsiteY0" fmla="*/ 1124281 h 1775633"/>
                <a:gd name="connsiteX1" fmla="*/ 660877 w 2676923"/>
                <a:gd name="connsiteY1" fmla="*/ 456114 h 1775633"/>
                <a:gd name="connsiteX2" fmla="*/ 662988 w 2676923"/>
                <a:gd name="connsiteY2" fmla="*/ 624064 h 1775633"/>
                <a:gd name="connsiteX3" fmla="*/ 709555 w 2676923"/>
                <a:gd name="connsiteY3" fmla="*/ 623305 h 1775633"/>
                <a:gd name="connsiteX4" fmla="*/ 1320782 w 2676923"/>
                <a:gd name="connsiteY4" fmla="*/ 456774 h 1775633"/>
                <a:gd name="connsiteX5" fmla="*/ 1819525 w 2676923"/>
                <a:gd name="connsiteY5" fmla="*/ 66150 h 1775633"/>
                <a:gd name="connsiteX6" fmla="*/ 1870512 w 2676923"/>
                <a:gd name="connsiteY6" fmla="*/ 0 h 1775633"/>
                <a:gd name="connsiteX7" fmla="*/ 2676923 w 2676923"/>
                <a:gd name="connsiteY7" fmla="*/ 606589 h 1775633"/>
                <a:gd name="connsiteX8" fmla="*/ 2588355 w 2676923"/>
                <a:gd name="connsiteY8" fmla="*/ 721497 h 1775633"/>
                <a:gd name="connsiteX9" fmla="*/ 1773869 w 2676923"/>
                <a:gd name="connsiteY9" fmla="*/ 1359417 h 1775633"/>
                <a:gd name="connsiteX10" fmla="*/ 775687 w 2676923"/>
                <a:gd name="connsiteY10" fmla="*/ 1631376 h 1775633"/>
                <a:gd name="connsiteX11" fmla="*/ 675666 w 2676923"/>
                <a:gd name="connsiteY11" fmla="*/ 1633006 h 1775633"/>
                <a:gd name="connsiteX12" fmla="*/ 677458 w 2676923"/>
                <a:gd name="connsiteY12" fmla="*/ 1775633 h 177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6923" h="1775633">
                  <a:moveTo>
                    <a:pt x="0" y="1124281"/>
                  </a:moveTo>
                  <a:lnTo>
                    <a:pt x="660877" y="456114"/>
                  </a:lnTo>
                  <a:lnTo>
                    <a:pt x="662988" y="624064"/>
                  </a:lnTo>
                  <a:lnTo>
                    <a:pt x="709555" y="623305"/>
                  </a:lnTo>
                  <a:cubicBezTo>
                    <a:pt x="916351" y="609831"/>
                    <a:pt x="1123921" y="555590"/>
                    <a:pt x="1320782" y="456774"/>
                  </a:cubicBezTo>
                  <a:cubicBezTo>
                    <a:pt x="1517644" y="357959"/>
                    <a:pt x="1685160" y="223923"/>
                    <a:pt x="1819525" y="66150"/>
                  </a:cubicBezTo>
                  <a:lnTo>
                    <a:pt x="1870512" y="0"/>
                  </a:lnTo>
                  <a:lnTo>
                    <a:pt x="2676923" y="606589"/>
                  </a:lnTo>
                  <a:lnTo>
                    <a:pt x="2588355" y="721497"/>
                  </a:lnTo>
                  <a:cubicBezTo>
                    <a:pt x="2368928" y="979153"/>
                    <a:pt x="2095360" y="1198043"/>
                    <a:pt x="1773869" y="1359417"/>
                  </a:cubicBezTo>
                  <a:cubicBezTo>
                    <a:pt x="1452378" y="1520791"/>
                    <a:pt x="1113401" y="1609371"/>
                    <a:pt x="775687" y="1631376"/>
                  </a:cubicBezTo>
                  <a:lnTo>
                    <a:pt x="675666" y="1633006"/>
                  </a:lnTo>
                  <a:lnTo>
                    <a:pt x="677458" y="1775633"/>
                  </a:lnTo>
                  <a:close/>
                </a:path>
              </a:pathLst>
            </a:custGeom>
            <a:solidFill>
              <a:srgbClr val="ED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83">
              <a:extLst>
                <a:ext uri="{FF2B5EF4-FFF2-40B4-BE49-F238E27FC236}">
                  <a16:creationId xmlns="" xmlns:a16="http://schemas.microsoft.com/office/drawing/2014/main" id="{3EBAA904-27E2-42E7-88B7-6017C6E7C23C}"/>
                </a:ext>
              </a:extLst>
            </p:cNvPr>
            <p:cNvSpPr txBox="1"/>
            <p:nvPr/>
          </p:nvSpPr>
          <p:spPr>
            <a:xfrm rot="16672808">
              <a:off x="3289484" y="2795555"/>
              <a:ext cx="1590360" cy="60110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50537"/>
                </a:avLst>
              </a:prstTxWarp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8" name="Graphic 97" descr="Handshake">
              <a:extLst>
                <a:ext uri="{FF2B5EF4-FFF2-40B4-BE49-F238E27FC236}">
                  <a16:creationId xmlns="" xmlns:a16="http://schemas.microsoft.com/office/drawing/2014/main" id="{B74F9EB8-352E-4E90-9585-286FEC29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4147" y="2123374"/>
              <a:ext cx="457200" cy="457200"/>
            </a:xfrm>
            <a:prstGeom prst="rect">
              <a:avLst/>
            </a:prstGeom>
          </p:spPr>
        </p:pic>
      </p:grpSp>
      <p:sp>
        <p:nvSpPr>
          <p:cNvPr id="39" name="Freeform: Shape 40">
            <a:extLst>
              <a:ext uri="{FF2B5EF4-FFF2-40B4-BE49-F238E27FC236}">
                <a16:creationId xmlns="" xmlns:a16="http://schemas.microsoft.com/office/drawing/2014/main" id="{A1FF4601-16C4-4ADD-9AD8-65948070A3EB}"/>
              </a:ext>
            </a:extLst>
          </p:cNvPr>
          <p:cNvSpPr/>
          <p:nvPr/>
        </p:nvSpPr>
        <p:spPr>
          <a:xfrm rot="6999277">
            <a:off x="6486176" y="3968327"/>
            <a:ext cx="12268" cy="15386"/>
          </a:xfrm>
          <a:custGeom>
            <a:avLst/>
            <a:gdLst>
              <a:gd name="connsiteX0" fmla="*/ 0 w 12268"/>
              <a:gd name="connsiteY0" fmla="*/ 15386 h 15386"/>
              <a:gd name="connsiteX1" fmla="*/ 0 w 12268"/>
              <a:gd name="connsiteY1" fmla="*/ 0 h 15386"/>
              <a:gd name="connsiteX2" fmla="*/ 12268 w 12268"/>
              <a:gd name="connsiteY2" fmla="*/ 9228 h 15386"/>
              <a:gd name="connsiteX3" fmla="*/ 0 w 12268"/>
              <a:gd name="connsiteY3" fmla="*/ 15386 h 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" h="15386">
                <a:moveTo>
                  <a:pt x="0" y="15386"/>
                </a:moveTo>
                <a:lnTo>
                  <a:pt x="0" y="0"/>
                </a:lnTo>
                <a:lnTo>
                  <a:pt x="12268" y="9228"/>
                </a:lnTo>
                <a:lnTo>
                  <a:pt x="0" y="15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BED04BA-9BD8-42D2-A0BF-9DBF6A5E8DF3}"/>
              </a:ext>
            </a:extLst>
          </p:cNvPr>
          <p:cNvSpPr/>
          <p:nvPr/>
        </p:nvSpPr>
        <p:spPr>
          <a:xfrm rot="6999277">
            <a:off x="6505413" y="3964314"/>
            <a:ext cx="12206" cy="15308"/>
          </a:xfrm>
          <a:custGeom>
            <a:avLst/>
            <a:gdLst>
              <a:gd name="connsiteX0" fmla="*/ 0 w 12206"/>
              <a:gd name="connsiteY0" fmla="*/ 6127 h 15308"/>
              <a:gd name="connsiteX1" fmla="*/ 12206 w 12206"/>
              <a:gd name="connsiteY1" fmla="*/ 0 h 15308"/>
              <a:gd name="connsiteX2" fmla="*/ 12206 w 12206"/>
              <a:gd name="connsiteY2" fmla="*/ 15308 h 15308"/>
              <a:gd name="connsiteX3" fmla="*/ 0 w 12206"/>
              <a:gd name="connsiteY3" fmla="*/ 6127 h 1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" h="15308">
                <a:moveTo>
                  <a:pt x="0" y="6127"/>
                </a:moveTo>
                <a:lnTo>
                  <a:pt x="12206" y="0"/>
                </a:lnTo>
                <a:lnTo>
                  <a:pt x="12206" y="15308"/>
                </a:lnTo>
                <a:lnTo>
                  <a:pt x="0" y="6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8">
            <a:extLst>
              <a:ext uri="{FF2B5EF4-FFF2-40B4-BE49-F238E27FC236}">
                <a16:creationId xmlns="" xmlns:a16="http://schemas.microsoft.com/office/drawing/2014/main" id="{8775C261-4239-4A7E-9ABC-231E314F3B73}"/>
              </a:ext>
            </a:extLst>
          </p:cNvPr>
          <p:cNvSpPr/>
          <p:nvPr/>
        </p:nvSpPr>
        <p:spPr>
          <a:xfrm rot="6999277">
            <a:off x="6475508" y="3977229"/>
            <a:ext cx="15164" cy="19018"/>
          </a:xfrm>
          <a:custGeom>
            <a:avLst/>
            <a:gdLst>
              <a:gd name="connsiteX0" fmla="*/ 0 w 15164"/>
              <a:gd name="connsiteY0" fmla="*/ 7612 h 19018"/>
              <a:gd name="connsiteX1" fmla="*/ 15164 w 15164"/>
              <a:gd name="connsiteY1" fmla="*/ 0 h 19018"/>
              <a:gd name="connsiteX2" fmla="*/ 15164 w 15164"/>
              <a:gd name="connsiteY2" fmla="*/ 19018 h 19018"/>
              <a:gd name="connsiteX3" fmla="*/ 0 w 15164"/>
              <a:gd name="connsiteY3" fmla="*/ 7612 h 1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" h="19018">
                <a:moveTo>
                  <a:pt x="0" y="7612"/>
                </a:moveTo>
                <a:lnTo>
                  <a:pt x="15164" y="0"/>
                </a:lnTo>
                <a:lnTo>
                  <a:pt x="15164" y="19018"/>
                </a:lnTo>
                <a:lnTo>
                  <a:pt x="0" y="7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7">
            <a:extLst>
              <a:ext uri="{FF2B5EF4-FFF2-40B4-BE49-F238E27FC236}">
                <a16:creationId xmlns="" xmlns:a16="http://schemas.microsoft.com/office/drawing/2014/main" id="{0F6E45E6-FAD3-4607-99B2-85A204867C8C}"/>
              </a:ext>
            </a:extLst>
          </p:cNvPr>
          <p:cNvSpPr/>
          <p:nvPr/>
        </p:nvSpPr>
        <p:spPr>
          <a:xfrm rot="6999277">
            <a:off x="6513134" y="3982389"/>
            <a:ext cx="15164" cy="19019"/>
          </a:xfrm>
          <a:custGeom>
            <a:avLst/>
            <a:gdLst>
              <a:gd name="connsiteX0" fmla="*/ 0 w 15164"/>
              <a:gd name="connsiteY0" fmla="*/ 19019 h 19019"/>
              <a:gd name="connsiteX1" fmla="*/ 0 w 15164"/>
              <a:gd name="connsiteY1" fmla="*/ 0 h 19019"/>
              <a:gd name="connsiteX2" fmla="*/ 15164 w 15164"/>
              <a:gd name="connsiteY2" fmla="*/ 11407 h 19019"/>
              <a:gd name="connsiteX3" fmla="*/ 0 w 15164"/>
              <a:gd name="connsiteY3" fmla="*/ 19019 h 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" h="19019">
                <a:moveTo>
                  <a:pt x="0" y="19019"/>
                </a:moveTo>
                <a:lnTo>
                  <a:pt x="0" y="0"/>
                </a:lnTo>
                <a:lnTo>
                  <a:pt x="15164" y="11407"/>
                </a:lnTo>
                <a:lnTo>
                  <a:pt x="0" y="19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36">
            <a:extLst>
              <a:ext uri="{FF2B5EF4-FFF2-40B4-BE49-F238E27FC236}">
                <a16:creationId xmlns="" xmlns:a16="http://schemas.microsoft.com/office/drawing/2014/main" id="{7D2776D6-B653-41BE-9A61-E6229B2D75D2}"/>
              </a:ext>
            </a:extLst>
          </p:cNvPr>
          <p:cNvSpPr/>
          <p:nvPr/>
        </p:nvSpPr>
        <p:spPr>
          <a:xfrm rot="6999277">
            <a:off x="6486187" y="3999015"/>
            <a:ext cx="12206" cy="15308"/>
          </a:xfrm>
          <a:custGeom>
            <a:avLst/>
            <a:gdLst>
              <a:gd name="connsiteX0" fmla="*/ 0 w 12206"/>
              <a:gd name="connsiteY0" fmla="*/ 15308 h 15308"/>
              <a:gd name="connsiteX1" fmla="*/ 0 w 12206"/>
              <a:gd name="connsiteY1" fmla="*/ 0 h 15308"/>
              <a:gd name="connsiteX2" fmla="*/ 12206 w 12206"/>
              <a:gd name="connsiteY2" fmla="*/ 9181 h 15308"/>
              <a:gd name="connsiteX3" fmla="*/ 0 w 12206"/>
              <a:gd name="connsiteY3" fmla="*/ 15308 h 1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" h="15308">
                <a:moveTo>
                  <a:pt x="0" y="15308"/>
                </a:moveTo>
                <a:lnTo>
                  <a:pt x="0" y="0"/>
                </a:lnTo>
                <a:lnTo>
                  <a:pt x="12206" y="9181"/>
                </a:lnTo>
                <a:lnTo>
                  <a:pt x="0" y="153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35">
            <a:extLst>
              <a:ext uri="{FF2B5EF4-FFF2-40B4-BE49-F238E27FC236}">
                <a16:creationId xmlns="" xmlns:a16="http://schemas.microsoft.com/office/drawing/2014/main" id="{2A93F624-D10B-46AC-86B1-ED1F867D8239}"/>
              </a:ext>
            </a:extLst>
          </p:cNvPr>
          <p:cNvSpPr/>
          <p:nvPr/>
        </p:nvSpPr>
        <p:spPr>
          <a:xfrm rot="6999277">
            <a:off x="6505361" y="3994924"/>
            <a:ext cx="12268" cy="15386"/>
          </a:xfrm>
          <a:custGeom>
            <a:avLst/>
            <a:gdLst>
              <a:gd name="connsiteX0" fmla="*/ 0 w 12268"/>
              <a:gd name="connsiteY0" fmla="*/ 6158 h 15386"/>
              <a:gd name="connsiteX1" fmla="*/ 12268 w 12268"/>
              <a:gd name="connsiteY1" fmla="*/ 0 h 15386"/>
              <a:gd name="connsiteX2" fmla="*/ 12268 w 12268"/>
              <a:gd name="connsiteY2" fmla="*/ 15386 h 15386"/>
              <a:gd name="connsiteX3" fmla="*/ 0 w 12268"/>
              <a:gd name="connsiteY3" fmla="*/ 6158 h 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" h="15386">
                <a:moveTo>
                  <a:pt x="0" y="6158"/>
                </a:moveTo>
                <a:lnTo>
                  <a:pt x="12268" y="0"/>
                </a:lnTo>
                <a:lnTo>
                  <a:pt x="12268" y="15386"/>
                </a:lnTo>
                <a:lnTo>
                  <a:pt x="0" y="6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oup 5">
            <a:extLst>
              <a:ext uri="{FF2B5EF4-FFF2-40B4-BE49-F238E27FC236}">
                <a16:creationId xmlns="" xmlns:a16="http://schemas.microsoft.com/office/drawing/2014/main" id="{DC6D31A8-32E1-4401-A906-4D2454D1DC2F}"/>
              </a:ext>
            </a:extLst>
          </p:cNvPr>
          <p:cNvGrpSpPr/>
          <p:nvPr/>
        </p:nvGrpSpPr>
        <p:grpSpPr>
          <a:xfrm>
            <a:off x="3911971" y="4502237"/>
            <a:ext cx="2930821" cy="1753322"/>
            <a:chOff x="3506068" y="3941919"/>
            <a:chExt cx="2930821" cy="1753322"/>
          </a:xfrm>
        </p:grpSpPr>
        <p:sp>
          <p:nvSpPr>
            <p:cNvPr id="46" name="Freeform: Shape 55">
              <a:extLst>
                <a:ext uri="{FF2B5EF4-FFF2-40B4-BE49-F238E27FC236}">
                  <a16:creationId xmlns="" xmlns:a16="http://schemas.microsoft.com/office/drawing/2014/main" id="{8BBF3907-5118-4CBE-AF2E-CF03C9B8BBA1}"/>
                </a:ext>
              </a:extLst>
            </p:cNvPr>
            <p:cNvSpPr/>
            <p:nvPr/>
          </p:nvSpPr>
          <p:spPr>
            <a:xfrm rot="6999277">
              <a:off x="4256267" y="3514618"/>
              <a:ext cx="1430424" cy="2930821"/>
            </a:xfrm>
            <a:custGeom>
              <a:avLst/>
              <a:gdLst>
                <a:gd name="connsiteX0" fmla="*/ 142404 w 1430424"/>
                <a:gd name="connsiteY0" fmla="*/ 2930821 h 2930821"/>
                <a:gd name="connsiteX1" fmla="*/ 0 w 1430424"/>
                <a:gd name="connsiteY1" fmla="*/ 2001882 h 2930821"/>
                <a:gd name="connsiteX2" fmla="*/ 118797 w 1430424"/>
                <a:gd name="connsiteY2" fmla="*/ 2087811 h 2930821"/>
                <a:gd name="connsiteX3" fmla="*/ 133469 w 1430424"/>
                <a:gd name="connsiteY3" fmla="*/ 2068776 h 2930821"/>
                <a:gd name="connsiteX4" fmla="*/ 316153 w 1430424"/>
                <a:gd name="connsiteY4" fmla="*/ 589993 h 2930821"/>
                <a:gd name="connsiteX5" fmla="*/ 255874 w 1430424"/>
                <a:gd name="connsiteY5" fmla="*/ 453087 h 2930821"/>
                <a:gd name="connsiteX6" fmla="*/ 1158518 w 1430424"/>
                <a:gd name="connsiteY6" fmla="*/ 0 h 2930821"/>
                <a:gd name="connsiteX7" fmla="*/ 1260461 w 1430424"/>
                <a:gd name="connsiteY7" fmla="*/ 231534 h 2930821"/>
                <a:gd name="connsiteX8" fmla="*/ 962125 w 1430424"/>
                <a:gd name="connsiteY8" fmla="*/ 2646507 h 2930821"/>
                <a:gd name="connsiteX9" fmla="*/ 936739 w 1430424"/>
                <a:gd name="connsiteY9" fmla="*/ 2679442 h 2930821"/>
                <a:gd name="connsiteX10" fmla="*/ 1069234 w 1430424"/>
                <a:gd name="connsiteY10" fmla="*/ 2775278 h 293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0424" h="2930821">
                  <a:moveTo>
                    <a:pt x="142404" y="2930821"/>
                  </a:moveTo>
                  <a:lnTo>
                    <a:pt x="0" y="2001882"/>
                  </a:lnTo>
                  <a:lnTo>
                    <a:pt x="118797" y="2087811"/>
                  </a:lnTo>
                  <a:lnTo>
                    <a:pt x="133469" y="2068776"/>
                  </a:lnTo>
                  <a:cubicBezTo>
                    <a:pt x="427345" y="1646467"/>
                    <a:pt x="508069" y="1093737"/>
                    <a:pt x="316153" y="589993"/>
                  </a:cubicBezTo>
                  <a:lnTo>
                    <a:pt x="255874" y="453087"/>
                  </a:lnTo>
                  <a:lnTo>
                    <a:pt x="1158518" y="0"/>
                  </a:lnTo>
                  <a:lnTo>
                    <a:pt x="1260461" y="231534"/>
                  </a:lnTo>
                  <a:cubicBezTo>
                    <a:pt x="1573876" y="1054189"/>
                    <a:pt x="1442046" y="1956841"/>
                    <a:pt x="962125" y="2646507"/>
                  </a:cubicBezTo>
                  <a:lnTo>
                    <a:pt x="936739" y="2679442"/>
                  </a:lnTo>
                  <a:lnTo>
                    <a:pt x="1069234" y="2775278"/>
                  </a:lnTo>
                  <a:close/>
                </a:path>
              </a:pathLst>
            </a:custGeom>
            <a:solidFill>
              <a:srgbClr val="F6D55C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86">
              <a:extLst>
                <a:ext uri="{FF2B5EF4-FFF2-40B4-BE49-F238E27FC236}">
                  <a16:creationId xmlns="" xmlns:a16="http://schemas.microsoft.com/office/drawing/2014/main" id="{BDCEE723-6B05-44DF-9272-069970F25DEB}"/>
                </a:ext>
              </a:extLst>
            </p:cNvPr>
            <p:cNvSpPr txBox="1"/>
            <p:nvPr/>
          </p:nvSpPr>
          <p:spPr>
            <a:xfrm rot="2468307">
              <a:off x="3904699" y="4729302"/>
              <a:ext cx="1574648" cy="55622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54625"/>
                </a:avLst>
              </a:prstTxWarp>
              <a:spAutoFit/>
            </a:bodyPr>
            <a:lstStyle/>
            <a:p>
              <a:r>
                <a:rPr lang="ar-SY" sz="28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الحركة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61" name="Graphic 95" descr="Bank">
              <a:extLst>
                <a:ext uri="{FF2B5EF4-FFF2-40B4-BE49-F238E27FC236}">
                  <a16:creationId xmlns="" xmlns:a16="http://schemas.microsoft.com/office/drawing/2014/main" id="{771D6CF8-7BE6-4CCE-80BA-4ADC5B22C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6293" y="3941919"/>
              <a:ext cx="457200" cy="457200"/>
            </a:xfrm>
            <a:prstGeom prst="rect">
              <a:avLst/>
            </a:prstGeom>
          </p:spPr>
        </p:pic>
      </p:grpSp>
      <p:grpSp>
        <p:nvGrpSpPr>
          <p:cNvPr id="62" name="Group 3">
            <a:extLst>
              <a:ext uri="{FF2B5EF4-FFF2-40B4-BE49-F238E27FC236}">
                <a16:creationId xmlns="" xmlns:a16="http://schemas.microsoft.com/office/drawing/2014/main" id="{FD55F2D6-5C5E-46D4-9032-AB9C8699C410}"/>
              </a:ext>
            </a:extLst>
          </p:cNvPr>
          <p:cNvGrpSpPr/>
          <p:nvPr/>
        </p:nvGrpSpPr>
        <p:grpSpPr>
          <a:xfrm>
            <a:off x="6140384" y="4536017"/>
            <a:ext cx="2261269" cy="2414639"/>
            <a:chOff x="5734481" y="3975699"/>
            <a:chExt cx="2261269" cy="2414639"/>
          </a:xfrm>
        </p:grpSpPr>
        <p:sp>
          <p:nvSpPr>
            <p:cNvPr id="63" name="Freeform: Shape 54">
              <a:extLst>
                <a:ext uri="{FF2B5EF4-FFF2-40B4-BE49-F238E27FC236}">
                  <a16:creationId xmlns="" xmlns:a16="http://schemas.microsoft.com/office/drawing/2014/main" id="{4EFE9B47-F81F-4F7C-AB2E-7FBDB2FF8F81}"/>
                </a:ext>
              </a:extLst>
            </p:cNvPr>
            <p:cNvSpPr/>
            <p:nvPr/>
          </p:nvSpPr>
          <p:spPr>
            <a:xfrm rot="6999277">
              <a:off x="5661240" y="4055829"/>
              <a:ext cx="2414639" cy="2254380"/>
            </a:xfrm>
            <a:custGeom>
              <a:avLst/>
              <a:gdLst>
                <a:gd name="connsiteX0" fmla="*/ 0 w 2414639"/>
                <a:gd name="connsiteY0" fmla="*/ 1010266 h 2254380"/>
                <a:gd name="connsiteX1" fmla="*/ 0 w 2414639"/>
                <a:gd name="connsiteY1" fmla="*/ 1115 h 2254380"/>
                <a:gd name="connsiteX2" fmla="*/ 68448 w 2414639"/>
                <a:gd name="connsiteY2" fmla="*/ 0 h 2254380"/>
                <a:gd name="connsiteX3" fmla="*/ 2183203 w 2414639"/>
                <a:gd name="connsiteY3" fmla="*/ 1203709 h 2254380"/>
                <a:gd name="connsiteX4" fmla="*/ 2303556 w 2414639"/>
                <a:gd name="connsiteY4" fmla="*/ 1416039 h 2254380"/>
                <a:gd name="connsiteX5" fmla="*/ 2414639 w 2414639"/>
                <a:gd name="connsiteY5" fmla="*/ 1360281 h 2254380"/>
                <a:gd name="connsiteX6" fmla="*/ 2125167 w 2414639"/>
                <a:gd name="connsiteY6" fmla="*/ 2254380 h 2254380"/>
                <a:gd name="connsiteX7" fmla="*/ 1235256 w 2414639"/>
                <a:gd name="connsiteY7" fmla="*/ 1952278 h 2254380"/>
                <a:gd name="connsiteX8" fmla="*/ 1400912 w 2414639"/>
                <a:gd name="connsiteY8" fmla="*/ 1869127 h 2254380"/>
                <a:gd name="connsiteX9" fmla="*/ 1331545 w 2414639"/>
                <a:gd name="connsiteY9" fmla="*/ 1746748 h 2254380"/>
                <a:gd name="connsiteX10" fmla="*/ 36598 w 2414639"/>
                <a:gd name="connsiteY10" fmla="*/ 1009669 h 22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4639" h="2254380">
                  <a:moveTo>
                    <a:pt x="0" y="1010266"/>
                  </a:moveTo>
                  <a:lnTo>
                    <a:pt x="0" y="1115"/>
                  </a:lnTo>
                  <a:lnTo>
                    <a:pt x="68448" y="0"/>
                  </a:lnTo>
                  <a:cubicBezTo>
                    <a:pt x="908224" y="27237"/>
                    <a:pt x="1710803" y="460857"/>
                    <a:pt x="2183203" y="1203709"/>
                  </a:cubicBezTo>
                  <a:lnTo>
                    <a:pt x="2303556" y="1416039"/>
                  </a:lnTo>
                  <a:lnTo>
                    <a:pt x="2414639" y="1360281"/>
                  </a:lnTo>
                  <a:lnTo>
                    <a:pt x="2125167" y="2254380"/>
                  </a:lnTo>
                  <a:lnTo>
                    <a:pt x="1235256" y="1952278"/>
                  </a:lnTo>
                  <a:lnTo>
                    <a:pt x="1400912" y="1869127"/>
                  </a:lnTo>
                  <a:lnTo>
                    <a:pt x="1331545" y="1746748"/>
                  </a:lnTo>
                  <a:cubicBezTo>
                    <a:pt x="1042276" y="1291870"/>
                    <a:pt x="550825" y="1026347"/>
                    <a:pt x="36598" y="1009669"/>
                  </a:cubicBezTo>
                  <a:close/>
                </a:path>
              </a:pathLst>
            </a:custGeom>
            <a:solidFill>
              <a:srgbClr val="3CAEA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80D8897A-2676-4F83-BA89-C7D73882C2B7}"/>
                </a:ext>
              </a:extLst>
            </p:cNvPr>
            <p:cNvSpPr txBox="1"/>
            <p:nvPr/>
          </p:nvSpPr>
          <p:spPr>
            <a:xfrm rot="20006345">
              <a:off x="6220204" y="5026201"/>
              <a:ext cx="1574648" cy="55622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54625"/>
                </a:avLst>
              </a:prstTxWarp>
              <a:spAutoFit/>
            </a:bodyPr>
            <a:lstStyle/>
            <a:p>
              <a:r>
                <a:rPr lang="ar-SY" sz="28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البيئة</a:t>
              </a:r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65" name="Graphic 91" descr="Single gear">
              <a:extLst>
                <a:ext uri="{FF2B5EF4-FFF2-40B4-BE49-F238E27FC236}">
                  <a16:creationId xmlns="" xmlns:a16="http://schemas.microsoft.com/office/drawing/2014/main" id="{4D9A5C14-7A26-4050-810F-CA0541D10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34481" y="5321991"/>
              <a:ext cx="457200" cy="457200"/>
            </a:xfrm>
            <a:prstGeom prst="rect">
              <a:avLst/>
            </a:prstGeom>
          </p:spPr>
        </p:pic>
      </p:grpSp>
      <p:sp>
        <p:nvSpPr>
          <p:cNvPr id="66" name="Freeform: Shape 19">
            <a:extLst>
              <a:ext uri="{FF2B5EF4-FFF2-40B4-BE49-F238E27FC236}">
                <a16:creationId xmlns="" xmlns:a16="http://schemas.microsoft.com/office/drawing/2014/main" id="{6CE42285-F4E8-4206-B320-8CD9F7B27F82}"/>
              </a:ext>
            </a:extLst>
          </p:cNvPr>
          <p:cNvSpPr/>
          <p:nvPr/>
        </p:nvSpPr>
        <p:spPr>
          <a:xfrm rot="6999277">
            <a:off x="6488187" y="3973244"/>
            <a:ext cx="27432" cy="32148"/>
          </a:xfrm>
          <a:custGeom>
            <a:avLst/>
            <a:gdLst>
              <a:gd name="connsiteX0" fmla="*/ 0 w 27432"/>
              <a:gd name="connsiteY0" fmla="*/ 22920 h 32148"/>
              <a:gd name="connsiteX1" fmla="*/ 0 w 27432"/>
              <a:gd name="connsiteY1" fmla="*/ 7612 h 32148"/>
              <a:gd name="connsiteX2" fmla="*/ 15164 w 27432"/>
              <a:gd name="connsiteY2" fmla="*/ 0 h 32148"/>
              <a:gd name="connsiteX3" fmla="*/ 27432 w 27432"/>
              <a:gd name="connsiteY3" fmla="*/ 9228 h 32148"/>
              <a:gd name="connsiteX4" fmla="*/ 27432 w 27432"/>
              <a:gd name="connsiteY4" fmla="*/ 24536 h 32148"/>
              <a:gd name="connsiteX5" fmla="*/ 12268 w 27432"/>
              <a:gd name="connsiteY5" fmla="*/ 32148 h 32148"/>
              <a:gd name="connsiteX6" fmla="*/ 0 w 27432"/>
              <a:gd name="connsiteY6" fmla="*/ 22920 h 3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" h="32148">
                <a:moveTo>
                  <a:pt x="0" y="22920"/>
                </a:moveTo>
                <a:lnTo>
                  <a:pt x="0" y="7612"/>
                </a:lnTo>
                <a:lnTo>
                  <a:pt x="15164" y="0"/>
                </a:lnTo>
                <a:lnTo>
                  <a:pt x="27432" y="9228"/>
                </a:lnTo>
                <a:lnTo>
                  <a:pt x="27432" y="24536"/>
                </a:lnTo>
                <a:lnTo>
                  <a:pt x="12268" y="32148"/>
                </a:lnTo>
                <a:lnTo>
                  <a:pt x="0" y="22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7" name="Group 2">
            <a:extLst>
              <a:ext uri="{FF2B5EF4-FFF2-40B4-BE49-F238E27FC236}">
                <a16:creationId xmlns="" xmlns:a16="http://schemas.microsoft.com/office/drawing/2014/main" id="{C8023BC4-40D2-4585-B07F-C8387618F930}"/>
              </a:ext>
            </a:extLst>
          </p:cNvPr>
          <p:cNvGrpSpPr/>
          <p:nvPr/>
        </p:nvGrpSpPr>
        <p:grpSpPr>
          <a:xfrm>
            <a:off x="7600523" y="2837853"/>
            <a:ext cx="1817508" cy="2676216"/>
            <a:chOff x="7194620" y="2277535"/>
            <a:chExt cx="1817508" cy="2676216"/>
          </a:xfrm>
        </p:grpSpPr>
        <p:sp>
          <p:nvSpPr>
            <p:cNvPr id="68" name="Freeform: Shape 53">
              <a:extLst>
                <a:ext uri="{FF2B5EF4-FFF2-40B4-BE49-F238E27FC236}">
                  <a16:creationId xmlns="" xmlns:a16="http://schemas.microsoft.com/office/drawing/2014/main" id="{4C47CBFA-7257-4C6A-B5FA-1DC0C35A2929}"/>
                </a:ext>
              </a:extLst>
            </p:cNvPr>
            <p:cNvSpPr/>
            <p:nvPr/>
          </p:nvSpPr>
          <p:spPr>
            <a:xfrm rot="6999277">
              <a:off x="6765266" y="2706889"/>
              <a:ext cx="2676216" cy="1817508"/>
            </a:xfrm>
            <a:custGeom>
              <a:avLst/>
              <a:gdLst>
                <a:gd name="connsiteX0" fmla="*/ 0 w 2676216"/>
                <a:gd name="connsiteY0" fmla="*/ 1210917 h 1817508"/>
                <a:gd name="connsiteX1" fmla="*/ 88570 w 2676216"/>
                <a:gd name="connsiteY1" fmla="*/ 1096007 h 1817508"/>
                <a:gd name="connsiteX2" fmla="*/ 903056 w 2676216"/>
                <a:gd name="connsiteY2" fmla="*/ 458087 h 1817508"/>
                <a:gd name="connsiteX3" fmla="*/ 1901238 w 2676216"/>
                <a:gd name="connsiteY3" fmla="*/ 186129 h 1817508"/>
                <a:gd name="connsiteX4" fmla="*/ 2005314 w 2676216"/>
                <a:gd name="connsiteY4" fmla="*/ 184432 h 1817508"/>
                <a:gd name="connsiteX5" fmla="*/ 2004660 w 2676216"/>
                <a:gd name="connsiteY5" fmla="*/ 0 h 1817508"/>
                <a:gd name="connsiteX6" fmla="*/ 2676216 w 2676216"/>
                <a:gd name="connsiteY6" fmla="*/ 657433 h 1817508"/>
                <a:gd name="connsiteX7" fmla="*/ 2009341 w 2676216"/>
                <a:gd name="connsiteY7" fmla="*/ 1319614 h 1817508"/>
                <a:gd name="connsiteX8" fmla="*/ 2008893 w 2676216"/>
                <a:gd name="connsiteY8" fmla="*/ 1193525 h 1817508"/>
                <a:gd name="connsiteX9" fmla="*/ 1967371 w 2676216"/>
                <a:gd name="connsiteY9" fmla="*/ 1194201 h 1817508"/>
                <a:gd name="connsiteX10" fmla="*/ 1356143 w 2676216"/>
                <a:gd name="connsiteY10" fmla="*/ 1360732 h 1817508"/>
                <a:gd name="connsiteX11" fmla="*/ 857401 w 2676216"/>
                <a:gd name="connsiteY11" fmla="*/ 1751356 h 1817508"/>
                <a:gd name="connsiteX12" fmla="*/ 806413 w 2676216"/>
                <a:gd name="connsiteY12" fmla="*/ 1817508 h 181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6216" h="1817508">
                  <a:moveTo>
                    <a:pt x="0" y="1210917"/>
                  </a:moveTo>
                  <a:lnTo>
                    <a:pt x="88570" y="1096007"/>
                  </a:lnTo>
                  <a:cubicBezTo>
                    <a:pt x="307997" y="838351"/>
                    <a:pt x="581565" y="619461"/>
                    <a:pt x="903056" y="458087"/>
                  </a:cubicBezTo>
                  <a:cubicBezTo>
                    <a:pt x="1224546" y="296713"/>
                    <a:pt x="1563524" y="208132"/>
                    <a:pt x="1901238" y="186129"/>
                  </a:cubicBezTo>
                  <a:lnTo>
                    <a:pt x="2005314" y="184432"/>
                  </a:lnTo>
                  <a:lnTo>
                    <a:pt x="2004660" y="0"/>
                  </a:lnTo>
                  <a:lnTo>
                    <a:pt x="2676216" y="657433"/>
                  </a:lnTo>
                  <a:lnTo>
                    <a:pt x="2009341" y="1319614"/>
                  </a:lnTo>
                  <a:lnTo>
                    <a:pt x="2008893" y="1193525"/>
                  </a:lnTo>
                  <a:lnTo>
                    <a:pt x="1967371" y="1194201"/>
                  </a:lnTo>
                  <a:cubicBezTo>
                    <a:pt x="1760574" y="1207675"/>
                    <a:pt x="1553005" y="1261916"/>
                    <a:pt x="1356143" y="1360732"/>
                  </a:cubicBezTo>
                  <a:cubicBezTo>
                    <a:pt x="1159282" y="1459548"/>
                    <a:pt x="991765" y="1593583"/>
                    <a:pt x="857401" y="1751356"/>
                  </a:cubicBezTo>
                  <a:lnTo>
                    <a:pt x="806413" y="1817508"/>
                  </a:lnTo>
                  <a:close/>
                </a:path>
              </a:pathLst>
            </a:custGeom>
            <a:solidFill>
              <a:srgbClr val="20639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87">
              <a:extLst>
                <a:ext uri="{FF2B5EF4-FFF2-40B4-BE49-F238E27FC236}">
                  <a16:creationId xmlns="" xmlns:a16="http://schemas.microsoft.com/office/drawing/2014/main" id="{43C7B788-4809-4941-AF3C-01283B347E52}"/>
                </a:ext>
              </a:extLst>
            </p:cNvPr>
            <p:cNvSpPr txBox="1"/>
            <p:nvPr/>
          </p:nvSpPr>
          <p:spPr>
            <a:xfrm rot="16829961">
              <a:off x="7352976" y="3434790"/>
              <a:ext cx="1574648" cy="55622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54625"/>
                </a:avLst>
              </a:prstTxWarp>
              <a:spAutoFit/>
            </a:bodyPr>
            <a:lstStyle/>
            <a:p>
              <a:r>
                <a:rPr lang="ar-SY" sz="28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الطبيعة</a:t>
              </a:r>
              <a:endPara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70" name="Graphic 93" descr="Lightbulb">
              <a:extLst>
                <a:ext uri="{FF2B5EF4-FFF2-40B4-BE49-F238E27FC236}">
                  <a16:creationId xmlns="" xmlns:a16="http://schemas.microsoft.com/office/drawing/2014/main" id="{72DCF7F2-8893-4806-9621-5FB6B0A5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82146" y="4332312"/>
              <a:ext cx="457200" cy="457200"/>
            </a:xfrm>
            <a:prstGeom prst="rect">
              <a:avLst/>
            </a:prstGeom>
          </p:spPr>
        </p:pic>
      </p:grpSp>
      <p:grpSp>
        <p:nvGrpSpPr>
          <p:cNvPr id="71" name="Group 1">
            <a:extLst>
              <a:ext uri="{FF2B5EF4-FFF2-40B4-BE49-F238E27FC236}">
                <a16:creationId xmlns="" xmlns:a16="http://schemas.microsoft.com/office/drawing/2014/main" id="{4400FFB7-8EC1-4C44-9FA8-ED87A53FC2EE}"/>
              </a:ext>
            </a:extLst>
          </p:cNvPr>
          <p:cNvGrpSpPr/>
          <p:nvPr/>
        </p:nvGrpSpPr>
        <p:grpSpPr>
          <a:xfrm>
            <a:off x="6169868" y="1716084"/>
            <a:ext cx="2892452" cy="1661385"/>
            <a:chOff x="5763965" y="1155766"/>
            <a:chExt cx="2892452" cy="1661385"/>
          </a:xfrm>
        </p:grpSpPr>
        <p:sp>
          <p:nvSpPr>
            <p:cNvPr id="72" name="Freeform: Shape 52">
              <a:extLst>
                <a:ext uri="{FF2B5EF4-FFF2-40B4-BE49-F238E27FC236}">
                  <a16:creationId xmlns="" xmlns:a16="http://schemas.microsoft.com/office/drawing/2014/main" id="{62B56A3D-D938-4DC8-97D2-555837B9BD00}"/>
                </a:ext>
              </a:extLst>
            </p:cNvPr>
            <p:cNvSpPr/>
            <p:nvPr/>
          </p:nvSpPr>
          <p:spPr>
            <a:xfrm rot="6999277">
              <a:off x="6510165" y="409566"/>
              <a:ext cx="1400051" cy="2892452"/>
            </a:xfrm>
            <a:custGeom>
              <a:avLst/>
              <a:gdLst>
                <a:gd name="connsiteX0" fmla="*/ 271908 w 1400051"/>
                <a:gd name="connsiteY0" fmla="*/ 2892452 h 2892452"/>
                <a:gd name="connsiteX1" fmla="*/ 169963 w 1400051"/>
                <a:gd name="connsiteY1" fmla="*/ 2660917 h 2892452"/>
                <a:gd name="connsiteX2" fmla="*/ 468300 w 1400051"/>
                <a:gd name="connsiteY2" fmla="*/ 245943 h 2892452"/>
                <a:gd name="connsiteX3" fmla="*/ 472044 w 1400051"/>
                <a:gd name="connsiteY3" fmla="*/ 241086 h 2892452"/>
                <a:gd name="connsiteX4" fmla="*/ 340858 w 1400051"/>
                <a:gd name="connsiteY4" fmla="*/ 143602 h 2892452"/>
                <a:gd name="connsiteX5" fmla="*/ 1269613 w 1400051"/>
                <a:gd name="connsiteY5" fmla="*/ 0 h 2892452"/>
                <a:gd name="connsiteX6" fmla="*/ 1400051 w 1400051"/>
                <a:gd name="connsiteY6" fmla="*/ 930694 h 2892452"/>
                <a:gd name="connsiteX7" fmla="*/ 1284195 w 1400051"/>
                <a:gd name="connsiteY7" fmla="*/ 844600 h 2892452"/>
                <a:gd name="connsiteX8" fmla="*/ 1196860 w 1400051"/>
                <a:gd name="connsiteY8" fmla="*/ 987805 h 2892452"/>
                <a:gd name="connsiteX9" fmla="*/ 1114273 w 1400051"/>
                <a:gd name="connsiteY9" fmla="*/ 2302459 h 2892452"/>
                <a:gd name="connsiteX10" fmla="*/ 1174552 w 1400051"/>
                <a:gd name="connsiteY10" fmla="*/ 2439365 h 289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0051" h="2892452">
                  <a:moveTo>
                    <a:pt x="271908" y="2892452"/>
                  </a:moveTo>
                  <a:lnTo>
                    <a:pt x="169963" y="2660917"/>
                  </a:lnTo>
                  <a:cubicBezTo>
                    <a:pt x="-143451" y="1838261"/>
                    <a:pt x="-11622" y="935609"/>
                    <a:pt x="468300" y="245943"/>
                  </a:cubicBezTo>
                  <a:lnTo>
                    <a:pt x="472044" y="241086"/>
                  </a:lnTo>
                  <a:lnTo>
                    <a:pt x="340858" y="143602"/>
                  </a:lnTo>
                  <a:lnTo>
                    <a:pt x="1269613" y="0"/>
                  </a:lnTo>
                  <a:lnTo>
                    <a:pt x="1400051" y="930694"/>
                  </a:lnTo>
                  <a:lnTo>
                    <a:pt x="1284195" y="844600"/>
                  </a:lnTo>
                  <a:lnTo>
                    <a:pt x="1196860" y="987805"/>
                  </a:lnTo>
                  <a:cubicBezTo>
                    <a:pt x="987160" y="1383402"/>
                    <a:pt x="946346" y="1861683"/>
                    <a:pt x="1114273" y="2302459"/>
                  </a:cubicBezTo>
                  <a:lnTo>
                    <a:pt x="1174552" y="2439365"/>
                  </a:lnTo>
                  <a:close/>
                </a:path>
              </a:pathLst>
            </a:custGeom>
            <a:solidFill>
              <a:srgbClr val="173F5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82">
              <a:extLst>
                <a:ext uri="{FF2B5EF4-FFF2-40B4-BE49-F238E27FC236}">
                  <a16:creationId xmlns="" xmlns:a16="http://schemas.microsoft.com/office/drawing/2014/main" id="{E9FA1430-2B05-4DC2-8B16-3B3A7748533F}"/>
                </a:ext>
              </a:extLst>
            </p:cNvPr>
            <p:cNvSpPr txBox="1"/>
            <p:nvPr/>
          </p:nvSpPr>
          <p:spPr>
            <a:xfrm rot="2563481">
              <a:off x="6589401" y="1816836"/>
              <a:ext cx="1590360" cy="60110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50537"/>
                </a:avLst>
              </a:prstTxWarp>
              <a:spAutoFit/>
            </a:bodyPr>
            <a:lstStyle/>
            <a:p>
              <a:r>
                <a:rPr lang="ar-SY" sz="28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الموقع </a:t>
              </a:r>
              <a:endPara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74" name="Graphic 89" descr="Bullseye">
              <a:extLst>
                <a:ext uri="{FF2B5EF4-FFF2-40B4-BE49-F238E27FC236}">
                  <a16:creationId xmlns="" xmlns:a16="http://schemas.microsoft.com/office/drawing/2014/main" id="{95043855-0DC6-42CE-AFD3-1B9235B8D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03854" y="2359951"/>
              <a:ext cx="457200" cy="457200"/>
            </a:xfrm>
            <a:prstGeom prst="rect">
              <a:avLst/>
            </a:prstGeom>
          </p:spPr>
        </p:pic>
      </p:grpSp>
      <p:sp>
        <p:nvSpPr>
          <p:cNvPr id="75" name="Rectangle 77">
            <a:extLst>
              <a:ext uri="{FF2B5EF4-FFF2-40B4-BE49-F238E27FC236}">
                <a16:creationId xmlns="" xmlns:a16="http://schemas.microsoft.com/office/drawing/2014/main" id="{4B8FC468-5078-41EE-90AA-BC37C0F22B2F}"/>
              </a:ext>
            </a:extLst>
          </p:cNvPr>
          <p:cNvSpPr/>
          <p:nvPr/>
        </p:nvSpPr>
        <p:spPr>
          <a:xfrm>
            <a:off x="6368984" y="1881058"/>
            <a:ext cx="362790" cy="644914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57000">
                <a:schemeClr val="bg1">
                  <a:lumMod val="85000"/>
                </a:schemeClr>
              </a:gs>
              <a:gs pos="31000">
                <a:schemeClr val="bg1">
                  <a:lumMod val="95000"/>
                </a:schemeClr>
              </a:gs>
              <a:gs pos="89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8">
            <a:extLst>
              <a:ext uri="{FF2B5EF4-FFF2-40B4-BE49-F238E27FC236}">
                <a16:creationId xmlns="" xmlns:a16="http://schemas.microsoft.com/office/drawing/2014/main" id="{4D7D6C4C-613A-4982-833E-0AE5B9502635}"/>
              </a:ext>
            </a:extLst>
          </p:cNvPr>
          <p:cNvSpPr/>
          <p:nvPr/>
        </p:nvSpPr>
        <p:spPr>
          <a:xfrm>
            <a:off x="4967524" y="2454939"/>
            <a:ext cx="3068760" cy="3068760"/>
          </a:xfrm>
          <a:prstGeom prst="ellipse">
            <a:avLst/>
          </a:prstGeom>
          <a:gradFill>
            <a:gsLst>
              <a:gs pos="0">
                <a:schemeClr val="bg1"/>
              </a:gs>
              <a:gs pos="68000">
                <a:srgbClr val="F3F3F3"/>
              </a:gs>
              <a:gs pos="100000">
                <a:srgbClr val="D3D3D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2">
            <a:extLst>
              <a:ext uri="{FF2B5EF4-FFF2-40B4-BE49-F238E27FC236}">
                <a16:creationId xmlns="" xmlns:a16="http://schemas.microsoft.com/office/drawing/2014/main" id="{32D12C70-F7F5-40CA-A117-00655C790060}"/>
              </a:ext>
            </a:extLst>
          </p:cNvPr>
          <p:cNvSpPr/>
          <p:nvPr/>
        </p:nvSpPr>
        <p:spPr>
          <a:xfrm>
            <a:off x="4967523" y="2454938"/>
            <a:ext cx="3068760" cy="306876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4000">
                <a:srgbClr val="F3F3F3">
                  <a:alpha val="0"/>
                </a:srgbClr>
              </a:gs>
              <a:gs pos="87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75">
            <a:extLst>
              <a:ext uri="{FF2B5EF4-FFF2-40B4-BE49-F238E27FC236}">
                <a16:creationId xmlns="" xmlns:a16="http://schemas.microsoft.com/office/drawing/2014/main" id="{705D26FA-5868-4AE5-87D7-05A3612E5705}"/>
              </a:ext>
            </a:extLst>
          </p:cNvPr>
          <p:cNvSpPr/>
          <p:nvPr/>
        </p:nvSpPr>
        <p:spPr>
          <a:xfrm>
            <a:off x="5077029" y="2564444"/>
            <a:ext cx="2849748" cy="2849748"/>
          </a:xfrm>
          <a:custGeom>
            <a:avLst/>
            <a:gdLst>
              <a:gd name="connsiteX0" fmla="*/ 1419234 w 2849748"/>
              <a:gd name="connsiteY0" fmla="*/ 2654656 h 2849748"/>
              <a:gd name="connsiteX1" fmla="*/ 1424875 w 2849748"/>
              <a:gd name="connsiteY1" fmla="*/ 2654941 h 2849748"/>
              <a:gd name="connsiteX2" fmla="*/ 1430514 w 2849748"/>
              <a:gd name="connsiteY2" fmla="*/ 2654656 h 2849748"/>
              <a:gd name="connsiteX3" fmla="*/ 1424874 w 2849748"/>
              <a:gd name="connsiteY3" fmla="*/ 2849748 h 2849748"/>
              <a:gd name="connsiteX4" fmla="*/ 2044276 w 2849748"/>
              <a:gd name="connsiteY4" fmla="*/ 2486384 h 2849748"/>
              <a:gd name="connsiteX5" fmla="*/ 2137311 w 2849748"/>
              <a:gd name="connsiteY5" fmla="*/ 2658851 h 2849748"/>
              <a:gd name="connsiteX6" fmla="*/ 2034600 w 2849748"/>
              <a:gd name="connsiteY6" fmla="*/ 2492262 h 2849748"/>
              <a:gd name="connsiteX7" fmla="*/ 805473 w 2849748"/>
              <a:gd name="connsiteY7" fmla="*/ 2486383 h 2849748"/>
              <a:gd name="connsiteX8" fmla="*/ 815149 w 2849748"/>
              <a:gd name="connsiteY8" fmla="*/ 2492261 h 2849748"/>
              <a:gd name="connsiteX9" fmla="*/ 712437 w 2849748"/>
              <a:gd name="connsiteY9" fmla="*/ 2658851 h 2849748"/>
              <a:gd name="connsiteX10" fmla="*/ 2492262 w 2849748"/>
              <a:gd name="connsiteY10" fmla="*/ 2034600 h 2849748"/>
              <a:gd name="connsiteX11" fmla="*/ 2658851 w 2849748"/>
              <a:gd name="connsiteY11" fmla="*/ 2137311 h 2849748"/>
              <a:gd name="connsiteX12" fmla="*/ 2486384 w 2849748"/>
              <a:gd name="connsiteY12" fmla="*/ 2044276 h 2849748"/>
              <a:gd name="connsiteX13" fmla="*/ 357488 w 2849748"/>
              <a:gd name="connsiteY13" fmla="*/ 2034599 h 2849748"/>
              <a:gd name="connsiteX14" fmla="*/ 363366 w 2849748"/>
              <a:gd name="connsiteY14" fmla="*/ 2044275 h 2849748"/>
              <a:gd name="connsiteX15" fmla="*/ 190897 w 2849748"/>
              <a:gd name="connsiteY15" fmla="*/ 2137311 h 2849748"/>
              <a:gd name="connsiteX16" fmla="*/ 2654656 w 2849748"/>
              <a:gd name="connsiteY16" fmla="*/ 1419234 h 2849748"/>
              <a:gd name="connsiteX17" fmla="*/ 2849748 w 2849748"/>
              <a:gd name="connsiteY17" fmla="*/ 1424874 h 2849748"/>
              <a:gd name="connsiteX18" fmla="*/ 2654656 w 2849748"/>
              <a:gd name="connsiteY18" fmla="*/ 1430514 h 2849748"/>
              <a:gd name="connsiteX19" fmla="*/ 2654941 w 2849748"/>
              <a:gd name="connsiteY19" fmla="*/ 1424875 h 2849748"/>
              <a:gd name="connsiteX20" fmla="*/ 195094 w 2849748"/>
              <a:gd name="connsiteY20" fmla="*/ 1419234 h 2849748"/>
              <a:gd name="connsiteX21" fmla="*/ 194809 w 2849748"/>
              <a:gd name="connsiteY21" fmla="*/ 1424875 h 2849748"/>
              <a:gd name="connsiteX22" fmla="*/ 195094 w 2849748"/>
              <a:gd name="connsiteY22" fmla="*/ 1430514 h 2849748"/>
              <a:gd name="connsiteX23" fmla="*/ 0 w 2849748"/>
              <a:gd name="connsiteY23" fmla="*/ 1424874 h 2849748"/>
              <a:gd name="connsiteX24" fmla="*/ 2658851 w 2849748"/>
              <a:gd name="connsiteY24" fmla="*/ 712437 h 2849748"/>
              <a:gd name="connsiteX25" fmla="*/ 2492261 w 2849748"/>
              <a:gd name="connsiteY25" fmla="*/ 815149 h 2849748"/>
              <a:gd name="connsiteX26" fmla="*/ 2486383 w 2849748"/>
              <a:gd name="connsiteY26" fmla="*/ 805473 h 2849748"/>
              <a:gd name="connsiteX27" fmla="*/ 190897 w 2849748"/>
              <a:gd name="connsiteY27" fmla="*/ 712437 h 2849748"/>
              <a:gd name="connsiteX28" fmla="*/ 363367 w 2849748"/>
              <a:gd name="connsiteY28" fmla="*/ 805474 h 2849748"/>
              <a:gd name="connsiteX29" fmla="*/ 357489 w 2849748"/>
              <a:gd name="connsiteY29" fmla="*/ 815150 h 2849748"/>
              <a:gd name="connsiteX30" fmla="*/ 2137311 w 2849748"/>
              <a:gd name="connsiteY30" fmla="*/ 190897 h 2849748"/>
              <a:gd name="connsiteX31" fmla="*/ 2044275 w 2849748"/>
              <a:gd name="connsiteY31" fmla="*/ 363366 h 2849748"/>
              <a:gd name="connsiteX32" fmla="*/ 2034599 w 2849748"/>
              <a:gd name="connsiteY32" fmla="*/ 357488 h 2849748"/>
              <a:gd name="connsiteX33" fmla="*/ 712437 w 2849748"/>
              <a:gd name="connsiteY33" fmla="*/ 190897 h 2849748"/>
              <a:gd name="connsiteX34" fmla="*/ 815150 w 2849748"/>
              <a:gd name="connsiteY34" fmla="*/ 357489 h 2849748"/>
              <a:gd name="connsiteX35" fmla="*/ 805474 w 2849748"/>
              <a:gd name="connsiteY35" fmla="*/ 363367 h 2849748"/>
              <a:gd name="connsiteX36" fmla="*/ 1424874 w 2849748"/>
              <a:gd name="connsiteY36" fmla="*/ 0 h 2849748"/>
              <a:gd name="connsiteX37" fmla="*/ 1430514 w 2849748"/>
              <a:gd name="connsiteY37" fmla="*/ 195094 h 2849748"/>
              <a:gd name="connsiteX38" fmla="*/ 1424875 w 2849748"/>
              <a:gd name="connsiteY38" fmla="*/ 194809 h 2849748"/>
              <a:gd name="connsiteX39" fmla="*/ 1419234 w 2849748"/>
              <a:gd name="connsiteY39" fmla="*/ 195094 h 284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9748" h="2849748">
                <a:moveTo>
                  <a:pt x="1419234" y="2654656"/>
                </a:moveTo>
                <a:lnTo>
                  <a:pt x="1424875" y="2654941"/>
                </a:lnTo>
                <a:lnTo>
                  <a:pt x="1430514" y="2654656"/>
                </a:lnTo>
                <a:lnTo>
                  <a:pt x="1424874" y="2849748"/>
                </a:lnTo>
                <a:close/>
                <a:moveTo>
                  <a:pt x="2044276" y="2486384"/>
                </a:moveTo>
                <a:lnTo>
                  <a:pt x="2137311" y="2658851"/>
                </a:lnTo>
                <a:lnTo>
                  <a:pt x="2034600" y="2492262"/>
                </a:lnTo>
                <a:close/>
                <a:moveTo>
                  <a:pt x="805473" y="2486383"/>
                </a:moveTo>
                <a:lnTo>
                  <a:pt x="815149" y="2492261"/>
                </a:lnTo>
                <a:lnTo>
                  <a:pt x="712437" y="2658851"/>
                </a:lnTo>
                <a:close/>
                <a:moveTo>
                  <a:pt x="2492262" y="2034600"/>
                </a:moveTo>
                <a:lnTo>
                  <a:pt x="2658851" y="2137311"/>
                </a:lnTo>
                <a:lnTo>
                  <a:pt x="2486384" y="2044276"/>
                </a:lnTo>
                <a:close/>
                <a:moveTo>
                  <a:pt x="357488" y="2034599"/>
                </a:moveTo>
                <a:lnTo>
                  <a:pt x="363366" y="2044275"/>
                </a:lnTo>
                <a:lnTo>
                  <a:pt x="190897" y="2137311"/>
                </a:lnTo>
                <a:close/>
                <a:moveTo>
                  <a:pt x="2654656" y="1419234"/>
                </a:moveTo>
                <a:lnTo>
                  <a:pt x="2849748" y="1424874"/>
                </a:lnTo>
                <a:lnTo>
                  <a:pt x="2654656" y="1430514"/>
                </a:lnTo>
                <a:lnTo>
                  <a:pt x="2654941" y="1424875"/>
                </a:lnTo>
                <a:close/>
                <a:moveTo>
                  <a:pt x="195094" y="1419234"/>
                </a:moveTo>
                <a:lnTo>
                  <a:pt x="194809" y="1424875"/>
                </a:lnTo>
                <a:lnTo>
                  <a:pt x="195094" y="1430514"/>
                </a:lnTo>
                <a:lnTo>
                  <a:pt x="0" y="1424874"/>
                </a:lnTo>
                <a:close/>
                <a:moveTo>
                  <a:pt x="2658851" y="712437"/>
                </a:moveTo>
                <a:lnTo>
                  <a:pt x="2492261" y="815149"/>
                </a:lnTo>
                <a:lnTo>
                  <a:pt x="2486383" y="805473"/>
                </a:lnTo>
                <a:close/>
                <a:moveTo>
                  <a:pt x="190897" y="712437"/>
                </a:moveTo>
                <a:lnTo>
                  <a:pt x="363367" y="805474"/>
                </a:lnTo>
                <a:lnTo>
                  <a:pt x="357489" y="815150"/>
                </a:lnTo>
                <a:close/>
                <a:moveTo>
                  <a:pt x="2137311" y="190897"/>
                </a:moveTo>
                <a:lnTo>
                  <a:pt x="2044275" y="363366"/>
                </a:lnTo>
                <a:lnTo>
                  <a:pt x="2034599" y="357488"/>
                </a:lnTo>
                <a:close/>
                <a:moveTo>
                  <a:pt x="712437" y="190897"/>
                </a:moveTo>
                <a:lnTo>
                  <a:pt x="815150" y="357489"/>
                </a:lnTo>
                <a:lnTo>
                  <a:pt x="805474" y="363367"/>
                </a:lnTo>
                <a:close/>
                <a:moveTo>
                  <a:pt x="1424874" y="0"/>
                </a:moveTo>
                <a:lnTo>
                  <a:pt x="1430514" y="195094"/>
                </a:lnTo>
                <a:lnTo>
                  <a:pt x="1424875" y="194809"/>
                </a:lnTo>
                <a:lnTo>
                  <a:pt x="1419234" y="195094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TextBox 60">
            <a:extLst>
              <a:ext uri="{FF2B5EF4-FFF2-40B4-BE49-F238E27FC236}">
                <a16:creationId xmlns="" xmlns:a16="http://schemas.microsoft.com/office/drawing/2014/main" id="{DA74608F-DE16-4782-9A39-DC4085A848CC}"/>
              </a:ext>
            </a:extLst>
          </p:cNvPr>
          <p:cNvSpPr txBox="1"/>
          <p:nvPr/>
        </p:nvSpPr>
        <p:spPr>
          <a:xfrm>
            <a:off x="6252803" y="2811157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</a:p>
        </p:txBody>
      </p:sp>
      <p:sp>
        <p:nvSpPr>
          <p:cNvPr id="80" name="TextBox 61">
            <a:extLst>
              <a:ext uri="{FF2B5EF4-FFF2-40B4-BE49-F238E27FC236}">
                <a16:creationId xmlns="" xmlns:a16="http://schemas.microsoft.com/office/drawing/2014/main" id="{76E7A53B-2B6E-41CF-8B52-03E07313A077}"/>
              </a:ext>
            </a:extLst>
          </p:cNvPr>
          <p:cNvSpPr txBox="1"/>
          <p:nvPr/>
        </p:nvSpPr>
        <p:spPr>
          <a:xfrm>
            <a:off x="6802404" y="2866084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81" name="TextBox 62">
            <a:extLst>
              <a:ext uri="{FF2B5EF4-FFF2-40B4-BE49-F238E27FC236}">
                <a16:creationId xmlns="" xmlns:a16="http://schemas.microsoft.com/office/drawing/2014/main" id="{F4B602AB-E171-496B-89D9-3C380FA50B0D}"/>
              </a:ext>
            </a:extLst>
          </p:cNvPr>
          <p:cNvSpPr txBox="1"/>
          <p:nvPr/>
        </p:nvSpPr>
        <p:spPr>
          <a:xfrm>
            <a:off x="7219797" y="3267267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82" name="TextBox 63">
            <a:extLst>
              <a:ext uri="{FF2B5EF4-FFF2-40B4-BE49-F238E27FC236}">
                <a16:creationId xmlns="" xmlns:a16="http://schemas.microsoft.com/office/drawing/2014/main" id="{94DF320C-A8EE-465B-A36A-9B67678B0092}"/>
              </a:ext>
            </a:extLst>
          </p:cNvPr>
          <p:cNvSpPr txBox="1"/>
          <p:nvPr/>
        </p:nvSpPr>
        <p:spPr>
          <a:xfrm>
            <a:off x="7368955" y="3828503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83" name="TextBox 64">
            <a:extLst>
              <a:ext uri="{FF2B5EF4-FFF2-40B4-BE49-F238E27FC236}">
                <a16:creationId xmlns="" xmlns:a16="http://schemas.microsoft.com/office/drawing/2014/main" id="{AD188DE8-21F0-4D1B-B478-C6CA76082EC0}"/>
              </a:ext>
            </a:extLst>
          </p:cNvPr>
          <p:cNvSpPr txBox="1"/>
          <p:nvPr/>
        </p:nvSpPr>
        <p:spPr>
          <a:xfrm>
            <a:off x="7222271" y="4373508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84" name="TextBox 65">
            <a:extLst>
              <a:ext uri="{FF2B5EF4-FFF2-40B4-BE49-F238E27FC236}">
                <a16:creationId xmlns="" xmlns:a16="http://schemas.microsoft.com/office/drawing/2014/main" id="{38BAED46-AE5D-444C-8544-7FA79BFB6656}"/>
              </a:ext>
            </a:extLst>
          </p:cNvPr>
          <p:cNvSpPr txBox="1"/>
          <p:nvPr/>
        </p:nvSpPr>
        <p:spPr>
          <a:xfrm>
            <a:off x="6768426" y="4759488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85" name="TextBox 66">
            <a:extLst>
              <a:ext uri="{FF2B5EF4-FFF2-40B4-BE49-F238E27FC236}">
                <a16:creationId xmlns="" xmlns:a16="http://schemas.microsoft.com/office/drawing/2014/main" id="{540B4B48-0099-46D2-A11D-F8634DA5EC4A}"/>
              </a:ext>
            </a:extLst>
          </p:cNvPr>
          <p:cNvSpPr txBox="1"/>
          <p:nvPr/>
        </p:nvSpPr>
        <p:spPr>
          <a:xfrm>
            <a:off x="6252803" y="4912774"/>
            <a:ext cx="47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86" name="TextBox 67">
            <a:extLst>
              <a:ext uri="{FF2B5EF4-FFF2-40B4-BE49-F238E27FC236}">
                <a16:creationId xmlns="" xmlns:a16="http://schemas.microsoft.com/office/drawing/2014/main" id="{B3A7A3AD-5860-4CC4-A5EC-BCDD7AD09979}"/>
              </a:ext>
            </a:extLst>
          </p:cNvPr>
          <p:cNvSpPr txBox="1"/>
          <p:nvPr/>
        </p:nvSpPr>
        <p:spPr>
          <a:xfrm>
            <a:off x="5688053" y="4751090"/>
            <a:ext cx="5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87" name="TextBox 68">
            <a:extLst>
              <a:ext uri="{FF2B5EF4-FFF2-40B4-BE49-F238E27FC236}">
                <a16:creationId xmlns="" xmlns:a16="http://schemas.microsoft.com/office/drawing/2014/main" id="{3A177AF3-A630-44FF-9CFB-23EBD39914A0}"/>
              </a:ext>
            </a:extLst>
          </p:cNvPr>
          <p:cNvSpPr txBox="1"/>
          <p:nvPr/>
        </p:nvSpPr>
        <p:spPr>
          <a:xfrm>
            <a:off x="5285575" y="4357784"/>
            <a:ext cx="5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sp>
        <p:nvSpPr>
          <p:cNvPr id="88" name="TextBox 69">
            <a:extLst>
              <a:ext uri="{FF2B5EF4-FFF2-40B4-BE49-F238E27FC236}">
                <a16:creationId xmlns="" xmlns:a16="http://schemas.microsoft.com/office/drawing/2014/main" id="{B3088EE4-8D9D-4A8B-91C8-064E1CE9DF6A}"/>
              </a:ext>
            </a:extLst>
          </p:cNvPr>
          <p:cNvSpPr txBox="1"/>
          <p:nvPr/>
        </p:nvSpPr>
        <p:spPr>
          <a:xfrm>
            <a:off x="5167279" y="3800571"/>
            <a:ext cx="5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</a:p>
        </p:txBody>
      </p:sp>
      <p:sp>
        <p:nvSpPr>
          <p:cNvPr id="89" name="TextBox 70">
            <a:extLst>
              <a:ext uri="{FF2B5EF4-FFF2-40B4-BE49-F238E27FC236}">
                <a16:creationId xmlns="" xmlns:a16="http://schemas.microsoft.com/office/drawing/2014/main" id="{E99AA1F2-1B0A-4C81-A7D6-CC89D91C6C84}"/>
              </a:ext>
            </a:extLst>
          </p:cNvPr>
          <p:cNvSpPr txBox="1"/>
          <p:nvPr/>
        </p:nvSpPr>
        <p:spPr>
          <a:xfrm>
            <a:off x="5340926" y="3263049"/>
            <a:ext cx="5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</p:txBody>
      </p:sp>
      <p:sp>
        <p:nvSpPr>
          <p:cNvPr id="90" name="TextBox 71">
            <a:extLst>
              <a:ext uri="{FF2B5EF4-FFF2-40B4-BE49-F238E27FC236}">
                <a16:creationId xmlns="" xmlns:a16="http://schemas.microsoft.com/office/drawing/2014/main" id="{4836A6F9-379E-4FE7-9D9E-46B196D79AAF}"/>
              </a:ext>
            </a:extLst>
          </p:cNvPr>
          <p:cNvSpPr txBox="1"/>
          <p:nvPr/>
        </p:nvSpPr>
        <p:spPr>
          <a:xfrm>
            <a:off x="5730419" y="2912292"/>
            <a:ext cx="5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</a:p>
        </p:txBody>
      </p:sp>
      <p:sp>
        <p:nvSpPr>
          <p:cNvPr id="91" name="Star: 12 Points 76">
            <a:extLst>
              <a:ext uri="{FF2B5EF4-FFF2-40B4-BE49-F238E27FC236}">
                <a16:creationId xmlns="" xmlns:a16="http://schemas.microsoft.com/office/drawing/2014/main" id="{B017EA9C-AE70-4579-B7CA-E7EA31D6680B}"/>
              </a:ext>
            </a:extLst>
          </p:cNvPr>
          <p:cNvSpPr/>
          <p:nvPr/>
        </p:nvSpPr>
        <p:spPr>
          <a:xfrm>
            <a:off x="5336861" y="2824276"/>
            <a:ext cx="2330084" cy="2330084"/>
          </a:xfrm>
          <a:prstGeom prst="star12">
            <a:avLst>
              <a:gd name="adj" fmla="val 76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78">
            <a:extLst>
              <a:ext uri="{FF2B5EF4-FFF2-40B4-BE49-F238E27FC236}">
                <a16:creationId xmlns="" xmlns:a16="http://schemas.microsoft.com/office/drawing/2014/main" id="{23194DDE-996C-4967-8E86-C7D40BD0AB35}"/>
              </a:ext>
            </a:extLst>
          </p:cNvPr>
          <p:cNvSpPr/>
          <p:nvPr/>
        </p:nvSpPr>
        <p:spPr>
          <a:xfrm>
            <a:off x="6282180" y="1566238"/>
            <a:ext cx="536397" cy="374128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85000"/>
                </a:schemeClr>
              </a:gs>
              <a:gs pos="31000">
                <a:schemeClr val="bg1">
                  <a:lumMod val="95000"/>
                </a:schemeClr>
              </a:gs>
              <a:gs pos="87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81">
            <a:extLst>
              <a:ext uri="{FF2B5EF4-FFF2-40B4-BE49-F238E27FC236}">
                <a16:creationId xmlns="" xmlns:a16="http://schemas.microsoft.com/office/drawing/2014/main" id="{B126FB7A-B49F-43F0-BF15-D203EA7050D3}"/>
              </a:ext>
            </a:extLst>
          </p:cNvPr>
          <p:cNvSpPr/>
          <p:nvPr/>
        </p:nvSpPr>
        <p:spPr>
          <a:xfrm>
            <a:off x="5999116" y="1115856"/>
            <a:ext cx="1066540" cy="1038344"/>
          </a:xfrm>
          <a:custGeom>
            <a:avLst/>
            <a:gdLst>
              <a:gd name="connsiteX0" fmla="*/ 533270 w 1066540"/>
              <a:gd name="connsiteY0" fmla="*/ 0 h 1038344"/>
              <a:gd name="connsiteX1" fmla="*/ 1066540 w 1066540"/>
              <a:gd name="connsiteY1" fmla="*/ 533270 h 1038344"/>
              <a:gd name="connsiteX2" fmla="*/ 740843 w 1066540"/>
              <a:gd name="connsiteY2" fmla="*/ 1024633 h 1038344"/>
              <a:gd name="connsiteX3" fmla="*/ 732657 w 1066540"/>
              <a:gd name="connsiteY3" fmla="*/ 1027174 h 1038344"/>
              <a:gd name="connsiteX4" fmla="*/ 732657 w 1066540"/>
              <a:gd name="connsiteY4" fmla="*/ 943424 h 1038344"/>
              <a:gd name="connsiteX5" fmla="*/ 789148 w 1066540"/>
              <a:gd name="connsiteY5" fmla="*/ 912762 h 1038344"/>
              <a:gd name="connsiteX6" fmla="*/ 990922 w 1066540"/>
              <a:gd name="connsiteY6" fmla="*/ 533270 h 1038344"/>
              <a:gd name="connsiteX7" fmla="*/ 533270 w 1066540"/>
              <a:gd name="connsiteY7" fmla="*/ 75618 h 1038344"/>
              <a:gd name="connsiteX8" fmla="*/ 75618 w 1066540"/>
              <a:gd name="connsiteY8" fmla="*/ 533270 h 1038344"/>
              <a:gd name="connsiteX9" fmla="*/ 355132 w 1066540"/>
              <a:gd name="connsiteY9" fmla="*/ 954957 h 1038344"/>
              <a:gd name="connsiteX10" fmla="*/ 369867 w 1066540"/>
              <a:gd name="connsiteY10" fmla="*/ 959532 h 1038344"/>
              <a:gd name="connsiteX11" fmla="*/ 369867 w 1066540"/>
              <a:gd name="connsiteY11" fmla="*/ 1038344 h 1038344"/>
              <a:gd name="connsiteX12" fmla="*/ 325697 w 1066540"/>
              <a:gd name="connsiteY12" fmla="*/ 1024633 h 1038344"/>
              <a:gd name="connsiteX13" fmla="*/ 0 w 1066540"/>
              <a:gd name="connsiteY13" fmla="*/ 533270 h 1038344"/>
              <a:gd name="connsiteX14" fmla="*/ 533270 w 1066540"/>
              <a:gd name="connsiteY14" fmla="*/ 0 h 103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540" h="1038344">
                <a:moveTo>
                  <a:pt x="533270" y="0"/>
                </a:moveTo>
                <a:cubicBezTo>
                  <a:pt x="827787" y="0"/>
                  <a:pt x="1066540" y="238753"/>
                  <a:pt x="1066540" y="533270"/>
                </a:cubicBezTo>
                <a:cubicBezTo>
                  <a:pt x="1066540" y="754158"/>
                  <a:pt x="932242" y="943678"/>
                  <a:pt x="740843" y="1024633"/>
                </a:cubicBezTo>
                <a:lnTo>
                  <a:pt x="732657" y="1027174"/>
                </a:lnTo>
                <a:lnTo>
                  <a:pt x="732657" y="943424"/>
                </a:lnTo>
                <a:lnTo>
                  <a:pt x="789148" y="912762"/>
                </a:lnTo>
                <a:cubicBezTo>
                  <a:pt x="910884" y="830519"/>
                  <a:pt x="990922" y="691241"/>
                  <a:pt x="990922" y="533270"/>
                </a:cubicBezTo>
                <a:cubicBezTo>
                  <a:pt x="990922" y="280516"/>
                  <a:pt x="786024" y="75618"/>
                  <a:pt x="533270" y="75618"/>
                </a:cubicBezTo>
                <a:cubicBezTo>
                  <a:pt x="280516" y="75618"/>
                  <a:pt x="75618" y="280516"/>
                  <a:pt x="75618" y="533270"/>
                </a:cubicBezTo>
                <a:cubicBezTo>
                  <a:pt x="75618" y="722836"/>
                  <a:pt x="190873" y="885482"/>
                  <a:pt x="355132" y="954957"/>
                </a:cubicBezTo>
                <a:lnTo>
                  <a:pt x="369867" y="959532"/>
                </a:lnTo>
                <a:lnTo>
                  <a:pt x="369867" y="1038344"/>
                </a:lnTo>
                <a:lnTo>
                  <a:pt x="325697" y="1024633"/>
                </a:lnTo>
                <a:cubicBezTo>
                  <a:pt x="134299" y="943678"/>
                  <a:pt x="0" y="754158"/>
                  <a:pt x="0" y="533270"/>
                </a:cubicBezTo>
                <a:cubicBezTo>
                  <a:pt x="0" y="238753"/>
                  <a:pt x="238753" y="0"/>
                  <a:pt x="5332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85000"/>
                </a:schemeClr>
              </a:gs>
              <a:gs pos="76126">
                <a:schemeClr val="bg1"/>
              </a:gs>
              <a:gs pos="54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Box 100">
            <a:extLst>
              <a:ext uri="{FF2B5EF4-FFF2-40B4-BE49-F238E27FC236}">
                <a16:creationId xmlns="" xmlns:a16="http://schemas.microsoft.com/office/drawing/2014/main" id="{53F8D087-115A-4966-BE04-46D496C0C10A}"/>
              </a:ext>
            </a:extLst>
          </p:cNvPr>
          <p:cNvSpPr txBox="1"/>
          <p:nvPr/>
        </p:nvSpPr>
        <p:spPr>
          <a:xfrm>
            <a:off x="8180443" y="1635028"/>
            <a:ext cx="145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أين هو؟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5" name="TextBox 103">
            <a:extLst>
              <a:ext uri="{FF2B5EF4-FFF2-40B4-BE49-F238E27FC236}">
                <a16:creationId xmlns="" xmlns:a16="http://schemas.microsoft.com/office/drawing/2014/main" id="{93B5DEC2-E52E-4713-ACF0-4CAB1C19AAFF}"/>
              </a:ext>
            </a:extLst>
          </p:cNvPr>
          <p:cNvSpPr txBox="1"/>
          <p:nvPr/>
        </p:nvSpPr>
        <p:spPr>
          <a:xfrm>
            <a:off x="9129314" y="3888499"/>
            <a:ext cx="126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ما هو؟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6" name="TextBox 104">
            <a:extLst>
              <a:ext uri="{FF2B5EF4-FFF2-40B4-BE49-F238E27FC236}">
                <a16:creationId xmlns="" xmlns:a16="http://schemas.microsoft.com/office/drawing/2014/main" id="{3E788349-BA05-4E07-9C9C-322A88AC4E3C}"/>
              </a:ext>
            </a:extLst>
          </p:cNvPr>
          <p:cNvSpPr txBox="1"/>
          <p:nvPr/>
        </p:nvSpPr>
        <p:spPr>
          <a:xfrm>
            <a:off x="7720369" y="6249805"/>
            <a:ext cx="316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كيف تتصرّف تجاه المكان؟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7" name="TextBox 105">
            <a:extLst>
              <a:ext uri="{FF2B5EF4-FFF2-40B4-BE49-F238E27FC236}">
                <a16:creationId xmlns="" xmlns:a16="http://schemas.microsoft.com/office/drawing/2014/main" id="{A0BCF0A8-A545-47A6-BED0-17A2B5A4EE9A}"/>
              </a:ext>
            </a:extLst>
          </p:cNvPr>
          <p:cNvSpPr txBox="1"/>
          <p:nvPr/>
        </p:nvSpPr>
        <p:spPr>
          <a:xfrm>
            <a:off x="1435101" y="5934424"/>
            <a:ext cx="34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كيف يرتبط المكان بأماكن أخرى؟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98" name="Group 110">
            <a:extLst>
              <a:ext uri="{FF2B5EF4-FFF2-40B4-BE49-F238E27FC236}">
                <a16:creationId xmlns="" xmlns:a16="http://schemas.microsoft.com/office/drawing/2014/main" id="{F128324A-4239-453E-AECE-75245606A370}"/>
              </a:ext>
            </a:extLst>
          </p:cNvPr>
          <p:cNvGrpSpPr/>
          <p:nvPr/>
        </p:nvGrpSpPr>
        <p:grpSpPr>
          <a:xfrm>
            <a:off x="6479773" y="3060568"/>
            <a:ext cx="90325" cy="1817824"/>
            <a:chOff x="1019906" y="887706"/>
            <a:chExt cx="305567" cy="2208400"/>
          </a:xfrm>
        </p:grpSpPr>
        <p:sp>
          <p:nvSpPr>
            <p:cNvPr id="99" name="Isosceles Triangle 108">
              <a:extLst>
                <a:ext uri="{FF2B5EF4-FFF2-40B4-BE49-F238E27FC236}">
                  <a16:creationId xmlns="" xmlns:a16="http://schemas.microsoft.com/office/drawing/2014/main" id="{AE51505F-A4D8-4AEF-A353-05C6F83081A1}"/>
                </a:ext>
              </a:extLst>
            </p:cNvPr>
            <p:cNvSpPr/>
            <p:nvPr/>
          </p:nvSpPr>
          <p:spPr>
            <a:xfrm>
              <a:off x="1030514" y="887706"/>
              <a:ext cx="294959" cy="111642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109">
              <a:extLst>
                <a:ext uri="{FF2B5EF4-FFF2-40B4-BE49-F238E27FC236}">
                  <a16:creationId xmlns="" xmlns:a16="http://schemas.microsoft.com/office/drawing/2014/main" id="{5A83E451-4021-4053-9A88-9E21E3B053B9}"/>
                </a:ext>
              </a:extLst>
            </p:cNvPr>
            <p:cNvSpPr/>
            <p:nvPr/>
          </p:nvSpPr>
          <p:spPr>
            <a:xfrm flipV="1">
              <a:off x="1019906" y="1979686"/>
              <a:ext cx="294959" cy="11164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11">
            <a:extLst>
              <a:ext uri="{FF2B5EF4-FFF2-40B4-BE49-F238E27FC236}">
                <a16:creationId xmlns="" xmlns:a16="http://schemas.microsoft.com/office/drawing/2014/main" id="{EB0363F2-A2BF-45BA-8C2A-C15263F9D580}"/>
              </a:ext>
            </a:extLst>
          </p:cNvPr>
          <p:cNvGrpSpPr/>
          <p:nvPr/>
        </p:nvGrpSpPr>
        <p:grpSpPr>
          <a:xfrm>
            <a:off x="6453399" y="3364067"/>
            <a:ext cx="110315" cy="1250501"/>
            <a:chOff x="1019906" y="887706"/>
            <a:chExt cx="305567" cy="2208400"/>
          </a:xfrm>
        </p:grpSpPr>
        <p:sp>
          <p:nvSpPr>
            <p:cNvPr id="102" name="Isosceles Triangle 112">
              <a:extLst>
                <a:ext uri="{FF2B5EF4-FFF2-40B4-BE49-F238E27FC236}">
                  <a16:creationId xmlns="" xmlns:a16="http://schemas.microsoft.com/office/drawing/2014/main" id="{AF629C4B-2881-47CB-BA8F-653BCC8310CC}"/>
                </a:ext>
              </a:extLst>
            </p:cNvPr>
            <p:cNvSpPr/>
            <p:nvPr/>
          </p:nvSpPr>
          <p:spPr>
            <a:xfrm>
              <a:off x="1030514" y="887706"/>
              <a:ext cx="294959" cy="111642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13">
              <a:extLst>
                <a:ext uri="{FF2B5EF4-FFF2-40B4-BE49-F238E27FC236}">
                  <a16:creationId xmlns="" xmlns:a16="http://schemas.microsoft.com/office/drawing/2014/main" id="{99D3EEE1-9749-463E-B77A-9DC4952AB029}"/>
                </a:ext>
              </a:extLst>
            </p:cNvPr>
            <p:cNvSpPr/>
            <p:nvPr/>
          </p:nvSpPr>
          <p:spPr>
            <a:xfrm flipV="1">
              <a:off x="1019906" y="1979686"/>
              <a:ext cx="294959" cy="11164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Oval 107">
            <a:extLst>
              <a:ext uri="{FF2B5EF4-FFF2-40B4-BE49-F238E27FC236}">
                <a16:creationId xmlns="" xmlns:a16="http://schemas.microsoft.com/office/drawing/2014/main" id="{A1379032-2B96-4BDB-8DC0-7695551FB542}"/>
              </a:ext>
            </a:extLst>
          </p:cNvPr>
          <p:cNvSpPr/>
          <p:nvPr/>
        </p:nvSpPr>
        <p:spPr>
          <a:xfrm>
            <a:off x="6402223" y="3889638"/>
            <a:ext cx="199360" cy="1993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ircle: Hollow 4">
            <a:extLst>
              <a:ext uri="{FF2B5EF4-FFF2-40B4-BE49-F238E27FC236}">
                <a16:creationId xmlns="" xmlns:a16="http://schemas.microsoft.com/office/drawing/2014/main" id="{AC666576-DCBE-4FB0-852B-54DE439943D5}"/>
              </a:ext>
            </a:extLst>
          </p:cNvPr>
          <p:cNvSpPr/>
          <p:nvPr/>
        </p:nvSpPr>
        <p:spPr>
          <a:xfrm>
            <a:off x="4847274" y="2334689"/>
            <a:ext cx="3309258" cy="3309258"/>
          </a:xfrm>
          <a:prstGeom prst="donut">
            <a:avLst>
              <a:gd name="adj" fmla="val 439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85000"/>
                </a:schemeClr>
              </a:gs>
              <a:gs pos="76126">
                <a:schemeClr val="bg1"/>
              </a:gs>
              <a:gs pos="54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Circle: Hollow 7">
            <a:extLst>
              <a:ext uri="{FF2B5EF4-FFF2-40B4-BE49-F238E27FC236}">
                <a16:creationId xmlns="" xmlns:a16="http://schemas.microsoft.com/office/drawing/2014/main" id="{8DF72DDC-11F8-4845-998A-CD495FC94847}"/>
              </a:ext>
            </a:extLst>
          </p:cNvPr>
          <p:cNvSpPr/>
          <p:nvPr/>
        </p:nvSpPr>
        <p:spPr>
          <a:xfrm>
            <a:off x="6457041" y="3944456"/>
            <a:ext cx="89725" cy="8972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07" l="9605" r="100000">
                        <a14:foregroundMark x1="49435" y1="5911" x2="37288" y2="49507"/>
                        <a14:foregroundMark x1="37288" y1="32266" x2="37288" y2="53448"/>
                        <a14:foregroundMark x1="65537" y1="13300" x2="50282" y2="21429"/>
                        <a14:foregroundMark x1="55932" y1="8374" x2="44633" y2="17488"/>
                        <a14:foregroundMark x1="51412" y1="6650" x2="71186" y2="6650"/>
                        <a14:foregroundMark x1="63559" y1="11576" x2="36158" y2="2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"/>
          <a:stretch/>
        </p:blipFill>
        <p:spPr bwMode="auto">
          <a:xfrm>
            <a:off x="3477171" y="758580"/>
            <a:ext cx="1304587" cy="175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4" grpId="0"/>
      <p:bldP spid="95" grpId="0"/>
      <p:bldP spid="96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3" y="3558026"/>
            <a:ext cx="688391" cy="68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8184" y="414251"/>
            <a:ext cx="1014246" cy="2365989"/>
            <a:chOff x="1127125" y="335569"/>
            <a:chExt cx="10142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9921299" y="1144157"/>
            <a:ext cx="1524646" cy="5351608"/>
            <a:chOff x="4220999" y="2129421"/>
            <a:chExt cx="1524646" cy="5351608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5351608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3394075" y="1299777"/>
            <a:ext cx="6396072" cy="2050384"/>
            <a:chOff x="-1768582" y="2620842"/>
            <a:chExt cx="6396072" cy="2050384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-1768582" y="2620842"/>
              <a:ext cx="6245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الموقع: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عندما نحتاج إلى تحديد موقع ( مدينة أو دولة أو مكان ) فإننا                  نسأل هذا السؤال ,</a:t>
              </a: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-1221388" y="3347787"/>
              <a:ext cx="58488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12BD5"/>
                  </a:solidFill>
                  <a:latin typeface="Helvetica" panose="020B0604020202020204" pitchFamily="34" charset="0"/>
                </a:rPr>
                <a:t> أين هو؟</a:t>
              </a:r>
              <a:endParaRPr lang="en-US" sz="1200" b="1" dirty="0">
                <a:solidFill>
                  <a:srgbClr val="F12BD5"/>
                </a:solidFill>
                <a:latin typeface="Helvetica" panose="020B0604020202020204" pitchFamily="34" charset="0"/>
              </a:endParaRP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يمكن استعمال الخرائط لمعرفة موقع المكان الذي نعيش فيه أو نقصده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مثل: المنازل و المدارس و الأسواق .</a:t>
              </a:r>
            </a:p>
            <a:p>
              <a:pPr algn="r"/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تُساعدنا التقنية الحديثة على معرفة الموقع , مثل : خرائط جوجل.</a:t>
              </a:r>
              <a:endParaRPr lang="en-US" sz="2000" b="1" dirty="0">
                <a:solidFill>
                  <a:srgbClr val="F12BD5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336" r="100000">
                        <a14:foregroundMark x1="49220" y1="41379" x2="54788" y2="63489"/>
                        <a14:foregroundMark x1="48552" y1="50304" x2="28731" y2="40162"/>
                        <a14:foregroundMark x1="78396" y1="35091" x2="78396" y2="35091"/>
                        <a14:foregroundMark x1="80401" y1="38945" x2="68597" y2="44625"/>
                        <a14:foregroundMark x1="83519" y1="31643" x2="75278" y2="35091"/>
                        <a14:foregroundMark x1="81514" y1="35700" x2="69042" y2="41379"/>
                        <a14:foregroundMark x1="83964" y1="35700" x2="72829" y2="36105"/>
                        <a14:foregroundMark x1="39866" y1="70791" x2="64811" y2="90669"/>
                        <a14:foregroundMark x1="64811" y1="75254" x2="59688" y2="86207"/>
                        <a14:foregroundMark x1="65924" y1="77079" x2="63474" y2="89047"/>
                        <a14:foregroundMark x1="72829" y1="79919" x2="59688" y2="88438"/>
                        <a14:foregroundMark x1="58575" y1="82150" x2="62806" y2="88438"/>
                        <a14:foregroundMark x1="54788" y1="86207" x2="59243" y2="92292"/>
                        <a14:foregroundMark x1="64143" y1="87830" x2="65479" y2="90061"/>
                        <a14:foregroundMark x1="65479" y1="87830" x2="65479" y2="87830"/>
                        <a14:foregroundMark x1="63474" y1="88438" x2="63474" y2="91684"/>
                        <a14:foregroundMark x1="59688" y1="92292" x2="59688" y2="92292"/>
                        <a14:foregroundMark x1="62361" y1="89452" x2="63474" y2="91684"/>
                        <a14:foregroundMark x1="67929" y1="89047" x2="69042" y2="90669"/>
                        <a14:foregroundMark x1="67929" y1="89452" x2="67929" y2="89452"/>
                        <a14:foregroundMark x1="65924" y1="92292" x2="65924" y2="92292"/>
                        <a14:foregroundMark x1="61024" y1="95740" x2="61024" y2="95740"/>
                        <a14:foregroundMark x1="61024" y1="95740" x2="61024" y2="95740"/>
                        <a14:foregroundMark x1="62806" y1="94523" x2="62806" y2="94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7"/>
          <a:stretch/>
        </p:blipFill>
        <p:spPr bwMode="auto">
          <a:xfrm>
            <a:off x="5700818" y="3443101"/>
            <a:ext cx="2604981" cy="308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pic>
        <p:nvPicPr>
          <p:cNvPr id="23" name="Graphic 124" descr="Marker">
            <a:extLst>
              <a:ext uri="{FF2B5EF4-FFF2-40B4-BE49-F238E27FC236}">
                <a16:creationId xmlns="" xmlns:a16="http://schemas.microsoft.com/office/drawing/2014/main" id="{0896F55C-35EB-4517-8CD9-F9DBB17388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446" y="3736555"/>
            <a:ext cx="1019723" cy="1019723"/>
          </a:xfrm>
          <a:prstGeom prst="rect">
            <a:avLst/>
          </a:prstGeom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6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9" y="3594100"/>
            <a:ext cx="653988" cy="653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1834" y="420601"/>
            <a:ext cx="1026946" cy="2365989"/>
            <a:chOff x="1127125" y="335569"/>
            <a:chExt cx="10269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8942277" y="938368"/>
            <a:ext cx="2384843" cy="5623923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3493257" y="1165234"/>
            <a:ext cx="5226514" cy="1682114"/>
            <a:chOff x="1079128" y="1829956"/>
            <a:chExt cx="2520555" cy="1682114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1079128" y="1829956"/>
              <a:ext cx="2520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B0F0"/>
                  </a:solidFill>
                  <a:latin typeface="Helvetica" panose="020B0604020202020204" pitchFamily="34" charset="0"/>
                </a:rPr>
                <a:t>الطبيعة: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يصف الجغرافي </a:t>
              </a:r>
              <a:r>
                <a:rPr lang="ar-SY" sz="2000" b="1" dirty="0" smtClean="0">
                  <a:solidFill>
                    <a:srgbClr val="00B0F0"/>
                  </a:solidFill>
                  <a:latin typeface="Helvetica" panose="020B0604020202020204" pitchFamily="34" charset="0"/>
                </a:rPr>
                <a:t>شكل المكان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, أي : الشكل الطبيعي للمكان , </a:t>
              </a:r>
              <a:r>
                <a:rPr lang="ar-SY" sz="2000" b="1" dirty="0" smtClean="0">
                  <a:solidFill>
                    <a:srgbClr val="00B0F0"/>
                  </a:solidFill>
                  <a:latin typeface="Helvetica" panose="020B0604020202020204" pitchFamily="34" charset="0"/>
                </a:rPr>
                <a:t>و ذلك بالسؤال:</a:t>
              </a: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1567046" y="2804184"/>
              <a:ext cx="2032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B0F0"/>
                  </a:solidFill>
                  <a:latin typeface="Helvetica" panose="020B0604020202020204" pitchFamily="34" charset="0"/>
                </a:rPr>
                <a:t>ما هو :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مثل : الجبال و الأنهار و الأشجار و الرمال .</a:t>
              </a:r>
              <a:endParaRPr lang="en-US" sz="20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963" y="3275870"/>
            <a:ext cx="6128077" cy="338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9" y="3532481"/>
            <a:ext cx="727482" cy="727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534" y="407901"/>
            <a:ext cx="1001546" cy="2365989"/>
            <a:chOff x="1127125" y="335569"/>
            <a:chExt cx="10015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 flipH="1">
            <a:off x="9025306" y="1007606"/>
            <a:ext cx="2384843" cy="5545593"/>
            <a:chOff x="6099448" y="1490380"/>
            <a:chExt cx="2384843" cy="5545593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8" y="1490380"/>
              <a:ext cx="2384843" cy="5545593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4203700" y="1005018"/>
            <a:ext cx="4490136" cy="1897604"/>
            <a:chOff x="6110696" y="1058009"/>
            <a:chExt cx="4490136" cy="1897604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6485345" y="1058009"/>
              <a:ext cx="41154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8DF6"/>
                  </a:solidFill>
                  <a:latin typeface="Helvetica" panose="020B0604020202020204" pitchFamily="34" charset="0"/>
                </a:rPr>
                <a:t>البيئة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:</a:t>
              </a:r>
              <a:r>
                <a:rPr lang="ar-SY" sz="2000" b="1" dirty="0" smtClean="0">
                  <a:solidFill>
                    <a:srgbClr val="008DF6"/>
                  </a:solidFill>
                  <a:latin typeface="Helvetica" panose="020B0604020202020204" pitchFamily="34" charset="0"/>
                </a:rPr>
                <a:t> </a:t>
              </a:r>
              <a:r>
                <a:rPr lang="ar-SY" sz="2000" b="1" dirty="0">
                  <a:solidFill>
                    <a:srgbClr val="008DF6"/>
                  </a:solidFill>
                  <a:latin typeface="Helvetica" panose="020B0604020202020204" pitchFamily="34" charset="0"/>
                </a:rPr>
                <a:t>المكان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و تفاعل الإنسان معه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6110696" y="1939950"/>
              <a:ext cx="4490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DF6"/>
                  </a:solidFill>
                  <a:latin typeface="Helvetica" panose="020B0604020202020204" pitchFamily="34" charset="0"/>
                </a:rPr>
                <a:t>كيف نتفاعل مع المكان ؟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مثل: بناء الطرق و الجسور و المدن , و المحافظة على الغابات و المنتزهات.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" b="100000" l="0" r="98208">
                        <a14:foregroundMark x1="67427" y1="38509" x2="61075" y2="46894"/>
                        <a14:foregroundMark x1="29316" y1="91304" x2="12052" y2="93478"/>
                        <a14:foregroundMark x1="26384" y1="93478" x2="13355" y2="95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933" y="2806700"/>
            <a:ext cx="7143951" cy="37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5" y="3511660"/>
            <a:ext cx="716087" cy="716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534" y="407901"/>
            <a:ext cx="1001546" cy="2365989"/>
            <a:chOff x="1127125" y="335569"/>
            <a:chExt cx="10015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37" name="Group 51">
            <a:extLst>
              <a:ext uri="{FF2B5EF4-FFF2-40B4-BE49-F238E27FC236}">
                <a16:creationId xmlns:a16="http://schemas.microsoft.com/office/drawing/2014/main" xmlns="" id="{490F227F-C2AF-41FC-A526-1233DE855927}"/>
              </a:ext>
            </a:extLst>
          </p:cNvPr>
          <p:cNvGrpSpPr/>
          <p:nvPr/>
        </p:nvGrpSpPr>
        <p:grpSpPr>
          <a:xfrm flipH="1">
            <a:off x="9871271" y="1243643"/>
            <a:ext cx="1524646" cy="5252122"/>
            <a:chOff x="6490154" y="2672957"/>
            <a:chExt cx="1524646" cy="5252122"/>
          </a:xfrm>
        </p:grpSpPr>
        <p:sp>
          <p:nvSpPr>
            <p:cNvPr id="38" name="Arrow: Bent 21">
              <a:extLst>
                <a:ext uri="{FF2B5EF4-FFF2-40B4-BE49-F238E27FC236}">
                  <a16:creationId xmlns:a16="http://schemas.microsoft.com/office/drawing/2014/main" xmlns="" id="{489CE156-75D6-466D-B8A0-57224C6C50B6}"/>
                </a:ext>
              </a:extLst>
            </p:cNvPr>
            <p:cNvSpPr/>
            <p:nvPr/>
          </p:nvSpPr>
          <p:spPr>
            <a:xfrm>
              <a:off x="6490154" y="2672957"/>
              <a:ext cx="1524646" cy="5252122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33CC33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xmlns="" id="{6BD0962E-EAB8-477D-85F7-A638FF07CCCD}"/>
                </a:ext>
              </a:extLst>
            </p:cNvPr>
            <p:cNvSpPr txBox="1"/>
            <p:nvPr/>
          </p:nvSpPr>
          <p:spPr>
            <a:xfrm>
              <a:off x="6921915" y="2980039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0" name="Graphic 3" descr="Bullseye">
              <a:extLst>
                <a:ext uri="{FF2B5EF4-FFF2-40B4-BE49-F238E27FC236}">
                  <a16:creationId xmlns:a16="http://schemas.microsoft.com/office/drawing/2014/main" xmlns="" id="{AD4631DF-1E0C-4EA4-A5E3-C3970B7F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557162" y="4470942"/>
              <a:ext cx="274320" cy="274320"/>
            </a:xfrm>
            <a:prstGeom prst="rect">
              <a:avLst/>
            </a:prstGeom>
          </p:spPr>
        </p:pic>
      </p:grpSp>
      <p:grpSp>
        <p:nvGrpSpPr>
          <p:cNvPr id="66" name="Group 55">
            <a:extLst>
              <a:ext uri="{FF2B5EF4-FFF2-40B4-BE49-F238E27FC236}">
                <a16:creationId xmlns:a16="http://schemas.microsoft.com/office/drawing/2014/main" xmlns="" id="{D18D29EF-79D1-4C8B-B226-FA5998E081E0}"/>
              </a:ext>
            </a:extLst>
          </p:cNvPr>
          <p:cNvGrpSpPr/>
          <p:nvPr/>
        </p:nvGrpSpPr>
        <p:grpSpPr>
          <a:xfrm>
            <a:off x="3632201" y="1383977"/>
            <a:ext cx="5771590" cy="1277273"/>
            <a:chOff x="4259660" y="2813616"/>
            <a:chExt cx="5771590" cy="1277273"/>
          </a:xfrm>
        </p:grpSpPr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xmlns="" id="{279576AE-2264-4DA3-949A-602BF47D9D59}"/>
                </a:ext>
              </a:extLst>
            </p:cNvPr>
            <p:cNvSpPr txBox="1"/>
            <p:nvPr/>
          </p:nvSpPr>
          <p:spPr>
            <a:xfrm>
              <a:off x="4539059" y="2813616"/>
              <a:ext cx="5252363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92D050"/>
                  </a:solidFill>
                  <a:latin typeface="Helvetica" panose="020B0604020202020204" pitchFamily="34" charset="0"/>
                </a:rPr>
                <a:t>الحركة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:</a:t>
              </a:r>
              <a:r>
                <a:rPr lang="ar-SY" sz="2000" b="1" dirty="0" smtClean="0">
                  <a:solidFill>
                    <a:srgbClr val="92D050"/>
                  </a:solidFill>
                  <a:latin typeface="Helvetica" panose="020B0604020202020204" pitchFamily="34" charset="0"/>
                </a:rPr>
                <a:t> انتقال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الناس , و </a:t>
              </a:r>
              <a:r>
                <a:rPr lang="ar-SY" sz="2000" b="1" dirty="0" smtClean="0">
                  <a:solidFill>
                    <a:srgbClr val="92D050"/>
                  </a:solidFill>
                  <a:latin typeface="Helvetica" panose="020B0604020202020204" pitchFamily="34" charset="0"/>
                </a:rPr>
                <a:t>نقل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البضائع من مكان إلى آخر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xmlns="" id="{6CD651BE-A0DD-4A4C-9832-6E6A2F701EE1}"/>
                </a:ext>
              </a:extLst>
            </p:cNvPr>
            <p:cNvSpPr txBox="1"/>
            <p:nvPr/>
          </p:nvSpPr>
          <p:spPr>
            <a:xfrm>
              <a:off x="4259660" y="3383003"/>
              <a:ext cx="5771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92D050"/>
                  </a:solidFill>
                  <a:latin typeface="Helvetica" panose="020B0604020202020204" pitchFamily="34" charset="0"/>
                </a:rPr>
                <a:t>كيف يرتبط المكان بأماكن أخرى؟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تساعدنا معرفة الحركة على أن نعرف علاقة المكان بالأماكن الأخرى.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5658" y1="14625" x2="58719" y2="16996"/>
                        <a14:foregroundMark x1="64947" y1="11858" x2="64947" y2="11858"/>
                        <a14:foregroundMark x1="57295" y1="18182" x2="44306" y2="15810"/>
                        <a14:foregroundMark x1="69039" y1="18182" x2="69039" y2="18182"/>
                        <a14:foregroundMark x1="36121" y1="30830" x2="32740" y2="37154"/>
                        <a14:foregroundMark x1="26868" y1="38735" x2="25979" y2="38735"/>
                        <a14:foregroundMark x1="88256" y1="41897" x2="88256" y2="41897"/>
                        <a14:foregroundMark x1="89324" y1="42688" x2="91459" y2="52174"/>
                        <a14:foregroundMark x1="65480" y1="67589" x2="65658" y2="82609"/>
                        <a14:foregroundMark x1="67972" y1="72727" x2="69039" y2="84585"/>
                        <a14:foregroundMark x1="44662" y1="9486" x2="45552" y2="1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6"/>
          <a:stretch/>
        </p:blipFill>
        <p:spPr bwMode="auto">
          <a:xfrm>
            <a:off x="5136300" y="2661250"/>
            <a:ext cx="2763392" cy="14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792" l="0" r="97941">
                        <a14:foregroundMark x1="43431" y1="9464" x2="15000" y2="65615"/>
                        <a14:foregroundMark x1="32059" y1="88328" x2="7745" y2="91483"/>
                        <a14:foregroundMark x1="82255" y1="89590" x2="52647" y2="9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2" r="1626" b="5689"/>
          <a:stretch/>
        </p:blipFill>
        <p:spPr bwMode="auto">
          <a:xfrm>
            <a:off x="3266350" y="4328088"/>
            <a:ext cx="7071427" cy="21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7" y="3500297"/>
            <a:ext cx="688391" cy="68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>
            <a:off x="5248685" y="3738254"/>
            <a:ext cx="3299946" cy="457200"/>
            <a:chOff x="6808680" y="2432389"/>
            <a:chExt cx="3299944" cy="457200"/>
          </a:xfrm>
        </p:grpSpPr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470297" y="1251262"/>
              <a:ext cx="457200" cy="281945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2699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2060"/>
                  </a:solidFill>
                </a:rPr>
                <a:t>ما صفة هذا العمل في الجغرافيا ؟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1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10155129" y="4689071"/>
            <a:ext cx="1008967" cy="595086"/>
            <a:chOff x="845126" y="4773593"/>
            <a:chExt cx="653274" cy="595086"/>
          </a:xfrm>
        </p:grpSpPr>
        <p:sp>
          <p:nvSpPr>
            <p:cNvPr id="52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بيئة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8044148" y="4687648"/>
            <a:ext cx="1008967" cy="595086"/>
            <a:chOff x="3048696" y="3934806"/>
            <a:chExt cx="653274" cy="595086"/>
          </a:xfrm>
        </p:grpSpPr>
        <p:sp>
          <p:nvSpPr>
            <p:cNvPr id="69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حركة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8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5981742" y="4700348"/>
            <a:ext cx="1008967" cy="595086"/>
            <a:chOff x="5161908" y="2988752"/>
            <a:chExt cx="653274" cy="595086"/>
          </a:xfrm>
        </p:grpSpPr>
        <p:sp>
          <p:nvSpPr>
            <p:cNvPr id="79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موقع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8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3894697" y="4674864"/>
            <a:ext cx="1008967" cy="595086"/>
            <a:chOff x="7376099" y="1975479"/>
            <a:chExt cx="653274" cy="595086"/>
          </a:xfrm>
        </p:grpSpPr>
        <p:sp>
          <p:nvSpPr>
            <p:cNvPr id="89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طبيعة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4" name="Arrow: Bent 1">
            <a:extLst>
              <a:ext uri="{FF2B5EF4-FFF2-40B4-BE49-F238E27FC236}">
                <a16:creationId xmlns:a16="http://schemas.microsoft.com/office/drawing/2014/main" xmlns="" id="{FDDAC4D6-1A44-4F92-A6B7-0045DBF74665}"/>
              </a:ext>
            </a:extLst>
          </p:cNvPr>
          <p:cNvSpPr/>
          <p:nvPr/>
        </p:nvSpPr>
        <p:spPr>
          <a:xfrm rot="16200000" flipH="1">
            <a:off x="5396971" y="2799774"/>
            <a:ext cx="845395" cy="854290"/>
          </a:xfrm>
          <a:prstGeom prst="bentArrow">
            <a:avLst>
              <a:gd name="adj1" fmla="val 21995"/>
              <a:gd name="adj2" fmla="val 26067"/>
              <a:gd name="adj3" fmla="val 25000"/>
              <a:gd name="adj4" fmla="val 6193"/>
            </a:avLst>
          </a:pr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6234112" y="1118453"/>
            <a:ext cx="5337002" cy="2066596"/>
            <a:chOff x="7646227" y="1118453"/>
            <a:chExt cx="3924886" cy="1519796"/>
          </a:xfrm>
        </p:grpSpPr>
        <p:sp>
          <p:nvSpPr>
            <p:cNvPr id="81" name="Rectangle: Top Corners Rounded 11">
              <a:extLst>
                <a:ext uri="{FF2B5EF4-FFF2-40B4-BE49-F238E27FC236}">
                  <a16:creationId xmlns:a16="http://schemas.microsoft.com/office/drawing/2014/main" xmlns="" id="{4FC8C93B-F224-4E6D-880A-DE862FC716C6}"/>
                </a:ext>
              </a:extLst>
            </p:cNvPr>
            <p:cNvSpPr/>
            <p:nvPr/>
          </p:nvSpPr>
          <p:spPr>
            <a:xfrm>
              <a:off x="8483254" y="1210379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Top Corners Rounded 6">
              <a:extLst>
                <a:ext uri="{FF2B5EF4-FFF2-40B4-BE49-F238E27FC236}">
                  <a16:creationId xmlns:a16="http://schemas.microsoft.com/office/drawing/2014/main" xmlns="" id="{660DE39E-0481-40A9-8547-98160B372E45}"/>
                </a:ext>
              </a:extLst>
            </p:cNvPr>
            <p:cNvSpPr/>
            <p:nvPr/>
          </p:nvSpPr>
          <p:spPr>
            <a:xfrm>
              <a:off x="7957034" y="1210380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xmlns="" id="{36E5FB9A-D257-495E-A815-DA57BCF3E801}"/>
                </a:ext>
              </a:extLst>
            </p:cNvPr>
            <p:cNvSpPr/>
            <p:nvPr/>
          </p:nvSpPr>
          <p:spPr>
            <a:xfrm>
              <a:off x="7646227" y="1407326"/>
              <a:ext cx="3924886" cy="12238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7">
              <a:extLst>
                <a:ext uri="{FF2B5EF4-FFF2-40B4-BE49-F238E27FC236}">
                  <a16:creationId xmlns:a16="http://schemas.microsoft.com/office/drawing/2014/main" xmlns="" id="{747C6D31-0CFF-4BA2-BDF8-57718FDC837C}"/>
                </a:ext>
              </a:extLst>
            </p:cNvPr>
            <p:cNvSpPr/>
            <p:nvPr/>
          </p:nvSpPr>
          <p:spPr>
            <a:xfrm rot="5400000">
              <a:off x="8280887" y="851491"/>
              <a:ext cx="429497" cy="96342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5">
              <a:extLst>
                <a:ext uri="{FF2B5EF4-FFF2-40B4-BE49-F238E27FC236}">
                  <a16:creationId xmlns:a16="http://schemas.microsoft.com/office/drawing/2014/main" xmlns="" id="{631D3335-DDA7-4951-9F92-29C69031EDD2}"/>
                </a:ext>
              </a:extLst>
            </p:cNvPr>
            <p:cNvSpPr/>
            <p:nvPr/>
          </p:nvSpPr>
          <p:spPr>
            <a:xfrm flipV="1">
              <a:off x="8194867" y="1210380"/>
              <a:ext cx="562707" cy="618979"/>
            </a:xfrm>
            <a:custGeom>
              <a:avLst/>
              <a:gdLst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618979">
                  <a:moveTo>
                    <a:pt x="0" y="618979"/>
                  </a:moveTo>
                  <a:cubicBezTo>
                    <a:pt x="199747" y="443360"/>
                    <a:pt x="155200" y="219974"/>
                    <a:pt x="140677" y="0"/>
                  </a:cubicBezTo>
                  <a:lnTo>
                    <a:pt x="422030" y="0"/>
                  </a:lnTo>
                  <a:cubicBezTo>
                    <a:pt x="417743" y="271153"/>
                    <a:pt x="351885" y="457847"/>
                    <a:pt x="562707" y="618979"/>
                  </a:cubicBezTo>
                  <a:lnTo>
                    <a:pt x="0" y="618979"/>
                  </a:lnTo>
                  <a:close/>
                </a:path>
              </a:pathLst>
            </a:custGeom>
            <a:gradFill>
              <a:gsLst>
                <a:gs pos="22000">
                  <a:srgbClr val="00CC00"/>
                </a:gs>
                <a:gs pos="99000">
                  <a:srgbClr val="CC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4">
              <a:extLst>
                <a:ext uri="{FF2B5EF4-FFF2-40B4-BE49-F238E27FC236}">
                  <a16:creationId xmlns:a16="http://schemas.microsoft.com/office/drawing/2014/main" xmlns="" id="{3C2C2D8C-9E67-4CBD-A418-BA4DD0C9D014}"/>
                </a:ext>
              </a:extLst>
            </p:cNvPr>
            <p:cNvSpPr/>
            <p:nvPr/>
          </p:nvSpPr>
          <p:spPr>
            <a:xfrm>
              <a:off x="8078709" y="1509203"/>
              <a:ext cx="936737" cy="848981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7">
              <a:extLst>
                <a:ext uri="{FF2B5EF4-FFF2-40B4-BE49-F238E27FC236}">
                  <a16:creationId xmlns:a16="http://schemas.microsoft.com/office/drawing/2014/main" xmlns="" id="{DF310361-20DD-4DA7-9283-518634EC4DC9}"/>
                </a:ext>
              </a:extLst>
            </p:cNvPr>
            <p:cNvSpPr/>
            <p:nvPr/>
          </p:nvSpPr>
          <p:spPr>
            <a:xfrm>
              <a:off x="8138595" y="1548000"/>
              <a:ext cx="675250" cy="618979"/>
            </a:xfrm>
            <a:prstGeom prst="roundRect">
              <a:avLst/>
            </a:pr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14">
              <a:extLst>
                <a:ext uri="{FF2B5EF4-FFF2-40B4-BE49-F238E27FC236}">
                  <a16:creationId xmlns:a16="http://schemas.microsoft.com/office/drawing/2014/main" xmlns="" id="{59C11B4D-C89E-41FB-AB71-39AC9A4CAD05}"/>
                </a:ext>
              </a:extLst>
            </p:cNvPr>
            <p:cNvSpPr/>
            <p:nvPr/>
          </p:nvSpPr>
          <p:spPr>
            <a:xfrm>
              <a:off x="7661849" y="2511640"/>
              <a:ext cx="3893642" cy="126609"/>
            </a:xfrm>
            <a:custGeom>
              <a:avLst/>
              <a:gdLst>
                <a:gd name="connsiteX0" fmla="*/ 0 w 3893642"/>
                <a:gd name="connsiteY0" fmla="*/ 0 h 126609"/>
                <a:gd name="connsiteX1" fmla="*/ 3893642 w 3893642"/>
                <a:gd name="connsiteY1" fmla="*/ 0 h 126609"/>
                <a:gd name="connsiteX2" fmla="*/ 3893234 w 3893642"/>
                <a:gd name="connsiteY2" fmla="*/ 2024 h 126609"/>
                <a:gd name="connsiteX3" fmla="*/ 3705278 w 3893642"/>
                <a:gd name="connsiteY3" fmla="*/ 126609 h 126609"/>
                <a:gd name="connsiteX4" fmla="*/ 188364 w 3893642"/>
                <a:gd name="connsiteY4" fmla="*/ 126609 h 126609"/>
                <a:gd name="connsiteX5" fmla="*/ 408 w 3893642"/>
                <a:gd name="connsiteY5" fmla="*/ 2024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642" h="126609">
                  <a:moveTo>
                    <a:pt x="0" y="0"/>
                  </a:moveTo>
                  <a:lnTo>
                    <a:pt x="3893642" y="0"/>
                  </a:lnTo>
                  <a:lnTo>
                    <a:pt x="3893234" y="2024"/>
                  </a:lnTo>
                  <a:cubicBezTo>
                    <a:pt x="3862267" y="75237"/>
                    <a:pt x="3789772" y="126609"/>
                    <a:pt x="3705278" y="126609"/>
                  </a:cubicBezTo>
                  <a:lnTo>
                    <a:pt x="188364" y="126609"/>
                  </a:lnTo>
                  <a:cubicBezTo>
                    <a:pt x="103871" y="126609"/>
                    <a:pt x="31375" y="75237"/>
                    <a:pt x="408" y="2024"/>
                  </a:cubicBezTo>
                  <a:close/>
                </a:path>
              </a:pathLst>
            </a:cu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15">
              <a:extLst>
                <a:ext uri="{FF2B5EF4-FFF2-40B4-BE49-F238E27FC236}">
                  <a16:creationId xmlns:a16="http://schemas.microsoft.com/office/drawing/2014/main" xmlns="" id="{3881A2FF-A275-40F2-A80D-79960B5BB407}"/>
                </a:ext>
              </a:extLst>
            </p:cNvPr>
            <p:cNvSpPr txBox="1"/>
            <p:nvPr/>
          </p:nvSpPr>
          <p:spPr>
            <a:xfrm>
              <a:off x="10281192" y="1509203"/>
              <a:ext cx="890949" cy="27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CC00"/>
                  </a:solidFill>
                  <a:latin typeface="Century Gothic" panose="020B0502020202020204" pitchFamily="34" charset="0"/>
                  <a:ea typeface="Verdana" panose="020B0604030504040204" pitchFamily="34" charset="0"/>
                </a:rPr>
                <a:t>قال أحمد :</a:t>
              </a:r>
              <a:endParaRPr lang="en-US" b="1" dirty="0">
                <a:solidFill>
                  <a:srgbClr val="00CC00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1" name="Graphic 19" descr="Pie chart">
              <a:extLst>
                <a:ext uri="{FF2B5EF4-FFF2-40B4-BE49-F238E27FC236}">
                  <a16:creationId xmlns:a16="http://schemas.microsoft.com/office/drawing/2014/main" xmlns="" id="{1EE0C816-57F5-4B30-B935-6C16B9D5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243183" y="1496043"/>
              <a:ext cx="312308" cy="312308"/>
            </a:xfrm>
            <a:prstGeom prst="rect">
              <a:avLst/>
            </a:prstGeom>
          </p:spPr>
        </p:pic>
        <p:sp>
          <p:nvSpPr>
            <p:cNvPr id="102" name="TextBox 20">
              <a:extLst>
                <a:ext uri="{FF2B5EF4-FFF2-40B4-BE49-F238E27FC236}">
                  <a16:creationId xmlns:a16="http://schemas.microsoft.com/office/drawing/2014/main" xmlns="" id="{0AFCE68C-FA72-42DB-B170-38DEB4744BE0}"/>
                </a:ext>
              </a:extLst>
            </p:cNvPr>
            <p:cNvSpPr txBox="1"/>
            <p:nvPr/>
          </p:nvSpPr>
          <p:spPr>
            <a:xfrm>
              <a:off x="8794060" y="1760670"/>
              <a:ext cx="2605275" cy="6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2060"/>
                  </a:solidFill>
                </a:rPr>
                <a:t>يعملُ</a:t>
              </a:r>
              <a:r>
                <a:rPr lang="ar-SY" sz="900" dirty="0" smtClean="0">
                  <a:solidFill>
                    <a:srgbClr val="002060">
                      <a:alpha val="32000"/>
                    </a:srgb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2060"/>
                  </a:solidFill>
                </a:rPr>
                <a:t>والدي في شركة  للشحن البحري في وطني المملكة العربية السعودية , و قد حدّثني أنّهم دائماً ينقلون النفط إلى الصّين . 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3" name="TextBox 21">
              <a:extLst>
                <a:ext uri="{FF2B5EF4-FFF2-40B4-BE49-F238E27FC236}">
                  <a16:creationId xmlns:a16="http://schemas.microsoft.com/office/drawing/2014/main" xmlns="" id="{16761397-D736-4D57-9060-B80C0620826D}"/>
                </a:ext>
              </a:extLst>
            </p:cNvPr>
            <p:cNvSpPr txBox="1"/>
            <p:nvPr/>
          </p:nvSpPr>
          <p:spPr>
            <a:xfrm>
              <a:off x="8213489" y="1534038"/>
              <a:ext cx="580572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2">
              <a:extLst>
                <a:ext uri="{FF2B5EF4-FFF2-40B4-BE49-F238E27FC236}">
                  <a16:creationId xmlns:a16="http://schemas.microsoft.com/office/drawing/2014/main" xmlns="" id="{1D438D68-4A6E-4368-9B9C-91B923F81F8E}"/>
                </a:ext>
              </a:extLst>
            </p:cNvPr>
            <p:cNvSpPr txBox="1"/>
            <p:nvPr/>
          </p:nvSpPr>
          <p:spPr>
            <a:xfrm>
              <a:off x="8152033" y="1884695"/>
              <a:ext cx="685986" cy="20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9185548" y="4846821"/>
            <a:ext cx="380677" cy="380677"/>
            <a:chOff x="9158514" y="1814286"/>
            <a:chExt cx="435429" cy="435429"/>
          </a:xfrm>
        </p:grpSpPr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4498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0" y="3428632"/>
            <a:ext cx="745532" cy="745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الجغرافيا</a:t>
              </a:r>
            </a:p>
          </p:txBody>
        </p:sp>
      </p:grp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58" l="336" r="100000">
                        <a14:foregroundMark x1="87752" y1="29737" x2="62584" y2="63421"/>
                        <a14:foregroundMark x1="62752" y1="44211" x2="62752" y2="71316"/>
                        <a14:foregroundMark x1="42450" y1="51053" x2="26510" y2="76053"/>
                        <a14:foregroundMark x1="28691" y1="57105" x2="20805" y2="73421"/>
                        <a14:foregroundMark x1="44128" y1="58421" x2="44128" y2="75789"/>
                        <a14:foregroundMark x1="44128" y1="76579" x2="18289" y2="77368"/>
                        <a14:foregroundMark x1="18289" y1="53947" x2="18289" y2="57895"/>
                        <a14:foregroundMark x1="65604" y1="55789" x2="63087" y2="75263"/>
                        <a14:foregroundMark x1="56879" y1="55000" x2="57383" y2="76579"/>
                        <a14:foregroundMark x1="80872" y1="56579" x2="81879" y2="77895"/>
                        <a14:foregroundMark x1="78523" y1="47368" x2="68456" y2="40789"/>
                        <a14:foregroundMark x1="14430" y1="7632" x2="85067" y2="10000"/>
                        <a14:foregroundMark x1="67282" y1="14737" x2="71309" y2="25789"/>
                        <a14:foregroundMark x1="29866" y1="15526" x2="26678" y2="25000"/>
                        <a14:foregroundMark x1="52349" y1="55000" x2="52349" y2="26316"/>
                        <a14:backgroundMark x1="70134" y1="21842" x2="70134" y2="21842"/>
                        <a14:backgroundMark x1="70134" y1="22368" x2="70134" y2="22368"/>
                        <a14:backgroundMark x1="71309" y1="22368" x2="71309" y2="22368"/>
                        <a14:backgroundMark x1="71309" y1="21053" x2="71309" y2="21053"/>
                        <a14:backgroundMark x1="70134" y1="21053" x2="70134" y2="21053"/>
                        <a14:backgroundMark x1="68792" y1="21579" x2="68792" y2="21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03" t="22133" r="9123" b="12874"/>
          <a:stretch/>
        </p:blipFill>
        <p:spPr bwMode="auto">
          <a:xfrm>
            <a:off x="7375696" y="3309422"/>
            <a:ext cx="3204440" cy="31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58" l="336" r="100000">
                        <a14:foregroundMark x1="87752" y1="29737" x2="62584" y2="63421"/>
                        <a14:foregroundMark x1="62752" y1="44211" x2="62752" y2="71316"/>
                        <a14:foregroundMark x1="42450" y1="51053" x2="26510" y2="76053"/>
                        <a14:foregroundMark x1="28691" y1="57105" x2="20805" y2="73421"/>
                        <a14:foregroundMark x1="44128" y1="58421" x2="44128" y2="75789"/>
                        <a14:foregroundMark x1="44128" y1="76579" x2="18289" y2="77368"/>
                        <a14:foregroundMark x1="18289" y1="53947" x2="18289" y2="57895"/>
                        <a14:foregroundMark x1="65604" y1="55789" x2="63087" y2="75263"/>
                        <a14:foregroundMark x1="56879" y1="55000" x2="57383" y2="76579"/>
                        <a14:foregroundMark x1="80872" y1="56579" x2="81879" y2="77895"/>
                        <a14:foregroundMark x1="78523" y1="47368" x2="68456" y2="40789"/>
                        <a14:foregroundMark x1="14430" y1="7632" x2="85067" y2="10000"/>
                        <a14:foregroundMark x1="67282" y1="14737" x2="71309" y2="25789"/>
                        <a14:foregroundMark x1="29866" y1="15526" x2="26678" y2="25000"/>
                        <a14:foregroundMark x1="52349" y1="55000" x2="52349" y2="26316"/>
                        <a14:backgroundMark x1="14765" y1="86053" x2="9732" y2="8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0" t="22676" r="50997" b="12875"/>
          <a:stretch/>
        </p:blipFill>
        <p:spPr bwMode="auto">
          <a:xfrm>
            <a:off x="3502506" y="3428632"/>
            <a:ext cx="3204438" cy="31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3804977" y="1645902"/>
            <a:ext cx="6408878" cy="1564547"/>
            <a:chOff x="4071677" y="1634853"/>
            <a:chExt cx="6408878" cy="1564547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158" l="336" r="100000">
                          <a14:foregroundMark x1="87752" y1="29737" x2="62584" y2="63421"/>
                          <a14:foregroundMark x1="62752" y1="44211" x2="62752" y2="71316"/>
                          <a14:foregroundMark x1="42450" y1="51053" x2="26510" y2="76053"/>
                          <a14:foregroundMark x1="28691" y1="57105" x2="20805" y2="73421"/>
                          <a14:foregroundMark x1="44128" y1="58421" x2="44128" y2="75789"/>
                          <a14:foregroundMark x1="44128" y1="76579" x2="18289" y2="77368"/>
                          <a14:foregroundMark x1="18289" y1="53947" x2="18289" y2="57895"/>
                          <a14:foregroundMark x1="65604" y1="55789" x2="63087" y2="75263"/>
                          <a14:foregroundMark x1="56879" y1="55000" x2="57383" y2="76579"/>
                          <a14:foregroundMark x1="80872" y1="56579" x2="81879" y2="77895"/>
                          <a14:foregroundMark x1="78523" y1="47368" x2="68456" y2="40789"/>
                          <a14:foregroundMark x1="14430" y1="7632" x2="85067" y2="10000"/>
                          <a14:foregroundMark x1="67282" y1="14737" x2="71309" y2="25789"/>
                          <a14:foregroundMark x1="29866" y1="15526" x2="26678" y2="25000"/>
                          <a14:foregroundMark x1="52349" y1="55000" x2="52349" y2="26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0" r="9123" b="84360"/>
            <a:stretch/>
          </p:blipFill>
          <p:spPr bwMode="auto">
            <a:xfrm>
              <a:off x="4071677" y="1634853"/>
              <a:ext cx="6408878" cy="76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Arrow: Bent 1">
              <a:extLst>
                <a:ext uri="{FF2B5EF4-FFF2-40B4-BE49-F238E27FC236}">
                  <a16:creationId xmlns:a16="http://schemas.microsoft.com/office/drawing/2014/main" xmlns="" id="{FDDAC4D6-1A44-4F92-A6B7-0045DBF74665}"/>
                </a:ext>
              </a:extLst>
            </p:cNvPr>
            <p:cNvSpPr/>
            <p:nvPr/>
          </p:nvSpPr>
          <p:spPr>
            <a:xfrm rot="16200000" flipH="1">
              <a:off x="7130991" y="2254025"/>
              <a:ext cx="940428" cy="950322"/>
            </a:xfrm>
            <a:prstGeom prst="bentArrow">
              <a:avLst>
                <a:gd name="adj1" fmla="val 9453"/>
                <a:gd name="adj2" fmla="val 24325"/>
                <a:gd name="adj3" fmla="val 50000"/>
                <a:gd name="adj4" fmla="val 121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2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352</Words>
  <Application>Microsoft Office PowerPoint</Application>
  <PresentationFormat>مخصص</PresentationFormat>
  <Paragraphs>91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1853</cp:revision>
  <dcterms:created xsi:type="dcterms:W3CDTF">2020-10-10T04:32:51Z</dcterms:created>
  <dcterms:modified xsi:type="dcterms:W3CDTF">2021-09-01T13:10:45Z</dcterms:modified>
</cp:coreProperties>
</file>