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65" r:id="rId6"/>
    <p:sldId id="266" r:id="rId7"/>
    <p:sldId id="259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5" r:id="rId17"/>
    <p:sldId id="274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0965" autoAdjust="0"/>
    <p:restoredTop sz="94660"/>
  </p:normalViewPr>
  <p:slideViewPr>
    <p:cSldViewPr>
      <p:cViewPr varScale="1">
        <p:scale>
          <a:sx n="66" d="100"/>
          <a:sy n="66" d="100"/>
        </p:scale>
        <p:origin x="-17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9BD80-A4DB-4954-B1AB-BE491B554FBA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2CABE-657F-491C-B359-229F33F13D6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1689-51D8-462C-B5BD-E12ECFCEAA03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63901-F373-4A88-9672-DBD7871F74B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1E0FF-9124-4587-A5F5-25EB7C0FD15C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FBFC-651E-4350-A004-50F787CB88A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78F39-79AC-4B7B-B5AD-F652B494B68A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7C77D-5193-41DD-ABB5-E6361C47DBA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649D0-3A69-43B9-BA2F-96A3D2E94923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7652B-E231-4C64-9623-1966F34FDB0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A66C2-5366-4E1E-8003-C9901B855DCF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6197C-7AFD-418A-9044-1DEDBD5D435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80742-763F-4C45-B442-0EBE833E576D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4A40A-1BEF-46C7-8253-E794D6F9CDAE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86C6E-0FA9-4FE5-8C72-060A23697AB3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0936-6EA5-46C4-AF5B-6B9D509B2E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C81BB-20CB-4A12-92BA-2469A34A10E0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E88C1-AF28-463D-8507-630878E448B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78FFE-4B57-4A73-8A46-BB966FC84128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B3522-12E1-4E25-A80E-A24FBDB2068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3546F-E9E2-4CE1-97E2-4EB4AD5CEA14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522CB-C820-4DD3-A848-C46ED38EE70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wipe dir="d"/>
    <p:sndAc>
      <p:stSnd>
        <p:snd r:embed="rId1" name="breeze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DC0B3A-36B6-44EE-8491-C3ABE73D8F25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A4CAAC-A78A-4A78-9C73-F711D45AEC5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  <p:sndAc>
      <p:stSnd>
        <p:snd r:embed="rId13" name="breeze.wav" builtIn="1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22.wav"/><Relationship Id="rId4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18" Type="http://schemas.openxmlformats.org/officeDocument/2006/relationships/image" Target="../media/image5.wmf"/><Relationship Id="rId3" Type="http://schemas.openxmlformats.org/officeDocument/2006/relationships/audio" Target="../media/audio20.wav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17" Type="http://schemas.openxmlformats.org/officeDocument/2006/relationships/audio" Target="../media/audio60.wav"/><Relationship Id="rId2" Type="http://schemas.openxmlformats.org/officeDocument/2006/relationships/audio" Target="../media/audio2.wav"/><Relationship Id="rId16" Type="http://schemas.openxmlformats.org/officeDocument/2006/relationships/audio" Target="../media/audio5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5" Type="http://schemas.openxmlformats.org/officeDocument/2006/relationships/audio" Target="../media/audio48.wav"/><Relationship Id="rId15" Type="http://schemas.openxmlformats.org/officeDocument/2006/relationships/audio" Target="../media/audio58.wav"/><Relationship Id="rId10" Type="http://schemas.openxmlformats.org/officeDocument/2006/relationships/audio" Target="../media/audio53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20.wav"/><Relationship Id="rId7" Type="http://schemas.openxmlformats.org/officeDocument/2006/relationships/audio" Target="../media/audio5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7.wav"/><Relationship Id="rId5" Type="http://schemas.openxmlformats.org/officeDocument/2006/relationships/audio" Target="../media/audio55.wav"/><Relationship Id="rId4" Type="http://schemas.openxmlformats.org/officeDocument/2006/relationships/audio" Target="../media/audio53.wav"/><Relationship Id="rId9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3" Type="http://schemas.openxmlformats.org/officeDocument/2006/relationships/audio" Target="../media/audio20.wav"/><Relationship Id="rId7" Type="http://schemas.openxmlformats.org/officeDocument/2006/relationships/audio" Target="../media/audio6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3.wav"/><Relationship Id="rId5" Type="http://schemas.openxmlformats.org/officeDocument/2006/relationships/audio" Target="../media/audio62.wav"/><Relationship Id="rId10" Type="http://schemas.openxmlformats.org/officeDocument/2006/relationships/image" Target="../media/image5.wmf"/><Relationship Id="rId4" Type="http://schemas.openxmlformats.org/officeDocument/2006/relationships/audio" Target="../media/audio61.wav"/><Relationship Id="rId9" Type="http://schemas.openxmlformats.org/officeDocument/2006/relationships/audio" Target="../media/audio2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3" Type="http://schemas.openxmlformats.org/officeDocument/2006/relationships/audio" Target="../media/audio20.wav"/><Relationship Id="rId7" Type="http://schemas.openxmlformats.org/officeDocument/2006/relationships/audio" Target="../media/audio69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8.wav"/><Relationship Id="rId5" Type="http://schemas.openxmlformats.org/officeDocument/2006/relationships/audio" Target="../media/audio67.wav"/><Relationship Id="rId10" Type="http://schemas.openxmlformats.org/officeDocument/2006/relationships/image" Target="../media/image5.wmf"/><Relationship Id="rId4" Type="http://schemas.openxmlformats.org/officeDocument/2006/relationships/audio" Target="../media/audio66.wav"/><Relationship Id="rId9" Type="http://schemas.openxmlformats.org/officeDocument/2006/relationships/audio" Target="../media/audio2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audio" Target="../media/audio7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audio" Target="../media/audio7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74.wav"/><Relationship Id="rId4" Type="http://schemas.openxmlformats.org/officeDocument/2006/relationships/audio" Target="../media/audio7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76.wav"/><Relationship Id="rId4" Type="http://schemas.openxmlformats.org/officeDocument/2006/relationships/audio" Target="../media/audio7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0.wav"/><Relationship Id="rId7" Type="http://schemas.openxmlformats.org/officeDocument/2006/relationships/image" Target="../media/image5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9.wav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audio" Target="../media/audio8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audio" Target="../media/audio8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83.wav"/><Relationship Id="rId4" Type="http://schemas.openxmlformats.org/officeDocument/2006/relationships/audio" Target="../media/audio8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audio20.wav"/><Relationship Id="rId7" Type="http://schemas.openxmlformats.org/officeDocument/2006/relationships/audio" Target="../media/audio8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6.wav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audio" Target="../media/audio8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3" Type="http://schemas.openxmlformats.org/officeDocument/2006/relationships/audio" Target="../media/audio20.wav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5.wmf"/><Relationship Id="rId2" Type="http://schemas.openxmlformats.org/officeDocument/2006/relationships/audio" Target="../media/audio2.wav"/><Relationship Id="rId16" Type="http://schemas.openxmlformats.org/officeDocument/2006/relationships/audio" Target="../media/audio3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audio" Target="../media/audio36.wav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audio" Target="../media/audio3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audio" Target="../media/audio4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20.wav"/><Relationship Id="rId7" Type="http://schemas.openxmlformats.org/officeDocument/2006/relationships/audio" Target="../media/audio4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3.wav"/><Relationship Id="rId5" Type="http://schemas.openxmlformats.org/officeDocument/2006/relationships/audio" Target="../media/audio42.wav"/><Relationship Id="rId10" Type="http://schemas.openxmlformats.org/officeDocument/2006/relationships/image" Target="../media/image5.wmf"/><Relationship Id="rId4" Type="http://schemas.openxmlformats.org/officeDocument/2006/relationships/audio" Target="../media/audio41.wav"/><Relationship Id="rId9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29190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928813" y="1143000"/>
            <a:ext cx="5500687" cy="40322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2- أي مما يلي يمثل الصيغة القياسية للعدد ستة عشر مليوناً وثلاث مئة وسبع وعشرين ألفا وأربع مئة وثلاثة.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>
                <a:latin typeface="+mn-lt"/>
                <a:cs typeface="+mn-cs"/>
              </a:rPr>
              <a:t>16723043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/>
              <a:t>16327403</a:t>
            </a: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ج-  16372430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د- 16237340</a:t>
            </a:r>
            <a:endParaRPr lang="ar-SA" sz="3200" b="1" dirty="0">
              <a:latin typeface="+mn-lt"/>
              <a:cs typeface="+mn-cs"/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rot="10800000">
            <a:off x="5000625" y="4141788"/>
            <a:ext cx="2428875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ي مما يلي يمثل الصيغة القياسية للعدد ستة عشر مليون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143000" y="714375"/>
            <a:ext cx="7072313" cy="20621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3- يوضح الجدول أدناه أعداد سكان عدد من مدن المملكة العربية السعودية خلال أحد الأعوام.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ar-EG" sz="3200" b="1" dirty="0">
                <a:solidFill>
                  <a:srgbClr val="FF0000"/>
                </a:solidFill>
                <a:latin typeface="+mn-lt"/>
                <a:cs typeface="+mn-cs"/>
              </a:rPr>
              <a:t>ما المدينة التي تضم أكبر عدد من السكان؟</a:t>
            </a:r>
          </a:p>
        </p:txBody>
      </p:sp>
      <p:graphicFrame>
        <p:nvGraphicFramePr>
          <p:cNvPr id="5" name="Table 11"/>
          <p:cNvGraphicFramePr>
            <a:graphicFrameLocks noGrp="1"/>
          </p:cNvGraphicFramePr>
          <p:nvPr/>
        </p:nvGraphicFramePr>
        <p:xfrm>
          <a:off x="1928777" y="3071813"/>
          <a:ext cx="5072098" cy="316992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536049"/>
                <a:gridCol w="2536049"/>
              </a:tblGrid>
              <a:tr h="514354">
                <a:tc gridSpan="2">
                  <a:txBody>
                    <a:bodyPr/>
                    <a:lstStyle/>
                    <a:p>
                      <a:pPr algn="ctr" rtl="1"/>
                      <a:endParaRPr lang="ar-EG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514354">
                <a:tc>
                  <a:txBody>
                    <a:bodyPr/>
                    <a:lstStyle/>
                    <a:p>
                      <a:pPr algn="ctr" rtl="1"/>
                      <a:endParaRPr lang="ar-EG" sz="2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EG" sz="2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14354"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</a:tr>
              <a:tr h="514354"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</a:tr>
              <a:tr h="514354"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</a:tr>
              <a:tr h="514354"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789238" y="3109913"/>
            <a:ext cx="30686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solidFill>
                  <a:schemeClr val="bg1"/>
                </a:solidFill>
              </a:rPr>
              <a:t>عدد سكان بعض مدن المملكة</a:t>
            </a: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792788" y="3714750"/>
            <a:ext cx="852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solidFill>
                  <a:srgbClr val="C00000"/>
                </a:solidFill>
              </a:rPr>
              <a:t>المدينة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853113" y="4214813"/>
            <a:ext cx="792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الجبيل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357813" y="4714875"/>
            <a:ext cx="1287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حفر الباطن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099175" y="5214938"/>
            <a:ext cx="546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أبها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848350" y="5715000"/>
            <a:ext cx="796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الخرج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857500" y="3714750"/>
            <a:ext cx="1323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solidFill>
                  <a:srgbClr val="C00000"/>
                </a:solidFill>
              </a:rPr>
              <a:t>عدد السكان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959100" y="4214813"/>
            <a:ext cx="122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378949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959100" y="4714875"/>
            <a:ext cx="122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389993</a:t>
            </a: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959100" y="5214938"/>
            <a:ext cx="122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366551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959100" y="5715000"/>
            <a:ext cx="122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376325</a:t>
            </a: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ضح الجدول أدناه أعداد سكان عدد من مد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دينة التي تضم أكبر عدد من السك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سكان بعض مدن المملك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دي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دد السك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جب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789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حفر الباط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899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أب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3665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خر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3763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F:\شغل امل\الاشكال\1 (18)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428750" y="3571875"/>
            <a:ext cx="6929438" cy="2554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 err="1"/>
              <a:t>الجبيل</a:t>
            </a:r>
            <a:endParaRPr lang="ar-EG" sz="3200" b="1" dirty="0"/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/>
              <a:t> حفر الباطن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ج- أبها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د- الخرج</a:t>
            </a:r>
            <a:endParaRPr lang="ar-SA" sz="32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143000" y="714375"/>
            <a:ext cx="7072313" cy="20621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3- يوضح الجدول أدناه أعداد سكان عدد من مدن المملكة العربية السعودية خلال أحد الأعوام.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ar-EG" sz="3200" b="1" dirty="0">
                <a:solidFill>
                  <a:srgbClr val="FF0000"/>
                </a:solidFill>
                <a:latin typeface="+mn-lt"/>
                <a:cs typeface="+mn-cs"/>
              </a:rPr>
              <a:t>ما المدينة التي تضم أكبر عدد من السكان؟</a:t>
            </a:r>
          </a:p>
        </p:txBody>
      </p:sp>
      <p:cxnSp>
        <p:nvCxnSpPr>
          <p:cNvPr id="7" name="رابط مستقيم 6"/>
          <p:cNvCxnSpPr/>
          <p:nvPr/>
        </p:nvCxnSpPr>
        <p:spPr>
          <a:xfrm rot="10800000">
            <a:off x="6143625" y="5072063"/>
            <a:ext cx="1500188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فر الباط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ب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خر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571625" y="1143000"/>
            <a:ext cx="5857875" cy="35401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4- أي الرموز التالية يجعل الجملة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34501619      34510619 صحيحة</a:t>
            </a:r>
            <a:r>
              <a:rPr lang="ar-EG" sz="3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en-US" sz="3200" b="1" dirty="0">
                <a:latin typeface="+mn-lt"/>
                <a:cs typeface="+mn-cs"/>
              </a:rPr>
              <a:t>&gt;</a:t>
            </a: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>
                <a:latin typeface="+mn-lt"/>
                <a:cs typeface="+mn-cs"/>
              </a:rPr>
              <a:t> </a:t>
            </a:r>
            <a:r>
              <a:rPr lang="en-US" sz="3200" b="1" dirty="0">
                <a:latin typeface="+mn-lt"/>
                <a:cs typeface="+mn-cs"/>
              </a:rPr>
              <a:t>&lt;</a:t>
            </a: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ج- =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د- +</a:t>
            </a:r>
            <a:endParaRPr lang="ar-SA" sz="3200" b="1" dirty="0">
              <a:latin typeface="+mn-lt"/>
              <a:cs typeface="+mn-cs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4929188" y="1714500"/>
            <a:ext cx="428625" cy="3571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7" name="رابط مستقيم 6"/>
          <p:cNvCxnSpPr/>
          <p:nvPr/>
        </p:nvCxnSpPr>
        <p:spPr>
          <a:xfrm rot="10800000">
            <a:off x="6000750" y="3143250"/>
            <a:ext cx="150018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ي الرموز التالية يجعل الجم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صغر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كبر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928813" y="1143000"/>
            <a:ext cx="5500687" cy="35401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5- ما القيمة المنزلية للرقم 7 في العدد 273158؟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>
                <a:latin typeface="+mn-lt"/>
                <a:cs typeface="+mn-cs"/>
              </a:rPr>
              <a:t>70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>
                <a:latin typeface="+mn-lt"/>
                <a:cs typeface="+mn-cs"/>
              </a:rPr>
              <a:t> 700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ج- 7000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د- 70000</a:t>
            </a:r>
            <a:endParaRPr lang="ar-SA" sz="3200" b="1" dirty="0">
              <a:latin typeface="+mn-lt"/>
              <a:cs typeface="+mn-cs"/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rot="10800000">
            <a:off x="5715000" y="4643438"/>
            <a:ext cx="17145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قيمة المنزلية للرقم 7 في ا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شغل امل\الاشكال\1 (39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482725"/>
            <a:ext cx="7199312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429000" y="2000250"/>
            <a:ext cx="40719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00"/>
                </a:solidFill>
                <a:latin typeface="Calibri" pitchFamily="34" charset="0"/>
              </a:rPr>
              <a:t>الجزء 2</a:t>
            </a:r>
          </a:p>
          <a:p>
            <a:pPr algn="ctr"/>
            <a:r>
              <a:rPr lang="ar-EG" sz="5400" b="1">
                <a:latin typeface="Calibri" pitchFamily="34" charset="0"/>
              </a:rPr>
              <a:t> الإجابة القصيرة</a:t>
            </a:r>
            <a:endParaRPr lang="ar-SA" sz="5400" b="1"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زء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شغل امل\الاشكال\1 (97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1785938"/>
            <a:ext cx="761841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86000" y="2230438"/>
            <a:ext cx="47863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0000"/>
                </a:solidFill>
                <a:latin typeface="Calibri" pitchFamily="34" charset="0"/>
              </a:rPr>
              <a:t>أجب عن الأسئلة التالية:</a:t>
            </a:r>
            <a:endParaRPr lang="ar-SA" sz="4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ب عن الأسئلة التا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928813" y="1143000"/>
            <a:ext cx="6000750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2060"/>
                </a:solidFill>
                <a:latin typeface="+mn-lt"/>
                <a:cs typeface="+mn-cs"/>
              </a:rPr>
              <a:t>6- قرب العدد 4775000 إلى أقرب مليون.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56013" y="3571875"/>
            <a:ext cx="2203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000" b="1">
                <a:solidFill>
                  <a:srgbClr val="FF0000"/>
                </a:solidFill>
                <a:latin typeface="Calibri" pitchFamily="34" charset="0"/>
              </a:rPr>
              <a:t>5000000</a:t>
            </a:r>
            <a:endParaRPr lang="en-US" sz="40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رب العدد 4775000 إلى أق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428750" y="1143000"/>
            <a:ext cx="6429375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2060"/>
                </a:solidFill>
                <a:latin typeface="+mn-lt"/>
                <a:cs typeface="+mn-cs"/>
              </a:rPr>
              <a:t>7- اكتب الصيغة اللفظية للعدد725462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71625" y="3071813"/>
            <a:ext cx="6643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>
                <a:solidFill>
                  <a:srgbClr val="FF0000"/>
                </a:solidFill>
                <a:latin typeface="Calibri" pitchFamily="34" charset="0"/>
              </a:rPr>
              <a:t>الصيغة اللفظية: سبع مئة وخمسة وعشرون ألفا وأربع مئة واثنان وستون.</a:t>
            </a:r>
            <a:endParaRPr lang="en-US" sz="3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الصيغة اللفظية للعدد 7254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لفظية سبع مئة وخم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2000250" y="928688"/>
            <a:ext cx="5500688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2060"/>
                </a:solidFill>
                <a:latin typeface="+mn-lt"/>
                <a:cs typeface="+mn-cs"/>
              </a:rPr>
              <a:t>8- أي النقاط الممثلة على خط الأعداد أدناه تمثل العدد 22؟</a:t>
            </a:r>
          </a:p>
        </p:txBody>
      </p:sp>
      <p:pic>
        <p:nvPicPr>
          <p:cNvPr id="6146" name="Picture 2" descr="C:\Documents and Settings\Asmaa\Desktop\untitle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0188" y="2357438"/>
            <a:ext cx="67865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43125" y="4286250"/>
            <a:ext cx="5114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>
                <a:solidFill>
                  <a:srgbClr val="FF0000"/>
                </a:solidFill>
                <a:latin typeface="Calibri" pitchFamily="34" charset="0"/>
              </a:rPr>
              <a:t>النقطة ب هي التي تمثل العدد 22</a:t>
            </a:r>
            <a:endParaRPr lang="en-US" sz="3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ي النقاط الممثلة على خط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 ب ج 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نقطة ب هي التي تمثل العدد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شغل امل\الاشكال\1 (96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071688"/>
            <a:ext cx="853598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785938" y="2928938"/>
            <a:ext cx="5214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latin typeface="Calibri" pitchFamily="34" charset="0"/>
              </a:rPr>
              <a:t>الاختبار التراكمي</a:t>
            </a:r>
            <a:endParaRPr lang="ar-SA" sz="4800" b="1"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ختبار التراكم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شغل امل\الاشكال\1 (39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482725"/>
            <a:ext cx="7199312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214688" y="1928813"/>
            <a:ext cx="40719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00"/>
                </a:solidFill>
                <a:latin typeface="Calibri" pitchFamily="34" charset="0"/>
              </a:rPr>
              <a:t>الجزء 3 </a:t>
            </a:r>
          </a:p>
          <a:p>
            <a:pPr algn="ctr"/>
            <a:r>
              <a:rPr lang="ar-EG" sz="5400" b="1">
                <a:latin typeface="Calibri" pitchFamily="34" charset="0"/>
              </a:rPr>
              <a:t>الإجابة المطولة</a:t>
            </a:r>
            <a:endParaRPr lang="ar-SA" sz="5400" b="1"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زء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شغل امل\الاشكال\1 (97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0"/>
            <a:ext cx="8358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928813" y="1054100"/>
            <a:ext cx="51435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0000"/>
                </a:solidFill>
                <a:latin typeface="Calibri" pitchFamily="34" charset="0"/>
              </a:rPr>
              <a:t>أجب عن السؤالين التاليين موضحاً خطوات الحل:</a:t>
            </a:r>
            <a:endParaRPr lang="ar-SA" sz="4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ب عن السؤالين التالي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2214563" y="1071563"/>
            <a:ext cx="5500687" cy="175418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9- اكتب القيمة المنزلية للرقم 9 في العدد 349865؟ وضح إجابتك مستعملاً جدول المنازل.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57438" y="3786188"/>
            <a:ext cx="5429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>
                <a:solidFill>
                  <a:srgbClr val="FF0000"/>
                </a:solidFill>
                <a:latin typeface="Calibri" pitchFamily="34" charset="0"/>
              </a:rPr>
              <a:t>القيمة </a:t>
            </a:r>
            <a:r>
              <a:rPr lang="ar-EG" sz="3600" b="1">
                <a:solidFill>
                  <a:srgbClr val="FF0000"/>
                </a:solidFill>
              </a:rPr>
              <a:t>المنزلية ل</a:t>
            </a:r>
            <a:r>
              <a:rPr lang="ar-EG" sz="3600" b="1">
                <a:solidFill>
                  <a:srgbClr val="FF0000"/>
                </a:solidFill>
                <a:latin typeface="Calibri" pitchFamily="34" charset="0"/>
              </a:rPr>
              <a:t>لرقم 9 </a:t>
            </a:r>
            <a:r>
              <a:rPr lang="ar-EG" sz="3600" b="1">
                <a:solidFill>
                  <a:srgbClr val="FF0000"/>
                </a:solidFill>
              </a:rPr>
              <a:t>في هذا  العدد </a:t>
            </a:r>
            <a:r>
              <a:rPr lang="ar-EG" sz="3600" b="1">
                <a:solidFill>
                  <a:srgbClr val="FF0000"/>
                </a:solidFill>
                <a:latin typeface="Calibri" pitchFamily="34" charset="0"/>
              </a:rPr>
              <a:t>هي 90000</a:t>
            </a:r>
            <a:endParaRPr lang="en-US" sz="3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القيمة المنزلية للرقم 9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يمة لرقم 9 هي 9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643063" y="428625"/>
            <a:ext cx="6000750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002060"/>
                </a:solidFill>
                <a:latin typeface="+mn-lt"/>
                <a:cs typeface="+mn-cs"/>
              </a:rPr>
              <a:t>10- وضح كيف يمكنك تقريب العدد 3876342 إلى أقرب مليون.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3000" y="2143125"/>
            <a:ext cx="7358063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ar-EG" sz="3200" b="1">
                <a:solidFill>
                  <a:srgbClr val="00B050"/>
                </a:solidFill>
                <a:latin typeface="Calibri" pitchFamily="34" charset="0"/>
              </a:rPr>
              <a:t>أضع خطا تحت الرقم التي سيتم التقريب إليه  </a:t>
            </a:r>
            <a:r>
              <a:rPr lang="ar-EG" sz="3200" b="1" u="sng">
                <a:solidFill>
                  <a:srgbClr val="00B050"/>
                </a:solidFill>
                <a:latin typeface="Calibri" pitchFamily="34" charset="0"/>
              </a:rPr>
              <a:t>3</a:t>
            </a:r>
            <a:r>
              <a:rPr lang="ar-EG" sz="3200" b="1">
                <a:solidFill>
                  <a:srgbClr val="00B050"/>
                </a:solidFill>
                <a:latin typeface="Calibri" pitchFamily="34" charset="0"/>
              </a:rPr>
              <a:t>876342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  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أنظر إلى الرقم الذي على يمين المنزلة التي سيتم التقريب إليها   </a:t>
            </a:r>
            <a:r>
              <a:rPr lang="ar-EG" sz="3200" b="1" u="sng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876342</a:t>
            </a:r>
            <a:endParaRPr lang="en-US" sz="3200">
              <a:solidFill>
                <a:srgbClr val="C000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إذا كان هذا الرقم أقل أو يساوي 4 فلا يتغير شيئ, أما إذا كان أكبر من أو يساوي 5, فأضيف 1 إلى الرقم الذي تحته خط    </a:t>
            </a:r>
            <a:r>
              <a:rPr lang="ar-EG" sz="3200" b="1" u="sng">
                <a:solidFill>
                  <a:srgbClr val="0070C0"/>
                </a:solidFill>
                <a:latin typeface="Calibri" pitchFamily="34" charset="0"/>
              </a:rPr>
              <a:t>3</a:t>
            </a:r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876342</a:t>
            </a:r>
            <a:endParaRPr lang="en-US" sz="320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ضح كيف يمكنك تقريب ا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ضع خطا تحت الرقم التي سيتم التقريب إل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نظر إلى الرقم الذي على يمين المنز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ا كان هذا الرقم أقل أو يساو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شغل امل\الاشكال\1 (18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3000" y="2698750"/>
            <a:ext cx="7358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200" b="1">
                <a:solidFill>
                  <a:srgbClr val="FF0000"/>
                </a:solidFill>
                <a:latin typeface="Calibri" pitchFamily="34" charset="0"/>
              </a:rPr>
              <a:t>أضع صفراً مكان كل رقم على يمين الرقم الذي تحته خط  4000000</a:t>
            </a:r>
            <a:endParaRPr lang="en-US" sz="32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ar-EG" sz="3200" b="1">
                <a:solidFill>
                  <a:srgbClr val="FF0000"/>
                </a:solidFill>
                <a:latin typeface="Calibri" pitchFamily="34" charset="0"/>
              </a:rPr>
              <a:t>3876342 ≈ 4000000</a:t>
            </a:r>
            <a:endParaRPr lang="en-US" sz="3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928813" y="1143000"/>
            <a:ext cx="5500687" cy="12001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002060"/>
                </a:solidFill>
                <a:latin typeface="+mn-lt"/>
                <a:cs typeface="+mn-cs"/>
              </a:rPr>
              <a:t>10- وضح كيف يمكنك تقريب العدد 3876342 إلى أقرب مليون.</a:t>
            </a: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ضع صفراً مكان كل رقم على يمين الرقم الذي تح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8763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شغل امل\الاشكال\1 (97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1785938"/>
            <a:ext cx="761841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071813" y="2071688"/>
            <a:ext cx="3429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0000"/>
                </a:solidFill>
                <a:latin typeface="Calibri" pitchFamily="34" charset="0"/>
              </a:rPr>
              <a:t>مثال على اختبار</a:t>
            </a:r>
            <a:endParaRPr lang="ar-SA" sz="4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928813" y="1143000"/>
            <a:ext cx="5500687" cy="40322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أي مما يلي يمثل الصيغة القياسية للعدد أربع مئة وواحد وستين ألفا وثماني مئة وخمسة.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>
                <a:latin typeface="+mn-lt"/>
                <a:cs typeface="+mn-cs"/>
              </a:rPr>
              <a:t>416805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>
                <a:latin typeface="+mn-lt"/>
                <a:cs typeface="+mn-cs"/>
              </a:rPr>
              <a:t> 461580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ج- 461805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د- 461850</a:t>
            </a:r>
            <a:endParaRPr lang="ar-SA" sz="3200" b="1" dirty="0">
              <a:latin typeface="+mn-lt"/>
              <a:cs typeface="+mn-cs"/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rot="10800000">
            <a:off x="5286375" y="4572000"/>
            <a:ext cx="214312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ي مما يلي يمثل الصيغة القياسية ل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714500" y="1785938"/>
            <a:ext cx="6143625" cy="33083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500" b="1" dirty="0">
                <a:solidFill>
                  <a:srgbClr val="002060"/>
                </a:solidFill>
                <a:latin typeface="+mn-lt"/>
                <a:cs typeface="+mn-cs"/>
              </a:rPr>
              <a:t>اقرأ السؤال: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500" b="1" dirty="0">
                <a:latin typeface="+mn-lt"/>
                <a:cs typeface="+mn-cs"/>
              </a:rPr>
              <a:t>أنت في حاجة إلى إيجاد الصيغة القياسية للعدد.</a:t>
            </a: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رأ السؤ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ت في حاجة إلى إيجاد الصيغة القياسية ل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714500" y="1143000"/>
            <a:ext cx="6143625" cy="45243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حل سؤال الاختبار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اعمل جدول المنازل ليساعدك على إيجاد الصيغة القياسية للعدد.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3200" b="1" dirty="0">
                <a:latin typeface="+mn-lt"/>
                <a:cs typeface="+mn-cs"/>
              </a:rPr>
              <a:t>عندما تقرأ الأعداد, لاحظ القيمة المنزلية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EG" sz="3200" b="1" dirty="0">
                <a:latin typeface="+mn-lt"/>
                <a:cs typeface="+mn-cs"/>
              </a:rPr>
              <a:t>الإجابة هي </a:t>
            </a:r>
            <a:r>
              <a:rPr lang="ar-EG" sz="3200" b="1" dirty="0" err="1">
                <a:latin typeface="+mn-lt"/>
                <a:cs typeface="+mn-cs"/>
              </a:rPr>
              <a:t>جـ</a:t>
            </a:r>
            <a:endParaRPr lang="ar-EG" sz="3200" b="1" dirty="0">
              <a:latin typeface="+mn-lt"/>
              <a:cs typeface="+mn-cs"/>
            </a:endParaRPr>
          </a:p>
        </p:txBody>
      </p:sp>
      <p:graphicFrame>
        <p:nvGraphicFramePr>
          <p:cNvPr id="5" name="Table 1"/>
          <p:cNvGraphicFramePr>
            <a:graphicFrameLocks noGrp="1"/>
          </p:cNvGraphicFramePr>
          <p:nvPr/>
        </p:nvGraphicFramePr>
        <p:xfrm>
          <a:off x="1071538" y="2714620"/>
          <a:ext cx="7500984" cy="1822455"/>
        </p:xfrm>
        <a:graphic>
          <a:graphicData uri="http://schemas.openxmlformats.org/drawingml/2006/table">
            <a:tbl>
              <a:tblPr rtl="1" firstRow="1" bandRow="1">
                <a:effectLst/>
                <a:tableStyleId>{5C22544A-7EE6-4342-B048-85BDC9FD1C3A}</a:tableStyleId>
              </a:tblPr>
              <a:tblGrid>
                <a:gridCol w="1250164"/>
                <a:gridCol w="1250164"/>
                <a:gridCol w="1250164"/>
                <a:gridCol w="1250164"/>
                <a:gridCol w="1250164"/>
                <a:gridCol w="1250164"/>
              </a:tblGrid>
              <a:tr h="499908">
                <a:tc gridSpan="3"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786135"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499908"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2800" dirty="0"/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000750" y="2714625"/>
            <a:ext cx="163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solidFill>
                  <a:srgbClr val="FFFFFF"/>
                </a:solidFill>
              </a:rPr>
              <a:t>دورةُ ال</a:t>
            </a:r>
            <a:r>
              <a:rPr lang="ar-SA" sz="2400" b="1">
                <a:solidFill>
                  <a:srgbClr val="FFFFFF"/>
                </a:solidFill>
              </a:rPr>
              <a:t>وا</a:t>
            </a:r>
            <a:r>
              <a:rPr lang="ar-EG" sz="2400" b="1">
                <a:solidFill>
                  <a:srgbClr val="FFFFFF"/>
                </a:solidFill>
              </a:rPr>
              <a:t>حدِ</a:t>
            </a:r>
            <a:r>
              <a:rPr lang="ar-SA" sz="2400" b="1">
                <a:solidFill>
                  <a:srgbClr val="FFFFFF"/>
                </a:solidFill>
              </a:rPr>
              <a:t>ات</a:t>
            </a:r>
            <a:endParaRPr lang="ar-EG" sz="2400" b="1"/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2143125" y="278606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>
                <a:solidFill>
                  <a:srgbClr val="FFFFFF"/>
                </a:solidFill>
              </a:rPr>
              <a:t>دورةُ الألوفِ</a:t>
            </a:r>
            <a:endParaRPr lang="ar-EG" sz="2400" b="1"/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7643813" y="3357563"/>
            <a:ext cx="598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آحاد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286500" y="3429000"/>
            <a:ext cx="93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عشرات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143500" y="3357563"/>
            <a:ext cx="668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مئات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857625" y="3429000"/>
            <a:ext cx="598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آحاد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500313" y="3429000"/>
            <a:ext cx="93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عشرات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1357313" y="3429000"/>
            <a:ext cx="668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مئات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7643813" y="4071938"/>
            <a:ext cx="44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5 </a:t>
            </a: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6500813" y="4071938"/>
            <a:ext cx="441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0 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5307013" y="4071938"/>
            <a:ext cx="35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8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3949700" y="4071938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1</a:t>
            </a: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735263" y="4071938"/>
            <a:ext cx="35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/>
              <a:t>6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500188" y="4071938"/>
            <a:ext cx="35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2400" b="1"/>
              <a:t>4</a:t>
            </a: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سؤال ال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عمل جدول المنازل ليساعدك على إيج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دورةُ الواحدِ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آحاد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شرات 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ئات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دورةُ الألوف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آحاد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شرات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مئات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عندما تقرأ الأعداد, لاحظ 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الإجابة هي ج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شغل امل\الاشكال\1 (39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482725"/>
            <a:ext cx="7199312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500438" y="2071688"/>
            <a:ext cx="40719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00"/>
                </a:solidFill>
                <a:latin typeface="Calibri" pitchFamily="34" charset="0"/>
              </a:rPr>
              <a:t>الجزء 1</a:t>
            </a:r>
          </a:p>
          <a:p>
            <a:pPr algn="ctr"/>
            <a:r>
              <a:rPr lang="ar-EG" sz="5400" b="1">
                <a:latin typeface="Calibri" pitchFamily="34" charset="0"/>
              </a:rPr>
              <a:t> اختيار من متعدد</a:t>
            </a:r>
            <a:endParaRPr lang="ar-SA" sz="5400" b="1"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زء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شغل امل\الاشكال\1 (97)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1785938"/>
            <a:ext cx="761841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500313" y="2143125"/>
            <a:ext cx="4429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0000"/>
                </a:solidFill>
                <a:latin typeface="Calibri" pitchFamily="34" charset="0"/>
              </a:rPr>
              <a:t>اختر الإجابة الصحيحة:</a:t>
            </a:r>
            <a:endParaRPr lang="ar-SA" sz="4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ر الإجابة ال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شغل امل\الاشكال\1 (18)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928813" y="1143000"/>
            <a:ext cx="5500687" cy="35401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2060"/>
                </a:solidFill>
                <a:latin typeface="+mn-lt"/>
                <a:cs typeface="+mn-cs"/>
              </a:rPr>
              <a:t>1- العدد 54678491 مقرباً إلى أقرب مئة ألف هو: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1Minus"/>
              <a:defRPr/>
            </a:pPr>
            <a:r>
              <a:rPr lang="ar-EG" sz="3200" b="1" dirty="0">
                <a:latin typeface="+mn-lt"/>
                <a:cs typeface="+mn-cs"/>
              </a:rPr>
              <a:t>54000000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ب- 54600000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ج- 54700000</a:t>
            </a:r>
            <a:endParaRPr lang="ar-EG" sz="3200" b="1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n-cs"/>
              </a:rPr>
              <a:t>د- 54678500</a:t>
            </a:r>
            <a:endParaRPr lang="ar-SA" sz="3200" b="1" dirty="0">
              <a:latin typeface="+mn-lt"/>
              <a:cs typeface="+mn-cs"/>
            </a:endParaRPr>
          </a:p>
        </p:txBody>
      </p:sp>
      <p:cxnSp>
        <p:nvCxnSpPr>
          <p:cNvPr id="6" name="رابط مستقيم 5"/>
          <p:cNvCxnSpPr/>
          <p:nvPr/>
        </p:nvCxnSpPr>
        <p:spPr>
          <a:xfrm rot="10800000">
            <a:off x="5000625" y="4141788"/>
            <a:ext cx="2428875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  <p:sndAc>
      <p:stSnd>
        <p:snd r:embed="rId2" name="breez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دد 54678491 مقرباً إلى أقر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40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46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470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46785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430</Words>
  <Application>Microsoft Office PowerPoint</Application>
  <PresentationFormat>عرض على الشاشة (3:4)‏</PresentationFormat>
  <Paragraphs>107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4ب- الفصل الاول</dc:title>
  <dc:subject>اختبار تراكمي</dc:subject>
  <dc:creator>أ/ بندر الحازمي</dc:creator>
  <cp:keywords>حقيبة إنجاز المعلم والمعلمة</cp:keywords>
  <cp:lastModifiedBy>Toshiba</cp:lastModifiedBy>
  <cp:revision>26</cp:revision>
  <dcterms:created xsi:type="dcterms:W3CDTF">2013-09-04T08:39:21Z</dcterms:created>
  <dcterms:modified xsi:type="dcterms:W3CDTF">2016-10-26T08:32:13Z</dcterms:modified>
</cp:coreProperties>
</file>