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1" r:id="rId3"/>
    <p:sldId id="352" r:id="rId4"/>
    <p:sldId id="256" r:id="rId5"/>
    <p:sldId id="353" r:id="rId6"/>
    <p:sldId id="344" r:id="rId7"/>
    <p:sldId id="372" r:id="rId8"/>
    <p:sldId id="366" r:id="rId9"/>
    <p:sldId id="373" r:id="rId10"/>
    <p:sldId id="367" r:id="rId11"/>
    <p:sldId id="368" r:id="rId12"/>
    <p:sldId id="361" r:id="rId13"/>
    <p:sldId id="374" r:id="rId14"/>
    <p:sldId id="362" r:id="rId15"/>
    <p:sldId id="354" r:id="rId16"/>
    <p:sldId id="376" r:id="rId17"/>
    <p:sldId id="370" r:id="rId18"/>
    <p:sldId id="371" r:id="rId19"/>
    <p:sldId id="335" r:id="rId20"/>
    <p:sldId id="321" r:id="rId21"/>
    <p:sldId id="375" r:id="rId22"/>
    <p:sldId id="342" r:id="rId2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8" autoAdjust="0"/>
    <p:restoredTop sz="94280" autoAdjust="0"/>
  </p:normalViewPr>
  <p:slideViewPr>
    <p:cSldViewPr snapToGrid="0" showGuides="1">
      <p:cViewPr>
        <p:scale>
          <a:sx n="75" d="100"/>
          <a:sy n="75" d="100"/>
        </p:scale>
        <p:origin x="474" y="-4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0981430" y="31701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>
                  <a:solidFill>
                    <a:srgbClr val="FF0000"/>
                  </a:solidFill>
                  <a:latin typeface="Cooper Black" panose="0208090404030B020404" pitchFamily="18" charset="0"/>
                </a:rPr>
                <a:t>التَّعَاوُن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تنزعج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اسم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5931097" y="5428498"/>
            <a:ext cx="3057585" cy="823315"/>
            <a:chOff x="3066349" y="455341"/>
            <a:chExt cx="3057585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066349" y="878546"/>
              <a:ext cx="3057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هند تجتهد و لا تقلق قبل الامتحان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تطمئن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تَقلق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خَرِيطَةَ الْمُفْرَدَةِ الآتِيَةِ: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مُرَادْفُهَا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061361" y="54565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ضّدها</a:t>
            </a:r>
          </a:p>
        </p:txBody>
      </p:sp>
      <p:grpSp>
        <p:nvGrpSpPr>
          <p:cNvPr id="115" name="Group 40">
            <a:extLst>
              <a:ext uri="{FF2B5EF4-FFF2-40B4-BE49-F238E27FC236}">
                <a16:creationId xmlns:a16="http://schemas.microsoft.com/office/drawing/2014/main" id="{5D0E5E53-F5F0-4401-99F5-80EDA1C15558}"/>
              </a:ext>
            </a:extLst>
          </p:cNvPr>
          <p:cNvGrpSpPr/>
          <p:nvPr/>
        </p:nvGrpSpPr>
        <p:grpSpPr>
          <a:xfrm>
            <a:off x="8358159" y="2305629"/>
            <a:ext cx="1702191" cy="1083665"/>
            <a:chOff x="4215017" y="404541"/>
            <a:chExt cx="1702191" cy="1083665"/>
          </a:xfrm>
        </p:grpSpPr>
        <p:sp>
          <p:nvSpPr>
            <p:cNvPr id="116" name="TextBox 41">
              <a:extLst>
                <a:ext uri="{FF2B5EF4-FFF2-40B4-BE49-F238E27FC236}">
                  <a16:creationId xmlns:a16="http://schemas.microsoft.com/office/drawing/2014/main" id="{8E621329-952D-4A6A-88DA-89305B143570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7" name="TextBox 42">
              <a:extLst>
                <a:ext uri="{FF2B5EF4-FFF2-40B4-BE49-F238E27FC236}">
                  <a16:creationId xmlns:a16="http://schemas.microsoft.com/office/drawing/2014/main" id="{6F00493E-1BE9-4EE6-AF80-1EC51B83B9D3}"/>
                </a:ext>
              </a:extLst>
            </p:cNvPr>
            <p:cNvSpPr txBox="1"/>
            <p:nvPr/>
          </p:nvSpPr>
          <p:spPr>
            <a:xfrm>
              <a:off x="4355345" y="108809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يقلق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8" name="مستطيل 1">
            <a:extLst>
              <a:ext uri="{FF2B5EF4-FFF2-40B4-BE49-F238E27FC236}">
                <a16:creationId xmlns:a16="http://schemas.microsoft.com/office/drawing/2014/main" id="{B90FBFE4-668F-4ED0-B873-4891942ADA3A}"/>
              </a:ext>
            </a:extLst>
          </p:cNvPr>
          <p:cNvSpPr/>
          <p:nvPr/>
        </p:nvSpPr>
        <p:spPr>
          <a:xfrm>
            <a:off x="8746881" y="2342531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b="1" dirty="0">
                <a:latin typeface="Century Gothic" panose="020B0502020202020204" pitchFamily="34" charset="0"/>
              </a:rPr>
              <a:t>الفعل المضارع</a:t>
            </a:r>
          </a:p>
          <a:p>
            <a:pPr algn="ctr"/>
            <a:r>
              <a:rPr lang="ar-SY" b="1" dirty="0">
                <a:latin typeface="Century Gothic" panose="020B0502020202020204" pitchFamily="34" charset="0"/>
              </a:rPr>
              <a:t> منها :</a:t>
            </a:r>
          </a:p>
        </p:txBody>
      </p: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83D60783-C066-4AAE-BBE2-220F7F1BF6A2}"/>
              </a:ext>
            </a:extLst>
          </p:cNvPr>
          <p:cNvGrpSpPr/>
          <p:nvPr/>
        </p:nvGrpSpPr>
        <p:grpSpPr>
          <a:xfrm>
            <a:off x="6820486" y="6114298"/>
            <a:ext cx="2193596" cy="823315"/>
            <a:chOff x="3930338" y="455341"/>
            <a:chExt cx="2193596" cy="823315"/>
          </a:xfrm>
        </p:grpSpPr>
        <p:sp>
          <p:nvSpPr>
            <p:cNvPr id="120" name="TextBox 44">
              <a:extLst>
                <a:ext uri="{FF2B5EF4-FFF2-40B4-BE49-F238E27FC236}">
                  <a16:creationId xmlns:a16="http://schemas.microsoft.com/office/drawing/2014/main" id="{3840978B-D784-4FC9-9B8C-C26D9540410E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45">
              <a:extLst>
                <a:ext uri="{FF2B5EF4-FFF2-40B4-BE49-F238E27FC236}">
                  <a16:creationId xmlns:a16="http://schemas.microsoft.com/office/drawing/2014/main" id="{2F19CDC5-3B6D-4594-BE8B-09C57AA19C3F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جملة اسمية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2" name="مستطيل 3">
            <a:extLst>
              <a:ext uri="{FF2B5EF4-FFF2-40B4-BE49-F238E27FC236}">
                <a16:creationId xmlns:a16="http://schemas.microsoft.com/office/drawing/2014/main" id="{5C477A6D-CAEB-4405-A4BE-E5A70520EB65}"/>
              </a:ext>
            </a:extLst>
          </p:cNvPr>
          <p:cNvSpPr/>
          <p:nvPr/>
        </p:nvSpPr>
        <p:spPr>
          <a:xfrm>
            <a:off x="7196568" y="6142332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نوع الجملة :</a:t>
            </a:r>
          </a:p>
        </p:txBody>
      </p:sp>
    </p:spTree>
    <p:extLst>
      <p:ext uri="{BB962C8B-B14F-4D97-AF65-F5344CB8AC3E}">
        <p14:creationId xmlns:p14="http://schemas.microsoft.com/office/powerpoint/2010/main" val="392285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الثّاني , السّاحة , شارف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بها مد بالألف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4964190" y="41537"/>
            <a:ext cx="5607721" cy="1233121"/>
            <a:chOff x="1345124" y="1141262"/>
            <a:chExt cx="5607721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9" y="1565480"/>
              <a:ext cx="327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بها مد بالواو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تَحْتَوِي حَرْفًا مضعفاً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معلِّم , خصَّ , قسّم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الْحَرِيْقْ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42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9624" y="3020848"/>
            <a:ext cx="7980926" cy="68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الجملَ الآتيةَ بكلمات تنتهي بتنوين ضم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7127638" y="3103707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واسعةٌ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4785197" y="3086816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صغارٌ</a:t>
            </a:r>
          </a:p>
        </p:txBody>
      </p:sp>
    </p:spTree>
    <p:extLst>
      <p:ext uri="{BB962C8B-B14F-4D97-AF65-F5344CB8AC3E}">
        <p14:creationId xmlns:p14="http://schemas.microsoft.com/office/powerpoint/2010/main" val="40168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5235" y="2180916"/>
            <a:ext cx="8587467" cy="113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 الآتية بكلمات تنتهي بتنوين كسر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4546600" y="2169793"/>
            <a:ext cx="1704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أربع مجموعاتٍ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2236127" y="2178539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مجموعةٍ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377F1151-37FF-4409-8ED9-066E55901EFC}"/>
              </a:ext>
            </a:extLst>
          </p:cNvPr>
          <p:cNvSpPr/>
          <p:nvPr/>
        </p:nvSpPr>
        <p:spPr>
          <a:xfrm>
            <a:off x="8451998" y="2748995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عملٍ</a:t>
            </a:r>
          </a:p>
        </p:txBody>
      </p:sp>
    </p:spTree>
    <p:extLst>
      <p:ext uri="{BB962C8B-B14F-4D97-AF65-F5344CB8AC3E}">
        <p14:creationId xmlns:p14="http://schemas.microsoft.com/office/powerpoint/2010/main" val="33179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5128" y="2946594"/>
            <a:ext cx="6905579" cy="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 الآتية بكلمات مبدوءة بهمزة وصل  :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7462902" y="3145478"/>
            <a:ext cx="104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  <a:latin typeface="AXtManalBold"/>
              </a:rPr>
              <a:t>اِهتمامات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6132131" y="3132851"/>
            <a:ext cx="104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  <a:latin typeface="AXtManalBold"/>
              </a:rPr>
              <a:t>اِرتفاعات</a:t>
            </a:r>
          </a:p>
        </p:txBody>
      </p:sp>
      <p:sp>
        <p:nvSpPr>
          <p:cNvPr id="37" name="مستطيل 77">
            <a:extLst>
              <a:ext uri="{FF2B5EF4-FFF2-40B4-BE49-F238E27FC236}">
                <a16:creationId xmlns:a16="http://schemas.microsoft.com/office/drawing/2014/main" id="{AAB73223-8D62-4DB0-B80B-B2DE15E14102}"/>
              </a:ext>
            </a:extLst>
          </p:cNvPr>
          <p:cNvSpPr/>
          <p:nvPr/>
        </p:nvSpPr>
        <p:spPr>
          <a:xfrm>
            <a:off x="4761607" y="3149427"/>
            <a:ext cx="104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  <a:latin typeface="AXtManalBold"/>
              </a:rPr>
              <a:t>اِستعمالات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156023F2-9100-4ADB-B77A-A57DAABE97B2}"/>
              </a:ext>
            </a:extLst>
          </p:cNvPr>
          <p:cNvSpPr/>
          <p:nvPr/>
        </p:nvSpPr>
        <p:spPr>
          <a:xfrm>
            <a:off x="3219452" y="3146047"/>
            <a:ext cx="104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  <a:latin typeface="AXtManalBold"/>
              </a:rPr>
              <a:t>اِقتباسات </a:t>
            </a:r>
          </a:p>
        </p:txBody>
      </p:sp>
    </p:spTree>
    <p:extLst>
      <p:ext uri="{BB962C8B-B14F-4D97-AF65-F5344CB8AC3E}">
        <p14:creationId xmlns:p14="http://schemas.microsoft.com/office/powerpoint/2010/main" val="32164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44">
            <a:extLst>
              <a:ext uri="{FF2B5EF4-FFF2-40B4-BE49-F238E27FC236}">
                <a16:creationId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2149612" y="3159260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ما أزهى الوردةَ!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1982698" y="4205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وردةٌ زاهيةٌ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2577778" y="5978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4106362" y="315926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ما أكثرَ الشّتلاتِ!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3939448" y="4205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شتلاتٌ كثيرةٌ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4534528" y="5978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67" name="Hexagon 4">
            <a:extLst>
              <a:ext uri="{FF2B5EF4-FFF2-40B4-BE49-F238E27FC236}">
                <a16:creationId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5545283" y="1225808"/>
            <a:ext cx="2202388" cy="193259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3677750" y="1386632"/>
            <a:ext cx="1815786" cy="179879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 flipH="1">
            <a:off x="1966217" y="1253713"/>
            <a:ext cx="1744024" cy="172770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641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أتعجّب من التَّالي بمحاكاة المثال الأول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E1C29576-FEC7-4183-93AA-CB21C05DC595}"/>
              </a:ext>
            </a:extLst>
          </p:cNvPr>
          <p:cNvGrpSpPr/>
          <p:nvPr/>
        </p:nvGrpSpPr>
        <p:grpSpPr>
          <a:xfrm>
            <a:off x="7974026" y="3159260"/>
            <a:ext cx="1349827" cy="2091875"/>
            <a:chOff x="7888425" y="1740804"/>
            <a:chExt cx="1349827" cy="2091875"/>
          </a:xfrm>
        </p:grpSpPr>
        <p:sp>
          <p:nvSpPr>
            <p:cNvPr id="56" name="Rectangle: Rounded Corners 29">
              <a:extLst>
                <a:ext uri="{FF2B5EF4-FFF2-40B4-BE49-F238E27FC236}">
                  <a16:creationId xmlns:a16="http://schemas.microsoft.com/office/drawing/2014/main" id="{813A62C4-6E3B-4142-A4AC-E0759455EB45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52666D3-B028-452B-8AB0-47D96C6D0DB6}"/>
                </a:ext>
              </a:extLst>
            </p:cNvPr>
            <p:cNvSpPr txBox="1"/>
            <p:nvPr/>
          </p:nvSpPr>
          <p:spPr>
            <a:xfrm>
              <a:off x="7968805" y="1863587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ما أجملَ الحديقةَ!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58" name="Freeform: Shape 30">
            <a:extLst>
              <a:ext uri="{FF2B5EF4-FFF2-40B4-BE49-F238E27FC236}">
                <a16:creationId xmlns:a16="http://schemas.microsoft.com/office/drawing/2014/main" id="{FAD80256-A8D5-493C-B5B0-EB60813399F8}"/>
              </a:ext>
            </a:extLst>
          </p:cNvPr>
          <p:cNvSpPr/>
          <p:nvPr/>
        </p:nvSpPr>
        <p:spPr>
          <a:xfrm>
            <a:off x="7807112" y="4205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800" dirty="0">
                <a:solidFill>
                  <a:schemeClr val="tx1"/>
                </a:solidFill>
              </a:rPr>
              <a:t>تعجّب فوّاز من جمالِ </a:t>
            </a:r>
            <a:r>
              <a:rPr lang="ar-SY" dirty="0">
                <a:solidFill>
                  <a:schemeClr val="tx1"/>
                </a:solidFill>
              </a:rPr>
              <a:t>الحديقةِ فقالَ 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32">
            <a:extLst>
              <a:ext uri="{FF2B5EF4-FFF2-40B4-BE49-F238E27FC236}">
                <a16:creationId xmlns:a16="http://schemas.microsoft.com/office/drawing/2014/main" id="{3D351575-C37A-430D-84C9-C7B1D52E26B9}"/>
              </a:ext>
            </a:extLst>
          </p:cNvPr>
          <p:cNvSpPr txBox="1"/>
          <p:nvPr/>
        </p:nvSpPr>
        <p:spPr>
          <a:xfrm>
            <a:off x="8402192" y="5978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71" name="Group 45">
            <a:extLst>
              <a:ext uri="{FF2B5EF4-FFF2-40B4-BE49-F238E27FC236}">
                <a16:creationId xmlns:a16="http://schemas.microsoft.com/office/drawing/2014/main" id="{837CDF4C-8C58-494E-ADF0-8DC36311258D}"/>
              </a:ext>
            </a:extLst>
          </p:cNvPr>
          <p:cNvGrpSpPr/>
          <p:nvPr/>
        </p:nvGrpSpPr>
        <p:grpSpPr>
          <a:xfrm>
            <a:off x="6028357" y="3159260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22">
              <a:extLst>
                <a:ext uri="{FF2B5EF4-FFF2-40B4-BE49-F238E27FC236}">
                  <a16:creationId xmlns:a16="http://schemas.microsoft.com/office/drawing/2014/main" id="{85B0CD24-3CE9-4615-9FB1-4B20CA04134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3E7661E5-8928-422D-965F-DA09CD27BA6A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ما أنظفَ الحديقةَ!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7" name="Freeform: Shape 23">
            <a:extLst>
              <a:ext uri="{FF2B5EF4-FFF2-40B4-BE49-F238E27FC236}">
                <a16:creationId xmlns:a16="http://schemas.microsoft.com/office/drawing/2014/main" id="{F1125DC8-3E1E-4406-B6C6-64EA52C83356}"/>
              </a:ext>
            </a:extLst>
          </p:cNvPr>
          <p:cNvSpPr/>
          <p:nvPr/>
        </p:nvSpPr>
        <p:spPr>
          <a:xfrm>
            <a:off x="5861443" y="420519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حديقةٌ نظيفةٌ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Box 25">
            <a:extLst>
              <a:ext uri="{FF2B5EF4-FFF2-40B4-BE49-F238E27FC236}">
                <a16:creationId xmlns:a16="http://schemas.microsoft.com/office/drawing/2014/main" id="{BCC75072-725A-4389-A9A1-A942BE16AFB6}"/>
              </a:ext>
            </a:extLst>
          </p:cNvPr>
          <p:cNvSpPr txBox="1"/>
          <p:nvPr/>
        </p:nvSpPr>
        <p:spPr>
          <a:xfrm>
            <a:off x="6456523" y="5978225"/>
            <a:ext cx="4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3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8" grpId="0"/>
      <p:bldP spid="67" grpId="0" animBg="1"/>
      <p:bldP spid="68" grpId="0" animBg="1"/>
      <p:bldP spid="70" grpId="0" animBg="1"/>
      <p:bldP spid="55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64120" y="1478396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استخدم ( ما أكثرَ ، ما أحسنَ ) في التّعبير عما يعجبني في الصّف: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82" name="مجموعة 68">
            <a:extLst>
              <a:ext uri="{FF2B5EF4-FFF2-40B4-BE49-F238E27FC236}">
                <a16:creationId xmlns:a16="http://schemas.microsoft.com/office/drawing/2014/main" id="{D4D3E1FF-E753-4133-A5E1-473046713FDA}"/>
              </a:ext>
            </a:extLst>
          </p:cNvPr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83" name="Freeform: Shape 103">
              <a:extLst>
                <a:ext uri="{FF2B5EF4-FFF2-40B4-BE49-F238E27FC236}">
                  <a16:creationId xmlns:a16="http://schemas.microsoft.com/office/drawing/2014/main" id="{710B3EFF-D9CF-4536-B709-9613CCEC4601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TextBox 151">
              <a:extLst>
                <a:ext uri="{FF2B5EF4-FFF2-40B4-BE49-F238E27FC236}">
                  <a16:creationId xmlns:a16="http://schemas.microsoft.com/office/drawing/2014/main" id="{86897C9D-08EC-4E29-A481-34696FDC2BE8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ما أحسنّ الِّنظام في الصَّف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مجموعة 72">
            <a:extLst>
              <a:ext uri="{FF2B5EF4-FFF2-40B4-BE49-F238E27FC236}">
                <a16:creationId xmlns:a16="http://schemas.microsoft.com/office/drawing/2014/main" id="{6583F321-AE2D-4EB7-8E2A-D1985E86ACCB}"/>
              </a:ext>
            </a:extLst>
          </p:cNvPr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EB0AE5F5-E61B-4F28-9B27-A1F980DC2E3A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TextBox 151">
              <a:extLst>
                <a:ext uri="{FF2B5EF4-FFF2-40B4-BE49-F238E27FC236}">
                  <a16:creationId xmlns:a16="http://schemas.microsoft.com/office/drawing/2014/main" id="{1660B34A-0159-495E-B277-9366F376EF96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ما أكثر التّلاميذ المجتهدين في صفي</a:t>
              </a:r>
            </a:p>
          </p:txBody>
        </p:sp>
      </p:grpSp>
      <p:grpSp>
        <p:nvGrpSpPr>
          <p:cNvPr id="88" name="مجموعة 77">
            <a:extLst>
              <a:ext uri="{FF2B5EF4-FFF2-40B4-BE49-F238E27FC236}">
                <a16:creationId xmlns:a16="http://schemas.microsoft.com/office/drawing/2014/main" id="{CF497176-1488-4C9D-A88F-3CDE6721FDF6}"/>
              </a:ext>
            </a:extLst>
          </p:cNvPr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89" name="Oval 119">
              <a:extLst>
                <a:ext uri="{FF2B5EF4-FFF2-40B4-BE49-F238E27FC236}">
                  <a16:creationId xmlns:a16="http://schemas.microsoft.com/office/drawing/2014/main" id="{E95A30F1-137C-40A6-B626-6780E7B17D3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9D7E89-A790-4503-8653-E2C86E662D4E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4BD5FE-9543-472D-A4AA-68C1B884AF96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0E65B90-83CA-4457-B965-C9CC2B60DC49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84">
              <a:extLst>
                <a:ext uri="{FF2B5EF4-FFF2-40B4-BE49-F238E27FC236}">
                  <a16:creationId xmlns:a16="http://schemas.microsoft.com/office/drawing/2014/main" id="{0D67F470-ABC4-46A9-9BF6-E66629CE3BC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58152AB0-F33E-42AF-BE13-1E63E6CB8432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مجموعة 84">
            <a:extLst>
              <a:ext uri="{FF2B5EF4-FFF2-40B4-BE49-F238E27FC236}">
                <a16:creationId xmlns:a16="http://schemas.microsoft.com/office/drawing/2014/main" id="{8A43DA9E-24E0-4150-BBB5-AFA12B272154}"/>
              </a:ext>
            </a:extLst>
          </p:cNvPr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96" name="Oval 120">
              <a:extLst>
                <a:ext uri="{FF2B5EF4-FFF2-40B4-BE49-F238E27FC236}">
                  <a16:creationId xmlns:a16="http://schemas.microsoft.com/office/drawing/2014/main" id="{C6D84782-A390-4FCE-915A-57D27890B6AD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98">
              <a:extLst>
                <a:ext uri="{FF2B5EF4-FFF2-40B4-BE49-F238E27FC236}">
                  <a16:creationId xmlns:a16="http://schemas.microsoft.com/office/drawing/2014/main" id="{14E73DE0-74C4-43E2-8921-6C17409D62D7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99">
              <a:extLst>
                <a:ext uri="{FF2B5EF4-FFF2-40B4-BE49-F238E27FC236}">
                  <a16:creationId xmlns:a16="http://schemas.microsoft.com/office/drawing/2014/main" id="{24FAA50B-71F3-4C1C-83B4-1FCA8EAAAAF4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0778AE76-F4B5-43F5-922F-D94B3E37434B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: Shape 101">
              <a:extLst>
                <a:ext uri="{FF2B5EF4-FFF2-40B4-BE49-F238E27FC236}">
                  <a16:creationId xmlns:a16="http://schemas.microsoft.com/office/drawing/2014/main" id="{6A8A7E92-5EC8-4264-950C-2931C83D7280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Rectangle 102">
              <a:extLst>
                <a:ext uri="{FF2B5EF4-FFF2-40B4-BE49-F238E27FC236}">
                  <a16:creationId xmlns:a16="http://schemas.microsoft.com/office/drawing/2014/main" id="{D4C9C5F0-4E94-49C7-9F5A-65EEE7DFB5E7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مجموعة 91">
            <a:extLst>
              <a:ext uri="{FF2B5EF4-FFF2-40B4-BE49-F238E27FC236}">
                <a16:creationId xmlns:a16="http://schemas.microsoft.com/office/drawing/2014/main" id="{D5A39F14-FF17-4A6B-BAB4-2B0F6FCED1D6}"/>
              </a:ext>
            </a:extLst>
          </p:cNvPr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3" name="Oval 121">
              <a:extLst>
                <a:ext uri="{FF2B5EF4-FFF2-40B4-BE49-F238E27FC236}">
                  <a16:creationId xmlns:a16="http://schemas.microsoft.com/office/drawing/2014/main" id="{9E685EEC-D859-4353-8CF1-292A82ECA3BD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C5890FC1-A5AB-4758-BF72-DD2F5832E607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05">
              <a:extLst>
                <a:ext uri="{FF2B5EF4-FFF2-40B4-BE49-F238E27FC236}">
                  <a16:creationId xmlns:a16="http://schemas.microsoft.com/office/drawing/2014/main" id="{A9EC665E-1426-4EB5-91F4-F78493C863AE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6">
              <a:extLst>
                <a:ext uri="{FF2B5EF4-FFF2-40B4-BE49-F238E27FC236}">
                  <a16:creationId xmlns:a16="http://schemas.microsoft.com/office/drawing/2014/main" id="{65CD2B25-2ABE-464A-A4F8-26C545A408F9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0152A20B-1567-4231-8AFB-225DC68EE3DA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id="{C538D235-B05F-4E72-95F9-3C6F3B4552B3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98">
            <a:extLst>
              <a:ext uri="{FF2B5EF4-FFF2-40B4-BE49-F238E27FC236}">
                <a16:creationId xmlns:a16="http://schemas.microsoft.com/office/drawing/2014/main" id="{CAC0020F-5116-48D1-B839-04F0E03EF8A2}"/>
              </a:ext>
            </a:extLst>
          </p:cNvPr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0" name="Oval 122">
              <a:extLst>
                <a:ext uri="{FF2B5EF4-FFF2-40B4-BE49-F238E27FC236}">
                  <a16:creationId xmlns:a16="http://schemas.microsoft.com/office/drawing/2014/main" id="{9E7EB7D0-6CA7-4AC9-AC87-2DB36A12C5FB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8738825-3BAB-483F-AA90-60FBEB9F4E09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2AED4CD-827A-494C-A146-0AAFA9ED5D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DD2325C-E438-45B3-8FBC-2C1FD62286FF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B9985C1-2C6F-44F5-BBDF-D510EB54D20C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ED8AE93-2971-4855-9B72-AD609C6CD3B0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3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092D9B-10A2-40E8-9381-A484CAAD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3" b="4"/>
          <a:stretch/>
        </p:blipFill>
        <p:spPr>
          <a:xfrm>
            <a:off x="2162035" y="1613131"/>
            <a:ext cx="7859900" cy="3493036"/>
          </a:xfrm>
          <a:prstGeom prst="rect">
            <a:avLst/>
          </a:prstGeom>
        </p:spPr>
      </p:pic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أحوِّل الصورة إلى معرّف بال التعريف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800" y="892237"/>
            <a:ext cx="588575" cy="5315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8AA694F-CF91-444A-AA94-907BA29FFA9B}"/>
              </a:ext>
            </a:extLst>
          </p:cNvPr>
          <p:cNvSpPr/>
          <p:nvPr/>
        </p:nvSpPr>
        <p:spPr>
          <a:xfrm>
            <a:off x="7171871" y="2367698"/>
            <a:ext cx="659487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rgbClr val="FF0000"/>
                </a:solidFill>
              </a:rPr>
              <a:t>المعلِّم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87F440A-4E28-467C-A077-85AC6DD17D0D}"/>
              </a:ext>
            </a:extLst>
          </p:cNvPr>
          <p:cNvSpPr/>
          <p:nvPr/>
        </p:nvSpPr>
        <p:spPr>
          <a:xfrm>
            <a:off x="5715000" y="4567976"/>
            <a:ext cx="1022080" cy="43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rgbClr val="FF0000"/>
                </a:solidFill>
              </a:rPr>
              <a:t>الشَّتلات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662990-81CC-415A-8848-CB26D080AADB}"/>
              </a:ext>
            </a:extLst>
          </p:cNvPr>
          <p:cNvSpPr/>
          <p:nvPr/>
        </p:nvSpPr>
        <p:spPr>
          <a:xfrm>
            <a:off x="3110378" y="4567976"/>
            <a:ext cx="1022080" cy="43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rgbClr val="FF0000"/>
                </a:solidFill>
              </a:rPr>
              <a:t>بالماء</a:t>
            </a:r>
          </a:p>
        </p:txBody>
      </p:sp>
    </p:spTree>
    <p:extLst>
      <p:ext uri="{BB962C8B-B14F-4D97-AF65-F5344CB8AC3E}">
        <p14:creationId xmlns:p14="http://schemas.microsoft.com/office/powerpoint/2010/main" val="39225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2" grpId="0" animBg="1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092D9B-10A2-40E8-9381-A484CAAD2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r="6340"/>
          <a:stretch/>
        </p:blipFill>
        <p:spPr>
          <a:xfrm>
            <a:off x="3325781" y="1690028"/>
            <a:ext cx="6513721" cy="2894778"/>
          </a:xfrm>
          <a:prstGeom prst="rect">
            <a:avLst/>
          </a:prstGeom>
        </p:spPr>
      </p:pic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أحوِّل الصُّورة إلى علم :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800" y="892237"/>
            <a:ext cx="588575" cy="5315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8AA694F-CF91-444A-AA94-907BA29FFA9B}"/>
              </a:ext>
            </a:extLst>
          </p:cNvPr>
          <p:cNvSpPr/>
          <p:nvPr/>
        </p:nvSpPr>
        <p:spPr>
          <a:xfrm>
            <a:off x="9298025" y="2673075"/>
            <a:ext cx="615732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rgbClr val="FF0000"/>
                </a:solidFill>
              </a:rPr>
              <a:t>فوازٌ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5C5CBD-474F-4E4F-BC5A-FFC16AFE2CBD}"/>
              </a:ext>
            </a:extLst>
          </p:cNvPr>
          <p:cNvSpPr/>
          <p:nvPr/>
        </p:nvSpPr>
        <p:spPr>
          <a:xfrm>
            <a:off x="8867775" y="4130238"/>
            <a:ext cx="981473" cy="43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rgbClr val="FF0000"/>
                </a:solidFill>
              </a:rPr>
              <a:t>حازمٌ</a:t>
            </a:r>
          </a:p>
        </p:txBody>
      </p:sp>
    </p:spTree>
    <p:extLst>
      <p:ext uri="{BB962C8B-B14F-4D97-AF65-F5344CB8AC3E}">
        <p14:creationId xmlns:p14="http://schemas.microsoft.com/office/powerpoint/2010/main" val="12727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2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82B926A-B215-44F6-A511-2E3F7479B4D1}"/>
              </a:ext>
            </a:extLst>
          </p:cNvPr>
          <p:cNvGrpSpPr/>
          <p:nvPr/>
        </p:nvGrpSpPr>
        <p:grpSpPr>
          <a:xfrm>
            <a:off x="1335759" y="1234076"/>
            <a:ext cx="4535329" cy="6340466"/>
            <a:chOff x="4443185" y="1325759"/>
            <a:chExt cx="1936654" cy="6340466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5865CA56-C132-421E-B3F1-BD7D90FC3D6A}"/>
                </a:ext>
              </a:extLst>
            </p:cNvPr>
            <p:cNvSpPr/>
            <p:nvPr/>
          </p:nvSpPr>
          <p:spPr>
            <a:xfrm>
              <a:off x="4443185" y="1325759"/>
              <a:ext cx="1936654" cy="6340466"/>
            </a:xfrm>
            <a:prstGeom prst="roundRect">
              <a:avLst>
                <a:gd name="adj" fmla="val 918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AE389046-C363-4B19-9A33-D961149C08BB}"/>
                </a:ext>
              </a:extLst>
            </p:cNvPr>
            <p:cNvSpPr/>
            <p:nvPr/>
          </p:nvSpPr>
          <p:spPr>
            <a:xfrm>
              <a:off x="4556397" y="1459400"/>
              <a:ext cx="1710230" cy="829994"/>
            </a:xfrm>
            <a:prstGeom prst="roundRect">
              <a:avLst/>
            </a:prstGeom>
            <a:gradFill>
              <a:gsLst>
                <a:gs pos="0">
                  <a:srgbClr val="00CC99"/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330BC327-25BF-4A4B-B37E-8E6797118997}"/>
                </a:ext>
              </a:extLst>
            </p:cNvPr>
            <p:cNvSpPr txBox="1"/>
            <p:nvPr/>
          </p:nvSpPr>
          <p:spPr>
            <a:xfrm>
              <a:off x="4565442" y="1674342"/>
              <a:ext cx="1701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المعرفة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348F7F1-581F-43EB-955A-4813AFE1D0CC}"/>
              </a:ext>
            </a:extLst>
          </p:cNvPr>
          <p:cNvGrpSpPr/>
          <p:nvPr/>
        </p:nvGrpSpPr>
        <p:grpSpPr>
          <a:xfrm>
            <a:off x="5987759" y="1318501"/>
            <a:ext cx="1936654" cy="6340466"/>
            <a:chOff x="4443185" y="1325759"/>
            <a:chExt cx="1936654" cy="6340466"/>
          </a:xfrm>
        </p:grpSpPr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5F95C92B-6B5D-4F7C-B91D-D41AA9FE26F4}"/>
                </a:ext>
              </a:extLst>
            </p:cNvPr>
            <p:cNvSpPr/>
            <p:nvPr/>
          </p:nvSpPr>
          <p:spPr>
            <a:xfrm>
              <a:off x="4443185" y="1325759"/>
              <a:ext cx="1936654" cy="6340466"/>
            </a:xfrm>
            <a:prstGeom prst="roundRect">
              <a:avLst>
                <a:gd name="adj" fmla="val 918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91E53E9E-B8FE-40A4-9B02-2CC106AE4935}"/>
                </a:ext>
              </a:extLst>
            </p:cNvPr>
            <p:cNvSpPr/>
            <p:nvPr/>
          </p:nvSpPr>
          <p:spPr>
            <a:xfrm>
              <a:off x="4556397" y="1459400"/>
              <a:ext cx="1710230" cy="829994"/>
            </a:xfrm>
            <a:prstGeom prst="roundRect">
              <a:avLst/>
            </a:prstGeom>
            <a:gradFill>
              <a:gsLst>
                <a:gs pos="0">
                  <a:srgbClr val="00CC99"/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B1C0FED4-6FD4-4D5A-986E-32B613CA3D74}"/>
                </a:ext>
              </a:extLst>
            </p:cNvPr>
            <p:cNvSpPr txBox="1"/>
            <p:nvPr/>
          </p:nvSpPr>
          <p:spPr>
            <a:xfrm>
              <a:off x="4565442" y="1674342"/>
              <a:ext cx="1701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المعرفة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41" name="Table 7">
            <a:extLst>
              <a:ext uri="{FF2B5EF4-FFF2-40B4-BE49-F238E27FC236}">
                <a16:creationId xmlns:a16="http://schemas.microsoft.com/office/drawing/2014/main" id="{1450274E-8A50-4499-847D-5142C8A95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20588"/>
              </p:ext>
            </p:extLst>
          </p:nvPr>
        </p:nvGraphicFramePr>
        <p:xfrm>
          <a:off x="6068928" y="2464653"/>
          <a:ext cx="1710230" cy="404756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710230">
                  <a:extLst>
                    <a:ext uri="{9D8B030D-6E8A-4147-A177-3AD203B41FA5}">
                      <a16:colId xmlns:a16="http://schemas.microsoft.com/office/drawing/2014/main" val="3444587167"/>
                    </a:ext>
                  </a:extLst>
                </a:gridCol>
              </a:tblGrid>
              <a:tr h="505946">
                <a:tc>
                  <a:txBody>
                    <a:bodyPr/>
                    <a:lstStyle/>
                    <a:p>
                      <a:pPr algn="ctr"/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السّاحةُ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4720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اليوم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92423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التلّاميذُ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96228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الصّعوباتُ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29786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الشّتلاتُ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69572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التعاونُ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422818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الزراعةُ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98031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الحديقةُ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436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160C914-1616-464C-8714-A2358BDA1F94}"/>
              </a:ext>
            </a:extLst>
          </p:cNvPr>
          <p:cNvGrpSpPr/>
          <p:nvPr/>
        </p:nvGrpSpPr>
        <p:grpSpPr>
          <a:xfrm>
            <a:off x="8041528" y="1325758"/>
            <a:ext cx="1936654" cy="6340466"/>
            <a:chOff x="4443185" y="1325759"/>
            <a:chExt cx="1936654" cy="6340466"/>
          </a:xfrm>
        </p:grpSpPr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6BEAC14F-A0EE-4230-BBF5-B39DB2AD0B51}"/>
                </a:ext>
              </a:extLst>
            </p:cNvPr>
            <p:cNvSpPr/>
            <p:nvPr/>
          </p:nvSpPr>
          <p:spPr>
            <a:xfrm>
              <a:off x="4443185" y="1325759"/>
              <a:ext cx="1936654" cy="6340466"/>
            </a:xfrm>
            <a:prstGeom prst="roundRect">
              <a:avLst>
                <a:gd name="adj" fmla="val 918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710CD958-8DD2-4CDE-90FD-8AC689D27D2B}"/>
                </a:ext>
              </a:extLst>
            </p:cNvPr>
            <p:cNvSpPr/>
            <p:nvPr/>
          </p:nvSpPr>
          <p:spPr>
            <a:xfrm>
              <a:off x="4556397" y="1459400"/>
              <a:ext cx="1710230" cy="829994"/>
            </a:xfrm>
            <a:prstGeom prst="roundRect">
              <a:avLst/>
            </a:prstGeom>
            <a:gradFill>
              <a:gsLst>
                <a:gs pos="0">
                  <a:srgbClr val="00CC99"/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EF0CCFD-EABD-4C91-A532-31F47BA527C3}"/>
                </a:ext>
              </a:extLst>
            </p:cNvPr>
            <p:cNvSpPr txBox="1"/>
            <p:nvPr/>
          </p:nvSpPr>
          <p:spPr>
            <a:xfrm>
              <a:off x="4565442" y="1674342"/>
              <a:ext cx="1701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النكرة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4917912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676573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686909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460705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أحول النّكرة معرفة و أضعها بجملة</a:t>
              </a:r>
            </a:p>
            <a:p>
              <a:pPr algn="r"/>
              <a:r>
                <a:rPr lang="ar-SY" dirty="0"/>
                <a:t> من إنشائي 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aphicFrame>
        <p:nvGraphicFramePr>
          <p:cNvPr id="174" name="Table 7">
            <a:extLst>
              <a:ext uri="{FF2B5EF4-FFF2-40B4-BE49-F238E27FC236}">
                <a16:creationId xmlns:a16="http://schemas.microsoft.com/office/drawing/2014/main" id="{EA8400E4-122A-421D-BEA7-1C55A2240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69777"/>
              </p:ext>
            </p:extLst>
          </p:nvPr>
        </p:nvGraphicFramePr>
        <p:xfrm>
          <a:off x="8122697" y="2471910"/>
          <a:ext cx="1710230" cy="404756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710230">
                  <a:extLst>
                    <a:ext uri="{9D8B030D-6E8A-4147-A177-3AD203B41FA5}">
                      <a16:colId xmlns:a16="http://schemas.microsoft.com/office/drawing/2014/main" val="3444587167"/>
                    </a:ext>
                  </a:extLst>
                </a:gridCol>
              </a:tblGrid>
              <a:tr h="505946">
                <a:tc>
                  <a:txBody>
                    <a:bodyPr/>
                    <a:lstStyle/>
                    <a:p>
                      <a:pPr algn="ctr"/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ساحةٌ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4720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يومٌ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92423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تلاميذٌ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96228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صعوباتٌ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29786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شتلاتٌ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69572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تعاونٌ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422818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زراعةٌ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98031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حديقةٌ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43648"/>
                  </a:ext>
                </a:extLst>
              </a:tr>
            </a:tbl>
          </a:graphicData>
        </a:graphic>
      </p:graphicFrame>
      <p:graphicFrame>
        <p:nvGraphicFramePr>
          <p:cNvPr id="246" name="Table 7">
            <a:extLst>
              <a:ext uri="{FF2B5EF4-FFF2-40B4-BE49-F238E27FC236}">
                <a16:creationId xmlns:a16="http://schemas.microsoft.com/office/drawing/2014/main" id="{E082EC24-0597-400F-AFBF-BAE351A6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05445"/>
              </p:ext>
            </p:extLst>
          </p:nvPr>
        </p:nvGraphicFramePr>
        <p:xfrm>
          <a:off x="1524000" y="2457399"/>
          <a:ext cx="4230417" cy="404756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230417">
                  <a:extLst>
                    <a:ext uri="{9D8B030D-6E8A-4147-A177-3AD203B41FA5}">
                      <a16:colId xmlns:a16="http://schemas.microsoft.com/office/drawing/2014/main" val="3444587167"/>
                    </a:ext>
                  </a:extLst>
                </a:gridCol>
              </a:tblGrid>
              <a:tr h="505946">
                <a:tc>
                  <a:txBody>
                    <a:bodyPr/>
                    <a:lstStyle/>
                    <a:p>
                      <a:pPr algn="ctr"/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السّاحةُ واسعةٌ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4720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اليومُ جميلٌ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92423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التلاميذُ مهذبونُ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96228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 الصّعوباتُ نجتهدُ في اجتيازها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29786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الشتلاتُ مثمرةٌ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69572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التعاونُ نافعٌ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422818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الزراعةُ مفيدةٌ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98031"/>
                  </a:ext>
                </a:extLst>
              </a:tr>
              <a:tr h="505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1800" dirty="0">
                          <a:solidFill>
                            <a:schemeClr val="tx1"/>
                          </a:solidFill>
                        </a:rPr>
                        <a:t>الحديقةُ يانعةٌ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4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626665" y="864041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8185870" y="1140580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4923230" y="313897"/>
            <a:ext cx="5452700" cy="4364742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574"/>
          <a:stretch/>
        </p:blipFill>
        <p:spPr bwMode="auto">
          <a:xfrm>
            <a:off x="5039436" y="363531"/>
            <a:ext cx="5231680" cy="42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10261737" y="-7637"/>
            <a:ext cx="2002794" cy="1947084"/>
          </a:xfrm>
          <a:prstGeom prst="wedgeEllipseCallout">
            <a:avLst>
              <a:gd name="adj1" fmla="val -41519"/>
              <a:gd name="adj2" fmla="val 6938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10499776" y="897924"/>
            <a:ext cx="160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التَّعَاوُن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10425248" y="17153"/>
            <a:ext cx="910324" cy="910324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676071" y="3364195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1521863" y="4385389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9F249A-748E-466F-85EA-06830F8A26CA}"/>
              </a:ext>
            </a:extLst>
          </p:cNvPr>
          <p:cNvSpPr/>
          <p:nvPr/>
        </p:nvSpPr>
        <p:spPr>
          <a:xfrm>
            <a:off x="-37999" y="1953630"/>
            <a:ext cx="5061103" cy="479094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" name="Picture 5">
            <a:extLst>
              <a:ext uri="{FF2B5EF4-FFF2-40B4-BE49-F238E27FC236}">
                <a16:creationId xmlns:a16="http://schemas.microsoft.com/office/drawing/2014/main" id="{5F62D122-AB3F-4D66-9674-C5B3A26AB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r="721"/>
          <a:stretch/>
        </p:blipFill>
        <p:spPr bwMode="auto">
          <a:xfrm>
            <a:off x="46948" y="2040715"/>
            <a:ext cx="4881015" cy="462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Speech Bubble: Oval 103">
            <a:extLst>
              <a:ext uri="{FF2B5EF4-FFF2-40B4-BE49-F238E27FC236}">
                <a16:creationId xmlns:a16="http://schemas.microsoft.com/office/drawing/2014/main" id="{F66C8D36-C20E-4952-B22C-2605438A6BB5}"/>
              </a:ext>
            </a:extLst>
          </p:cNvPr>
          <p:cNvSpPr/>
          <p:nvPr/>
        </p:nvSpPr>
        <p:spPr>
          <a:xfrm rot="837819">
            <a:off x="-114086" y="264337"/>
            <a:ext cx="2044310" cy="1927584"/>
          </a:xfrm>
          <a:prstGeom prst="wedgeEllipseCallout">
            <a:avLst>
              <a:gd name="adj1" fmla="val 71993"/>
              <a:gd name="adj2" fmla="val 4688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F76078-6053-43A6-868A-C19C9628F769}"/>
              </a:ext>
            </a:extLst>
          </p:cNvPr>
          <p:cNvSpPr txBox="1"/>
          <p:nvPr/>
        </p:nvSpPr>
        <p:spPr>
          <a:xfrm>
            <a:off x="126919" y="1152150"/>
            <a:ext cx="16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التَّعَاوُن</a:t>
            </a:r>
          </a:p>
        </p:txBody>
      </p:sp>
      <p:pic>
        <p:nvPicPr>
          <p:cNvPr id="106" name="Graphic 105" descr="Lightbulb and gear">
            <a:extLst>
              <a:ext uri="{FF2B5EF4-FFF2-40B4-BE49-F238E27FC236}">
                <a16:creationId xmlns:a16="http://schemas.microsoft.com/office/drawing/2014/main" id="{C6DA2351-8A59-4351-9CF6-11DF67CD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46760" y="242682"/>
            <a:ext cx="929194" cy="929194"/>
          </a:xfrm>
          <a:prstGeom prst="rect">
            <a:avLst/>
          </a:prstGeom>
        </p:spPr>
      </p:pic>
      <p:sp>
        <p:nvSpPr>
          <p:cNvPr id="48" name="Hexagon 4">
            <a:extLst>
              <a:ext uri="{FF2B5EF4-FFF2-40B4-BE49-F238E27FC236}">
                <a16:creationId xmlns:a16="http://schemas.microsoft.com/office/drawing/2014/main" id="{E3D9B4BA-BCA8-4DFE-B71C-12CEE43D6102}"/>
              </a:ext>
            </a:extLst>
          </p:cNvPr>
          <p:cNvSpPr/>
          <p:nvPr/>
        </p:nvSpPr>
        <p:spPr>
          <a:xfrm>
            <a:off x="5040260" y="440441"/>
            <a:ext cx="2427780" cy="240506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:a16="http://schemas.microsoft.com/office/drawing/2014/main" id="{C8A13C78-F5E9-4A62-BB3A-2000CE9BB6EC}"/>
              </a:ext>
            </a:extLst>
          </p:cNvPr>
          <p:cNvSpPr/>
          <p:nvPr/>
        </p:nvSpPr>
        <p:spPr>
          <a:xfrm flipH="1">
            <a:off x="-10141" y="2201411"/>
            <a:ext cx="2367322" cy="2345176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102" grpId="0" animBg="1"/>
      <p:bldP spid="104" grpId="0" animBg="1"/>
      <p:bldP spid="105" grpId="0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86D0C-B0FD-427A-BDB7-896539A9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10" y="1385707"/>
            <a:ext cx="7724775" cy="952500"/>
          </a:xfrm>
          <a:prstGeom prst="rect">
            <a:avLst/>
          </a:prstGeom>
        </p:spPr>
      </p:pic>
      <p:grpSp>
        <p:nvGrpSpPr>
          <p:cNvPr id="77" name="Group 19">
            <a:extLst>
              <a:ext uri="{FF2B5EF4-FFF2-40B4-BE49-F238E27FC236}">
                <a16:creationId xmlns:a16="http://schemas.microsoft.com/office/drawing/2014/main" id="{2B8F1B78-A24D-4DAC-AC5F-9EE37B7773D1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80" name="Rectangle: Rounded Corners 7">
              <a:extLst>
                <a:ext uri="{FF2B5EF4-FFF2-40B4-BE49-F238E27FC236}">
                  <a16:creationId xmlns:a16="http://schemas.microsoft.com/office/drawing/2014/main" id="{20011515-D01A-4054-A7C5-0059D218966C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Top Corners Rounded 8">
              <a:extLst>
                <a:ext uri="{FF2B5EF4-FFF2-40B4-BE49-F238E27FC236}">
                  <a16:creationId xmlns:a16="http://schemas.microsoft.com/office/drawing/2014/main" id="{CE2F49F8-7C86-49F8-A67F-0015BB24E243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FBF054EB-F27C-4E45-A19C-92D92A592B28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10">
              <a:extLst>
                <a:ext uri="{FF2B5EF4-FFF2-40B4-BE49-F238E27FC236}">
                  <a16:creationId xmlns:a16="http://schemas.microsoft.com/office/drawing/2014/main" id="{73BA9B6B-FE90-410C-8A70-3472BEB3A26F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Circle: Hollow 11">
              <a:extLst>
                <a:ext uri="{FF2B5EF4-FFF2-40B4-BE49-F238E27FC236}">
                  <a16:creationId xmlns:a16="http://schemas.microsoft.com/office/drawing/2014/main" id="{7FD2DC9F-C84E-459D-BDCA-16F6AD0E9EEE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52766FC1-D7D3-4ADB-99BD-092B7E9EC37C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14">
              <a:extLst>
                <a:ext uri="{FF2B5EF4-FFF2-40B4-BE49-F238E27FC236}">
                  <a16:creationId xmlns:a16="http://schemas.microsoft.com/office/drawing/2014/main" id="{9F380379-58A5-498B-822F-44F953948A2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" name="Picture 3">
              <a:extLst>
                <a:ext uri="{FF2B5EF4-FFF2-40B4-BE49-F238E27FC236}">
                  <a16:creationId xmlns:a16="http://schemas.microsoft.com/office/drawing/2014/main" id="{8C6098C1-BF88-4ADA-A797-EDD14E37B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A97BEA58-AC6A-46AB-B4CF-D53D748FB475}"/>
                </a:ext>
              </a:extLst>
            </p:cNvPr>
            <p:cNvSpPr txBox="1"/>
            <p:nvPr/>
          </p:nvSpPr>
          <p:spPr>
            <a:xfrm>
              <a:off x="3709382" y="1566215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أعيد كتابة الجمل الآتية بمحاكاة المثال الآتي  :</a:t>
              </a:r>
              <a:endParaRPr lang="en-US" dirty="0"/>
            </a:p>
          </p:txBody>
        </p:sp>
        <p:sp>
          <p:nvSpPr>
            <p:cNvPr id="99" name="TextBox 18">
              <a:extLst>
                <a:ext uri="{FF2B5EF4-FFF2-40B4-BE49-F238E27FC236}">
                  <a16:creationId xmlns:a16="http://schemas.microsoft.com/office/drawing/2014/main" id="{B6FE1389-68DB-45E3-9C74-AE5DD6CDEE4E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3481" y="862016"/>
            <a:ext cx="627351" cy="6241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51" name="Group 45">
            <a:extLst>
              <a:ext uri="{FF2B5EF4-FFF2-40B4-BE49-F238E27FC236}">
                <a16:creationId xmlns:a16="http://schemas.microsoft.com/office/drawing/2014/main" id="{A57B74B2-0EBB-415E-934D-2BB874BE964F}"/>
              </a:ext>
            </a:extLst>
          </p:cNvPr>
          <p:cNvGrpSpPr/>
          <p:nvPr/>
        </p:nvGrpSpPr>
        <p:grpSpPr>
          <a:xfrm>
            <a:off x="3913856" y="2468926"/>
            <a:ext cx="1349827" cy="2091875"/>
            <a:chOff x="5483450" y="1740804"/>
            <a:chExt cx="1349827" cy="2091875"/>
          </a:xfrm>
        </p:grpSpPr>
        <p:sp>
          <p:nvSpPr>
            <p:cNvPr id="152" name="Rectangle: Rounded Corners 22">
              <a:extLst>
                <a:ext uri="{FF2B5EF4-FFF2-40B4-BE49-F238E27FC236}">
                  <a16:creationId xmlns:a16="http://schemas.microsoft.com/office/drawing/2014/main" id="{C9B75D30-3DB4-4A52-AF46-78E367AC8993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1A41964A-BD28-4307-8EBA-B52E87F73687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اقتراح فوّاز زراعة ساحة المزرعة</a:t>
              </a:r>
            </a:p>
          </p:txBody>
        </p:sp>
      </p:grpSp>
      <p:sp>
        <p:nvSpPr>
          <p:cNvPr id="154" name="Freeform: Shape 23">
            <a:extLst>
              <a:ext uri="{FF2B5EF4-FFF2-40B4-BE49-F238E27FC236}">
                <a16:creationId xmlns:a16="http://schemas.microsoft.com/office/drawing/2014/main" id="{3D329475-0298-4B5C-882C-A7A1F4AB6A84}"/>
              </a:ext>
            </a:extLst>
          </p:cNvPr>
          <p:cNvSpPr/>
          <p:nvPr/>
        </p:nvSpPr>
        <p:spPr>
          <a:xfrm>
            <a:off x="3746942" y="371806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25">
            <a:extLst>
              <a:ext uri="{FF2B5EF4-FFF2-40B4-BE49-F238E27FC236}">
                <a16:creationId xmlns:a16="http://schemas.microsoft.com/office/drawing/2014/main" id="{28B6CC7F-7372-449F-B541-65377BD903D6}"/>
              </a:ext>
            </a:extLst>
          </p:cNvPr>
          <p:cNvSpPr txBox="1"/>
          <p:nvPr/>
        </p:nvSpPr>
        <p:spPr>
          <a:xfrm>
            <a:off x="4342022" y="524205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56" name="TextBox 27">
            <a:extLst>
              <a:ext uri="{FF2B5EF4-FFF2-40B4-BE49-F238E27FC236}">
                <a16:creationId xmlns:a16="http://schemas.microsoft.com/office/drawing/2014/main" id="{33DCFB5A-6D83-4E34-ACA9-3A2DC7EB68FD}"/>
              </a:ext>
            </a:extLst>
          </p:cNvPr>
          <p:cNvSpPr txBox="1"/>
          <p:nvPr/>
        </p:nvSpPr>
        <p:spPr>
          <a:xfrm>
            <a:off x="3746942" y="4542589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زراعة ساحة المزرعة اقتراح فواز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7" name="Group 46">
            <a:extLst>
              <a:ext uri="{FF2B5EF4-FFF2-40B4-BE49-F238E27FC236}">
                <a16:creationId xmlns:a16="http://schemas.microsoft.com/office/drawing/2014/main" id="{4B2E2ACB-5738-4C6D-B4E4-8CBEF236CB9C}"/>
              </a:ext>
            </a:extLst>
          </p:cNvPr>
          <p:cNvGrpSpPr/>
          <p:nvPr/>
        </p:nvGrpSpPr>
        <p:grpSpPr>
          <a:xfrm>
            <a:off x="6983041" y="2468926"/>
            <a:ext cx="1384701" cy="2091875"/>
            <a:chOff x="7863725" y="1740804"/>
            <a:chExt cx="1384701" cy="2091875"/>
          </a:xfrm>
        </p:grpSpPr>
        <p:sp>
          <p:nvSpPr>
            <p:cNvPr id="158" name="Rectangle: Rounded Corners 29">
              <a:extLst>
                <a:ext uri="{FF2B5EF4-FFF2-40B4-BE49-F238E27FC236}">
                  <a16:creationId xmlns:a16="http://schemas.microsoft.com/office/drawing/2014/main" id="{3518A3E8-7821-43CD-A965-A571955DB654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31">
              <a:extLst>
                <a:ext uri="{FF2B5EF4-FFF2-40B4-BE49-F238E27FC236}">
                  <a16:creationId xmlns:a16="http://schemas.microsoft.com/office/drawing/2014/main" id="{84D9F346-1648-4A9D-8592-B7AAA0C443D0}"/>
                </a:ext>
              </a:extLst>
            </p:cNvPr>
            <p:cNvSpPr txBox="1"/>
            <p:nvPr/>
          </p:nvSpPr>
          <p:spPr>
            <a:xfrm>
              <a:off x="7863725" y="1878172"/>
              <a:ext cx="13847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تحوّلت ساحة المدرسة إلى حديقة غناء بفضل التّعاون 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60" name="Freeform: Shape 30">
            <a:extLst>
              <a:ext uri="{FF2B5EF4-FFF2-40B4-BE49-F238E27FC236}">
                <a16:creationId xmlns:a16="http://schemas.microsoft.com/office/drawing/2014/main" id="{40EC9CBB-616A-4000-8EBC-B77AC76B8B52}"/>
              </a:ext>
            </a:extLst>
          </p:cNvPr>
          <p:cNvSpPr/>
          <p:nvPr/>
        </p:nvSpPr>
        <p:spPr>
          <a:xfrm>
            <a:off x="6840827" y="371806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32">
            <a:extLst>
              <a:ext uri="{FF2B5EF4-FFF2-40B4-BE49-F238E27FC236}">
                <a16:creationId xmlns:a16="http://schemas.microsoft.com/office/drawing/2014/main" id="{A0C39D5A-3EE8-4D50-879F-564DF5D6EC6D}"/>
              </a:ext>
            </a:extLst>
          </p:cNvPr>
          <p:cNvSpPr txBox="1"/>
          <p:nvPr/>
        </p:nvSpPr>
        <p:spPr>
          <a:xfrm>
            <a:off x="7435907" y="524205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62" name="TextBox 34">
            <a:extLst>
              <a:ext uri="{FF2B5EF4-FFF2-40B4-BE49-F238E27FC236}">
                <a16:creationId xmlns:a16="http://schemas.microsoft.com/office/drawing/2014/main" id="{789947C9-5340-49F2-B5A3-CC04F562B873}"/>
              </a:ext>
            </a:extLst>
          </p:cNvPr>
          <p:cNvSpPr txBox="1"/>
          <p:nvPr/>
        </p:nvSpPr>
        <p:spPr>
          <a:xfrm>
            <a:off x="6840827" y="4339392"/>
            <a:ext cx="16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بفضل التّعاون تحولت ساحة المدرسة إلى حديقة غنّاء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5" grpId="0"/>
      <p:bldP spid="1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9">
            <a:extLst>
              <a:ext uri="{FF2B5EF4-FFF2-40B4-BE49-F238E27FC236}">
                <a16:creationId xmlns:a16="http://schemas.microsoft.com/office/drawing/2014/main" id="{2B8F1B78-A24D-4DAC-AC5F-9EE37B7773D1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80" name="Rectangle: Rounded Corners 7">
              <a:extLst>
                <a:ext uri="{FF2B5EF4-FFF2-40B4-BE49-F238E27FC236}">
                  <a16:creationId xmlns:a16="http://schemas.microsoft.com/office/drawing/2014/main" id="{20011515-D01A-4054-A7C5-0059D218966C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Top Corners Rounded 8">
              <a:extLst>
                <a:ext uri="{FF2B5EF4-FFF2-40B4-BE49-F238E27FC236}">
                  <a16:creationId xmlns:a16="http://schemas.microsoft.com/office/drawing/2014/main" id="{CE2F49F8-7C86-49F8-A67F-0015BB24E243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FBF054EB-F27C-4E45-A19C-92D92A592B28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10">
              <a:extLst>
                <a:ext uri="{FF2B5EF4-FFF2-40B4-BE49-F238E27FC236}">
                  <a16:creationId xmlns:a16="http://schemas.microsoft.com/office/drawing/2014/main" id="{73BA9B6B-FE90-410C-8A70-3472BEB3A26F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Circle: Hollow 11">
              <a:extLst>
                <a:ext uri="{FF2B5EF4-FFF2-40B4-BE49-F238E27FC236}">
                  <a16:creationId xmlns:a16="http://schemas.microsoft.com/office/drawing/2014/main" id="{7FD2DC9F-C84E-459D-BDCA-16F6AD0E9EEE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52766FC1-D7D3-4ADB-99BD-092B7E9EC37C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14">
              <a:extLst>
                <a:ext uri="{FF2B5EF4-FFF2-40B4-BE49-F238E27FC236}">
                  <a16:creationId xmlns:a16="http://schemas.microsoft.com/office/drawing/2014/main" id="{9F380379-58A5-498B-822F-44F953948A2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" name="Picture 3">
              <a:extLst>
                <a:ext uri="{FF2B5EF4-FFF2-40B4-BE49-F238E27FC236}">
                  <a16:creationId xmlns:a16="http://schemas.microsoft.com/office/drawing/2014/main" id="{8C6098C1-BF88-4ADA-A797-EDD14E37B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A97BEA58-AC6A-46AB-B4CF-D53D748FB475}"/>
                </a:ext>
              </a:extLst>
            </p:cNvPr>
            <p:cNvSpPr txBox="1"/>
            <p:nvPr/>
          </p:nvSpPr>
          <p:spPr>
            <a:xfrm>
              <a:off x="3709382" y="1566215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اكتب مثالاً عن التّعاون داخل الأسرة :</a:t>
              </a:r>
              <a:endParaRPr lang="en-US" dirty="0"/>
            </a:p>
          </p:txBody>
        </p:sp>
        <p:sp>
          <p:nvSpPr>
            <p:cNvPr id="99" name="TextBox 18">
              <a:extLst>
                <a:ext uri="{FF2B5EF4-FFF2-40B4-BE49-F238E27FC236}">
                  <a16:creationId xmlns:a16="http://schemas.microsoft.com/office/drawing/2014/main" id="{B6FE1389-68DB-45E3-9C74-AE5DD6CDEE4E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3481" y="862016"/>
            <a:ext cx="627351" cy="6241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  <a:endParaRPr lang="ar-SY" sz="2400" b="1" dirty="0">
              <a:solidFill>
                <a:srgbClr val="FF0000"/>
              </a:solidFill>
              <a:latin typeface="Oswald" panose="02000503000000000000" pitchFamily="2" charset="0"/>
            </a:endParaRP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5" name="مجموعة 72">
            <a:extLst>
              <a:ext uri="{FF2B5EF4-FFF2-40B4-BE49-F238E27FC236}">
                <a16:creationId xmlns:a16="http://schemas.microsoft.com/office/drawing/2014/main" id="{789A7D03-CDE7-410B-AA00-62D9E4B3837D}"/>
              </a:ext>
            </a:extLst>
          </p:cNvPr>
          <p:cNvGrpSpPr/>
          <p:nvPr/>
        </p:nvGrpSpPr>
        <p:grpSpPr>
          <a:xfrm>
            <a:off x="2081486" y="1287323"/>
            <a:ext cx="3311620" cy="2558576"/>
            <a:chOff x="2373586" y="1392787"/>
            <a:chExt cx="2990214" cy="2393875"/>
          </a:xfrm>
        </p:grpSpPr>
        <p:sp>
          <p:nvSpPr>
            <p:cNvPr id="46" name="Freeform: Shape 97">
              <a:extLst>
                <a:ext uri="{FF2B5EF4-FFF2-40B4-BE49-F238E27FC236}">
                  <a16:creationId xmlns:a16="http://schemas.microsoft.com/office/drawing/2014/main" id="{11943122-EA02-4763-A80F-6F059AEE5C46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47" name="TextBox 151">
              <a:extLst>
                <a:ext uri="{FF2B5EF4-FFF2-40B4-BE49-F238E27FC236}">
                  <a16:creationId xmlns:a16="http://schemas.microsoft.com/office/drawing/2014/main" id="{D9448DE3-D708-480E-A60F-F849450EA8DF}"/>
                </a:ext>
              </a:extLst>
            </p:cNvPr>
            <p:cNvSpPr txBox="1"/>
            <p:nvPr/>
          </p:nvSpPr>
          <p:spPr>
            <a:xfrm>
              <a:off x="2542088" y="2192653"/>
              <a:ext cx="2821712" cy="662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البنت تساعد أمها في أعمال المنزل الابن يساعد والده في الحقل</a:t>
              </a:r>
            </a:p>
          </p:txBody>
        </p:sp>
      </p:grpSp>
      <p:grpSp>
        <p:nvGrpSpPr>
          <p:cNvPr id="48" name="مجموعة 77">
            <a:extLst>
              <a:ext uri="{FF2B5EF4-FFF2-40B4-BE49-F238E27FC236}">
                <a16:creationId xmlns:a16="http://schemas.microsoft.com/office/drawing/2014/main" id="{17CEEA86-FE0E-434F-9A96-A9BCD7657001}"/>
              </a:ext>
            </a:extLst>
          </p:cNvPr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49" name="Oval 119">
              <a:extLst>
                <a:ext uri="{FF2B5EF4-FFF2-40B4-BE49-F238E27FC236}">
                  <a16:creationId xmlns:a16="http://schemas.microsoft.com/office/drawing/2014/main" id="{7EBFDAF0-8B78-47A6-B176-AA4EE1CD5380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5CF491-A52F-4437-B490-49D6EAD5B969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0BEF537-40FC-473E-82F6-4B12C0409F9F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9F871D-E836-4F41-966C-CB498F93BE8A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84">
              <a:extLst>
                <a:ext uri="{FF2B5EF4-FFF2-40B4-BE49-F238E27FC236}">
                  <a16:creationId xmlns:a16="http://schemas.microsoft.com/office/drawing/2014/main" id="{8C293902-97C0-43C2-9EFE-9CAB9F543CEA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Rectangle 85">
              <a:extLst>
                <a:ext uri="{FF2B5EF4-FFF2-40B4-BE49-F238E27FC236}">
                  <a16:creationId xmlns:a16="http://schemas.microsoft.com/office/drawing/2014/main" id="{C2906DF4-3978-4746-A9C9-4A6EB94BA99C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مجموعة 84">
            <a:extLst>
              <a:ext uri="{FF2B5EF4-FFF2-40B4-BE49-F238E27FC236}">
                <a16:creationId xmlns:a16="http://schemas.microsoft.com/office/drawing/2014/main" id="{40883DAB-2665-4C70-8875-6BA1E621CC44}"/>
              </a:ext>
            </a:extLst>
          </p:cNvPr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56" name="Oval 120">
              <a:extLst>
                <a:ext uri="{FF2B5EF4-FFF2-40B4-BE49-F238E27FC236}">
                  <a16:creationId xmlns:a16="http://schemas.microsoft.com/office/drawing/2014/main" id="{C12BE950-94CB-4855-8539-51F4520D5657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98">
              <a:extLst>
                <a:ext uri="{FF2B5EF4-FFF2-40B4-BE49-F238E27FC236}">
                  <a16:creationId xmlns:a16="http://schemas.microsoft.com/office/drawing/2014/main" id="{23A71306-35A5-47D7-8531-93A45A410264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Rectangle 99">
              <a:extLst>
                <a:ext uri="{FF2B5EF4-FFF2-40B4-BE49-F238E27FC236}">
                  <a16:creationId xmlns:a16="http://schemas.microsoft.com/office/drawing/2014/main" id="{74EF1398-E47C-4156-A01E-93ED3F417898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100">
              <a:extLst>
                <a:ext uri="{FF2B5EF4-FFF2-40B4-BE49-F238E27FC236}">
                  <a16:creationId xmlns:a16="http://schemas.microsoft.com/office/drawing/2014/main" id="{7A25F434-174E-4E98-9341-86B38DC0451C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101">
              <a:extLst>
                <a:ext uri="{FF2B5EF4-FFF2-40B4-BE49-F238E27FC236}">
                  <a16:creationId xmlns:a16="http://schemas.microsoft.com/office/drawing/2014/main" id="{6E84949D-D087-4A4C-A903-EA0AAC3985E5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Rectangle 102">
              <a:extLst>
                <a:ext uri="{FF2B5EF4-FFF2-40B4-BE49-F238E27FC236}">
                  <a16:creationId xmlns:a16="http://schemas.microsoft.com/office/drawing/2014/main" id="{997C7EB1-955E-4383-85DD-ABF811E00EF8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مجموعة 91">
            <a:extLst>
              <a:ext uri="{FF2B5EF4-FFF2-40B4-BE49-F238E27FC236}">
                <a16:creationId xmlns:a16="http://schemas.microsoft.com/office/drawing/2014/main" id="{D6360942-515C-40E4-B4A8-B922CE30E6B9}"/>
              </a:ext>
            </a:extLst>
          </p:cNvPr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87" name="Oval 121">
              <a:extLst>
                <a:ext uri="{FF2B5EF4-FFF2-40B4-BE49-F238E27FC236}">
                  <a16:creationId xmlns:a16="http://schemas.microsoft.com/office/drawing/2014/main" id="{0EA4B86D-B187-483F-A685-DD0146868B01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id="{95927950-47B4-4324-8736-D762A8BEE392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Rectangle 105">
              <a:extLst>
                <a:ext uri="{FF2B5EF4-FFF2-40B4-BE49-F238E27FC236}">
                  <a16:creationId xmlns:a16="http://schemas.microsoft.com/office/drawing/2014/main" id="{6E87DB83-4555-4672-80BA-A56ED3325F17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106">
              <a:extLst>
                <a:ext uri="{FF2B5EF4-FFF2-40B4-BE49-F238E27FC236}">
                  <a16:creationId xmlns:a16="http://schemas.microsoft.com/office/drawing/2014/main" id="{22F01DFD-D283-468F-AB44-C827AFDAC614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id="{A396AE71-985B-4DCA-908D-C439C518429B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Rectangle 108">
              <a:extLst>
                <a:ext uri="{FF2B5EF4-FFF2-40B4-BE49-F238E27FC236}">
                  <a16:creationId xmlns:a16="http://schemas.microsoft.com/office/drawing/2014/main" id="{42A37B29-BDCB-4728-B852-ADFD7DCB342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مجموعة 98">
            <a:extLst>
              <a:ext uri="{FF2B5EF4-FFF2-40B4-BE49-F238E27FC236}">
                <a16:creationId xmlns:a16="http://schemas.microsoft.com/office/drawing/2014/main" id="{DC874CB7-FA0B-48CE-943E-BB83ACEEC47F}"/>
              </a:ext>
            </a:extLst>
          </p:cNvPr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ED4DFAE2-C9E6-423E-BE05-723B334B4F6B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4C74CC97-2C93-45C3-BF54-296D247A0B32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E1F92EE1-DDD1-4B44-8B9C-A0858503D59E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362F2B5-F74A-4D8A-9406-303A9AE05079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5084943C-7C17-4413-B86E-9B09D9658C23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27E51E4-D1E6-4D07-9D12-9134FCC3032B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9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المقصود بيومِ البيئةِ العالمي؟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ماذا طلبَ المعلُّم من تلاميذِه؟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هل وافق التَّلاميذ جميعهم على اقتراحِ فوَّاز؟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حجةُ حازمٍ في رفضِ اقتراح فواز؟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91176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430732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أنّ السّاحة واسعةٌ و هم صغارٌ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580278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لا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565568"/>
              <a:ext cx="3607798" cy="777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زيادةُ الوعي بمشاكلِ البيئة،  مثل المواد الكيميائيّةِ السّامةِ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642229"/>
              <a:ext cx="3621480" cy="820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المشاركةُ باقتراحاتٍ يحافظون بها على بيئةِ المدرسةِ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941CECF-91DE-4856-93BF-FE05CB74DB31}"/>
              </a:ext>
            </a:extLst>
          </p:cNvPr>
          <p:cNvGrpSpPr/>
          <p:nvPr/>
        </p:nvGrpSpPr>
        <p:grpSpPr>
          <a:xfrm rot="5400000">
            <a:off x="7267337" y="2757694"/>
            <a:ext cx="923330" cy="4952639"/>
            <a:chOff x="7667296" y="2016645"/>
            <a:chExt cx="1423237" cy="4952639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9316C44-EC9E-49D2-823A-BE7F36D00D76}"/>
                </a:ext>
              </a:extLst>
            </p:cNvPr>
            <p:cNvSpPr txBox="1"/>
            <p:nvPr/>
          </p:nvSpPr>
          <p:spPr>
            <a:xfrm>
              <a:off x="7667296" y="2465855"/>
              <a:ext cx="1423237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تضامناً مع البرنامج الوطني " قطرة " أوجِّهُ </a:t>
              </a:r>
            </a:p>
            <a:p>
              <a:pPr algn="r"/>
              <a:r>
                <a:rPr lang="ar-SY" sz="1600" b="1" dirty="0"/>
                <a:t>نصيحةً للمجموعة الرَّابعة للعمل بها أثناء </a:t>
              </a:r>
            </a:p>
            <a:p>
              <a:pPr algn="r"/>
              <a:r>
                <a:rPr lang="ar-SY" sz="1600" b="1" dirty="0"/>
                <a:t>قيامِهم بالمهمَّاتِ المُسنَدَةِ إليهم من قبل المعلِّم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29436" y="4283336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نتيجةُ تعاوُن المعلِّم مع التَّلاميذِ؟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808684"/>
            <a:ext cx="3228672" cy="830997"/>
            <a:chOff x="5722256" y="5215978"/>
            <a:chExt cx="4989899" cy="1240656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97497" y="5215978"/>
              <a:ext cx="3594302" cy="124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زادَ التَّعاون بين التَّلاميذِ و شاعَ الحبُّ،  و أصبحّتِ السَّاحةُ حديقةً خضراءَ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F74AD42-D1AA-422E-B691-797659A12249}"/>
              </a:ext>
            </a:extLst>
          </p:cNvPr>
          <p:cNvGrpSpPr/>
          <p:nvPr/>
        </p:nvGrpSpPr>
        <p:grpSpPr>
          <a:xfrm rot="5400000">
            <a:off x="7426290" y="-632296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بماذا ردَّ فوازٌ على رفضِ حازمٍ؟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084079" y="81883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E65D8C0-BFAC-48BA-B882-3FF06FAAB87B}"/>
              </a:ext>
            </a:extLst>
          </p:cNvPr>
          <p:cNvGrpSpPr/>
          <p:nvPr/>
        </p:nvGrpSpPr>
        <p:grpSpPr>
          <a:xfrm rot="5400000">
            <a:off x="7386757" y="497301"/>
            <a:ext cx="677108" cy="5011382"/>
            <a:chOff x="7853860" y="2033180"/>
            <a:chExt cx="1043708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F48544C-1FE2-489A-B00E-0CD7E31428C8}"/>
                </a:ext>
              </a:extLst>
            </p:cNvPr>
            <p:cNvSpPr txBox="1"/>
            <p:nvPr/>
          </p:nvSpPr>
          <p:spPr>
            <a:xfrm>
              <a:off x="7853860" y="2508070"/>
              <a:ext cx="104370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كيف تعاونَ المعلُّمُ مع </a:t>
              </a:r>
            </a:p>
            <a:p>
              <a:pPr algn="r"/>
              <a:r>
                <a:rPr lang="ar-SY" sz="1600" b="1" dirty="0"/>
                <a:t>التَّلاميذِ؟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6356850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603CB4C-6666-47D4-AD0D-6E0D76E75FE6}"/>
                </a:ext>
              </a:extLst>
            </p:cNvPr>
            <p:cNvSpPr txBox="1"/>
            <p:nvPr/>
          </p:nvSpPr>
          <p:spPr>
            <a:xfrm>
              <a:off x="6203047" y="5375028"/>
              <a:ext cx="3669785" cy="74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بالتَّعاونِ نجتازُ الصعوباتَ و نحقّقُ الأهدافَ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C890F37-00B5-4FDA-94EE-036238F70991}"/>
              </a:ext>
            </a:extLst>
          </p:cNvPr>
          <p:cNvGrpSpPr/>
          <p:nvPr/>
        </p:nvGrpSpPr>
        <p:grpSpPr>
          <a:xfrm>
            <a:off x="28482" y="2547136"/>
            <a:ext cx="3516713" cy="1086527"/>
            <a:chOff x="5722256" y="5219357"/>
            <a:chExt cx="4989899" cy="1101848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F7B9BA2-34BC-4B65-9B52-343ACE10BFFF}"/>
                </a:ext>
              </a:extLst>
            </p:cNvPr>
            <p:cNvSpPr txBox="1"/>
            <p:nvPr/>
          </p:nvSpPr>
          <p:spPr>
            <a:xfrm>
              <a:off x="6005768" y="5219357"/>
              <a:ext cx="3942436" cy="109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/>
                <a:t> قسّمَ التلاميذَ إلى مجموعاتٍ،  وخصَّ كل مجموعةٍ بعملٍ بحيث يتعاونُ أفرادُها على إنجازهِ، و أحضر لهم الشتلاتَ و أدواتَ الزِّراعةِ</a:t>
              </a: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3A1AF21-4732-43EF-A40D-C0DD6C97866A}"/>
              </a:ext>
            </a:extLst>
          </p:cNvPr>
          <p:cNvGrpSpPr/>
          <p:nvPr/>
        </p:nvGrpSpPr>
        <p:grpSpPr>
          <a:xfrm>
            <a:off x="30755" y="4906511"/>
            <a:ext cx="3228672" cy="657795"/>
            <a:chOff x="5722256" y="5339135"/>
            <a:chExt cx="4989899" cy="982070"/>
          </a:xfrm>
        </p:grpSpPr>
        <p:sp>
          <p:nvSpPr>
            <p:cNvPr id="208" name="Arrow: Pentagon 207">
              <a:extLst>
                <a:ext uri="{FF2B5EF4-FFF2-40B4-BE49-F238E27FC236}">
                  <a16:creationId xmlns:a16="http://schemas.microsoft.com/office/drawing/2014/main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:a16="http://schemas.microsoft.com/office/drawing/2014/main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9825DCA-2FF9-45A4-BA0C-E78A00EEB1BC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0A29C1D-061F-4383-89F6-D303D4687F53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أنصحُهم بتّرشيدِ استهلاكِ الماءِ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9">
            <a:extLst>
              <a:ext uri="{FF2B5EF4-FFF2-40B4-BE49-F238E27FC236}">
                <a16:creationId xmlns:a16="http://schemas.microsoft.com/office/drawing/2014/main" id="{2B8F1B78-A24D-4DAC-AC5F-9EE37B7773D1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80" name="Rectangle: Rounded Corners 7">
              <a:extLst>
                <a:ext uri="{FF2B5EF4-FFF2-40B4-BE49-F238E27FC236}">
                  <a16:creationId xmlns:a16="http://schemas.microsoft.com/office/drawing/2014/main" id="{20011515-D01A-4054-A7C5-0059D218966C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Top Corners Rounded 8">
              <a:extLst>
                <a:ext uri="{FF2B5EF4-FFF2-40B4-BE49-F238E27FC236}">
                  <a16:creationId xmlns:a16="http://schemas.microsoft.com/office/drawing/2014/main" id="{CE2F49F8-7C86-49F8-A67F-0015BB24E243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FBF054EB-F27C-4E45-A19C-92D92A592B28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10">
              <a:extLst>
                <a:ext uri="{FF2B5EF4-FFF2-40B4-BE49-F238E27FC236}">
                  <a16:creationId xmlns:a16="http://schemas.microsoft.com/office/drawing/2014/main" id="{73BA9B6B-FE90-410C-8A70-3472BEB3A26F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Circle: Hollow 11">
              <a:extLst>
                <a:ext uri="{FF2B5EF4-FFF2-40B4-BE49-F238E27FC236}">
                  <a16:creationId xmlns:a16="http://schemas.microsoft.com/office/drawing/2014/main" id="{7FD2DC9F-C84E-459D-BDCA-16F6AD0E9EEE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52766FC1-D7D3-4ADB-99BD-092B7E9EC37C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14">
              <a:extLst>
                <a:ext uri="{FF2B5EF4-FFF2-40B4-BE49-F238E27FC236}">
                  <a16:creationId xmlns:a16="http://schemas.microsoft.com/office/drawing/2014/main" id="{9F380379-58A5-498B-822F-44F953948A2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" name="Picture 3">
              <a:extLst>
                <a:ext uri="{FF2B5EF4-FFF2-40B4-BE49-F238E27FC236}">
                  <a16:creationId xmlns:a16="http://schemas.microsoft.com/office/drawing/2014/main" id="{8C6098C1-BF88-4ADA-A797-EDD14E37B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A97BEA58-AC6A-46AB-B4CF-D53D748FB475}"/>
                </a:ext>
              </a:extLst>
            </p:cNvPr>
            <p:cNvSpPr txBox="1"/>
            <p:nvPr/>
          </p:nvSpPr>
          <p:spPr>
            <a:xfrm>
              <a:off x="3665840" y="1522673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الآتي :</a:t>
              </a:r>
              <a:endParaRPr lang="en-US" dirty="0"/>
            </a:p>
          </p:txBody>
        </p:sp>
        <p:sp>
          <p:nvSpPr>
            <p:cNvPr id="99" name="TextBox 18">
              <a:extLst>
                <a:ext uri="{FF2B5EF4-FFF2-40B4-BE49-F238E27FC236}">
                  <a16:creationId xmlns:a16="http://schemas.microsoft.com/office/drawing/2014/main" id="{B6FE1389-68DB-45E3-9C74-AE5DD6CDEE4E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39" name="Group 43">
            <a:extLst>
              <a:ext uri="{FF2B5EF4-FFF2-40B4-BE49-F238E27FC236}">
                <a16:creationId xmlns:a16="http://schemas.microsoft.com/office/drawing/2014/main" id="{AAA8985E-C7CB-4513-B963-0FFA5BE29D5A}"/>
              </a:ext>
            </a:extLst>
          </p:cNvPr>
          <p:cNvGrpSpPr/>
          <p:nvPr/>
        </p:nvGrpSpPr>
        <p:grpSpPr>
          <a:xfrm>
            <a:off x="2491090" y="2686639"/>
            <a:ext cx="1468749" cy="2091875"/>
            <a:chOff x="592678" y="1740804"/>
            <a:chExt cx="1468749" cy="2091875"/>
          </a:xfrm>
        </p:grpSpPr>
        <p:sp>
          <p:nvSpPr>
            <p:cNvPr id="140" name="Rectangle: Rounded Corners 7">
              <a:extLst>
                <a:ext uri="{FF2B5EF4-FFF2-40B4-BE49-F238E27FC236}">
                  <a16:creationId xmlns:a16="http://schemas.microsoft.com/office/drawing/2014/main" id="{12B56C0B-11C0-46BA-ABBE-DA604CBF4FCF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8">
              <a:extLst>
                <a:ext uri="{FF2B5EF4-FFF2-40B4-BE49-F238E27FC236}">
                  <a16:creationId xmlns:a16="http://schemas.microsoft.com/office/drawing/2014/main" id="{448E384A-0DAE-4BDC-A8C5-FBA0633E5DF9}"/>
                </a:ext>
              </a:extLst>
            </p:cNvPr>
            <p:cNvSpPr txBox="1"/>
            <p:nvPr/>
          </p:nvSpPr>
          <p:spPr>
            <a:xfrm>
              <a:off x="592678" y="1904868"/>
              <a:ext cx="1468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أربع مجموعات، مجموعةٌ تنظّف و مجموعةٌ تحفر و مجموعةٌ تغرس،  و مجموعةٌ تسقي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42" name="Freeform: Shape 6">
            <a:extLst>
              <a:ext uri="{FF2B5EF4-FFF2-40B4-BE49-F238E27FC236}">
                <a16:creationId xmlns:a16="http://schemas.microsoft.com/office/drawing/2014/main" id="{D762D1A4-1936-453D-829C-E51E56D69F92}"/>
              </a:ext>
            </a:extLst>
          </p:cNvPr>
          <p:cNvSpPr/>
          <p:nvPr/>
        </p:nvSpPr>
        <p:spPr>
          <a:xfrm>
            <a:off x="2404998" y="414215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9">
            <a:extLst>
              <a:ext uri="{FF2B5EF4-FFF2-40B4-BE49-F238E27FC236}">
                <a16:creationId xmlns:a16="http://schemas.microsoft.com/office/drawing/2014/main" id="{62A9DD0D-1DC4-4C74-874C-5877839CC58A}"/>
              </a:ext>
            </a:extLst>
          </p:cNvPr>
          <p:cNvSpPr txBox="1"/>
          <p:nvPr/>
        </p:nvSpPr>
        <p:spPr>
          <a:xfrm>
            <a:off x="3000078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144" name="TextBox 12">
            <a:extLst>
              <a:ext uri="{FF2B5EF4-FFF2-40B4-BE49-F238E27FC236}">
                <a16:creationId xmlns:a16="http://schemas.microsoft.com/office/drawing/2014/main" id="{C7D22335-3C8C-49EA-9268-12483A3AEC00}"/>
              </a:ext>
            </a:extLst>
          </p:cNvPr>
          <p:cNvSpPr txBox="1"/>
          <p:nvPr/>
        </p:nvSpPr>
        <p:spPr>
          <a:xfrm>
            <a:off x="2404998" y="455710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عددُ المجموعات و مهمةُ كل مجموعةٍ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5" name="Group 44">
            <a:extLst>
              <a:ext uri="{FF2B5EF4-FFF2-40B4-BE49-F238E27FC236}">
                <a16:creationId xmlns:a16="http://schemas.microsoft.com/office/drawing/2014/main" id="{C8BB263D-47F4-43AE-BA08-CD5A1F9E1100}"/>
              </a:ext>
            </a:extLst>
          </p:cNvPr>
          <p:cNvGrpSpPr/>
          <p:nvPr/>
        </p:nvGrpSpPr>
        <p:grpSpPr>
          <a:xfrm>
            <a:off x="4424437" y="2686639"/>
            <a:ext cx="1349827" cy="2091875"/>
            <a:chOff x="3078475" y="1740804"/>
            <a:chExt cx="1349827" cy="2091875"/>
          </a:xfrm>
        </p:grpSpPr>
        <p:sp>
          <p:nvSpPr>
            <p:cNvPr id="146" name="Rectangle: Rounded Corners 15">
              <a:extLst>
                <a:ext uri="{FF2B5EF4-FFF2-40B4-BE49-F238E27FC236}">
                  <a16:creationId xmlns:a16="http://schemas.microsoft.com/office/drawing/2014/main" id="{A2F6D113-EB8E-4F15-B842-FCC0A429AFB9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7">
              <a:extLst>
                <a:ext uri="{FF2B5EF4-FFF2-40B4-BE49-F238E27FC236}">
                  <a16:creationId xmlns:a16="http://schemas.microsoft.com/office/drawing/2014/main" id="{CC73F136-F6B4-4BDE-BC2F-ABFC4788BEFB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بالتعاون نجتاز الصعوبات و نحقق الأهداف 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48" name="Freeform: Shape 16">
            <a:extLst>
              <a:ext uri="{FF2B5EF4-FFF2-40B4-BE49-F238E27FC236}">
                <a16:creationId xmlns:a16="http://schemas.microsoft.com/office/drawing/2014/main" id="{0B6DC756-5509-4385-A97C-8188399CD18D}"/>
              </a:ext>
            </a:extLst>
          </p:cNvPr>
          <p:cNvSpPr/>
          <p:nvPr/>
        </p:nvSpPr>
        <p:spPr>
          <a:xfrm>
            <a:off x="4257523" y="414215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8">
            <a:extLst>
              <a:ext uri="{FF2B5EF4-FFF2-40B4-BE49-F238E27FC236}">
                <a16:creationId xmlns:a16="http://schemas.microsoft.com/office/drawing/2014/main" id="{B05F0F34-BC8D-482C-ADBF-030D3FF3A8B0}"/>
              </a:ext>
            </a:extLst>
          </p:cNvPr>
          <p:cNvSpPr txBox="1"/>
          <p:nvPr/>
        </p:nvSpPr>
        <p:spPr>
          <a:xfrm>
            <a:off x="4852603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50" name="TextBox 20">
            <a:extLst>
              <a:ext uri="{FF2B5EF4-FFF2-40B4-BE49-F238E27FC236}">
                <a16:creationId xmlns:a16="http://schemas.microsoft.com/office/drawing/2014/main" id="{48075B46-6C7E-4FDF-8D50-AF6C440BA5F0}"/>
              </a:ext>
            </a:extLst>
          </p:cNvPr>
          <p:cNvSpPr txBox="1"/>
          <p:nvPr/>
        </p:nvSpPr>
        <p:spPr>
          <a:xfrm>
            <a:off x="4257523" y="455710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حل المشكلة من وجهة نظر فواز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1" name="Group 45">
            <a:extLst>
              <a:ext uri="{FF2B5EF4-FFF2-40B4-BE49-F238E27FC236}">
                <a16:creationId xmlns:a16="http://schemas.microsoft.com/office/drawing/2014/main" id="{A57B74B2-0EBB-415E-934D-2BB874BE964F}"/>
              </a:ext>
            </a:extLst>
          </p:cNvPr>
          <p:cNvGrpSpPr/>
          <p:nvPr/>
        </p:nvGrpSpPr>
        <p:grpSpPr>
          <a:xfrm>
            <a:off x="6238862" y="2686639"/>
            <a:ext cx="1349827" cy="2091875"/>
            <a:chOff x="5483450" y="1740804"/>
            <a:chExt cx="1349827" cy="2091875"/>
          </a:xfrm>
        </p:grpSpPr>
        <p:sp>
          <p:nvSpPr>
            <p:cNvPr id="152" name="Rectangle: Rounded Corners 22">
              <a:extLst>
                <a:ext uri="{FF2B5EF4-FFF2-40B4-BE49-F238E27FC236}">
                  <a16:creationId xmlns:a16="http://schemas.microsoft.com/office/drawing/2014/main" id="{C9B75D30-3DB4-4A52-AF46-78E367AC8993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1A41964A-BD28-4307-8EBA-B52E87F73687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إنَّ السَّاحةَ واسعةٌ و هم صغارٌ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54" name="Freeform: Shape 23">
            <a:extLst>
              <a:ext uri="{FF2B5EF4-FFF2-40B4-BE49-F238E27FC236}">
                <a16:creationId xmlns:a16="http://schemas.microsoft.com/office/drawing/2014/main" id="{3D329475-0298-4B5C-882C-A7A1F4AB6A84}"/>
              </a:ext>
            </a:extLst>
          </p:cNvPr>
          <p:cNvSpPr/>
          <p:nvPr/>
        </p:nvSpPr>
        <p:spPr>
          <a:xfrm>
            <a:off x="6071948" y="414215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25">
            <a:extLst>
              <a:ext uri="{FF2B5EF4-FFF2-40B4-BE49-F238E27FC236}">
                <a16:creationId xmlns:a16="http://schemas.microsoft.com/office/drawing/2014/main" id="{28B6CC7F-7372-449F-B541-65377BD903D6}"/>
              </a:ext>
            </a:extLst>
          </p:cNvPr>
          <p:cNvSpPr txBox="1"/>
          <p:nvPr/>
        </p:nvSpPr>
        <p:spPr>
          <a:xfrm>
            <a:off x="6667028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56" name="TextBox 27">
            <a:extLst>
              <a:ext uri="{FF2B5EF4-FFF2-40B4-BE49-F238E27FC236}">
                <a16:creationId xmlns:a16="http://schemas.microsoft.com/office/drawing/2014/main" id="{33DCFB5A-6D83-4E34-ACA9-3A2DC7EB68FD}"/>
              </a:ext>
            </a:extLst>
          </p:cNvPr>
          <p:cNvSpPr txBox="1"/>
          <p:nvPr/>
        </p:nvSpPr>
        <p:spPr>
          <a:xfrm>
            <a:off x="6071948" y="4557105"/>
            <a:ext cx="16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الصُّعوبات التي ذكرها حازم حول اقتراح فوّاز 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7" name="Group 46">
            <a:extLst>
              <a:ext uri="{FF2B5EF4-FFF2-40B4-BE49-F238E27FC236}">
                <a16:creationId xmlns:a16="http://schemas.microsoft.com/office/drawing/2014/main" id="{4B2E2ACB-5738-4C6D-B4E4-8CBEF236CB9C}"/>
              </a:ext>
            </a:extLst>
          </p:cNvPr>
          <p:cNvGrpSpPr/>
          <p:nvPr/>
        </p:nvGrpSpPr>
        <p:grpSpPr>
          <a:xfrm>
            <a:off x="7953895" y="2686639"/>
            <a:ext cx="1349827" cy="2091875"/>
            <a:chOff x="7888425" y="1740804"/>
            <a:chExt cx="1349827" cy="2091875"/>
          </a:xfrm>
        </p:grpSpPr>
        <p:sp>
          <p:nvSpPr>
            <p:cNvPr id="158" name="Rectangle: Rounded Corners 29">
              <a:extLst>
                <a:ext uri="{FF2B5EF4-FFF2-40B4-BE49-F238E27FC236}">
                  <a16:creationId xmlns:a16="http://schemas.microsoft.com/office/drawing/2014/main" id="{3518A3E8-7821-43CD-A965-A571955DB654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31">
              <a:extLst>
                <a:ext uri="{FF2B5EF4-FFF2-40B4-BE49-F238E27FC236}">
                  <a16:creationId xmlns:a16="http://schemas.microsoft.com/office/drawing/2014/main" id="{84D9F346-1648-4A9D-8592-B7AAA0C443D0}"/>
                </a:ext>
              </a:extLst>
            </p:cNvPr>
            <p:cNvSpPr txBox="1"/>
            <p:nvPr/>
          </p:nvSpPr>
          <p:spPr>
            <a:xfrm>
              <a:off x="7991499" y="2177864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زراعةُ ساحةِ الحديقةِ 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60" name="Freeform: Shape 30">
            <a:extLst>
              <a:ext uri="{FF2B5EF4-FFF2-40B4-BE49-F238E27FC236}">
                <a16:creationId xmlns:a16="http://schemas.microsoft.com/office/drawing/2014/main" id="{40EC9CBB-616A-4000-8EBC-B77AC76B8B52}"/>
              </a:ext>
            </a:extLst>
          </p:cNvPr>
          <p:cNvSpPr/>
          <p:nvPr/>
        </p:nvSpPr>
        <p:spPr>
          <a:xfrm>
            <a:off x="7786981" y="414215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32">
            <a:extLst>
              <a:ext uri="{FF2B5EF4-FFF2-40B4-BE49-F238E27FC236}">
                <a16:creationId xmlns:a16="http://schemas.microsoft.com/office/drawing/2014/main" id="{A0C39D5A-3EE8-4D50-879F-564DF5D6EC6D}"/>
              </a:ext>
            </a:extLst>
          </p:cNvPr>
          <p:cNvSpPr txBox="1"/>
          <p:nvPr/>
        </p:nvSpPr>
        <p:spPr>
          <a:xfrm>
            <a:off x="8382061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62" name="TextBox 34">
            <a:extLst>
              <a:ext uri="{FF2B5EF4-FFF2-40B4-BE49-F238E27FC236}">
                <a16:creationId xmlns:a16="http://schemas.microsoft.com/office/drawing/2014/main" id="{789947C9-5340-49F2-B5A3-CC04F562B873}"/>
              </a:ext>
            </a:extLst>
          </p:cNvPr>
          <p:cNvSpPr txBox="1"/>
          <p:nvPr/>
        </p:nvSpPr>
        <p:spPr>
          <a:xfrm>
            <a:off x="7786981" y="4557105"/>
            <a:ext cx="16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الاقتراح الذي تقدَّم به فواز في يومِ البيئة العالمي </a:t>
            </a:r>
            <a:endParaRPr lang="en-US" sz="1600" b="1" dirty="0"/>
          </a:p>
        </p:txBody>
      </p:sp>
      <p:grpSp>
        <p:nvGrpSpPr>
          <p:cNvPr id="163" name="Group 43">
            <a:extLst>
              <a:ext uri="{FF2B5EF4-FFF2-40B4-BE49-F238E27FC236}">
                <a16:creationId xmlns:a16="http://schemas.microsoft.com/office/drawing/2014/main" id="{D6DE7DFE-048F-47F5-B6B9-2CE9B0984E4A}"/>
              </a:ext>
            </a:extLst>
          </p:cNvPr>
          <p:cNvGrpSpPr/>
          <p:nvPr/>
        </p:nvGrpSpPr>
        <p:grpSpPr>
          <a:xfrm>
            <a:off x="705012" y="2705689"/>
            <a:ext cx="1349827" cy="2091875"/>
            <a:chOff x="673500" y="1740804"/>
            <a:chExt cx="1349827" cy="2091875"/>
          </a:xfrm>
        </p:grpSpPr>
        <p:sp>
          <p:nvSpPr>
            <p:cNvPr id="164" name="Rectangle: Rounded Corners 7">
              <a:extLst>
                <a:ext uri="{FF2B5EF4-FFF2-40B4-BE49-F238E27FC236}">
                  <a16:creationId xmlns:a16="http://schemas.microsoft.com/office/drawing/2014/main" id="{1396192E-43C2-4944-A822-AF306575E248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8">
              <a:extLst>
                <a:ext uri="{FF2B5EF4-FFF2-40B4-BE49-F238E27FC236}">
                  <a16:creationId xmlns:a16="http://schemas.microsoft.com/office/drawing/2014/main" id="{FEBF9A09-923C-49AE-800B-FBE7DC9FF870}"/>
                </a:ext>
              </a:extLst>
            </p:cNvPr>
            <p:cNvSpPr txBox="1"/>
            <p:nvPr/>
          </p:nvSpPr>
          <p:spPr>
            <a:xfrm>
              <a:off x="776573" y="1993198"/>
              <a:ext cx="124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النَّتيجة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66" name="Freeform: Shape 6">
            <a:extLst>
              <a:ext uri="{FF2B5EF4-FFF2-40B4-BE49-F238E27FC236}">
                <a16:creationId xmlns:a16="http://schemas.microsoft.com/office/drawing/2014/main" id="{97BAAC0A-850D-4DB8-B3C1-572D47EA77E8}"/>
              </a:ext>
            </a:extLst>
          </p:cNvPr>
          <p:cNvSpPr/>
          <p:nvPr/>
        </p:nvSpPr>
        <p:spPr>
          <a:xfrm>
            <a:off x="538098" y="416120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9">
            <a:extLst>
              <a:ext uri="{FF2B5EF4-FFF2-40B4-BE49-F238E27FC236}">
                <a16:creationId xmlns:a16="http://schemas.microsoft.com/office/drawing/2014/main" id="{BE77BF7F-135A-4D41-9814-CD90520D5CFF}"/>
              </a:ext>
            </a:extLst>
          </p:cNvPr>
          <p:cNvSpPr txBox="1"/>
          <p:nvPr/>
        </p:nvSpPr>
        <p:spPr>
          <a:xfrm>
            <a:off x="1133178" y="527562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5</a:t>
            </a:r>
          </a:p>
        </p:txBody>
      </p:sp>
      <p:sp>
        <p:nvSpPr>
          <p:cNvPr id="168" name="TextBox 12">
            <a:extLst>
              <a:ext uri="{FF2B5EF4-FFF2-40B4-BE49-F238E27FC236}">
                <a16:creationId xmlns:a16="http://schemas.microsoft.com/office/drawing/2014/main" id="{BF851D5D-7CA1-4F49-B0D3-C5FDB68A053B}"/>
              </a:ext>
            </a:extLst>
          </p:cNvPr>
          <p:cNvSpPr txBox="1"/>
          <p:nvPr/>
        </p:nvSpPr>
        <p:spPr>
          <a:xfrm>
            <a:off x="538098" y="457615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أصبحَتْ السَّاحةُ حديقةً خضراءَ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43" grpId="0"/>
      <p:bldP spid="149" grpId="0"/>
      <p:bldP spid="155" grpId="0"/>
      <p:bldP spid="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296063"/>
              <a:ext cx="1725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....... الخيرُ كلَّ النّاسِ </a:t>
              </a:r>
              <a:endParaRPr lang="en-US" sz="20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بالكَلِمَةَ المناسبة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25015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خصَّ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عمَّ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3A0E892-9CDE-4BA4-A356-5B03E116F4D4}"/>
              </a:ext>
            </a:extLst>
          </p:cNvPr>
          <p:cNvSpPr txBox="1"/>
          <p:nvPr/>
        </p:nvSpPr>
        <p:spPr>
          <a:xfrm>
            <a:off x="7533196" y="2997179"/>
            <a:ext cx="681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</a:rPr>
              <a:t>عمَّ</a:t>
            </a:r>
            <a:endParaRPr lang="ar-S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67707" y="1332109"/>
              <a:ext cx="1725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...... قائدُ المدرسةِ الطَّالبَ المتفوِّقَ بهديةٍ ثمينةٍ</a:t>
              </a:r>
              <a:endParaRPr lang="en-US" sz="20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بالكَلِمَةَ المناسبة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عمَّ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خصَّ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9EE5044-7D27-4FDA-9D06-E6EB65B43A2F}"/>
              </a:ext>
            </a:extLst>
          </p:cNvPr>
          <p:cNvSpPr txBox="1"/>
          <p:nvPr/>
        </p:nvSpPr>
        <p:spPr>
          <a:xfrm>
            <a:off x="7680425" y="3072150"/>
            <a:ext cx="681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</a:rPr>
              <a:t>خصَّ</a:t>
            </a:r>
            <a:endParaRPr lang="ar-S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مجموعة 68">
            <a:extLst>
              <a:ext uri="{FF2B5EF4-FFF2-40B4-BE49-F238E27FC236}">
                <a16:creationId xmlns:a16="http://schemas.microsoft.com/office/drawing/2014/main" id="{33A5F063-B7BF-44E4-BF74-DEBA849F0E61}"/>
              </a:ext>
            </a:extLst>
          </p:cNvPr>
          <p:cNvGrpSpPr/>
          <p:nvPr/>
        </p:nvGrpSpPr>
        <p:grpSpPr>
          <a:xfrm>
            <a:off x="2096287" y="4754607"/>
            <a:ext cx="2779296" cy="2376810"/>
            <a:chOff x="2362987" y="3154407"/>
            <a:chExt cx="2779296" cy="2376810"/>
          </a:xfrm>
          <a:solidFill>
            <a:srgbClr val="E1014C"/>
          </a:solidFill>
        </p:grpSpPr>
        <p:sp>
          <p:nvSpPr>
            <p:cNvPr id="110" name="Freeform: Shape 103">
              <a:extLst>
                <a:ext uri="{FF2B5EF4-FFF2-40B4-BE49-F238E27FC236}">
                  <a16:creationId xmlns:a16="http://schemas.microsoft.com/office/drawing/2014/main" id="{B61E187D-5C8D-4036-BCF3-878A6BDE7A58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TextBox 151">
              <a:extLst>
                <a:ext uri="{FF2B5EF4-FFF2-40B4-BE49-F238E27FC236}">
                  <a16:creationId xmlns:a16="http://schemas.microsoft.com/office/drawing/2014/main" id="{60B190BB-3C85-4E38-ABDF-8FE7EC0234A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واسِعة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قليل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ضدُّها كثير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مفردها صعوبة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جمعها حدائق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92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حدِيقة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06389" cy="2393875"/>
            <a:chOff x="2373586" y="1392787"/>
            <a:chExt cx="2806389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65481" y="2191068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صُعوبات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مجموعة 46">
            <a:extLst>
              <a:ext uri="{FF2B5EF4-FFF2-40B4-BE49-F238E27FC236}">
                <a16:creationId xmlns:a16="http://schemas.microsoft.com/office/drawing/2014/main" id="{FE8E26C4-529B-42BA-8D70-CDC079B91B82}"/>
              </a:ext>
            </a:extLst>
          </p:cNvPr>
          <p:cNvGrpSpPr/>
          <p:nvPr/>
        </p:nvGrpSpPr>
        <p:grpSpPr>
          <a:xfrm>
            <a:off x="6006739" y="5267111"/>
            <a:ext cx="2741910" cy="927279"/>
            <a:chOff x="6006739" y="1668053"/>
            <a:chExt cx="2741910" cy="927279"/>
          </a:xfrm>
        </p:grpSpPr>
        <p:sp>
          <p:nvSpPr>
            <p:cNvPr id="113" name="Arrow: Pentagon 59">
              <a:extLst>
                <a:ext uri="{FF2B5EF4-FFF2-40B4-BE49-F238E27FC236}">
                  <a16:creationId xmlns:a16="http://schemas.microsoft.com/office/drawing/2014/main" id="{E7219949-54AE-4AFB-B50D-B11C0870E6D4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TextBox 78">
              <a:extLst>
                <a:ext uri="{FF2B5EF4-FFF2-40B4-BE49-F238E27FC236}">
                  <a16:creationId xmlns:a16="http://schemas.microsoft.com/office/drawing/2014/main" id="{1C704CF0-8E9D-413C-A33E-FD66BE833BFC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مذكّرها واسع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5" name="Right Triangle 84">
            <a:extLst>
              <a:ext uri="{FF2B5EF4-FFF2-40B4-BE49-F238E27FC236}">
                <a16:creationId xmlns:a16="http://schemas.microsoft.com/office/drawing/2014/main" id="{1E6C4A83-7E9C-41F8-9738-91F48EA0B96B}"/>
              </a:ext>
            </a:extLst>
          </p:cNvPr>
          <p:cNvSpPr/>
          <p:nvPr/>
        </p:nvSpPr>
        <p:spPr>
          <a:xfrm rot="284147">
            <a:off x="5876276" y="54397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1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مُسْلِم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مؤنّثها مسلمة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6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692</Words>
  <Application>Microsoft Office PowerPoint</Application>
  <PresentationFormat>Widescreen</PresentationFormat>
  <Paragraphs>236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Aller</vt:lpstr>
      <vt:lpstr>Arial</vt:lpstr>
      <vt:lpstr>AXtManalBold</vt:lpstr>
      <vt:lpstr>Bahnschrift SemiBold SemiConden</vt:lpstr>
      <vt:lpstr>Berlin Sans FB</vt:lpstr>
      <vt:lpstr>Calibri</vt:lpstr>
      <vt:lpstr>Calibri Light</vt:lpstr>
      <vt:lpstr>Century Gothic</vt:lpstr>
      <vt:lpstr>Cooper Black</vt:lpstr>
      <vt:lpstr>Economica</vt:lpstr>
      <vt:lpstr>Hand Of Sean</vt:lpstr>
      <vt:lpstr>Helvetica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duha omar</cp:lastModifiedBy>
  <cp:revision>314</cp:revision>
  <dcterms:created xsi:type="dcterms:W3CDTF">2020-09-22T10:26:44Z</dcterms:created>
  <dcterms:modified xsi:type="dcterms:W3CDTF">2021-05-28T12:41:22Z</dcterms:modified>
</cp:coreProperties>
</file>