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89" r:id="rId2"/>
    <p:sldId id="694" r:id="rId3"/>
    <p:sldId id="681" r:id="rId4"/>
    <p:sldId id="682" r:id="rId5"/>
    <p:sldId id="648" r:id="rId6"/>
    <p:sldId id="685" r:id="rId7"/>
    <p:sldId id="665" r:id="rId8"/>
    <p:sldId id="686" r:id="rId9"/>
    <p:sldId id="687" r:id="rId10"/>
    <p:sldId id="690" r:id="rId11"/>
    <p:sldId id="678" r:id="rId12"/>
    <p:sldId id="596" r:id="rId13"/>
    <p:sldId id="691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6" autoAdjust="0"/>
    <p:restoredTop sz="94660"/>
  </p:normalViewPr>
  <p:slideViewPr>
    <p:cSldViewPr snapToGrid="0">
      <p:cViewPr>
        <p:scale>
          <a:sx n="66" d="100"/>
          <a:sy n="66" d="100"/>
        </p:scale>
        <p:origin x="-84" y="-162"/>
      </p:cViewPr>
      <p:guideLst>
        <p:guide orient="horz" pos="1561"/>
        <p:guide pos="5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02/09/1442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gif"/><Relationship Id="rId7" Type="http://schemas.openxmlformats.org/officeDocument/2006/relationships/image" Target="../media/image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.svg"/><Relationship Id="rId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227946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124874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كَيْفَ أَتَصَرَّفُ؟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05644" y="2260155"/>
            <a:ext cx="1638314" cy="2322961"/>
            <a:chOff x="1824712" y="2259160"/>
            <a:chExt cx="163695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2388" y="3653523"/>
              <a:ext cx="889404" cy="7748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39" y="3152260"/>
              <a:ext cx="132811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أَتَصَرَّفُ؟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60193" y="75556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220988" y="396911"/>
            <a:ext cx="5611403" cy="851247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670930" y="522527"/>
            <a:ext cx="5152134" cy="543085"/>
            <a:chOff x="2266332" y="1971530"/>
            <a:chExt cx="5445424" cy="543085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266332" y="1991395"/>
              <a:ext cx="5445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كَيْفَ أَتَصَرَّفُ فِي </a:t>
              </a:r>
              <a:r>
                <a:rPr lang="ar-SY" sz="2800" b="1" dirty="0" smtClean="0"/>
                <a:t>وَقْتِ </a:t>
              </a:r>
              <a:r>
                <a:rPr lang="ar-SY" sz="2800" b="1" dirty="0"/>
                <a:t>رَاحَةِ الأهْلِ </a:t>
              </a:r>
              <a:r>
                <a:rPr lang="ar-SY" sz="2800" b="1" dirty="0" smtClean="0"/>
                <a:t>؟</a:t>
              </a:r>
              <a:endParaRPr lang="ar-SY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90" y="211013"/>
            <a:ext cx="974598" cy="70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1">
            <a:extLst>
              <a:ext uri="{FF2B5EF4-FFF2-40B4-BE49-F238E27FC236}">
                <a16:creationId xmlns=""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35" y="1599001"/>
            <a:ext cx="3342536" cy="1991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121871">
            <a:off x="9266354" y="4081634"/>
            <a:ext cx="1151488" cy="683536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76200">
            <a:solidFill>
              <a:srgbClr val="0070C0"/>
            </a:solidFill>
            <a:prstDash val="sysDash"/>
            <a:headEnd type="oval" w="med" len="med"/>
            <a:tailEnd type="triangle" w="med" len="med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1">
            <a:extLst>
              <a:ext uri="{FF2B5EF4-FFF2-40B4-BE49-F238E27FC236}">
                <a16:creationId xmlns=""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12" y="5092762"/>
            <a:ext cx="2619773" cy="1658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1" name="Group 62">
            <a:extLst>
              <a:ext uri="{FF2B5EF4-FFF2-40B4-BE49-F238E27FC236}">
                <a16:creationId xmlns:a16="http://schemas.microsoft.com/office/drawing/2014/main" xmlns="" id="{8ACA37F5-FA1E-472F-A164-A25C74F12E64}"/>
              </a:ext>
            </a:extLst>
          </p:cNvPr>
          <p:cNvGrpSpPr/>
          <p:nvPr/>
        </p:nvGrpSpPr>
        <p:grpSpPr>
          <a:xfrm>
            <a:off x="11211428" y="1298231"/>
            <a:ext cx="671079" cy="730105"/>
            <a:chOff x="9158514" y="1814286"/>
            <a:chExt cx="435429" cy="435429"/>
          </a:xfrm>
        </p:grpSpPr>
        <p:sp>
          <p:nvSpPr>
            <p:cNvPr id="42" name="Oval 63">
              <a:extLst>
                <a:ext uri="{FF2B5EF4-FFF2-40B4-BE49-F238E27FC236}">
                  <a16:creationId xmlns:a16="http://schemas.microsoft.com/office/drawing/2014/main" xmlns="" id="{1288231F-55D5-40AD-9878-E8F63331FE46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64" descr="Checkmark">
              <a:extLst>
                <a:ext uri="{FF2B5EF4-FFF2-40B4-BE49-F238E27FC236}">
                  <a16:creationId xmlns:a16="http://schemas.microsoft.com/office/drawing/2014/main" xmlns="" id="{456072F0-EC1F-4621-B3DD-ED23F2EA3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pic>
        <p:nvPicPr>
          <p:cNvPr id="45" name="Picture 6">
            <a:extLst>
              <a:ext uri="{FF2B5EF4-FFF2-40B4-BE49-F238E27FC236}">
                <a16:creationId xmlns=""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32" y="1589087"/>
            <a:ext cx="3671431" cy="2068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121871">
            <a:off x="4015447" y="3872651"/>
            <a:ext cx="1308987" cy="78207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76200">
            <a:solidFill>
              <a:srgbClr val="FFC000"/>
            </a:solidFill>
            <a:prstDash val="sysDash"/>
            <a:headEnd type="oval" w="med" len="med"/>
            <a:tailEnd type="triangle" w="med" len="med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6">
            <a:extLst>
              <a:ext uri="{FF2B5EF4-FFF2-40B4-BE49-F238E27FC236}">
                <a16:creationId xmlns=""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21" y="5025939"/>
            <a:ext cx="2861614" cy="1658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8" name="Group 22">
            <a:extLst>
              <a:ext uri="{FF2B5EF4-FFF2-40B4-BE49-F238E27FC236}">
                <a16:creationId xmlns:a16="http://schemas.microsoft.com/office/drawing/2014/main" xmlns="" id="{62F9BDBA-631F-4E4B-A038-8BB275602A5B}"/>
              </a:ext>
            </a:extLst>
          </p:cNvPr>
          <p:cNvGrpSpPr/>
          <p:nvPr/>
        </p:nvGrpSpPr>
        <p:grpSpPr>
          <a:xfrm>
            <a:off x="6313824" y="1433300"/>
            <a:ext cx="714212" cy="617533"/>
            <a:chOff x="8498339" y="2099136"/>
            <a:chExt cx="384292" cy="384292"/>
          </a:xfrm>
        </p:grpSpPr>
        <p:sp>
          <p:nvSpPr>
            <p:cNvPr id="49" name="Oval 20">
              <a:extLst>
                <a:ext uri="{FF2B5EF4-FFF2-40B4-BE49-F238E27FC236}">
                  <a16:creationId xmlns:a16="http://schemas.microsoft.com/office/drawing/2014/main" xmlns="" id="{301E624D-C06C-4E55-9515-E9D3C32D9E05}"/>
                </a:ext>
              </a:extLst>
            </p:cNvPr>
            <p:cNvSpPr/>
            <p:nvPr/>
          </p:nvSpPr>
          <p:spPr>
            <a:xfrm>
              <a:off x="8498339" y="2099136"/>
              <a:ext cx="384292" cy="384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50" name="Graphic 16" descr="Close">
              <a:extLst>
                <a:ext uri="{FF2B5EF4-FFF2-40B4-BE49-F238E27FC236}">
                  <a16:creationId xmlns:a16="http://schemas.microsoft.com/office/drawing/2014/main" xmlns="" id="{8024CD10-B935-4EC8-9982-A533CA2D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567041" y="2167838"/>
              <a:ext cx="246888" cy="246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73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7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7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9" dur="200" fill="hold"/>
                                        <p:tgtEl>
                                          <p:spTgt spid="4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9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0197" y="2260155"/>
            <a:ext cx="1371603" cy="2322961"/>
            <a:chOff x="1979138" y="2259160"/>
            <a:chExt cx="137046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4275" y="3633926"/>
              <a:ext cx="933836" cy="813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38" y="3233571"/>
              <a:ext cx="1328112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أَتَصَرَّفُ؟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27414" y="1498993"/>
            <a:ext cx="2442926" cy="65872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666488" y="839533"/>
            <a:ext cx="5128002" cy="1060055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750335" y="1226917"/>
            <a:ext cx="5044155" cy="954107"/>
            <a:chOff x="2390316" y="1971530"/>
            <a:chExt cx="4888710" cy="95410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390316" y="1971530"/>
              <a:ext cx="48887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حَدِّدِي عَلَى هَذِهِ السَّاعَةِ وَقْتَ رَاحَةِ عَائِلَتِكِ.</a:t>
              </a:r>
              <a:endParaRPr lang="ar-SY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937784" y="241096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51" y="2449302"/>
            <a:ext cx="3784274" cy="3120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FDBBD5-49CE-4BBA-8BB2-69DEA3692443}"/>
              </a:ext>
            </a:extLst>
          </p:cNvPr>
          <p:cNvSpPr/>
          <p:nvPr/>
        </p:nvSpPr>
        <p:spPr>
          <a:xfrm>
            <a:off x="-10496" y="0"/>
            <a:ext cx="12202496" cy="680173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2000" t="-6000" r="-17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658AB4E0-0DE3-4518-A85C-A8BD46813E6F}"/>
              </a:ext>
            </a:extLst>
          </p:cNvPr>
          <p:cNvSpPr/>
          <p:nvPr/>
        </p:nvSpPr>
        <p:spPr>
          <a:xfrm rot="16200000">
            <a:off x="3236583" y="639825"/>
            <a:ext cx="4367694" cy="6113887"/>
          </a:xfrm>
          <a:custGeom>
            <a:avLst/>
            <a:gdLst>
              <a:gd name="connsiteX0" fmla="*/ 4367694 w 4367694"/>
              <a:gd name="connsiteY0" fmla="*/ 436770 h 6113887"/>
              <a:gd name="connsiteX1" fmla="*/ 4367693 w 4367694"/>
              <a:gd name="connsiteY1" fmla="*/ 6113887 h 6113887"/>
              <a:gd name="connsiteX2" fmla="*/ 3494154 w 4367694"/>
              <a:gd name="connsiteY2" fmla="*/ 6113887 h 6113887"/>
              <a:gd name="connsiteX3" fmla="*/ 3494154 w 4367694"/>
              <a:gd name="connsiteY3" fmla="*/ 5445991 h 6113887"/>
              <a:gd name="connsiteX4" fmla="*/ 3494154 w 4367694"/>
              <a:gd name="connsiteY4" fmla="*/ 6113887 h 6113887"/>
              <a:gd name="connsiteX5" fmla="*/ 2620616 w 4367694"/>
              <a:gd name="connsiteY5" fmla="*/ 6113887 h 6113887"/>
              <a:gd name="connsiteX6" fmla="*/ 2620615 w 4367694"/>
              <a:gd name="connsiteY6" fmla="*/ 6113887 h 6113887"/>
              <a:gd name="connsiteX7" fmla="*/ 1747077 w 4367694"/>
              <a:gd name="connsiteY7" fmla="*/ 6113887 h 6113887"/>
              <a:gd name="connsiteX8" fmla="*/ 873539 w 4367694"/>
              <a:gd name="connsiteY8" fmla="*/ 6113887 h 6113887"/>
              <a:gd name="connsiteX9" fmla="*/ 873538 w 4367694"/>
              <a:gd name="connsiteY9" fmla="*/ 6113887 h 6113887"/>
              <a:gd name="connsiteX10" fmla="*/ 0 w 4367694"/>
              <a:gd name="connsiteY10" fmla="*/ 6113887 h 6113887"/>
              <a:gd name="connsiteX11" fmla="*/ 0 w 4367694"/>
              <a:gd name="connsiteY11" fmla="*/ 436770 h 6113887"/>
              <a:gd name="connsiteX12" fmla="*/ 436770 w 4367694"/>
              <a:gd name="connsiteY12" fmla="*/ 0 h 6113887"/>
              <a:gd name="connsiteX13" fmla="*/ 864666 w 4367694"/>
              <a:gd name="connsiteY13" fmla="*/ 348746 h 6113887"/>
              <a:gd name="connsiteX14" fmla="*/ 873539 w 4367694"/>
              <a:gd name="connsiteY14" fmla="*/ 436761 h 6113887"/>
              <a:gd name="connsiteX15" fmla="*/ 882412 w 4367694"/>
              <a:gd name="connsiteY15" fmla="*/ 348746 h 6113887"/>
              <a:gd name="connsiteX16" fmla="*/ 1310308 w 4367694"/>
              <a:gd name="connsiteY16" fmla="*/ 0 h 6113887"/>
              <a:gd name="connsiteX17" fmla="*/ 1738204 w 4367694"/>
              <a:gd name="connsiteY17" fmla="*/ 348746 h 6113887"/>
              <a:gd name="connsiteX18" fmla="*/ 1747078 w 4367694"/>
              <a:gd name="connsiteY18" fmla="*/ 436765 h 6113887"/>
              <a:gd name="connsiteX19" fmla="*/ 1755951 w 4367694"/>
              <a:gd name="connsiteY19" fmla="*/ 348746 h 6113887"/>
              <a:gd name="connsiteX20" fmla="*/ 2183847 w 4367694"/>
              <a:gd name="connsiteY20" fmla="*/ 0 h 6113887"/>
              <a:gd name="connsiteX21" fmla="*/ 2611743 w 4367694"/>
              <a:gd name="connsiteY21" fmla="*/ 348746 h 6113887"/>
              <a:gd name="connsiteX22" fmla="*/ 2620616 w 4367694"/>
              <a:gd name="connsiteY22" fmla="*/ 436760 h 6113887"/>
              <a:gd name="connsiteX23" fmla="*/ 2629489 w 4367694"/>
              <a:gd name="connsiteY23" fmla="*/ 348746 h 6113887"/>
              <a:gd name="connsiteX24" fmla="*/ 3057385 w 4367694"/>
              <a:gd name="connsiteY24" fmla="*/ 0 h 6113887"/>
              <a:gd name="connsiteX25" fmla="*/ 3485281 w 4367694"/>
              <a:gd name="connsiteY25" fmla="*/ 348746 h 6113887"/>
              <a:gd name="connsiteX26" fmla="*/ 3494154 w 4367694"/>
              <a:gd name="connsiteY26" fmla="*/ 436765 h 6113887"/>
              <a:gd name="connsiteX27" fmla="*/ 3503028 w 4367694"/>
              <a:gd name="connsiteY27" fmla="*/ 348746 h 6113887"/>
              <a:gd name="connsiteX28" fmla="*/ 3930924 w 4367694"/>
              <a:gd name="connsiteY28" fmla="*/ 0 h 6113887"/>
              <a:gd name="connsiteX29" fmla="*/ 4367694 w 4367694"/>
              <a:gd name="connsiteY29" fmla="*/ 436770 h 61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67694" h="6113887">
                <a:moveTo>
                  <a:pt x="4367694" y="436770"/>
                </a:moveTo>
                <a:cubicBezTo>
                  <a:pt x="4367694" y="2329142"/>
                  <a:pt x="4367693" y="4221515"/>
                  <a:pt x="4367693" y="6113887"/>
                </a:cubicBezTo>
                <a:lnTo>
                  <a:pt x="3494154" y="6113887"/>
                </a:lnTo>
                <a:lnTo>
                  <a:pt x="3494154" y="5445991"/>
                </a:lnTo>
                <a:lnTo>
                  <a:pt x="3494154" y="6113887"/>
                </a:lnTo>
                <a:lnTo>
                  <a:pt x="2620616" y="6113887"/>
                </a:lnTo>
                <a:lnTo>
                  <a:pt x="2620615" y="6113887"/>
                </a:lnTo>
                <a:lnTo>
                  <a:pt x="1747077" y="6113887"/>
                </a:lnTo>
                <a:lnTo>
                  <a:pt x="873539" y="6113887"/>
                </a:lnTo>
                <a:lnTo>
                  <a:pt x="873538" y="6113887"/>
                </a:lnTo>
                <a:lnTo>
                  <a:pt x="0" y="6113887"/>
                </a:lnTo>
                <a:lnTo>
                  <a:pt x="0" y="436770"/>
                </a:lnTo>
                <a:cubicBezTo>
                  <a:pt x="0" y="195549"/>
                  <a:pt x="195549" y="0"/>
                  <a:pt x="436770" y="0"/>
                </a:cubicBezTo>
                <a:cubicBezTo>
                  <a:pt x="647839" y="0"/>
                  <a:pt x="823939" y="149718"/>
                  <a:pt x="864666" y="348746"/>
                </a:cubicBezTo>
                <a:lnTo>
                  <a:pt x="873539" y="436761"/>
                </a:lnTo>
                <a:lnTo>
                  <a:pt x="882412" y="348746"/>
                </a:lnTo>
                <a:cubicBezTo>
                  <a:pt x="923139" y="149718"/>
                  <a:pt x="1099240" y="0"/>
                  <a:pt x="1310308" y="0"/>
                </a:cubicBezTo>
                <a:cubicBezTo>
                  <a:pt x="1521376" y="0"/>
                  <a:pt x="1697477" y="149718"/>
                  <a:pt x="1738204" y="348746"/>
                </a:cubicBezTo>
                <a:lnTo>
                  <a:pt x="1747078" y="436765"/>
                </a:lnTo>
                <a:lnTo>
                  <a:pt x="1755951" y="348746"/>
                </a:lnTo>
                <a:cubicBezTo>
                  <a:pt x="1796678" y="149717"/>
                  <a:pt x="1972779" y="0"/>
                  <a:pt x="2183847" y="0"/>
                </a:cubicBezTo>
                <a:cubicBezTo>
                  <a:pt x="2394915" y="0"/>
                  <a:pt x="2571016" y="149717"/>
                  <a:pt x="2611743" y="348746"/>
                </a:cubicBezTo>
                <a:lnTo>
                  <a:pt x="2620616" y="436760"/>
                </a:lnTo>
                <a:lnTo>
                  <a:pt x="2629489" y="348746"/>
                </a:lnTo>
                <a:cubicBezTo>
                  <a:pt x="2670216" y="149717"/>
                  <a:pt x="2846317" y="0"/>
                  <a:pt x="3057385" y="0"/>
                </a:cubicBezTo>
                <a:cubicBezTo>
                  <a:pt x="3268453" y="0"/>
                  <a:pt x="3444554" y="149717"/>
                  <a:pt x="3485281" y="348746"/>
                </a:cubicBezTo>
                <a:lnTo>
                  <a:pt x="3494154" y="436765"/>
                </a:lnTo>
                <a:lnTo>
                  <a:pt x="3503028" y="348746"/>
                </a:lnTo>
                <a:cubicBezTo>
                  <a:pt x="3543755" y="149717"/>
                  <a:pt x="3719856" y="0"/>
                  <a:pt x="3930924" y="0"/>
                </a:cubicBezTo>
                <a:cubicBezTo>
                  <a:pt x="4172145" y="0"/>
                  <a:pt x="4367694" y="195549"/>
                  <a:pt x="4367694" y="436770"/>
                </a:cubicBezTo>
                <a:close/>
              </a:path>
            </a:pathLst>
          </a:custGeom>
          <a:solidFill>
            <a:schemeClr val="tx1">
              <a:alpha val="98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68BE590-BD0B-4734-ADB0-A890D9074E21}"/>
              </a:ext>
            </a:extLst>
          </p:cNvPr>
          <p:cNvGrpSpPr/>
          <p:nvPr/>
        </p:nvGrpSpPr>
        <p:grpSpPr>
          <a:xfrm>
            <a:off x="2504048" y="1626363"/>
            <a:ext cx="6113887" cy="873539"/>
            <a:chOff x="2504048" y="2151013"/>
            <a:chExt cx="6113887" cy="873539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="" xmlns:a16="http://schemas.microsoft.com/office/drawing/2014/main" id="{7CFD0A8B-7B57-4533-AB87-B31167F4CC97}"/>
                </a:ext>
              </a:extLst>
            </p:cNvPr>
            <p:cNvSpPr/>
            <p:nvPr/>
          </p:nvSpPr>
          <p:spPr>
            <a:xfrm rot="16200000">
              <a:off x="5124222" y="-469161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C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2F8C4D9-9E6D-4328-9F76-D4918473B260}"/>
                </a:ext>
              </a:extLst>
            </p:cNvPr>
            <p:cNvSpPr txBox="1"/>
            <p:nvPr/>
          </p:nvSpPr>
          <p:spPr>
            <a:xfrm>
              <a:off x="2658794" y="2233840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36C31F70-DE17-461C-B3C4-EC599D8871FD}"/>
                </a:ext>
              </a:extLst>
            </p:cNvPr>
            <p:cNvGrpSpPr/>
            <p:nvPr/>
          </p:nvGrpSpPr>
          <p:grpSpPr>
            <a:xfrm>
              <a:off x="3031580" y="2336651"/>
              <a:ext cx="4777700" cy="461665"/>
              <a:chOff x="3031580" y="1323777"/>
              <a:chExt cx="4777700" cy="461665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D3CAD08-DEF8-488F-A5E7-E56C7A226FC2}"/>
                  </a:ext>
                </a:extLst>
              </p:cNvPr>
              <p:cNvSpPr txBox="1"/>
              <p:nvPr/>
            </p:nvSpPr>
            <p:spPr>
              <a:xfrm>
                <a:off x="3031580" y="1323777"/>
                <a:ext cx="4777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الْعَفْوُ مِنْ أَخْلاَقِ الْمُسْلِمِينَ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9B3A083-01D2-4CA4-AD29-7477AB5B0618}"/>
                  </a:ext>
                </a:extLst>
              </p:cNvPr>
              <p:cNvSpPr txBox="1"/>
              <p:nvPr/>
            </p:nvSpPr>
            <p:spPr>
              <a:xfrm>
                <a:off x="3370553" y="1495529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6A1402F-0D5F-4B52-9CCC-6CCA44417D7C}"/>
              </a:ext>
            </a:extLst>
          </p:cNvPr>
          <p:cNvGrpSpPr/>
          <p:nvPr/>
        </p:nvGrpSpPr>
        <p:grpSpPr>
          <a:xfrm>
            <a:off x="2504048" y="2499902"/>
            <a:ext cx="6113887" cy="873539"/>
            <a:chOff x="2504048" y="3024552"/>
            <a:chExt cx="6113887" cy="873539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="" xmlns:a16="http://schemas.microsoft.com/office/drawing/2014/main" id="{54536FE0-8182-47CC-8605-BCC1F89E9970}"/>
                </a:ext>
              </a:extLst>
            </p:cNvPr>
            <p:cNvSpPr/>
            <p:nvPr/>
          </p:nvSpPr>
          <p:spPr>
            <a:xfrm rot="16200000">
              <a:off x="5124222" y="404378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B684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F7AD090-F28B-46A0-B754-6CC5906C0DE8}"/>
                </a:ext>
              </a:extLst>
            </p:cNvPr>
            <p:cNvSpPr txBox="1"/>
            <p:nvPr/>
          </p:nvSpPr>
          <p:spPr>
            <a:xfrm>
              <a:off x="2658793" y="3105557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74AEDB7A-546C-45A0-8F46-8BFAB50D9260}"/>
                </a:ext>
              </a:extLst>
            </p:cNvPr>
            <p:cNvGrpSpPr/>
            <p:nvPr/>
          </p:nvGrpSpPr>
          <p:grpSpPr>
            <a:xfrm>
              <a:off x="2807380" y="3131792"/>
              <a:ext cx="4773051" cy="576758"/>
              <a:chOff x="2807380" y="1254418"/>
              <a:chExt cx="4773051" cy="576758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1685E620-3311-4B7A-831C-68664ABE7962}"/>
                  </a:ext>
                </a:extLst>
              </p:cNvPr>
              <p:cNvSpPr txBox="1"/>
              <p:nvPr/>
            </p:nvSpPr>
            <p:spPr>
              <a:xfrm>
                <a:off x="2807380" y="1369511"/>
                <a:ext cx="4773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نُصْحُكِ لِمَنْ يُسِيءُ لِلْآخَرِينَ أَمْرُ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ضَرورِيُّ</a:t>
                </a:r>
                <a:endPara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ABEE0861-AA10-4D48-B665-49363D4FDC3D}"/>
                  </a:ext>
                </a:extLst>
              </p:cNvPr>
              <p:cNvSpPr txBox="1"/>
              <p:nvPr/>
            </p:nvSpPr>
            <p:spPr>
              <a:xfrm>
                <a:off x="3314931" y="1254418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A0FEA97-F887-4B7C-A171-0D80399B1E41}"/>
              </a:ext>
            </a:extLst>
          </p:cNvPr>
          <p:cNvGrpSpPr/>
          <p:nvPr/>
        </p:nvGrpSpPr>
        <p:grpSpPr>
          <a:xfrm>
            <a:off x="2504048" y="3373440"/>
            <a:ext cx="6113887" cy="873539"/>
            <a:chOff x="2504048" y="3898090"/>
            <a:chExt cx="6113887" cy="873539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="" xmlns:a16="http://schemas.microsoft.com/office/drawing/2014/main" id="{398415C3-8F33-4784-ABEE-64E3F290188B}"/>
                </a:ext>
              </a:extLst>
            </p:cNvPr>
            <p:cNvSpPr/>
            <p:nvPr/>
          </p:nvSpPr>
          <p:spPr>
            <a:xfrm rot="16200000">
              <a:off x="5124222" y="1277916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2A36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FAC325-DB82-4B91-BEAB-AD614FB5C8E5}"/>
                </a:ext>
              </a:extLst>
            </p:cNvPr>
            <p:cNvSpPr txBox="1"/>
            <p:nvPr/>
          </p:nvSpPr>
          <p:spPr>
            <a:xfrm>
              <a:off x="2546244" y="3977274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9B53E047-83B4-4991-B45A-C0653DD073E4}"/>
                </a:ext>
              </a:extLst>
            </p:cNvPr>
            <p:cNvGrpSpPr/>
            <p:nvPr/>
          </p:nvGrpSpPr>
          <p:grpSpPr>
            <a:xfrm>
              <a:off x="2962127" y="4104026"/>
              <a:ext cx="4618304" cy="520568"/>
              <a:chOff x="2962127" y="1334016"/>
              <a:chExt cx="4618304" cy="520568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1AB2181-B779-450B-A678-8751FF3A0FBF}"/>
                  </a:ext>
                </a:extLst>
              </p:cNvPr>
              <p:cNvSpPr txBox="1"/>
              <p:nvPr/>
            </p:nvSpPr>
            <p:spPr>
              <a:xfrm>
                <a:off x="2962127" y="1334016"/>
                <a:ext cx="4618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مُسَاعَدَةُ الْآخَرِينَ مِنَ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الأخلاق الْإِسْلاَمِيَّةِ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3A2A5AB6-5F46-4B8F-A015-512B2E6389C7}"/>
                  </a:ext>
                </a:extLst>
              </p:cNvPr>
              <p:cNvSpPr txBox="1"/>
              <p:nvPr/>
            </p:nvSpPr>
            <p:spPr>
              <a:xfrm>
                <a:off x="3314931" y="1577585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00AF7E3-1B77-4C1D-836F-4E1ACD3D2499}"/>
              </a:ext>
            </a:extLst>
          </p:cNvPr>
          <p:cNvGrpSpPr/>
          <p:nvPr/>
        </p:nvGrpSpPr>
        <p:grpSpPr>
          <a:xfrm>
            <a:off x="2504047" y="4246979"/>
            <a:ext cx="6113888" cy="873539"/>
            <a:chOff x="2504047" y="4771629"/>
            <a:chExt cx="6113888" cy="873539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="" xmlns:a16="http://schemas.microsoft.com/office/drawing/2014/main" id="{2930A2D5-E2B1-4DCB-9DD4-8B665D716779}"/>
                </a:ext>
              </a:extLst>
            </p:cNvPr>
            <p:cNvSpPr/>
            <p:nvPr/>
          </p:nvSpPr>
          <p:spPr>
            <a:xfrm rot="16200000">
              <a:off x="5124222" y="2151455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F372D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204A308-956B-4D47-9E81-4B8C0BA81F02}"/>
                </a:ext>
              </a:extLst>
            </p:cNvPr>
            <p:cNvSpPr txBox="1"/>
            <p:nvPr/>
          </p:nvSpPr>
          <p:spPr>
            <a:xfrm>
              <a:off x="2504047" y="4848991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ABFC186D-F81A-488E-AB43-6A4543695B9A}"/>
                </a:ext>
              </a:extLst>
            </p:cNvPr>
            <p:cNvGrpSpPr/>
            <p:nvPr/>
          </p:nvGrpSpPr>
          <p:grpSpPr>
            <a:xfrm>
              <a:off x="2989382" y="4814171"/>
              <a:ext cx="4830504" cy="830997"/>
              <a:chOff x="2989382" y="1193729"/>
              <a:chExt cx="4830504" cy="8309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85AED27-2E6C-4E05-A681-C8DDF76341BD}"/>
                  </a:ext>
                </a:extLst>
              </p:cNvPr>
              <p:cNvSpPr txBox="1"/>
              <p:nvPr/>
            </p:nvSpPr>
            <p:spPr>
              <a:xfrm>
                <a:off x="2989382" y="1193729"/>
                <a:ext cx="48305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لكِلِّ عَائلِة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وَقْتُ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رَاحَة , فَلاَ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تُزْعِجِي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أحَداً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فيِ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وَقْتِ </a:t>
                </a:r>
                <a:r>
                  <a:rPr lang="ar-SY" sz="2400" b="1" dirty="0">
                    <a:solidFill>
                      <a:schemeClr val="bg1"/>
                    </a:solidFill>
                  </a:rPr>
                  <a:t>رَاحَتِهِ.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4042AE21-1919-4829-8FD0-FFC624F62B57}"/>
                  </a:ext>
                </a:extLst>
              </p:cNvPr>
              <p:cNvSpPr txBox="1"/>
              <p:nvPr/>
            </p:nvSpPr>
            <p:spPr>
              <a:xfrm>
                <a:off x="3314931" y="1439085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308D090-2083-47B0-83AA-9B1C09F8CBA0}"/>
              </a:ext>
            </a:extLst>
          </p:cNvPr>
          <p:cNvGrpSpPr/>
          <p:nvPr/>
        </p:nvGrpSpPr>
        <p:grpSpPr>
          <a:xfrm>
            <a:off x="2399882" y="5120172"/>
            <a:ext cx="6218053" cy="873884"/>
            <a:chOff x="2399882" y="5644822"/>
            <a:chExt cx="6218053" cy="873884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="" xmlns:a16="http://schemas.microsoft.com/office/drawing/2014/main" id="{0C9EAE70-EAD4-49C7-AB5C-85A367AC6073}"/>
                </a:ext>
              </a:extLst>
            </p:cNvPr>
            <p:cNvSpPr/>
            <p:nvPr/>
          </p:nvSpPr>
          <p:spPr>
            <a:xfrm rot="16200000">
              <a:off x="5124222" y="3024993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3A0B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00D1EB5-AA39-485B-94D3-BBB05EEB19EE}"/>
                </a:ext>
              </a:extLst>
            </p:cNvPr>
            <p:cNvSpPr txBox="1"/>
            <p:nvPr/>
          </p:nvSpPr>
          <p:spPr>
            <a:xfrm>
              <a:off x="2399882" y="5720708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05FA2457-6DAA-42E5-9C52-71CEBCB4D2F8}"/>
                </a:ext>
              </a:extLst>
            </p:cNvPr>
            <p:cNvGrpSpPr/>
            <p:nvPr/>
          </p:nvGrpSpPr>
          <p:grpSpPr>
            <a:xfrm>
              <a:off x="2658792" y="5644822"/>
              <a:ext cx="5161093" cy="830997"/>
              <a:chOff x="2658792" y="1131744"/>
              <a:chExt cx="5161093" cy="830997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331AE00C-17CC-4984-B333-F6C8BBD4BB63}"/>
                  </a:ext>
                </a:extLst>
              </p:cNvPr>
              <p:cNvSpPr txBox="1"/>
              <p:nvPr/>
            </p:nvSpPr>
            <p:spPr>
              <a:xfrm>
                <a:off x="2658792" y="1131744"/>
                <a:ext cx="51610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كِتَابَةُ الْوَاجِبَاتِ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المَدْرَسِيَّةِ و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الانْشِغَالُ بِالْقِرَاءَةِ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أَوِ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التَّلْوِينِ و </a:t>
                </a:r>
                <a:r>
                  <a:rPr lang="ar-SY" sz="2400" b="1" dirty="0">
                    <a:solidFill>
                      <a:schemeClr val="bg1"/>
                    </a:solidFill>
                  </a:rPr>
                  <a:t>عَدَمُ إِزْعَاجِ مَنْ كَانَ </a:t>
                </a:r>
                <a:r>
                  <a:rPr lang="ar-SY" sz="2400" b="1" dirty="0" smtClean="0">
                    <a:solidFill>
                      <a:schemeClr val="bg1"/>
                    </a:solidFill>
                  </a:rPr>
                  <a:t>نَائِماً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9F32639B-B423-4984-921E-9F212A2D619E}"/>
                  </a:ext>
                </a:extLst>
              </p:cNvPr>
              <p:cNvSpPr txBox="1"/>
              <p:nvPr/>
            </p:nvSpPr>
            <p:spPr>
              <a:xfrm>
                <a:off x="3314931" y="1423073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5447555-DB0B-4569-B21B-C67CC73B7654}"/>
              </a:ext>
            </a:extLst>
          </p:cNvPr>
          <p:cNvSpPr/>
          <p:nvPr/>
        </p:nvSpPr>
        <p:spPr>
          <a:xfrm>
            <a:off x="7461353" y="1771902"/>
            <a:ext cx="2413567" cy="4047978"/>
          </a:xfrm>
          <a:custGeom>
            <a:avLst/>
            <a:gdLst>
              <a:gd name="connsiteX0" fmla="*/ 884022 w 1768044"/>
              <a:gd name="connsiteY0" fmla="*/ 0 h 3225528"/>
              <a:gd name="connsiteX1" fmla="*/ 1768044 w 1768044"/>
              <a:gd name="connsiteY1" fmla="*/ 884022 h 3225528"/>
              <a:gd name="connsiteX2" fmla="*/ 1378287 w 1768044"/>
              <a:gd name="connsiteY2" fmla="*/ 1617067 h 3225528"/>
              <a:gd name="connsiteX3" fmla="*/ 1230762 w 1768044"/>
              <a:gd name="connsiteY3" fmla="*/ 1697141 h 3225528"/>
              <a:gd name="connsiteX4" fmla="*/ 1438319 w 1768044"/>
              <a:gd name="connsiteY4" fmla="*/ 3225528 h 3225528"/>
              <a:gd name="connsiteX5" fmla="*/ 329725 w 1768044"/>
              <a:gd name="connsiteY5" fmla="*/ 3225528 h 3225528"/>
              <a:gd name="connsiteX6" fmla="*/ 537283 w 1768044"/>
              <a:gd name="connsiteY6" fmla="*/ 1697141 h 3225528"/>
              <a:gd name="connsiteX7" fmla="*/ 389757 w 1768044"/>
              <a:gd name="connsiteY7" fmla="*/ 1617067 h 3225528"/>
              <a:gd name="connsiteX8" fmla="*/ 0 w 1768044"/>
              <a:gd name="connsiteY8" fmla="*/ 884022 h 3225528"/>
              <a:gd name="connsiteX9" fmla="*/ 884022 w 1768044"/>
              <a:gd name="connsiteY9" fmla="*/ 0 h 32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044" h="3225528">
                <a:moveTo>
                  <a:pt x="884022" y="0"/>
                </a:moveTo>
                <a:cubicBezTo>
                  <a:pt x="1372254" y="0"/>
                  <a:pt x="1768044" y="395790"/>
                  <a:pt x="1768044" y="884022"/>
                </a:cubicBezTo>
                <a:cubicBezTo>
                  <a:pt x="1768044" y="1189167"/>
                  <a:pt x="1613439" y="1458202"/>
                  <a:pt x="1378287" y="1617067"/>
                </a:cubicBezTo>
                <a:lnTo>
                  <a:pt x="1230762" y="1697141"/>
                </a:lnTo>
                <a:lnTo>
                  <a:pt x="1438319" y="3225528"/>
                </a:lnTo>
                <a:lnTo>
                  <a:pt x="329725" y="3225528"/>
                </a:lnTo>
                <a:lnTo>
                  <a:pt x="537283" y="1697141"/>
                </a:lnTo>
                <a:lnTo>
                  <a:pt x="389757" y="1617067"/>
                </a:lnTo>
                <a:cubicBezTo>
                  <a:pt x="154605" y="1458202"/>
                  <a:pt x="0" y="1189167"/>
                  <a:pt x="0" y="884022"/>
                </a:cubicBezTo>
                <a:cubicBezTo>
                  <a:pt x="0" y="395790"/>
                  <a:pt x="395790" y="0"/>
                  <a:pt x="884022" y="0"/>
                </a:cubicBezTo>
                <a:close/>
              </a:path>
            </a:pathLst>
          </a:custGeom>
          <a:solidFill>
            <a:schemeClr val="tx1"/>
          </a:solidFill>
          <a:ln w="327025">
            <a:gradFill flip="none" rotWithShape="1">
              <a:gsLst>
                <a:gs pos="54000">
                  <a:schemeClr val="bg1">
                    <a:lumMod val="95000"/>
                  </a:schemeClr>
                </a:gs>
                <a:gs pos="48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</a:schemeClr>
                </a:gs>
                <a:gs pos="27000">
                  <a:schemeClr val="bg1">
                    <a:lumMod val="95000"/>
                  </a:schemeClr>
                </a:gs>
                <a:gs pos="6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/>
          </a:scene3d>
          <a:sp3d extrusionH="2222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32D7DE-1CCB-4696-B3E6-2619125A89DF}"/>
              </a:ext>
            </a:extLst>
          </p:cNvPr>
          <p:cNvGrpSpPr/>
          <p:nvPr/>
        </p:nvGrpSpPr>
        <p:grpSpPr>
          <a:xfrm>
            <a:off x="8077071" y="966526"/>
            <a:ext cx="3446584" cy="3446584"/>
            <a:chOff x="8077071" y="1491176"/>
            <a:chExt cx="3446584" cy="3446584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890C90F-BEC6-4538-9962-F1DE1E7ECD3C}"/>
                </a:ext>
              </a:extLst>
            </p:cNvPr>
            <p:cNvSpPr/>
            <p:nvPr/>
          </p:nvSpPr>
          <p:spPr>
            <a:xfrm>
              <a:off x="8394194" y="2785402"/>
              <a:ext cx="998806" cy="1252025"/>
            </a:xfrm>
            <a:custGeom>
              <a:avLst/>
              <a:gdLst>
                <a:gd name="connsiteX0" fmla="*/ 745588 w 998806"/>
                <a:gd name="connsiteY0" fmla="*/ 0 h 1280160"/>
                <a:gd name="connsiteX1" fmla="*/ 0 w 998806"/>
                <a:gd name="connsiteY1" fmla="*/ 576775 h 1280160"/>
                <a:gd name="connsiteX2" fmla="*/ 84406 w 998806"/>
                <a:gd name="connsiteY2" fmla="*/ 1209822 h 1280160"/>
                <a:gd name="connsiteX3" fmla="*/ 998806 w 998806"/>
                <a:gd name="connsiteY3" fmla="*/ 1280160 h 1280160"/>
                <a:gd name="connsiteX4" fmla="*/ 745588 w 998806"/>
                <a:gd name="connsiteY4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280160">
                  <a:moveTo>
                    <a:pt x="745588" y="0"/>
                  </a:moveTo>
                  <a:lnTo>
                    <a:pt x="0" y="576775"/>
                  </a:lnTo>
                  <a:lnTo>
                    <a:pt x="84406" y="1209822"/>
                  </a:lnTo>
                  <a:lnTo>
                    <a:pt x="998806" y="1280160"/>
                  </a:lnTo>
                  <a:lnTo>
                    <a:pt x="745588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349250"/>
              <a:bevelB w="19050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ircle: Hollow 1">
              <a:extLst>
                <a:ext uri="{FF2B5EF4-FFF2-40B4-BE49-F238E27FC236}">
                  <a16:creationId xmlns="" xmlns:a16="http://schemas.microsoft.com/office/drawing/2014/main" id="{51900E45-55BD-44CD-B195-D71715E426DE}"/>
                </a:ext>
              </a:extLst>
            </p:cNvPr>
            <p:cNvSpPr/>
            <p:nvPr/>
          </p:nvSpPr>
          <p:spPr>
            <a:xfrm>
              <a:off x="8077071" y="1491176"/>
              <a:ext cx="3446584" cy="3446584"/>
            </a:xfrm>
            <a:prstGeom prst="donut">
              <a:avLst>
                <a:gd name="adj" fmla="val 20655"/>
              </a:avLst>
            </a:prstGeom>
            <a:gradFill>
              <a:gsLst>
                <a:gs pos="54000">
                  <a:schemeClr val="bg1">
                    <a:lumMod val="95000"/>
                  </a:schemeClr>
                </a:gs>
                <a:gs pos="48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</a:schemeClr>
                </a:gs>
                <a:gs pos="27000">
                  <a:schemeClr val="bg1">
                    <a:lumMod val="95000"/>
                  </a:schemeClr>
                </a:gs>
                <a:gs pos="6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scene3d>
              <a:camera prst="isometricOffAxis1Left"/>
              <a:lightRig rig="threePt" dir="t"/>
            </a:scene3d>
            <a:sp3d extrusionH="196850">
              <a:bevelT w="558800" h="133350"/>
              <a:bevelB w="13335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7968343" y="121576"/>
            <a:ext cx="336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إِرْشَادَات </a:t>
            </a:r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عَامَّة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0197" y="2260155"/>
            <a:ext cx="1371603" cy="2322961"/>
            <a:chOff x="1979138" y="2259160"/>
            <a:chExt cx="137046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2824" y="3697755"/>
              <a:ext cx="749987" cy="6534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38" y="3168660"/>
              <a:ext cx="1328112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أَتَصَرَّفُ؟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862115" y="214024"/>
            <a:ext cx="214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/>
              <a:t>كَيْفَ أَتَصَرَّفُ؟</a:t>
            </a:r>
            <a:endParaRPr lang="en-US" sz="3200" b="1" dirty="0"/>
          </a:p>
        </p:txBody>
      </p: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4123" y="1499128"/>
            <a:ext cx="2112685" cy="3458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6" y="876755"/>
            <a:ext cx="974598" cy="70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13">
            <a:extLst>
              <a:ext uri="{FF2B5EF4-FFF2-40B4-BE49-F238E27FC236}">
                <a16:creationId xmlns="" xmlns:a16="http://schemas.microsoft.com/office/drawing/2014/main" id="{DD02803B-5258-4BCE-911F-278FD9976463}"/>
              </a:ext>
            </a:extLst>
          </p:cNvPr>
          <p:cNvSpPr txBox="1"/>
          <p:nvPr/>
        </p:nvSpPr>
        <p:spPr>
          <a:xfrm>
            <a:off x="8521699" y="3122931"/>
            <a:ext cx="2068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88840" y="145476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20429" y="1096111"/>
            <a:ext cx="5640610" cy="999389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420428" y="1221727"/>
            <a:ext cx="5381925" cy="599318"/>
            <a:chOff x="199398" y="1971530"/>
            <a:chExt cx="7198435" cy="599318"/>
          </a:xfrm>
        </p:grpSpPr>
        <p:sp>
          <p:nvSpPr>
            <p:cNvPr id="39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0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99398" y="2047628"/>
              <a:ext cx="71984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كَيْفَ أَتَصَرَّفُ إِذَا أَسَاءَ إِليَّ الآخَرُونَ؟</a:t>
              </a:r>
            </a:p>
          </p:txBody>
        </p:sp>
      </p:grpSp>
      <p:sp>
        <p:nvSpPr>
          <p:cNvPr id="41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531429" y="2997315"/>
            <a:ext cx="5529609" cy="1027055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691086" y="3070263"/>
            <a:ext cx="5103402" cy="954107"/>
            <a:chOff x="1005524" y="1918862"/>
            <a:chExt cx="6662726" cy="954107"/>
          </a:xfrm>
        </p:grpSpPr>
        <p:sp>
          <p:nvSpPr>
            <p:cNvPr id="5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005524" y="1918862"/>
              <a:ext cx="66627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/>
                <a:t>أتقبَّل الإساءة بهدوء و أنصحه بعدم تكرار هذا التصرف معي مرَّة أخرى</a:t>
              </a:r>
              <a:endParaRPr lang="ar-SY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0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05644" y="2260155"/>
            <a:ext cx="1638314" cy="2322961"/>
            <a:chOff x="1824712" y="2259160"/>
            <a:chExt cx="163695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4591" y="3653524"/>
              <a:ext cx="797200" cy="6945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39" y="3152260"/>
              <a:ext cx="132811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أَتَصَرَّفُ؟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60193" y="75556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909780" y="217715"/>
            <a:ext cx="5922612" cy="1030444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926101" y="322472"/>
            <a:ext cx="5913285" cy="954107"/>
            <a:chOff x="1479103" y="1771475"/>
            <a:chExt cx="6249904" cy="95410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479103" y="1771475"/>
              <a:ext cx="62499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هِنْد طَالِبَة مُؤَدَّبَةُ، أَسَاءَتْ إِلَيْهَا زَمِيلَتُهَا، فَكَيْفَ تَتَصَرَّفُ؟</a:t>
              </a:r>
              <a:endParaRPr lang="ar-SY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7" name="Picture 1">
            <a:extLst>
              <a:ext uri="{FF2B5EF4-FFF2-40B4-BE49-F238E27FC236}">
                <a16:creationId xmlns=""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35" y="1545016"/>
            <a:ext cx="3342536" cy="2098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121871">
            <a:off x="9266354" y="4081634"/>
            <a:ext cx="1151488" cy="683536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76200">
            <a:solidFill>
              <a:srgbClr val="0070C0"/>
            </a:solidFill>
            <a:prstDash val="sysDash"/>
            <a:headEnd type="oval" w="med" len="med"/>
            <a:tailEnd type="triangle" w="med" len="med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>
            <a:extLst>
              <a:ext uri="{FF2B5EF4-FFF2-40B4-BE49-F238E27FC236}">
                <a16:creationId xmlns=""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46" y="5092762"/>
            <a:ext cx="3209306" cy="1658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03" y="1412933"/>
            <a:ext cx="3671431" cy="2375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121871">
            <a:off x="3993865" y="4100682"/>
            <a:ext cx="1086521" cy="606026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76200">
            <a:solidFill>
              <a:srgbClr val="FFC000"/>
            </a:solidFill>
            <a:prstDash val="sysDash"/>
            <a:headEnd type="oval" w="med" len="med"/>
            <a:tailEnd type="triangle" w="med" len="med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6">
            <a:extLst>
              <a:ext uri="{FF2B5EF4-FFF2-40B4-BE49-F238E27FC236}">
                <a16:creationId xmlns=""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02" y="5025586"/>
            <a:ext cx="3059177" cy="1725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1" name="Group 62">
            <a:extLst>
              <a:ext uri="{FF2B5EF4-FFF2-40B4-BE49-F238E27FC236}">
                <a16:creationId xmlns:a16="http://schemas.microsoft.com/office/drawing/2014/main" xmlns="" id="{8ACA37F5-FA1E-472F-A164-A25C74F12E64}"/>
              </a:ext>
            </a:extLst>
          </p:cNvPr>
          <p:cNvGrpSpPr/>
          <p:nvPr/>
        </p:nvGrpSpPr>
        <p:grpSpPr>
          <a:xfrm>
            <a:off x="11211428" y="1298231"/>
            <a:ext cx="671079" cy="730105"/>
            <a:chOff x="9158514" y="1814286"/>
            <a:chExt cx="435429" cy="435429"/>
          </a:xfrm>
        </p:grpSpPr>
        <p:sp>
          <p:nvSpPr>
            <p:cNvPr id="32" name="Oval 63">
              <a:extLst>
                <a:ext uri="{FF2B5EF4-FFF2-40B4-BE49-F238E27FC236}">
                  <a16:creationId xmlns:a16="http://schemas.microsoft.com/office/drawing/2014/main" xmlns="" id="{1288231F-55D5-40AD-9878-E8F63331FE46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64" descr="Checkmark">
              <a:extLst>
                <a:ext uri="{FF2B5EF4-FFF2-40B4-BE49-F238E27FC236}">
                  <a16:creationId xmlns:a16="http://schemas.microsoft.com/office/drawing/2014/main" xmlns="" id="{456072F0-EC1F-4621-B3DD-ED23F2EA3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xmlns="" id="{62F9BDBA-631F-4E4B-A038-8BB275602A5B}"/>
              </a:ext>
            </a:extLst>
          </p:cNvPr>
          <p:cNvGrpSpPr/>
          <p:nvPr/>
        </p:nvGrpSpPr>
        <p:grpSpPr>
          <a:xfrm>
            <a:off x="6313824" y="1433300"/>
            <a:ext cx="714212" cy="617533"/>
            <a:chOff x="8498339" y="2099136"/>
            <a:chExt cx="384292" cy="384292"/>
          </a:xfrm>
        </p:grpSpPr>
        <p:sp>
          <p:nvSpPr>
            <p:cNvPr id="35" name="Oval 20">
              <a:extLst>
                <a:ext uri="{FF2B5EF4-FFF2-40B4-BE49-F238E27FC236}">
                  <a16:creationId xmlns:a16="http://schemas.microsoft.com/office/drawing/2014/main" xmlns="" id="{301E624D-C06C-4E55-9515-E9D3C32D9E05}"/>
                </a:ext>
              </a:extLst>
            </p:cNvPr>
            <p:cNvSpPr/>
            <p:nvPr/>
          </p:nvSpPr>
          <p:spPr>
            <a:xfrm>
              <a:off x="8498339" y="2099136"/>
              <a:ext cx="384292" cy="384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6" name="Graphic 16" descr="Close">
              <a:extLst>
                <a:ext uri="{FF2B5EF4-FFF2-40B4-BE49-F238E27FC236}">
                  <a16:creationId xmlns:a16="http://schemas.microsoft.com/office/drawing/2014/main" xmlns="" id="{8024CD10-B935-4EC8-9982-A533CA2D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567041" y="2167838"/>
              <a:ext cx="246888" cy="246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7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0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0197" y="2260155"/>
            <a:ext cx="1371603" cy="2322961"/>
            <a:chOff x="1979138" y="2259160"/>
            <a:chExt cx="137046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b="1" dirty="0"/>
                <a:t>ش</a:t>
              </a:r>
              <a:r>
                <a:rPr lang="ar-SY" altLang="en-US" sz="2000" b="1" dirty="0" smtClean="0"/>
                <a:t>خصيَّتي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2824" y="3697755"/>
              <a:ext cx="749987" cy="6534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38" y="3200730"/>
              <a:ext cx="1328112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أَتَصَرَّفُ؟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tar: 4 Points 11">
            <a:extLst>
              <a:ext uri="{FF2B5EF4-FFF2-40B4-BE49-F238E27FC236}">
                <a16:creationId xmlns="" xmlns:a16="http://schemas.microsoft.com/office/drawing/2014/main" id="{1DBF3140-A01D-4473-8747-0E628E1E5EF9}"/>
              </a:ext>
            </a:extLst>
          </p:cNvPr>
          <p:cNvSpPr/>
          <p:nvPr/>
        </p:nvSpPr>
        <p:spPr>
          <a:xfrm>
            <a:off x="2527828" y="-417581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4 Points 12">
            <a:extLst>
              <a:ext uri="{FF2B5EF4-FFF2-40B4-BE49-F238E27FC236}">
                <a16:creationId xmlns="" xmlns:a16="http://schemas.microsoft.com/office/drawing/2014/main" id="{CD619AEA-6821-4A5C-B3B2-8A9FF7CBC2DC}"/>
              </a:ext>
            </a:extLst>
          </p:cNvPr>
          <p:cNvSpPr/>
          <p:nvPr/>
        </p:nvSpPr>
        <p:spPr>
          <a:xfrm>
            <a:off x="7431985" y="170100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5680622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080251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4 Points 15">
            <a:extLst>
              <a:ext uri="{FF2B5EF4-FFF2-40B4-BE49-F238E27FC236}">
                <a16:creationId xmlns="" xmlns:a16="http://schemas.microsoft.com/office/drawing/2014/main" id="{257FE520-07FF-4347-91DB-CA354BBC2FFA}"/>
              </a:ext>
            </a:extLst>
          </p:cNvPr>
          <p:cNvSpPr/>
          <p:nvPr/>
        </p:nvSpPr>
        <p:spPr>
          <a:xfrm>
            <a:off x="6577927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287292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6624051" y="1262121"/>
            <a:ext cx="3627272" cy="1344950"/>
            <a:chOff x="4392542" y="1219721"/>
            <a:chExt cx="3627272" cy="1344950"/>
          </a:xfrm>
        </p:grpSpPr>
        <p:sp>
          <p:nvSpPr>
            <p:cNvPr id="45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847771" y="1465943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47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6844157" y="1219721"/>
              <a:ext cx="1175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</p:grpSp>
      <p:sp>
        <p:nvSpPr>
          <p:cNvPr id="48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275135" y="2039304"/>
            <a:ext cx="425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اِسْتَمِعِي لِهَذِهِ الآيَةِ وَذَكِّرِي بِهَا مَنْ يَسْخَرُ مِنَ </a:t>
            </a:r>
            <a:r>
              <a:rPr lang="ar-SY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الْآخَرِينَ</a:t>
            </a:r>
            <a:r>
              <a:rPr lang="ar-SY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16672" y="3201147"/>
            <a:ext cx="4219649" cy="158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2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"/>
                            </p:stCondLst>
                            <p:childTnLst>
                              <p:par>
                                <p:cTn id="21" presetID="35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0198" y="2260155"/>
            <a:ext cx="1371602" cy="2322961"/>
            <a:chOff x="1979139" y="2259160"/>
            <a:chExt cx="137046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7125" y="3704979"/>
              <a:ext cx="857250" cy="7468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39" y="3162850"/>
              <a:ext cx="132811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أَتَصَرَّفُ؟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431577" y="226496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393032" y="190631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785421" y="2031927"/>
            <a:ext cx="4325178" cy="501540"/>
            <a:chOff x="2523278" y="1971530"/>
            <a:chExt cx="4571392" cy="501540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523278" y="2011405"/>
              <a:ext cx="4571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أُحَاوِلَ الإِصْلَاحَ </a:t>
              </a:r>
              <a:r>
                <a:rPr lang="ar-SY" sz="2400" b="1" dirty="0" smtClean="0"/>
                <a:t>بَيْنَهُمَا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884951" y="1018251"/>
            <a:ext cx="587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/>
              <a:t>سَخِرَتْ إحِدَى زَمِيلَاتكِ مِنْ أُخْرَى، مَاذَا يَنْبَغِي أَنْ تَفْعَلِي؟</a:t>
            </a:r>
            <a:endParaRPr lang="en-US" sz="2400" b="1" dirty="0"/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482067" y="416098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43522" y="380232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610639" y="3927941"/>
            <a:ext cx="3752472" cy="523543"/>
            <a:chOff x="2741412" y="1971530"/>
            <a:chExt cx="4092857" cy="523543"/>
          </a:xfrm>
        </p:grpSpPr>
        <p:sp>
          <p:nvSpPr>
            <p:cNvPr id="3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741412" y="2033408"/>
              <a:ext cx="409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أُشَجِّعُ زَمِيلَتي عَلى الرَّدِّ </a:t>
              </a:r>
              <a:r>
                <a:rPr lang="ar-SY" sz="2400" b="1" dirty="0" smtClean="0"/>
                <a:t>عَلَيْهَا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3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491408" y="58617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52863" y="550311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610639" y="5628731"/>
            <a:ext cx="3562076" cy="507831"/>
            <a:chOff x="2215482" y="1971530"/>
            <a:chExt cx="4881602" cy="507831"/>
          </a:xfrm>
        </p:grpSpPr>
        <p:sp>
          <p:nvSpPr>
            <p:cNvPr id="36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215482" y="2017696"/>
              <a:ext cx="488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أَكْتَفِي بِالْمُشَاهَدَةِ فَقَطْ.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8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5540732" y="1996712"/>
            <a:ext cx="14470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9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4775200" y="160668"/>
            <a:ext cx="662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1  </a:t>
            </a:r>
            <a:r>
              <a:rPr lang="ar-SY" sz="2800" b="1" dirty="0"/>
              <a:t>اخِتَارِي الْإجَابَةَ الصَّحِيحَةَ فِيمَا يَأْتيِ</a:t>
            </a:r>
            <a:r>
              <a:rPr lang="ar-SY" sz="2800" b="1" dirty="0" smtClean="0"/>
              <a:t>:</a:t>
            </a:r>
          </a:p>
        </p:txBody>
      </p:sp>
      <p:pic>
        <p:nvPicPr>
          <p:cNvPr id="4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9256" y="3840790"/>
            <a:ext cx="2903893" cy="2526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9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  <p:bldP spid="33" grpId="0" animBg="1"/>
      <p:bldP spid="34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0198" y="2260155"/>
            <a:ext cx="1371602" cy="2322961"/>
            <a:chOff x="1979139" y="2259160"/>
            <a:chExt cx="137046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204" y="3704199"/>
              <a:ext cx="908279" cy="7913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39" y="3252025"/>
              <a:ext cx="132811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أَتَصَرَّفُ؟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6031817" y="160668"/>
            <a:ext cx="536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FF0000"/>
                </a:solidFill>
              </a:rPr>
              <a:t>كَيْفَ أَتَصَرَّفُ إذَا </a:t>
            </a:r>
            <a:r>
              <a:rPr lang="ar-SY" sz="2800" b="1" dirty="0" smtClean="0">
                <a:solidFill>
                  <a:srgbClr val="FF0000"/>
                </a:solidFill>
              </a:rPr>
              <a:t>نَسِيتُ </a:t>
            </a:r>
            <a:r>
              <a:rPr lang="ar-SY" sz="2800" b="1" dirty="0">
                <a:solidFill>
                  <a:srgbClr val="FF0000"/>
                </a:solidFill>
              </a:rPr>
              <a:t>أَدَوَاتِيَ الْمَدْرَسِيَّةَ</a:t>
            </a:r>
            <a:r>
              <a:rPr lang="ar-SY" sz="2800" b="1" dirty="0" smtClean="0">
                <a:solidFill>
                  <a:srgbClr val="FF0000"/>
                </a:solidFill>
              </a:rPr>
              <a:t>؟</a:t>
            </a:r>
            <a:endParaRPr lang="ar-SY" sz="2800" b="1" dirty="0"/>
          </a:p>
        </p:txBody>
      </p:sp>
      <p:pic>
        <p:nvPicPr>
          <p:cNvPr id="2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00" y="72198"/>
            <a:ext cx="974598" cy="70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814800" y="794603"/>
            <a:ext cx="587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لَا شَكَّ أَنَّكِ طَالِبَة حَرِيصَة، وَلَكِنْ مَاذَا لَوْ نَسِيتِ أَدَوَاتِكِ</a:t>
            </a:r>
          </a:p>
          <a:p>
            <a:pPr algn="r"/>
            <a:r>
              <a:rPr lang="ar-SY" sz="2400" b="1" dirty="0"/>
              <a:t>الْمَدْرَسِيَّةَ يوماً مَا، كَيْفَ تَتَصَرَّفِينَ؟</a:t>
            </a:r>
            <a:endParaRPr lang="en-US" sz="2400" b="1" dirty="0"/>
          </a:p>
        </p:txBody>
      </p:sp>
      <p:pic>
        <p:nvPicPr>
          <p:cNvPr id="27" name="Picture 1">
            <a:extLst>
              <a:ext uri="{FF2B5EF4-FFF2-40B4-BE49-F238E27FC236}">
                <a16:creationId xmlns=""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66" y="2095500"/>
            <a:ext cx="4318500" cy="1905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121871">
            <a:off x="8043287" y="4274347"/>
            <a:ext cx="972280" cy="58985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76200">
            <a:solidFill>
              <a:srgbClr val="0070C0"/>
            </a:solidFill>
            <a:prstDash val="sysDash"/>
            <a:headEnd type="oval" w="med" len="med"/>
            <a:tailEnd type="triangle" w="med" len="med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">
            <a:extLst>
              <a:ext uri="{FF2B5EF4-FFF2-40B4-BE49-F238E27FC236}">
                <a16:creationId xmlns=""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24" y="5145512"/>
            <a:ext cx="3209306" cy="146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9450297" y="1537770"/>
            <a:ext cx="14470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9553" y="1687204"/>
            <a:ext cx="2571293" cy="2526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0524" y="4151250"/>
            <a:ext cx="2571293" cy="1799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54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0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2" dur="2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0198" y="2260155"/>
            <a:ext cx="1371602" cy="2322961"/>
            <a:chOff x="1979139" y="2259160"/>
            <a:chExt cx="137046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  <a:endParaRPr lang="ar-SY" altLang="en-US" sz="20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3687" y="3646651"/>
              <a:ext cx="944396" cy="8227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39" y="3246296"/>
              <a:ext cx="132811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أَتَصَرَّفُ؟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75943" y="144256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977181" y="1209526"/>
            <a:ext cx="5070960" cy="769647"/>
          </a:xfrm>
          <a:prstGeom prst="roundRect">
            <a:avLst>
              <a:gd name="adj" fmla="val 2394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977181" y="1209526"/>
            <a:ext cx="4746823" cy="589661"/>
            <a:chOff x="277769" y="1971530"/>
            <a:chExt cx="7031918" cy="589661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77769" y="2099526"/>
              <a:ext cx="7031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كَيْفَ تَتَصَرَّفِينَ إِذَا نَسِيتِ وَجْبَتَكِ </a:t>
              </a:r>
              <a:r>
                <a:rPr lang="ar-SY" sz="2400" b="1" dirty="0" smtClean="0"/>
                <a:t>الْمَدْرَسِيَّةَ ؟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928343" y="3945211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8069943" y="3586553"/>
            <a:ext cx="3961078" cy="725703"/>
          </a:xfrm>
          <a:prstGeom prst="roundRect">
            <a:avLst>
              <a:gd name="adj" fmla="val 2394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8534400" y="3712169"/>
            <a:ext cx="3189604" cy="527391"/>
            <a:chOff x="74533" y="1971530"/>
            <a:chExt cx="7031918" cy="527391"/>
          </a:xfrm>
        </p:grpSpPr>
        <p:sp>
          <p:nvSpPr>
            <p:cNvPr id="3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74533" y="2037256"/>
              <a:ext cx="7031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أُخبرُ معلِّمَتي بذلك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24" y="2260154"/>
            <a:ext cx="2983347" cy="2466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889797" y="189038"/>
            <a:ext cx="385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2</a:t>
            </a:r>
            <a:endParaRPr lang="ar-S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0198" y="2260155"/>
            <a:ext cx="1371602" cy="2322961"/>
            <a:chOff x="1979139" y="2259160"/>
            <a:chExt cx="137046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13758" y="3637239"/>
              <a:ext cx="946075" cy="8242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39" y="3186084"/>
              <a:ext cx="132811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أَتَصَرَّفُ؟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295408" y="1309399"/>
            <a:ext cx="4499081" cy="802955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032748" y="1226917"/>
            <a:ext cx="4812231" cy="962765"/>
            <a:chOff x="3395473" y="1971530"/>
            <a:chExt cx="4349890" cy="962765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4053925" y="2103298"/>
              <a:ext cx="36914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أُقْرِضُهَا بَعْضَ النُّقُودِ لِتَشْتَرِيَ مِنَ الْمَقْصَفِ مَا تَحْتَاجُ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2608026" y="244802"/>
            <a:ext cx="888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3   </a:t>
            </a:r>
            <a:r>
              <a:rPr lang="ar-SY" sz="2400" b="1" dirty="0"/>
              <a:t>إذَا نَسِيَتْ إِحْدَى زَمِيلَاتِكِ وَجْبَتَهَا الْمَدْرَسِيَّةَ؛ </a:t>
            </a:r>
            <a:r>
              <a:rPr lang="ar-SY" sz="2400" b="1" dirty="0" smtClean="0"/>
              <a:t>فَكَيْفَ </a:t>
            </a:r>
            <a:r>
              <a:rPr lang="ar-SY" sz="2400" b="1" dirty="0"/>
              <a:t>تُقَدِّمِينَ لَهَا الْمُسَاعَدَةَ؟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83890" y="302994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545345" y="2671289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8204183" y="2796904"/>
            <a:ext cx="3590306" cy="529590"/>
            <a:chOff x="3277736" y="1971530"/>
            <a:chExt cx="3915981" cy="529590"/>
          </a:xfrm>
        </p:grpSpPr>
        <p:sp>
          <p:nvSpPr>
            <p:cNvPr id="3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277736" y="2039455"/>
              <a:ext cx="3915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أَتْرُكُهَا دُونَ </a:t>
              </a:r>
              <a:r>
                <a:rPr lang="ar-SY" sz="2400" b="1" dirty="0" smtClean="0"/>
                <a:t>مُسَاعَدَةٍ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3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97463" y="433533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558918" y="3976681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924800" y="4102296"/>
            <a:ext cx="3741970" cy="507831"/>
            <a:chOff x="2625569" y="1971530"/>
            <a:chExt cx="4881602" cy="507831"/>
          </a:xfrm>
        </p:grpSpPr>
        <p:sp>
          <p:nvSpPr>
            <p:cNvPr id="36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625569" y="2017696"/>
              <a:ext cx="488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أُشْرِكُهَا فِي وَجْبَتِيَ </a:t>
              </a:r>
              <a:r>
                <a:rPr lang="ar-SY" sz="2400" b="1" dirty="0" smtClean="0"/>
                <a:t>الْمَدْرَسِيَّةِ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1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97462" y="565112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558917" y="5292465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776525" y="5306254"/>
            <a:ext cx="4017964" cy="830997"/>
            <a:chOff x="3395473" y="1859704"/>
            <a:chExt cx="4246689" cy="830997"/>
          </a:xfrm>
        </p:grpSpPr>
        <p:sp>
          <p:nvSpPr>
            <p:cNvPr id="45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6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395474" y="1859704"/>
              <a:ext cx="4246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أُخْبِرُ الْمُشْرِفَةَ عَلَى الطَّالِبَاتِ وَقْتَ الْفُسْحَةِ </a:t>
              </a:r>
              <a:r>
                <a:rPr lang="ar-SY" sz="2400" b="1" dirty="0" smtClean="0"/>
                <a:t>بِالأمرِ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8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6323425" y="4107182"/>
            <a:ext cx="62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14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50"/>
                            </p:stCondLst>
                            <p:childTnLst>
                              <p:par>
                                <p:cTn id="6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  <p:bldP spid="33" grpId="0" animBg="1"/>
      <p:bldP spid="34" grpId="0" animBg="1"/>
      <p:bldP spid="41" grpId="0" animBg="1"/>
      <p:bldP spid="42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0197" y="2260155"/>
            <a:ext cx="1371603" cy="2322961"/>
            <a:chOff x="1979138" y="2259160"/>
            <a:chExt cx="137046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b="1" dirty="0"/>
                <a:t>ش</a:t>
              </a:r>
              <a:r>
                <a:rPr lang="ar-SY" altLang="en-US" sz="2000" b="1" dirty="0" smtClean="0"/>
                <a:t>خصيَّتي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5305" y="3697755"/>
              <a:ext cx="878175" cy="765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38" y="3200730"/>
              <a:ext cx="1328112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أَتَصَرَّفُ؟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tar: 4 Points 11">
            <a:extLst>
              <a:ext uri="{FF2B5EF4-FFF2-40B4-BE49-F238E27FC236}">
                <a16:creationId xmlns="" xmlns:a16="http://schemas.microsoft.com/office/drawing/2014/main" id="{1DBF3140-A01D-4473-8747-0E628E1E5EF9}"/>
              </a:ext>
            </a:extLst>
          </p:cNvPr>
          <p:cNvSpPr/>
          <p:nvPr/>
        </p:nvSpPr>
        <p:spPr>
          <a:xfrm>
            <a:off x="2527828" y="-417581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4 Points 12">
            <a:extLst>
              <a:ext uri="{FF2B5EF4-FFF2-40B4-BE49-F238E27FC236}">
                <a16:creationId xmlns="" xmlns:a16="http://schemas.microsoft.com/office/drawing/2014/main" id="{CD619AEA-6821-4A5C-B3B2-8A9FF7CBC2DC}"/>
              </a:ext>
            </a:extLst>
          </p:cNvPr>
          <p:cNvSpPr/>
          <p:nvPr/>
        </p:nvSpPr>
        <p:spPr>
          <a:xfrm>
            <a:off x="7431985" y="170100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5680622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080251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4 Points 15">
            <a:extLst>
              <a:ext uri="{FF2B5EF4-FFF2-40B4-BE49-F238E27FC236}">
                <a16:creationId xmlns="" xmlns:a16="http://schemas.microsoft.com/office/drawing/2014/main" id="{257FE520-07FF-4347-91DB-CA354BBC2FFA}"/>
              </a:ext>
            </a:extLst>
          </p:cNvPr>
          <p:cNvSpPr/>
          <p:nvPr/>
        </p:nvSpPr>
        <p:spPr>
          <a:xfrm>
            <a:off x="6577927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287292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6624051" y="1262121"/>
            <a:ext cx="3627272" cy="1344950"/>
            <a:chOff x="4392542" y="1219721"/>
            <a:chExt cx="3627272" cy="1344950"/>
          </a:xfrm>
        </p:grpSpPr>
        <p:sp>
          <p:nvSpPr>
            <p:cNvPr id="45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847771" y="1465943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47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6844157" y="1219721"/>
              <a:ext cx="1175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</p:grpSp>
      <p:sp>
        <p:nvSpPr>
          <p:cNvPr id="48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275135" y="2039304"/>
            <a:ext cx="425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رَدِّدِي هَذَا الْحَدِيثَ وَافْهَمِي مَعْنَاهُ: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54057" y="3396258"/>
            <a:ext cx="4282264" cy="121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5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"/>
                            </p:stCondLst>
                            <p:childTnLst>
                              <p:par>
                                <p:cTn id="21" presetID="35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5515</TotalTime>
  <Words>285</Words>
  <Application>Microsoft Office PowerPoint</Application>
  <PresentationFormat>مخصص</PresentationFormat>
  <Paragraphs>81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3850</cp:revision>
  <dcterms:created xsi:type="dcterms:W3CDTF">2020-10-10T04:32:51Z</dcterms:created>
  <dcterms:modified xsi:type="dcterms:W3CDTF">2021-04-13T17:28:49Z</dcterms:modified>
</cp:coreProperties>
</file>