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66" r:id="rId1"/>
  </p:sldMasterIdLst>
  <p:notesMasterIdLst>
    <p:notesMasterId r:id="rId20"/>
  </p:notesMasterIdLst>
  <p:sldIdLst>
    <p:sldId id="324" r:id="rId2"/>
    <p:sldId id="344" r:id="rId3"/>
    <p:sldId id="345" r:id="rId4"/>
    <p:sldId id="346" r:id="rId5"/>
    <p:sldId id="347" r:id="rId6"/>
    <p:sldId id="348" r:id="rId7"/>
    <p:sldId id="349" r:id="rId8"/>
    <p:sldId id="350" r:id="rId9"/>
    <p:sldId id="351" r:id="rId10"/>
    <p:sldId id="352" r:id="rId11"/>
    <p:sldId id="353" r:id="rId12"/>
    <p:sldId id="354" r:id="rId13"/>
    <p:sldId id="356" r:id="rId14"/>
    <p:sldId id="357" r:id="rId15"/>
    <p:sldId id="358" r:id="rId16"/>
    <p:sldId id="359" r:id="rId17"/>
    <p:sldId id="360" r:id="rId18"/>
    <p:sldId id="361" r:id="rId19"/>
  </p:sldIdLst>
  <p:sldSz cx="9144000" cy="6858000" type="screen4x3"/>
  <p:notesSz cx="6858000" cy="9144000"/>
  <p:custDataLst>
    <p:tags r:id="rId21"/>
  </p:custDataLst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387" autoAdjust="0"/>
    <p:restoredTop sz="91103" autoAdjust="0"/>
  </p:normalViewPr>
  <p:slideViewPr>
    <p:cSldViewPr>
      <p:cViewPr varScale="1">
        <p:scale>
          <a:sx n="66" d="100"/>
          <a:sy n="66" d="100"/>
        </p:scale>
        <p:origin x="84" y="4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B1DBE250-EBC8-4FF7-81AB-0EA693E88063}" type="datetimeFigureOut">
              <a:rPr lang="ar-EG" smtClean="0"/>
              <a:pPr/>
              <a:t>13/10/1440</a:t>
            </a:fld>
            <a:endParaRPr lang="ar-EG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EG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0326BDBA-3E88-4B35-AA02-961CF36B3C3A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820230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C558-B72B-4644-871B-E134285A5763}" type="datetimeFigureOut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13/10/40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ECE29-F2A9-44F8-858B-C22879C84A96}" type="slidenum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913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C558-B72B-4644-871B-E134285A5763}" type="datetimeFigureOut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13/10/40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ECE29-F2A9-44F8-858B-C22879C84A96}" type="slidenum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037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C558-B72B-4644-871B-E134285A5763}" type="datetimeFigureOut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13/10/40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ECE29-F2A9-44F8-858B-C22879C84A96}" type="slidenum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314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C558-B72B-4644-871B-E134285A5763}" type="datetimeFigureOut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13/10/40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ECE29-F2A9-44F8-858B-C22879C84A96}" type="slidenum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874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C558-B72B-4644-871B-E134285A5763}" type="datetimeFigureOut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13/10/40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ECE29-F2A9-44F8-858B-C22879C84A96}" type="slidenum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202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C558-B72B-4644-871B-E134285A5763}" type="datetimeFigureOut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13/10/40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ECE29-F2A9-44F8-858B-C22879C84A96}" type="slidenum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901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C558-B72B-4644-871B-E134285A5763}" type="datetimeFigureOut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13/10/40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ECE29-F2A9-44F8-858B-C22879C84A96}" type="slidenum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262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C558-B72B-4644-871B-E134285A5763}" type="datetimeFigureOut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13/10/40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ECE29-F2A9-44F8-858B-C22879C84A96}" type="slidenum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477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C558-B72B-4644-871B-E134285A5763}" type="datetimeFigureOut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13/10/40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ECE29-F2A9-44F8-858B-C22879C84A96}" type="slidenum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416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C558-B72B-4644-871B-E134285A5763}" type="datetimeFigureOut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13/10/40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ECE29-F2A9-44F8-858B-C22879C84A96}" type="slidenum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785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C558-B72B-4644-871B-E134285A5763}" type="datetimeFigureOut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13/10/40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ECE29-F2A9-44F8-858B-C22879C84A96}" type="slidenum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761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99CB88-5E1A-4FAC-892A-60949ACB1F6F}" type="datetimeFigureOut">
              <a:rPr lang="en-US" smtClean="0">
                <a:solidFill>
                  <a:srgbClr val="EEECE1">
                    <a:shade val="50000"/>
                  </a:srgbClr>
                </a:solidFill>
              </a:rPr>
              <a:pPr/>
              <a:t>6/16/2019</a:t>
            </a:fld>
            <a:endParaRPr lang="en-US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974DF9-AD47-4691-BA21-BBFCE3637A9A}" type="slidenum">
              <a:rPr lang="en-US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014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13" Type="http://schemas.openxmlformats.org/officeDocument/2006/relationships/image" Target="../media/image3.png"/><Relationship Id="rId3" Type="http://schemas.microsoft.com/office/2007/relationships/hdphoto" Target="../media/hdphoto6.wdp"/><Relationship Id="rId7" Type="http://schemas.openxmlformats.org/officeDocument/2006/relationships/image" Target="../media/image35.png"/><Relationship Id="rId12" Type="http://schemas.microsoft.com/office/2007/relationships/hdphoto" Target="../media/hdphoto3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7.wdp"/><Relationship Id="rId11" Type="http://schemas.openxmlformats.org/officeDocument/2006/relationships/image" Target="../media/image5.png"/><Relationship Id="rId5" Type="http://schemas.openxmlformats.org/officeDocument/2006/relationships/image" Target="../media/image34.png"/><Relationship Id="rId10" Type="http://schemas.microsoft.com/office/2007/relationships/hdphoto" Target="../media/hdphoto9.wdp"/><Relationship Id="rId4" Type="http://schemas.openxmlformats.org/officeDocument/2006/relationships/image" Target="../media/image33.png"/><Relationship Id="rId9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.sa/url?sa=i&amp;rct=j&amp;q=%D8%A7%D9%84%D8%A8%D8%B7%D8%B1%D9%8A%D9%82&amp;source=images&amp;cd=&amp;cad=rja&amp;docid=olrqCHexAe8_DM&amp;tbnid=_V0Bg2Ar44F-dM:&amp;ved=0CAUQjRw&amp;url=http://www.omanibfs.com/showthread.php?t=12742&amp;ei=d408UcS-HMmROPiRgLgO&amp;psig=AFQjCNGH1RjUQ8tYNl2rIWqn77yZdVuyFw&amp;ust=1363009247143914" TargetMode="External"/><Relationship Id="rId3" Type="http://schemas.microsoft.com/office/2007/relationships/hdphoto" Target="../media/hdphoto3.wdp"/><Relationship Id="rId7" Type="http://schemas.openxmlformats.org/officeDocument/2006/relationships/image" Target="../media/image3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m.sa/url?sa=i&amp;rct=j&amp;q=%D8%A7%D9%84%D9%81%D8%B1%D8%A7%D8%B4%D8%A9&amp;source=images&amp;cd=&amp;cad=rja&amp;docid=iS6xr9uIVyO1KM&amp;tbnid=G5q2Uag9HgQa8M:&amp;ved=0CAUQjRw&amp;url=http://miss-jnoon.blogspot.com/2011/05/fashion-design.html&amp;ei=XGE7UeWjAoiYPcObgYgP&amp;psig=AFQjCNGQT_yIysD1d7IyqbGqMAFWTqu5QA&amp;ust=1362932374543875" TargetMode="External"/><Relationship Id="rId5" Type="http://schemas.openxmlformats.org/officeDocument/2006/relationships/image" Target="../media/image38.png"/><Relationship Id="rId4" Type="http://schemas.openxmlformats.org/officeDocument/2006/relationships/image" Target="../media/image3.png"/><Relationship Id="rId9" Type="http://schemas.openxmlformats.org/officeDocument/2006/relationships/image" Target="../media/image40.jpe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1.wdp"/><Relationship Id="rId5" Type="http://schemas.openxmlformats.org/officeDocument/2006/relationships/image" Target="../media/image41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8.png"/><Relationship Id="rId7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sa/url?sa=i&amp;rct=j&amp;q=%D8%A7%D9%84%D8%B6%D9%81%D8%AF%D8%B9&amp;source=images&amp;cd=&amp;cad=rja&amp;docid=R4ocx7hDc5KRnM&amp;tbnid=WneiJ9aXOx4U2M:&amp;ved=0CAUQjRw&amp;url=http://www.masrawy.com/ketabat/ArticlesDetails.aspx?AID=135050&amp;ei=NVI7UYe7I8bsOv72gLgF&amp;psig=AFQjCNEI-yC2kFY3W84Qin5BWfm4dC4N7Q&amp;ust=1362928532289479" TargetMode="External"/><Relationship Id="rId7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5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.sa/url?sa=i&amp;rct=j&amp;q=%D8%A7%D9%84%D8%B4%D8%B1%D9%86%D9%82%D8%A9&amp;source=images&amp;cd=&amp;cad=rja&amp;docid=W2NwFPWl_foiKM&amp;tbnid=1tiqVx_FeZcb3M:&amp;ved=0CAUQjRw&amp;url=http://www.wa3imovement.com/%D9%83%D9%86-%D8%B0%D8%A7-%D8%B9%D8%B2%D9%8A%D9%85%D8%A9-%D9%88%D8%A5%D8%B1%D8%A7%D8%AF%D8%A9/&amp;ei=j2I7UdeIHIKlPf-ggbgI&amp;psig=AFQjCNGemk2RN9NAaQAQyoacSKJWU2Otig&amp;ust=1362932734646712" TargetMode="External"/><Relationship Id="rId3" Type="http://schemas.openxmlformats.org/officeDocument/2006/relationships/image" Target="../media/image17.emf"/><Relationship Id="rId7" Type="http://schemas.openxmlformats.org/officeDocument/2006/relationships/image" Target="../media/image19.png"/><Relationship Id="rId12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m.sa/url?sa=i&amp;rct=j&amp;q=%D9%8A%D8%B1%D9%82%D8%A9+%D8%A7%D9%84%D9%81%D8%B1%D8%A7%D8%B4%D8%A9&amp;source=images&amp;cd=&amp;cad=rja&amp;docid=x6lkpQ3kGq61RM&amp;tbnid=sYAu8fTm9aufPM:&amp;ved=0CAUQjRw&amp;url=http://vb.alrakoba.net/t105020.html&amp;ei=CGI7UYfLJMPsOvD7gOgP&amp;psig=AFQjCNF1kweMPVWZLnx9NJfiXPkpmWpZbw&amp;ust=1362932590117874" TargetMode="External"/><Relationship Id="rId11" Type="http://schemas.microsoft.com/office/2007/relationships/hdphoto" Target="../media/hdphoto3.wdp"/><Relationship Id="rId5" Type="http://schemas.openxmlformats.org/officeDocument/2006/relationships/image" Target="../media/image18.png"/><Relationship Id="rId10" Type="http://schemas.openxmlformats.org/officeDocument/2006/relationships/image" Target="../media/image5.png"/><Relationship Id="rId4" Type="http://schemas.openxmlformats.org/officeDocument/2006/relationships/hyperlink" Target="http://www.google.com.sa/url?sa=i&amp;rct=j&amp;q=%D8%A7%D9%84%D9%81%D8%B1%D8%A7%D8%B4%D8%A9&amp;source=images&amp;cd=&amp;cad=rja&amp;docid=iS6xr9uIVyO1KM&amp;tbnid=G5q2Uag9HgQa8M:&amp;ved=0CAUQjRw&amp;url=http://miss-jnoon.blogspot.com/2011/05/fashion-design.html&amp;ei=XGE7UeWjAoiYPcObgYgP&amp;psig=AFQjCNGQT_yIysD1d7IyqbGqMAFWTqu5QA&amp;ust=1362932374543875" TargetMode="External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2.png"/><Relationship Id="rId7" Type="http://schemas.openxmlformats.org/officeDocument/2006/relationships/image" Target="../media/image24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m.sa/url?sa=i&amp;rct=j&amp;q=%D8%A7%D9%84%D8%AC%D8%B1%D8%A7%D8%AF&amp;source=images&amp;cd=&amp;cad=rja&amp;docid=-fmLFon6pAteHM&amp;tbnid=Vr9p5abQn_gHcM:&amp;ved=0CAUQjRw&amp;url=http://www.alwafd.org/%D8%A3%D8%AE%D8%A8%D8%A7%D8%B1-%D9%88%D8%AA%D9%82%D8%A7%D8%B1%D9%8A%D8%B1/13-%D8%A7%D9%84%D8%B4%D8%A7%D8%B1%D8%B9%20%D8%A7%D9%84%D8%B3%D9%8A%D8%A7%D8%B3%D9%8A/396975-%D9%81%D9%8A%D8%AF%D9%8A%D9%88-%D8%A7%D9%84%D8%B2%D8%B1%D8%A7%D8%B9%D8%A9-%D8%A7%D9%84%D8%AC%D8%B1%D8%A7%D8%AF-%D8%AC%D9%86%D8%AF-%D9%85%D9%86-%D8%AC%D9%86%D9%88%D8%AF-%D8%A7%D9%84%D9%84%D9%87&amp;ei=72Q7Ua2pC4nbPLyNgcAL&amp;psig=AFQjCNF_ROREQERAHTZ9JB-akDKJ1hJcTA&amp;ust=1362933340123340" TargetMode="External"/><Relationship Id="rId5" Type="http://schemas.openxmlformats.org/officeDocument/2006/relationships/image" Target="../media/image23.png"/><Relationship Id="rId10" Type="http://schemas.openxmlformats.org/officeDocument/2006/relationships/image" Target="../media/image3.png"/><Relationship Id="rId4" Type="http://schemas.openxmlformats.org/officeDocument/2006/relationships/hyperlink" Target="http://www.google.com.sa/url?sa=i&amp;rct=j&amp;q=%D8%AD%D9%88%D8%B1%D9%8A%D8%A9+%D8%A7%D9%84%D8%AC%D8%B1%D8%A7%D8%AF&amp;source=images&amp;cd=&amp;cad=rja&amp;docid=E4S9msJuLNdBpM&amp;tbnid=czP6uD4JF2uh6M:&amp;ved=0CAUQjRw&amp;url=http://tahrirnews.com/news/view.aspx?cdate=27022013&amp;id=8d552002-3a39-4caf-92c4-dccc698b075b&amp;ei=r2Q7UeagPIWOOK-6gbgE&amp;psig=AFQjCNGykvmpLbBVZ2B4hJt94NlTHO3u-w&amp;ust=1362933279890117" TargetMode="External"/><Relationship Id="rId9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4.wdp"/><Relationship Id="rId7" Type="http://schemas.openxmlformats.org/officeDocument/2006/relationships/image" Target="../media/image27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m.sa/url?sa=i&amp;rct=j&amp;q=%D8%A7%D9%84%D8%A8%D8%B7%D8%B1%D9%8A%D9%82&amp;source=images&amp;cd=&amp;cad=rja&amp;docid=olrqCHexAe8_DM&amp;tbnid=_V0Bg2Ar44F-dM:&amp;ved=0CAUQjRw&amp;url=http://www.omanibfs.com/showthread.php?t=12742&amp;ei=d408UcS-HMmROPiRgLgO&amp;psig=AFQjCNGH1RjUQ8tYNl2rIWqn77yZdVuyFw&amp;ust=1363009247143914" TargetMode="External"/><Relationship Id="rId5" Type="http://schemas.openxmlformats.org/officeDocument/2006/relationships/image" Target="../media/image26.jpeg"/><Relationship Id="rId10" Type="http://schemas.openxmlformats.org/officeDocument/2006/relationships/image" Target="../media/image3.png"/><Relationship Id="rId4" Type="http://schemas.openxmlformats.org/officeDocument/2006/relationships/hyperlink" Target="http://www.google.com.sa/url?sa=i&amp;rct=j&amp;q=%D8%A7%D9%84%D8%B6%D9%81%D8%AF%D8%B9&amp;source=images&amp;cd=&amp;cad=rja&amp;docid=R4ocx7hDc5KRnM&amp;tbnid=WneiJ9aXOx4U2M:&amp;ved=0CAUQjRw&amp;url=http://www.masrawy.com/ketabat/ArticlesDetails.aspx?AID=135050&amp;ei=NVI7UYe7I8bsOv72gLgF&amp;psig=AFQjCNEI-yC2kFY3W84Qin5BWfm4dC4N7Q&amp;ust=1362928532289479" TargetMode="External"/><Relationship Id="rId9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8.jpeg"/><Relationship Id="rId7" Type="http://schemas.openxmlformats.org/officeDocument/2006/relationships/image" Target="../media/image30.jpeg"/><Relationship Id="rId2" Type="http://schemas.openxmlformats.org/officeDocument/2006/relationships/hyperlink" Target="http://www.google.com.sa/url?sa=i&amp;rct=j&amp;q=%D8%A8%D9%8A%D8%B6+%D8%A7%D9%84%D8%B6%D9%81%D8%AF%D8%B9&amp;source=images&amp;cd=&amp;cad=rja&amp;docid=7ZzlviNRR8ZttM&amp;tbnid=O8hRzHpZkiWDeM:&amp;ved=0CAUQjRw&amp;url=http://www.dinosoria.com/rainette.html&amp;ei=gqM8UaLKGsTJPMalgdAP&amp;psig=AFQjCNHTijy3OsODhHCJqt1aXhqVWTNgGQ&amp;ust=1363014891015347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m.sa/url?sa=i&amp;rct=j&amp;q=%D8%A8%D9%8A%D8%B6+%D8%A7%D9%84%D8%B2%D9%88%D8%A7%D8%AD%D9%81&amp;source=images&amp;cd=&amp;cad=rja&amp;docid=cjkh6EUOucGuHM&amp;tbnid=CvMXBbyirJIMxM:&amp;ved=0CAUQjRw&amp;url=http://forum.kooora.com/f.aspx?t=31662748&amp;ei=BKU8Ud3OFYnJPLasgdAL&amp;psig=AFQjCNHHQzeAc3pkz7hDUhyyKBHEUYnmLw&amp;ust=1363015259443995" TargetMode="External"/><Relationship Id="rId5" Type="http://schemas.openxmlformats.org/officeDocument/2006/relationships/image" Target="../media/image29.png"/><Relationship Id="rId10" Type="http://schemas.openxmlformats.org/officeDocument/2006/relationships/image" Target="../media/image3.png"/><Relationship Id="rId4" Type="http://schemas.openxmlformats.org/officeDocument/2006/relationships/hyperlink" Target="http://www.google.com.sa/url?sa=i&amp;rct=j&amp;q=%D8%A8%D9%8A%D8%B6+%D8%A7%D9%84%D8%B7%D9%8A%D9%88%D8%B1&amp;source=images&amp;cd=&amp;cad=rja&amp;docid=0szq_Ys7_mdMbM&amp;tbnid=CDvdpS-vsjZJBM:&amp;ved=0CAUQjRw&amp;url=http://www.krshak.com/read%20more/19/%D8%A8%D9%8A%D8%B6&amp;ei=nKQ8UZSoNce-O_7TgZgG&amp;psig=AFQjCNFzHYp0ISgbOy2hXQywZQWv4EMP7A&amp;ust=1363015167958691" TargetMode="External"/><Relationship Id="rId9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مستطيل 18"/>
          <p:cNvSpPr/>
          <p:nvPr/>
        </p:nvSpPr>
        <p:spPr>
          <a:xfrm>
            <a:off x="3325166" y="-225"/>
            <a:ext cx="2523728" cy="908864"/>
          </a:xfrm>
          <a:prstGeom prst="flowChartTerminator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ar-SA" sz="3600" b="1" kern="0" dirty="0">
                <a:solidFill>
                  <a:prstClr val="white"/>
                </a:solidFill>
                <a:effectLst>
                  <a:glow rad="101600">
                    <a:srgbClr val="00B050">
                      <a:alpha val="60000"/>
                    </a:srgbClr>
                  </a:glow>
                </a:effectLst>
                <a:latin typeface="Times New Roman" pitchFamily="18" charset="0"/>
              </a:rPr>
              <a:t>التمهيد</a:t>
            </a:r>
            <a:endParaRPr lang="ar-SA" sz="700" kern="0" dirty="0">
              <a:solidFill>
                <a:sysClr val="windowText" lastClr="000000"/>
              </a:solidFill>
            </a:endParaRPr>
          </a:p>
        </p:txBody>
      </p:sp>
      <p:grpSp>
        <p:nvGrpSpPr>
          <p:cNvPr id="40" name="مجموعة 4"/>
          <p:cNvGrpSpPr/>
          <p:nvPr/>
        </p:nvGrpSpPr>
        <p:grpSpPr>
          <a:xfrm>
            <a:off x="533400" y="6172200"/>
            <a:ext cx="5751790" cy="657885"/>
            <a:chOff x="395536" y="5964387"/>
            <a:chExt cx="5751790" cy="848989"/>
          </a:xfrm>
        </p:grpSpPr>
        <p:pic>
          <p:nvPicPr>
            <p:cNvPr id="42" name="Picture 41" descr="http://www.dr-mohammadian.ir/gallery/home.png">
              <a:hlinkClick r:id="" action="ppaction://hlinkshowjump?jump=firstslide"/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96" t="15127" r="15390" b="20163"/>
            <a:stretch/>
          </p:blipFill>
          <p:spPr bwMode="auto">
            <a:xfrm>
              <a:off x="4076488" y="5964387"/>
              <a:ext cx="896293" cy="848989"/>
            </a:xfrm>
            <a:prstGeom prst="roundRect">
              <a:avLst/>
            </a:prstGeom>
            <a:noFill/>
            <a:ln>
              <a:solidFill>
                <a:srgbClr val="7030A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" name="سهم إلى اليمين 3">
              <a:hlinkClick r:id="" action="ppaction://hlinkshowjump?jump=nextslide"/>
            </p:cNvPr>
            <p:cNvSpPr/>
            <p:nvPr/>
          </p:nvSpPr>
          <p:spPr>
            <a:xfrm rot="801633">
              <a:off x="5370740" y="6201641"/>
              <a:ext cx="776586" cy="600267"/>
            </a:xfrm>
            <a:prstGeom prst="rightArrow">
              <a:avLst/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</a:endParaRPr>
            </a:p>
          </p:txBody>
        </p:sp>
        <p:sp>
          <p:nvSpPr>
            <p:cNvPr id="44" name="سهم إلى اليمين 19">
              <a:hlinkClick r:id="" action="ppaction://hlinkshowjump?jump=previousslide"/>
            </p:cNvPr>
            <p:cNvSpPr/>
            <p:nvPr/>
          </p:nvSpPr>
          <p:spPr>
            <a:xfrm rot="10071875">
              <a:off x="2844698" y="6197190"/>
              <a:ext cx="776586" cy="600267"/>
            </a:xfrm>
            <a:prstGeom prst="rightArrow">
              <a:avLst/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</a:endParaRPr>
            </a:p>
          </p:txBody>
        </p:sp>
        <p:pic>
          <p:nvPicPr>
            <p:cNvPr id="45" name="Picture 4" descr="http://www.clker.com/cliparts/3/8/b/a/11971212312045077795webmichl_powerbutton_2_states_(_on_off_).svg.med.png">
              <a:hlinkClick r:id="" action="ppaction://hlinkshowjump?jump=endshow"/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69" b="-869"/>
            <a:stretch/>
          </p:blipFill>
          <p:spPr bwMode="auto">
            <a:xfrm>
              <a:off x="395536" y="6120038"/>
              <a:ext cx="684062" cy="68406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مستطيل 1"/>
          <p:cNvSpPr/>
          <p:nvPr/>
        </p:nvSpPr>
        <p:spPr>
          <a:xfrm>
            <a:off x="3604817" y="2253347"/>
            <a:ext cx="5436273" cy="1384995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SA" sz="2800" b="1" dirty="0">
                <a:solidFill>
                  <a:prstClr val="black"/>
                </a:solidFill>
              </a:rPr>
              <a:t>بعد أن يضع  البط  بيضة يحتاج إلى 30 يوم حتى  يفقس </a:t>
            </a:r>
          </a:p>
          <a:p>
            <a:r>
              <a:rPr lang="ar-SA" sz="2800" b="1" dirty="0">
                <a:solidFill>
                  <a:prstClr val="black"/>
                </a:solidFill>
              </a:rPr>
              <a:t>  كيف تنمو فراخ البط  لتصير مكتملة النمو؟ </a:t>
            </a:r>
          </a:p>
        </p:txBody>
      </p:sp>
      <p:pic>
        <p:nvPicPr>
          <p:cNvPr id="11" name="Picture 2"/>
          <p:cNvPicPr/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90958"/>
            <a:ext cx="3167228" cy="31097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دبوس زينة 9"/>
          <p:cNvSpPr/>
          <p:nvPr/>
        </p:nvSpPr>
        <p:spPr>
          <a:xfrm>
            <a:off x="11113" y="-27384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صـ64</a:t>
            </a:r>
          </a:p>
        </p:txBody>
      </p:sp>
    </p:spTree>
    <p:extLst>
      <p:ext uri="{BB962C8B-B14F-4D97-AF65-F5344CB8AC3E}">
        <p14:creationId xmlns:p14="http://schemas.microsoft.com/office/powerpoint/2010/main" val="1351121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" grpId="0" animBg="1"/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907704" y="0"/>
            <a:ext cx="5334059" cy="715089"/>
          </a:xfrm>
          <a:prstGeom prst="round2Diag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ar-SA" sz="3600" kern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</a:rPr>
              <a:t>ما دورة حياة النبات الزهري ؟ </a:t>
            </a:r>
            <a:endParaRPr lang="ar-SA" sz="9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1709001" y="836712"/>
            <a:ext cx="69349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000" b="1" kern="0" dirty="0">
                <a:solidFill>
                  <a:srgbClr val="7030A0"/>
                </a:solidFill>
                <a:latin typeface="Times New Roman" pitchFamily="18" charset="0"/>
              </a:rPr>
              <a:t>لجميع النباتات دورة حياة وتختلف دورة حياة النبات تبعا</a:t>
            </a:r>
            <a:r>
              <a:rPr lang="ar-EG" sz="2000" b="1" kern="0" dirty="0">
                <a:solidFill>
                  <a:srgbClr val="7030A0"/>
                </a:solidFill>
                <a:latin typeface="Times New Roman" pitchFamily="18" charset="0"/>
              </a:rPr>
              <a:t>ً</a:t>
            </a:r>
            <a:r>
              <a:rPr lang="ar-SA" sz="2000" b="1" kern="0" dirty="0">
                <a:solidFill>
                  <a:srgbClr val="7030A0"/>
                </a:solidFill>
                <a:latin typeface="Times New Roman" pitchFamily="18" charset="0"/>
              </a:rPr>
              <a:t>  لاختلاف نوعه وطريقة تكاثره   . </a:t>
            </a:r>
            <a:endParaRPr lang="ar-SA" sz="2000" dirty="0">
              <a:solidFill>
                <a:srgbClr val="7030A0"/>
              </a:solidFill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6197761" y="1124744"/>
            <a:ext cx="25154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000" b="1" kern="0" dirty="0">
                <a:solidFill>
                  <a:srgbClr val="7030A0"/>
                </a:solidFill>
                <a:latin typeface="Times New Roman" pitchFamily="18" charset="0"/>
              </a:rPr>
              <a:t>النباتات الزهرية تتكاثر جنسيا</a:t>
            </a:r>
            <a:r>
              <a:rPr lang="ar-EG" sz="2000" b="1" kern="0" dirty="0">
                <a:solidFill>
                  <a:srgbClr val="7030A0"/>
                </a:solidFill>
                <a:latin typeface="Times New Roman" pitchFamily="18" charset="0"/>
              </a:rPr>
              <a:t>ً</a:t>
            </a:r>
            <a:r>
              <a:rPr lang="ar-SA" sz="2000" b="1" kern="0" dirty="0">
                <a:solidFill>
                  <a:srgbClr val="7030A0"/>
                </a:solidFill>
                <a:latin typeface="Times New Roman" pitchFamily="18" charset="0"/>
              </a:rPr>
              <a:t>   </a:t>
            </a:r>
            <a:endParaRPr lang="ar-SA" sz="2000" dirty="0">
              <a:solidFill>
                <a:srgbClr val="7030A0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780905" y="1124744"/>
            <a:ext cx="54521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000" b="1" kern="0" dirty="0">
                <a:solidFill>
                  <a:srgbClr val="7030A0"/>
                </a:solidFill>
                <a:latin typeface="Times New Roman" pitchFamily="18" charset="0"/>
              </a:rPr>
              <a:t>النباتات الزهرية هي المجموعة الوحيدة التي تنتج الأزهار والبذور والثمار   .</a:t>
            </a:r>
            <a:endParaRPr lang="ar-SA" sz="2000" dirty="0">
              <a:solidFill>
                <a:srgbClr val="7030A0"/>
              </a:solidFill>
            </a:endParaRPr>
          </a:p>
        </p:txBody>
      </p:sp>
      <p:pic>
        <p:nvPicPr>
          <p:cNvPr id="8195" name="Picture 3" descr="C:\Users\noralmoalem1\Desktop\بدون عنوان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00808"/>
            <a:ext cx="7131621" cy="4524375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مستطيل 7"/>
          <p:cNvSpPr/>
          <p:nvPr/>
        </p:nvSpPr>
        <p:spPr>
          <a:xfrm>
            <a:off x="6784884" y="2120020"/>
            <a:ext cx="6623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b="1" dirty="0">
                <a:solidFill>
                  <a:srgbClr val="C00000"/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latin typeface="Adobe نسخ Medium" pitchFamily="50" charset="-78"/>
              </a:rPr>
              <a:t>السداة</a:t>
            </a:r>
            <a:endParaRPr lang="ar-SA" sz="1400" dirty="0">
              <a:solidFill>
                <a:prstClr val="black"/>
              </a:solidFill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6129317" y="1943336"/>
            <a:ext cx="530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b="1" dirty="0">
                <a:solidFill>
                  <a:srgbClr val="C00000"/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latin typeface="Adobe نسخ Medium" pitchFamily="50" charset="-78"/>
              </a:rPr>
              <a:t>المتك</a:t>
            </a:r>
            <a:endParaRPr lang="ar-SA" sz="1400" dirty="0">
              <a:solidFill>
                <a:prstClr val="black"/>
              </a:solidFill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6012032" y="2285270"/>
            <a:ext cx="6431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b="1" dirty="0">
                <a:solidFill>
                  <a:srgbClr val="C00000"/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latin typeface="Adobe نسخ Medium" pitchFamily="50" charset="-78"/>
              </a:rPr>
              <a:t>الخيط</a:t>
            </a:r>
            <a:endParaRPr lang="ar-SA" sz="1400" dirty="0">
              <a:solidFill>
                <a:prstClr val="black"/>
              </a:solidFill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1208117" y="1916832"/>
            <a:ext cx="6206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b="1" dirty="0">
                <a:solidFill>
                  <a:srgbClr val="C00000"/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latin typeface="Adobe نسخ Medium" pitchFamily="50" charset="-78"/>
              </a:rPr>
              <a:t>الميسم</a:t>
            </a:r>
            <a:endParaRPr lang="ar-SA" sz="1400" dirty="0">
              <a:solidFill>
                <a:prstClr val="black"/>
              </a:solidFill>
            </a:endParaRPr>
          </a:p>
        </p:txBody>
      </p:sp>
      <p:sp>
        <p:nvSpPr>
          <p:cNvPr id="14" name="مستطيل 13"/>
          <p:cNvSpPr/>
          <p:nvPr/>
        </p:nvSpPr>
        <p:spPr>
          <a:xfrm>
            <a:off x="1139073" y="2915652"/>
            <a:ext cx="5373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b="1" dirty="0">
                <a:solidFill>
                  <a:srgbClr val="C00000"/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latin typeface="Adobe نسخ Medium" pitchFamily="50" charset="-78"/>
              </a:rPr>
              <a:t>القلم</a:t>
            </a:r>
            <a:endParaRPr lang="ar-SA" sz="1400" dirty="0">
              <a:solidFill>
                <a:prstClr val="black"/>
              </a:solidFill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514303" y="3347700"/>
            <a:ext cx="62869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1600" b="1" dirty="0">
                <a:solidFill>
                  <a:srgbClr val="C00000"/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latin typeface="Adobe نسخ Medium" pitchFamily="50" charset="-78"/>
              </a:rPr>
              <a:t>الكربلة</a:t>
            </a:r>
            <a:endParaRPr lang="ar-SA" sz="1200" dirty="0">
              <a:solidFill>
                <a:prstClr val="black"/>
              </a:solidFill>
            </a:endParaRPr>
          </a:p>
        </p:txBody>
      </p:sp>
      <p:sp>
        <p:nvSpPr>
          <p:cNvPr id="16" name="مستطيل 15"/>
          <p:cNvSpPr/>
          <p:nvPr/>
        </p:nvSpPr>
        <p:spPr>
          <a:xfrm>
            <a:off x="1214529" y="4797152"/>
            <a:ext cx="61427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1600" b="1" dirty="0">
                <a:solidFill>
                  <a:srgbClr val="C00000"/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latin typeface="Adobe نسخ Medium" pitchFamily="50" charset="-78"/>
              </a:rPr>
              <a:t>المبيض</a:t>
            </a:r>
            <a:endParaRPr lang="ar-SA" sz="1200" dirty="0">
              <a:solidFill>
                <a:prstClr val="black"/>
              </a:solidFill>
            </a:endParaRPr>
          </a:p>
        </p:txBody>
      </p:sp>
      <p:sp>
        <p:nvSpPr>
          <p:cNvPr id="17" name="مستطيل 16"/>
          <p:cNvSpPr/>
          <p:nvPr/>
        </p:nvSpPr>
        <p:spPr>
          <a:xfrm>
            <a:off x="6794550" y="4787860"/>
            <a:ext cx="7569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b="1" dirty="0">
                <a:solidFill>
                  <a:srgbClr val="C00000"/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latin typeface="Adobe نسخ Medium" pitchFamily="50" charset="-78"/>
              </a:rPr>
              <a:t>البويضة</a:t>
            </a:r>
            <a:endParaRPr lang="ar-SA" sz="1400" dirty="0">
              <a:solidFill>
                <a:prstClr val="black"/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6887742" y="3861048"/>
            <a:ext cx="5645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b="1" dirty="0">
                <a:solidFill>
                  <a:srgbClr val="C00000"/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latin typeface="Adobe نسخ Medium" pitchFamily="50" charset="-78"/>
              </a:rPr>
              <a:t>البتلة</a:t>
            </a:r>
            <a:endParaRPr lang="ar-SA" sz="1400" dirty="0">
              <a:solidFill>
                <a:prstClr val="black"/>
              </a:solidFill>
            </a:endParaRPr>
          </a:p>
        </p:txBody>
      </p:sp>
      <p:sp>
        <p:nvSpPr>
          <p:cNvPr id="19" name="مستطيل 18"/>
          <p:cNvSpPr/>
          <p:nvPr/>
        </p:nvSpPr>
        <p:spPr>
          <a:xfrm>
            <a:off x="6881203" y="5363924"/>
            <a:ext cx="6431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b="1" dirty="0">
                <a:solidFill>
                  <a:srgbClr val="C00000"/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latin typeface="Adobe نسخ Medium" pitchFamily="50" charset="-78"/>
              </a:rPr>
              <a:t>السبلة</a:t>
            </a:r>
            <a:endParaRPr lang="ar-SA" sz="1400" dirty="0">
              <a:solidFill>
                <a:prstClr val="black"/>
              </a:solidFill>
            </a:endParaRPr>
          </a:p>
        </p:txBody>
      </p:sp>
      <p:sp>
        <p:nvSpPr>
          <p:cNvPr id="20" name="مستطيل 19"/>
          <p:cNvSpPr/>
          <p:nvPr/>
        </p:nvSpPr>
        <p:spPr>
          <a:xfrm>
            <a:off x="7524328" y="3199328"/>
            <a:ext cx="137249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000" b="1" kern="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228600">
                    <a:srgbClr val="9BBB59">
                      <a:satMod val="175000"/>
                      <a:alpha val="40000"/>
                    </a:srgbClr>
                  </a:glow>
                </a:effectLst>
                <a:latin typeface="Times New Roman" pitchFamily="18" charset="0"/>
              </a:rPr>
              <a:t>أجزاء</a:t>
            </a:r>
          </a:p>
          <a:p>
            <a:r>
              <a:rPr lang="ar-SA" sz="4000" b="1" kern="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228600">
                    <a:srgbClr val="9BBB59">
                      <a:satMod val="175000"/>
                      <a:alpha val="40000"/>
                    </a:srgbClr>
                  </a:glow>
                </a:effectLst>
                <a:latin typeface="Times New Roman" pitchFamily="18" charset="0"/>
              </a:rPr>
              <a:t> الزهرة :</a:t>
            </a:r>
            <a:endParaRPr lang="ar-SA" dirty="0">
              <a:solidFill>
                <a:prstClr val="black"/>
              </a:solidFill>
            </a:endParaRPr>
          </a:p>
        </p:txBody>
      </p:sp>
      <p:grpSp>
        <p:nvGrpSpPr>
          <p:cNvPr id="21" name="مجموعة 4"/>
          <p:cNvGrpSpPr/>
          <p:nvPr/>
        </p:nvGrpSpPr>
        <p:grpSpPr>
          <a:xfrm>
            <a:off x="533400" y="6272617"/>
            <a:ext cx="5751790" cy="557468"/>
            <a:chOff x="395536" y="5964387"/>
            <a:chExt cx="5751790" cy="848989"/>
          </a:xfrm>
        </p:grpSpPr>
        <p:pic>
          <p:nvPicPr>
            <p:cNvPr id="22" name="Picture 21" descr="http://www.dr-mohammadian.ir/gallery/home.png">
              <a:hlinkClick r:id="" action="ppaction://hlinkshowjump?jump=firstslide"/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96" t="15127" r="15390" b="20163"/>
            <a:stretch/>
          </p:blipFill>
          <p:spPr bwMode="auto">
            <a:xfrm>
              <a:off x="4076488" y="5964387"/>
              <a:ext cx="896293" cy="848989"/>
            </a:xfrm>
            <a:prstGeom prst="roundRect">
              <a:avLst/>
            </a:prstGeom>
            <a:noFill/>
            <a:ln>
              <a:solidFill>
                <a:srgbClr val="7030A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سهم إلى اليمين 3">
              <a:hlinkClick r:id="" action="ppaction://hlinkshowjump?jump=nextslide"/>
            </p:cNvPr>
            <p:cNvSpPr/>
            <p:nvPr/>
          </p:nvSpPr>
          <p:spPr>
            <a:xfrm rot="801633">
              <a:off x="5370740" y="6201641"/>
              <a:ext cx="776586" cy="600267"/>
            </a:xfrm>
            <a:prstGeom prst="rightArrow">
              <a:avLst/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</a:endParaRPr>
            </a:p>
          </p:txBody>
        </p:sp>
        <p:sp>
          <p:nvSpPr>
            <p:cNvPr id="24" name="سهم إلى اليمين 19">
              <a:hlinkClick r:id="" action="ppaction://hlinkshowjump?jump=previousslide"/>
            </p:cNvPr>
            <p:cNvSpPr/>
            <p:nvPr/>
          </p:nvSpPr>
          <p:spPr>
            <a:xfrm rot="10071875">
              <a:off x="2844698" y="6197190"/>
              <a:ext cx="776586" cy="600267"/>
            </a:xfrm>
            <a:prstGeom prst="rightArrow">
              <a:avLst/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</a:endParaRPr>
            </a:p>
          </p:txBody>
        </p:sp>
        <p:pic>
          <p:nvPicPr>
            <p:cNvPr id="25" name="Picture 4" descr="http://www.clker.com/cliparts/3/8/b/a/11971212312045077795webmichl_powerbutton_2_states_(_on_off_).svg.med.png">
              <a:hlinkClick r:id="" action="ppaction://hlinkshowjump?jump=endshow"/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69" b="-869"/>
            <a:stretch/>
          </p:blipFill>
          <p:spPr bwMode="auto">
            <a:xfrm>
              <a:off x="395536" y="6120038"/>
              <a:ext cx="684062" cy="68406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6" name="دبوس زينة 25"/>
          <p:cNvSpPr/>
          <p:nvPr/>
        </p:nvSpPr>
        <p:spPr>
          <a:xfrm>
            <a:off x="11113" y="-27384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صـ71</a:t>
            </a:r>
          </a:p>
        </p:txBody>
      </p:sp>
    </p:spTree>
    <p:extLst>
      <p:ext uri="{BB962C8B-B14F-4D97-AF65-F5344CB8AC3E}">
        <p14:creationId xmlns:p14="http://schemas.microsoft.com/office/powerpoint/2010/main" val="2356467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8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3620" y="3534229"/>
            <a:ext cx="4387702" cy="295960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134" y="2555760"/>
            <a:ext cx="1190625" cy="19431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9392" y="533400"/>
            <a:ext cx="2057400" cy="17526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115" y="314325"/>
            <a:ext cx="2185388" cy="197167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514600"/>
            <a:ext cx="2127781" cy="24003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urved Down Arrow 3"/>
          <p:cNvSpPr/>
          <p:nvPr/>
        </p:nvSpPr>
        <p:spPr>
          <a:xfrm rot="2990421">
            <a:off x="6862992" y="1287721"/>
            <a:ext cx="2149005" cy="914400"/>
          </a:xfrm>
          <a:prstGeom prst="curvedDownArrow">
            <a:avLst>
              <a:gd name="adj1" fmla="val 25000"/>
              <a:gd name="adj2" fmla="val 53404"/>
              <a:gd name="adj3" fmla="val 25000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black"/>
              </a:solidFill>
            </a:endParaRPr>
          </a:p>
        </p:txBody>
      </p:sp>
      <p:sp>
        <p:nvSpPr>
          <p:cNvPr id="10" name="Curved Down Arrow 9"/>
          <p:cNvSpPr/>
          <p:nvPr/>
        </p:nvSpPr>
        <p:spPr>
          <a:xfrm rot="13324945">
            <a:off x="1178793" y="4819348"/>
            <a:ext cx="2149005" cy="901308"/>
          </a:xfrm>
          <a:prstGeom prst="curvedDownArrow">
            <a:avLst>
              <a:gd name="adj1" fmla="val 25000"/>
              <a:gd name="adj2" fmla="val 53404"/>
              <a:gd name="adj3" fmla="val 25000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black"/>
              </a:solidFill>
            </a:endParaRPr>
          </a:p>
        </p:txBody>
      </p:sp>
      <p:sp>
        <p:nvSpPr>
          <p:cNvPr id="11" name="Curved Down Arrow 10"/>
          <p:cNvSpPr/>
          <p:nvPr/>
        </p:nvSpPr>
        <p:spPr>
          <a:xfrm rot="16801838">
            <a:off x="-13900" y="1552341"/>
            <a:ext cx="2436248" cy="1086318"/>
          </a:xfrm>
          <a:prstGeom prst="curvedDownArrow">
            <a:avLst>
              <a:gd name="adj1" fmla="val 25000"/>
              <a:gd name="adj2" fmla="val 53404"/>
              <a:gd name="adj3" fmla="val 25000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black"/>
              </a:solidFill>
            </a:endParaRPr>
          </a:p>
        </p:txBody>
      </p:sp>
      <p:sp>
        <p:nvSpPr>
          <p:cNvPr id="5" name="Curved Down Arrow 4"/>
          <p:cNvSpPr/>
          <p:nvPr/>
        </p:nvSpPr>
        <p:spPr>
          <a:xfrm>
            <a:off x="3519714" y="152401"/>
            <a:ext cx="1600200" cy="542924"/>
          </a:xfrm>
          <a:prstGeom prst="curved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black"/>
              </a:solidFill>
            </a:endParaRPr>
          </a:p>
        </p:txBody>
      </p:sp>
      <p:sp>
        <p:nvSpPr>
          <p:cNvPr id="13" name="مستطيل 9"/>
          <p:cNvSpPr/>
          <p:nvPr/>
        </p:nvSpPr>
        <p:spPr>
          <a:xfrm>
            <a:off x="3276599" y="2198962"/>
            <a:ext cx="259080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000" b="1" kern="0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</a:rPr>
              <a:t>  دورة حياة النبات الزهري </a:t>
            </a:r>
            <a:endParaRPr lang="ar-SA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81992" y="55730"/>
            <a:ext cx="2206170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solidFill>
                  <a:srgbClr val="FF0000"/>
                </a:solidFill>
              </a:rPr>
              <a:t>نبات مكتمل النمو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236296" y="4813974"/>
            <a:ext cx="114262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FF0000"/>
                </a:solidFill>
              </a:rPr>
              <a:t>الــســدة </a:t>
            </a:r>
          </a:p>
        </p:txBody>
      </p:sp>
      <p:grpSp>
        <p:nvGrpSpPr>
          <p:cNvPr id="14" name="مجموعة 4"/>
          <p:cNvGrpSpPr/>
          <p:nvPr/>
        </p:nvGrpSpPr>
        <p:grpSpPr>
          <a:xfrm>
            <a:off x="533400" y="6272617"/>
            <a:ext cx="5751790" cy="557468"/>
            <a:chOff x="395536" y="5964387"/>
            <a:chExt cx="5751790" cy="848989"/>
          </a:xfrm>
        </p:grpSpPr>
        <p:pic>
          <p:nvPicPr>
            <p:cNvPr id="16" name="Picture 21" descr="http://www.dr-mohammadian.ir/gallery/home.png">
              <a:hlinkClick r:id="" action="ppaction://hlinkshowjump?jump=firstslide"/>
            </p:cNvPr>
            <p:cNvPicPr>
              <a:picLocks noChangeAspect="1" noChangeArrowheads="1"/>
            </p:cNvPicPr>
            <p:nvPr/>
          </p:nvPicPr>
          <p:blipFill rotWithShape="1">
            <a:blip r:embed="rId11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sharpenSoften amount="50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96" t="15127" r="15390" b="20163"/>
            <a:stretch/>
          </p:blipFill>
          <p:spPr bwMode="auto">
            <a:xfrm>
              <a:off x="4076488" y="5964387"/>
              <a:ext cx="896293" cy="848989"/>
            </a:xfrm>
            <a:prstGeom prst="roundRect">
              <a:avLst/>
            </a:prstGeom>
            <a:noFill/>
            <a:ln>
              <a:solidFill>
                <a:srgbClr val="7030A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سهم إلى اليمين 3">
              <a:hlinkClick r:id="" action="ppaction://hlinkshowjump?jump=nextslide"/>
            </p:cNvPr>
            <p:cNvSpPr/>
            <p:nvPr/>
          </p:nvSpPr>
          <p:spPr>
            <a:xfrm rot="801633">
              <a:off x="5370740" y="6201641"/>
              <a:ext cx="776586" cy="600267"/>
            </a:xfrm>
            <a:prstGeom prst="rightArrow">
              <a:avLst/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</a:endParaRPr>
            </a:p>
          </p:txBody>
        </p:sp>
        <p:sp>
          <p:nvSpPr>
            <p:cNvPr id="18" name="سهم إلى اليمين 19">
              <a:hlinkClick r:id="" action="ppaction://hlinkshowjump?jump=previousslide"/>
            </p:cNvPr>
            <p:cNvSpPr/>
            <p:nvPr/>
          </p:nvSpPr>
          <p:spPr>
            <a:xfrm rot="10071875">
              <a:off x="2844698" y="6197190"/>
              <a:ext cx="776586" cy="600267"/>
            </a:xfrm>
            <a:prstGeom prst="rightArrow">
              <a:avLst/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</a:endParaRPr>
            </a:p>
          </p:txBody>
        </p:sp>
        <p:pic>
          <p:nvPicPr>
            <p:cNvPr id="19" name="Picture 4" descr="http://www.clker.com/cliparts/3/8/b/a/11971212312045077795webmichl_powerbutton_2_states_(_on_off_).svg.med.png">
              <a:hlinkClick r:id="" action="ppaction://hlinkshowjump?jump=endshow"/>
            </p:cNvPr>
            <p:cNvPicPr>
              <a:picLocks noChangeAspect="1" noChangeArrowheads="1"/>
            </p:cNvPicPr>
            <p:nvPr/>
          </p:nvPicPr>
          <p:blipFill rotWithShape="1">
            <a:blip r:embed="rId1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69" b="-869"/>
            <a:stretch/>
          </p:blipFill>
          <p:spPr bwMode="auto">
            <a:xfrm>
              <a:off x="395536" y="6120038"/>
              <a:ext cx="684062" cy="68406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0" name="دبوس زينة 19"/>
          <p:cNvSpPr/>
          <p:nvPr/>
        </p:nvSpPr>
        <p:spPr>
          <a:xfrm>
            <a:off x="11113" y="-27384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صـ72</a:t>
            </a:r>
          </a:p>
        </p:txBody>
      </p:sp>
    </p:spTree>
    <p:extLst>
      <p:ext uri="{BB962C8B-B14F-4D97-AF65-F5344CB8AC3E}">
        <p14:creationId xmlns:p14="http://schemas.microsoft.com/office/powerpoint/2010/main" val="1833385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1" grpId="0" animBg="1"/>
      <p:bldP spid="5" grpId="0" animBg="1"/>
      <p:bldP spid="13" grpId="0"/>
      <p:bldP spid="6" grpId="0" animBg="1"/>
      <p:bldP spid="15" grpId="0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852" y="404664"/>
            <a:ext cx="8424936" cy="59435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مجموعة 4"/>
          <p:cNvGrpSpPr/>
          <p:nvPr/>
        </p:nvGrpSpPr>
        <p:grpSpPr>
          <a:xfrm>
            <a:off x="533400" y="6272617"/>
            <a:ext cx="5751790" cy="557468"/>
            <a:chOff x="395536" y="5964387"/>
            <a:chExt cx="5751790" cy="848989"/>
          </a:xfrm>
        </p:grpSpPr>
        <p:pic>
          <p:nvPicPr>
            <p:cNvPr id="5" name="Picture 4" descr="http://www.dr-mohammadian.ir/gallery/home.png">
              <a:hlinkClick r:id="" action="ppaction://hlinkshowjump?jump=firstslide"/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96" t="15127" r="15390" b="20163"/>
            <a:stretch/>
          </p:blipFill>
          <p:spPr bwMode="auto">
            <a:xfrm>
              <a:off x="4076488" y="5964387"/>
              <a:ext cx="896293" cy="848989"/>
            </a:xfrm>
            <a:prstGeom prst="roundRect">
              <a:avLst/>
            </a:prstGeom>
            <a:noFill/>
            <a:ln>
              <a:solidFill>
                <a:srgbClr val="7030A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سهم إلى اليمين 3">
              <a:hlinkClick r:id="" action="ppaction://hlinkshowjump?jump=nextslide"/>
            </p:cNvPr>
            <p:cNvSpPr/>
            <p:nvPr/>
          </p:nvSpPr>
          <p:spPr>
            <a:xfrm rot="801633">
              <a:off x="5370740" y="6201641"/>
              <a:ext cx="776586" cy="600267"/>
            </a:xfrm>
            <a:prstGeom prst="rightArrow">
              <a:avLst/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</a:endParaRPr>
            </a:p>
          </p:txBody>
        </p:sp>
        <p:sp>
          <p:nvSpPr>
            <p:cNvPr id="7" name="سهم إلى اليمين 19">
              <a:hlinkClick r:id="" action="ppaction://hlinkshowjump?jump=previousslide"/>
            </p:cNvPr>
            <p:cNvSpPr/>
            <p:nvPr/>
          </p:nvSpPr>
          <p:spPr>
            <a:xfrm rot="10071875">
              <a:off x="2844698" y="6197190"/>
              <a:ext cx="776586" cy="600267"/>
            </a:xfrm>
            <a:prstGeom prst="rightArrow">
              <a:avLst/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</a:endParaRPr>
            </a:p>
          </p:txBody>
        </p:sp>
        <p:pic>
          <p:nvPicPr>
            <p:cNvPr id="8" name="Picture 4" descr="http://www.clker.com/cliparts/3/8/b/a/11971212312045077795webmichl_powerbutton_2_states_(_on_off_).svg.med.png">
              <a:hlinkClick r:id="" action="ppaction://hlinkshowjump?jump=endshow"/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69" b="-869"/>
            <a:stretch/>
          </p:blipFill>
          <p:spPr bwMode="auto">
            <a:xfrm>
              <a:off x="395536" y="6120038"/>
              <a:ext cx="684062" cy="68406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دبوس زينة 8"/>
          <p:cNvSpPr/>
          <p:nvPr/>
        </p:nvSpPr>
        <p:spPr>
          <a:xfrm>
            <a:off x="11113" y="-27384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صـ72</a:t>
            </a:r>
          </a:p>
        </p:txBody>
      </p:sp>
    </p:spTree>
    <p:extLst>
      <p:ext uri="{BB962C8B-B14F-4D97-AF65-F5344CB8AC3E}">
        <p14:creationId xmlns:p14="http://schemas.microsoft.com/office/powerpoint/2010/main" val="3066440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مجموعة 4"/>
          <p:cNvGrpSpPr/>
          <p:nvPr/>
        </p:nvGrpSpPr>
        <p:grpSpPr>
          <a:xfrm>
            <a:off x="533400" y="6272617"/>
            <a:ext cx="5751790" cy="557468"/>
            <a:chOff x="395536" y="5964387"/>
            <a:chExt cx="5751790" cy="848989"/>
          </a:xfrm>
        </p:grpSpPr>
        <p:pic>
          <p:nvPicPr>
            <p:cNvPr id="5" name="Picture 4" descr="http://www.dr-mohammadian.ir/gallery/home.png">
              <a:hlinkClick r:id="" action="ppaction://hlinkshowjump?jump=firstslide"/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96" t="15127" r="15390" b="20163"/>
            <a:stretch/>
          </p:blipFill>
          <p:spPr bwMode="auto">
            <a:xfrm>
              <a:off x="4076488" y="5964387"/>
              <a:ext cx="896293" cy="848989"/>
            </a:xfrm>
            <a:prstGeom prst="roundRect">
              <a:avLst/>
            </a:prstGeom>
            <a:noFill/>
            <a:ln>
              <a:solidFill>
                <a:srgbClr val="7030A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سهم إلى اليمين 3">
              <a:hlinkClick r:id="" action="ppaction://hlinkshowjump?jump=nextslide"/>
            </p:cNvPr>
            <p:cNvSpPr/>
            <p:nvPr/>
          </p:nvSpPr>
          <p:spPr>
            <a:xfrm rot="801633">
              <a:off x="5370740" y="6201641"/>
              <a:ext cx="776586" cy="600267"/>
            </a:xfrm>
            <a:prstGeom prst="rightArrow">
              <a:avLst/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</a:endParaRPr>
            </a:p>
          </p:txBody>
        </p:sp>
        <p:sp>
          <p:nvSpPr>
            <p:cNvPr id="7" name="سهم إلى اليمين 19">
              <a:hlinkClick r:id="" action="ppaction://hlinkshowjump?jump=previousslide"/>
            </p:cNvPr>
            <p:cNvSpPr/>
            <p:nvPr/>
          </p:nvSpPr>
          <p:spPr>
            <a:xfrm rot="10071875">
              <a:off x="2844698" y="6197190"/>
              <a:ext cx="776586" cy="600267"/>
            </a:xfrm>
            <a:prstGeom prst="rightArrow">
              <a:avLst/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</a:endParaRPr>
            </a:p>
          </p:txBody>
        </p:sp>
        <p:pic>
          <p:nvPicPr>
            <p:cNvPr id="8" name="Picture 4" descr="http://www.clker.com/cliparts/3/8/b/a/11971212312045077795webmichl_powerbutton_2_states_(_on_off_).svg.med.png">
              <a:hlinkClick r:id="" action="ppaction://hlinkshowjump?jump=endshow"/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69" b="-869"/>
            <a:stretch/>
          </p:blipFill>
          <p:spPr bwMode="auto">
            <a:xfrm>
              <a:off x="395536" y="6120038"/>
              <a:ext cx="684062" cy="68406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Round Diagonal Corner Rectangle 8"/>
          <p:cNvSpPr/>
          <p:nvPr/>
        </p:nvSpPr>
        <p:spPr>
          <a:xfrm>
            <a:off x="7340418" y="848018"/>
            <a:ext cx="1803581" cy="394617"/>
          </a:xfrm>
          <a:prstGeom prst="round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prstClr val="white"/>
                </a:solidFill>
              </a:rPr>
              <a:t>الوحدة الأولي </a:t>
            </a:r>
          </a:p>
        </p:txBody>
      </p:sp>
      <p:sp>
        <p:nvSpPr>
          <p:cNvPr id="10" name="Round Diagonal Corner Rectangle 9"/>
          <p:cNvSpPr/>
          <p:nvPr/>
        </p:nvSpPr>
        <p:spPr>
          <a:xfrm>
            <a:off x="2931147" y="7300"/>
            <a:ext cx="3309482" cy="609600"/>
          </a:xfrm>
          <a:prstGeom prst="round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prstClr val="white"/>
                </a:solidFill>
              </a:rPr>
              <a:t>مراجعة الدرس الثاني </a:t>
            </a:r>
          </a:p>
        </p:txBody>
      </p:sp>
      <p:sp>
        <p:nvSpPr>
          <p:cNvPr id="11" name="Round Diagonal Corner Rectangle 10"/>
          <p:cNvSpPr/>
          <p:nvPr/>
        </p:nvSpPr>
        <p:spPr>
          <a:xfrm>
            <a:off x="0" y="836712"/>
            <a:ext cx="1803581" cy="394617"/>
          </a:xfrm>
          <a:prstGeom prst="round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prstClr val="white"/>
                </a:solidFill>
              </a:rPr>
              <a:t>الفصل الثاني </a:t>
            </a:r>
          </a:p>
        </p:txBody>
      </p:sp>
      <p:sp>
        <p:nvSpPr>
          <p:cNvPr id="12" name="مربع نص 17"/>
          <p:cNvSpPr txBox="1"/>
          <p:nvPr/>
        </p:nvSpPr>
        <p:spPr>
          <a:xfrm>
            <a:off x="3631201" y="693100"/>
            <a:ext cx="1890712" cy="579437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ar-EG" sz="2800" b="1" dirty="0">
                <a:solidFill>
                  <a:prstClr val="black"/>
                </a:solidFill>
              </a:rPr>
              <a:t>ملخص مصور </a:t>
            </a:r>
            <a:endParaRPr lang="en-US" sz="2800" b="1" dirty="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38962" y="1893599"/>
            <a:ext cx="660228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7030A0"/>
                </a:solidFill>
              </a:rPr>
              <a:t>تمر الحشرات والبرمائيات بمراحل مميزة في أثناء عملية التحول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771800" y="3268588"/>
            <a:ext cx="6069450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002060"/>
                </a:solidFill>
              </a:rPr>
              <a:t>تخصب البويضات خارج الجسم خلال عملية تسم</a:t>
            </a:r>
            <a:r>
              <a:rPr lang="ar-EG" sz="2800" b="1" dirty="0">
                <a:solidFill>
                  <a:srgbClr val="002060"/>
                </a:solidFill>
              </a:rPr>
              <a:t>ى </a:t>
            </a:r>
            <a:r>
              <a:rPr lang="ar-SA" sz="2800" b="1" dirty="0">
                <a:solidFill>
                  <a:srgbClr val="002060"/>
                </a:solidFill>
              </a:rPr>
              <a:t>الإخصاب الخارجي ، تستعمل مخلوقات اليابسة الإخصاب الداخلي لحماية بيوضها ونسلها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059832" y="5021188"/>
            <a:ext cx="583264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rgbClr val="7030A0"/>
                </a:solidFill>
              </a:rPr>
              <a:t>تبدأ دورة حياة النبات الزهري بوساطة الملقحات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00357" y="5170314"/>
            <a:ext cx="1574651" cy="12110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5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1375" y="1273542"/>
            <a:ext cx="2302891" cy="1612539"/>
          </a:xfrm>
          <a:prstGeom prst="roundRect">
            <a:avLst>
              <a:gd name="adj" fmla="val 24316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0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93777" y="3461379"/>
            <a:ext cx="1593181" cy="12595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دبوس زينة 18"/>
          <p:cNvSpPr/>
          <p:nvPr/>
        </p:nvSpPr>
        <p:spPr>
          <a:xfrm>
            <a:off x="11113" y="-27384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صـ73</a:t>
            </a:r>
          </a:p>
        </p:txBody>
      </p:sp>
    </p:spTree>
    <p:extLst>
      <p:ext uri="{BB962C8B-B14F-4D97-AF65-F5344CB8AC3E}">
        <p14:creationId xmlns:p14="http://schemas.microsoft.com/office/powerpoint/2010/main" val="2647919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/>
      <p:bldP spid="14" grpId="0"/>
      <p:bldP spid="15" grpId="0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مجموعة 4"/>
          <p:cNvGrpSpPr/>
          <p:nvPr/>
        </p:nvGrpSpPr>
        <p:grpSpPr>
          <a:xfrm>
            <a:off x="533400" y="6272617"/>
            <a:ext cx="5751790" cy="557468"/>
            <a:chOff x="395536" y="5964387"/>
            <a:chExt cx="5751790" cy="848989"/>
          </a:xfrm>
        </p:grpSpPr>
        <p:pic>
          <p:nvPicPr>
            <p:cNvPr id="5" name="Picture 4" descr="http://www.dr-mohammadian.ir/gallery/home.png">
              <a:hlinkClick r:id="" action="ppaction://hlinkshowjump?jump=firstslide"/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96" t="15127" r="15390" b="20163"/>
            <a:stretch/>
          </p:blipFill>
          <p:spPr bwMode="auto">
            <a:xfrm>
              <a:off x="4076488" y="5964387"/>
              <a:ext cx="896293" cy="848989"/>
            </a:xfrm>
            <a:prstGeom prst="roundRect">
              <a:avLst/>
            </a:prstGeom>
            <a:noFill/>
            <a:ln>
              <a:solidFill>
                <a:srgbClr val="7030A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سهم إلى اليمين 3">
              <a:hlinkClick r:id="" action="ppaction://hlinkshowjump?jump=nextslide"/>
            </p:cNvPr>
            <p:cNvSpPr/>
            <p:nvPr/>
          </p:nvSpPr>
          <p:spPr>
            <a:xfrm rot="801633">
              <a:off x="5370740" y="6201641"/>
              <a:ext cx="776586" cy="600267"/>
            </a:xfrm>
            <a:prstGeom prst="rightArrow">
              <a:avLst/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</a:endParaRPr>
            </a:p>
          </p:txBody>
        </p:sp>
        <p:sp>
          <p:nvSpPr>
            <p:cNvPr id="7" name="سهم إلى اليمين 19">
              <a:hlinkClick r:id="" action="ppaction://hlinkshowjump?jump=previousslide"/>
            </p:cNvPr>
            <p:cNvSpPr/>
            <p:nvPr/>
          </p:nvSpPr>
          <p:spPr>
            <a:xfrm rot="10071875">
              <a:off x="2844698" y="6197190"/>
              <a:ext cx="776586" cy="600267"/>
            </a:xfrm>
            <a:prstGeom prst="rightArrow">
              <a:avLst/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</a:endParaRPr>
            </a:p>
          </p:txBody>
        </p:sp>
        <p:pic>
          <p:nvPicPr>
            <p:cNvPr id="8" name="Picture 4" descr="http://www.clker.com/cliparts/3/8/b/a/11971212312045077795webmichl_powerbutton_2_states_(_on_off_).svg.med.png">
              <a:hlinkClick r:id="" action="ppaction://hlinkshowjump?jump=endshow"/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69" b="-869"/>
            <a:stretch/>
          </p:blipFill>
          <p:spPr bwMode="auto">
            <a:xfrm>
              <a:off x="395536" y="6120038"/>
              <a:ext cx="684062" cy="68406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Round Diagonal Corner Rectangle 8"/>
          <p:cNvSpPr/>
          <p:nvPr/>
        </p:nvSpPr>
        <p:spPr>
          <a:xfrm>
            <a:off x="7340418" y="791870"/>
            <a:ext cx="1803581" cy="476890"/>
          </a:xfrm>
          <a:prstGeom prst="round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prstClr val="white"/>
                </a:solidFill>
              </a:rPr>
              <a:t>الوحدة الأولي </a:t>
            </a:r>
          </a:p>
        </p:txBody>
      </p:sp>
      <p:sp>
        <p:nvSpPr>
          <p:cNvPr id="10" name="Round Diagonal Corner Rectangle 9"/>
          <p:cNvSpPr/>
          <p:nvPr/>
        </p:nvSpPr>
        <p:spPr>
          <a:xfrm>
            <a:off x="2917259" y="7300"/>
            <a:ext cx="3309482" cy="609600"/>
          </a:xfrm>
          <a:prstGeom prst="round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prstClr val="white"/>
                </a:solidFill>
              </a:rPr>
              <a:t>مراجعة الدرس الثاني </a:t>
            </a:r>
          </a:p>
        </p:txBody>
      </p:sp>
      <p:sp>
        <p:nvSpPr>
          <p:cNvPr id="11" name="Round Diagonal Corner Rectangle 10"/>
          <p:cNvSpPr/>
          <p:nvPr/>
        </p:nvSpPr>
        <p:spPr>
          <a:xfrm>
            <a:off x="0" y="780564"/>
            <a:ext cx="1803581" cy="476890"/>
          </a:xfrm>
          <a:prstGeom prst="round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prstClr val="white"/>
                </a:solidFill>
              </a:rPr>
              <a:t>الفصل الثاني </a:t>
            </a:r>
          </a:p>
        </p:txBody>
      </p:sp>
      <p:sp>
        <p:nvSpPr>
          <p:cNvPr id="12" name="مربع نص 18"/>
          <p:cNvSpPr txBox="1">
            <a:spLocks noChangeArrowheads="1"/>
          </p:cNvSpPr>
          <p:nvPr/>
        </p:nvSpPr>
        <p:spPr bwMode="auto">
          <a:xfrm>
            <a:off x="539552" y="2905780"/>
            <a:ext cx="8305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ar-EG" altLang="en-US" sz="2800" b="1" dirty="0">
                <a:solidFill>
                  <a:srgbClr val="6600CC"/>
                </a:solidFill>
                <a:cs typeface="Sakkal Majalla"/>
              </a:rPr>
              <a:t>أعمل مطوية كالمبينة في الشكل ، ألخص فيها ما تعلمته ع</a:t>
            </a:r>
            <a:r>
              <a:rPr lang="ar-SA" altLang="en-US" sz="2800" b="1" dirty="0">
                <a:solidFill>
                  <a:srgbClr val="6600CC"/>
                </a:solidFill>
                <a:cs typeface="Sakkal Majalla"/>
              </a:rPr>
              <a:t>ن دورات الحياة .</a:t>
            </a:r>
            <a:endParaRPr lang="en-US" altLang="en-US" sz="2800" b="1" dirty="0">
              <a:solidFill>
                <a:srgbClr val="6600CC"/>
              </a:solidFill>
              <a:cs typeface="Sakkal Majalla"/>
            </a:endParaRPr>
          </a:p>
        </p:txBody>
      </p:sp>
      <p:sp>
        <p:nvSpPr>
          <p:cNvPr id="13" name="موجة مزدوجة 16"/>
          <p:cNvSpPr/>
          <p:nvPr/>
        </p:nvSpPr>
        <p:spPr>
          <a:xfrm>
            <a:off x="6666047" y="1745192"/>
            <a:ext cx="2179305" cy="1068387"/>
          </a:xfrm>
          <a:prstGeom prst="doubleWave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4400" b="1" dirty="0">
                <a:solidFill>
                  <a:srgbClr val="FF0000"/>
                </a:solidFill>
                <a:effectLst>
                  <a:glow rad="63500">
                    <a:srgbClr val="C0504D">
                      <a:satMod val="175000"/>
                      <a:alpha val="40000"/>
                    </a:srgbClr>
                  </a:glow>
                </a:effectLst>
              </a:rPr>
              <a:t>المطويات</a:t>
            </a:r>
            <a:endParaRPr lang="en-US" sz="4400" b="1" dirty="0">
              <a:solidFill>
                <a:srgbClr val="FF0000"/>
              </a:solidFill>
              <a:effectLst>
                <a:glow rad="63500">
                  <a:srgbClr val="C0504D">
                    <a:satMod val="175000"/>
                    <a:alpha val="40000"/>
                  </a:srgbClr>
                </a:glow>
              </a:effectLst>
            </a:endParaRPr>
          </a:p>
        </p:txBody>
      </p:sp>
      <p:sp>
        <p:nvSpPr>
          <p:cNvPr id="14" name="مربع نص 17"/>
          <p:cNvSpPr txBox="1">
            <a:spLocks noChangeArrowheads="1"/>
          </p:cNvSpPr>
          <p:nvPr/>
        </p:nvSpPr>
        <p:spPr bwMode="auto">
          <a:xfrm>
            <a:off x="3176524" y="1877923"/>
            <a:ext cx="280764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r" rtl="1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algn="r" rtl="1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algn="r" rtl="1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algn="r" rtl="1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algn="r" rtl="1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ar-EG" altLang="en-US" sz="48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Sakkal Majalla"/>
              </a:rPr>
              <a:t>أنظم أفكاري </a:t>
            </a:r>
            <a:endParaRPr lang="en-US" altLang="en-US" sz="48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Sakkal Majalla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9313" y="3581399"/>
            <a:ext cx="1839460" cy="26912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دبوس زينة 14"/>
          <p:cNvSpPr/>
          <p:nvPr/>
        </p:nvSpPr>
        <p:spPr>
          <a:xfrm>
            <a:off x="11113" y="-27384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صـ73</a:t>
            </a:r>
          </a:p>
        </p:txBody>
      </p:sp>
    </p:spTree>
    <p:extLst>
      <p:ext uri="{BB962C8B-B14F-4D97-AF65-F5344CB8AC3E}">
        <p14:creationId xmlns:p14="http://schemas.microsoft.com/office/powerpoint/2010/main" val="1159306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مجموعة 4"/>
          <p:cNvGrpSpPr/>
          <p:nvPr/>
        </p:nvGrpSpPr>
        <p:grpSpPr>
          <a:xfrm>
            <a:off x="533400" y="6272617"/>
            <a:ext cx="5751790" cy="557468"/>
            <a:chOff x="395536" y="5964387"/>
            <a:chExt cx="5751790" cy="848989"/>
          </a:xfrm>
        </p:grpSpPr>
        <p:pic>
          <p:nvPicPr>
            <p:cNvPr id="5" name="Picture 4" descr="http://www.dr-mohammadian.ir/gallery/home.png">
              <a:hlinkClick r:id="" action="ppaction://hlinkshowjump?jump=firstslide"/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96" t="15127" r="15390" b="20163"/>
            <a:stretch/>
          </p:blipFill>
          <p:spPr bwMode="auto">
            <a:xfrm>
              <a:off x="4076488" y="5964387"/>
              <a:ext cx="896293" cy="848989"/>
            </a:xfrm>
            <a:prstGeom prst="roundRect">
              <a:avLst/>
            </a:prstGeom>
            <a:noFill/>
            <a:ln>
              <a:solidFill>
                <a:srgbClr val="7030A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سهم إلى اليمين 3">
              <a:hlinkClick r:id="" action="ppaction://hlinkshowjump?jump=nextslide"/>
            </p:cNvPr>
            <p:cNvSpPr/>
            <p:nvPr/>
          </p:nvSpPr>
          <p:spPr>
            <a:xfrm rot="801633">
              <a:off x="5370740" y="6201641"/>
              <a:ext cx="776586" cy="600267"/>
            </a:xfrm>
            <a:prstGeom prst="rightArrow">
              <a:avLst/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</a:endParaRPr>
            </a:p>
          </p:txBody>
        </p:sp>
        <p:sp>
          <p:nvSpPr>
            <p:cNvPr id="7" name="سهم إلى اليمين 19">
              <a:hlinkClick r:id="" action="ppaction://hlinkshowjump?jump=previousslide"/>
            </p:cNvPr>
            <p:cNvSpPr/>
            <p:nvPr/>
          </p:nvSpPr>
          <p:spPr>
            <a:xfrm rot="10071875">
              <a:off x="2844698" y="6197190"/>
              <a:ext cx="776586" cy="600267"/>
            </a:xfrm>
            <a:prstGeom prst="rightArrow">
              <a:avLst/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</a:endParaRPr>
            </a:p>
          </p:txBody>
        </p:sp>
        <p:pic>
          <p:nvPicPr>
            <p:cNvPr id="8" name="Picture 4" descr="http://www.clker.com/cliparts/3/8/b/a/11971212312045077795webmichl_powerbutton_2_states_(_on_off_).svg.med.png">
              <a:hlinkClick r:id="" action="ppaction://hlinkshowjump?jump=endshow"/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69" b="-869"/>
            <a:stretch/>
          </p:blipFill>
          <p:spPr bwMode="auto">
            <a:xfrm>
              <a:off x="395536" y="6120038"/>
              <a:ext cx="684062" cy="68406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Round Diagonal Corner Rectangle 8"/>
          <p:cNvSpPr/>
          <p:nvPr/>
        </p:nvSpPr>
        <p:spPr>
          <a:xfrm>
            <a:off x="7340418" y="880646"/>
            <a:ext cx="1803581" cy="316106"/>
          </a:xfrm>
          <a:prstGeom prst="round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prstClr val="white"/>
                </a:solidFill>
              </a:rPr>
              <a:t>الوحدة الأولي </a:t>
            </a:r>
          </a:p>
        </p:txBody>
      </p:sp>
      <p:sp>
        <p:nvSpPr>
          <p:cNvPr id="10" name="Round Diagonal Corner Rectangle 9"/>
          <p:cNvSpPr/>
          <p:nvPr/>
        </p:nvSpPr>
        <p:spPr>
          <a:xfrm>
            <a:off x="2935745" y="9940"/>
            <a:ext cx="3309482" cy="609600"/>
          </a:xfrm>
          <a:prstGeom prst="round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prstClr val="white"/>
                </a:solidFill>
              </a:rPr>
              <a:t>مراجعة الدرس الثاني </a:t>
            </a:r>
          </a:p>
        </p:txBody>
      </p:sp>
      <p:sp>
        <p:nvSpPr>
          <p:cNvPr id="11" name="Round Diagonal Corner Rectangle 10"/>
          <p:cNvSpPr/>
          <p:nvPr/>
        </p:nvSpPr>
        <p:spPr>
          <a:xfrm>
            <a:off x="0" y="869340"/>
            <a:ext cx="1803581" cy="316106"/>
          </a:xfrm>
          <a:prstGeom prst="round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prstClr val="white"/>
                </a:solidFill>
              </a:rPr>
              <a:t>الفصل الثاني </a:t>
            </a:r>
          </a:p>
        </p:txBody>
      </p:sp>
      <p:sp>
        <p:nvSpPr>
          <p:cNvPr id="12" name="مربع نص 21"/>
          <p:cNvSpPr txBox="1"/>
          <p:nvPr/>
        </p:nvSpPr>
        <p:spPr>
          <a:xfrm>
            <a:off x="2349148" y="619540"/>
            <a:ext cx="4449762" cy="707231"/>
          </a:xfrm>
          <a:prstGeom prst="downArrow">
            <a:avLst>
              <a:gd name="adj1" fmla="val 50000"/>
              <a:gd name="adj2" fmla="val 701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 algn="ctr">
              <a:defRPr/>
            </a:pPr>
            <a:r>
              <a:rPr lang="ar-SA" sz="2400" b="1" dirty="0">
                <a:solidFill>
                  <a:prstClr val="white"/>
                </a:solidFill>
              </a:rPr>
              <a:t>أفكر وأتحدث وأكتب </a:t>
            </a:r>
          </a:p>
        </p:txBody>
      </p:sp>
      <p:sp>
        <p:nvSpPr>
          <p:cNvPr id="16" name="مربع نص 22"/>
          <p:cNvSpPr txBox="1"/>
          <p:nvPr/>
        </p:nvSpPr>
        <p:spPr>
          <a:xfrm>
            <a:off x="6463458" y="1272952"/>
            <a:ext cx="2362200" cy="646986"/>
          </a:xfrm>
          <a:prstGeom prst="round2Diag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>
              <a:defRPr/>
            </a:pPr>
            <a:r>
              <a:rPr lang="ar-EG" sz="3200" b="1" dirty="0">
                <a:solidFill>
                  <a:srgbClr val="7030A0"/>
                </a:solidFill>
              </a:rPr>
              <a:t>1</a:t>
            </a:r>
            <a:r>
              <a:rPr lang="ar-SA" sz="3200" b="1" dirty="0">
                <a:solidFill>
                  <a:srgbClr val="7030A0"/>
                </a:solidFill>
              </a:rPr>
              <a:t>- المفردات :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-471948" y="1934106"/>
            <a:ext cx="937259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7030A0"/>
                </a:solidFill>
              </a:rPr>
              <a:t>تتكون الشرنقة الصلبة خلال مرحلة  </a:t>
            </a:r>
            <a:r>
              <a:rPr lang="ar-SA" sz="1400" b="1" dirty="0">
                <a:solidFill>
                  <a:srgbClr val="7030A0"/>
                </a:solidFill>
              </a:rPr>
              <a:t>............................ </a:t>
            </a:r>
            <a:r>
              <a:rPr lang="ar-SA" sz="2800" b="1" dirty="0">
                <a:solidFill>
                  <a:srgbClr val="7030A0"/>
                </a:solidFill>
              </a:rPr>
              <a:t>.</a:t>
            </a:r>
            <a:r>
              <a:rPr lang="ar-SA" sz="1400" b="1" dirty="0">
                <a:solidFill>
                  <a:srgbClr val="7030A0"/>
                </a:solidFill>
              </a:rPr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613800" y="1845964"/>
            <a:ext cx="120110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FF0000"/>
                </a:solidFill>
              </a:rPr>
              <a:t>العذراء </a:t>
            </a:r>
          </a:p>
        </p:txBody>
      </p:sp>
      <p:sp>
        <p:nvSpPr>
          <p:cNvPr id="18" name="دبوس زينة 17"/>
          <p:cNvSpPr/>
          <p:nvPr/>
        </p:nvSpPr>
        <p:spPr>
          <a:xfrm>
            <a:off x="11113" y="-27384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صـ73</a:t>
            </a:r>
          </a:p>
        </p:txBody>
      </p:sp>
      <p:sp>
        <p:nvSpPr>
          <p:cNvPr id="19" name="Oval 56"/>
          <p:cNvSpPr>
            <a:spLocks noChangeArrowheads="1"/>
          </p:cNvSpPr>
          <p:nvPr/>
        </p:nvSpPr>
        <p:spPr bwMode="auto">
          <a:xfrm>
            <a:off x="3347864" y="4149080"/>
            <a:ext cx="5112568" cy="1943100"/>
          </a:xfrm>
          <a:prstGeom prst="ellipse">
            <a:avLst/>
          </a:prstGeom>
          <a:noFill/>
          <a:ln w="38100" algn="ctr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97566" dir="13500000" algn="ctr" rotWithShape="0">
                    <a:schemeClr val="accent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ar-SA" sz="2000" b="1" dirty="0">
                <a:solidFill>
                  <a:srgbClr val="7030A0"/>
                </a:solidFill>
              </a:rPr>
              <a:t>التحول الناقص </a:t>
            </a:r>
          </a:p>
          <a:p>
            <a:r>
              <a:rPr lang="ar-SA" sz="2000" b="1" dirty="0">
                <a:solidFill>
                  <a:srgbClr val="7030A0"/>
                </a:solidFill>
              </a:rPr>
              <a:t>3 مراحل </a:t>
            </a:r>
          </a:p>
          <a:p>
            <a:r>
              <a:rPr lang="ar-SA" sz="2000" b="1" dirty="0">
                <a:solidFill>
                  <a:srgbClr val="7030A0"/>
                </a:solidFill>
              </a:rPr>
              <a:t>البيضة ، الحورية</a:t>
            </a:r>
          </a:p>
          <a:p>
            <a:r>
              <a:rPr lang="ar-SA" sz="2000" b="1" dirty="0">
                <a:solidFill>
                  <a:srgbClr val="7030A0"/>
                </a:solidFill>
              </a:rPr>
              <a:t>، البلوغ </a:t>
            </a:r>
          </a:p>
        </p:txBody>
      </p:sp>
      <p:sp>
        <p:nvSpPr>
          <p:cNvPr id="20" name="Oval 57"/>
          <p:cNvSpPr>
            <a:spLocks noChangeArrowheads="1"/>
          </p:cNvSpPr>
          <p:nvPr/>
        </p:nvSpPr>
        <p:spPr bwMode="auto">
          <a:xfrm>
            <a:off x="531616" y="4149080"/>
            <a:ext cx="5500573" cy="1943100"/>
          </a:xfrm>
          <a:prstGeom prst="ellipse">
            <a:avLst/>
          </a:prstGeom>
          <a:noFill/>
          <a:ln w="38100" algn="ctr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97566" dir="13500000" algn="ctr" rotWithShape="0">
                    <a:schemeClr val="accent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ar-SA" sz="2000" b="1" dirty="0">
                <a:solidFill>
                  <a:srgbClr val="7030A0"/>
                </a:solidFill>
              </a:rPr>
              <a:t>تغير شكل       </a:t>
            </a:r>
            <a:r>
              <a:rPr lang="ar-EG" sz="2000" b="1" dirty="0">
                <a:solidFill>
                  <a:srgbClr val="7030A0"/>
                </a:solidFill>
              </a:rPr>
              <a:t>             </a:t>
            </a:r>
            <a:r>
              <a:rPr lang="ar-SA" sz="2000" b="1" dirty="0">
                <a:solidFill>
                  <a:srgbClr val="7030A0"/>
                </a:solidFill>
              </a:rPr>
              <a:t>         التحول الكامل 4 </a:t>
            </a:r>
            <a:r>
              <a:rPr lang="ar-EG" sz="2000" b="1" dirty="0">
                <a:solidFill>
                  <a:srgbClr val="7030A0"/>
                </a:solidFill>
              </a:rPr>
              <a:t>مراحل</a:t>
            </a:r>
            <a:endParaRPr lang="ar-SA" sz="2000" b="1" dirty="0">
              <a:solidFill>
                <a:srgbClr val="7030A0"/>
              </a:solidFill>
            </a:endParaRPr>
          </a:p>
          <a:p>
            <a:r>
              <a:rPr lang="ar-SA" sz="2000" b="1" dirty="0">
                <a:solidFill>
                  <a:srgbClr val="7030A0"/>
                </a:solidFill>
              </a:rPr>
              <a:t>المخلوق الحي         </a:t>
            </a:r>
            <a:r>
              <a:rPr lang="ar-EG" sz="2000" b="1" dirty="0">
                <a:solidFill>
                  <a:srgbClr val="7030A0"/>
                </a:solidFill>
              </a:rPr>
              <a:t>             </a:t>
            </a:r>
            <a:r>
              <a:rPr lang="ar-SA" sz="2000" b="1" dirty="0">
                <a:solidFill>
                  <a:srgbClr val="7030A0"/>
                </a:solidFill>
              </a:rPr>
              <a:t>  مراحل البيضة ، اليرقة العذراء </a:t>
            </a:r>
          </a:p>
          <a:p>
            <a:r>
              <a:rPr lang="ar-SA" sz="2000" b="1" dirty="0">
                <a:solidFill>
                  <a:srgbClr val="7030A0"/>
                </a:solidFill>
              </a:rPr>
              <a:t>                             </a:t>
            </a:r>
            <a:r>
              <a:rPr lang="ar-EG" sz="2000" b="1" dirty="0">
                <a:solidFill>
                  <a:srgbClr val="7030A0"/>
                </a:solidFill>
              </a:rPr>
              <a:t>                    </a:t>
            </a:r>
            <a:r>
              <a:rPr lang="ar-SA" sz="2000" b="1" dirty="0">
                <a:solidFill>
                  <a:srgbClr val="7030A0"/>
                </a:solidFill>
              </a:rPr>
              <a:t> ، البلوغ </a:t>
            </a:r>
            <a:endParaRPr lang="en-US" sz="2000" b="1" dirty="0">
              <a:solidFill>
                <a:srgbClr val="7030A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32189" y="3179237"/>
            <a:ext cx="1313805" cy="715089"/>
          </a:xfrm>
          <a:prstGeom prst="round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600" dirty="0">
                <a:solidFill>
                  <a:prstClr val="white"/>
                </a:solidFill>
              </a:rPr>
              <a:t>تختلف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613491" y="3151350"/>
            <a:ext cx="1313805" cy="715089"/>
          </a:xfrm>
          <a:prstGeom prst="round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600" dirty="0">
                <a:solidFill>
                  <a:prstClr val="white"/>
                </a:solidFill>
              </a:rPr>
              <a:t>تختلف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917126" y="3177915"/>
            <a:ext cx="1313805" cy="715089"/>
          </a:xfrm>
          <a:prstGeom prst="round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600" dirty="0">
                <a:solidFill>
                  <a:prstClr val="white"/>
                </a:solidFill>
              </a:rPr>
              <a:t>تتشابه</a:t>
            </a:r>
          </a:p>
        </p:txBody>
      </p:sp>
      <p:sp>
        <p:nvSpPr>
          <p:cNvPr id="27" name="مربع نص 22"/>
          <p:cNvSpPr txBox="1"/>
          <p:nvPr/>
        </p:nvSpPr>
        <p:spPr>
          <a:xfrm>
            <a:off x="7059519" y="2444281"/>
            <a:ext cx="1763688" cy="646986"/>
          </a:xfrm>
          <a:prstGeom prst="round2Diag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>
              <a:defRPr/>
            </a:pPr>
            <a:r>
              <a:rPr lang="ar-SA" sz="3200" b="1" dirty="0">
                <a:solidFill>
                  <a:srgbClr val="7030A0"/>
                </a:solidFill>
              </a:rPr>
              <a:t>2- أقارن :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051720" y="2503562"/>
            <a:ext cx="470338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FF0000"/>
                </a:solidFill>
              </a:rPr>
              <a:t>بين التحول الكامل والتحول الناقص ؟ </a:t>
            </a:r>
          </a:p>
        </p:txBody>
      </p:sp>
      <p:cxnSp>
        <p:nvCxnSpPr>
          <p:cNvPr id="33" name="Straight Arrow Connector 32"/>
          <p:cNvCxnSpPr>
            <a:stCxn id="21" idx="1"/>
          </p:cNvCxnSpPr>
          <p:nvPr/>
        </p:nvCxnSpPr>
        <p:spPr>
          <a:xfrm flipH="1">
            <a:off x="6689091" y="3894326"/>
            <a:ext cx="1" cy="25475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23" idx="1"/>
          </p:cNvCxnSpPr>
          <p:nvPr/>
        </p:nvCxnSpPr>
        <p:spPr>
          <a:xfrm flipH="1">
            <a:off x="4574028" y="3893004"/>
            <a:ext cx="1" cy="40009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22" idx="1"/>
          </p:cNvCxnSpPr>
          <p:nvPr/>
        </p:nvCxnSpPr>
        <p:spPr>
          <a:xfrm flipH="1">
            <a:off x="2267744" y="3866439"/>
            <a:ext cx="2650" cy="28264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1304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7" grpId="0"/>
      <p:bldP spid="2" grpId="0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مجموعة 4"/>
          <p:cNvGrpSpPr/>
          <p:nvPr/>
        </p:nvGrpSpPr>
        <p:grpSpPr>
          <a:xfrm>
            <a:off x="533400" y="6272617"/>
            <a:ext cx="5751790" cy="557468"/>
            <a:chOff x="395536" y="5964387"/>
            <a:chExt cx="5751790" cy="848989"/>
          </a:xfrm>
        </p:grpSpPr>
        <p:pic>
          <p:nvPicPr>
            <p:cNvPr id="5" name="Picture 4" descr="http://www.dr-mohammadian.ir/gallery/home.png">
              <a:hlinkClick r:id="" action="ppaction://hlinkshowjump?jump=firstslide"/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96" t="15127" r="15390" b="20163"/>
            <a:stretch/>
          </p:blipFill>
          <p:spPr bwMode="auto">
            <a:xfrm>
              <a:off x="4076488" y="5964387"/>
              <a:ext cx="896293" cy="848989"/>
            </a:xfrm>
            <a:prstGeom prst="roundRect">
              <a:avLst/>
            </a:prstGeom>
            <a:noFill/>
            <a:ln>
              <a:solidFill>
                <a:srgbClr val="7030A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سهم إلى اليمين 3">
              <a:hlinkClick r:id="" action="ppaction://hlinkshowjump?jump=nextslide"/>
            </p:cNvPr>
            <p:cNvSpPr/>
            <p:nvPr/>
          </p:nvSpPr>
          <p:spPr>
            <a:xfrm rot="801633">
              <a:off x="5370740" y="6201641"/>
              <a:ext cx="776586" cy="600267"/>
            </a:xfrm>
            <a:prstGeom prst="rightArrow">
              <a:avLst/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</a:endParaRPr>
            </a:p>
          </p:txBody>
        </p:sp>
        <p:sp>
          <p:nvSpPr>
            <p:cNvPr id="7" name="سهم إلى اليمين 19">
              <a:hlinkClick r:id="" action="ppaction://hlinkshowjump?jump=previousslide"/>
            </p:cNvPr>
            <p:cNvSpPr/>
            <p:nvPr/>
          </p:nvSpPr>
          <p:spPr>
            <a:xfrm rot="10071875">
              <a:off x="2844698" y="6197190"/>
              <a:ext cx="776586" cy="600267"/>
            </a:xfrm>
            <a:prstGeom prst="rightArrow">
              <a:avLst/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</a:endParaRPr>
            </a:p>
          </p:txBody>
        </p:sp>
        <p:pic>
          <p:nvPicPr>
            <p:cNvPr id="8" name="Picture 4" descr="http://www.clker.com/cliparts/3/8/b/a/11971212312045077795webmichl_powerbutton_2_states_(_on_off_).svg.med.png">
              <a:hlinkClick r:id="" action="ppaction://hlinkshowjump?jump=endshow"/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69" b="-869"/>
            <a:stretch/>
          </p:blipFill>
          <p:spPr bwMode="auto">
            <a:xfrm>
              <a:off x="395536" y="6120038"/>
              <a:ext cx="684062" cy="68406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Round Diagonal Corner Rectangle 8"/>
          <p:cNvSpPr/>
          <p:nvPr/>
        </p:nvSpPr>
        <p:spPr>
          <a:xfrm>
            <a:off x="7340418" y="788559"/>
            <a:ext cx="1803581" cy="609600"/>
          </a:xfrm>
          <a:prstGeom prst="round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prstClr val="white"/>
                </a:solidFill>
              </a:rPr>
              <a:t>الوحدة الأولي </a:t>
            </a:r>
          </a:p>
        </p:txBody>
      </p:sp>
      <p:sp>
        <p:nvSpPr>
          <p:cNvPr id="10" name="Round Diagonal Corner Rectangle 9"/>
          <p:cNvSpPr/>
          <p:nvPr/>
        </p:nvSpPr>
        <p:spPr>
          <a:xfrm>
            <a:off x="2917258" y="16631"/>
            <a:ext cx="3309482" cy="609600"/>
          </a:xfrm>
          <a:prstGeom prst="round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prstClr val="white"/>
                </a:solidFill>
              </a:rPr>
              <a:t>مراجعة الدرس الثاني </a:t>
            </a:r>
          </a:p>
        </p:txBody>
      </p:sp>
      <p:sp>
        <p:nvSpPr>
          <p:cNvPr id="11" name="Round Diagonal Corner Rectangle 10"/>
          <p:cNvSpPr/>
          <p:nvPr/>
        </p:nvSpPr>
        <p:spPr>
          <a:xfrm>
            <a:off x="0" y="777253"/>
            <a:ext cx="1803581" cy="609600"/>
          </a:xfrm>
          <a:prstGeom prst="round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prstClr val="white"/>
                </a:solidFill>
              </a:rPr>
              <a:t>الفصل الثاني </a:t>
            </a:r>
          </a:p>
        </p:txBody>
      </p:sp>
      <p:sp>
        <p:nvSpPr>
          <p:cNvPr id="12" name="مربع نص 22"/>
          <p:cNvSpPr txBox="1"/>
          <p:nvPr/>
        </p:nvSpPr>
        <p:spPr>
          <a:xfrm>
            <a:off x="6174346" y="1478016"/>
            <a:ext cx="2667000" cy="646986"/>
          </a:xfrm>
          <a:prstGeom prst="round2Diag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>
              <a:defRPr/>
            </a:pPr>
            <a:r>
              <a:rPr lang="ar-EG" sz="3200" b="1" dirty="0">
                <a:solidFill>
                  <a:srgbClr val="7030A0"/>
                </a:solidFill>
              </a:rPr>
              <a:t>3</a:t>
            </a:r>
            <a:r>
              <a:rPr lang="ar-SA" sz="3200" b="1" dirty="0">
                <a:solidFill>
                  <a:srgbClr val="7030A0"/>
                </a:solidFill>
              </a:rPr>
              <a:t>- التفكير الناقد :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67544" y="2186861"/>
            <a:ext cx="8331018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800" b="1" dirty="0">
                <a:solidFill>
                  <a:srgbClr val="FF0000"/>
                </a:solidFill>
              </a:rPr>
              <a:t>يوجد في بيوض الطيور مصدر كافٍ لتغذية الأجنة داخل البيوض </a:t>
            </a:r>
          </a:p>
          <a:p>
            <a:r>
              <a:rPr lang="ar-EG" sz="2800" b="1" dirty="0">
                <a:solidFill>
                  <a:srgbClr val="FF0000"/>
                </a:solidFill>
              </a:rPr>
              <a:t>لماذا لايوجد مصدر لغذاء الأجنة في البيوض المخصبة للثدييات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14" name="Round Diagonal Corner Rectangle 13"/>
          <p:cNvSpPr/>
          <p:nvPr/>
        </p:nvSpPr>
        <p:spPr>
          <a:xfrm>
            <a:off x="714613" y="3429000"/>
            <a:ext cx="7924800" cy="2057400"/>
          </a:xfrm>
          <a:prstGeom prst="round2Diag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prstClr val="black"/>
                </a:solidFill>
              </a:rPr>
              <a:t>تنمو بويضات الثدييات داخل جسم الأنثى ، وتحصل على غذائها من الأم ، لذلك لا تحتاج إل</a:t>
            </a:r>
            <a:r>
              <a:rPr lang="ar-EG" sz="3200" b="1" dirty="0">
                <a:solidFill>
                  <a:prstClr val="black"/>
                </a:solidFill>
              </a:rPr>
              <a:t>ى</a:t>
            </a:r>
            <a:r>
              <a:rPr lang="ar-SA" sz="3200" b="1" dirty="0">
                <a:solidFill>
                  <a:prstClr val="black"/>
                </a:solidFill>
              </a:rPr>
              <a:t> مصدر للغذاء .</a:t>
            </a:r>
          </a:p>
        </p:txBody>
      </p:sp>
      <p:sp>
        <p:nvSpPr>
          <p:cNvPr id="15" name="دبوس زينة 14"/>
          <p:cNvSpPr/>
          <p:nvPr/>
        </p:nvSpPr>
        <p:spPr>
          <a:xfrm>
            <a:off x="11113" y="-27384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صـ73</a:t>
            </a:r>
          </a:p>
        </p:txBody>
      </p:sp>
    </p:spTree>
    <p:extLst>
      <p:ext uri="{BB962C8B-B14F-4D97-AF65-F5344CB8AC3E}">
        <p14:creationId xmlns:p14="http://schemas.microsoft.com/office/powerpoint/2010/main" val="220274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/>
      <p:bldP spid="14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مجموعة 4"/>
          <p:cNvGrpSpPr/>
          <p:nvPr/>
        </p:nvGrpSpPr>
        <p:grpSpPr>
          <a:xfrm>
            <a:off x="533400" y="6272617"/>
            <a:ext cx="5751790" cy="557468"/>
            <a:chOff x="395536" y="5964387"/>
            <a:chExt cx="5751790" cy="848989"/>
          </a:xfrm>
        </p:grpSpPr>
        <p:pic>
          <p:nvPicPr>
            <p:cNvPr id="5" name="Picture 4" descr="http://www.dr-mohammadian.ir/gallery/home.png">
              <a:hlinkClick r:id="" action="ppaction://hlinkshowjump?jump=firstslide"/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96" t="15127" r="15390" b="20163"/>
            <a:stretch/>
          </p:blipFill>
          <p:spPr bwMode="auto">
            <a:xfrm>
              <a:off x="4076488" y="5964387"/>
              <a:ext cx="896293" cy="848989"/>
            </a:xfrm>
            <a:prstGeom prst="roundRect">
              <a:avLst/>
            </a:prstGeom>
            <a:noFill/>
            <a:ln>
              <a:solidFill>
                <a:srgbClr val="7030A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سهم إلى اليمين 3">
              <a:hlinkClick r:id="" action="ppaction://hlinkshowjump?jump=nextslide"/>
            </p:cNvPr>
            <p:cNvSpPr/>
            <p:nvPr/>
          </p:nvSpPr>
          <p:spPr>
            <a:xfrm rot="801633">
              <a:off x="5370740" y="6201641"/>
              <a:ext cx="776586" cy="600267"/>
            </a:xfrm>
            <a:prstGeom prst="rightArrow">
              <a:avLst/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</a:endParaRPr>
            </a:p>
          </p:txBody>
        </p:sp>
        <p:sp>
          <p:nvSpPr>
            <p:cNvPr id="7" name="سهم إلى اليمين 19">
              <a:hlinkClick r:id="" action="ppaction://hlinkshowjump?jump=previousslide"/>
            </p:cNvPr>
            <p:cNvSpPr/>
            <p:nvPr/>
          </p:nvSpPr>
          <p:spPr>
            <a:xfrm rot="10071875">
              <a:off x="2844698" y="6197190"/>
              <a:ext cx="776586" cy="600267"/>
            </a:xfrm>
            <a:prstGeom prst="rightArrow">
              <a:avLst/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</a:endParaRPr>
            </a:p>
          </p:txBody>
        </p:sp>
        <p:pic>
          <p:nvPicPr>
            <p:cNvPr id="8" name="Picture 4" descr="http://www.clker.com/cliparts/3/8/b/a/11971212312045077795webmichl_powerbutton_2_states_(_on_off_).svg.med.png">
              <a:hlinkClick r:id="" action="ppaction://hlinkshowjump?jump=endshow"/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69" b="-869"/>
            <a:stretch/>
          </p:blipFill>
          <p:spPr bwMode="auto">
            <a:xfrm>
              <a:off x="395536" y="6120038"/>
              <a:ext cx="684062" cy="68406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Round Diagonal Corner Rectangle 8"/>
          <p:cNvSpPr/>
          <p:nvPr/>
        </p:nvSpPr>
        <p:spPr>
          <a:xfrm>
            <a:off x="7340419" y="956698"/>
            <a:ext cx="1803581" cy="609600"/>
          </a:xfrm>
          <a:prstGeom prst="round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prstClr val="white"/>
                </a:solidFill>
              </a:rPr>
              <a:t>الوحدة الأولي </a:t>
            </a:r>
          </a:p>
        </p:txBody>
      </p:sp>
      <p:sp>
        <p:nvSpPr>
          <p:cNvPr id="10" name="Round Diagonal Corner Rectangle 9"/>
          <p:cNvSpPr/>
          <p:nvPr/>
        </p:nvSpPr>
        <p:spPr>
          <a:xfrm>
            <a:off x="2920934" y="11088"/>
            <a:ext cx="3309482" cy="609600"/>
          </a:xfrm>
          <a:prstGeom prst="round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prstClr val="white"/>
                </a:solidFill>
              </a:rPr>
              <a:t>مراجعة الدرس الثاني </a:t>
            </a:r>
          </a:p>
        </p:txBody>
      </p:sp>
      <p:sp>
        <p:nvSpPr>
          <p:cNvPr id="11" name="Round Diagonal Corner Rectangle 10"/>
          <p:cNvSpPr/>
          <p:nvPr/>
        </p:nvSpPr>
        <p:spPr>
          <a:xfrm>
            <a:off x="0" y="778962"/>
            <a:ext cx="1803581" cy="609600"/>
          </a:xfrm>
          <a:prstGeom prst="round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prstClr val="white"/>
                </a:solidFill>
              </a:rPr>
              <a:t>الفصل الثاني </a:t>
            </a:r>
          </a:p>
        </p:txBody>
      </p:sp>
      <p:sp>
        <p:nvSpPr>
          <p:cNvPr id="12" name="Round Diagonal Corner Rectangle 11"/>
          <p:cNvSpPr/>
          <p:nvPr/>
        </p:nvSpPr>
        <p:spPr>
          <a:xfrm>
            <a:off x="5473573" y="1624262"/>
            <a:ext cx="3356333" cy="504056"/>
          </a:xfrm>
          <a:prstGeom prst="round2Diag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prstClr val="white"/>
                </a:solidFill>
              </a:rPr>
              <a:t> أختار الإجابة الصحيحة 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80437" y="2204864"/>
            <a:ext cx="8231729" cy="22467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800" b="1" dirty="0">
                <a:solidFill>
                  <a:srgbClr val="FF0000"/>
                </a:solidFill>
              </a:rPr>
              <a:t>5</a:t>
            </a:r>
            <a:r>
              <a:rPr lang="ar-SA" sz="2800" b="1" dirty="0">
                <a:solidFill>
                  <a:srgbClr val="FF0000"/>
                </a:solidFill>
              </a:rPr>
              <a:t>- الأجزاء الخارجية للزهرة التي تتميز بألوانها الجميلة هي : </a:t>
            </a:r>
          </a:p>
          <a:p>
            <a:r>
              <a:rPr lang="ar-SA" sz="2800" b="1" dirty="0">
                <a:solidFill>
                  <a:srgbClr val="7030A0"/>
                </a:solidFill>
              </a:rPr>
              <a:t> أ- السبلات .    </a:t>
            </a:r>
          </a:p>
          <a:p>
            <a:r>
              <a:rPr lang="ar-SA" sz="2800" b="1" dirty="0">
                <a:solidFill>
                  <a:srgbClr val="7030A0"/>
                </a:solidFill>
              </a:rPr>
              <a:t>ب- البتلات .</a:t>
            </a:r>
          </a:p>
          <a:p>
            <a:r>
              <a:rPr lang="ar-SA" sz="2800" b="1" dirty="0">
                <a:solidFill>
                  <a:srgbClr val="7030A0"/>
                </a:solidFill>
              </a:rPr>
              <a:t>ج- الأسدية .</a:t>
            </a:r>
          </a:p>
          <a:p>
            <a:r>
              <a:rPr lang="ar-SA" sz="2800" b="1" dirty="0">
                <a:solidFill>
                  <a:srgbClr val="7030A0"/>
                </a:solidFill>
              </a:rPr>
              <a:t>د- </a:t>
            </a:r>
            <a:r>
              <a:rPr lang="ar-SA" sz="2800" b="1" dirty="0" err="1">
                <a:solidFill>
                  <a:srgbClr val="7030A0"/>
                </a:solidFill>
              </a:rPr>
              <a:t>الكرابل</a:t>
            </a:r>
            <a:r>
              <a:rPr lang="ar-SA" sz="2800" b="1" dirty="0">
                <a:solidFill>
                  <a:srgbClr val="7030A0"/>
                </a:solidFill>
              </a:rPr>
              <a:t> . </a:t>
            </a:r>
          </a:p>
        </p:txBody>
      </p:sp>
      <p:sp>
        <p:nvSpPr>
          <p:cNvPr id="16" name="Oval 15"/>
          <p:cNvSpPr/>
          <p:nvPr/>
        </p:nvSpPr>
        <p:spPr>
          <a:xfrm>
            <a:off x="7066365" y="3080033"/>
            <a:ext cx="1826115" cy="49119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white"/>
              </a:solidFill>
            </a:endParaRPr>
          </a:p>
        </p:txBody>
      </p:sp>
      <p:sp>
        <p:nvSpPr>
          <p:cNvPr id="17" name="دبوس زينة 16"/>
          <p:cNvSpPr/>
          <p:nvPr/>
        </p:nvSpPr>
        <p:spPr>
          <a:xfrm>
            <a:off x="11113" y="-27384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صـ73</a:t>
            </a:r>
          </a:p>
        </p:txBody>
      </p:sp>
      <p:sp>
        <p:nvSpPr>
          <p:cNvPr id="18" name="مربع نص 22"/>
          <p:cNvSpPr txBox="1"/>
          <p:nvPr/>
        </p:nvSpPr>
        <p:spPr>
          <a:xfrm>
            <a:off x="6156176" y="4506302"/>
            <a:ext cx="2933700" cy="578882"/>
          </a:xfrm>
          <a:prstGeom prst="round2Diag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>
              <a:defRPr/>
            </a:pPr>
            <a:r>
              <a:rPr lang="ar-EG" sz="2800" b="1" dirty="0">
                <a:solidFill>
                  <a:srgbClr val="7030A0"/>
                </a:solidFill>
              </a:rPr>
              <a:t>6</a:t>
            </a:r>
            <a:r>
              <a:rPr lang="ar-SA" sz="2800" b="1" dirty="0">
                <a:solidFill>
                  <a:srgbClr val="7030A0"/>
                </a:solidFill>
              </a:rPr>
              <a:t>- </a:t>
            </a:r>
            <a:r>
              <a:rPr lang="ar-EG" sz="2800" b="1" dirty="0">
                <a:solidFill>
                  <a:srgbClr val="7030A0"/>
                </a:solidFill>
              </a:rPr>
              <a:t>السؤال الأساسي</a:t>
            </a:r>
            <a:r>
              <a:rPr lang="ar-SA" sz="2800" b="1" dirty="0">
                <a:solidFill>
                  <a:srgbClr val="7030A0"/>
                </a:solidFill>
              </a:rPr>
              <a:t>: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5496" y="4561964"/>
            <a:ext cx="607072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800" b="1" dirty="0">
                <a:solidFill>
                  <a:srgbClr val="FF0000"/>
                </a:solidFill>
              </a:rPr>
              <a:t>كيف تنمو وتتغير المخلوقات الحية في أثناء حياتها 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20" name="Round Diagonal Corner Rectangle 19"/>
          <p:cNvSpPr/>
          <p:nvPr/>
        </p:nvSpPr>
        <p:spPr>
          <a:xfrm>
            <a:off x="600775" y="5176707"/>
            <a:ext cx="7924800" cy="1000956"/>
          </a:xfrm>
          <a:prstGeom prst="round2Diag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EG" sz="3200" b="1" dirty="0">
                <a:solidFill>
                  <a:prstClr val="black"/>
                </a:solidFill>
              </a:rPr>
              <a:t>تمر المخلوقات الحية بدورة حياة حيث يمر بمراحل نمو مختلفة حتى تصل إلى مرحلة البلوغ </a:t>
            </a:r>
            <a:endParaRPr lang="ar-SA" sz="3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428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4" grpId="0"/>
      <p:bldP spid="16" grpId="0" animBg="1"/>
      <p:bldP spid="17" grpId="0" animBg="1"/>
      <p:bldP spid="19" grpId="0"/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مجموعة 4"/>
          <p:cNvGrpSpPr/>
          <p:nvPr/>
        </p:nvGrpSpPr>
        <p:grpSpPr>
          <a:xfrm>
            <a:off x="533400" y="6272617"/>
            <a:ext cx="5751790" cy="557468"/>
            <a:chOff x="395536" y="5964387"/>
            <a:chExt cx="5751790" cy="848989"/>
          </a:xfrm>
        </p:grpSpPr>
        <p:pic>
          <p:nvPicPr>
            <p:cNvPr id="5" name="Picture 4" descr="http://www.dr-mohammadian.ir/gallery/home.png">
              <a:hlinkClick r:id="" action="ppaction://hlinkshowjump?jump=firstslide"/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96" t="15127" r="15390" b="20163"/>
            <a:stretch/>
          </p:blipFill>
          <p:spPr bwMode="auto">
            <a:xfrm>
              <a:off x="4076488" y="5964387"/>
              <a:ext cx="896293" cy="848989"/>
            </a:xfrm>
            <a:prstGeom prst="roundRect">
              <a:avLst/>
            </a:prstGeom>
            <a:noFill/>
            <a:ln>
              <a:solidFill>
                <a:srgbClr val="7030A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سهم إلى اليمين 3">
              <a:hlinkClick r:id="" action="ppaction://hlinkshowjump?jump=nextslide"/>
            </p:cNvPr>
            <p:cNvSpPr/>
            <p:nvPr/>
          </p:nvSpPr>
          <p:spPr>
            <a:xfrm rot="801633">
              <a:off x="5370740" y="6201641"/>
              <a:ext cx="776586" cy="600267"/>
            </a:xfrm>
            <a:prstGeom prst="rightArrow">
              <a:avLst/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</a:endParaRPr>
            </a:p>
          </p:txBody>
        </p:sp>
        <p:sp>
          <p:nvSpPr>
            <p:cNvPr id="7" name="سهم إلى اليمين 19">
              <a:hlinkClick r:id="" action="ppaction://hlinkshowjump?jump=previousslide"/>
            </p:cNvPr>
            <p:cNvSpPr/>
            <p:nvPr/>
          </p:nvSpPr>
          <p:spPr>
            <a:xfrm rot="10071875">
              <a:off x="2844698" y="6197190"/>
              <a:ext cx="776586" cy="600267"/>
            </a:xfrm>
            <a:prstGeom prst="rightArrow">
              <a:avLst/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</a:endParaRPr>
            </a:p>
          </p:txBody>
        </p:sp>
        <p:pic>
          <p:nvPicPr>
            <p:cNvPr id="8" name="Picture 4" descr="http://www.clker.com/cliparts/3/8/b/a/11971212312045077795webmichl_powerbutton_2_states_(_on_off_).svg.med.png">
              <a:hlinkClick r:id="" action="ppaction://hlinkshowjump?jump=endshow"/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69" b="-869"/>
            <a:stretch/>
          </p:blipFill>
          <p:spPr bwMode="auto">
            <a:xfrm>
              <a:off x="395536" y="6120038"/>
              <a:ext cx="684062" cy="68406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Round Diagonal Corner Rectangle 9"/>
          <p:cNvSpPr/>
          <p:nvPr/>
        </p:nvSpPr>
        <p:spPr>
          <a:xfrm>
            <a:off x="2921816" y="0"/>
            <a:ext cx="3309482" cy="609600"/>
          </a:xfrm>
          <a:prstGeom prst="round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prstClr val="white"/>
                </a:solidFill>
              </a:rPr>
              <a:t>الواجب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42182" y="908720"/>
            <a:ext cx="880779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>س:أختر الإجابة الصحيحة من بين الاجابات المعطاة فيما يأتي؟</a:t>
            </a:r>
            <a:endParaRPr lang="en-US" sz="2800" dirty="0"/>
          </a:p>
        </p:txBody>
      </p:sp>
      <p:sp>
        <p:nvSpPr>
          <p:cNvPr id="17" name="مربع نص 10"/>
          <p:cNvSpPr txBox="1"/>
          <p:nvPr/>
        </p:nvSpPr>
        <p:spPr>
          <a:xfrm>
            <a:off x="928118" y="1451773"/>
            <a:ext cx="8036370" cy="348361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 rtl="1">
              <a:lnSpc>
                <a:spcPct val="150000"/>
              </a:lnSpc>
              <a:spcAft>
                <a:spcPts val="0"/>
              </a:spcAft>
            </a:pPr>
            <a:r>
              <a:rPr lang="ar-SA" sz="2800" b="1" kern="1200">
                <a:solidFill>
                  <a:srgbClr val="FF0000"/>
                </a:solidFill>
                <a:effectLst/>
                <a:latin typeface="Calibri"/>
              </a:rPr>
              <a:t>1ــ تميز الحيوانات التي تميز بالإخصاب الداخلي بـ</a:t>
            </a:r>
            <a:endParaRPr lang="en-US" sz="1200">
              <a:effectLst/>
              <a:latin typeface="Times New Roman"/>
              <a:ea typeface="Times New Roman"/>
            </a:endParaRPr>
          </a:p>
          <a:p>
            <a:pPr algn="r" rtl="1">
              <a:lnSpc>
                <a:spcPct val="150000"/>
              </a:lnSpc>
              <a:spcAft>
                <a:spcPts val="0"/>
              </a:spcAft>
            </a:pPr>
            <a:r>
              <a:rPr lang="ar-SA" sz="2800" b="1" kern="1200">
                <a:solidFill>
                  <a:srgbClr val="7030A0"/>
                </a:solidFill>
                <a:effectLst/>
                <a:latin typeface="Calibri"/>
              </a:rPr>
              <a:t>أ- إنتاج أعداد كبيرة من البيوض .           ج- إنتاج آلاف البيوض .</a:t>
            </a:r>
            <a:endParaRPr lang="en-US" sz="1100">
              <a:effectLst/>
              <a:ea typeface="Traditional Arabic"/>
            </a:endParaRPr>
          </a:p>
          <a:p>
            <a:pPr algn="r" rtl="1">
              <a:lnSpc>
                <a:spcPct val="150000"/>
              </a:lnSpc>
              <a:spcAft>
                <a:spcPts val="0"/>
              </a:spcAft>
            </a:pPr>
            <a:r>
              <a:rPr lang="ar-SA" sz="2800" b="1" kern="1200">
                <a:solidFill>
                  <a:srgbClr val="7030A0"/>
                </a:solidFill>
                <a:effectLst/>
                <a:latin typeface="Calibri"/>
              </a:rPr>
              <a:t>ب-إنتاج بيضة واحدة فقط طول حياتها .      د-إنتاج أعداد قليلة من البيوض .</a:t>
            </a:r>
            <a:endParaRPr lang="en-US" sz="1100">
              <a:effectLst/>
              <a:ea typeface="Traditional Arabic"/>
            </a:endParaRPr>
          </a:p>
          <a:p>
            <a:pPr algn="r" rtl="1">
              <a:spcAft>
                <a:spcPts val="0"/>
              </a:spcAft>
            </a:pPr>
            <a:r>
              <a:rPr lang="ar-SA" sz="2800" b="1" kern="1200">
                <a:solidFill>
                  <a:srgbClr val="FF0000"/>
                </a:solidFill>
                <a:effectLst/>
                <a:latin typeface="Calibri"/>
              </a:rPr>
              <a:t>2 ــ  الأجزاء الخارجية للزهرة التي تتميز بألوانها الجميلة هي : </a:t>
            </a:r>
            <a:endParaRPr lang="en-US" sz="1200">
              <a:effectLst/>
              <a:latin typeface="Times New Roman"/>
              <a:ea typeface="Times New Roman"/>
            </a:endParaRPr>
          </a:p>
          <a:p>
            <a:pPr algn="r" rtl="1">
              <a:lnSpc>
                <a:spcPct val="115000"/>
              </a:lnSpc>
              <a:spcAft>
                <a:spcPts val="0"/>
              </a:spcAft>
            </a:pPr>
            <a:r>
              <a:rPr lang="ar-SA" sz="2800" b="1" kern="1200">
                <a:solidFill>
                  <a:srgbClr val="7030A0"/>
                </a:solidFill>
                <a:effectLst/>
                <a:latin typeface="Calibri"/>
              </a:rPr>
              <a:t> أ- السبلات .              ب- البتلات .</a:t>
            </a:r>
            <a:endParaRPr lang="en-US" sz="1100">
              <a:effectLst/>
              <a:ea typeface="Traditional Arabic"/>
            </a:endParaRPr>
          </a:p>
          <a:p>
            <a:pPr algn="r" rtl="1">
              <a:lnSpc>
                <a:spcPct val="115000"/>
              </a:lnSpc>
              <a:spcAft>
                <a:spcPts val="0"/>
              </a:spcAft>
            </a:pPr>
            <a:r>
              <a:rPr lang="ar-SA" sz="2800" b="1" kern="1200">
                <a:solidFill>
                  <a:srgbClr val="7030A0"/>
                </a:solidFill>
                <a:effectLst/>
                <a:latin typeface="Calibri"/>
              </a:rPr>
              <a:t>ج- الأسدية .               د- الكرابل . </a:t>
            </a:r>
            <a:endParaRPr lang="en-US" sz="1100">
              <a:effectLst/>
              <a:ea typeface="Traditional Arabic"/>
            </a:endParaRPr>
          </a:p>
          <a:p>
            <a:pPr algn="r" rtl="1">
              <a:lnSpc>
                <a:spcPct val="115000"/>
              </a:lnSpc>
              <a:spcAft>
                <a:spcPts val="0"/>
              </a:spcAft>
            </a:pPr>
            <a:r>
              <a:rPr lang="ar-SA" sz="1200">
                <a:effectLst/>
                <a:ea typeface="Times New Roman"/>
              </a:rPr>
              <a:t> </a:t>
            </a:r>
            <a:endParaRPr lang="en-US" sz="1100">
              <a:effectLst/>
              <a:ea typeface="Traditional Arabic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en-US" sz="1100" b="1">
                <a:ln w="6350" cap="flat" cmpd="sng" algn="ctr">
                  <a:solidFill>
                    <a:srgbClr val="17204F"/>
                  </a:solidFill>
                  <a:prstDash val="solid"/>
                  <a:round/>
                </a:ln>
                <a:solidFill>
                  <a:srgbClr val="B2E4FF"/>
                </a:solidFill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  <a:ea typeface="Traditional Arabic"/>
              </a:rPr>
              <a:t> </a:t>
            </a:r>
            <a:endParaRPr lang="en-US" sz="1100">
              <a:effectLst/>
              <a:ea typeface="Traditional Arabic"/>
            </a:endParaRPr>
          </a:p>
        </p:txBody>
      </p:sp>
    </p:spTree>
    <p:extLst>
      <p:ext uri="{BB962C8B-B14F-4D97-AF65-F5344CB8AC3E}">
        <p14:creationId xmlns:p14="http://schemas.microsoft.com/office/powerpoint/2010/main" val="3945553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/>
      <p:bldP spid="17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293657" y="0"/>
            <a:ext cx="2571457" cy="851297"/>
          </a:xfrm>
          <a:prstGeom prst="round2Diag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ar-SA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</a:rPr>
              <a:t>الدرس الثاني </a:t>
            </a:r>
            <a:endParaRPr lang="ar-SA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2711134" y="911957"/>
            <a:ext cx="3739971" cy="1225868"/>
          </a:xfrm>
          <a:prstGeom prst="round2Diag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ar-SA" sz="6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</a:rPr>
              <a:t>دورات الحياة</a:t>
            </a:r>
            <a:endParaRPr lang="ar-SA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4" name="مجموعة 3"/>
          <p:cNvGrpSpPr/>
          <p:nvPr/>
        </p:nvGrpSpPr>
        <p:grpSpPr>
          <a:xfrm>
            <a:off x="1826433" y="5029200"/>
            <a:ext cx="5489555" cy="1344345"/>
            <a:chOff x="2358222" y="4725144"/>
            <a:chExt cx="5257160" cy="1152128"/>
          </a:xfrm>
        </p:grpSpPr>
        <p:sp>
          <p:nvSpPr>
            <p:cNvPr id="5" name="مستطيل مستدير الزوايا 4"/>
            <p:cNvSpPr/>
            <p:nvPr/>
          </p:nvSpPr>
          <p:spPr>
            <a:xfrm>
              <a:off x="2358222" y="4902259"/>
              <a:ext cx="4526963" cy="830997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black"/>
                </a:solidFill>
              </a:endParaRPr>
            </a:p>
          </p:txBody>
        </p:sp>
        <p:sp>
          <p:nvSpPr>
            <p:cNvPr id="6" name="شكل بيضاوي 5"/>
            <p:cNvSpPr/>
            <p:nvPr/>
          </p:nvSpPr>
          <p:spPr>
            <a:xfrm>
              <a:off x="6607270" y="4725144"/>
              <a:ext cx="1008112" cy="1152128"/>
            </a:xfrm>
            <a:prstGeom prst="ellipse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black"/>
                </a:solidFill>
              </a:endParaRPr>
            </a:p>
          </p:txBody>
        </p:sp>
      </p:grpSp>
      <p:sp>
        <p:nvSpPr>
          <p:cNvPr id="7" name="مربع نص 6"/>
          <p:cNvSpPr txBox="1"/>
          <p:nvPr/>
        </p:nvSpPr>
        <p:spPr>
          <a:xfrm>
            <a:off x="6075649" y="5278324"/>
            <a:ext cx="122832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FF0000"/>
                </a:solidFill>
              </a:rPr>
              <a:t>  أنظر </a:t>
            </a:r>
          </a:p>
          <a:p>
            <a:r>
              <a:rPr lang="ar-SA" sz="2400" b="1" dirty="0">
                <a:solidFill>
                  <a:srgbClr val="FF0000"/>
                </a:solidFill>
              </a:rPr>
              <a:t>وأتساءل</a:t>
            </a:r>
          </a:p>
        </p:txBody>
      </p:sp>
      <p:sp>
        <p:nvSpPr>
          <p:cNvPr id="8" name="مربع نص 7"/>
          <p:cNvSpPr txBox="1"/>
          <p:nvPr/>
        </p:nvSpPr>
        <p:spPr>
          <a:xfrm>
            <a:off x="1503649" y="5373469"/>
            <a:ext cx="469597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>
                <a:solidFill>
                  <a:srgbClr val="00B0F0"/>
                </a:solidFill>
              </a:rPr>
              <a:t>بعد أن يضع  البط  بيضة يحتاج </a:t>
            </a:r>
            <a:r>
              <a:rPr lang="ar-EG" b="1" dirty="0">
                <a:solidFill>
                  <a:srgbClr val="00B0F0"/>
                </a:solidFill>
              </a:rPr>
              <a:t>إلى</a:t>
            </a:r>
            <a:r>
              <a:rPr lang="ar-SA" b="1" dirty="0">
                <a:solidFill>
                  <a:srgbClr val="00B0F0"/>
                </a:solidFill>
              </a:rPr>
              <a:t> 30 يوم حتى  يفقس </a:t>
            </a:r>
          </a:p>
          <a:p>
            <a:r>
              <a:rPr lang="ar-SA" b="1" dirty="0">
                <a:solidFill>
                  <a:srgbClr val="00B0F0"/>
                </a:solidFill>
              </a:rPr>
              <a:t>  كيف تنمو فراخ البط  لتصير مكتملة النمو؟ </a:t>
            </a:r>
          </a:p>
        </p:txBody>
      </p:sp>
      <p:grpSp>
        <p:nvGrpSpPr>
          <p:cNvPr id="9" name="مجموعة 4"/>
          <p:cNvGrpSpPr/>
          <p:nvPr/>
        </p:nvGrpSpPr>
        <p:grpSpPr>
          <a:xfrm>
            <a:off x="533400" y="6272617"/>
            <a:ext cx="5751790" cy="557468"/>
            <a:chOff x="395536" y="5964387"/>
            <a:chExt cx="5751790" cy="848989"/>
          </a:xfrm>
        </p:grpSpPr>
        <p:pic>
          <p:nvPicPr>
            <p:cNvPr id="10" name="Picture 9" descr="http://www.dr-mohammadian.ir/gallery/home.png">
              <a:hlinkClick r:id="" action="ppaction://hlinkshowjump?jump=firstslide"/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96" t="15127" r="15390" b="20163"/>
            <a:stretch/>
          </p:blipFill>
          <p:spPr bwMode="auto">
            <a:xfrm>
              <a:off x="4076488" y="5964387"/>
              <a:ext cx="896293" cy="848989"/>
            </a:xfrm>
            <a:prstGeom prst="roundRect">
              <a:avLst/>
            </a:prstGeom>
            <a:noFill/>
            <a:ln>
              <a:solidFill>
                <a:srgbClr val="7030A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سهم إلى اليمين 3">
              <a:hlinkClick r:id="" action="ppaction://hlinkshowjump?jump=nextslide"/>
            </p:cNvPr>
            <p:cNvSpPr/>
            <p:nvPr/>
          </p:nvSpPr>
          <p:spPr>
            <a:xfrm rot="801633">
              <a:off x="5370740" y="6201641"/>
              <a:ext cx="776586" cy="600267"/>
            </a:xfrm>
            <a:prstGeom prst="rightArrow">
              <a:avLst/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</a:endParaRPr>
            </a:p>
          </p:txBody>
        </p:sp>
        <p:sp>
          <p:nvSpPr>
            <p:cNvPr id="12" name="سهم إلى اليمين 19">
              <a:hlinkClick r:id="" action="ppaction://hlinkshowjump?jump=previousslide"/>
            </p:cNvPr>
            <p:cNvSpPr/>
            <p:nvPr/>
          </p:nvSpPr>
          <p:spPr>
            <a:xfrm rot="10071875">
              <a:off x="2844698" y="6197190"/>
              <a:ext cx="776586" cy="600267"/>
            </a:xfrm>
            <a:prstGeom prst="rightArrow">
              <a:avLst/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</a:endParaRPr>
            </a:p>
          </p:txBody>
        </p:sp>
        <p:pic>
          <p:nvPicPr>
            <p:cNvPr id="13" name="Picture 4" descr="http://www.clker.com/cliparts/3/8/b/a/11971212312045077795webmichl_powerbutton_2_states_(_on_off_).svg.med.png">
              <a:hlinkClick r:id="" action="ppaction://hlinkshowjump?jump=endshow"/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69" b="-869"/>
            <a:stretch/>
          </p:blipFill>
          <p:spPr bwMode="auto">
            <a:xfrm>
              <a:off x="395536" y="6120038"/>
              <a:ext cx="684062" cy="68406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761" y="2207357"/>
            <a:ext cx="4116212" cy="28860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دبوس زينة 14"/>
          <p:cNvSpPr/>
          <p:nvPr/>
        </p:nvSpPr>
        <p:spPr>
          <a:xfrm>
            <a:off x="11113" y="-27384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صـ64</a:t>
            </a:r>
          </a:p>
        </p:txBody>
      </p:sp>
    </p:spTree>
    <p:extLst>
      <p:ext uri="{BB962C8B-B14F-4D97-AF65-F5344CB8AC3E}">
        <p14:creationId xmlns:p14="http://schemas.microsoft.com/office/powerpoint/2010/main" val="3867805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/>
      <p:bldP spid="8" grpId="0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2520874" y="9940"/>
            <a:ext cx="4114800" cy="510778"/>
          </a:xfrm>
          <a:prstGeom prst="round2DiagRect">
            <a:avLst/>
          </a:prstGeom>
          <a:effectLst>
            <a:outerShdw blurRad="50800" dist="25400" dir="5400000" rotWithShape="0">
              <a:srgbClr val="000000">
                <a:alpha val="45000"/>
              </a:srgb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ar-SA" sz="2400" kern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</a:rPr>
              <a:t>ما المراحل التي تمر بها دورة الحياة  ؟ </a:t>
            </a:r>
            <a:endParaRPr lang="ar-SA" sz="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8104143" y="943234"/>
            <a:ext cx="976717" cy="510778"/>
          </a:xfrm>
          <a:prstGeom prst="round2DiagRect">
            <a:avLst/>
          </a:prstGeom>
          <a:effectLst>
            <a:outerShdw blurRad="50800" dist="25400" dir="5400000" rotWithShape="0">
              <a:srgbClr val="000000">
                <a:alpha val="45000"/>
              </a:srgb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ar-SA" sz="2400" b="1" kern="0" dirty="0">
                <a:solidFill>
                  <a:srgbClr val="0070C0"/>
                </a:solidFill>
                <a:latin typeface="Times New Roman" pitchFamily="18" charset="0"/>
              </a:rPr>
              <a:t>الهدف : </a:t>
            </a:r>
            <a:endParaRPr lang="ar-SA" sz="2000" dirty="0">
              <a:solidFill>
                <a:prstClr val="white"/>
              </a:solidFill>
            </a:endParaRPr>
          </a:p>
        </p:txBody>
      </p:sp>
      <p:sp>
        <p:nvSpPr>
          <p:cNvPr id="21" name="مستطيل 20"/>
          <p:cNvSpPr/>
          <p:nvPr/>
        </p:nvSpPr>
        <p:spPr>
          <a:xfrm>
            <a:off x="8310512" y="1536629"/>
            <a:ext cx="607859" cy="40011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ar-SA" sz="2000" b="1" kern="0" dirty="0">
                <a:solidFill>
                  <a:srgbClr val="0070C0"/>
                </a:solidFill>
                <a:latin typeface="Times New Roman" pitchFamily="18" charset="0"/>
              </a:rPr>
              <a:t>           </a:t>
            </a:r>
            <a:endParaRPr lang="ar-SA" dirty="0">
              <a:solidFill>
                <a:prstClr val="black"/>
              </a:solidFill>
            </a:endParaRPr>
          </a:p>
        </p:txBody>
      </p:sp>
      <p:sp>
        <p:nvSpPr>
          <p:cNvPr id="22" name="مستطيل 21"/>
          <p:cNvSpPr/>
          <p:nvPr/>
        </p:nvSpPr>
        <p:spPr>
          <a:xfrm>
            <a:off x="288072" y="1333217"/>
            <a:ext cx="7884328" cy="1015663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ar-SA" sz="2000" b="1" kern="0" dirty="0">
                <a:solidFill>
                  <a:srgbClr val="002060"/>
                </a:solidFill>
                <a:latin typeface="Times New Roman" pitchFamily="18" charset="0"/>
              </a:rPr>
              <a:t>أعتبر نفسي واحد</a:t>
            </a:r>
            <a:r>
              <a:rPr lang="ar-EG" sz="2000" b="1" kern="0" dirty="0">
                <a:solidFill>
                  <a:srgbClr val="002060"/>
                </a:solidFill>
                <a:latin typeface="Times New Roman" pitchFamily="18" charset="0"/>
              </a:rPr>
              <a:t>اً</a:t>
            </a:r>
            <a:r>
              <a:rPr lang="ar-SA" sz="2000" b="1" kern="0" dirty="0">
                <a:solidFill>
                  <a:srgbClr val="002060"/>
                </a:solidFill>
                <a:latin typeface="Times New Roman" pitchFamily="18" charset="0"/>
              </a:rPr>
              <a:t> من فريق  مهتم بدراسة دورة حياة الضفادع  . وقد جمعت بعض البيانات عن الضفادع   . أفسر النتائج  وأستخدم الصور التي حصلت عليها لأحدد الفترة التي   تحتاج اليها كل مرحلة  من مراحل  حياة الضفدع   :                       </a:t>
            </a:r>
            <a:r>
              <a:rPr lang="ar-SA" sz="2000" b="1" kern="0" dirty="0">
                <a:solidFill>
                  <a:srgbClr val="FF0000"/>
                </a:solidFill>
                <a:latin typeface="Times New Roman" pitchFamily="18" charset="0"/>
              </a:rPr>
              <a:t>لاحظ هذه الصور   :- 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3607021" y="4227868"/>
            <a:ext cx="1980550" cy="1200329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ar-SA" sz="3600" b="1" kern="0" dirty="0">
                <a:solidFill>
                  <a:srgbClr val="00B050"/>
                </a:solidFill>
                <a:latin typeface="Times New Roman" pitchFamily="18" charset="0"/>
              </a:rPr>
              <a:t>  دورة حياة </a:t>
            </a:r>
          </a:p>
          <a:p>
            <a:pPr algn="ctr"/>
            <a:r>
              <a:rPr lang="ar-SA" sz="3600" b="1" kern="0" dirty="0">
                <a:solidFill>
                  <a:srgbClr val="00B050"/>
                </a:solidFill>
                <a:latin typeface="Times New Roman" pitchFamily="18" charset="0"/>
              </a:rPr>
              <a:t>الضفدع</a:t>
            </a:r>
          </a:p>
        </p:txBody>
      </p:sp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75508">
            <a:off x="3461351" y="1693480"/>
            <a:ext cx="2305050" cy="23844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5949" y="1824643"/>
            <a:ext cx="3303587" cy="25003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55371">
            <a:off x="747062" y="4567199"/>
            <a:ext cx="2432050" cy="20907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28404">
            <a:off x="6337115" y="4475190"/>
            <a:ext cx="2017713" cy="25781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26662">
            <a:off x="7022835" y="2228223"/>
            <a:ext cx="1511300" cy="20002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مجموعة 4"/>
          <p:cNvGrpSpPr/>
          <p:nvPr/>
        </p:nvGrpSpPr>
        <p:grpSpPr>
          <a:xfrm>
            <a:off x="533400" y="6272617"/>
            <a:ext cx="5751790" cy="557468"/>
            <a:chOff x="395536" y="5964387"/>
            <a:chExt cx="5751790" cy="848989"/>
          </a:xfrm>
          <a:effectLst/>
        </p:grpSpPr>
        <p:pic>
          <p:nvPicPr>
            <p:cNvPr id="15" name="Picture 14" descr="http://www.dr-mohammadian.ir/gallery/home.png">
              <a:hlinkClick r:id="" action="ppaction://hlinkshowjump?jump=firstslide"/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96" t="15127" r="15390" b="20163"/>
            <a:stretch/>
          </p:blipFill>
          <p:spPr bwMode="auto">
            <a:xfrm>
              <a:off x="4076488" y="5964387"/>
              <a:ext cx="896293" cy="848989"/>
            </a:xfrm>
            <a:prstGeom prst="roundRect">
              <a:avLst/>
            </a:prstGeom>
            <a:noFill/>
            <a:ln>
              <a:solidFill>
                <a:srgbClr val="7030A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سهم إلى اليمين 3">
              <a:hlinkClick r:id="" action="ppaction://hlinkshowjump?jump=nextslide"/>
            </p:cNvPr>
            <p:cNvSpPr/>
            <p:nvPr/>
          </p:nvSpPr>
          <p:spPr>
            <a:xfrm rot="801633">
              <a:off x="5370740" y="6201641"/>
              <a:ext cx="776586" cy="600267"/>
            </a:xfrm>
            <a:prstGeom prst="rightArrow">
              <a:avLst/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</a:endParaRPr>
            </a:p>
          </p:txBody>
        </p:sp>
        <p:sp>
          <p:nvSpPr>
            <p:cNvPr id="17" name="سهم إلى اليمين 19">
              <a:hlinkClick r:id="" action="ppaction://hlinkshowjump?jump=previousslide"/>
            </p:cNvPr>
            <p:cNvSpPr/>
            <p:nvPr/>
          </p:nvSpPr>
          <p:spPr>
            <a:xfrm rot="10071875">
              <a:off x="2844698" y="6197190"/>
              <a:ext cx="776586" cy="600267"/>
            </a:xfrm>
            <a:prstGeom prst="rightArrow">
              <a:avLst/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</a:endParaRPr>
            </a:p>
          </p:txBody>
        </p:sp>
        <p:pic>
          <p:nvPicPr>
            <p:cNvPr id="18" name="Picture 4" descr="http://www.clker.com/cliparts/3/8/b/a/11971212312045077795webmichl_powerbutton_2_states_(_on_off_).svg.med.png">
              <a:hlinkClick r:id="" action="ppaction://hlinkshowjump?jump=endshow"/>
            </p:cNvPr>
            <p:cNvPicPr>
              <a:picLocks noChangeAspect="1" noChangeArrowheads="1"/>
            </p:cNvPicPr>
            <p:nvPr/>
          </p:nvPicPr>
          <p:blipFill rotWithShape="1">
            <a:blip r:embed="rId9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69" b="-869"/>
            <a:stretch/>
          </p:blipFill>
          <p:spPr bwMode="auto">
            <a:xfrm>
              <a:off x="395536" y="6120038"/>
              <a:ext cx="684062" cy="68406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9" name="مستطيل 1"/>
          <p:cNvSpPr/>
          <p:nvPr/>
        </p:nvSpPr>
        <p:spPr>
          <a:xfrm>
            <a:off x="6844849" y="219310"/>
            <a:ext cx="2283418" cy="715089"/>
          </a:xfrm>
          <a:prstGeom prst="round2DiagRect">
            <a:avLst/>
          </a:prstGeom>
          <a:effectLst>
            <a:outerShdw blurRad="50800" dist="25400" dir="5400000" rotWithShape="0">
              <a:srgbClr val="000000">
                <a:alpha val="4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ar-SA" sz="3600" kern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</a:rPr>
              <a:t>أستكشف</a:t>
            </a:r>
            <a:endParaRPr lang="ar-SA" sz="700" kern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0" name="مستطيل 2"/>
          <p:cNvSpPr/>
          <p:nvPr/>
        </p:nvSpPr>
        <p:spPr>
          <a:xfrm>
            <a:off x="59983" y="693782"/>
            <a:ext cx="2279769" cy="646986"/>
          </a:xfrm>
          <a:prstGeom prst="round2DiagRect">
            <a:avLst/>
          </a:prstGeom>
          <a:effectLst>
            <a:outerShdw blurRad="50800" dist="25400" dir="5400000" rotWithShape="0">
              <a:srgbClr val="000000">
                <a:alpha val="4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ar-SA" sz="3200" kern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</a:rPr>
              <a:t>نشاط استقصائي</a:t>
            </a:r>
            <a:endParaRPr lang="ar-SA" sz="600" kern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Left Arrow 8"/>
          <p:cNvSpPr/>
          <p:nvPr/>
        </p:nvSpPr>
        <p:spPr>
          <a:xfrm>
            <a:off x="5638800" y="2429110"/>
            <a:ext cx="1206049" cy="456582"/>
          </a:xfrm>
          <a:prstGeom prst="leftArrow">
            <a:avLst/>
          </a:prstGeom>
          <a:solidFill>
            <a:srgbClr val="FF0000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white"/>
              </a:solidFill>
            </a:endParaRPr>
          </a:p>
        </p:txBody>
      </p:sp>
      <p:sp>
        <p:nvSpPr>
          <p:cNvPr id="24" name="Left Arrow 23"/>
          <p:cNvSpPr/>
          <p:nvPr/>
        </p:nvSpPr>
        <p:spPr>
          <a:xfrm>
            <a:off x="2870771" y="2559430"/>
            <a:ext cx="885263" cy="456582"/>
          </a:xfrm>
          <a:prstGeom prst="leftArrow">
            <a:avLst/>
          </a:prstGeom>
          <a:solidFill>
            <a:srgbClr val="FF0000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white"/>
              </a:solidFill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762001" y="3800710"/>
            <a:ext cx="455462" cy="1027322"/>
          </a:xfrm>
          <a:prstGeom prst="downArrow">
            <a:avLst/>
          </a:prstGeom>
          <a:solidFill>
            <a:srgbClr val="FF0000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white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2949809" y="5764240"/>
            <a:ext cx="2947088" cy="398670"/>
          </a:xfrm>
          <a:prstGeom prst="rightArrow">
            <a:avLst/>
          </a:prstGeom>
          <a:solidFill>
            <a:srgbClr val="FF0000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white"/>
              </a:solidFill>
            </a:endParaRPr>
          </a:p>
        </p:txBody>
      </p:sp>
      <p:sp>
        <p:nvSpPr>
          <p:cNvPr id="23" name="دبوس زينة 22"/>
          <p:cNvSpPr/>
          <p:nvPr/>
        </p:nvSpPr>
        <p:spPr>
          <a:xfrm>
            <a:off x="11113" y="-27384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صـ65</a:t>
            </a:r>
          </a:p>
        </p:txBody>
      </p:sp>
    </p:spTree>
    <p:extLst>
      <p:ext uri="{BB962C8B-B14F-4D97-AF65-F5344CB8AC3E}">
        <p14:creationId xmlns:p14="http://schemas.microsoft.com/office/powerpoint/2010/main" val="1803690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22" grpId="0"/>
      <p:bldP spid="6" grpId="0"/>
      <p:bldP spid="19" grpId="0" animBg="1"/>
      <p:bldP spid="20" grpId="0" animBg="1"/>
      <p:bldP spid="9" grpId="0" animBg="1"/>
      <p:bldP spid="24" grpId="0" animBg="1"/>
      <p:bldP spid="10" grpId="0" animBg="1"/>
      <p:bldP spid="11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6"/>
          <p:cNvSpPr/>
          <p:nvPr/>
        </p:nvSpPr>
        <p:spPr>
          <a:xfrm>
            <a:off x="2395786" y="0"/>
            <a:ext cx="4386014" cy="510778"/>
          </a:xfrm>
          <a:prstGeom prst="round2Diag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ar-SA" sz="2400" kern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</a:rPr>
              <a:t>ما المراحل التي تمر بها دورة الحياة  ؟ </a:t>
            </a:r>
            <a:endParaRPr lang="ar-SA" sz="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5371443" y="836712"/>
            <a:ext cx="32944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000" b="1" kern="0" dirty="0">
                <a:solidFill>
                  <a:srgbClr val="0070C0"/>
                </a:solidFill>
                <a:latin typeface="Times New Roman" pitchFamily="18" charset="0"/>
              </a:rPr>
              <a:t>قد لاحظت الصور     :      تتبع الخطوات   :- </a:t>
            </a:r>
            <a:endParaRPr lang="ar-SA" b="1" dirty="0">
              <a:solidFill>
                <a:prstClr val="black"/>
              </a:solidFill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3913207" y="1196752"/>
            <a:ext cx="47612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000" b="1" kern="0" dirty="0">
                <a:solidFill>
                  <a:srgbClr val="00B050"/>
                </a:solidFill>
                <a:latin typeface="Times New Roman" pitchFamily="18" charset="0"/>
              </a:rPr>
              <a:t>1 -  أنظر بتمعن إلى المراحل التي تمر بها دورة حياة الضفدع  . </a:t>
            </a:r>
            <a:endParaRPr lang="ar-SA" b="1" dirty="0">
              <a:solidFill>
                <a:srgbClr val="00B050"/>
              </a:solidFill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244115" y="1588730"/>
            <a:ext cx="85363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000" b="1" kern="0" dirty="0">
                <a:solidFill>
                  <a:srgbClr val="0070C0"/>
                </a:solidFill>
                <a:latin typeface="Times New Roman" pitchFamily="18" charset="0"/>
              </a:rPr>
              <a:t>2 – أعمل جدولا</a:t>
            </a:r>
            <a:r>
              <a:rPr lang="ar-EG" sz="2000" b="1" kern="0" dirty="0">
                <a:solidFill>
                  <a:srgbClr val="0070C0"/>
                </a:solidFill>
                <a:latin typeface="Times New Roman" pitchFamily="18" charset="0"/>
              </a:rPr>
              <a:t>ً</a:t>
            </a:r>
            <a:r>
              <a:rPr lang="ar-SA" sz="2000" b="1" kern="0" dirty="0">
                <a:solidFill>
                  <a:srgbClr val="0070C0"/>
                </a:solidFill>
                <a:latin typeface="Times New Roman" pitchFamily="18" charset="0"/>
              </a:rPr>
              <a:t> لأسجل فيه  التغيرات التي تطرأ على  تركيب جسم الضفدع   خلال كل مرحلة من دورة حياته .</a:t>
            </a:r>
            <a:endParaRPr lang="ar-SA" b="1" dirty="0">
              <a:solidFill>
                <a:prstClr val="black"/>
              </a:solidFill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7212632" y="2020778"/>
            <a:ext cx="13853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000" b="1" kern="0" dirty="0">
                <a:solidFill>
                  <a:srgbClr val="0070C0"/>
                </a:solidFill>
                <a:latin typeface="Times New Roman" pitchFamily="18" charset="0"/>
              </a:rPr>
              <a:t>   أفسر النتائج  : </a:t>
            </a:r>
            <a:endParaRPr lang="ar-SA" b="1" dirty="0">
              <a:solidFill>
                <a:prstClr val="black"/>
              </a:solidFill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2057400" y="2452826"/>
            <a:ext cx="67585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000" b="1" kern="0" dirty="0">
                <a:solidFill>
                  <a:srgbClr val="00B050"/>
                </a:solidFill>
                <a:latin typeface="Times New Roman" pitchFamily="18" charset="0"/>
              </a:rPr>
              <a:t>3 -  أستخدم الصور لتحديد الفترة التي تمر بها  كل مرحلة  من مراحل دورة حياة الضفدع .  </a:t>
            </a:r>
          </a:p>
          <a:p>
            <a:r>
              <a:rPr lang="ar-SA" sz="2000" b="1" kern="0" dirty="0">
                <a:solidFill>
                  <a:srgbClr val="00B050"/>
                </a:solidFill>
                <a:latin typeface="Times New Roman" pitchFamily="18" charset="0"/>
              </a:rPr>
              <a:t>     وأسجل البيانات في الجدول المخصص لها  . </a:t>
            </a:r>
            <a:endParaRPr lang="ar-SA" b="1" dirty="0">
              <a:solidFill>
                <a:srgbClr val="00B050"/>
              </a:solidFill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7168873" y="3212976"/>
            <a:ext cx="16193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000" b="1" kern="0" dirty="0">
                <a:solidFill>
                  <a:srgbClr val="0070C0"/>
                </a:solidFill>
                <a:latin typeface="Times New Roman" pitchFamily="18" charset="0"/>
              </a:rPr>
              <a:t>أستخلص النتائج  : </a:t>
            </a:r>
          </a:p>
        </p:txBody>
      </p:sp>
      <p:sp>
        <p:nvSpPr>
          <p:cNvPr id="14" name="مستطيل 13"/>
          <p:cNvSpPr/>
          <p:nvPr/>
        </p:nvSpPr>
        <p:spPr>
          <a:xfrm>
            <a:off x="5491452" y="3501008"/>
            <a:ext cx="32544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000" b="1" kern="0" dirty="0">
                <a:solidFill>
                  <a:srgbClr val="0070C0"/>
                </a:solidFill>
                <a:latin typeface="Times New Roman" pitchFamily="18" charset="0"/>
              </a:rPr>
              <a:t>4 -  ما اقصر مرحلة في دورة حياة الضفدع </a:t>
            </a:r>
          </a:p>
        </p:txBody>
      </p:sp>
      <p:sp>
        <p:nvSpPr>
          <p:cNvPr id="15" name="مستطيل 14"/>
          <p:cNvSpPr/>
          <p:nvPr/>
        </p:nvSpPr>
        <p:spPr>
          <a:xfrm>
            <a:off x="4946137" y="3892986"/>
            <a:ext cx="37978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000" b="1" kern="0" dirty="0">
                <a:solidFill>
                  <a:srgbClr val="00B050"/>
                </a:solidFill>
                <a:latin typeface="Times New Roman" pitchFamily="18" charset="0"/>
              </a:rPr>
              <a:t>5 – أستنتج     :    متى كان التغير الأكبر للحيوان   ؟ </a:t>
            </a:r>
          </a:p>
        </p:txBody>
      </p:sp>
      <p:sp>
        <p:nvSpPr>
          <p:cNvPr id="16" name="مستطيل 15"/>
          <p:cNvSpPr/>
          <p:nvPr/>
        </p:nvSpPr>
        <p:spPr>
          <a:xfrm>
            <a:off x="4387005" y="4221088"/>
            <a:ext cx="43925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000" b="1" kern="0" dirty="0">
                <a:solidFill>
                  <a:srgbClr val="0070C0"/>
                </a:solidFill>
                <a:latin typeface="Times New Roman" pitchFamily="18" charset="0"/>
              </a:rPr>
              <a:t>6 -  كيف يختلف الحيوان في المرحلة 2 عنه في المرحلة 4   ؟ </a:t>
            </a: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1" t="10591" r="9440" b="12177"/>
          <a:stretch/>
        </p:blipFill>
        <p:spPr bwMode="auto">
          <a:xfrm>
            <a:off x="7086600" y="4604673"/>
            <a:ext cx="1741705" cy="805527"/>
          </a:xfrm>
          <a:prstGeom prst="cloud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مستطيل 19"/>
          <p:cNvSpPr/>
          <p:nvPr/>
        </p:nvSpPr>
        <p:spPr>
          <a:xfrm>
            <a:off x="2761269" y="4819675"/>
            <a:ext cx="41392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000" b="1" kern="0" dirty="0">
                <a:solidFill>
                  <a:srgbClr val="0070C0"/>
                </a:solidFill>
                <a:latin typeface="Times New Roman" pitchFamily="18" charset="0"/>
              </a:rPr>
              <a:t>كيف تنمو بيضة البويضة المخصبة إلى أبو  ذنيبه   ؟ </a:t>
            </a:r>
            <a:endParaRPr lang="ar-SA" b="1" dirty="0">
              <a:solidFill>
                <a:prstClr val="black"/>
              </a:solidFill>
            </a:endParaRPr>
          </a:p>
        </p:txBody>
      </p:sp>
      <p:sp>
        <p:nvSpPr>
          <p:cNvPr id="23" name="مستطيل 22"/>
          <p:cNvSpPr/>
          <p:nvPr/>
        </p:nvSpPr>
        <p:spPr>
          <a:xfrm>
            <a:off x="1406395" y="5385410"/>
            <a:ext cx="72635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000" b="1" kern="0" dirty="0">
                <a:solidFill>
                  <a:srgbClr val="0070C0"/>
                </a:solidFill>
                <a:latin typeface="Times New Roman" pitchFamily="18" charset="0"/>
              </a:rPr>
              <a:t>استخدم الإنترنت أو وسائل أخرى للبحث عن  صور تمثل الأيام الأربعة الأولى من حياة </a:t>
            </a:r>
            <a:r>
              <a:rPr lang="ar-EG" sz="2000" b="1" kern="0" dirty="0">
                <a:solidFill>
                  <a:srgbClr val="0070C0"/>
                </a:solidFill>
                <a:latin typeface="Times New Roman" pitchFamily="18" charset="0"/>
              </a:rPr>
              <a:t>أ</a:t>
            </a:r>
            <a:r>
              <a:rPr lang="ar-SA" sz="2000" b="1" kern="0" dirty="0">
                <a:solidFill>
                  <a:srgbClr val="0070C0"/>
                </a:solidFill>
                <a:latin typeface="Times New Roman" pitchFamily="18" charset="0"/>
              </a:rPr>
              <a:t>بي ذنيبه</a:t>
            </a:r>
          </a:p>
          <a:p>
            <a:r>
              <a:rPr lang="ar-SA" sz="2000" b="1" kern="0" dirty="0">
                <a:solidFill>
                  <a:srgbClr val="0070C0"/>
                </a:solidFill>
                <a:latin typeface="Times New Roman" pitchFamily="18" charset="0"/>
              </a:rPr>
              <a:t>   </a:t>
            </a:r>
            <a:r>
              <a:rPr lang="ar-EG" sz="2000" b="1" kern="0" dirty="0">
                <a:solidFill>
                  <a:srgbClr val="0070C0"/>
                </a:solidFill>
                <a:latin typeface="Times New Roman" pitchFamily="18" charset="0"/>
              </a:rPr>
              <a:t>أ</a:t>
            </a:r>
            <a:r>
              <a:rPr lang="ar-SA" sz="2000" b="1" kern="0" dirty="0">
                <a:solidFill>
                  <a:srgbClr val="0070C0"/>
                </a:solidFill>
                <a:latin typeface="Times New Roman" pitchFamily="18" charset="0"/>
              </a:rPr>
              <a:t>ناقش التغيرات التي الاحظها    . </a:t>
            </a:r>
            <a:endParaRPr lang="ar-SA" b="1" dirty="0">
              <a:solidFill>
                <a:prstClr val="black"/>
              </a:solidFill>
            </a:endParaRPr>
          </a:p>
        </p:txBody>
      </p:sp>
      <p:pic>
        <p:nvPicPr>
          <p:cNvPr id="2052" name="Picture 4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1520" y="2964180"/>
            <a:ext cx="2365710" cy="2033907"/>
          </a:xfrm>
          <a:prstGeom prst="round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مجموعة 4"/>
          <p:cNvGrpSpPr/>
          <p:nvPr/>
        </p:nvGrpSpPr>
        <p:grpSpPr>
          <a:xfrm>
            <a:off x="533400" y="6272617"/>
            <a:ext cx="5751790" cy="557468"/>
            <a:chOff x="395536" y="5964387"/>
            <a:chExt cx="5751790" cy="848989"/>
          </a:xfrm>
        </p:grpSpPr>
        <p:pic>
          <p:nvPicPr>
            <p:cNvPr id="19" name="Picture 18" descr="http://www.dr-mohammadian.ir/gallery/home.png">
              <a:hlinkClick r:id="" action="ppaction://hlinkshowjump?jump=firstslide"/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96" t="15127" r="15390" b="20163"/>
            <a:stretch/>
          </p:blipFill>
          <p:spPr bwMode="auto">
            <a:xfrm>
              <a:off x="4076488" y="5964387"/>
              <a:ext cx="896293" cy="848989"/>
            </a:xfrm>
            <a:prstGeom prst="roundRect">
              <a:avLst/>
            </a:prstGeom>
            <a:noFill/>
            <a:ln>
              <a:solidFill>
                <a:srgbClr val="7030A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سهم إلى اليمين 3">
              <a:hlinkClick r:id="" action="ppaction://hlinkshowjump?jump=nextslide"/>
            </p:cNvPr>
            <p:cNvSpPr/>
            <p:nvPr/>
          </p:nvSpPr>
          <p:spPr>
            <a:xfrm rot="801633">
              <a:off x="5370740" y="6201641"/>
              <a:ext cx="776586" cy="600267"/>
            </a:xfrm>
            <a:prstGeom prst="rightArrow">
              <a:avLst/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</a:endParaRPr>
            </a:p>
          </p:txBody>
        </p:sp>
        <p:sp>
          <p:nvSpPr>
            <p:cNvPr id="24" name="سهم إلى اليمين 19">
              <a:hlinkClick r:id="" action="ppaction://hlinkshowjump?jump=previousslide"/>
            </p:cNvPr>
            <p:cNvSpPr/>
            <p:nvPr/>
          </p:nvSpPr>
          <p:spPr>
            <a:xfrm rot="10071875">
              <a:off x="2844698" y="6197190"/>
              <a:ext cx="776586" cy="600267"/>
            </a:xfrm>
            <a:prstGeom prst="rightArrow">
              <a:avLst/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</a:endParaRPr>
            </a:p>
          </p:txBody>
        </p:sp>
        <p:pic>
          <p:nvPicPr>
            <p:cNvPr id="25" name="Picture 4" descr="http://www.clker.com/cliparts/3/8/b/a/11971212312045077795webmichl_powerbutton_2_states_(_on_off_).svg.med.png">
              <a:hlinkClick r:id="" action="ppaction://hlinkshowjump?jump=endshow"/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69" b="-869"/>
            <a:stretch/>
          </p:blipFill>
          <p:spPr bwMode="auto">
            <a:xfrm>
              <a:off x="395536" y="6120038"/>
              <a:ext cx="684062" cy="68406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7" name="مستطيل 1"/>
          <p:cNvSpPr/>
          <p:nvPr/>
        </p:nvSpPr>
        <p:spPr>
          <a:xfrm>
            <a:off x="6927341" y="0"/>
            <a:ext cx="2200925" cy="715089"/>
          </a:xfrm>
          <a:prstGeom prst="round2Diag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ar-SA" sz="3600" kern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</a:rPr>
              <a:t>أستكشف</a:t>
            </a:r>
            <a:endParaRPr lang="ar-SA" sz="700" kern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8" name="مستطيل 2"/>
          <p:cNvSpPr/>
          <p:nvPr/>
        </p:nvSpPr>
        <p:spPr>
          <a:xfrm>
            <a:off x="6231" y="765790"/>
            <a:ext cx="2279769" cy="646986"/>
          </a:xfrm>
          <a:prstGeom prst="round2Diag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ar-SA" sz="3200" kern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</a:rPr>
              <a:t>نشاط استقصائي</a:t>
            </a:r>
            <a:endParaRPr lang="ar-SA" sz="600" kern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6" name="دبوس زينة 25"/>
          <p:cNvSpPr/>
          <p:nvPr/>
        </p:nvSpPr>
        <p:spPr>
          <a:xfrm>
            <a:off x="11113" y="-27384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صـ65</a:t>
            </a:r>
          </a:p>
        </p:txBody>
      </p:sp>
    </p:spTree>
    <p:extLst>
      <p:ext uri="{BB962C8B-B14F-4D97-AF65-F5344CB8AC3E}">
        <p14:creationId xmlns:p14="http://schemas.microsoft.com/office/powerpoint/2010/main" val="387852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20" grpId="0"/>
      <p:bldP spid="23" grpId="0"/>
      <p:bldP spid="27" grpId="0" animBg="1"/>
      <p:bldP spid="28" grpId="0" animBg="1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5076056" y="620688"/>
            <a:ext cx="37256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000" b="1" kern="0" dirty="0">
                <a:solidFill>
                  <a:srgbClr val="0070C0"/>
                </a:solidFill>
                <a:latin typeface="Times New Roman" pitchFamily="18" charset="0"/>
              </a:rPr>
              <a:t>تمر الحيوانات -  كما النباتات – بدورات الحياة  .</a:t>
            </a:r>
            <a:endParaRPr lang="ar-SA" b="1" dirty="0">
              <a:solidFill>
                <a:prstClr val="black"/>
              </a:solidFill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2871801" y="0"/>
            <a:ext cx="3398820" cy="578882"/>
          </a:xfrm>
          <a:prstGeom prst="round2Diag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ar-SA" sz="2800" kern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</a:rPr>
              <a:t>ما دورات حياة الحيوانات ؟ </a:t>
            </a:r>
            <a:endParaRPr lang="ar-SA" sz="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11" name="مجموعة 10"/>
          <p:cNvGrpSpPr/>
          <p:nvPr/>
        </p:nvGrpSpPr>
        <p:grpSpPr>
          <a:xfrm>
            <a:off x="4572000" y="1080755"/>
            <a:ext cx="4172937" cy="1281445"/>
            <a:chOff x="4784105" y="1158002"/>
            <a:chExt cx="4172937" cy="1281445"/>
          </a:xfrm>
        </p:grpSpPr>
        <p:grpSp>
          <p:nvGrpSpPr>
            <p:cNvPr id="8" name="مجموعة 7"/>
            <p:cNvGrpSpPr/>
            <p:nvPr/>
          </p:nvGrpSpPr>
          <p:grpSpPr>
            <a:xfrm>
              <a:off x="7420232" y="1158002"/>
              <a:ext cx="1367613" cy="605444"/>
              <a:chOff x="6066588" y="1822422"/>
              <a:chExt cx="1367613" cy="605444"/>
            </a:xfrm>
          </p:grpSpPr>
          <p:sp>
            <p:nvSpPr>
              <p:cNvPr id="6" name="سحابة 5"/>
              <p:cNvSpPr/>
              <p:nvPr/>
            </p:nvSpPr>
            <p:spPr>
              <a:xfrm rot="10950673">
                <a:off x="6066588" y="1822422"/>
                <a:ext cx="1367613" cy="605444"/>
              </a:xfrm>
              <a:prstGeom prst="cloud">
                <a:avLst/>
              </a:prstGeom>
              <a:solidFill>
                <a:schemeClr val="accent1">
                  <a:alpha val="0"/>
                </a:schemeClr>
              </a:solidFill>
              <a:ln w="3175">
                <a:solidFill>
                  <a:srgbClr val="FF0000"/>
                </a:solidFill>
              </a:ln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b="1">
                  <a:solidFill>
                    <a:prstClr val="white"/>
                  </a:solidFill>
                </a:endParaRPr>
              </a:p>
            </p:txBody>
          </p:sp>
          <p:sp>
            <p:nvSpPr>
              <p:cNvPr id="7" name="مستطيل 6"/>
              <p:cNvSpPr/>
              <p:nvPr/>
            </p:nvSpPr>
            <p:spPr>
              <a:xfrm>
                <a:off x="6277657" y="1925089"/>
                <a:ext cx="103425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ar-SA" sz="2000" b="1" kern="0" dirty="0">
                    <a:solidFill>
                      <a:srgbClr val="0070C0"/>
                    </a:solidFill>
                    <a:latin typeface="Times New Roman" pitchFamily="18" charset="0"/>
                  </a:rPr>
                  <a:t>دورة الحياة</a:t>
                </a:r>
                <a:endParaRPr lang="ar-SA" b="1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9" name="مستطيل 8"/>
            <p:cNvSpPr/>
            <p:nvPr/>
          </p:nvSpPr>
          <p:spPr>
            <a:xfrm>
              <a:off x="4784105" y="1793116"/>
              <a:ext cx="4172937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r-SA" b="1" kern="0" dirty="0">
                  <a:solidFill>
                    <a:srgbClr val="0070C0"/>
                  </a:solidFill>
                  <a:latin typeface="Times New Roman" pitchFamily="18" charset="0"/>
                </a:rPr>
                <a:t>سلسلة من مراحل النمو المختلفة التي يمر بها المخلوق الحي </a:t>
              </a:r>
            </a:p>
            <a:p>
              <a:r>
                <a:rPr lang="ar-SA" b="1" kern="0" dirty="0">
                  <a:solidFill>
                    <a:srgbClr val="0070C0"/>
                  </a:solidFill>
                  <a:latin typeface="Times New Roman" pitchFamily="18" charset="0"/>
                </a:rPr>
                <a:t> من مرحلة تكونه إلى مرحلة البلوغ   ( اكتمال النمو )</a:t>
              </a:r>
              <a:endParaRPr lang="ar-SA" sz="1600" b="1" dirty="0">
                <a:solidFill>
                  <a:prstClr val="black"/>
                </a:solidFill>
              </a:endParaRPr>
            </a:p>
          </p:txBody>
        </p:sp>
      </p:grpSp>
      <p:sp>
        <p:nvSpPr>
          <p:cNvPr id="12" name="مستطيل 11"/>
          <p:cNvSpPr/>
          <p:nvPr/>
        </p:nvSpPr>
        <p:spPr>
          <a:xfrm>
            <a:off x="420547" y="2420888"/>
            <a:ext cx="844173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000" b="1" kern="0" dirty="0">
                <a:solidFill>
                  <a:srgbClr val="00B050"/>
                </a:solidFill>
                <a:latin typeface="Times New Roman" pitchFamily="18" charset="0"/>
              </a:rPr>
              <a:t>عندما تبدأ معظم الحيوانات حياتها  تستمر في النمو لتصبح أفرادا</a:t>
            </a:r>
            <a:r>
              <a:rPr lang="ar-EG" sz="2000" b="1" kern="0" dirty="0">
                <a:solidFill>
                  <a:srgbClr val="00B050"/>
                </a:solidFill>
                <a:latin typeface="Times New Roman" pitchFamily="18" charset="0"/>
              </a:rPr>
              <a:t>ً</a:t>
            </a:r>
            <a:r>
              <a:rPr lang="ar-SA" sz="2000" b="1" kern="0" dirty="0">
                <a:solidFill>
                  <a:srgbClr val="00B050"/>
                </a:solidFill>
                <a:latin typeface="Times New Roman" pitchFamily="18" charset="0"/>
              </a:rPr>
              <a:t> بالغة  . على سبيل المثال   . </a:t>
            </a:r>
          </a:p>
          <a:p>
            <a:r>
              <a:rPr lang="ar-SA" sz="2000" b="1" kern="0" dirty="0">
                <a:solidFill>
                  <a:srgbClr val="00B050"/>
                </a:solidFill>
                <a:latin typeface="Times New Roman" pitchFamily="18" charset="0"/>
              </a:rPr>
              <a:t>عندما يفقس  صغير الحباء  يزداد جسمه تدريجيا حتى يصبح بالغا   بينما تمر بعض الحيوانات ومنها البرمائيات</a:t>
            </a:r>
          </a:p>
          <a:p>
            <a:r>
              <a:rPr lang="ar-SA" sz="2000" b="1" kern="0" dirty="0">
                <a:solidFill>
                  <a:srgbClr val="00B050"/>
                </a:solidFill>
                <a:latin typeface="Times New Roman" pitchFamily="18" charset="0"/>
              </a:rPr>
              <a:t> والحشرات بعملية تسمى التحول   . </a:t>
            </a: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88789" y="220167"/>
            <a:ext cx="2951163" cy="2189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104" y="3062213"/>
            <a:ext cx="1981200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مستطيل 15"/>
          <p:cNvSpPr/>
          <p:nvPr/>
        </p:nvSpPr>
        <p:spPr>
          <a:xfrm>
            <a:off x="833462" y="3578393"/>
            <a:ext cx="46891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000" b="1" kern="0" dirty="0">
                <a:solidFill>
                  <a:srgbClr val="0070C0"/>
                </a:solidFill>
                <a:latin typeface="Times New Roman" pitchFamily="18" charset="0"/>
              </a:rPr>
              <a:t>سلسلة من مراحل النمو المميزة  . المختلف بعضها عن بعض   . </a:t>
            </a:r>
            <a:endParaRPr lang="ar-SA" b="1" dirty="0">
              <a:solidFill>
                <a:prstClr val="black"/>
              </a:solidFill>
            </a:endParaRPr>
          </a:p>
        </p:txBody>
      </p:sp>
      <p:cxnSp>
        <p:nvCxnSpPr>
          <p:cNvPr id="19" name="رابط كسهم مستقيم 18"/>
          <p:cNvCxnSpPr/>
          <p:nvPr/>
        </p:nvCxnSpPr>
        <p:spPr>
          <a:xfrm flipH="1">
            <a:off x="3203848" y="3978503"/>
            <a:ext cx="2959774" cy="24258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رابط كسهم مستقيم 24"/>
          <p:cNvCxnSpPr/>
          <p:nvPr/>
        </p:nvCxnSpPr>
        <p:spPr>
          <a:xfrm>
            <a:off x="6163622" y="3978503"/>
            <a:ext cx="1582799" cy="24258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073" name="مجموعة 3072"/>
          <p:cNvGrpSpPr/>
          <p:nvPr/>
        </p:nvGrpSpPr>
        <p:grpSpPr>
          <a:xfrm>
            <a:off x="7119432" y="4178751"/>
            <a:ext cx="1472408" cy="605444"/>
            <a:chOff x="7119432" y="4178751"/>
            <a:chExt cx="1472408" cy="605444"/>
          </a:xfrm>
        </p:grpSpPr>
        <p:sp>
          <p:nvSpPr>
            <p:cNvPr id="28" name="سحابة 27"/>
            <p:cNvSpPr/>
            <p:nvPr/>
          </p:nvSpPr>
          <p:spPr>
            <a:xfrm rot="10950673">
              <a:off x="7224227" y="4178751"/>
              <a:ext cx="1367613" cy="605444"/>
            </a:xfrm>
            <a:prstGeom prst="cloud">
              <a:avLst/>
            </a:prstGeom>
            <a:solidFill>
              <a:schemeClr val="accent1">
                <a:alpha val="0"/>
              </a:schemeClr>
            </a:solidFill>
            <a:ln w="3175">
              <a:solidFill>
                <a:srgbClr val="FF0000"/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</a:endParaRPr>
            </a:p>
          </p:txBody>
        </p:sp>
        <p:sp>
          <p:nvSpPr>
            <p:cNvPr id="29" name="مستطيل 28"/>
            <p:cNvSpPr/>
            <p:nvPr/>
          </p:nvSpPr>
          <p:spPr>
            <a:xfrm>
              <a:off x="7119432" y="4290719"/>
              <a:ext cx="142859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r-SA" sz="2000" b="1" kern="0" dirty="0">
                  <a:ln>
                    <a:solidFill>
                      <a:sysClr val="windowText" lastClr="000000"/>
                    </a:solidFill>
                  </a:ln>
                  <a:solidFill>
                    <a:srgbClr val="0070C0"/>
                  </a:solidFill>
                  <a:effectLst>
                    <a:glow rad="228600">
                      <a:srgbClr val="9BBB59">
                        <a:satMod val="175000"/>
                        <a:alpha val="40000"/>
                      </a:srgbClr>
                    </a:glow>
                  </a:effectLst>
                  <a:latin typeface="Times New Roman" pitchFamily="18" charset="0"/>
                </a:rPr>
                <a:t>التحول الكامل   :</a:t>
              </a:r>
              <a:endParaRPr lang="ar-SA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075" name="مجموعة 3074"/>
          <p:cNvGrpSpPr/>
          <p:nvPr/>
        </p:nvGrpSpPr>
        <p:grpSpPr>
          <a:xfrm>
            <a:off x="2147646" y="4177971"/>
            <a:ext cx="1618297" cy="605444"/>
            <a:chOff x="2147646" y="4177971"/>
            <a:chExt cx="1618297" cy="605444"/>
          </a:xfrm>
        </p:grpSpPr>
        <p:sp>
          <p:nvSpPr>
            <p:cNvPr id="30" name="سحابة 29"/>
            <p:cNvSpPr/>
            <p:nvPr/>
          </p:nvSpPr>
          <p:spPr>
            <a:xfrm rot="10950673">
              <a:off x="2362735" y="4177971"/>
              <a:ext cx="1403208" cy="605444"/>
            </a:xfrm>
            <a:prstGeom prst="cloud">
              <a:avLst/>
            </a:prstGeom>
            <a:solidFill>
              <a:schemeClr val="accent1">
                <a:alpha val="0"/>
              </a:schemeClr>
            </a:solidFill>
            <a:ln w="3175">
              <a:solidFill>
                <a:srgbClr val="FF0000"/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</a:endParaRPr>
            </a:p>
          </p:txBody>
        </p:sp>
        <p:sp>
          <p:nvSpPr>
            <p:cNvPr id="31" name="مستطيل 30"/>
            <p:cNvSpPr/>
            <p:nvPr/>
          </p:nvSpPr>
          <p:spPr>
            <a:xfrm>
              <a:off x="2147646" y="4290719"/>
              <a:ext cx="157446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r-SA" sz="2000" b="1" kern="0" dirty="0">
                  <a:ln>
                    <a:solidFill>
                      <a:sysClr val="windowText" lastClr="000000"/>
                    </a:solidFill>
                  </a:ln>
                  <a:solidFill>
                    <a:srgbClr val="0070C0"/>
                  </a:solidFill>
                  <a:effectLst>
                    <a:glow rad="228600">
                      <a:srgbClr val="9BBB59">
                        <a:satMod val="175000"/>
                        <a:alpha val="40000"/>
                      </a:srgbClr>
                    </a:glow>
                  </a:effectLst>
                  <a:latin typeface="Times New Roman" pitchFamily="18" charset="0"/>
                </a:rPr>
                <a:t>التحول الناقص    :</a:t>
              </a:r>
              <a:endParaRPr lang="ar-SA" dirty="0">
                <a:solidFill>
                  <a:prstClr val="black"/>
                </a:solidFill>
              </a:endParaRPr>
            </a:p>
          </p:txBody>
        </p:sp>
      </p:grpSp>
      <p:cxnSp>
        <p:nvCxnSpPr>
          <p:cNvPr id="23" name="رابط مستقيم 22"/>
          <p:cNvCxnSpPr/>
          <p:nvPr/>
        </p:nvCxnSpPr>
        <p:spPr>
          <a:xfrm>
            <a:off x="4499992" y="4290719"/>
            <a:ext cx="45365" cy="1874585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072" name="مستطيل 3071"/>
          <p:cNvSpPr/>
          <p:nvPr/>
        </p:nvSpPr>
        <p:spPr>
          <a:xfrm>
            <a:off x="4419600" y="4369475"/>
            <a:ext cx="388021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b="1" kern="0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</a:rPr>
              <a:t>                               وهو أربعة مراحل مميزة </a:t>
            </a:r>
            <a:endParaRPr lang="ar-SA" sz="1600" b="1" dirty="0">
              <a:solidFill>
                <a:srgbClr val="1F497D">
                  <a:lumMod val="75000"/>
                </a:srgbClr>
              </a:solidFill>
            </a:endParaRPr>
          </a:p>
          <a:p>
            <a:r>
              <a:rPr lang="ar-SA" b="1" kern="0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</a:rPr>
              <a:t>وهي   .  . .  .   .   .   .   فالفراشة مثلا تخرج من </a:t>
            </a:r>
          </a:p>
          <a:p>
            <a:r>
              <a:rPr lang="ar-SA" b="1" kern="0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</a:rPr>
              <a:t>البيضة على هيئة يرقة منتفخة غير مكتملة النمو </a:t>
            </a:r>
          </a:p>
          <a:p>
            <a:r>
              <a:rPr lang="ar-SA" b="1" kern="0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</a:rPr>
              <a:t>لا تشبه الفراشة البالغة أبدا   . بعد ذلك تتغذي </a:t>
            </a:r>
            <a:r>
              <a:rPr lang="ar-EG" b="1" kern="0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</a:rPr>
              <a:t>ا</a:t>
            </a:r>
            <a:r>
              <a:rPr lang="ar-SA" b="1" kern="0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</a:rPr>
              <a:t>ليرقة </a:t>
            </a:r>
          </a:p>
          <a:p>
            <a:r>
              <a:rPr lang="ar-SA" b="1" kern="0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</a:rPr>
              <a:t>لتتحول إلى المرحلة الثانية   وهي  مرحلة العذراء </a:t>
            </a:r>
          </a:p>
          <a:p>
            <a:r>
              <a:rPr lang="ar-SA" b="1" kern="0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</a:rPr>
              <a:t>وفيها يغلف المخلوق بشرنقة صلبة   .بعد ذلك تظهر </a:t>
            </a:r>
          </a:p>
          <a:p>
            <a:r>
              <a:rPr lang="ar-SA" b="1" kern="0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</a:rPr>
              <a:t>الأجنحة وأجزاء الفم والأرجل وتصير مكتملة النمو .</a:t>
            </a:r>
          </a:p>
        </p:txBody>
      </p:sp>
      <p:sp>
        <p:nvSpPr>
          <p:cNvPr id="38" name="مستطيل 37"/>
          <p:cNvSpPr/>
          <p:nvPr/>
        </p:nvSpPr>
        <p:spPr>
          <a:xfrm>
            <a:off x="155629" y="4293096"/>
            <a:ext cx="413063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kern="0" dirty="0">
                <a:solidFill>
                  <a:srgbClr val="0070C0"/>
                </a:solidFill>
                <a:latin typeface="Times New Roman" pitchFamily="18" charset="0"/>
              </a:rPr>
              <a:t>                                     بعض الحشرات ومنها </a:t>
            </a:r>
          </a:p>
          <a:p>
            <a:r>
              <a:rPr lang="ar-SA" sz="2000" b="1" kern="0" dirty="0">
                <a:solidFill>
                  <a:srgbClr val="0070C0"/>
                </a:solidFill>
                <a:latin typeface="Times New Roman" pitchFamily="18" charset="0"/>
              </a:rPr>
              <a:t>الجراد   .   .    .    .    .    .  واليعسوب تدخل عملية التحول الناقص وهو ثلاث مراحل  فقط . </a:t>
            </a:r>
            <a:r>
              <a:rPr lang="ar-EG" sz="2000" b="1" kern="0" dirty="0">
                <a:solidFill>
                  <a:srgbClr val="0070C0"/>
                </a:solidFill>
                <a:latin typeface="Times New Roman" pitchFamily="18" charset="0"/>
              </a:rPr>
              <a:t>فالعيسوب </a:t>
            </a:r>
            <a:r>
              <a:rPr lang="ar-SA" sz="2000" b="1" kern="0" dirty="0">
                <a:solidFill>
                  <a:srgbClr val="0070C0"/>
                </a:solidFill>
                <a:latin typeface="Times New Roman" pitchFamily="18" charset="0"/>
              </a:rPr>
              <a:t>مثلا</a:t>
            </a:r>
            <a:r>
              <a:rPr lang="ar-EG" sz="2000" b="1" kern="0" dirty="0">
                <a:solidFill>
                  <a:srgbClr val="0070C0"/>
                </a:solidFill>
                <a:latin typeface="Times New Roman" pitchFamily="18" charset="0"/>
              </a:rPr>
              <a:t>ً</a:t>
            </a:r>
            <a:r>
              <a:rPr lang="ar-SA" sz="2000" b="1" kern="0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ar-EG" sz="2000" b="1" kern="0" dirty="0">
                <a:solidFill>
                  <a:srgbClr val="0070C0"/>
                </a:solidFill>
                <a:latin typeface="Times New Roman" pitchFamily="18" charset="0"/>
              </a:rPr>
              <a:t>ي</a:t>
            </a:r>
            <a:r>
              <a:rPr lang="ar-SA" sz="2000" b="1" kern="0" dirty="0">
                <a:solidFill>
                  <a:srgbClr val="0070C0"/>
                </a:solidFill>
                <a:latin typeface="Times New Roman" pitchFamily="18" charset="0"/>
              </a:rPr>
              <a:t>أخذ شكل جسم الحورية بعد الفقس مباشرة . </a:t>
            </a:r>
          </a:p>
          <a:p>
            <a:r>
              <a:rPr lang="ar-SA" sz="2000" b="1" kern="0" dirty="0">
                <a:solidFill>
                  <a:srgbClr val="0070C0"/>
                </a:solidFill>
                <a:latin typeface="Times New Roman" pitchFamily="18" charset="0"/>
              </a:rPr>
              <a:t> لا تنمو الحشرات تدريجيا</a:t>
            </a:r>
            <a:r>
              <a:rPr lang="ar-EG" sz="2000" b="1" kern="0" dirty="0">
                <a:solidFill>
                  <a:srgbClr val="0070C0"/>
                </a:solidFill>
                <a:latin typeface="Times New Roman" pitchFamily="18" charset="0"/>
              </a:rPr>
              <a:t>ً</a:t>
            </a:r>
            <a:r>
              <a:rPr lang="ar-SA" sz="2000" b="1" kern="0" dirty="0">
                <a:solidFill>
                  <a:srgbClr val="0070C0"/>
                </a:solidFill>
                <a:latin typeface="Times New Roman" pitchFamily="18" charset="0"/>
              </a:rPr>
              <a:t> كالثدييات والطيور لذلك فهي  تنسلخ من هيكلها الصلب مرة واحدة لتعطي مساحة لنمو  جسمها   .   </a:t>
            </a:r>
          </a:p>
        </p:txBody>
      </p:sp>
      <p:grpSp>
        <p:nvGrpSpPr>
          <p:cNvPr id="24" name="مجموعة 4"/>
          <p:cNvGrpSpPr/>
          <p:nvPr/>
        </p:nvGrpSpPr>
        <p:grpSpPr>
          <a:xfrm>
            <a:off x="533400" y="6272617"/>
            <a:ext cx="5751790" cy="557468"/>
            <a:chOff x="395536" y="5964387"/>
            <a:chExt cx="5751790" cy="848989"/>
          </a:xfrm>
        </p:grpSpPr>
        <p:pic>
          <p:nvPicPr>
            <p:cNvPr id="26" name="Picture 25" descr="http://www.dr-mohammadian.ir/gallery/home.png">
              <a:hlinkClick r:id="" action="ppaction://hlinkshowjump?jump=firstslide"/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96" t="15127" r="15390" b="20163"/>
            <a:stretch/>
          </p:blipFill>
          <p:spPr bwMode="auto">
            <a:xfrm>
              <a:off x="4076488" y="5964387"/>
              <a:ext cx="896293" cy="848989"/>
            </a:xfrm>
            <a:prstGeom prst="roundRect">
              <a:avLst/>
            </a:prstGeom>
            <a:noFill/>
            <a:ln>
              <a:solidFill>
                <a:srgbClr val="7030A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سهم إلى اليمين 3">
              <a:hlinkClick r:id="" action="ppaction://hlinkshowjump?jump=nextslide"/>
            </p:cNvPr>
            <p:cNvSpPr/>
            <p:nvPr/>
          </p:nvSpPr>
          <p:spPr>
            <a:xfrm rot="801633">
              <a:off x="5370740" y="6201641"/>
              <a:ext cx="776586" cy="600267"/>
            </a:xfrm>
            <a:prstGeom prst="rightArrow">
              <a:avLst/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</a:endParaRPr>
            </a:p>
          </p:txBody>
        </p:sp>
        <p:sp>
          <p:nvSpPr>
            <p:cNvPr id="32" name="سهم إلى اليمين 19">
              <a:hlinkClick r:id="" action="ppaction://hlinkshowjump?jump=previousslide"/>
            </p:cNvPr>
            <p:cNvSpPr/>
            <p:nvPr/>
          </p:nvSpPr>
          <p:spPr>
            <a:xfrm rot="10071875">
              <a:off x="2844698" y="6197190"/>
              <a:ext cx="776586" cy="600267"/>
            </a:xfrm>
            <a:prstGeom prst="rightArrow">
              <a:avLst/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</a:endParaRPr>
            </a:p>
          </p:txBody>
        </p:sp>
        <p:pic>
          <p:nvPicPr>
            <p:cNvPr id="33" name="Picture 4" descr="http://www.clker.com/cliparts/3/8/b/a/11971212312045077795webmichl_powerbutton_2_states_(_on_off_).svg.med.png">
              <a:hlinkClick r:id="" action="ppaction://hlinkshowjump?jump=endshow"/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69" b="-869"/>
            <a:stretch/>
          </p:blipFill>
          <p:spPr bwMode="auto">
            <a:xfrm>
              <a:off x="395536" y="6120038"/>
              <a:ext cx="684062" cy="68406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4" name="دبوس زينة 33"/>
          <p:cNvSpPr/>
          <p:nvPr/>
        </p:nvSpPr>
        <p:spPr>
          <a:xfrm>
            <a:off x="11113" y="-27384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صـ66</a:t>
            </a:r>
          </a:p>
        </p:txBody>
      </p:sp>
    </p:spTree>
    <p:extLst>
      <p:ext uri="{BB962C8B-B14F-4D97-AF65-F5344CB8AC3E}">
        <p14:creationId xmlns:p14="http://schemas.microsoft.com/office/powerpoint/2010/main" val="3335249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12" grpId="0"/>
      <p:bldP spid="16" grpId="0"/>
      <p:bldP spid="3072" grpId="0"/>
      <p:bldP spid="38" grpId="0"/>
      <p:bldP spid="3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4624"/>
            <a:ext cx="3334639" cy="1703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542032" y="560850"/>
            <a:ext cx="2069924" cy="251424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264199" y="2612763"/>
            <a:ext cx="4255139" cy="3699795"/>
          </a:xfrm>
          <a:prstGeom prst="roundRect">
            <a:avLst>
              <a:gd name="adj" fmla="val 24316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27584" y="600242"/>
            <a:ext cx="1801464" cy="210867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1176" y="2852936"/>
            <a:ext cx="2231241" cy="321945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مستطيل 10"/>
          <p:cNvSpPr/>
          <p:nvPr/>
        </p:nvSpPr>
        <p:spPr>
          <a:xfrm>
            <a:off x="3995936" y="303598"/>
            <a:ext cx="11400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400" b="1" dirty="0">
                <a:solidFill>
                  <a:srgbClr val="C00000"/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latin typeface="Adobe نسخ Medium" pitchFamily="50" charset="-78"/>
              </a:rPr>
              <a:t>البويضات</a:t>
            </a:r>
            <a:endParaRPr lang="ar-SA" dirty="0">
              <a:solidFill>
                <a:prstClr val="black"/>
              </a:solidFill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1132281" y="100033"/>
            <a:ext cx="7633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400" b="1" dirty="0">
                <a:solidFill>
                  <a:srgbClr val="C00000"/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latin typeface="Adobe نسخ Medium" pitchFamily="50" charset="-78"/>
              </a:rPr>
              <a:t>اليرقة</a:t>
            </a:r>
            <a:endParaRPr lang="ar-SA" dirty="0">
              <a:solidFill>
                <a:prstClr val="black"/>
              </a:solidFill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2771800" y="4047455"/>
            <a:ext cx="8851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400" b="1" dirty="0">
                <a:solidFill>
                  <a:srgbClr val="C00000"/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latin typeface="Adobe نسخ Medium" pitchFamily="50" charset="-78"/>
              </a:rPr>
              <a:t>العذراء</a:t>
            </a:r>
            <a:endParaRPr lang="ar-SA" dirty="0">
              <a:solidFill>
                <a:prstClr val="black"/>
              </a:solidFill>
            </a:endParaRPr>
          </a:p>
        </p:txBody>
      </p:sp>
      <p:sp>
        <p:nvSpPr>
          <p:cNvPr id="14" name="مستطيل 13"/>
          <p:cNvSpPr/>
          <p:nvPr/>
        </p:nvSpPr>
        <p:spPr>
          <a:xfrm>
            <a:off x="7425562" y="4565249"/>
            <a:ext cx="141096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400" b="1" dirty="0">
                <a:solidFill>
                  <a:srgbClr val="C00000"/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latin typeface="Adobe نسخ Medium" pitchFamily="50" charset="-78"/>
              </a:rPr>
              <a:t>فراشة </a:t>
            </a:r>
          </a:p>
          <a:p>
            <a:r>
              <a:rPr lang="ar-SA" sz="2400" b="1" dirty="0">
                <a:solidFill>
                  <a:srgbClr val="C00000"/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latin typeface="Adobe نسخ Medium" pitchFamily="50" charset="-78"/>
              </a:rPr>
              <a:t>مكتملة النمو</a:t>
            </a:r>
            <a:endParaRPr lang="ar-SA" dirty="0">
              <a:solidFill>
                <a:prstClr val="black"/>
              </a:solidFill>
            </a:endParaRPr>
          </a:p>
        </p:txBody>
      </p:sp>
      <p:grpSp>
        <p:nvGrpSpPr>
          <p:cNvPr id="15" name="مجموعة 4"/>
          <p:cNvGrpSpPr/>
          <p:nvPr/>
        </p:nvGrpSpPr>
        <p:grpSpPr>
          <a:xfrm>
            <a:off x="533400" y="6272617"/>
            <a:ext cx="5751790" cy="557468"/>
            <a:chOff x="395536" y="5964387"/>
            <a:chExt cx="5751790" cy="848989"/>
          </a:xfrm>
        </p:grpSpPr>
        <p:pic>
          <p:nvPicPr>
            <p:cNvPr id="16" name="Picture 15" descr="http://www.dr-mohammadian.ir/gallery/home.png">
              <a:hlinkClick r:id="" action="ppaction://hlinkshowjump?jump=firstslide"/>
            </p:cNvPr>
            <p:cNvPicPr>
              <a:picLocks noChangeAspect="1" noChangeArrowheads="1"/>
            </p:cNvPicPr>
            <p:nvPr/>
          </p:nvPicPr>
          <p:blipFill rotWithShape="1">
            <a:blip r:embed="rId10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harpenSoften amount="50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96" t="15127" r="15390" b="20163"/>
            <a:stretch/>
          </p:blipFill>
          <p:spPr bwMode="auto">
            <a:xfrm>
              <a:off x="4076488" y="5964387"/>
              <a:ext cx="896293" cy="848989"/>
            </a:xfrm>
            <a:prstGeom prst="roundRect">
              <a:avLst/>
            </a:prstGeom>
            <a:noFill/>
            <a:ln>
              <a:solidFill>
                <a:srgbClr val="7030A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سهم إلى اليمين 3">
              <a:hlinkClick r:id="" action="ppaction://hlinkshowjump?jump=nextslide"/>
            </p:cNvPr>
            <p:cNvSpPr/>
            <p:nvPr/>
          </p:nvSpPr>
          <p:spPr>
            <a:xfrm rot="801633">
              <a:off x="5370740" y="6201641"/>
              <a:ext cx="776586" cy="600267"/>
            </a:xfrm>
            <a:prstGeom prst="rightArrow">
              <a:avLst/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</a:endParaRPr>
            </a:p>
          </p:txBody>
        </p:sp>
        <p:sp>
          <p:nvSpPr>
            <p:cNvPr id="18" name="سهم إلى اليمين 19">
              <a:hlinkClick r:id="" action="ppaction://hlinkshowjump?jump=previousslide"/>
            </p:cNvPr>
            <p:cNvSpPr/>
            <p:nvPr/>
          </p:nvSpPr>
          <p:spPr>
            <a:xfrm rot="10071875">
              <a:off x="2844698" y="6197190"/>
              <a:ext cx="776586" cy="600267"/>
            </a:xfrm>
            <a:prstGeom prst="rightArrow">
              <a:avLst/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</a:endParaRPr>
            </a:p>
          </p:txBody>
        </p:sp>
        <p:pic>
          <p:nvPicPr>
            <p:cNvPr id="19" name="Picture 4" descr="http://www.clker.com/cliparts/3/8/b/a/11971212312045077795webmichl_powerbutton_2_states_(_on_off_).svg.med.png">
              <a:hlinkClick r:id="" action="ppaction://hlinkshowjump?jump=endshow"/>
            </p:cNvPr>
            <p:cNvPicPr>
              <a:picLocks noChangeAspect="1" noChangeArrowheads="1"/>
            </p:cNvPicPr>
            <p:nvPr/>
          </p:nvPicPr>
          <p:blipFill rotWithShape="1">
            <a:blip r:embed="rId12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69" b="-869"/>
            <a:stretch/>
          </p:blipFill>
          <p:spPr bwMode="auto">
            <a:xfrm>
              <a:off x="395536" y="6120038"/>
              <a:ext cx="684062" cy="68406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0" name="دبوس زينة 19"/>
          <p:cNvSpPr/>
          <p:nvPr/>
        </p:nvSpPr>
        <p:spPr>
          <a:xfrm>
            <a:off x="11113" y="-27384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صـ67</a:t>
            </a:r>
          </a:p>
        </p:txBody>
      </p:sp>
    </p:spTree>
    <p:extLst>
      <p:ext uri="{BB962C8B-B14F-4D97-AF65-F5344CB8AC3E}">
        <p14:creationId xmlns:p14="http://schemas.microsoft.com/office/powerpoint/2010/main" val="1466909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6591" y="44624"/>
            <a:ext cx="3871913" cy="25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مستطيل 5"/>
          <p:cNvSpPr/>
          <p:nvPr/>
        </p:nvSpPr>
        <p:spPr>
          <a:xfrm>
            <a:off x="6391347" y="2611611"/>
            <a:ext cx="257314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7200" b="1" dirty="0">
                <a:solidFill>
                  <a:srgbClr val="C00000"/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latin typeface="Adobe نسخ Medium" pitchFamily="50" charset="-78"/>
              </a:rPr>
              <a:t>الجرادة </a:t>
            </a:r>
            <a:endParaRPr lang="ar-SA" sz="6000" dirty="0">
              <a:solidFill>
                <a:prstClr val="black"/>
              </a:solidFill>
            </a:endParaRPr>
          </a:p>
        </p:txBody>
      </p:sp>
      <p:grpSp>
        <p:nvGrpSpPr>
          <p:cNvPr id="9" name="مجموعة 8"/>
          <p:cNvGrpSpPr/>
          <p:nvPr/>
        </p:nvGrpSpPr>
        <p:grpSpPr>
          <a:xfrm>
            <a:off x="323528" y="548255"/>
            <a:ext cx="2106509" cy="3263685"/>
            <a:chOff x="543902" y="548255"/>
            <a:chExt cx="1262002" cy="2808737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43902" y="1009955"/>
              <a:ext cx="1262002" cy="2347037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مستطيل 7"/>
            <p:cNvSpPr/>
            <p:nvPr/>
          </p:nvSpPr>
          <p:spPr>
            <a:xfrm>
              <a:off x="604876" y="548255"/>
              <a:ext cx="114005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r-SA" sz="2400" b="1" dirty="0">
                  <a:solidFill>
                    <a:srgbClr val="C00000"/>
                  </a:solidFill>
                  <a:effectLst>
                    <a:glow rad="63500">
                      <a:srgbClr val="9BBB59">
                        <a:satMod val="175000"/>
                        <a:alpha val="40000"/>
                      </a:srgbClr>
                    </a:glow>
                  </a:effectLst>
                  <a:latin typeface="Adobe نسخ Medium" pitchFamily="50" charset="-78"/>
                </a:rPr>
                <a:t>البويضات</a:t>
              </a:r>
              <a:endParaRPr lang="ar-SA" dirty="0">
                <a:solidFill>
                  <a:prstClr val="black"/>
                </a:solidFill>
              </a:endParaRPr>
            </a:p>
          </p:txBody>
        </p:sp>
      </p:grpSp>
      <p:pic>
        <p:nvPicPr>
          <p:cNvPr id="5124" name="Picture 4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84794" y="685801"/>
            <a:ext cx="1634598" cy="184487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مجموعة 6"/>
          <p:cNvGrpSpPr/>
          <p:nvPr/>
        </p:nvGrpSpPr>
        <p:grpSpPr>
          <a:xfrm>
            <a:off x="2742331" y="3471634"/>
            <a:ext cx="3179771" cy="2693670"/>
            <a:chOff x="2742331" y="3471634"/>
            <a:chExt cx="3179771" cy="2693670"/>
          </a:xfrm>
        </p:grpSpPr>
        <p:pic>
          <p:nvPicPr>
            <p:cNvPr id="5126" name="Picture 6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742331" y="3471634"/>
              <a:ext cx="3179771" cy="221844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مستطيل 11"/>
            <p:cNvSpPr/>
            <p:nvPr/>
          </p:nvSpPr>
          <p:spPr>
            <a:xfrm>
              <a:off x="5102847" y="5703639"/>
              <a:ext cx="26962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r-SA" sz="2400" b="1" dirty="0">
                  <a:solidFill>
                    <a:srgbClr val="C00000"/>
                  </a:solidFill>
                  <a:effectLst>
                    <a:glow rad="63500">
                      <a:srgbClr val="9BBB59">
                        <a:satMod val="175000"/>
                        <a:alpha val="40000"/>
                      </a:srgbClr>
                    </a:glow>
                  </a:effectLst>
                  <a:latin typeface="Adobe نسخ Medium" pitchFamily="50" charset="-78"/>
                </a:rPr>
                <a:t> </a:t>
              </a:r>
              <a:endParaRPr lang="ar-SA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3" name="مجموعة 4"/>
          <p:cNvGrpSpPr/>
          <p:nvPr/>
        </p:nvGrpSpPr>
        <p:grpSpPr>
          <a:xfrm>
            <a:off x="533400" y="6272617"/>
            <a:ext cx="5751790" cy="557468"/>
            <a:chOff x="395536" y="5964387"/>
            <a:chExt cx="5751790" cy="848989"/>
          </a:xfrm>
        </p:grpSpPr>
        <p:pic>
          <p:nvPicPr>
            <p:cNvPr id="14" name="Picture 13" descr="http://www.dr-mohammadian.ir/gallery/home.png">
              <a:hlinkClick r:id="" action="ppaction://hlinkshowjump?jump=firstslide"/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96" t="15127" r="15390" b="20163"/>
            <a:stretch/>
          </p:blipFill>
          <p:spPr bwMode="auto">
            <a:xfrm>
              <a:off x="4076488" y="5964387"/>
              <a:ext cx="896293" cy="848989"/>
            </a:xfrm>
            <a:prstGeom prst="roundRect">
              <a:avLst/>
            </a:prstGeom>
            <a:noFill/>
            <a:ln>
              <a:solidFill>
                <a:srgbClr val="7030A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سهم إلى اليمين 3">
              <a:hlinkClick r:id="" action="ppaction://hlinkshowjump?jump=nextslide"/>
            </p:cNvPr>
            <p:cNvSpPr/>
            <p:nvPr/>
          </p:nvSpPr>
          <p:spPr>
            <a:xfrm rot="801633">
              <a:off x="5370740" y="6201641"/>
              <a:ext cx="776586" cy="600267"/>
            </a:xfrm>
            <a:prstGeom prst="rightArrow">
              <a:avLst/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</a:endParaRPr>
            </a:p>
          </p:txBody>
        </p:sp>
        <p:sp>
          <p:nvSpPr>
            <p:cNvPr id="16" name="سهم إلى اليمين 19">
              <a:hlinkClick r:id="" action="ppaction://hlinkshowjump?jump=previousslide"/>
            </p:cNvPr>
            <p:cNvSpPr/>
            <p:nvPr/>
          </p:nvSpPr>
          <p:spPr>
            <a:xfrm rot="10071875">
              <a:off x="2844698" y="6197190"/>
              <a:ext cx="776586" cy="600267"/>
            </a:xfrm>
            <a:prstGeom prst="rightArrow">
              <a:avLst/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</a:endParaRPr>
            </a:p>
          </p:txBody>
        </p:sp>
        <p:pic>
          <p:nvPicPr>
            <p:cNvPr id="17" name="Picture 4" descr="http://www.clker.com/cliparts/3/8/b/a/11971212312045077795webmichl_powerbutton_2_states_(_on_off_).svg.med.png">
              <a:hlinkClick r:id="" action="ppaction://hlinkshowjump?jump=endshow"/>
            </p:cNvPr>
            <p:cNvPicPr>
              <a:picLocks noChangeAspect="1" noChangeArrowheads="1"/>
            </p:cNvPicPr>
            <p:nvPr/>
          </p:nvPicPr>
          <p:blipFill rotWithShape="1">
            <a:blip r:embed="rId10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69" b="-869"/>
            <a:stretch/>
          </p:blipFill>
          <p:spPr bwMode="auto">
            <a:xfrm>
              <a:off x="395536" y="6120038"/>
              <a:ext cx="684062" cy="68406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8" name="دبوس زينة 17"/>
          <p:cNvSpPr/>
          <p:nvPr/>
        </p:nvSpPr>
        <p:spPr>
          <a:xfrm>
            <a:off x="11113" y="-27384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صـ67</a:t>
            </a:r>
          </a:p>
        </p:txBody>
      </p:sp>
    </p:spTree>
    <p:extLst>
      <p:ext uri="{BB962C8B-B14F-4D97-AF65-F5344CB8AC3E}">
        <p14:creationId xmlns:p14="http://schemas.microsoft.com/office/powerpoint/2010/main" val="1141432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 7"/>
          <p:cNvSpPr/>
          <p:nvPr/>
        </p:nvSpPr>
        <p:spPr>
          <a:xfrm>
            <a:off x="2826978" y="0"/>
            <a:ext cx="6240822" cy="783193"/>
          </a:xfrm>
          <a:prstGeom prst="round2Diag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ar-SA" sz="4000" kern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</a:rPr>
              <a:t>كيف يحدث الإخصاب في الحيوانات</a:t>
            </a:r>
            <a:endParaRPr lang="ar-SA" sz="1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783192"/>
            <a:ext cx="2130177" cy="5257989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4294331" y="3164798"/>
            <a:ext cx="2624703" cy="783193"/>
          </a:xfrm>
          <a:prstGeom prst="round2Diag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ar-SA" sz="4000" kern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</a:rPr>
              <a:t>الإخصاب نوعان </a:t>
            </a:r>
            <a:endParaRPr lang="ar-SA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7035889" y="3962400"/>
            <a:ext cx="1790050" cy="578882"/>
          </a:xfrm>
          <a:prstGeom prst="round2Diag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ar-SA" sz="2800" kern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</a:rPr>
              <a:t>إخصاب خارجي </a:t>
            </a:r>
            <a:endParaRPr lang="ar-SA" sz="1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2367559" y="3975852"/>
            <a:ext cx="1765307" cy="578882"/>
          </a:xfrm>
          <a:prstGeom prst="round2Diag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ar-SA" sz="2800" kern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</a:rPr>
              <a:t>إخصاب داخلي </a:t>
            </a:r>
            <a:endParaRPr lang="ar-SA" sz="1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17" name="مجموعة 16"/>
          <p:cNvGrpSpPr/>
          <p:nvPr/>
        </p:nvGrpSpPr>
        <p:grpSpPr>
          <a:xfrm>
            <a:off x="5436095" y="4509120"/>
            <a:ext cx="3361283" cy="1815882"/>
            <a:chOff x="5436095" y="4437112"/>
            <a:chExt cx="3361283" cy="1815882"/>
          </a:xfrm>
          <a:effectLst/>
        </p:grpSpPr>
        <p:sp>
          <p:nvSpPr>
            <p:cNvPr id="16" name="مستطيل 15"/>
            <p:cNvSpPr/>
            <p:nvPr/>
          </p:nvSpPr>
          <p:spPr>
            <a:xfrm>
              <a:off x="7236296" y="4437112"/>
              <a:ext cx="1561082" cy="18158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ar-SA" sz="2800" b="1" kern="0" dirty="0">
                  <a:ln>
                    <a:solidFill>
                      <a:srgbClr val="FF0000"/>
                    </a:solidFill>
                  </a:ln>
                  <a:solidFill>
                    <a:sysClr val="windowText" lastClr="000000"/>
                  </a:solidFill>
                  <a:effectLst/>
                  <a:latin typeface="Times New Roman" pitchFamily="18" charset="0"/>
                </a:rPr>
                <a:t>مثل الإخصاب </a:t>
              </a:r>
            </a:p>
            <a:p>
              <a:r>
                <a:rPr lang="ar-SA" sz="2800" b="1" kern="0" dirty="0">
                  <a:ln>
                    <a:solidFill>
                      <a:srgbClr val="FF0000"/>
                    </a:solidFill>
                  </a:ln>
                  <a:solidFill>
                    <a:sysClr val="windowText" lastClr="000000"/>
                  </a:solidFill>
                  <a:effectLst/>
                  <a:latin typeface="Times New Roman" pitchFamily="18" charset="0"/>
                </a:rPr>
                <a:t>الذي يحدث </a:t>
              </a:r>
            </a:p>
            <a:p>
              <a:r>
                <a:rPr lang="ar-SA" sz="2800" b="1" kern="0" dirty="0">
                  <a:ln>
                    <a:solidFill>
                      <a:srgbClr val="FF0000"/>
                    </a:solidFill>
                  </a:ln>
                  <a:solidFill>
                    <a:sysClr val="windowText" lastClr="000000"/>
                  </a:solidFill>
                  <a:effectLst/>
                  <a:latin typeface="Times New Roman" pitchFamily="18" charset="0"/>
                </a:rPr>
                <a:t>في الضفادع </a:t>
              </a:r>
              <a:endParaRPr lang="ar-SA" sz="1200" dirty="0">
                <a:solidFill>
                  <a:sysClr val="windowText" lastClr="000000"/>
                </a:solidFill>
                <a:effectLst/>
              </a:endParaRPr>
            </a:p>
          </p:txBody>
        </p:sp>
        <p:pic>
          <p:nvPicPr>
            <p:cNvPr id="24" name="Picture 4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436095" y="4645837"/>
              <a:ext cx="1886435" cy="1500015"/>
            </a:xfrm>
            <a:prstGeom prst="round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8" name="مجموعة 17"/>
          <p:cNvGrpSpPr/>
          <p:nvPr/>
        </p:nvGrpSpPr>
        <p:grpSpPr>
          <a:xfrm>
            <a:off x="2152120" y="4648200"/>
            <a:ext cx="3229148" cy="1569660"/>
            <a:chOff x="2585117" y="4562738"/>
            <a:chExt cx="2466424" cy="1569660"/>
          </a:xfrm>
        </p:grpSpPr>
        <p:sp>
          <p:nvSpPr>
            <p:cNvPr id="25" name="مستطيل 24"/>
            <p:cNvSpPr/>
            <p:nvPr/>
          </p:nvSpPr>
          <p:spPr>
            <a:xfrm>
              <a:off x="3935892" y="4562738"/>
              <a:ext cx="1115649" cy="15696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r-SA" sz="2400" b="1" kern="0" dirty="0">
                  <a:ln>
                    <a:solidFill>
                      <a:srgbClr val="FF0000"/>
                    </a:solidFill>
                  </a:ln>
                  <a:solidFill>
                    <a:sysClr val="windowText" lastClr="000000"/>
                  </a:solidFill>
                  <a:effectLst>
                    <a:glow rad="228600">
                      <a:srgbClr val="9BBB59">
                        <a:satMod val="175000"/>
                        <a:alpha val="40000"/>
                      </a:srgbClr>
                    </a:glow>
                  </a:effectLst>
                  <a:latin typeface="Times New Roman" pitchFamily="18" charset="0"/>
                </a:rPr>
                <a:t>مثل الإخصاب </a:t>
              </a:r>
            </a:p>
            <a:p>
              <a:r>
                <a:rPr lang="ar-SA" sz="2400" b="1" kern="0" dirty="0">
                  <a:ln>
                    <a:solidFill>
                      <a:srgbClr val="FF0000"/>
                    </a:solidFill>
                  </a:ln>
                  <a:solidFill>
                    <a:sysClr val="windowText" lastClr="000000"/>
                  </a:solidFill>
                  <a:effectLst>
                    <a:glow rad="228600">
                      <a:srgbClr val="9BBB59">
                        <a:satMod val="175000"/>
                        <a:alpha val="40000"/>
                      </a:srgbClr>
                    </a:glow>
                  </a:effectLst>
                  <a:latin typeface="Times New Roman" pitchFamily="18" charset="0"/>
                </a:rPr>
                <a:t>الذي يحدث </a:t>
              </a:r>
            </a:p>
            <a:p>
              <a:r>
                <a:rPr lang="ar-SA" sz="2400" b="1" kern="0" dirty="0">
                  <a:ln>
                    <a:solidFill>
                      <a:srgbClr val="FF0000"/>
                    </a:solidFill>
                  </a:ln>
                  <a:solidFill>
                    <a:sysClr val="windowText" lastClr="000000"/>
                  </a:solidFill>
                  <a:effectLst>
                    <a:glow rad="228600">
                      <a:srgbClr val="9BBB59">
                        <a:satMod val="175000"/>
                        <a:alpha val="40000"/>
                      </a:srgbClr>
                    </a:glow>
                  </a:effectLst>
                  <a:latin typeface="Times New Roman" pitchFamily="18" charset="0"/>
                </a:rPr>
                <a:t>في الثدييات </a:t>
              </a:r>
            </a:p>
            <a:p>
              <a:r>
                <a:rPr lang="ar-SA" sz="2400" b="1" kern="0" dirty="0">
                  <a:ln>
                    <a:solidFill>
                      <a:srgbClr val="FF0000"/>
                    </a:solidFill>
                  </a:ln>
                  <a:solidFill>
                    <a:sysClr val="windowText" lastClr="000000"/>
                  </a:solidFill>
                  <a:effectLst>
                    <a:glow rad="228600">
                      <a:srgbClr val="9BBB59">
                        <a:satMod val="175000"/>
                        <a:alpha val="40000"/>
                      </a:srgbClr>
                    </a:glow>
                  </a:effectLst>
                  <a:latin typeface="Times New Roman" pitchFamily="18" charset="0"/>
                </a:rPr>
                <a:t> والطيور  .</a:t>
              </a:r>
              <a:endParaRPr lang="ar-SA" sz="1100" dirty="0">
                <a:solidFill>
                  <a:sysClr val="windowText" lastClr="000000"/>
                </a:solidFill>
              </a:endParaRPr>
            </a:p>
          </p:txBody>
        </p:sp>
        <p:pic>
          <p:nvPicPr>
            <p:cNvPr id="6154" name="Picture 10" descr="http://www.omanibfs.com/uploaded4/2745_21268585075.jpg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85117" y="4660306"/>
              <a:ext cx="1246140" cy="1426432"/>
            </a:xfrm>
            <a:prstGeom prst="round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" name="مجموعة 4"/>
          <p:cNvGrpSpPr/>
          <p:nvPr/>
        </p:nvGrpSpPr>
        <p:grpSpPr>
          <a:xfrm>
            <a:off x="533400" y="6272617"/>
            <a:ext cx="5751790" cy="557468"/>
            <a:chOff x="395536" y="5964387"/>
            <a:chExt cx="5751790" cy="848989"/>
          </a:xfrm>
        </p:grpSpPr>
        <p:pic>
          <p:nvPicPr>
            <p:cNvPr id="20" name="Picture 19" descr="http://www.dr-mohammadian.ir/gallery/home.png">
              <a:hlinkClick r:id="" action="ppaction://hlinkshowjump?jump=firstslide"/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96" t="15127" r="15390" b="20163"/>
            <a:stretch/>
          </p:blipFill>
          <p:spPr bwMode="auto">
            <a:xfrm>
              <a:off x="4076488" y="5964387"/>
              <a:ext cx="896293" cy="848989"/>
            </a:xfrm>
            <a:prstGeom prst="roundRect">
              <a:avLst/>
            </a:prstGeom>
            <a:noFill/>
            <a:ln>
              <a:solidFill>
                <a:srgbClr val="7030A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سهم إلى اليمين 3">
              <a:hlinkClick r:id="" action="ppaction://hlinkshowjump?jump=nextslide"/>
            </p:cNvPr>
            <p:cNvSpPr/>
            <p:nvPr/>
          </p:nvSpPr>
          <p:spPr>
            <a:xfrm rot="801633">
              <a:off x="5370740" y="6201641"/>
              <a:ext cx="776586" cy="600267"/>
            </a:xfrm>
            <a:prstGeom prst="rightArrow">
              <a:avLst/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</a:endParaRPr>
            </a:p>
          </p:txBody>
        </p:sp>
        <p:sp>
          <p:nvSpPr>
            <p:cNvPr id="22" name="سهم إلى اليمين 19">
              <a:hlinkClick r:id="" action="ppaction://hlinkshowjump?jump=previousslide"/>
            </p:cNvPr>
            <p:cNvSpPr/>
            <p:nvPr/>
          </p:nvSpPr>
          <p:spPr>
            <a:xfrm rot="10071875">
              <a:off x="2844698" y="6197190"/>
              <a:ext cx="776586" cy="600267"/>
            </a:xfrm>
            <a:prstGeom prst="rightArrow">
              <a:avLst/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</a:endParaRPr>
            </a:p>
          </p:txBody>
        </p:sp>
        <p:pic>
          <p:nvPicPr>
            <p:cNvPr id="23" name="Picture 4" descr="http://www.clker.com/cliparts/3/8/b/a/11971212312045077795webmichl_powerbutton_2_states_(_on_off_).svg.med.png">
              <a:hlinkClick r:id="" action="ppaction://hlinkshowjump?jump=endshow"/>
            </p:cNvPr>
            <p:cNvPicPr>
              <a:picLocks noChangeAspect="1" noChangeArrowheads="1"/>
            </p:cNvPicPr>
            <p:nvPr/>
          </p:nvPicPr>
          <p:blipFill rotWithShape="1">
            <a:blip r:embed="rId10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69" b="-869"/>
            <a:stretch/>
          </p:blipFill>
          <p:spPr bwMode="auto">
            <a:xfrm>
              <a:off x="395536" y="6120038"/>
              <a:ext cx="684062" cy="68406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TextBox 3"/>
          <p:cNvSpPr txBox="1"/>
          <p:nvPr/>
        </p:nvSpPr>
        <p:spPr>
          <a:xfrm>
            <a:off x="1835696" y="914400"/>
            <a:ext cx="7048971" cy="22467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00B050"/>
                </a:solidFill>
              </a:rPr>
              <a:t>يحدث التكاثر الجنسي في الحيوانات عندما تتم عملية الإخصاب التي يحدث فيها اندماج المشيج المذكر ( الحيوان المنوي ) مع المشيج المؤنث ( البويضة ) ، فتنتج البويضة المخصبة ( اللاقحة ) التي سرعان ما تأخذ في النمو . </a:t>
            </a:r>
          </a:p>
          <a:p>
            <a:r>
              <a:rPr lang="ar-SA" sz="2800" b="1" dirty="0">
                <a:solidFill>
                  <a:srgbClr val="00B050"/>
                </a:solidFill>
              </a:rPr>
              <a:t>والإخصاب نوعان ؛ داخلي وخارجي . </a:t>
            </a:r>
          </a:p>
        </p:txBody>
      </p:sp>
      <p:sp>
        <p:nvSpPr>
          <p:cNvPr id="26" name="دبوس زينة 25"/>
          <p:cNvSpPr/>
          <p:nvPr/>
        </p:nvSpPr>
        <p:spPr>
          <a:xfrm>
            <a:off x="11113" y="-27384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صـ68</a:t>
            </a:r>
          </a:p>
        </p:txBody>
      </p:sp>
    </p:spTree>
    <p:extLst>
      <p:ext uri="{BB962C8B-B14F-4D97-AF65-F5344CB8AC3E}">
        <p14:creationId xmlns:p14="http://schemas.microsoft.com/office/powerpoint/2010/main" val="3467424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  <p:bldP spid="3" grpId="0" animBg="1"/>
      <p:bldP spid="12" grpId="0" animBg="1"/>
      <p:bldP spid="4" grpId="0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226443" y="0"/>
            <a:ext cx="4693828" cy="715089"/>
          </a:xfrm>
          <a:prstGeom prst="round2Diag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ar-SA" sz="3600" kern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</a:rPr>
              <a:t>ماذا يحدث للبويضة المخصبة ؟</a:t>
            </a:r>
            <a:endParaRPr lang="ar-SA" sz="9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388806" y="824518"/>
            <a:ext cx="84052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kern="0" dirty="0">
                <a:solidFill>
                  <a:srgbClr val="00B050"/>
                </a:solidFill>
                <a:latin typeface="Times New Roman" pitchFamily="18" charset="0"/>
              </a:rPr>
              <a:t>سواء أحدث إخصاب داخلى أم خارجي فالإخصاب الناجح ينتج بويضة  مخصبة   ( لاقحة ) تحوي جنينا</a:t>
            </a:r>
            <a:r>
              <a:rPr lang="ar-EG" sz="2000" b="1" kern="0" dirty="0">
                <a:solidFill>
                  <a:srgbClr val="00B050"/>
                </a:solidFill>
                <a:latin typeface="Times New Roman" pitchFamily="18" charset="0"/>
              </a:rPr>
              <a:t>ً</a:t>
            </a:r>
            <a:r>
              <a:rPr lang="ar-SA" sz="2000" b="1" kern="0" dirty="0">
                <a:solidFill>
                  <a:srgbClr val="00B050"/>
                </a:solidFill>
                <a:latin typeface="Times New Roman" pitchFamily="18" charset="0"/>
              </a:rPr>
              <a:t> قابلا</a:t>
            </a:r>
            <a:r>
              <a:rPr lang="ar-EG" sz="2000" b="1" kern="0" dirty="0">
                <a:solidFill>
                  <a:srgbClr val="00B050"/>
                </a:solidFill>
                <a:latin typeface="Times New Roman" pitchFamily="18" charset="0"/>
              </a:rPr>
              <a:t>ً</a:t>
            </a:r>
            <a:r>
              <a:rPr lang="ar-SA" sz="2000" b="1" kern="0" dirty="0">
                <a:solidFill>
                  <a:srgbClr val="00B050"/>
                </a:solidFill>
                <a:latin typeface="Times New Roman" pitchFamily="18" charset="0"/>
              </a:rPr>
              <a:t> للنمو بداخلها.</a:t>
            </a:r>
            <a:endParaRPr lang="ar-SA" sz="2000" dirty="0">
              <a:solidFill>
                <a:srgbClr val="00B050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323527" y="1618829"/>
            <a:ext cx="85024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800" b="1" kern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</a:rPr>
              <a:t>ما الفرق بين بيوض الأسماك والضفادع وبين بيوض </a:t>
            </a:r>
            <a:r>
              <a:rPr lang="ar-SA" sz="2800" b="1" kern="0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</a:rPr>
              <a:t>الطيورالزواحف</a:t>
            </a:r>
            <a:r>
              <a:rPr lang="ar-SA" sz="2800" b="1" kern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</a:rPr>
              <a:t> ؟ </a:t>
            </a:r>
            <a:endParaRPr lang="ar-SA" sz="700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6156176" y="2752053"/>
            <a:ext cx="26378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kern="0" dirty="0">
                <a:solidFill>
                  <a:srgbClr val="0070C0"/>
                </a:solidFill>
                <a:latin typeface="Times New Roman" pitchFamily="18" charset="0"/>
              </a:rPr>
              <a:t>بيوض الأسماك والضفادع ليس لها  قشرة تحميها  لذلك تضع الأسماك والضفادع بيوضها في الماء   .</a:t>
            </a:r>
            <a:endParaRPr lang="ar-SA" sz="2000" b="1" dirty="0">
              <a:solidFill>
                <a:prstClr val="black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2323812" y="2785992"/>
            <a:ext cx="338265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000" b="1" kern="0" dirty="0">
                <a:solidFill>
                  <a:srgbClr val="7030A0"/>
                </a:solidFill>
                <a:latin typeface="Times New Roman" pitchFamily="18" charset="0"/>
              </a:rPr>
              <a:t>بيوض الطيور  والزواحف لها قشور تحميها :</a:t>
            </a:r>
          </a:p>
          <a:p>
            <a:r>
              <a:rPr lang="ar-SA" sz="2000" b="1" kern="0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endParaRPr lang="ar-SA" sz="2000" dirty="0">
              <a:solidFill>
                <a:srgbClr val="7030A0"/>
              </a:solidFill>
            </a:endParaRPr>
          </a:p>
        </p:txBody>
      </p:sp>
      <p:pic>
        <p:nvPicPr>
          <p:cNvPr id="7170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6200000">
            <a:off x="6788802" y="3942790"/>
            <a:ext cx="1608095" cy="2001616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مستطيل 9"/>
          <p:cNvSpPr/>
          <p:nvPr/>
        </p:nvSpPr>
        <p:spPr>
          <a:xfrm>
            <a:off x="3260372" y="3174150"/>
            <a:ext cx="24753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000" b="1" kern="0" dirty="0">
                <a:solidFill>
                  <a:srgbClr val="7030A0"/>
                </a:solidFill>
                <a:latin typeface="Times New Roman" pitchFamily="18" charset="0"/>
              </a:rPr>
              <a:t>القشور في بيض الطيور  صلبة  </a:t>
            </a:r>
            <a:endParaRPr lang="ar-SA" sz="2000" dirty="0">
              <a:solidFill>
                <a:srgbClr val="7030A0"/>
              </a:solidFill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2964213" y="3512039"/>
            <a:ext cx="2778325" cy="9771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ar-SA" sz="2000" b="1" kern="0" dirty="0">
                <a:solidFill>
                  <a:srgbClr val="7030A0"/>
                </a:solidFill>
                <a:latin typeface="Times New Roman" pitchFamily="18" charset="0"/>
              </a:rPr>
              <a:t>القشور في بيض الزواحف  جلدية </a:t>
            </a:r>
          </a:p>
          <a:p>
            <a:pPr>
              <a:lnSpc>
                <a:spcPct val="150000"/>
              </a:lnSpc>
            </a:pPr>
            <a:r>
              <a:rPr lang="ar-SA" sz="2000" b="1" kern="0" dirty="0">
                <a:solidFill>
                  <a:srgbClr val="7030A0"/>
                </a:solidFill>
                <a:latin typeface="Times New Roman" pitchFamily="18" charset="0"/>
              </a:rPr>
              <a:t>   ( غير صلبة )</a:t>
            </a:r>
            <a:endParaRPr lang="ar-SA" sz="2000" dirty="0">
              <a:solidFill>
                <a:srgbClr val="7030A0"/>
              </a:solidFill>
            </a:endParaRPr>
          </a:p>
        </p:txBody>
      </p:sp>
      <p:pic>
        <p:nvPicPr>
          <p:cNvPr id="7172" name="Picture 4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1937" y="3374205"/>
            <a:ext cx="2527009" cy="2004618"/>
          </a:xfrm>
          <a:prstGeom prst="roundRect">
            <a:avLst>
              <a:gd name="adj" fmla="val 38913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14432" y="4507391"/>
            <a:ext cx="2129648" cy="183662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مجموعة 4"/>
          <p:cNvGrpSpPr/>
          <p:nvPr/>
        </p:nvGrpSpPr>
        <p:grpSpPr>
          <a:xfrm>
            <a:off x="533400" y="6272617"/>
            <a:ext cx="5751790" cy="557468"/>
            <a:chOff x="395536" y="5964387"/>
            <a:chExt cx="5751790" cy="848989"/>
          </a:xfrm>
        </p:grpSpPr>
        <p:pic>
          <p:nvPicPr>
            <p:cNvPr id="14" name="Picture 13" descr="http://www.dr-mohammadian.ir/gallery/home.png">
              <a:hlinkClick r:id="" action="ppaction://hlinkshowjump?jump=firstslide"/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96" t="15127" r="15390" b="20163"/>
            <a:stretch/>
          </p:blipFill>
          <p:spPr bwMode="auto">
            <a:xfrm>
              <a:off x="4076488" y="5964387"/>
              <a:ext cx="896293" cy="848989"/>
            </a:xfrm>
            <a:prstGeom prst="roundRect">
              <a:avLst/>
            </a:prstGeom>
            <a:noFill/>
            <a:ln>
              <a:solidFill>
                <a:srgbClr val="7030A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سهم إلى اليمين 3">
              <a:hlinkClick r:id="" action="ppaction://hlinkshowjump?jump=nextslide"/>
            </p:cNvPr>
            <p:cNvSpPr/>
            <p:nvPr/>
          </p:nvSpPr>
          <p:spPr>
            <a:xfrm rot="801633">
              <a:off x="5370740" y="6201641"/>
              <a:ext cx="776586" cy="600267"/>
            </a:xfrm>
            <a:prstGeom prst="rightArrow">
              <a:avLst/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</a:endParaRPr>
            </a:p>
          </p:txBody>
        </p:sp>
        <p:sp>
          <p:nvSpPr>
            <p:cNvPr id="16" name="سهم إلى اليمين 19">
              <a:hlinkClick r:id="" action="ppaction://hlinkshowjump?jump=previousslide"/>
            </p:cNvPr>
            <p:cNvSpPr/>
            <p:nvPr/>
          </p:nvSpPr>
          <p:spPr>
            <a:xfrm rot="10071875">
              <a:off x="2844698" y="6197190"/>
              <a:ext cx="776586" cy="600267"/>
            </a:xfrm>
            <a:prstGeom prst="rightArrow">
              <a:avLst/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</a:endParaRPr>
            </a:p>
          </p:txBody>
        </p:sp>
        <p:pic>
          <p:nvPicPr>
            <p:cNvPr id="17" name="Picture 4" descr="http://www.clker.com/cliparts/3/8/b/a/11971212312045077795webmichl_powerbutton_2_states_(_on_off_).svg.med.png">
              <a:hlinkClick r:id="" action="ppaction://hlinkshowjump?jump=endshow"/>
            </p:cNvPr>
            <p:cNvPicPr>
              <a:picLocks noChangeAspect="1" noChangeArrowheads="1"/>
            </p:cNvPicPr>
            <p:nvPr/>
          </p:nvPicPr>
          <p:blipFill rotWithShape="1">
            <a:blip r:embed="rId10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69" b="-869"/>
            <a:stretch/>
          </p:blipFill>
          <p:spPr bwMode="auto">
            <a:xfrm>
              <a:off x="395536" y="6120038"/>
              <a:ext cx="684062" cy="68406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8" name="دبوس زينة 17"/>
          <p:cNvSpPr/>
          <p:nvPr/>
        </p:nvSpPr>
        <p:spPr>
          <a:xfrm>
            <a:off x="11113" y="-27384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صـ70</a:t>
            </a:r>
          </a:p>
        </p:txBody>
      </p:sp>
    </p:spTree>
    <p:extLst>
      <p:ext uri="{BB962C8B-B14F-4D97-AF65-F5344CB8AC3E}">
        <p14:creationId xmlns:p14="http://schemas.microsoft.com/office/powerpoint/2010/main" val="165503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/>
      <p:bldP spid="6" grpId="0"/>
      <p:bldP spid="7" grpId="0"/>
      <p:bldP spid="10" grpId="0"/>
      <p:bldP spid="11" grpId="0"/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THUMBNAIL_REFRESH" val="1"/>
  <p:tag name="ARTICULATE_SLIDE_COUNT" val="18"/>
</p:tagLst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4203</TotalTime>
  <Words>1044</Words>
  <Application>Microsoft Office PowerPoint</Application>
  <PresentationFormat>On-screen Show (4:3)</PresentationFormat>
  <Paragraphs>181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Adobe نسخ Medium</vt:lpstr>
      <vt:lpstr>Arial</vt:lpstr>
      <vt:lpstr>Calibri</vt:lpstr>
      <vt:lpstr>Times New Roman</vt:lpstr>
      <vt:lpstr>نسق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عمرو و محمد نور عيني</dc:creator>
  <cp:lastModifiedBy>دوحة العرب</cp:lastModifiedBy>
  <cp:revision>354</cp:revision>
  <dcterms:created xsi:type="dcterms:W3CDTF">2011-03-17T07:07:04Z</dcterms:created>
  <dcterms:modified xsi:type="dcterms:W3CDTF">2019-06-16T08:13:35Z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C89ED302-8AE5-4756-8AAD-B36EBC6E1DAB</vt:lpwstr>
  </property>
  <property fmtid="{D5CDD505-2E9C-101B-9397-08002B2CF9AE}" pid="3" name="ArticulatePath">
    <vt:lpwstr>1</vt:lpwstr>
  </property>
</Properties>
</file>