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8"/>
  </p:notesMasterIdLst>
  <p:sldIdLst>
    <p:sldId id="339" r:id="rId2"/>
    <p:sldId id="256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45" r:id="rId24"/>
    <p:sldId id="346" r:id="rId25"/>
    <p:sldId id="347" r:id="rId26"/>
    <p:sldId id="348" r:id="rId27"/>
    <p:sldId id="349" r:id="rId28"/>
    <p:sldId id="325" r:id="rId29"/>
    <p:sldId id="326" r:id="rId30"/>
    <p:sldId id="327" r:id="rId31"/>
    <p:sldId id="350" r:id="rId32"/>
    <p:sldId id="328" r:id="rId33"/>
    <p:sldId id="331" r:id="rId34"/>
    <p:sldId id="352" r:id="rId35"/>
    <p:sldId id="332" r:id="rId36"/>
    <p:sldId id="333" r:id="rId37"/>
    <p:sldId id="334" r:id="rId38"/>
    <p:sldId id="335" r:id="rId39"/>
    <p:sldId id="337" r:id="rId40"/>
    <p:sldId id="336" r:id="rId41"/>
    <p:sldId id="338" r:id="rId42"/>
    <p:sldId id="365" r:id="rId43"/>
    <p:sldId id="366" r:id="rId44"/>
    <p:sldId id="367" r:id="rId45"/>
    <p:sldId id="353" r:id="rId46"/>
    <p:sldId id="354" r:id="rId47"/>
    <p:sldId id="355" r:id="rId48"/>
    <p:sldId id="356" r:id="rId49"/>
    <p:sldId id="357" r:id="rId50"/>
    <p:sldId id="358" r:id="rId51"/>
    <p:sldId id="359" r:id="rId52"/>
    <p:sldId id="360" r:id="rId53"/>
    <p:sldId id="361" r:id="rId54"/>
    <p:sldId id="362" r:id="rId55"/>
    <p:sldId id="363" r:id="rId56"/>
    <p:sldId id="364" r:id="rId57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FF00"/>
    <a:srgbClr val="FF6600"/>
    <a:srgbClr val="FF0000"/>
    <a:srgbClr val="0000CC"/>
    <a:srgbClr val="9900CC"/>
    <a:srgbClr val="008000"/>
    <a:srgbClr val="0000FF"/>
    <a:srgbClr val="3333FF"/>
    <a:srgbClr val="00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aximized" horzBarState="maximized">
    <p:restoredLeft sz="84412" autoAdjust="0"/>
    <p:restoredTop sz="94660"/>
  </p:normalViewPr>
  <p:slideViewPr>
    <p:cSldViewPr>
      <p:cViewPr varScale="1">
        <p:scale>
          <a:sx n="43" d="100"/>
          <a:sy n="43" d="100"/>
        </p:scale>
        <p:origin x="-96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DEB6E8-50B4-4B79-A872-E3607D1A515B}" type="datetimeFigureOut">
              <a:rPr lang="ar-SA"/>
              <a:pPr>
                <a:defRPr/>
              </a:pPr>
              <a:t>17/07/1438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 smtClean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2CB01C7-615A-4FC1-AE9C-E989D325E7A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82948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E7E2C-DF56-4231-91C9-EF499DACB887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9329E-4B15-476E-B960-7A3505B53BE4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50406-D5A1-4914-A9EB-40FA70E0105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4A98C-52BA-4D30-A97F-4AA1C0D62CFF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75910-B669-457E-AF36-255BC71195E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6E326-8C7C-4F8E-9AB9-CD0CBAAE00AD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B097D-FA62-4FE6-82C2-5B1250EB789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3CA26-76ED-4EDF-BEB3-84B1CF23ED65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47EB0-C030-44DA-A935-5C80AAC6CE4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13321-B941-4930-B1DD-A93D5E21F746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045FD-B779-491F-88F0-BBE23BD417E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AF778-EA76-4769-B0EE-B959CF6250AD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B9D93-759C-47DA-B3D8-C9E5F44ABF4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4307B-A596-4507-BDD2-5E6A9DEDEE6E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68E7-BEFF-4E35-A8F2-A4DDED2CDE5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A670A-42CE-4EE2-A92B-54539B5B9C1A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25451-4138-42DA-BC9C-DFB06B83A76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5776D-551F-4B40-B23B-AF034BB8B4C0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CF731-5DC6-4C56-A64D-0ACCF5EA85D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44917-95A1-4A76-9BF1-76F1F7D96443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0D081-8720-4D24-806B-E75A84D257B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840D7-1158-4467-B64B-5E0FCD48E846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F75BD-8830-4BC9-B848-C6DDE4EC50F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14D51D-14FA-4FFB-A748-BAB868F1427D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26D93A-2130-403E-9AC6-BEAD41FDA8F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  <p:sndAc>
      <p:stSnd>
        <p:snd r:embed="rId13" name="reflector_bounce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2.wav"/><Relationship Id="rId4" Type="http://schemas.openxmlformats.org/officeDocument/2006/relationships/audio" Target="../media/audio4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4.wav"/><Relationship Id="rId4" Type="http://schemas.openxmlformats.org/officeDocument/2006/relationships/audio" Target="../media/audio4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6.wav"/><Relationship Id="rId4" Type="http://schemas.openxmlformats.org/officeDocument/2006/relationships/audio" Target="../media/audio4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8.wav"/><Relationship Id="rId4" Type="http://schemas.openxmlformats.org/officeDocument/2006/relationships/audio" Target="../media/audio4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0.wav"/><Relationship Id="rId4" Type="http://schemas.openxmlformats.org/officeDocument/2006/relationships/audio" Target="../media/audio49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2.wav"/><Relationship Id="rId4" Type="http://schemas.openxmlformats.org/officeDocument/2006/relationships/audio" Target="../media/audio5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4.wav"/><Relationship Id="rId4" Type="http://schemas.openxmlformats.org/officeDocument/2006/relationships/audio" Target="../media/audio5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6.wav"/><Relationship Id="rId4" Type="http://schemas.openxmlformats.org/officeDocument/2006/relationships/audio" Target="../media/audio55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8.wav"/><Relationship Id="rId4" Type="http://schemas.openxmlformats.org/officeDocument/2006/relationships/audio" Target="../media/audio5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9.wav"/><Relationship Id="rId7" Type="http://schemas.openxmlformats.org/officeDocument/2006/relationships/image" Target="../media/image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2.wav"/><Relationship Id="rId5" Type="http://schemas.openxmlformats.org/officeDocument/2006/relationships/audio" Target="../media/audio61.wav"/><Relationship Id="rId4" Type="http://schemas.openxmlformats.org/officeDocument/2006/relationships/audio" Target="../media/audio6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6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audio" Target="../media/audio1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audio" Target="../media/audio64.wav"/><Relationship Id="rId4" Type="http://schemas.openxmlformats.org/officeDocument/2006/relationships/audio" Target="../media/audio6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6.wav"/><Relationship Id="rId5" Type="http://schemas.openxmlformats.org/officeDocument/2006/relationships/audio" Target="../media/audio65.wav"/><Relationship Id="rId4" Type="http://schemas.openxmlformats.org/officeDocument/2006/relationships/audio" Target="../media/audio6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audio" Target="../media/audio68.wav"/><Relationship Id="rId4" Type="http://schemas.openxmlformats.org/officeDocument/2006/relationships/audio" Target="../media/audio67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60.wav"/><Relationship Id="rId7" Type="http://schemas.openxmlformats.org/officeDocument/2006/relationships/image" Target="../media/image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9.wav"/><Relationship Id="rId5" Type="http://schemas.openxmlformats.org/officeDocument/2006/relationships/audio" Target="../media/audio56.wav"/><Relationship Id="rId4" Type="http://schemas.openxmlformats.org/officeDocument/2006/relationships/audio" Target="../media/audio3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0.wav"/><Relationship Id="rId7" Type="http://schemas.openxmlformats.org/officeDocument/2006/relationships/image" Target="../media/image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6.wav"/><Relationship Id="rId5" Type="http://schemas.openxmlformats.org/officeDocument/2006/relationships/audio" Target="../media/audio1.wav"/><Relationship Id="rId4" Type="http://schemas.openxmlformats.org/officeDocument/2006/relationships/audio" Target="../media/audio70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7" Type="http://schemas.openxmlformats.org/officeDocument/2006/relationships/image" Target="../media/image1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audio" Target="../media/audio56.wav"/><Relationship Id="rId4" Type="http://schemas.openxmlformats.org/officeDocument/2006/relationships/audio" Target="../media/audio7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60.wav"/><Relationship Id="rId7" Type="http://schemas.openxmlformats.org/officeDocument/2006/relationships/image" Target="../media/image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0.wav"/><Relationship Id="rId5" Type="http://schemas.openxmlformats.org/officeDocument/2006/relationships/audio" Target="../media/audio56.wav"/><Relationship Id="rId4" Type="http://schemas.openxmlformats.org/officeDocument/2006/relationships/audio" Target="../media/audio7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75.wav"/><Relationship Id="rId4" Type="http://schemas.openxmlformats.org/officeDocument/2006/relationships/audio" Target="../media/audio7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9.wav"/><Relationship Id="rId5" Type="http://schemas.openxmlformats.org/officeDocument/2006/relationships/audio" Target="../media/audio78.wav"/><Relationship Id="rId4" Type="http://schemas.openxmlformats.org/officeDocument/2006/relationships/audio" Target="../media/audio77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81.wav"/><Relationship Id="rId4" Type="http://schemas.openxmlformats.org/officeDocument/2006/relationships/audio" Target="../media/audio8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83.wav"/><Relationship Id="rId4" Type="http://schemas.openxmlformats.org/officeDocument/2006/relationships/audio" Target="../media/audio8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3.wav"/><Relationship Id="rId4" Type="http://schemas.openxmlformats.org/officeDocument/2006/relationships/audio" Target="../media/audio85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3.wav"/><Relationship Id="rId4" Type="http://schemas.openxmlformats.org/officeDocument/2006/relationships/audio" Target="../media/audio86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90.wav"/><Relationship Id="rId4" Type="http://schemas.openxmlformats.org/officeDocument/2006/relationships/audio" Target="../media/audio89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91.wav"/><Relationship Id="rId7" Type="http://schemas.openxmlformats.org/officeDocument/2006/relationships/audio" Target="../media/audio9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4.wav"/><Relationship Id="rId5" Type="http://schemas.openxmlformats.org/officeDocument/2006/relationships/audio" Target="../media/audio93.wav"/><Relationship Id="rId4" Type="http://schemas.openxmlformats.org/officeDocument/2006/relationships/audio" Target="../media/audio9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3.wav"/><Relationship Id="rId4" Type="http://schemas.openxmlformats.org/officeDocument/2006/relationships/audio" Target="../media/audio97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3.wav"/><Relationship Id="rId4" Type="http://schemas.openxmlformats.org/officeDocument/2006/relationships/audio" Target="../media/audio98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3.wav"/><Relationship Id="rId4" Type="http://schemas.openxmlformats.org/officeDocument/2006/relationships/audio" Target="../media/audio99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audio" Target="../media/audio38.wav"/><Relationship Id="rId7" Type="http://schemas.openxmlformats.org/officeDocument/2006/relationships/image" Target="../media/image16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5" Type="http://schemas.openxmlformats.org/officeDocument/2006/relationships/audio" Target="../media/audio101.wav"/><Relationship Id="rId4" Type="http://schemas.openxmlformats.org/officeDocument/2006/relationships/audio" Target="../media/audio100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audio" Target="../media/audio28.wav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12" Type="http://schemas.openxmlformats.org/officeDocument/2006/relationships/audio" Target="../media/audio2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.wav"/><Relationship Id="rId11" Type="http://schemas.openxmlformats.org/officeDocument/2006/relationships/audio" Target="../media/audio26.wav"/><Relationship Id="rId5" Type="http://schemas.openxmlformats.org/officeDocument/2006/relationships/audio" Target="../media/audio20.wav"/><Relationship Id="rId10" Type="http://schemas.openxmlformats.org/officeDocument/2006/relationships/audio" Target="../media/audio25.wav"/><Relationship Id="rId4" Type="http://schemas.openxmlformats.org/officeDocument/2006/relationships/audio" Target="../media/audio19.wav"/><Relationship Id="rId9" Type="http://schemas.openxmlformats.org/officeDocument/2006/relationships/audio" Target="../media/audio24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2.wav"/><Relationship Id="rId7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5.wav"/><Relationship Id="rId5" Type="http://schemas.openxmlformats.org/officeDocument/2006/relationships/audio" Target="../media/audio104.wav"/><Relationship Id="rId4" Type="http://schemas.openxmlformats.org/officeDocument/2006/relationships/audio" Target="../media/audio103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9.wav"/><Relationship Id="rId5" Type="http://schemas.openxmlformats.org/officeDocument/2006/relationships/audio" Target="../media/audio108.wav"/><Relationship Id="rId4" Type="http://schemas.openxmlformats.org/officeDocument/2006/relationships/audio" Target="../media/audio107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5.wav"/><Relationship Id="rId3" Type="http://schemas.openxmlformats.org/officeDocument/2006/relationships/audio" Target="../media/audio111.wav"/><Relationship Id="rId7" Type="http://schemas.openxmlformats.org/officeDocument/2006/relationships/audio" Target="../media/audio5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4.wav"/><Relationship Id="rId11" Type="http://schemas.openxmlformats.org/officeDocument/2006/relationships/image" Target="../media/image20.png"/><Relationship Id="rId5" Type="http://schemas.openxmlformats.org/officeDocument/2006/relationships/audio" Target="../media/audio113.wav"/><Relationship Id="rId10" Type="http://schemas.openxmlformats.org/officeDocument/2006/relationships/audio" Target="../media/audio117.wav"/><Relationship Id="rId4" Type="http://schemas.openxmlformats.org/officeDocument/2006/relationships/audio" Target="../media/audio112.wav"/><Relationship Id="rId9" Type="http://schemas.openxmlformats.org/officeDocument/2006/relationships/audio" Target="../media/audio116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7.wav"/><Relationship Id="rId3" Type="http://schemas.openxmlformats.org/officeDocument/2006/relationships/audio" Target="../media/audio118.wav"/><Relationship Id="rId7" Type="http://schemas.openxmlformats.org/officeDocument/2006/relationships/audio" Target="../media/audio12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1.wav"/><Relationship Id="rId5" Type="http://schemas.openxmlformats.org/officeDocument/2006/relationships/audio" Target="../media/audio120.wav"/><Relationship Id="rId10" Type="http://schemas.openxmlformats.org/officeDocument/2006/relationships/image" Target="../media/image21.png"/><Relationship Id="rId4" Type="http://schemas.openxmlformats.org/officeDocument/2006/relationships/audio" Target="../media/audio119.wav"/><Relationship Id="rId9" Type="http://schemas.openxmlformats.org/officeDocument/2006/relationships/audio" Target="../media/audio96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4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25.wav"/><Relationship Id="rId7" Type="http://schemas.openxmlformats.org/officeDocument/2006/relationships/audio" Target="../media/audio12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5.wav"/><Relationship Id="rId5" Type="http://schemas.openxmlformats.org/officeDocument/2006/relationships/audio" Target="../media/audio127.wav"/><Relationship Id="rId4" Type="http://schemas.openxmlformats.org/officeDocument/2006/relationships/audio" Target="../media/audio126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audio" Target="../media/audio128.wav"/><Relationship Id="rId4" Type="http://schemas.openxmlformats.org/officeDocument/2006/relationships/audio" Target="../media/audio65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audio" Target="../media/audio128.wav"/><Relationship Id="rId4" Type="http://schemas.openxmlformats.org/officeDocument/2006/relationships/audio" Target="../media/audio129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audio" Target="../media/audio128.wav"/><Relationship Id="rId4" Type="http://schemas.openxmlformats.org/officeDocument/2006/relationships/audio" Target="../media/audio5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audio" Target="../media/audio31.wav"/><Relationship Id="rId4" Type="http://schemas.openxmlformats.org/officeDocument/2006/relationships/audio" Target="../media/audio30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31.wav"/><Relationship Id="rId4" Type="http://schemas.openxmlformats.org/officeDocument/2006/relationships/audio" Target="../media/audio130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3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5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audio" Target="../media/audio138.wav"/><Relationship Id="rId4" Type="http://schemas.openxmlformats.org/officeDocument/2006/relationships/audio" Target="../media/audio137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audio" Target="../media/audio140.wav"/><Relationship Id="rId4" Type="http://schemas.openxmlformats.org/officeDocument/2006/relationships/audio" Target="../media/audio139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audio" Target="../media/audio14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audio" Target="../media/audio143.wav"/><Relationship Id="rId4" Type="http://schemas.openxmlformats.org/officeDocument/2006/relationships/audio" Target="../media/audio14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audio" Target="../media/audio33.wav"/><Relationship Id="rId4" Type="http://schemas.openxmlformats.org/officeDocument/2006/relationships/audio" Target="../media/audio3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audio" Target="../media/audio35.wav"/><Relationship Id="rId4" Type="http://schemas.openxmlformats.org/officeDocument/2006/relationships/audio" Target="../media/audio3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audio" Target="../media/audio33.wav"/><Relationship Id="rId4" Type="http://schemas.openxmlformats.org/officeDocument/2006/relationships/audio" Target="../media/audio3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0.wav"/><Relationship Id="rId5" Type="http://schemas.openxmlformats.org/officeDocument/2006/relationships/audio" Target="../media/audio39.wav"/><Relationship Id="rId4" Type="http://schemas.openxmlformats.org/officeDocument/2006/relationships/audio" Target="../media/audio3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500563" y="500063"/>
            <a:ext cx="4143375" cy="1357312"/>
            <a:chOff x="4500562" y="500042"/>
            <a:chExt cx="4143372" cy="1357322"/>
          </a:xfrm>
        </p:grpSpPr>
        <p:pic>
          <p:nvPicPr>
            <p:cNvPr id="5" name="Picture 4" descr="BCKLC227.WMF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14000" contrast="61000"/>
            </a:blip>
            <a:stretch>
              <a:fillRect/>
            </a:stretch>
          </p:blipFill>
          <p:spPr>
            <a:xfrm>
              <a:off x="4500562" y="500042"/>
              <a:ext cx="4143372" cy="135732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4929190" y="719720"/>
              <a:ext cx="3071834" cy="92333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الفصل الأول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57188" y="3478213"/>
            <a:ext cx="7572375" cy="2736850"/>
            <a:chOff x="24" y="3643314"/>
            <a:chExt cx="8072463" cy="2379049"/>
          </a:xfrm>
        </p:grpSpPr>
        <p:grpSp>
          <p:nvGrpSpPr>
            <p:cNvPr id="2052" name="Group 6"/>
            <p:cNvGrpSpPr>
              <a:grpSpLocks/>
            </p:cNvGrpSpPr>
            <p:nvPr/>
          </p:nvGrpSpPr>
          <p:grpSpPr bwMode="auto">
            <a:xfrm>
              <a:off x="24" y="3643314"/>
              <a:ext cx="8072463" cy="2379049"/>
              <a:chOff x="928684" y="2786058"/>
              <a:chExt cx="7400254" cy="237904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142779" y="2857816"/>
                <a:ext cx="7001540" cy="2143076"/>
              </a:xfrm>
              <a:prstGeom prst="rect">
                <a:avLst/>
              </a:prstGeom>
              <a:gradFill flip="none" rotWithShape="1">
                <a:gsLst>
                  <a:gs pos="0">
                    <a:srgbClr val="0000FF"/>
                  </a:gs>
                  <a:gs pos="50000">
                    <a:schemeClr val="bg1"/>
                  </a:gs>
                  <a:gs pos="100000">
                    <a:srgbClr val="00FFFF"/>
                  </a:gs>
                </a:gsLst>
                <a:lin ang="13500000" scaled="1"/>
                <a:tileRect/>
              </a:gra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2055" name="Picture 8" descr="00137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28684" y="2786058"/>
                <a:ext cx="7400254" cy="2379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53" name="TextBox 3"/>
            <p:cNvSpPr txBox="1">
              <a:spLocks noChangeArrowheads="1"/>
            </p:cNvSpPr>
            <p:nvPr/>
          </p:nvSpPr>
          <p:spPr bwMode="auto">
            <a:xfrm>
              <a:off x="685367" y="3908703"/>
              <a:ext cx="6701020" cy="1846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600" b="1" dirty="0">
                  <a:latin typeface="Calibri" pitchFamily="34" charset="0"/>
                  <a:cs typeface="Times New Roman" pitchFamily="18" charset="0"/>
                </a:rPr>
                <a:t>الجبر: الأنماط العددية والدوال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بر الأنماط العددية والدو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/>
        </p:nvSpPr>
        <p:spPr bwMode="auto">
          <a:xfrm rot="10800000">
            <a:off x="285719" y="548305"/>
            <a:ext cx="8501094" cy="6095383"/>
          </a:xfrm>
          <a:prstGeom prst="round1Rect">
            <a:avLst>
              <a:gd name="adj" fmla="val 43151"/>
            </a:avLst>
          </a:prstGeom>
          <a:gradFill>
            <a:gsLst>
              <a:gs pos="0">
                <a:srgbClr val="FF6600"/>
              </a:gs>
              <a:gs pos="50000">
                <a:srgbClr val="FFFF00"/>
              </a:gs>
              <a:gs pos="100000">
                <a:schemeClr val="bg1">
                  <a:lumMod val="95000"/>
                </a:schemeClr>
              </a:gs>
            </a:gsLst>
            <a:lin ang="13500000" scaled="1"/>
          </a:gradFill>
          <a:ln w="28575">
            <a:solidFill>
              <a:srgbClr val="FF0000"/>
            </a:solidFill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1267" name="TextBox 6"/>
          <p:cNvSpPr txBox="1">
            <a:spLocks noChangeArrowheads="1"/>
          </p:cNvSpPr>
          <p:nvPr/>
        </p:nvSpPr>
        <p:spPr bwMode="auto">
          <a:xfrm>
            <a:off x="785813" y="914400"/>
            <a:ext cx="750093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اكتب كل قوة من القوى الآتية </a:t>
            </a:r>
            <a:r>
              <a:rPr lang="ar-SA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فـي </a:t>
            </a:r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صورة حاصل ضرب العامل في نفسه,</a:t>
            </a:r>
            <a:r>
              <a:rPr lang="en-US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ثم أوجد قيمة ذلك:</a:t>
            </a:r>
            <a:endParaRPr lang="ar-EG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7072330" y="3000372"/>
            <a:ext cx="1285884" cy="1000132"/>
          </a:xfrm>
          <a:prstGeom prst="wedgeEllipseCallout">
            <a:avLst/>
          </a:prstGeom>
          <a:solidFill>
            <a:srgbClr val="CC00CC"/>
          </a:solidFill>
          <a:ln>
            <a:solidFill>
              <a:srgbClr val="990099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15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3500" y="3071813"/>
            <a:ext cx="1285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28813" y="4572000"/>
            <a:ext cx="5715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3 × 3 = </a:t>
            </a:r>
            <a:r>
              <a:rPr lang="ar-EG" sz="48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9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foss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× 3 =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/>
        </p:nvSpPr>
        <p:spPr bwMode="auto">
          <a:xfrm rot="10800000">
            <a:off x="285719" y="548305"/>
            <a:ext cx="8501094" cy="6095383"/>
          </a:xfrm>
          <a:prstGeom prst="round1Rect">
            <a:avLst>
              <a:gd name="adj" fmla="val 43151"/>
            </a:avLst>
          </a:prstGeom>
          <a:gradFill>
            <a:gsLst>
              <a:gs pos="0">
                <a:srgbClr val="FF6600"/>
              </a:gs>
              <a:gs pos="50000">
                <a:srgbClr val="FFFF00"/>
              </a:gs>
              <a:gs pos="100000">
                <a:schemeClr val="bg1">
                  <a:lumMod val="95000"/>
                </a:schemeClr>
              </a:gs>
            </a:gsLst>
            <a:lin ang="13500000" scaled="1"/>
          </a:gradFill>
          <a:ln w="28575">
            <a:solidFill>
              <a:srgbClr val="FF0000"/>
            </a:solidFill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8" name="Oval Callout 7"/>
          <p:cNvSpPr/>
          <p:nvPr/>
        </p:nvSpPr>
        <p:spPr>
          <a:xfrm>
            <a:off x="7072330" y="3000372"/>
            <a:ext cx="1285884" cy="1000132"/>
          </a:xfrm>
          <a:prstGeom prst="wedgeEllipseCallout">
            <a:avLst/>
          </a:prstGeom>
          <a:solidFill>
            <a:srgbClr val="CC00CC"/>
          </a:solidFill>
          <a:ln>
            <a:solidFill>
              <a:srgbClr val="990099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16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3500" y="3071813"/>
            <a:ext cx="1285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baseline="30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28813" y="4572000"/>
            <a:ext cx="5715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5 × 5 × 5 × 5 = </a:t>
            </a:r>
            <a:r>
              <a:rPr lang="ar-EG" sz="48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625</a:t>
            </a:r>
            <a:r>
              <a:rPr lang="ar-EG" sz="48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85813" y="914400"/>
            <a:ext cx="750093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اكتب كل قوة من القوى الآتية </a:t>
            </a:r>
            <a:r>
              <a:rPr lang="ar-SA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فـي </a:t>
            </a:r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صورة حاصل ضرب العامل في نفسه,</a:t>
            </a:r>
            <a:r>
              <a:rPr lang="en-US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ثم أوجد قيمة ذلك:</a:t>
            </a:r>
            <a:endParaRPr lang="ar-EG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foss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 × 5 × 5 × 5 = 6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/>
        </p:nvSpPr>
        <p:spPr bwMode="auto">
          <a:xfrm rot="10800000">
            <a:off x="285719" y="548305"/>
            <a:ext cx="8501094" cy="6095383"/>
          </a:xfrm>
          <a:prstGeom prst="round1Rect">
            <a:avLst>
              <a:gd name="adj" fmla="val 43151"/>
            </a:avLst>
          </a:prstGeom>
          <a:gradFill>
            <a:gsLst>
              <a:gs pos="0">
                <a:srgbClr val="FF6600"/>
              </a:gs>
              <a:gs pos="50000">
                <a:srgbClr val="FFFF00"/>
              </a:gs>
              <a:gs pos="100000">
                <a:schemeClr val="bg1">
                  <a:lumMod val="95000"/>
                </a:schemeClr>
              </a:gs>
            </a:gsLst>
            <a:lin ang="13500000" scaled="1"/>
          </a:gradFill>
          <a:ln w="28575">
            <a:solidFill>
              <a:srgbClr val="FF0000"/>
            </a:solidFill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8" name="Oval Callout 7"/>
          <p:cNvSpPr/>
          <p:nvPr/>
        </p:nvSpPr>
        <p:spPr>
          <a:xfrm>
            <a:off x="7072330" y="3000372"/>
            <a:ext cx="1285884" cy="1000132"/>
          </a:xfrm>
          <a:prstGeom prst="wedgeEllipseCallout">
            <a:avLst/>
          </a:prstGeom>
          <a:solidFill>
            <a:srgbClr val="CC00CC"/>
          </a:solidFill>
          <a:ln>
            <a:solidFill>
              <a:srgbClr val="990099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17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857750" y="3071813"/>
            <a:ext cx="1571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baseline="30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5288" y="4649788"/>
            <a:ext cx="75723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>
                <a:solidFill>
                  <a:srgbClr val="0070C0"/>
                </a:solidFill>
              </a:rPr>
              <a:t>8×8×8×8×8 = </a:t>
            </a:r>
            <a:r>
              <a:rPr lang="ar-EG" sz="4400" b="1" dirty="0" smtClean="0">
                <a:solidFill>
                  <a:srgbClr val="FF0000"/>
                </a:solidFill>
              </a:rPr>
              <a:t>32768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85813" y="914400"/>
            <a:ext cx="750093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اكتب كل قوة من القوى الآتية </a:t>
            </a:r>
            <a:r>
              <a:rPr lang="ar-SA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فـي </a:t>
            </a:r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صورة حاصل ضرب العامل في نفسه,</a:t>
            </a:r>
            <a:r>
              <a:rPr lang="en-US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ثم أوجد قيمة ذلك:</a:t>
            </a:r>
            <a:endParaRPr lang="ar-EG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foss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×8×8×8×8 = 327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/>
        </p:nvSpPr>
        <p:spPr bwMode="auto">
          <a:xfrm rot="10800000">
            <a:off x="285719" y="548305"/>
            <a:ext cx="8501094" cy="6095383"/>
          </a:xfrm>
          <a:prstGeom prst="round1Rect">
            <a:avLst>
              <a:gd name="adj" fmla="val 43151"/>
            </a:avLst>
          </a:prstGeom>
          <a:gradFill>
            <a:gsLst>
              <a:gs pos="0">
                <a:srgbClr val="FF6600"/>
              </a:gs>
              <a:gs pos="50000">
                <a:srgbClr val="FFFF00"/>
              </a:gs>
              <a:gs pos="100000">
                <a:schemeClr val="bg1">
                  <a:lumMod val="95000"/>
                </a:schemeClr>
              </a:gs>
            </a:gsLst>
            <a:lin ang="13500000" scaled="1"/>
          </a:gradFill>
          <a:ln w="28575">
            <a:solidFill>
              <a:srgbClr val="FF0000"/>
            </a:solidFill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8" name="Oval Callout 7"/>
          <p:cNvSpPr/>
          <p:nvPr/>
        </p:nvSpPr>
        <p:spPr>
          <a:xfrm>
            <a:off x="7072330" y="3000372"/>
            <a:ext cx="1285884" cy="1000132"/>
          </a:xfrm>
          <a:prstGeom prst="wedgeEllipseCallout">
            <a:avLst/>
          </a:prstGeom>
          <a:solidFill>
            <a:srgbClr val="CC00CC"/>
          </a:solidFill>
          <a:ln>
            <a:solidFill>
              <a:srgbClr val="990099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3500" y="3071813"/>
            <a:ext cx="1285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5813" y="4649788"/>
            <a:ext cx="75723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0070C0"/>
                </a:solidFill>
              </a:rPr>
              <a:t>9×9×9 = </a:t>
            </a:r>
            <a:r>
              <a:rPr lang="ar-EG" sz="5400" b="1" dirty="0" smtClean="0">
                <a:solidFill>
                  <a:srgbClr val="FF0000"/>
                </a:solidFill>
              </a:rPr>
              <a:t>729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85813" y="914400"/>
            <a:ext cx="750093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اكتب كل قوة من القوى الآتية </a:t>
            </a:r>
            <a:r>
              <a:rPr lang="ar-SA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فـي </a:t>
            </a:r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صورة حاصل ضرب العامل في نفسه,</a:t>
            </a:r>
            <a:r>
              <a:rPr lang="en-US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ثم أوجد قيمة ذلك:</a:t>
            </a:r>
            <a:endParaRPr lang="ar-EG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foss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×9×9 = 7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/>
        </p:nvSpPr>
        <p:spPr bwMode="auto">
          <a:xfrm rot="10800000">
            <a:off x="285719" y="548305"/>
            <a:ext cx="8501094" cy="6095383"/>
          </a:xfrm>
          <a:prstGeom prst="round1Rect">
            <a:avLst>
              <a:gd name="adj" fmla="val 43151"/>
            </a:avLst>
          </a:prstGeom>
          <a:gradFill>
            <a:gsLst>
              <a:gs pos="0">
                <a:srgbClr val="FF6600"/>
              </a:gs>
              <a:gs pos="50000">
                <a:srgbClr val="FFFF00"/>
              </a:gs>
              <a:gs pos="100000">
                <a:schemeClr val="bg1">
                  <a:lumMod val="95000"/>
                </a:schemeClr>
              </a:gs>
            </a:gsLst>
            <a:lin ang="13500000" scaled="1"/>
          </a:gradFill>
          <a:ln w="28575">
            <a:solidFill>
              <a:srgbClr val="FF0000"/>
            </a:solidFill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8" name="Oval Callout 7"/>
          <p:cNvSpPr/>
          <p:nvPr/>
        </p:nvSpPr>
        <p:spPr>
          <a:xfrm>
            <a:off x="7072330" y="3000372"/>
            <a:ext cx="1285884" cy="1000132"/>
          </a:xfrm>
          <a:prstGeom prst="wedgeEllipseCallout">
            <a:avLst/>
          </a:prstGeom>
          <a:solidFill>
            <a:srgbClr val="CC00CC"/>
          </a:solidFill>
          <a:ln>
            <a:solidFill>
              <a:srgbClr val="990099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3500" y="3071813"/>
            <a:ext cx="1285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baseline="30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5813" y="4649788"/>
            <a:ext cx="7572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6 × 6 × 6 × 6 × 6 = </a:t>
            </a:r>
            <a:r>
              <a:rPr lang="ar-EG" sz="4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7776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85813" y="914400"/>
            <a:ext cx="750093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اكتب كل قوة من القوى الآتية </a:t>
            </a:r>
            <a:r>
              <a:rPr lang="ar-SA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فـي </a:t>
            </a:r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صورة حاصل ضرب العامل في نفسه,</a:t>
            </a:r>
            <a:r>
              <a:rPr lang="en-US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ثم أوجد قيمة ذلك:</a:t>
            </a:r>
            <a:endParaRPr lang="ar-EG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foss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 × 6 × 6 × 6 × 6 = 777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/>
        </p:nvSpPr>
        <p:spPr bwMode="auto">
          <a:xfrm rot="10800000">
            <a:off x="285719" y="548305"/>
            <a:ext cx="8501094" cy="6095383"/>
          </a:xfrm>
          <a:prstGeom prst="round1Rect">
            <a:avLst>
              <a:gd name="adj" fmla="val 43151"/>
            </a:avLst>
          </a:prstGeom>
          <a:gradFill>
            <a:gsLst>
              <a:gs pos="0">
                <a:srgbClr val="FF6600"/>
              </a:gs>
              <a:gs pos="50000">
                <a:srgbClr val="FFFF00"/>
              </a:gs>
              <a:gs pos="100000">
                <a:schemeClr val="bg1">
                  <a:lumMod val="95000"/>
                </a:schemeClr>
              </a:gs>
            </a:gsLst>
            <a:lin ang="13500000" scaled="1"/>
          </a:gradFill>
          <a:ln w="28575">
            <a:solidFill>
              <a:srgbClr val="FF0000"/>
            </a:solidFill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8" name="Oval Callout 7"/>
          <p:cNvSpPr/>
          <p:nvPr/>
        </p:nvSpPr>
        <p:spPr>
          <a:xfrm>
            <a:off x="7072330" y="3000372"/>
            <a:ext cx="1285884" cy="1000132"/>
          </a:xfrm>
          <a:prstGeom prst="wedgeEllipseCallout">
            <a:avLst/>
          </a:prstGeom>
          <a:solidFill>
            <a:srgbClr val="CC00CC"/>
          </a:solidFill>
          <a:ln>
            <a:solidFill>
              <a:srgbClr val="990099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43438" y="3071813"/>
            <a:ext cx="1785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5813" y="4649788"/>
            <a:ext cx="7572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4000" b="1" baseline="30000" dirty="0">
                <a:solidFill>
                  <a:srgbClr val="0000CC"/>
                </a:solidFill>
              </a:rPr>
              <a:t>1</a:t>
            </a:r>
            <a:r>
              <a:rPr lang="ar-EG" sz="4000" b="1" dirty="0">
                <a:solidFill>
                  <a:srgbClr val="0000CC"/>
                </a:solidFill>
              </a:rPr>
              <a:t>10 =</a:t>
            </a:r>
            <a:r>
              <a:rPr lang="ar-EG" sz="4000" b="1" dirty="0">
                <a:solidFill>
                  <a:srgbClr val="FF0000"/>
                </a:solidFill>
              </a:rPr>
              <a:t>10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85813" y="914400"/>
            <a:ext cx="750093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اكتب كل قوة من القوى الآتية </a:t>
            </a:r>
            <a:r>
              <a:rPr lang="ar-SA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فـي </a:t>
            </a:r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صورة حاصل ضرب العامل في نفسه,</a:t>
            </a:r>
            <a:r>
              <a:rPr lang="en-US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ثم أوجد قيمة ذلك:</a:t>
            </a:r>
            <a:endParaRPr lang="ar-EG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foss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0 =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/>
        </p:nvSpPr>
        <p:spPr bwMode="auto">
          <a:xfrm rot="10800000">
            <a:off x="285719" y="548305"/>
            <a:ext cx="8501094" cy="6095383"/>
          </a:xfrm>
          <a:prstGeom prst="round1Rect">
            <a:avLst>
              <a:gd name="adj" fmla="val 43151"/>
            </a:avLst>
          </a:prstGeom>
          <a:gradFill>
            <a:gsLst>
              <a:gs pos="0">
                <a:srgbClr val="FF6600"/>
              </a:gs>
              <a:gs pos="50000">
                <a:srgbClr val="FFFF00"/>
              </a:gs>
              <a:gs pos="100000">
                <a:schemeClr val="bg1">
                  <a:lumMod val="95000"/>
                </a:schemeClr>
              </a:gs>
            </a:gsLst>
            <a:lin ang="13500000" scaled="1"/>
          </a:gradFill>
          <a:ln w="28575">
            <a:solidFill>
              <a:srgbClr val="FF0000"/>
            </a:solidFill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8" name="Oval Callout 7"/>
          <p:cNvSpPr/>
          <p:nvPr/>
        </p:nvSpPr>
        <p:spPr>
          <a:xfrm>
            <a:off x="7072330" y="3000372"/>
            <a:ext cx="1285884" cy="1000132"/>
          </a:xfrm>
          <a:prstGeom prst="wedgeEllipseCallout">
            <a:avLst/>
          </a:prstGeom>
          <a:solidFill>
            <a:srgbClr val="CC00CC"/>
          </a:solidFill>
          <a:ln>
            <a:solidFill>
              <a:srgbClr val="990099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21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3500" y="3071813"/>
            <a:ext cx="1285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baseline="30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5813" y="4649788"/>
            <a:ext cx="75723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solidFill>
                  <a:srgbClr val="0070C0"/>
                </a:solidFill>
              </a:rPr>
              <a:t>1×1×1×1×1×1×1 = </a:t>
            </a:r>
            <a:r>
              <a:rPr lang="ar-EG" sz="4400" b="1" dirty="0" smtClean="0">
                <a:solidFill>
                  <a:srgbClr val="FF0000"/>
                </a:solidFill>
              </a:rPr>
              <a:t>1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85813" y="914400"/>
            <a:ext cx="750093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اكتب كل قوة من القوى الآتية </a:t>
            </a:r>
            <a:r>
              <a:rPr lang="ar-SA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فـي </a:t>
            </a:r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صورة حاصل ضرب العامل في نفسه,</a:t>
            </a:r>
            <a:r>
              <a:rPr lang="en-US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ثم أوجد قيمة ذلك:</a:t>
            </a:r>
            <a:endParaRPr lang="ar-EG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foss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×1×1×1×1×1×1 =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34975" y="1004888"/>
            <a:ext cx="7708900" cy="4781550"/>
            <a:chOff x="500420" y="1356554"/>
            <a:chExt cx="7500604" cy="5930098"/>
          </a:xfrm>
        </p:grpSpPr>
        <p:sp>
          <p:nvSpPr>
            <p:cNvPr id="5" name="Round Single Corner Rectangle 4"/>
            <p:cNvSpPr/>
            <p:nvPr/>
          </p:nvSpPr>
          <p:spPr bwMode="auto">
            <a:xfrm>
              <a:off x="500420" y="1356554"/>
              <a:ext cx="7500604" cy="5930098"/>
            </a:xfrm>
            <a:prstGeom prst="round1Rect">
              <a:avLst/>
            </a:prstGeom>
            <a:gradFill flip="none" rotWithShape="1">
              <a:gsLst>
                <a:gs pos="14000">
                  <a:srgbClr val="0000FF"/>
                </a:gs>
                <a:gs pos="50000">
                  <a:schemeClr val="bg1"/>
                </a:gs>
                <a:gs pos="100000">
                  <a:srgbClr val="00FFFF"/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400"/>
            </a:p>
          </p:txBody>
        </p:sp>
        <p:sp>
          <p:nvSpPr>
            <p:cNvPr id="18438" name="TextBox 2"/>
            <p:cNvSpPr txBox="1">
              <a:spLocks noChangeArrowheads="1"/>
            </p:cNvSpPr>
            <p:nvPr/>
          </p:nvSpPr>
          <p:spPr bwMode="auto">
            <a:xfrm>
              <a:off x="772271" y="2037361"/>
              <a:ext cx="6500858" cy="2633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طعام: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تحتوي فطيرتان على </a:t>
              </a:r>
              <a:r>
                <a:rPr lang="ar-EG" sz="4400" b="1" baseline="30000" dirty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4 </a:t>
              </a:r>
              <a:r>
                <a:rPr lang="ar-EG" sz="4400" b="1" dirty="0" err="1" smtClean="0">
                  <a:latin typeface="Times New Roman" pitchFamily="18" charset="0"/>
                  <a:cs typeface="Times New Roman" pitchFamily="18" charset="0"/>
                </a:rPr>
                <a:t>س</a:t>
              </a:r>
              <a:r>
                <a:rPr lang="ar-SA" sz="4400" b="1" dirty="0" smtClean="0"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عر</a:t>
              </a:r>
              <a:r>
                <a:rPr lang="ar-SA" sz="4400" b="1" dirty="0" smtClean="0"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ا حراري</a:t>
              </a:r>
              <a:r>
                <a:rPr lang="ar-SA" sz="4400" b="1" dirty="0" smtClean="0">
                  <a:latin typeface="Times New Roman" pitchFamily="18" charset="0"/>
                  <a:cs typeface="Times New Roman" pitchFamily="18" charset="0"/>
                </a:rPr>
                <a:t>ًّ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ا.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فما العدد الذي تمثله القوة </a:t>
              </a:r>
              <a:r>
                <a:rPr lang="ar-EG" sz="4400" b="1" baseline="30000" dirty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4 ؟ </a:t>
              </a:r>
            </a:p>
          </p:txBody>
        </p:sp>
      </p:grpSp>
      <p:sp>
        <p:nvSpPr>
          <p:cNvPr id="7" name="Oval Callout 6"/>
          <p:cNvSpPr/>
          <p:nvPr/>
        </p:nvSpPr>
        <p:spPr>
          <a:xfrm>
            <a:off x="7643834" y="1714488"/>
            <a:ext cx="1285884" cy="1000132"/>
          </a:xfrm>
          <a:prstGeom prst="wedgeEllipseCallout">
            <a:avLst/>
          </a:prstGeom>
          <a:solidFill>
            <a:srgbClr val="CC00CC"/>
          </a:solidFill>
          <a:ln>
            <a:solidFill>
              <a:srgbClr val="990099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4438" y="4071938"/>
            <a:ext cx="5715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4800" b="1" baseline="30000" dirty="0">
                <a:solidFill>
                  <a:srgbClr val="0000CC"/>
                </a:solidFill>
              </a:rPr>
              <a:t>3</a:t>
            </a:r>
            <a:r>
              <a:rPr lang="ar-EG" sz="4800" b="1" dirty="0">
                <a:solidFill>
                  <a:srgbClr val="0000CC"/>
                </a:solidFill>
              </a:rPr>
              <a:t>4 = </a:t>
            </a:r>
            <a:r>
              <a:rPr lang="ar-EG" sz="4800" b="1" dirty="0">
                <a:solidFill>
                  <a:srgbClr val="FF0000"/>
                </a:solidFill>
              </a:rPr>
              <a:t>64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foss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طعام تحتوي فطيرتان على 34 سعراً حراري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34975" y="1004888"/>
            <a:ext cx="7708900" cy="4781550"/>
            <a:chOff x="500420" y="1356554"/>
            <a:chExt cx="7500604" cy="5930098"/>
          </a:xfrm>
        </p:grpSpPr>
        <p:sp>
          <p:nvSpPr>
            <p:cNvPr id="5" name="Round Single Corner Rectangle 4"/>
            <p:cNvSpPr/>
            <p:nvPr/>
          </p:nvSpPr>
          <p:spPr bwMode="auto">
            <a:xfrm>
              <a:off x="500420" y="1356554"/>
              <a:ext cx="7500604" cy="5930098"/>
            </a:xfrm>
            <a:prstGeom prst="round1Rect">
              <a:avLst/>
            </a:prstGeom>
            <a:gradFill flip="none" rotWithShape="1">
              <a:gsLst>
                <a:gs pos="14000">
                  <a:srgbClr val="0000FF"/>
                </a:gs>
                <a:gs pos="50000">
                  <a:schemeClr val="bg1"/>
                </a:gs>
                <a:gs pos="100000">
                  <a:srgbClr val="00FFFF"/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400"/>
            </a:p>
          </p:txBody>
        </p:sp>
        <p:sp>
          <p:nvSpPr>
            <p:cNvPr id="19462" name="TextBox 2"/>
            <p:cNvSpPr txBox="1">
              <a:spLocks noChangeArrowheads="1"/>
            </p:cNvSpPr>
            <p:nvPr/>
          </p:nvSpPr>
          <p:spPr bwMode="auto">
            <a:xfrm>
              <a:off x="944108" y="2037361"/>
              <a:ext cx="6153321" cy="2633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أنياب: </a:t>
              </a:r>
              <a:r>
                <a:rPr lang="ar-SA" sz="4400" b="1" dirty="0" smtClean="0">
                  <a:latin typeface="Times New Roman" pitchFamily="18" charset="0"/>
                  <a:cs typeface="Times New Roman" pitchFamily="18" charset="0"/>
                </a:rPr>
                <a:t>ت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بلغ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أكبر كتلة لناب الفيل الإفريقي </a:t>
              </a:r>
              <a:r>
                <a:rPr lang="ar-EG" sz="4400" b="1" baseline="30000" dirty="0">
                  <a:latin typeface="Times New Roman" pitchFamily="18" charset="0"/>
                  <a:cs typeface="Times New Roman" pitchFamily="18" charset="0"/>
                </a:rPr>
                <a:t>7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2 كجم تقريباً, فما العدد الذي تمثله تلك الكتلة؟</a:t>
              </a:r>
            </a:p>
          </p:txBody>
        </p:sp>
      </p:grpSp>
      <p:sp>
        <p:nvSpPr>
          <p:cNvPr id="7" name="Oval Callout 6"/>
          <p:cNvSpPr/>
          <p:nvPr/>
        </p:nvSpPr>
        <p:spPr>
          <a:xfrm>
            <a:off x="7643834" y="1714488"/>
            <a:ext cx="1285884" cy="1000132"/>
          </a:xfrm>
          <a:prstGeom prst="wedgeEllipseCallout">
            <a:avLst/>
          </a:prstGeom>
          <a:solidFill>
            <a:srgbClr val="CC00CC"/>
          </a:solidFill>
          <a:ln>
            <a:solidFill>
              <a:srgbClr val="990099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23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71563" y="4098925"/>
            <a:ext cx="62150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baseline="30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ar-EG" sz="4800" b="1" dirty="0"/>
              <a:t>= </a:t>
            </a:r>
            <a:r>
              <a:rPr lang="ar-EG" sz="4800" b="1" dirty="0">
                <a:solidFill>
                  <a:srgbClr val="FF0000"/>
                </a:solidFill>
              </a:rPr>
              <a:t>128 كجم</a:t>
            </a:r>
            <a:endParaRPr lang="ar-EG" sz="4800" b="1" dirty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foss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نياب يبلغ أكبر كتلة لناب الفيل الإفريقي 72 كجم تقريب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2 = 128 كج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5" y="642918"/>
            <a:ext cx="8715435" cy="5572164"/>
            <a:chOff x="214282" y="1357298"/>
            <a:chExt cx="8715435" cy="4857784"/>
          </a:xfrm>
          <a:effectLst>
            <a:outerShdw blurRad="50800" dist="1905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3" name="Group 5"/>
            <p:cNvGrpSpPr/>
            <p:nvPr/>
          </p:nvGrpSpPr>
          <p:grpSpPr>
            <a:xfrm>
              <a:off x="214282" y="1357298"/>
              <a:ext cx="8715435" cy="4857784"/>
              <a:chOff x="285721" y="1285860"/>
              <a:chExt cx="8715435" cy="4857784"/>
            </a:xfrm>
          </p:grpSpPr>
          <p:sp>
            <p:nvSpPr>
              <p:cNvPr id="5" name="Round Single Corner Rectangle 4"/>
              <p:cNvSpPr/>
              <p:nvPr/>
            </p:nvSpPr>
            <p:spPr>
              <a:xfrm>
                <a:off x="1142976" y="1285860"/>
                <a:ext cx="7858180" cy="4286280"/>
              </a:xfrm>
              <a:prstGeom prst="round1Rect">
                <a:avLst>
                  <a:gd name="adj" fmla="val 36333"/>
                </a:avLst>
              </a:prstGeom>
              <a:blipFill>
                <a:blip r:embed="rId7" cstate="print"/>
                <a:stretch>
                  <a:fillRect/>
                </a:stretch>
              </a:blip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 rot="10800000">
                <a:off x="285721" y="1857364"/>
                <a:ext cx="8215370" cy="4286280"/>
              </a:xfrm>
              <a:prstGeom prst="round1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066"/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762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4" name="Rectangle 2"/>
            <p:cNvSpPr/>
            <p:nvPr/>
          </p:nvSpPr>
          <p:spPr>
            <a:xfrm>
              <a:off x="642910" y="2286554"/>
              <a:ext cx="7143800" cy="12610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حلل </a:t>
              </a:r>
              <a:r>
                <a:rPr lang="ar-EG" sz="44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َّ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44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عدد من الأعداد الآتية إلى عوامله الأولية 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مستعمل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4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الأسس: 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215188" y="3357563"/>
            <a:ext cx="1357312" cy="1214437"/>
            <a:chOff x="7358082" y="642918"/>
            <a:chExt cx="1357322" cy="1214446"/>
          </a:xfrm>
        </p:grpSpPr>
        <p:sp>
          <p:nvSpPr>
            <p:cNvPr id="8" name="Oval 7"/>
            <p:cNvSpPr/>
            <p:nvPr/>
          </p:nvSpPr>
          <p:spPr>
            <a:xfrm>
              <a:off x="7358082" y="642918"/>
              <a:ext cx="1357322" cy="1214446"/>
            </a:xfrm>
            <a:prstGeom prst="ellipse">
              <a:avLst/>
            </a:prstGeom>
            <a:solidFill>
              <a:srgbClr val="00CC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643842" y="857232"/>
              <a:ext cx="8194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24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14875" y="3643313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71688" y="4857750"/>
            <a:ext cx="47863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4400" b="1" dirty="0">
                <a:solidFill>
                  <a:srgbClr val="0000CC"/>
                </a:solidFill>
              </a:rPr>
              <a:t>5 × 5 = </a:t>
            </a:r>
            <a:r>
              <a:rPr lang="ar-EG" sz="4400" b="1" baseline="30000" dirty="0">
                <a:solidFill>
                  <a:srgbClr val="FF0000"/>
                </a:solidFill>
              </a:rPr>
              <a:t>2</a:t>
            </a:r>
            <a:r>
              <a:rPr lang="ar-EG" sz="4400" b="1" dirty="0">
                <a:solidFill>
                  <a:srgbClr val="FF0000"/>
                </a:solidFill>
              </a:rPr>
              <a:t>5</a:t>
            </a:r>
            <a:r>
              <a:rPr lang="en-US" sz="4400" dirty="0">
                <a:solidFill>
                  <a:srgbClr val="0000CC"/>
                </a:solidFill>
              </a:rPr>
              <a:t> 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لل كل عدد من الأعداد الآتية إلى عوامله الأولية مستعملاً الأس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340 - clink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 × 5 = 25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57250" y="3500438"/>
            <a:ext cx="7000875" cy="2286000"/>
            <a:chOff x="1142976" y="3643314"/>
            <a:chExt cx="5572164" cy="1972378"/>
          </a:xfrm>
        </p:grpSpPr>
        <p:grpSp>
          <p:nvGrpSpPr>
            <p:cNvPr id="3083" name="Group 10"/>
            <p:cNvGrpSpPr>
              <a:grpSpLocks/>
            </p:cNvGrpSpPr>
            <p:nvPr/>
          </p:nvGrpSpPr>
          <p:grpSpPr bwMode="auto">
            <a:xfrm>
              <a:off x="1142976" y="3643314"/>
              <a:ext cx="5572164" cy="1972378"/>
              <a:chOff x="1142976" y="3643314"/>
              <a:chExt cx="5572164" cy="1972378"/>
            </a:xfrm>
          </p:grpSpPr>
          <p:pic>
            <p:nvPicPr>
              <p:cNvPr id="3085" name="Picture 5" descr="00015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2942869" y="1843421"/>
                <a:ext cx="1972378" cy="5572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Freeform 6"/>
              <p:cNvSpPr/>
              <p:nvPr/>
            </p:nvSpPr>
            <p:spPr>
              <a:xfrm>
                <a:off x="1309762" y="3652901"/>
                <a:ext cx="5390216" cy="1835407"/>
              </a:xfrm>
              <a:custGeom>
                <a:avLst/>
                <a:gdLst>
                  <a:gd name="connsiteX0" fmla="*/ 1144490 w 5390882"/>
                  <a:gd name="connsiteY0" fmla="*/ 127992 h 1835106"/>
                  <a:gd name="connsiteX1" fmla="*/ 1144490 w 5390882"/>
                  <a:gd name="connsiteY1" fmla="*/ 70842 h 1835106"/>
                  <a:gd name="connsiteX2" fmla="*/ 1130202 w 5390882"/>
                  <a:gd name="connsiteY2" fmla="*/ 27980 h 1835106"/>
                  <a:gd name="connsiteX3" fmla="*/ 1258790 w 5390882"/>
                  <a:gd name="connsiteY3" fmla="*/ 42267 h 1835106"/>
                  <a:gd name="connsiteX4" fmla="*/ 1330227 w 5390882"/>
                  <a:gd name="connsiteY4" fmla="*/ 56555 h 1835106"/>
                  <a:gd name="connsiteX5" fmla="*/ 1487390 w 5390882"/>
                  <a:gd name="connsiteY5" fmla="*/ 99417 h 1835106"/>
                  <a:gd name="connsiteX6" fmla="*/ 1701702 w 5390882"/>
                  <a:gd name="connsiteY6" fmla="*/ 113705 h 1835106"/>
                  <a:gd name="connsiteX7" fmla="*/ 1901727 w 5390882"/>
                  <a:gd name="connsiteY7" fmla="*/ 156567 h 1835106"/>
                  <a:gd name="connsiteX8" fmla="*/ 2130327 w 5390882"/>
                  <a:gd name="connsiteY8" fmla="*/ 170855 h 1835106"/>
                  <a:gd name="connsiteX9" fmla="*/ 2287490 w 5390882"/>
                  <a:gd name="connsiteY9" fmla="*/ 170855 h 1835106"/>
                  <a:gd name="connsiteX10" fmla="*/ 2273202 w 5390882"/>
                  <a:gd name="connsiteY10" fmla="*/ 127992 h 1835106"/>
                  <a:gd name="connsiteX11" fmla="*/ 2316065 w 5390882"/>
                  <a:gd name="connsiteY11" fmla="*/ 113705 h 1835106"/>
                  <a:gd name="connsiteX12" fmla="*/ 2358927 w 5390882"/>
                  <a:gd name="connsiteY12" fmla="*/ 142280 h 1835106"/>
                  <a:gd name="connsiteX13" fmla="*/ 2487515 w 5390882"/>
                  <a:gd name="connsiteY13" fmla="*/ 170855 h 1835106"/>
                  <a:gd name="connsiteX14" fmla="*/ 2501802 w 5390882"/>
                  <a:gd name="connsiteY14" fmla="*/ 242292 h 1835106"/>
                  <a:gd name="connsiteX15" fmla="*/ 2544665 w 5390882"/>
                  <a:gd name="connsiteY15" fmla="*/ 256580 h 1835106"/>
                  <a:gd name="connsiteX16" fmla="*/ 2787552 w 5390882"/>
                  <a:gd name="connsiteY16" fmla="*/ 242292 h 1835106"/>
                  <a:gd name="connsiteX17" fmla="*/ 3059015 w 5390882"/>
                  <a:gd name="connsiteY17" fmla="*/ 213717 h 1835106"/>
                  <a:gd name="connsiteX18" fmla="*/ 3130452 w 5390882"/>
                  <a:gd name="connsiteY18" fmla="*/ 199430 h 1835106"/>
                  <a:gd name="connsiteX19" fmla="*/ 3173315 w 5390882"/>
                  <a:gd name="connsiteY19" fmla="*/ 170855 h 1835106"/>
                  <a:gd name="connsiteX20" fmla="*/ 3216177 w 5390882"/>
                  <a:gd name="connsiteY20" fmla="*/ 156567 h 1835106"/>
                  <a:gd name="connsiteX21" fmla="*/ 3630515 w 5390882"/>
                  <a:gd name="connsiteY21" fmla="*/ 170855 h 1835106"/>
                  <a:gd name="connsiteX22" fmla="*/ 3744815 w 5390882"/>
                  <a:gd name="connsiteY22" fmla="*/ 170855 h 1835106"/>
                  <a:gd name="connsiteX23" fmla="*/ 3759102 w 5390882"/>
                  <a:gd name="connsiteY23" fmla="*/ 213717 h 1835106"/>
                  <a:gd name="connsiteX24" fmla="*/ 4059140 w 5390882"/>
                  <a:gd name="connsiteY24" fmla="*/ 199430 h 1835106"/>
                  <a:gd name="connsiteX25" fmla="*/ 4159152 w 5390882"/>
                  <a:gd name="connsiteY25" fmla="*/ 185142 h 1835106"/>
                  <a:gd name="connsiteX26" fmla="*/ 4202015 w 5390882"/>
                  <a:gd name="connsiteY26" fmla="*/ 156567 h 1835106"/>
                  <a:gd name="connsiteX27" fmla="*/ 4359177 w 5390882"/>
                  <a:gd name="connsiteY27" fmla="*/ 127992 h 1835106"/>
                  <a:gd name="connsiteX28" fmla="*/ 4473477 w 5390882"/>
                  <a:gd name="connsiteY28" fmla="*/ 142280 h 1835106"/>
                  <a:gd name="connsiteX29" fmla="*/ 4516340 w 5390882"/>
                  <a:gd name="connsiteY29" fmla="*/ 170855 h 1835106"/>
                  <a:gd name="connsiteX30" fmla="*/ 4816377 w 5390882"/>
                  <a:gd name="connsiteY30" fmla="*/ 156567 h 1835106"/>
                  <a:gd name="connsiteX31" fmla="*/ 4844952 w 5390882"/>
                  <a:gd name="connsiteY31" fmla="*/ 113705 h 1835106"/>
                  <a:gd name="connsiteX32" fmla="*/ 4859240 w 5390882"/>
                  <a:gd name="connsiteY32" fmla="*/ 70842 h 1835106"/>
                  <a:gd name="connsiteX33" fmla="*/ 5273577 w 5390882"/>
                  <a:gd name="connsiteY33" fmla="*/ 85130 h 1835106"/>
                  <a:gd name="connsiteX34" fmla="*/ 5259290 w 5390882"/>
                  <a:gd name="connsiteY34" fmla="*/ 170855 h 1835106"/>
                  <a:gd name="connsiteX35" fmla="*/ 5245002 w 5390882"/>
                  <a:gd name="connsiteY35" fmla="*/ 213717 h 1835106"/>
                  <a:gd name="connsiteX36" fmla="*/ 5202140 w 5390882"/>
                  <a:gd name="connsiteY36" fmla="*/ 228005 h 1835106"/>
                  <a:gd name="connsiteX37" fmla="*/ 5159277 w 5390882"/>
                  <a:gd name="connsiteY37" fmla="*/ 256580 h 1835106"/>
                  <a:gd name="connsiteX38" fmla="*/ 5073552 w 5390882"/>
                  <a:gd name="connsiteY38" fmla="*/ 285155 h 1835106"/>
                  <a:gd name="connsiteX39" fmla="*/ 5059265 w 5390882"/>
                  <a:gd name="connsiteY39" fmla="*/ 413742 h 1835106"/>
                  <a:gd name="connsiteX40" fmla="*/ 5159277 w 5390882"/>
                  <a:gd name="connsiteY40" fmla="*/ 399455 h 1835106"/>
                  <a:gd name="connsiteX41" fmla="*/ 5287865 w 5390882"/>
                  <a:gd name="connsiteY41" fmla="*/ 399455 h 1835106"/>
                  <a:gd name="connsiteX42" fmla="*/ 5202140 w 5390882"/>
                  <a:gd name="connsiteY42" fmla="*/ 428030 h 1835106"/>
                  <a:gd name="connsiteX43" fmla="*/ 5245002 w 5390882"/>
                  <a:gd name="connsiteY43" fmla="*/ 442317 h 1835106"/>
                  <a:gd name="connsiteX44" fmla="*/ 5259290 w 5390882"/>
                  <a:gd name="connsiteY44" fmla="*/ 599480 h 1835106"/>
                  <a:gd name="connsiteX45" fmla="*/ 5273577 w 5390882"/>
                  <a:gd name="connsiteY45" fmla="*/ 642342 h 1835106"/>
                  <a:gd name="connsiteX46" fmla="*/ 5202140 w 5390882"/>
                  <a:gd name="connsiteY46" fmla="*/ 656630 h 1835106"/>
                  <a:gd name="connsiteX47" fmla="*/ 5159277 w 5390882"/>
                  <a:gd name="connsiteY47" fmla="*/ 685205 h 1835106"/>
                  <a:gd name="connsiteX48" fmla="*/ 5144990 w 5390882"/>
                  <a:gd name="connsiteY48" fmla="*/ 642342 h 1835106"/>
                  <a:gd name="connsiteX49" fmla="*/ 5073552 w 5390882"/>
                  <a:gd name="connsiteY49" fmla="*/ 699492 h 1835106"/>
                  <a:gd name="connsiteX50" fmla="*/ 5087840 w 5390882"/>
                  <a:gd name="connsiteY50" fmla="*/ 742355 h 1835106"/>
                  <a:gd name="connsiteX51" fmla="*/ 5159277 w 5390882"/>
                  <a:gd name="connsiteY51" fmla="*/ 813792 h 1835106"/>
                  <a:gd name="connsiteX52" fmla="*/ 5273577 w 5390882"/>
                  <a:gd name="connsiteY52" fmla="*/ 828080 h 1835106"/>
                  <a:gd name="connsiteX53" fmla="*/ 5302152 w 5390882"/>
                  <a:gd name="connsiteY53" fmla="*/ 928092 h 1835106"/>
                  <a:gd name="connsiteX54" fmla="*/ 5330727 w 5390882"/>
                  <a:gd name="connsiteY54" fmla="*/ 970955 h 1835106"/>
                  <a:gd name="connsiteX55" fmla="*/ 5345015 w 5390882"/>
                  <a:gd name="connsiteY55" fmla="*/ 1013817 h 1835106"/>
                  <a:gd name="connsiteX56" fmla="*/ 5387877 w 5390882"/>
                  <a:gd name="connsiteY56" fmla="*/ 1028105 h 1835106"/>
                  <a:gd name="connsiteX57" fmla="*/ 5302152 w 5390882"/>
                  <a:gd name="connsiteY57" fmla="*/ 1042392 h 1835106"/>
                  <a:gd name="connsiteX58" fmla="*/ 5173565 w 5390882"/>
                  <a:gd name="connsiteY58" fmla="*/ 1056680 h 1835106"/>
                  <a:gd name="connsiteX59" fmla="*/ 5059265 w 5390882"/>
                  <a:gd name="connsiteY59" fmla="*/ 1056680 h 1835106"/>
                  <a:gd name="connsiteX60" fmla="*/ 4959252 w 5390882"/>
                  <a:gd name="connsiteY60" fmla="*/ 1070967 h 1835106"/>
                  <a:gd name="connsiteX61" fmla="*/ 4973540 w 5390882"/>
                  <a:gd name="connsiteY61" fmla="*/ 1113830 h 1835106"/>
                  <a:gd name="connsiteX62" fmla="*/ 5016402 w 5390882"/>
                  <a:gd name="connsiteY62" fmla="*/ 1085255 h 1835106"/>
                  <a:gd name="connsiteX63" fmla="*/ 5030690 w 5390882"/>
                  <a:gd name="connsiteY63" fmla="*/ 1142405 h 1835106"/>
                  <a:gd name="connsiteX64" fmla="*/ 5073552 w 5390882"/>
                  <a:gd name="connsiteY64" fmla="*/ 1156692 h 1835106"/>
                  <a:gd name="connsiteX65" fmla="*/ 5116415 w 5390882"/>
                  <a:gd name="connsiteY65" fmla="*/ 1185267 h 1835106"/>
                  <a:gd name="connsiteX66" fmla="*/ 5144990 w 5390882"/>
                  <a:gd name="connsiteY66" fmla="*/ 1228130 h 1835106"/>
                  <a:gd name="connsiteX67" fmla="*/ 5116415 w 5390882"/>
                  <a:gd name="connsiteY67" fmla="*/ 1270992 h 1835106"/>
                  <a:gd name="connsiteX68" fmla="*/ 5102127 w 5390882"/>
                  <a:gd name="connsiteY68" fmla="*/ 1313855 h 1835106"/>
                  <a:gd name="connsiteX69" fmla="*/ 5059265 w 5390882"/>
                  <a:gd name="connsiteY69" fmla="*/ 1328142 h 1835106"/>
                  <a:gd name="connsiteX70" fmla="*/ 5002115 w 5390882"/>
                  <a:gd name="connsiteY70" fmla="*/ 1399580 h 1835106"/>
                  <a:gd name="connsiteX71" fmla="*/ 4916390 w 5390882"/>
                  <a:gd name="connsiteY71" fmla="*/ 1428155 h 1835106"/>
                  <a:gd name="connsiteX72" fmla="*/ 4887815 w 5390882"/>
                  <a:gd name="connsiteY72" fmla="*/ 1471017 h 1835106"/>
                  <a:gd name="connsiteX73" fmla="*/ 4873527 w 5390882"/>
                  <a:gd name="connsiteY73" fmla="*/ 1585317 h 1835106"/>
                  <a:gd name="connsiteX74" fmla="*/ 4787802 w 5390882"/>
                  <a:gd name="connsiteY74" fmla="*/ 1628180 h 1835106"/>
                  <a:gd name="connsiteX75" fmla="*/ 4730652 w 5390882"/>
                  <a:gd name="connsiteY75" fmla="*/ 1713905 h 1835106"/>
                  <a:gd name="connsiteX76" fmla="*/ 4644927 w 5390882"/>
                  <a:gd name="connsiteY76" fmla="*/ 1771055 h 1835106"/>
                  <a:gd name="connsiteX77" fmla="*/ 4573490 w 5390882"/>
                  <a:gd name="connsiteY77" fmla="*/ 1828205 h 1835106"/>
                  <a:gd name="connsiteX78" fmla="*/ 4530627 w 5390882"/>
                  <a:gd name="connsiteY78" fmla="*/ 1799630 h 1835106"/>
                  <a:gd name="connsiteX79" fmla="*/ 4544915 w 5390882"/>
                  <a:gd name="connsiteY79" fmla="*/ 1756767 h 1835106"/>
                  <a:gd name="connsiteX80" fmla="*/ 4516340 w 5390882"/>
                  <a:gd name="connsiteY80" fmla="*/ 1713905 h 1835106"/>
                  <a:gd name="connsiteX81" fmla="*/ 4216302 w 5390882"/>
                  <a:gd name="connsiteY81" fmla="*/ 1671042 h 1835106"/>
                  <a:gd name="connsiteX82" fmla="*/ 4159152 w 5390882"/>
                  <a:gd name="connsiteY82" fmla="*/ 1656755 h 1835106"/>
                  <a:gd name="connsiteX83" fmla="*/ 4116290 w 5390882"/>
                  <a:gd name="connsiteY83" fmla="*/ 1642467 h 1835106"/>
                  <a:gd name="connsiteX84" fmla="*/ 3759102 w 5390882"/>
                  <a:gd name="connsiteY84" fmla="*/ 1656755 h 1835106"/>
                  <a:gd name="connsiteX85" fmla="*/ 3673377 w 5390882"/>
                  <a:gd name="connsiteY85" fmla="*/ 1671042 h 1835106"/>
                  <a:gd name="connsiteX86" fmla="*/ 3644802 w 5390882"/>
                  <a:gd name="connsiteY86" fmla="*/ 1713905 h 1835106"/>
                  <a:gd name="connsiteX87" fmla="*/ 3601940 w 5390882"/>
                  <a:gd name="connsiteY87" fmla="*/ 1742480 h 1835106"/>
                  <a:gd name="connsiteX88" fmla="*/ 3544790 w 5390882"/>
                  <a:gd name="connsiteY88" fmla="*/ 1728192 h 1835106"/>
                  <a:gd name="connsiteX89" fmla="*/ 3459065 w 5390882"/>
                  <a:gd name="connsiteY89" fmla="*/ 1699617 h 1835106"/>
                  <a:gd name="connsiteX90" fmla="*/ 3159027 w 5390882"/>
                  <a:gd name="connsiteY90" fmla="*/ 1713905 h 1835106"/>
                  <a:gd name="connsiteX91" fmla="*/ 3116165 w 5390882"/>
                  <a:gd name="connsiteY91" fmla="*/ 1742480 h 1835106"/>
                  <a:gd name="connsiteX92" fmla="*/ 3073302 w 5390882"/>
                  <a:gd name="connsiteY92" fmla="*/ 1713905 h 1835106"/>
                  <a:gd name="connsiteX93" fmla="*/ 2987577 w 5390882"/>
                  <a:gd name="connsiteY93" fmla="*/ 1685330 h 1835106"/>
                  <a:gd name="connsiteX94" fmla="*/ 2787552 w 5390882"/>
                  <a:gd name="connsiteY94" fmla="*/ 1656755 h 1835106"/>
                  <a:gd name="connsiteX95" fmla="*/ 2658965 w 5390882"/>
                  <a:gd name="connsiteY95" fmla="*/ 1599605 h 1835106"/>
                  <a:gd name="connsiteX96" fmla="*/ 2616102 w 5390882"/>
                  <a:gd name="connsiteY96" fmla="*/ 1585317 h 1835106"/>
                  <a:gd name="connsiteX97" fmla="*/ 2573240 w 5390882"/>
                  <a:gd name="connsiteY97" fmla="*/ 1556742 h 1835106"/>
                  <a:gd name="connsiteX98" fmla="*/ 2416077 w 5390882"/>
                  <a:gd name="connsiteY98" fmla="*/ 1542455 h 1835106"/>
                  <a:gd name="connsiteX99" fmla="*/ 2330352 w 5390882"/>
                  <a:gd name="connsiteY99" fmla="*/ 1571030 h 1835106"/>
                  <a:gd name="connsiteX100" fmla="*/ 2287490 w 5390882"/>
                  <a:gd name="connsiteY100" fmla="*/ 1585317 h 1835106"/>
                  <a:gd name="connsiteX101" fmla="*/ 2187477 w 5390882"/>
                  <a:gd name="connsiteY101" fmla="*/ 1599605 h 1835106"/>
                  <a:gd name="connsiteX102" fmla="*/ 2144615 w 5390882"/>
                  <a:gd name="connsiteY102" fmla="*/ 1613892 h 1835106"/>
                  <a:gd name="connsiteX103" fmla="*/ 1787427 w 5390882"/>
                  <a:gd name="connsiteY103" fmla="*/ 1685330 h 1835106"/>
                  <a:gd name="connsiteX104" fmla="*/ 1630265 w 5390882"/>
                  <a:gd name="connsiteY104" fmla="*/ 1713905 h 1835106"/>
                  <a:gd name="connsiteX105" fmla="*/ 1458815 w 5390882"/>
                  <a:gd name="connsiteY105" fmla="*/ 1685330 h 1835106"/>
                  <a:gd name="connsiteX106" fmla="*/ 1330227 w 5390882"/>
                  <a:gd name="connsiteY106" fmla="*/ 1628180 h 1835106"/>
                  <a:gd name="connsiteX107" fmla="*/ 1287365 w 5390882"/>
                  <a:gd name="connsiteY107" fmla="*/ 1613892 h 1835106"/>
                  <a:gd name="connsiteX108" fmla="*/ 1244502 w 5390882"/>
                  <a:gd name="connsiteY108" fmla="*/ 1585317 h 1835106"/>
                  <a:gd name="connsiteX109" fmla="*/ 1015902 w 5390882"/>
                  <a:gd name="connsiteY109" fmla="*/ 1571030 h 1835106"/>
                  <a:gd name="connsiteX110" fmla="*/ 815877 w 5390882"/>
                  <a:gd name="connsiteY110" fmla="*/ 1571030 h 1835106"/>
                  <a:gd name="connsiteX111" fmla="*/ 787302 w 5390882"/>
                  <a:gd name="connsiteY111" fmla="*/ 1613892 h 1835106"/>
                  <a:gd name="connsiteX112" fmla="*/ 673002 w 5390882"/>
                  <a:gd name="connsiteY112" fmla="*/ 1585317 h 1835106"/>
                  <a:gd name="connsiteX113" fmla="*/ 630140 w 5390882"/>
                  <a:gd name="connsiteY113" fmla="*/ 1542455 h 1835106"/>
                  <a:gd name="connsiteX114" fmla="*/ 487265 w 5390882"/>
                  <a:gd name="connsiteY114" fmla="*/ 1528167 h 1835106"/>
                  <a:gd name="connsiteX115" fmla="*/ 444402 w 5390882"/>
                  <a:gd name="connsiteY115" fmla="*/ 1499592 h 1835106"/>
                  <a:gd name="connsiteX116" fmla="*/ 301527 w 5390882"/>
                  <a:gd name="connsiteY116" fmla="*/ 1471017 h 1835106"/>
                  <a:gd name="connsiteX117" fmla="*/ 230090 w 5390882"/>
                  <a:gd name="connsiteY117" fmla="*/ 1399580 h 1835106"/>
                  <a:gd name="connsiteX118" fmla="*/ 144365 w 5390882"/>
                  <a:gd name="connsiteY118" fmla="*/ 1313855 h 1835106"/>
                  <a:gd name="connsiteX119" fmla="*/ 187227 w 5390882"/>
                  <a:gd name="connsiteY119" fmla="*/ 1299567 h 1835106"/>
                  <a:gd name="connsiteX120" fmla="*/ 301527 w 5390882"/>
                  <a:gd name="connsiteY120" fmla="*/ 1285280 h 1835106"/>
                  <a:gd name="connsiteX121" fmla="*/ 344390 w 5390882"/>
                  <a:gd name="connsiteY121" fmla="*/ 1256705 h 1835106"/>
                  <a:gd name="connsiteX122" fmla="*/ 387252 w 5390882"/>
                  <a:gd name="connsiteY122" fmla="*/ 1170980 h 1835106"/>
                  <a:gd name="connsiteX123" fmla="*/ 315815 w 5390882"/>
                  <a:gd name="connsiteY123" fmla="*/ 1113830 h 1835106"/>
                  <a:gd name="connsiteX124" fmla="*/ 72927 w 5390882"/>
                  <a:gd name="connsiteY124" fmla="*/ 1099542 h 1835106"/>
                  <a:gd name="connsiteX125" fmla="*/ 58640 w 5390882"/>
                  <a:gd name="connsiteY125" fmla="*/ 970955 h 1835106"/>
                  <a:gd name="connsiteX126" fmla="*/ 44352 w 5390882"/>
                  <a:gd name="connsiteY126" fmla="*/ 928092 h 1835106"/>
                  <a:gd name="connsiteX127" fmla="*/ 87215 w 5390882"/>
                  <a:gd name="connsiteY127" fmla="*/ 899517 h 1835106"/>
                  <a:gd name="connsiteX128" fmla="*/ 258665 w 5390882"/>
                  <a:gd name="connsiteY128" fmla="*/ 885230 h 1835106"/>
                  <a:gd name="connsiteX129" fmla="*/ 272952 w 5390882"/>
                  <a:gd name="connsiteY129" fmla="*/ 842367 h 1835106"/>
                  <a:gd name="connsiteX130" fmla="*/ 230090 w 5390882"/>
                  <a:gd name="connsiteY130" fmla="*/ 742355 h 1835106"/>
                  <a:gd name="connsiteX131" fmla="*/ 187227 w 5390882"/>
                  <a:gd name="connsiteY131" fmla="*/ 728067 h 1835106"/>
                  <a:gd name="connsiteX132" fmla="*/ 144365 w 5390882"/>
                  <a:gd name="connsiteY132" fmla="*/ 685205 h 1835106"/>
                  <a:gd name="connsiteX133" fmla="*/ 15777 w 5390882"/>
                  <a:gd name="connsiteY133" fmla="*/ 628055 h 1835106"/>
                  <a:gd name="connsiteX134" fmla="*/ 30065 w 5390882"/>
                  <a:gd name="connsiteY134" fmla="*/ 585192 h 1835106"/>
                  <a:gd name="connsiteX135" fmla="*/ 72927 w 5390882"/>
                  <a:gd name="connsiteY135" fmla="*/ 570905 h 1835106"/>
                  <a:gd name="connsiteX136" fmla="*/ 201515 w 5390882"/>
                  <a:gd name="connsiteY136" fmla="*/ 542330 h 1835106"/>
                  <a:gd name="connsiteX137" fmla="*/ 230090 w 5390882"/>
                  <a:gd name="connsiteY137" fmla="*/ 499467 h 1835106"/>
                  <a:gd name="connsiteX138" fmla="*/ 244377 w 5390882"/>
                  <a:gd name="connsiteY138" fmla="*/ 456605 h 1835106"/>
                  <a:gd name="connsiteX139" fmla="*/ 287240 w 5390882"/>
                  <a:gd name="connsiteY139" fmla="*/ 442317 h 1835106"/>
                  <a:gd name="connsiteX140" fmla="*/ 358677 w 5390882"/>
                  <a:gd name="connsiteY140" fmla="*/ 313730 h 1835106"/>
                  <a:gd name="connsiteX141" fmla="*/ 315815 w 5390882"/>
                  <a:gd name="connsiteY141" fmla="*/ 299442 h 1835106"/>
                  <a:gd name="connsiteX142" fmla="*/ 230090 w 5390882"/>
                  <a:gd name="connsiteY142" fmla="*/ 342305 h 1835106"/>
                  <a:gd name="connsiteX143" fmla="*/ 187227 w 5390882"/>
                  <a:gd name="connsiteY143" fmla="*/ 356592 h 1835106"/>
                  <a:gd name="connsiteX144" fmla="*/ 158652 w 5390882"/>
                  <a:gd name="connsiteY144" fmla="*/ 313730 h 1835106"/>
                  <a:gd name="connsiteX145" fmla="*/ 172940 w 5390882"/>
                  <a:gd name="connsiteY145" fmla="*/ 170855 h 1835106"/>
                  <a:gd name="connsiteX146" fmla="*/ 187227 w 5390882"/>
                  <a:gd name="connsiteY146" fmla="*/ 127992 h 1835106"/>
                  <a:gd name="connsiteX147" fmla="*/ 201515 w 5390882"/>
                  <a:gd name="connsiteY147" fmla="*/ 56555 h 183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5390882" h="1835106">
                    <a:moveTo>
                      <a:pt x="1144490" y="127992"/>
                    </a:moveTo>
                    <a:cubicBezTo>
                      <a:pt x="1054252" y="67834"/>
                      <a:pt x="1120427" y="131000"/>
                      <a:pt x="1144490" y="70842"/>
                    </a:cubicBezTo>
                    <a:cubicBezTo>
                      <a:pt x="1150083" y="56859"/>
                      <a:pt x="1134965" y="42267"/>
                      <a:pt x="1130202" y="27980"/>
                    </a:cubicBezTo>
                    <a:cubicBezTo>
                      <a:pt x="1214141" y="0"/>
                      <a:pt x="1133776" y="17263"/>
                      <a:pt x="1258790" y="42267"/>
                    </a:cubicBezTo>
                    <a:cubicBezTo>
                      <a:pt x="1282602" y="47030"/>
                      <a:pt x="1306799" y="50165"/>
                      <a:pt x="1330227" y="56555"/>
                    </a:cubicBezTo>
                    <a:cubicBezTo>
                      <a:pt x="1404648" y="76852"/>
                      <a:pt x="1414103" y="92088"/>
                      <a:pt x="1487390" y="99417"/>
                    </a:cubicBezTo>
                    <a:cubicBezTo>
                      <a:pt x="1558631" y="106541"/>
                      <a:pt x="1630265" y="108942"/>
                      <a:pt x="1701702" y="113705"/>
                    </a:cubicBezTo>
                    <a:cubicBezTo>
                      <a:pt x="1786718" y="170382"/>
                      <a:pt x="1732414" y="144025"/>
                      <a:pt x="1901727" y="156567"/>
                    </a:cubicBezTo>
                    <a:cubicBezTo>
                      <a:pt x="1977867" y="162207"/>
                      <a:pt x="2054127" y="166092"/>
                      <a:pt x="2130327" y="170855"/>
                    </a:cubicBezTo>
                    <a:cubicBezTo>
                      <a:pt x="2180346" y="183359"/>
                      <a:pt x="2236298" y="204983"/>
                      <a:pt x="2287490" y="170855"/>
                    </a:cubicBezTo>
                    <a:cubicBezTo>
                      <a:pt x="2300021" y="162501"/>
                      <a:pt x="2277965" y="142280"/>
                      <a:pt x="2273202" y="127992"/>
                    </a:cubicBezTo>
                    <a:cubicBezTo>
                      <a:pt x="2287490" y="123230"/>
                      <a:pt x="2301209" y="111229"/>
                      <a:pt x="2316065" y="113705"/>
                    </a:cubicBezTo>
                    <a:cubicBezTo>
                      <a:pt x="2333003" y="116528"/>
                      <a:pt x="2343568" y="134601"/>
                      <a:pt x="2358927" y="142280"/>
                    </a:cubicBezTo>
                    <a:cubicBezTo>
                      <a:pt x="2394097" y="159865"/>
                      <a:pt x="2454597" y="165368"/>
                      <a:pt x="2487515" y="170855"/>
                    </a:cubicBezTo>
                    <a:cubicBezTo>
                      <a:pt x="2492277" y="194667"/>
                      <a:pt x="2488332" y="222087"/>
                      <a:pt x="2501802" y="242292"/>
                    </a:cubicBezTo>
                    <a:cubicBezTo>
                      <a:pt x="2510156" y="254823"/>
                      <a:pt x="2529604" y="256580"/>
                      <a:pt x="2544665" y="256580"/>
                    </a:cubicBezTo>
                    <a:cubicBezTo>
                      <a:pt x="2625767" y="256580"/>
                      <a:pt x="2706656" y="248070"/>
                      <a:pt x="2787552" y="242292"/>
                    </a:cubicBezTo>
                    <a:cubicBezTo>
                      <a:pt x="2856952" y="237335"/>
                      <a:pt x="2984489" y="225183"/>
                      <a:pt x="3059015" y="213717"/>
                    </a:cubicBezTo>
                    <a:cubicBezTo>
                      <a:pt x="3083017" y="210024"/>
                      <a:pt x="3106640" y="204192"/>
                      <a:pt x="3130452" y="199430"/>
                    </a:cubicBezTo>
                    <a:cubicBezTo>
                      <a:pt x="3144740" y="189905"/>
                      <a:pt x="3157956" y="178534"/>
                      <a:pt x="3173315" y="170855"/>
                    </a:cubicBezTo>
                    <a:cubicBezTo>
                      <a:pt x="3186785" y="164120"/>
                      <a:pt x="3201117" y="156567"/>
                      <a:pt x="3216177" y="156567"/>
                    </a:cubicBezTo>
                    <a:cubicBezTo>
                      <a:pt x="3354372" y="156567"/>
                      <a:pt x="3492402" y="166092"/>
                      <a:pt x="3630515" y="170855"/>
                    </a:cubicBezTo>
                    <a:cubicBezTo>
                      <a:pt x="3666801" y="161783"/>
                      <a:pt x="3708529" y="141826"/>
                      <a:pt x="3744815" y="170855"/>
                    </a:cubicBezTo>
                    <a:cubicBezTo>
                      <a:pt x="3756575" y="180263"/>
                      <a:pt x="3754340" y="199430"/>
                      <a:pt x="3759102" y="213717"/>
                    </a:cubicBezTo>
                    <a:cubicBezTo>
                      <a:pt x="3859115" y="208955"/>
                      <a:pt x="3959268" y="206564"/>
                      <a:pt x="4059140" y="199430"/>
                    </a:cubicBezTo>
                    <a:cubicBezTo>
                      <a:pt x="4092730" y="197031"/>
                      <a:pt x="4126896" y="194819"/>
                      <a:pt x="4159152" y="185142"/>
                    </a:cubicBezTo>
                    <a:cubicBezTo>
                      <a:pt x="4175599" y="180208"/>
                      <a:pt x="4186656" y="164246"/>
                      <a:pt x="4202015" y="156567"/>
                    </a:cubicBezTo>
                    <a:cubicBezTo>
                      <a:pt x="4246063" y="134543"/>
                      <a:pt x="4319781" y="132917"/>
                      <a:pt x="4359177" y="127992"/>
                    </a:cubicBezTo>
                    <a:cubicBezTo>
                      <a:pt x="4397277" y="132755"/>
                      <a:pt x="4436433" y="132177"/>
                      <a:pt x="4473477" y="142280"/>
                    </a:cubicBezTo>
                    <a:cubicBezTo>
                      <a:pt x="4490044" y="146798"/>
                      <a:pt x="4499183" y="170140"/>
                      <a:pt x="4516340" y="170855"/>
                    </a:cubicBezTo>
                    <a:lnTo>
                      <a:pt x="4816377" y="156567"/>
                    </a:lnTo>
                    <a:cubicBezTo>
                      <a:pt x="4825902" y="142280"/>
                      <a:pt x="4837273" y="129063"/>
                      <a:pt x="4844952" y="113705"/>
                    </a:cubicBezTo>
                    <a:cubicBezTo>
                      <a:pt x="4851687" y="100234"/>
                      <a:pt x="4844213" y="71844"/>
                      <a:pt x="4859240" y="70842"/>
                    </a:cubicBezTo>
                    <a:cubicBezTo>
                      <a:pt x="4997128" y="61649"/>
                      <a:pt x="5135465" y="80367"/>
                      <a:pt x="5273577" y="85130"/>
                    </a:cubicBezTo>
                    <a:cubicBezTo>
                      <a:pt x="5268815" y="113705"/>
                      <a:pt x="5265574" y="142576"/>
                      <a:pt x="5259290" y="170855"/>
                    </a:cubicBezTo>
                    <a:cubicBezTo>
                      <a:pt x="5256023" y="185557"/>
                      <a:pt x="5255651" y="203068"/>
                      <a:pt x="5245002" y="213717"/>
                    </a:cubicBezTo>
                    <a:cubicBezTo>
                      <a:pt x="5234353" y="224366"/>
                      <a:pt x="5215610" y="221270"/>
                      <a:pt x="5202140" y="228005"/>
                    </a:cubicBezTo>
                    <a:cubicBezTo>
                      <a:pt x="5186781" y="235684"/>
                      <a:pt x="5174969" y="249606"/>
                      <a:pt x="5159277" y="256580"/>
                    </a:cubicBezTo>
                    <a:cubicBezTo>
                      <a:pt x="5131752" y="268813"/>
                      <a:pt x="5073552" y="285155"/>
                      <a:pt x="5073552" y="285155"/>
                    </a:cubicBezTo>
                    <a:cubicBezTo>
                      <a:pt x="5054561" y="313641"/>
                      <a:pt x="4998875" y="375998"/>
                      <a:pt x="5059265" y="413742"/>
                    </a:cubicBezTo>
                    <a:cubicBezTo>
                      <a:pt x="5087822" y="431590"/>
                      <a:pt x="5125940" y="404217"/>
                      <a:pt x="5159277" y="399455"/>
                    </a:cubicBezTo>
                    <a:cubicBezTo>
                      <a:pt x="5177332" y="393436"/>
                      <a:pt x="5287865" y="349163"/>
                      <a:pt x="5287865" y="399455"/>
                    </a:cubicBezTo>
                    <a:cubicBezTo>
                      <a:pt x="5287865" y="429576"/>
                      <a:pt x="5202140" y="428030"/>
                      <a:pt x="5202140" y="428030"/>
                    </a:cubicBezTo>
                    <a:cubicBezTo>
                      <a:pt x="5216427" y="432792"/>
                      <a:pt x="5240240" y="428030"/>
                      <a:pt x="5245002" y="442317"/>
                    </a:cubicBezTo>
                    <a:cubicBezTo>
                      <a:pt x="5261637" y="492221"/>
                      <a:pt x="5251851" y="547405"/>
                      <a:pt x="5259290" y="599480"/>
                    </a:cubicBezTo>
                    <a:cubicBezTo>
                      <a:pt x="5261420" y="614389"/>
                      <a:pt x="5268815" y="628055"/>
                      <a:pt x="5273577" y="642342"/>
                    </a:cubicBezTo>
                    <a:cubicBezTo>
                      <a:pt x="5210077" y="737593"/>
                      <a:pt x="5284689" y="656630"/>
                      <a:pt x="5202140" y="656630"/>
                    </a:cubicBezTo>
                    <a:cubicBezTo>
                      <a:pt x="5184968" y="656630"/>
                      <a:pt x="5173565" y="675680"/>
                      <a:pt x="5159277" y="685205"/>
                    </a:cubicBezTo>
                    <a:cubicBezTo>
                      <a:pt x="5154515" y="670917"/>
                      <a:pt x="5158460" y="649077"/>
                      <a:pt x="5144990" y="642342"/>
                    </a:cubicBezTo>
                    <a:cubicBezTo>
                      <a:pt x="5110484" y="625089"/>
                      <a:pt x="5082379" y="686251"/>
                      <a:pt x="5073552" y="699492"/>
                    </a:cubicBezTo>
                    <a:cubicBezTo>
                      <a:pt x="5078315" y="713780"/>
                      <a:pt x="5081105" y="728884"/>
                      <a:pt x="5087840" y="742355"/>
                    </a:cubicBezTo>
                    <a:cubicBezTo>
                      <a:pt x="5101877" y="770428"/>
                      <a:pt x="5126191" y="804768"/>
                      <a:pt x="5159277" y="813792"/>
                    </a:cubicBezTo>
                    <a:cubicBezTo>
                      <a:pt x="5196321" y="823895"/>
                      <a:pt x="5235477" y="823317"/>
                      <a:pt x="5273577" y="828080"/>
                    </a:cubicBezTo>
                    <a:cubicBezTo>
                      <a:pt x="5278154" y="846386"/>
                      <a:pt x="5291905" y="907598"/>
                      <a:pt x="5302152" y="928092"/>
                    </a:cubicBezTo>
                    <a:cubicBezTo>
                      <a:pt x="5309831" y="943451"/>
                      <a:pt x="5323048" y="955596"/>
                      <a:pt x="5330727" y="970955"/>
                    </a:cubicBezTo>
                    <a:cubicBezTo>
                      <a:pt x="5337462" y="984425"/>
                      <a:pt x="5334366" y="1003168"/>
                      <a:pt x="5345015" y="1013817"/>
                    </a:cubicBezTo>
                    <a:cubicBezTo>
                      <a:pt x="5355664" y="1024466"/>
                      <a:pt x="5373590" y="1023342"/>
                      <a:pt x="5387877" y="1028105"/>
                    </a:cubicBezTo>
                    <a:cubicBezTo>
                      <a:pt x="5298762" y="1087516"/>
                      <a:pt x="5390882" y="1042392"/>
                      <a:pt x="5302152" y="1042392"/>
                    </a:cubicBezTo>
                    <a:cubicBezTo>
                      <a:pt x="5259026" y="1042392"/>
                      <a:pt x="5216427" y="1051917"/>
                      <a:pt x="5173565" y="1056680"/>
                    </a:cubicBezTo>
                    <a:cubicBezTo>
                      <a:pt x="5075586" y="1089338"/>
                      <a:pt x="5197194" y="1056680"/>
                      <a:pt x="5059265" y="1056680"/>
                    </a:cubicBezTo>
                    <a:cubicBezTo>
                      <a:pt x="5025589" y="1056680"/>
                      <a:pt x="4992590" y="1066205"/>
                      <a:pt x="4959252" y="1070967"/>
                    </a:cubicBezTo>
                    <a:cubicBezTo>
                      <a:pt x="4964015" y="1085255"/>
                      <a:pt x="4958929" y="1110177"/>
                      <a:pt x="4973540" y="1113830"/>
                    </a:cubicBezTo>
                    <a:cubicBezTo>
                      <a:pt x="4990199" y="1117995"/>
                      <a:pt x="5001044" y="1077576"/>
                      <a:pt x="5016402" y="1085255"/>
                    </a:cubicBezTo>
                    <a:cubicBezTo>
                      <a:pt x="5033965" y="1094037"/>
                      <a:pt x="5018423" y="1127072"/>
                      <a:pt x="5030690" y="1142405"/>
                    </a:cubicBezTo>
                    <a:cubicBezTo>
                      <a:pt x="5040098" y="1154165"/>
                      <a:pt x="5059265" y="1151930"/>
                      <a:pt x="5073552" y="1156692"/>
                    </a:cubicBezTo>
                    <a:cubicBezTo>
                      <a:pt x="5087840" y="1166217"/>
                      <a:pt x="5100337" y="1179238"/>
                      <a:pt x="5116415" y="1185267"/>
                    </a:cubicBezTo>
                    <a:cubicBezTo>
                      <a:pt x="5189860" y="1212809"/>
                      <a:pt x="5218544" y="1179094"/>
                      <a:pt x="5144990" y="1228130"/>
                    </a:cubicBezTo>
                    <a:cubicBezTo>
                      <a:pt x="5135465" y="1242417"/>
                      <a:pt x="5124094" y="1255634"/>
                      <a:pt x="5116415" y="1270992"/>
                    </a:cubicBezTo>
                    <a:cubicBezTo>
                      <a:pt x="5109680" y="1284463"/>
                      <a:pt x="5112776" y="1303206"/>
                      <a:pt x="5102127" y="1313855"/>
                    </a:cubicBezTo>
                    <a:cubicBezTo>
                      <a:pt x="5091478" y="1324504"/>
                      <a:pt x="5073552" y="1323380"/>
                      <a:pt x="5059265" y="1328142"/>
                    </a:cubicBezTo>
                    <a:cubicBezTo>
                      <a:pt x="5043772" y="1374621"/>
                      <a:pt x="5052691" y="1377102"/>
                      <a:pt x="5002115" y="1399580"/>
                    </a:cubicBezTo>
                    <a:cubicBezTo>
                      <a:pt x="4974590" y="1411813"/>
                      <a:pt x="4916390" y="1428155"/>
                      <a:pt x="4916390" y="1428155"/>
                    </a:cubicBezTo>
                    <a:cubicBezTo>
                      <a:pt x="4906865" y="1442442"/>
                      <a:pt x="4892333" y="1454451"/>
                      <a:pt x="4887815" y="1471017"/>
                    </a:cubicBezTo>
                    <a:cubicBezTo>
                      <a:pt x="4877712" y="1508061"/>
                      <a:pt x="4887787" y="1549667"/>
                      <a:pt x="4873527" y="1585317"/>
                    </a:cubicBezTo>
                    <a:cubicBezTo>
                      <a:pt x="4865005" y="1606622"/>
                      <a:pt x="4805846" y="1622165"/>
                      <a:pt x="4787802" y="1628180"/>
                    </a:cubicBezTo>
                    <a:cubicBezTo>
                      <a:pt x="4768752" y="1656755"/>
                      <a:pt x="4759227" y="1694855"/>
                      <a:pt x="4730652" y="1713905"/>
                    </a:cubicBezTo>
                    <a:lnTo>
                      <a:pt x="4644927" y="1771055"/>
                    </a:lnTo>
                    <a:cubicBezTo>
                      <a:pt x="4628232" y="1796098"/>
                      <a:pt x="4614896" y="1835106"/>
                      <a:pt x="4573490" y="1828205"/>
                    </a:cubicBezTo>
                    <a:cubicBezTo>
                      <a:pt x="4556552" y="1825382"/>
                      <a:pt x="4544915" y="1809155"/>
                      <a:pt x="4530627" y="1799630"/>
                    </a:cubicBezTo>
                    <a:cubicBezTo>
                      <a:pt x="4535390" y="1785342"/>
                      <a:pt x="4547391" y="1771623"/>
                      <a:pt x="4544915" y="1756767"/>
                    </a:cubicBezTo>
                    <a:cubicBezTo>
                      <a:pt x="4542092" y="1739829"/>
                      <a:pt x="4528482" y="1726047"/>
                      <a:pt x="4516340" y="1713905"/>
                    </a:cubicBezTo>
                    <a:cubicBezTo>
                      <a:pt x="4442381" y="1639947"/>
                      <a:pt x="4288917" y="1675076"/>
                      <a:pt x="4216302" y="1671042"/>
                    </a:cubicBezTo>
                    <a:cubicBezTo>
                      <a:pt x="4197252" y="1666280"/>
                      <a:pt x="4178033" y="1662150"/>
                      <a:pt x="4159152" y="1656755"/>
                    </a:cubicBezTo>
                    <a:cubicBezTo>
                      <a:pt x="4144671" y="1652618"/>
                      <a:pt x="4131350" y="1642467"/>
                      <a:pt x="4116290" y="1642467"/>
                    </a:cubicBezTo>
                    <a:cubicBezTo>
                      <a:pt x="3997132" y="1642467"/>
                      <a:pt x="3878165" y="1651992"/>
                      <a:pt x="3759102" y="1656755"/>
                    </a:cubicBezTo>
                    <a:cubicBezTo>
                      <a:pt x="3730527" y="1661517"/>
                      <a:pt x="3699288" y="1658087"/>
                      <a:pt x="3673377" y="1671042"/>
                    </a:cubicBezTo>
                    <a:cubicBezTo>
                      <a:pt x="3658018" y="1678721"/>
                      <a:pt x="3656944" y="1701763"/>
                      <a:pt x="3644802" y="1713905"/>
                    </a:cubicBezTo>
                    <a:cubicBezTo>
                      <a:pt x="3632660" y="1726047"/>
                      <a:pt x="3616227" y="1732955"/>
                      <a:pt x="3601940" y="1742480"/>
                    </a:cubicBezTo>
                    <a:cubicBezTo>
                      <a:pt x="3582890" y="1737717"/>
                      <a:pt x="3563598" y="1733835"/>
                      <a:pt x="3544790" y="1728192"/>
                    </a:cubicBezTo>
                    <a:cubicBezTo>
                      <a:pt x="3515940" y="1719537"/>
                      <a:pt x="3459065" y="1699617"/>
                      <a:pt x="3459065" y="1699617"/>
                    </a:cubicBezTo>
                    <a:cubicBezTo>
                      <a:pt x="3359052" y="1704380"/>
                      <a:pt x="3258380" y="1701486"/>
                      <a:pt x="3159027" y="1713905"/>
                    </a:cubicBezTo>
                    <a:cubicBezTo>
                      <a:pt x="3141988" y="1716035"/>
                      <a:pt x="3133336" y="1742480"/>
                      <a:pt x="3116165" y="1742480"/>
                    </a:cubicBezTo>
                    <a:cubicBezTo>
                      <a:pt x="3098993" y="1742480"/>
                      <a:pt x="3088994" y="1720879"/>
                      <a:pt x="3073302" y="1713905"/>
                    </a:cubicBezTo>
                    <a:cubicBezTo>
                      <a:pt x="3045777" y="1701672"/>
                      <a:pt x="3017465" y="1689066"/>
                      <a:pt x="2987577" y="1685330"/>
                    </a:cubicBezTo>
                    <a:cubicBezTo>
                      <a:pt x="2844532" y="1667449"/>
                      <a:pt x="2911151" y="1677354"/>
                      <a:pt x="2787552" y="1656755"/>
                    </a:cubicBezTo>
                    <a:cubicBezTo>
                      <a:pt x="2566392" y="1583035"/>
                      <a:pt x="2794811" y="1667529"/>
                      <a:pt x="2658965" y="1599605"/>
                    </a:cubicBezTo>
                    <a:cubicBezTo>
                      <a:pt x="2645494" y="1592870"/>
                      <a:pt x="2629573" y="1592052"/>
                      <a:pt x="2616102" y="1585317"/>
                    </a:cubicBezTo>
                    <a:cubicBezTo>
                      <a:pt x="2600744" y="1577638"/>
                      <a:pt x="2590030" y="1560340"/>
                      <a:pt x="2573240" y="1556742"/>
                    </a:cubicBezTo>
                    <a:cubicBezTo>
                      <a:pt x="2521804" y="1545720"/>
                      <a:pt x="2468465" y="1547217"/>
                      <a:pt x="2416077" y="1542455"/>
                    </a:cubicBezTo>
                    <a:lnTo>
                      <a:pt x="2330352" y="1571030"/>
                    </a:lnTo>
                    <a:cubicBezTo>
                      <a:pt x="2316065" y="1575792"/>
                      <a:pt x="2302399" y="1583187"/>
                      <a:pt x="2287490" y="1585317"/>
                    </a:cubicBezTo>
                    <a:lnTo>
                      <a:pt x="2187477" y="1599605"/>
                    </a:lnTo>
                    <a:cubicBezTo>
                      <a:pt x="2173190" y="1604367"/>
                      <a:pt x="2157780" y="1606578"/>
                      <a:pt x="2144615" y="1613892"/>
                    </a:cubicBezTo>
                    <a:cubicBezTo>
                      <a:pt x="1947899" y="1723179"/>
                      <a:pt x="2187107" y="1664294"/>
                      <a:pt x="1787427" y="1685330"/>
                    </a:cubicBezTo>
                    <a:cubicBezTo>
                      <a:pt x="1718952" y="1753805"/>
                      <a:pt x="1761693" y="1733619"/>
                      <a:pt x="1630265" y="1713905"/>
                    </a:cubicBezTo>
                    <a:cubicBezTo>
                      <a:pt x="1572968" y="1705311"/>
                      <a:pt x="1458815" y="1685330"/>
                      <a:pt x="1458815" y="1685330"/>
                    </a:cubicBezTo>
                    <a:cubicBezTo>
                      <a:pt x="1237666" y="1611614"/>
                      <a:pt x="1466069" y="1696102"/>
                      <a:pt x="1330227" y="1628180"/>
                    </a:cubicBezTo>
                    <a:cubicBezTo>
                      <a:pt x="1316757" y="1621445"/>
                      <a:pt x="1300835" y="1620627"/>
                      <a:pt x="1287365" y="1613892"/>
                    </a:cubicBezTo>
                    <a:cubicBezTo>
                      <a:pt x="1272006" y="1606213"/>
                      <a:pt x="1261463" y="1587995"/>
                      <a:pt x="1244502" y="1585317"/>
                    </a:cubicBezTo>
                    <a:cubicBezTo>
                      <a:pt x="1169088" y="1573410"/>
                      <a:pt x="1092102" y="1575792"/>
                      <a:pt x="1015902" y="1571030"/>
                    </a:cubicBezTo>
                    <a:cubicBezTo>
                      <a:pt x="939804" y="1545663"/>
                      <a:pt x="929819" y="1535971"/>
                      <a:pt x="815877" y="1571030"/>
                    </a:cubicBezTo>
                    <a:cubicBezTo>
                      <a:pt x="799465" y="1576080"/>
                      <a:pt x="796827" y="1599605"/>
                      <a:pt x="787302" y="1613892"/>
                    </a:cubicBezTo>
                    <a:cubicBezTo>
                      <a:pt x="776994" y="1611830"/>
                      <a:pt x="691832" y="1597871"/>
                      <a:pt x="673002" y="1585317"/>
                    </a:cubicBezTo>
                    <a:cubicBezTo>
                      <a:pt x="656190" y="1574109"/>
                      <a:pt x="649452" y="1548397"/>
                      <a:pt x="630140" y="1542455"/>
                    </a:cubicBezTo>
                    <a:cubicBezTo>
                      <a:pt x="584394" y="1528379"/>
                      <a:pt x="534890" y="1532930"/>
                      <a:pt x="487265" y="1528167"/>
                    </a:cubicBezTo>
                    <a:cubicBezTo>
                      <a:pt x="472977" y="1518642"/>
                      <a:pt x="459761" y="1507271"/>
                      <a:pt x="444402" y="1499592"/>
                    </a:cubicBezTo>
                    <a:cubicBezTo>
                      <a:pt x="404505" y="1479644"/>
                      <a:pt x="338380" y="1476282"/>
                      <a:pt x="301527" y="1471017"/>
                    </a:cubicBezTo>
                    <a:cubicBezTo>
                      <a:pt x="242645" y="1382695"/>
                      <a:pt x="308021" y="1468852"/>
                      <a:pt x="230090" y="1399580"/>
                    </a:cubicBezTo>
                    <a:cubicBezTo>
                      <a:pt x="199886" y="1372732"/>
                      <a:pt x="144365" y="1313855"/>
                      <a:pt x="144365" y="1313855"/>
                    </a:cubicBezTo>
                    <a:cubicBezTo>
                      <a:pt x="158652" y="1309092"/>
                      <a:pt x="172410" y="1302261"/>
                      <a:pt x="187227" y="1299567"/>
                    </a:cubicBezTo>
                    <a:cubicBezTo>
                      <a:pt x="225004" y="1292698"/>
                      <a:pt x="264483" y="1295383"/>
                      <a:pt x="301527" y="1285280"/>
                    </a:cubicBezTo>
                    <a:cubicBezTo>
                      <a:pt x="318094" y="1280762"/>
                      <a:pt x="330102" y="1266230"/>
                      <a:pt x="344390" y="1256705"/>
                    </a:cubicBezTo>
                    <a:cubicBezTo>
                      <a:pt x="354341" y="1241778"/>
                      <a:pt x="391196" y="1194641"/>
                      <a:pt x="387252" y="1170980"/>
                    </a:cubicBezTo>
                    <a:cubicBezTo>
                      <a:pt x="381156" y="1134406"/>
                      <a:pt x="347926" y="1117041"/>
                      <a:pt x="315815" y="1113830"/>
                    </a:cubicBezTo>
                    <a:cubicBezTo>
                      <a:pt x="235115" y="1105760"/>
                      <a:pt x="153890" y="1104305"/>
                      <a:pt x="72927" y="1099542"/>
                    </a:cubicBezTo>
                    <a:cubicBezTo>
                      <a:pt x="68165" y="1056680"/>
                      <a:pt x="65730" y="1013494"/>
                      <a:pt x="58640" y="970955"/>
                    </a:cubicBezTo>
                    <a:cubicBezTo>
                      <a:pt x="56164" y="956099"/>
                      <a:pt x="38759" y="942075"/>
                      <a:pt x="44352" y="928092"/>
                    </a:cubicBezTo>
                    <a:cubicBezTo>
                      <a:pt x="50729" y="912149"/>
                      <a:pt x="70377" y="902885"/>
                      <a:pt x="87215" y="899517"/>
                    </a:cubicBezTo>
                    <a:cubicBezTo>
                      <a:pt x="143449" y="888270"/>
                      <a:pt x="201515" y="889992"/>
                      <a:pt x="258665" y="885230"/>
                    </a:cubicBezTo>
                    <a:cubicBezTo>
                      <a:pt x="263427" y="870942"/>
                      <a:pt x="272952" y="857427"/>
                      <a:pt x="272952" y="842367"/>
                    </a:cubicBezTo>
                    <a:cubicBezTo>
                      <a:pt x="272952" y="814912"/>
                      <a:pt x="253422" y="761020"/>
                      <a:pt x="230090" y="742355"/>
                    </a:cubicBezTo>
                    <a:cubicBezTo>
                      <a:pt x="218330" y="732947"/>
                      <a:pt x="201515" y="732830"/>
                      <a:pt x="187227" y="728067"/>
                    </a:cubicBezTo>
                    <a:cubicBezTo>
                      <a:pt x="172940" y="713780"/>
                      <a:pt x="163125" y="692709"/>
                      <a:pt x="144365" y="685205"/>
                    </a:cubicBezTo>
                    <a:cubicBezTo>
                      <a:pt x="0" y="627459"/>
                      <a:pt x="76980" y="719858"/>
                      <a:pt x="15777" y="628055"/>
                    </a:cubicBezTo>
                    <a:cubicBezTo>
                      <a:pt x="20540" y="613767"/>
                      <a:pt x="19416" y="595841"/>
                      <a:pt x="30065" y="585192"/>
                    </a:cubicBezTo>
                    <a:cubicBezTo>
                      <a:pt x="40714" y="574543"/>
                      <a:pt x="58225" y="574172"/>
                      <a:pt x="72927" y="570905"/>
                    </a:cubicBezTo>
                    <a:cubicBezTo>
                      <a:pt x="223801" y="537377"/>
                      <a:pt x="105023" y="574493"/>
                      <a:pt x="201515" y="542330"/>
                    </a:cubicBezTo>
                    <a:cubicBezTo>
                      <a:pt x="211040" y="528042"/>
                      <a:pt x="222411" y="514826"/>
                      <a:pt x="230090" y="499467"/>
                    </a:cubicBezTo>
                    <a:cubicBezTo>
                      <a:pt x="236825" y="485997"/>
                      <a:pt x="233728" y="467254"/>
                      <a:pt x="244377" y="456605"/>
                    </a:cubicBezTo>
                    <a:cubicBezTo>
                      <a:pt x="255026" y="445956"/>
                      <a:pt x="272952" y="447080"/>
                      <a:pt x="287240" y="442317"/>
                    </a:cubicBezTo>
                    <a:cubicBezTo>
                      <a:pt x="352744" y="344061"/>
                      <a:pt x="333530" y="389173"/>
                      <a:pt x="358677" y="313730"/>
                    </a:cubicBezTo>
                    <a:cubicBezTo>
                      <a:pt x="344390" y="308967"/>
                      <a:pt x="330875" y="299442"/>
                      <a:pt x="315815" y="299442"/>
                    </a:cubicBezTo>
                    <a:cubicBezTo>
                      <a:pt x="279902" y="299442"/>
                      <a:pt x="258985" y="327857"/>
                      <a:pt x="230090" y="342305"/>
                    </a:cubicBezTo>
                    <a:cubicBezTo>
                      <a:pt x="216619" y="349040"/>
                      <a:pt x="201515" y="351830"/>
                      <a:pt x="187227" y="356592"/>
                    </a:cubicBezTo>
                    <a:cubicBezTo>
                      <a:pt x="33917" y="325931"/>
                      <a:pt x="141571" y="364972"/>
                      <a:pt x="158652" y="313730"/>
                    </a:cubicBezTo>
                    <a:cubicBezTo>
                      <a:pt x="173787" y="268324"/>
                      <a:pt x="165662" y="218161"/>
                      <a:pt x="172940" y="170855"/>
                    </a:cubicBezTo>
                    <a:cubicBezTo>
                      <a:pt x="175230" y="155970"/>
                      <a:pt x="183574" y="142603"/>
                      <a:pt x="187227" y="127992"/>
                    </a:cubicBezTo>
                    <a:cubicBezTo>
                      <a:pt x="193117" y="104433"/>
                      <a:pt x="201515" y="56555"/>
                      <a:pt x="201515" y="56555"/>
                    </a:cubicBezTo>
                  </a:path>
                </a:pathLst>
              </a:custGeom>
              <a:gradFill flip="none" rotWithShape="1">
                <a:gsLst>
                  <a:gs pos="0">
                    <a:srgbClr val="CC00CC">
                      <a:shade val="30000"/>
                      <a:satMod val="115000"/>
                    </a:srgbClr>
                  </a:gs>
                  <a:gs pos="50000">
                    <a:srgbClr val="CC00CC">
                      <a:shade val="67500"/>
                      <a:satMod val="115000"/>
                    </a:srgbClr>
                  </a:gs>
                  <a:gs pos="100000">
                    <a:srgbClr val="CC00CC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5" name="TextBox 2"/>
            <p:cNvSpPr txBox="1"/>
            <p:nvPr/>
          </p:nvSpPr>
          <p:spPr>
            <a:xfrm>
              <a:off x="1571604" y="4199512"/>
              <a:ext cx="4500594" cy="79665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تابع القوى والأسس</a:t>
              </a:r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357813" y="500063"/>
            <a:ext cx="3071812" cy="1452562"/>
            <a:chOff x="857224" y="3286124"/>
            <a:chExt cx="6858048" cy="2375943"/>
          </a:xfrm>
        </p:grpSpPr>
        <p:grpSp>
          <p:nvGrpSpPr>
            <p:cNvPr id="3076" name="Group 9"/>
            <p:cNvGrpSpPr>
              <a:grpSpLocks/>
            </p:cNvGrpSpPr>
            <p:nvPr/>
          </p:nvGrpSpPr>
          <p:grpSpPr bwMode="auto">
            <a:xfrm>
              <a:off x="857224" y="3286124"/>
              <a:ext cx="6858048" cy="2375943"/>
              <a:chOff x="1000100" y="3286124"/>
              <a:chExt cx="6858048" cy="2375943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142976" y="3571876"/>
                <a:ext cx="6643734" cy="2000264"/>
              </a:xfrm>
              <a:prstGeom prst="roundRect">
                <a:avLst/>
              </a:prstGeom>
              <a:gradFill>
                <a:gsLst>
                  <a:gs pos="0">
                    <a:srgbClr val="FF3300"/>
                  </a:gs>
                  <a:gs pos="100000">
                    <a:srgbClr val="820000"/>
                  </a:gs>
                </a:gsLst>
              </a:gradFill>
            </p:spPr>
            <p:style>
              <a:lnRef idx="0">
                <a:schemeClr val="dk1"/>
              </a:lnRef>
              <a:fillRef idx="100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pic>
            <p:nvPicPr>
              <p:cNvPr id="3081" name="Picture 11" descr="00302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711421" y="3519837"/>
                <a:ext cx="4146727" cy="2142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82" name="Picture 12" descr="00250.WMF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00100" y="3286124"/>
                <a:ext cx="2428892" cy="1976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TextBox 2"/>
            <p:cNvSpPr txBox="1"/>
            <p:nvPr/>
          </p:nvSpPr>
          <p:spPr>
            <a:xfrm>
              <a:off x="1500165" y="3870409"/>
              <a:ext cx="5643601" cy="151028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1 – 3 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5" y="642918"/>
            <a:ext cx="8715435" cy="5572164"/>
            <a:chOff x="214282" y="1357298"/>
            <a:chExt cx="8715435" cy="4857784"/>
          </a:xfrm>
          <a:effectLst>
            <a:outerShdw blurRad="50800" dist="1905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3" name="Group 5"/>
            <p:cNvGrpSpPr/>
            <p:nvPr/>
          </p:nvGrpSpPr>
          <p:grpSpPr>
            <a:xfrm>
              <a:off x="214282" y="1357298"/>
              <a:ext cx="8715435" cy="4857784"/>
              <a:chOff x="285721" y="1285860"/>
              <a:chExt cx="8715435" cy="4857784"/>
            </a:xfrm>
          </p:grpSpPr>
          <p:sp>
            <p:nvSpPr>
              <p:cNvPr id="5" name="Round Single Corner Rectangle 4"/>
              <p:cNvSpPr/>
              <p:nvPr/>
            </p:nvSpPr>
            <p:spPr>
              <a:xfrm>
                <a:off x="1142976" y="1285860"/>
                <a:ext cx="7858180" cy="4286280"/>
              </a:xfrm>
              <a:prstGeom prst="round1Rect">
                <a:avLst>
                  <a:gd name="adj" fmla="val 36333"/>
                </a:avLst>
              </a:prstGeom>
              <a:blipFill>
                <a:blip r:embed="rId6" cstate="print"/>
                <a:stretch>
                  <a:fillRect/>
                </a:stretch>
              </a:blip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 rot="10800000">
                <a:off x="285721" y="1857364"/>
                <a:ext cx="8215370" cy="4286280"/>
              </a:xfrm>
              <a:prstGeom prst="round1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066"/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762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4" name="Rectangle 2"/>
            <p:cNvSpPr/>
            <p:nvPr/>
          </p:nvSpPr>
          <p:spPr>
            <a:xfrm>
              <a:off x="642910" y="2286554"/>
              <a:ext cx="7143800" cy="12610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حلل </a:t>
              </a:r>
              <a:r>
                <a:rPr lang="ar-EG" sz="44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َّ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عدد من الأعداد الآتية إلى عوامله الأولية مستعمل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4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ا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لأسس: </a:t>
              </a:r>
              <a:endParaRPr lang="ar-EG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215188" y="3357563"/>
            <a:ext cx="1357312" cy="1214437"/>
            <a:chOff x="7358082" y="642918"/>
            <a:chExt cx="1357322" cy="1214446"/>
          </a:xfrm>
        </p:grpSpPr>
        <p:sp>
          <p:nvSpPr>
            <p:cNvPr id="8" name="Oval 7"/>
            <p:cNvSpPr/>
            <p:nvPr/>
          </p:nvSpPr>
          <p:spPr>
            <a:xfrm>
              <a:off x="7358082" y="642918"/>
              <a:ext cx="1357322" cy="1214446"/>
            </a:xfrm>
            <a:prstGeom prst="ellipse">
              <a:avLst/>
            </a:prstGeom>
            <a:solidFill>
              <a:srgbClr val="00CC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643842" y="857232"/>
              <a:ext cx="8194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25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14875" y="3643313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56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63713" y="4857750"/>
            <a:ext cx="55245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4400" b="1" dirty="0">
                <a:solidFill>
                  <a:srgbClr val="0000CC"/>
                </a:solidFill>
              </a:rPr>
              <a:t>2 ×2 × 2 × 7 = </a:t>
            </a:r>
            <a:r>
              <a:rPr lang="ar-EG" sz="4400" b="1" baseline="30000" dirty="0">
                <a:solidFill>
                  <a:srgbClr val="FF0000"/>
                </a:solidFill>
              </a:rPr>
              <a:t>3</a:t>
            </a:r>
            <a:r>
              <a:rPr lang="ar-EG" sz="4400" b="1" dirty="0">
                <a:solidFill>
                  <a:srgbClr val="FF0000"/>
                </a:solidFill>
              </a:rPr>
              <a:t>2 × 7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40 - clink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6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 ×2 × 2 × 7 = 32 ×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5" y="642918"/>
            <a:ext cx="8715435" cy="5572164"/>
            <a:chOff x="214282" y="1357298"/>
            <a:chExt cx="8715435" cy="4857784"/>
          </a:xfrm>
          <a:effectLst>
            <a:outerShdw blurRad="50800" dist="1905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3" name="Group 5"/>
            <p:cNvGrpSpPr/>
            <p:nvPr/>
          </p:nvGrpSpPr>
          <p:grpSpPr>
            <a:xfrm>
              <a:off x="214282" y="1357298"/>
              <a:ext cx="8715435" cy="4857784"/>
              <a:chOff x="285721" y="1285860"/>
              <a:chExt cx="8715435" cy="4857784"/>
            </a:xfrm>
          </p:grpSpPr>
          <p:sp>
            <p:nvSpPr>
              <p:cNvPr id="5" name="Round Single Corner Rectangle 4"/>
              <p:cNvSpPr/>
              <p:nvPr/>
            </p:nvSpPr>
            <p:spPr>
              <a:xfrm>
                <a:off x="1142976" y="1285860"/>
                <a:ext cx="7858180" cy="4286280"/>
              </a:xfrm>
              <a:prstGeom prst="round1Rect">
                <a:avLst>
                  <a:gd name="adj" fmla="val 36333"/>
                </a:avLst>
              </a:prstGeom>
              <a:blipFill>
                <a:blip r:embed="rId7" cstate="print"/>
                <a:stretch>
                  <a:fillRect/>
                </a:stretch>
              </a:blip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 rot="10800000">
                <a:off x="285721" y="1857364"/>
                <a:ext cx="8215370" cy="4286280"/>
              </a:xfrm>
              <a:prstGeom prst="round1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066"/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762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4" name="Rectangle 2"/>
            <p:cNvSpPr/>
            <p:nvPr/>
          </p:nvSpPr>
          <p:spPr>
            <a:xfrm>
              <a:off x="642910" y="2286554"/>
              <a:ext cx="7143800" cy="12610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حلل </a:t>
              </a:r>
              <a:r>
                <a:rPr lang="ar-EG" sz="44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َّ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عدد من الأعداد الآتية إلى عوامله الأولية مستعمل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4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ا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لأسس: </a:t>
              </a:r>
              <a:endParaRPr lang="ar-EG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215188" y="3357563"/>
            <a:ext cx="1357312" cy="1214437"/>
            <a:chOff x="7358082" y="642918"/>
            <a:chExt cx="1357322" cy="1214446"/>
          </a:xfrm>
        </p:grpSpPr>
        <p:sp>
          <p:nvSpPr>
            <p:cNvPr id="8" name="Oval 7"/>
            <p:cNvSpPr/>
            <p:nvPr/>
          </p:nvSpPr>
          <p:spPr>
            <a:xfrm>
              <a:off x="7358082" y="642918"/>
              <a:ext cx="1357322" cy="1214446"/>
            </a:xfrm>
            <a:prstGeom prst="ellipse">
              <a:avLst/>
            </a:prstGeom>
            <a:solidFill>
              <a:srgbClr val="00CC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643842" y="857232"/>
              <a:ext cx="8194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26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14875" y="3643313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71688" y="4857750"/>
            <a:ext cx="47863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4400" b="1" dirty="0" smtClean="0">
                <a:solidFill>
                  <a:srgbClr val="0000CC"/>
                </a:solidFill>
              </a:rPr>
              <a:t>5 </a:t>
            </a:r>
            <a:r>
              <a:rPr lang="ar-EG" sz="4400" b="1" dirty="0">
                <a:solidFill>
                  <a:srgbClr val="0000CC"/>
                </a:solidFill>
              </a:rPr>
              <a:t>× 5 × </a:t>
            </a:r>
            <a:r>
              <a:rPr lang="ar-EG" sz="4400" b="1" dirty="0" smtClean="0">
                <a:solidFill>
                  <a:srgbClr val="0000CC"/>
                </a:solidFill>
              </a:rPr>
              <a:t>2 </a:t>
            </a:r>
            <a:r>
              <a:rPr lang="ar-EG" sz="4400" b="1" dirty="0">
                <a:solidFill>
                  <a:srgbClr val="0000CC"/>
                </a:solidFill>
              </a:rPr>
              <a:t>= </a:t>
            </a:r>
            <a:r>
              <a:rPr lang="ar-EG" sz="4400" b="1" baseline="30000" dirty="0" smtClean="0">
                <a:solidFill>
                  <a:srgbClr val="FF0000"/>
                </a:solidFill>
              </a:rPr>
              <a:t>2</a:t>
            </a:r>
            <a:r>
              <a:rPr lang="ar-EG" sz="4400" b="1" dirty="0" smtClean="0">
                <a:solidFill>
                  <a:srgbClr val="FF0000"/>
                </a:solidFill>
              </a:rPr>
              <a:t>5 × 2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3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340 - clink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 × 5 × 2 = 2×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5" y="642918"/>
            <a:ext cx="8715435" cy="5572164"/>
            <a:chOff x="214282" y="1357298"/>
            <a:chExt cx="8715435" cy="4857784"/>
          </a:xfrm>
          <a:effectLst>
            <a:outerShdw blurRad="50800" dist="1905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3" name="Group 5"/>
            <p:cNvGrpSpPr/>
            <p:nvPr/>
          </p:nvGrpSpPr>
          <p:grpSpPr>
            <a:xfrm>
              <a:off x="214282" y="1357298"/>
              <a:ext cx="8715435" cy="4857784"/>
              <a:chOff x="285721" y="1285860"/>
              <a:chExt cx="8715435" cy="4857784"/>
            </a:xfrm>
          </p:grpSpPr>
          <p:sp>
            <p:nvSpPr>
              <p:cNvPr id="5" name="Round Single Corner Rectangle 4"/>
              <p:cNvSpPr/>
              <p:nvPr/>
            </p:nvSpPr>
            <p:spPr>
              <a:xfrm>
                <a:off x="1142976" y="1285860"/>
                <a:ext cx="7858180" cy="4286280"/>
              </a:xfrm>
              <a:prstGeom prst="round1Rect">
                <a:avLst>
                  <a:gd name="adj" fmla="val 36333"/>
                </a:avLst>
              </a:prstGeom>
              <a:blipFill>
                <a:blip r:embed="rId6" cstate="print"/>
                <a:stretch>
                  <a:fillRect/>
                </a:stretch>
              </a:blip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 rot="10800000">
                <a:off x="285721" y="1857364"/>
                <a:ext cx="8215370" cy="4286280"/>
              </a:xfrm>
              <a:prstGeom prst="round1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066"/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762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4" name="Rectangle 2"/>
            <p:cNvSpPr/>
            <p:nvPr/>
          </p:nvSpPr>
          <p:spPr>
            <a:xfrm>
              <a:off x="642910" y="2286554"/>
              <a:ext cx="7143800" cy="12610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حلل </a:t>
              </a:r>
              <a:r>
                <a:rPr lang="ar-EG" sz="44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َّ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عدد من الأعداد الآتية إلى عوامله الأولية مستعمل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4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ا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لأسس: </a:t>
              </a:r>
              <a:endParaRPr lang="ar-EG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215188" y="3357563"/>
            <a:ext cx="1357312" cy="1214437"/>
            <a:chOff x="7358082" y="642918"/>
            <a:chExt cx="1357322" cy="1214446"/>
          </a:xfrm>
        </p:grpSpPr>
        <p:sp>
          <p:nvSpPr>
            <p:cNvPr id="8" name="Oval 7"/>
            <p:cNvSpPr/>
            <p:nvPr/>
          </p:nvSpPr>
          <p:spPr>
            <a:xfrm>
              <a:off x="7358082" y="642918"/>
              <a:ext cx="1357322" cy="1214446"/>
            </a:xfrm>
            <a:prstGeom prst="ellipse">
              <a:avLst/>
            </a:prstGeom>
            <a:solidFill>
              <a:srgbClr val="00CC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643842" y="857232"/>
              <a:ext cx="8194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27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14875" y="3643313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68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19250" y="4857750"/>
            <a:ext cx="58229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4400" b="1" dirty="0">
                <a:solidFill>
                  <a:srgbClr val="0000CC"/>
                </a:solidFill>
              </a:rPr>
              <a:t>2 × 2 × 17 = </a:t>
            </a:r>
            <a:r>
              <a:rPr lang="ar-EG" sz="4400" b="1" baseline="30000" dirty="0">
                <a:solidFill>
                  <a:srgbClr val="FF0000"/>
                </a:solidFill>
              </a:rPr>
              <a:t>2</a:t>
            </a:r>
            <a:r>
              <a:rPr lang="ar-EG" sz="4400" b="1" dirty="0">
                <a:solidFill>
                  <a:srgbClr val="FF0000"/>
                </a:solidFill>
              </a:rPr>
              <a:t>2 × 17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40 - clink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 × 2 × 17 = 22 ×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5" y="642918"/>
            <a:ext cx="8715435" cy="5572164"/>
            <a:chOff x="214282" y="1357298"/>
            <a:chExt cx="8715435" cy="4857784"/>
          </a:xfrm>
          <a:effectLst>
            <a:outerShdw blurRad="50800" dist="1905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3" name="Group 5"/>
            <p:cNvGrpSpPr/>
            <p:nvPr/>
          </p:nvGrpSpPr>
          <p:grpSpPr>
            <a:xfrm>
              <a:off x="214282" y="1357298"/>
              <a:ext cx="8715435" cy="4857784"/>
              <a:chOff x="285721" y="1285860"/>
              <a:chExt cx="8715435" cy="4857784"/>
            </a:xfrm>
          </p:grpSpPr>
          <p:sp>
            <p:nvSpPr>
              <p:cNvPr id="5" name="Round Single Corner Rectangle 4"/>
              <p:cNvSpPr/>
              <p:nvPr/>
            </p:nvSpPr>
            <p:spPr>
              <a:xfrm>
                <a:off x="1142976" y="1285860"/>
                <a:ext cx="7858180" cy="4286280"/>
              </a:xfrm>
              <a:prstGeom prst="round1Rect">
                <a:avLst>
                  <a:gd name="adj" fmla="val 36333"/>
                </a:avLst>
              </a:prstGeom>
              <a:blipFill>
                <a:blip r:embed="rId7" cstate="print"/>
                <a:stretch>
                  <a:fillRect/>
                </a:stretch>
              </a:blip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 rot="10800000">
                <a:off x="285721" y="1857364"/>
                <a:ext cx="8215370" cy="4286280"/>
              </a:xfrm>
              <a:prstGeom prst="round1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066"/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762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4" name="Rectangle 2"/>
            <p:cNvSpPr/>
            <p:nvPr/>
          </p:nvSpPr>
          <p:spPr>
            <a:xfrm>
              <a:off x="642910" y="2286554"/>
              <a:ext cx="7143800" cy="12610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حلل </a:t>
              </a:r>
              <a:r>
                <a:rPr lang="ar-EG" sz="44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َّ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عدد من الأعداد الآتية إلى عوامله الأولية مستعمل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4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ا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لأسس: </a:t>
              </a:r>
              <a:endParaRPr lang="ar-EG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215188" y="3357563"/>
            <a:ext cx="1357312" cy="1214437"/>
            <a:chOff x="7358082" y="642918"/>
            <a:chExt cx="1357322" cy="1214446"/>
          </a:xfrm>
        </p:grpSpPr>
        <p:sp>
          <p:nvSpPr>
            <p:cNvPr id="8" name="Oval 7"/>
            <p:cNvSpPr/>
            <p:nvPr/>
          </p:nvSpPr>
          <p:spPr>
            <a:xfrm>
              <a:off x="7358082" y="642918"/>
              <a:ext cx="1357322" cy="1214446"/>
            </a:xfrm>
            <a:prstGeom prst="ellipse">
              <a:avLst/>
            </a:prstGeom>
            <a:solidFill>
              <a:srgbClr val="00CC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643836" y="857232"/>
              <a:ext cx="819461" cy="7694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28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14875" y="3643313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88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27088" y="4646613"/>
            <a:ext cx="6742112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ar-SA" sz="4400" b="1" dirty="0">
                <a:solidFill>
                  <a:srgbClr val="0000CC"/>
                </a:solidFill>
              </a:rPr>
              <a:t>88 	= 2 × 2 × 2 × 2 × 5</a:t>
            </a:r>
            <a:endParaRPr lang="en-US" sz="4400" dirty="0">
              <a:solidFill>
                <a:srgbClr val="0000CC"/>
              </a:solidFill>
            </a:endParaRPr>
          </a:p>
          <a:p>
            <a:pPr eaLnBrk="0" hangingPunct="0"/>
            <a:r>
              <a:rPr lang="ar-SA" sz="4400" b="1" dirty="0">
                <a:solidFill>
                  <a:srgbClr val="0000CC"/>
                </a:solidFill>
              </a:rPr>
              <a:t>	= </a:t>
            </a:r>
            <a:r>
              <a:rPr lang="ar-EG" sz="4400" b="1" baseline="30000" dirty="0">
                <a:solidFill>
                  <a:srgbClr val="0000CC"/>
                </a:solidFill>
              </a:rPr>
              <a:t>4</a:t>
            </a:r>
            <a:r>
              <a:rPr lang="ar-EG" sz="4400" b="1" dirty="0">
                <a:solidFill>
                  <a:srgbClr val="0000CC"/>
                </a:solidFill>
              </a:rPr>
              <a:t>2 × 5</a:t>
            </a:r>
            <a:endParaRPr lang="en-US" sz="4400" dirty="0">
              <a:solidFill>
                <a:srgbClr val="0000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3685" y="3243263"/>
            <a:ext cx="1574165" cy="193833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40 - clink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5" y="642918"/>
            <a:ext cx="8715435" cy="5572164"/>
            <a:chOff x="214282" y="1357298"/>
            <a:chExt cx="8715435" cy="4857784"/>
          </a:xfrm>
          <a:effectLst>
            <a:outerShdw blurRad="50800" dist="1905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3" name="Group 5"/>
            <p:cNvGrpSpPr/>
            <p:nvPr/>
          </p:nvGrpSpPr>
          <p:grpSpPr>
            <a:xfrm>
              <a:off x="214282" y="1357298"/>
              <a:ext cx="8715435" cy="4857784"/>
              <a:chOff x="285721" y="1285860"/>
              <a:chExt cx="8715435" cy="4857784"/>
            </a:xfrm>
          </p:grpSpPr>
          <p:sp>
            <p:nvSpPr>
              <p:cNvPr id="5" name="Round Single Corner Rectangle 4"/>
              <p:cNvSpPr/>
              <p:nvPr/>
            </p:nvSpPr>
            <p:spPr>
              <a:xfrm>
                <a:off x="1142976" y="1285860"/>
                <a:ext cx="7858180" cy="4286280"/>
              </a:xfrm>
              <a:prstGeom prst="round1Rect">
                <a:avLst>
                  <a:gd name="adj" fmla="val 36333"/>
                </a:avLst>
              </a:prstGeom>
              <a:blipFill>
                <a:blip r:embed="rId7" cstate="print"/>
                <a:stretch>
                  <a:fillRect/>
                </a:stretch>
              </a:blip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 rot="10800000">
                <a:off x="285721" y="1857364"/>
                <a:ext cx="8215370" cy="4286280"/>
              </a:xfrm>
              <a:prstGeom prst="round1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066"/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762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4" name="Rectangle 2"/>
            <p:cNvSpPr/>
            <p:nvPr/>
          </p:nvSpPr>
          <p:spPr>
            <a:xfrm>
              <a:off x="642910" y="2286554"/>
              <a:ext cx="7143800" cy="12610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حلل </a:t>
              </a:r>
              <a:r>
                <a:rPr lang="ar-EG" sz="44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َّ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عدد من الأعداد الآتية إلى عوامله الأولية مستعمل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4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ا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لأسس: </a:t>
              </a:r>
              <a:endParaRPr lang="ar-EG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215188" y="3357563"/>
            <a:ext cx="1357312" cy="1214437"/>
            <a:chOff x="7358082" y="642918"/>
            <a:chExt cx="1357322" cy="1214446"/>
          </a:xfrm>
        </p:grpSpPr>
        <p:sp>
          <p:nvSpPr>
            <p:cNvPr id="8" name="Oval 7"/>
            <p:cNvSpPr/>
            <p:nvPr/>
          </p:nvSpPr>
          <p:spPr>
            <a:xfrm>
              <a:off x="7358082" y="642918"/>
              <a:ext cx="1357322" cy="1214446"/>
            </a:xfrm>
            <a:prstGeom prst="ellipse">
              <a:avLst/>
            </a:prstGeom>
            <a:solidFill>
              <a:srgbClr val="00CC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643836" y="857232"/>
              <a:ext cx="819461" cy="7694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29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14875" y="3643313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98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71688" y="4857750"/>
            <a:ext cx="539591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742950" indent="-742950">
              <a:defRPr/>
            </a:pPr>
            <a:r>
              <a:rPr lang="ar-SA" sz="4400" b="1" dirty="0" smtClean="0">
                <a:solidFill>
                  <a:srgbClr val="0000FF"/>
                </a:solidFill>
              </a:rPr>
              <a:t>98 = 7 × 7 × 2</a:t>
            </a:r>
            <a:r>
              <a:rPr lang="ar-EG" sz="4400" b="1" dirty="0" smtClean="0">
                <a:solidFill>
                  <a:srgbClr val="0000FF"/>
                </a:solidFill>
              </a:rPr>
              <a:t> </a:t>
            </a:r>
            <a:endParaRPr lang="ar-EG" sz="4400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ar-EG" sz="4400" b="1" dirty="0" smtClean="0">
                <a:solidFill>
                  <a:srgbClr val="0000FF"/>
                </a:solidFill>
              </a:rPr>
              <a:t>     = </a:t>
            </a:r>
            <a:r>
              <a:rPr lang="ar-EG" sz="4400" b="1" baseline="30000" dirty="0" smtClean="0">
                <a:solidFill>
                  <a:srgbClr val="0000FF"/>
                </a:solidFill>
              </a:rPr>
              <a:t>2</a:t>
            </a:r>
            <a:r>
              <a:rPr lang="ar-EG" sz="4400" b="1" dirty="0" smtClean="0">
                <a:solidFill>
                  <a:srgbClr val="0000FF"/>
                </a:solidFill>
              </a:rPr>
              <a:t>7 × 2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" y="3316288"/>
            <a:ext cx="1731963" cy="220637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40 - clink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flector_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س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5" y="642918"/>
            <a:ext cx="8715435" cy="5572164"/>
            <a:chOff x="214282" y="1357298"/>
            <a:chExt cx="8715435" cy="4857784"/>
          </a:xfrm>
          <a:effectLst>
            <a:outerShdw blurRad="50800" dist="1905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3" name="Group 5"/>
            <p:cNvGrpSpPr/>
            <p:nvPr/>
          </p:nvGrpSpPr>
          <p:grpSpPr>
            <a:xfrm>
              <a:off x="214282" y="1357298"/>
              <a:ext cx="8715435" cy="4857784"/>
              <a:chOff x="285721" y="1285860"/>
              <a:chExt cx="8715435" cy="4857784"/>
            </a:xfrm>
          </p:grpSpPr>
          <p:sp>
            <p:nvSpPr>
              <p:cNvPr id="5" name="Round Single Corner Rectangle 4"/>
              <p:cNvSpPr/>
              <p:nvPr/>
            </p:nvSpPr>
            <p:spPr>
              <a:xfrm>
                <a:off x="1142976" y="1285860"/>
                <a:ext cx="7858180" cy="4286280"/>
              </a:xfrm>
              <a:prstGeom prst="round1Rect">
                <a:avLst>
                  <a:gd name="adj" fmla="val 36333"/>
                </a:avLst>
              </a:prstGeom>
              <a:blipFill>
                <a:blip r:embed="rId6" cstate="print"/>
                <a:stretch>
                  <a:fillRect/>
                </a:stretch>
              </a:blip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 rot="10800000">
                <a:off x="285721" y="1857364"/>
                <a:ext cx="8215370" cy="4286280"/>
              </a:xfrm>
              <a:prstGeom prst="round1Rect">
                <a:avLst>
                  <a:gd name="adj" fmla="val 10536"/>
                </a:avLst>
              </a:prstGeom>
              <a:gradFill flip="none" rotWithShape="1">
                <a:gsLst>
                  <a:gs pos="0">
                    <a:srgbClr val="FF0066"/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762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4" name="Rectangle 2"/>
            <p:cNvSpPr/>
            <p:nvPr/>
          </p:nvSpPr>
          <p:spPr>
            <a:xfrm>
              <a:off x="642910" y="2286554"/>
              <a:ext cx="7143800" cy="12610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حلل </a:t>
              </a:r>
              <a:r>
                <a:rPr lang="ar-EG" sz="44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َّ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عدد من الأعداد الآتية إلى عوامله الأولية مستعمل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4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ا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لأسس: </a:t>
              </a:r>
              <a:endParaRPr lang="ar-EG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215188" y="3357563"/>
            <a:ext cx="1357312" cy="1214437"/>
            <a:chOff x="7358082" y="642918"/>
            <a:chExt cx="1357322" cy="1214446"/>
          </a:xfrm>
        </p:grpSpPr>
        <p:sp>
          <p:nvSpPr>
            <p:cNvPr id="8" name="Oval 7"/>
            <p:cNvSpPr/>
            <p:nvPr/>
          </p:nvSpPr>
          <p:spPr>
            <a:xfrm>
              <a:off x="7358082" y="642918"/>
              <a:ext cx="1357322" cy="1214446"/>
            </a:xfrm>
            <a:prstGeom prst="ellipse">
              <a:avLst/>
            </a:prstGeom>
            <a:solidFill>
              <a:srgbClr val="00CC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643836" y="857232"/>
              <a:ext cx="819461" cy="7694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30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14875" y="3643313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560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03350" y="4797425"/>
            <a:ext cx="63373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742950" indent="-742950">
              <a:defRPr/>
            </a:pPr>
            <a:r>
              <a:rPr lang="ar-EG" sz="4000" b="1" dirty="0" smtClean="0">
                <a:solidFill>
                  <a:srgbClr val="0000FF"/>
                </a:solidFill>
              </a:rPr>
              <a:t>560</a:t>
            </a:r>
            <a:r>
              <a:rPr lang="ar-SA" sz="4000" b="1" dirty="0" smtClean="0">
                <a:solidFill>
                  <a:srgbClr val="0000FF"/>
                </a:solidFill>
              </a:rPr>
              <a:t>= </a:t>
            </a:r>
            <a:r>
              <a:rPr lang="ar-SA" sz="4000" b="1" dirty="0">
                <a:solidFill>
                  <a:srgbClr val="0000FF"/>
                </a:solidFill>
              </a:rPr>
              <a:t>2 × 2 × 2 × 2 × 5 × </a:t>
            </a:r>
            <a:r>
              <a:rPr lang="ar-SA" sz="4000" b="1" dirty="0" smtClean="0">
                <a:solidFill>
                  <a:srgbClr val="0000FF"/>
                </a:solidFill>
              </a:rPr>
              <a:t>7</a:t>
            </a:r>
            <a:r>
              <a:rPr lang="ar-EG" sz="4000" b="1" dirty="0" smtClean="0">
                <a:solidFill>
                  <a:srgbClr val="0000FF"/>
                </a:solidFill>
              </a:rPr>
              <a:t> </a:t>
            </a:r>
          </a:p>
          <a:p>
            <a:pPr>
              <a:defRPr/>
            </a:pPr>
            <a:r>
              <a:rPr lang="ar-EG" sz="4000" b="1" dirty="0">
                <a:solidFill>
                  <a:srgbClr val="0000FF"/>
                </a:solidFill>
              </a:rPr>
              <a:t> </a:t>
            </a:r>
            <a:r>
              <a:rPr lang="ar-EG" sz="4000" b="1" dirty="0" smtClean="0">
                <a:solidFill>
                  <a:srgbClr val="0000FF"/>
                </a:solidFill>
              </a:rPr>
              <a:t>  = </a:t>
            </a:r>
            <a:r>
              <a:rPr lang="ar-EG" sz="4000" b="1" baseline="30000" dirty="0" smtClean="0">
                <a:solidFill>
                  <a:srgbClr val="0000FF"/>
                </a:solidFill>
              </a:rPr>
              <a:t>4</a:t>
            </a:r>
            <a:r>
              <a:rPr lang="ar-EG" sz="4000" b="1" dirty="0" smtClean="0">
                <a:solidFill>
                  <a:srgbClr val="0000FF"/>
                </a:solidFill>
              </a:rPr>
              <a:t>2 × 5 × 7 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775904"/>
            <a:ext cx="1360488" cy="209149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40 - clink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5" y="642918"/>
            <a:ext cx="8715435" cy="5572164"/>
            <a:chOff x="214282" y="1357298"/>
            <a:chExt cx="8715435" cy="4857784"/>
          </a:xfrm>
          <a:effectLst>
            <a:outerShdw blurRad="50800" dist="1905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3" name="Group 5"/>
            <p:cNvGrpSpPr/>
            <p:nvPr/>
          </p:nvGrpSpPr>
          <p:grpSpPr>
            <a:xfrm>
              <a:off x="214282" y="1357298"/>
              <a:ext cx="8715435" cy="4857784"/>
              <a:chOff x="285721" y="1285860"/>
              <a:chExt cx="8715435" cy="4857784"/>
            </a:xfrm>
          </p:grpSpPr>
          <p:sp>
            <p:nvSpPr>
              <p:cNvPr id="5" name="Round Single Corner Rectangle 4"/>
              <p:cNvSpPr/>
              <p:nvPr/>
            </p:nvSpPr>
            <p:spPr>
              <a:xfrm>
                <a:off x="1142976" y="1285860"/>
                <a:ext cx="7858180" cy="4286280"/>
              </a:xfrm>
              <a:prstGeom prst="round1Rect">
                <a:avLst>
                  <a:gd name="adj" fmla="val 36333"/>
                </a:avLst>
              </a:prstGeom>
              <a:blipFill>
                <a:blip r:embed="rId7" cstate="print"/>
                <a:stretch>
                  <a:fillRect/>
                </a:stretch>
              </a:blip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 rot="10800000">
                <a:off x="285721" y="1857364"/>
                <a:ext cx="8215370" cy="4286280"/>
              </a:xfrm>
              <a:prstGeom prst="round1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066"/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762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4" name="Rectangle 2"/>
            <p:cNvSpPr/>
            <p:nvPr/>
          </p:nvSpPr>
          <p:spPr>
            <a:xfrm>
              <a:off x="642910" y="2286554"/>
              <a:ext cx="7143800" cy="12610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حلل </a:t>
              </a:r>
              <a:r>
                <a:rPr lang="ar-EG" sz="44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َّ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عدد من الأعداد الآتية إلى عوامله الأولية مستعمل</a:t>
              </a:r>
              <a:r>
                <a:rPr lang="ar-SA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4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ا</a:t>
              </a:r>
              <a:r>
                <a:rPr lang="ar-EG" sz="4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لأسس: </a:t>
              </a:r>
              <a:endParaRPr lang="ar-EG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215188" y="3357563"/>
            <a:ext cx="1357312" cy="1214437"/>
            <a:chOff x="7358082" y="642918"/>
            <a:chExt cx="1357322" cy="1214446"/>
          </a:xfrm>
        </p:grpSpPr>
        <p:sp>
          <p:nvSpPr>
            <p:cNvPr id="8" name="Oval 7"/>
            <p:cNvSpPr/>
            <p:nvPr/>
          </p:nvSpPr>
          <p:spPr>
            <a:xfrm>
              <a:off x="7358082" y="642918"/>
              <a:ext cx="1357322" cy="1214446"/>
            </a:xfrm>
            <a:prstGeom prst="ellipse">
              <a:avLst/>
            </a:prstGeom>
            <a:solidFill>
              <a:srgbClr val="00CC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643836" y="857232"/>
              <a:ext cx="819461" cy="7694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31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14875" y="3643313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378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71688" y="4857750"/>
            <a:ext cx="583882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742950" indent="-742950">
              <a:defRPr/>
            </a:pPr>
            <a:r>
              <a:rPr lang="ar-EG" sz="4400" b="1" dirty="0" smtClean="0">
                <a:solidFill>
                  <a:srgbClr val="0000CC"/>
                </a:solidFill>
              </a:rPr>
              <a:t>378</a:t>
            </a:r>
            <a:r>
              <a:rPr lang="ar-SA" sz="4400" b="1" dirty="0" smtClean="0">
                <a:solidFill>
                  <a:srgbClr val="0000CC"/>
                </a:solidFill>
              </a:rPr>
              <a:t>= </a:t>
            </a:r>
            <a:r>
              <a:rPr lang="ar-SA" sz="4400" b="1" dirty="0">
                <a:solidFill>
                  <a:srgbClr val="0000CC"/>
                </a:solidFill>
              </a:rPr>
              <a:t>2 × 3 × 3 × 3 × </a:t>
            </a:r>
            <a:r>
              <a:rPr lang="ar-SA" sz="4400" b="1" dirty="0" smtClean="0">
                <a:solidFill>
                  <a:srgbClr val="0000CC"/>
                </a:solidFill>
              </a:rPr>
              <a:t>7</a:t>
            </a:r>
            <a:r>
              <a:rPr lang="ar-EG" sz="4400" b="1" dirty="0" smtClean="0">
                <a:solidFill>
                  <a:srgbClr val="0000CC"/>
                </a:solidFill>
              </a:rPr>
              <a:t> </a:t>
            </a:r>
          </a:p>
          <a:p>
            <a:pPr>
              <a:defRPr/>
            </a:pPr>
            <a:r>
              <a:rPr lang="ar-EG" sz="4400" b="1" dirty="0">
                <a:solidFill>
                  <a:srgbClr val="0000CC"/>
                </a:solidFill>
              </a:rPr>
              <a:t> </a:t>
            </a:r>
            <a:r>
              <a:rPr lang="ar-EG" sz="4400" b="1" dirty="0" smtClean="0">
                <a:solidFill>
                  <a:srgbClr val="0000CC"/>
                </a:solidFill>
              </a:rPr>
              <a:t>     = 2 × </a:t>
            </a:r>
            <a:r>
              <a:rPr lang="ar-EG" sz="4400" b="1" baseline="30000" dirty="0" smtClean="0">
                <a:solidFill>
                  <a:srgbClr val="0000CC"/>
                </a:solidFill>
              </a:rPr>
              <a:t>3</a:t>
            </a:r>
            <a:r>
              <a:rPr lang="ar-EG" sz="4400" b="1" dirty="0" smtClean="0">
                <a:solidFill>
                  <a:srgbClr val="0000CC"/>
                </a:solidFill>
              </a:rPr>
              <a:t>3 × 7 </a:t>
            </a:r>
            <a:endParaRPr lang="en-US" sz="4400" dirty="0">
              <a:solidFill>
                <a:srgbClr val="0000CC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540" y="3155950"/>
            <a:ext cx="1320723" cy="17970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40 - clink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7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2875" y="142875"/>
            <a:ext cx="8858250" cy="6572226"/>
            <a:chOff x="142844" y="71438"/>
            <a:chExt cx="8858280" cy="6572249"/>
          </a:xfrm>
        </p:grpSpPr>
        <p:sp>
          <p:nvSpPr>
            <p:cNvPr id="3" name="Rectangle 2"/>
            <p:cNvSpPr/>
            <p:nvPr/>
          </p:nvSpPr>
          <p:spPr>
            <a:xfrm>
              <a:off x="1714480" y="71438"/>
              <a:ext cx="7286644" cy="635795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5715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42844" y="214290"/>
              <a:ext cx="8712000" cy="64293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7850" y="404813"/>
            <a:ext cx="7954963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FF0000"/>
                </a:solidFill>
              </a:rPr>
              <a:t>32– طيور: </a:t>
            </a:r>
            <a:r>
              <a:rPr lang="ar-EG" sz="4000" b="1" dirty="0">
                <a:solidFill>
                  <a:srgbClr val="002060"/>
                </a:solidFill>
              </a:rPr>
              <a:t>لإيجاد مقدار الفراغ في قفص العصفور المكعب الشكل, نجد مكعب طول أحد أضلاع القفص. عبر عن مقدار الفراغ في قفص العصفور المجاور باستعمال الأسس, ثم أوجد قيمة ذلك.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474" y="3789363"/>
            <a:ext cx="2830739" cy="238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76600" y="4076700"/>
            <a:ext cx="535305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4000" b="1" dirty="0"/>
              <a:t>مقدار الفراغ = </a:t>
            </a:r>
            <a:r>
              <a:rPr lang="ar-EG" sz="4000" b="1" baseline="30000" dirty="0"/>
              <a:t>3</a:t>
            </a:r>
            <a:r>
              <a:rPr lang="ar-EG" sz="4000" b="1" dirty="0"/>
              <a:t>18</a:t>
            </a:r>
            <a:r>
              <a:rPr lang="ar-SA" sz="4000" b="1" dirty="0"/>
              <a:t> </a:t>
            </a:r>
            <a:endParaRPr lang="ar-EG" sz="4000" b="1" dirty="0"/>
          </a:p>
          <a:p>
            <a:r>
              <a:rPr lang="ar-SA" sz="4000" b="1" dirty="0"/>
              <a:t>= 18 × 18 × 18 </a:t>
            </a:r>
            <a:endParaRPr lang="en-US" sz="4000" dirty="0"/>
          </a:p>
          <a:p>
            <a:r>
              <a:rPr lang="ar-SA" sz="4000" b="1" dirty="0">
                <a:solidFill>
                  <a:srgbClr val="FF0000"/>
                </a:solidFill>
              </a:rPr>
              <a:t>= 5832 وحدة مكعبة.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طيور لإيجاد مقدار الفراغ في قفص العصفور المكعب الشكل, نجد مكع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94 - ba-yo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 flipH="1">
            <a:off x="428625" y="285750"/>
            <a:ext cx="8358188" cy="6072188"/>
            <a:chOff x="571472" y="857232"/>
            <a:chExt cx="8182557" cy="5172997"/>
          </a:xfrm>
        </p:grpSpPr>
        <p:sp>
          <p:nvSpPr>
            <p:cNvPr id="3" name="Flowchart: Document 2"/>
            <p:cNvSpPr/>
            <p:nvPr/>
          </p:nvSpPr>
          <p:spPr>
            <a:xfrm>
              <a:off x="571472" y="857232"/>
              <a:ext cx="7857741" cy="4642849"/>
            </a:xfrm>
            <a:prstGeom prst="flowChartDocument">
              <a:avLst/>
            </a:prstGeom>
            <a:solidFill>
              <a:srgbClr val="00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ln>
                  <a:solidFill>
                    <a:srgbClr val="FF0000"/>
                  </a:solidFill>
                </a:ln>
                <a:solidFill>
                  <a:srgbClr val="3333FF"/>
                </a:solidFill>
              </a:endParaRPr>
            </a:p>
          </p:txBody>
        </p:sp>
        <p:sp>
          <p:nvSpPr>
            <p:cNvPr id="4" name="Flowchart: Document 3"/>
            <p:cNvSpPr/>
            <p:nvPr/>
          </p:nvSpPr>
          <p:spPr>
            <a:xfrm>
              <a:off x="896288" y="1152059"/>
              <a:ext cx="7857741" cy="4851122"/>
            </a:xfrm>
            <a:prstGeom prst="flowChartDocument">
              <a:avLst/>
            </a:prstGeom>
            <a:solidFill>
              <a:srgbClr val="CC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ln>
                  <a:solidFill>
                    <a:srgbClr val="FF0000"/>
                  </a:solidFill>
                </a:ln>
                <a:solidFill>
                  <a:srgbClr val="3333FF"/>
                </a:solidFill>
              </a:endParaRPr>
            </a:p>
          </p:txBody>
        </p:sp>
        <p:grpSp>
          <p:nvGrpSpPr>
            <p:cNvPr id="29704" name="Group 14"/>
            <p:cNvGrpSpPr>
              <a:grpSpLocks/>
            </p:cNvGrpSpPr>
            <p:nvPr/>
          </p:nvGrpSpPr>
          <p:grpSpPr bwMode="auto">
            <a:xfrm>
              <a:off x="743983" y="1000588"/>
              <a:ext cx="7971421" cy="5029641"/>
              <a:chOff x="857758" y="1357778"/>
              <a:chExt cx="7971421" cy="5029641"/>
            </a:xfrm>
          </p:grpSpPr>
          <p:grpSp>
            <p:nvGrpSpPr>
              <p:cNvPr id="29705" name="Group 12"/>
              <p:cNvGrpSpPr>
                <a:grpSpLocks/>
              </p:cNvGrpSpPr>
              <p:nvPr/>
            </p:nvGrpSpPr>
            <p:grpSpPr bwMode="auto">
              <a:xfrm>
                <a:off x="3428992" y="3857628"/>
                <a:ext cx="5400187" cy="2529791"/>
                <a:chOff x="3086352" y="3914336"/>
                <a:chExt cx="5400187" cy="2529791"/>
              </a:xfrm>
            </p:grpSpPr>
            <p:sp>
              <p:nvSpPr>
                <p:cNvPr id="10" name="Moon 9"/>
                <p:cNvSpPr/>
                <p:nvPr/>
              </p:nvSpPr>
              <p:spPr>
                <a:xfrm rot="4551367">
                  <a:off x="5679809" y="3637626"/>
                  <a:ext cx="2285586" cy="3327417"/>
                </a:xfrm>
                <a:prstGeom prst="moon">
                  <a:avLst/>
                </a:prstGeom>
                <a:solidFill>
                  <a:srgbClr val="66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1" name="Moon 10"/>
                <p:cNvSpPr/>
                <p:nvPr/>
              </p:nvSpPr>
              <p:spPr>
                <a:xfrm rot="4551367">
                  <a:off x="5393846" y="3565947"/>
                  <a:ext cx="2285586" cy="3327417"/>
                </a:xfrm>
                <a:prstGeom prst="moon">
                  <a:avLst/>
                </a:prstGeom>
                <a:solidFill>
                  <a:srgbClr val="FF33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2" name="Moon 11"/>
                <p:cNvSpPr/>
                <p:nvPr/>
              </p:nvSpPr>
              <p:spPr>
                <a:xfrm rot="4551367">
                  <a:off x="5108662" y="3566724"/>
                  <a:ext cx="2285586" cy="3325863"/>
                </a:xfrm>
                <a:prstGeom prst="moon">
                  <a:avLst/>
                </a:prstGeom>
                <a:solidFill>
                  <a:srgbClr val="CC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3" name="Moon 12"/>
                <p:cNvSpPr/>
                <p:nvPr/>
              </p:nvSpPr>
              <p:spPr>
                <a:xfrm rot="4551367">
                  <a:off x="4824152" y="3494945"/>
                  <a:ext cx="2284234" cy="3327418"/>
                </a:xfrm>
                <a:prstGeom prst="moon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4" name="Moon 13"/>
                <p:cNvSpPr/>
                <p:nvPr/>
              </p:nvSpPr>
              <p:spPr>
                <a:xfrm rot="4551367">
                  <a:off x="4537515" y="3423944"/>
                  <a:ext cx="2285586" cy="3327418"/>
                </a:xfrm>
                <a:prstGeom prst="moon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5" name="Moon 14"/>
                <p:cNvSpPr/>
                <p:nvPr/>
              </p:nvSpPr>
              <p:spPr>
                <a:xfrm rot="4551367">
                  <a:off x="4251553" y="3423944"/>
                  <a:ext cx="2285586" cy="3327418"/>
                </a:xfrm>
                <a:prstGeom prst="moon">
                  <a:avLst/>
                </a:prstGeom>
                <a:solidFill>
                  <a:srgbClr val="00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6" name="Moon 5"/>
                <p:cNvSpPr/>
                <p:nvPr/>
              </p:nvSpPr>
              <p:spPr>
                <a:xfrm rot="4551367">
                  <a:off x="3965591" y="3423944"/>
                  <a:ext cx="2285586" cy="3327418"/>
                </a:xfrm>
                <a:prstGeom prst="moon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7" name="Moon 4"/>
                <p:cNvSpPr/>
                <p:nvPr/>
              </p:nvSpPr>
              <p:spPr>
                <a:xfrm rot="4551367">
                  <a:off x="3608138" y="3394190"/>
                  <a:ext cx="2285586" cy="3327418"/>
                </a:xfrm>
                <a:prstGeom prst="moon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</p:grpSp>
          <p:grpSp>
            <p:nvGrpSpPr>
              <p:cNvPr id="29706" name="Group 13"/>
              <p:cNvGrpSpPr>
                <a:grpSpLocks/>
              </p:cNvGrpSpPr>
              <p:nvPr/>
            </p:nvGrpSpPr>
            <p:grpSpPr bwMode="auto">
              <a:xfrm>
                <a:off x="857758" y="1357778"/>
                <a:ext cx="7940137" cy="4801082"/>
                <a:chOff x="857758" y="1357778"/>
                <a:chExt cx="7940137" cy="4801082"/>
              </a:xfrm>
            </p:grpSpPr>
            <p:sp>
              <p:nvSpPr>
                <p:cNvPr id="8" name="Flowchart: Document 7"/>
                <p:cNvSpPr/>
                <p:nvPr/>
              </p:nvSpPr>
              <p:spPr>
                <a:xfrm>
                  <a:off x="857757" y="1357778"/>
                  <a:ext cx="7857741" cy="4801082"/>
                </a:xfrm>
                <a:prstGeom prst="flowChartDocument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29708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951092" y="1615365"/>
                  <a:ext cx="7846803" cy="11274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ar-EG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اكتب</a:t>
                  </a:r>
                  <a:r>
                    <a:rPr lang="ar-SA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ْ</a:t>
                  </a:r>
                  <a:r>
                    <a:rPr lang="ar-EG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 ك</a:t>
                  </a:r>
                  <a:r>
                    <a:rPr lang="ar-SA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ُ</a:t>
                  </a:r>
                  <a:r>
                    <a:rPr lang="ar-EG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ل</a:t>
                  </a:r>
                  <a:r>
                    <a:rPr lang="ar-SA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َّ</a:t>
                  </a:r>
                  <a:r>
                    <a:rPr lang="ar-EG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 قوة</a:t>
                  </a:r>
                  <a:r>
                    <a:rPr lang="ar-SA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ٍ</a:t>
                  </a:r>
                  <a:r>
                    <a:rPr lang="ar-EG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ar-EG" sz="4000" b="1" dirty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من القوى الآتية في صورة حاصل ضرب العامل في نفسه, ثم أوجد قيمة ذلك:</a:t>
                  </a:r>
                </a:p>
              </p:txBody>
            </p:sp>
          </p:grpSp>
        </p:grpSp>
      </p:grpSp>
      <p:sp>
        <p:nvSpPr>
          <p:cNvPr id="18" name="سحابة 4"/>
          <p:cNvSpPr/>
          <p:nvPr/>
        </p:nvSpPr>
        <p:spPr bwMode="auto">
          <a:xfrm>
            <a:off x="7143768" y="2428868"/>
            <a:ext cx="1285884" cy="1143008"/>
          </a:xfrm>
          <a:prstGeom prst="cloud">
            <a:avLst/>
          </a:prstGeom>
          <a:gradFill flip="none" rotWithShape="1">
            <a:gsLst>
              <a:gs pos="0">
                <a:srgbClr val="A4250C">
                  <a:shade val="30000"/>
                  <a:satMod val="115000"/>
                </a:srgbClr>
              </a:gs>
              <a:gs pos="50000">
                <a:srgbClr val="A4250C">
                  <a:shade val="67500"/>
                  <a:satMod val="115000"/>
                </a:srgbClr>
              </a:gs>
              <a:gs pos="100000">
                <a:srgbClr val="A4250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33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071938" y="2500313"/>
            <a:ext cx="2428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latin typeface="Times New Roman" pitchFamily="18" charset="0"/>
                <a:cs typeface="Times New Roman" pitchFamily="18" charset="0"/>
              </a:rPr>
              <a:t>7 تربيع.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928688" y="3857625"/>
            <a:ext cx="72866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>
                <a:solidFill>
                  <a:srgbClr val="0000CC"/>
                </a:solidFill>
                <a:latin typeface="Calibri" pitchFamily="34" charset="0"/>
              </a:rPr>
              <a:t>7×7 =</a:t>
            </a:r>
            <a:r>
              <a:rPr lang="ar-SA" sz="4400" b="1" dirty="0">
                <a:solidFill>
                  <a:srgbClr val="FF0000"/>
                </a:solidFill>
                <a:latin typeface="Calibri" pitchFamily="34" charset="0"/>
              </a:rPr>
              <a:t>49</a:t>
            </a:r>
            <a:endParaRPr lang="en-US" sz="4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كتب كل قوة من القوى الآتية في صورة حاصل ضرب العامل في نفس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roing كارتون حل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ترب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×7 =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"/>
          <p:cNvGrpSpPr>
            <a:grpSpLocks/>
          </p:cNvGrpSpPr>
          <p:nvPr/>
        </p:nvGrpSpPr>
        <p:grpSpPr bwMode="auto">
          <a:xfrm flipH="1">
            <a:off x="428625" y="285750"/>
            <a:ext cx="8358188" cy="6072188"/>
            <a:chOff x="571472" y="857232"/>
            <a:chExt cx="8182557" cy="5172997"/>
          </a:xfrm>
        </p:grpSpPr>
        <p:sp>
          <p:nvSpPr>
            <p:cNvPr id="3" name="Flowchart: Document 2"/>
            <p:cNvSpPr/>
            <p:nvPr/>
          </p:nvSpPr>
          <p:spPr>
            <a:xfrm>
              <a:off x="571472" y="857232"/>
              <a:ext cx="7857741" cy="4642849"/>
            </a:xfrm>
            <a:prstGeom prst="flowChartDocument">
              <a:avLst/>
            </a:prstGeom>
            <a:solidFill>
              <a:srgbClr val="00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ln>
                  <a:solidFill>
                    <a:srgbClr val="FF0000"/>
                  </a:solidFill>
                </a:ln>
                <a:solidFill>
                  <a:srgbClr val="3333FF"/>
                </a:solidFill>
              </a:endParaRPr>
            </a:p>
          </p:txBody>
        </p:sp>
        <p:sp>
          <p:nvSpPr>
            <p:cNvPr id="4" name="Flowchart: Document 3"/>
            <p:cNvSpPr/>
            <p:nvPr/>
          </p:nvSpPr>
          <p:spPr>
            <a:xfrm>
              <a:off x="896288" y="1152059"/>
              <a:ext cx="7857741" cy="4851122"/>
            </a:xfrm>
            <a:prstGeom prst="flowChartDocument">
              <a:avLst/>
            </a:prstGeom>
            <a:solidFill>
              <a:srgbClr val="CC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ln>
                  <a:solidFill>
                    <a:srgbClr val="FF0000"/>
                  </a:solidFill>
                </a:ln>
                <a:solidFill>
                  <a:srgbClr val="3333FF"/>
                </a:solidFill>
              </a:endParaRPr>
            </a:p>
          </p:txBody>
        </p:sp>
        <p:grpSp>
          <p:nvGrpSpPr>
            <p:cNvPr id="30728" name="Group 14"/>
            <p:cNvGrpSpPr>
              <a:grpSpLocks/>
            </p:cNvGrpSpPr>
            <p:nvPr/>
          </p:nvGrpSpPr>
          <p:grpSpPr bwMode="auto">
            <a:xfrm>
              <a:off x="743983" y="1000588"/>
              <a:ext cx="7971421" cy="5029641"/>
              <a:chOff x="857758" y="1357778"/>
              <a:chExt cx="7971421" cy="5029641"/>
            </a:xfrm>
          </p:grpSpPr>
          <p:grpSp>
            <p:nvGrpSpPr>
              <p:cNvPr id="30729" name="Group 12"/>
              <p:cNvGrpSpPr>
                <a:grpSpLocks/>
              </p:cNvGrpSpPr>
              <p:nvPr/>
            </p:nvGrpSpPr>
            <p:grpSpPr bwMode="auto">
              <a:xfrm>
                <a:off x="3428992" y="3857628"/>
                <a:ext cx="5400187" cy="2529791"/>
                <a:chOff x="3086352" y="3914336"/>
                <a:chExt cx="5400187" cy="2529791"/>
              </a:xfrm>
            </p:grpSpPr>
            <p:sp>
              <p:nvSpPr>
                <p:cNvPr id="10" name="Moon 9"/>
                <p:cNvSpPr/>
                <p:nvPr/>
              </p:nvSpPr>
              <p:spPr>
                <a:xfrm rot="4551367">
                  <a:off x="5679809" y="3637626"/>
                  <a:ext cx="2285586" cy="3327417"/>
                </a:xfrm>
                <a:prstGeom prst="moon">
                  <a:avLst/>
                </a:prstGeom>
                <a:solidFill>
                  <a:srgbClr val="66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1" name="Moon 10"/>
                <p:cNvSpPr/>
                <p:nvPr/>
              </p:nvSpPr>
              <p:spPr>
                <a:xfrm rot="4551367">
                  <a:off x="5393846" y="3565947"/>
                  <a:ext cx="2285586" cy="3327417"/>
                </a:xfrm>
                <a:prstGeom prst="moon">
                  <a:avLst/>
                </a:prstGeom>
                <a:solidFill>
                  <a:srgbClr val="FF33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2" name="Moon 11"/>
                <p:cNvSpPr/>
                <p:nvPr/>
              </p:nvSpPr>
              <p:spPr>
                <a:xfrm rot="4551367">
                  <a:off x="5108662" y="3566724"/>
                  <a:ext cx="2285586" cy="3325863"/>
                </a:xfrm>
                <a:prstGeom prst="moon">
                  <a:avLst/>
                </a:prstGeom>
                <a:solidFill>
                  <a:srgbClr val="CC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3" name="Moon 12"/>
                <p:cNvSpPr/>
                <p:nvPr/>
              </p:nvSpPr>
              <p:spPr>
                <a:xfrm rot="4551367">
                  <a:off x="4824152" y="3494945"/>
                  <a:ext cx="2284234" cy="3327418"/>
                </a:xfrm>
                <a:prstGeom prst="moon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4" name="Moon 13"/>
                <p:cNvSpPr/>
                <p:nvPr/>
              </p:nvSpPr>
              <p:spPr>
                <a:xfrm rot="4551367">
                  <a:off x="4537515" y="3423944"/>
                  <a:ext cx="2285586" cy="3327418"/>
                </a:xfrm>
                <a:prstGeom prst="moon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5" name="Moon 14"/>
                <p:cNvSpPr/>
                <p:nvPr/>
              </p:nvSpPr>
              <p:spPr>
                <a:xfrm rot="4551367">
                  <a:off x="4251553" y="3423944"/>
                  <a:ext cx="2285586" cy="3327418"/>
                </a:xfrm>
                <a:prstGeom prst="moon">
                  <a:avLst/>
                </a:prstGeom>
                <a:solidFill>
                  <a:srgbClr val="00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6" name="Moon 5"/>
                <p:cNvSpPr/>
                <p:nvPr/>
              </p:nvSpPr>
              <p:spPr>
                <a:xfrm rot="4551367">
                  <a:off x="3965591" y="3423944"/>
                  <a:ext cx="2285586" cy="3327418"/>
                </a:xfrm>
                <a:prstGeom prst="moon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7" name="Moon 4"/>
                <p:cNvSpPr/>
                <p:nvPr/>
              </p:nvSpPr>
              <p:spPr>
                <a:xfrm rot="4551367">
                  <a:off x="3608138" y="3394190"/>
                  <a:ext cx="2285586" cy="3327418"/>
                </a:xfrm>
                <a:prstGeom prst="moon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</p:grpSp>
          <p:grpSp>
            <p:nvGrpSpPr>
              <p:cNvPr id="30730" name="Group 13"/>
              <p:cNvGrpSpPr>
                <a:grpSpLocks/>
              </p:cNvGrpSpPr>
              <p:nvPr/>
            </p:nvGrpSpPr>
            <p:grpSpPr bwMode="auto">
              <a:xfrm>
                <a:off x="857758" y="1357778"/>
                <a:ext cx="7940137" cy="4801082"/>
                <a:chOff x="857758" y="1357778"/>
                <a:chExt cx="7940137" cy="4801082"/>
              </a:xfrm>
            </p:grpSpPr>
            <p:sp>
              <p:nvSpPr>
                <p:cNvPr id="8" name="Flowchart: Document 7"/>
                <p:cNvSpPr/>
                <p:nvPr/>
              </p:nvSpPr>
              <p:spPr>
                <a:xfrm>
                  <a:off x="857757" y="1357778"/>
                  <a:ext cx="7857741" cy="4801082"/>
                </a:xfrm>
                <a:prstGeom prst="flowChartDocument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30732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951092" y="1615365"/>
                  <a:ext cx="7846803" cy="11274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ar-EG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اكتب</a:t>
                  </a:r>
                  <a:r>
                    <a:rPr lang="ar-SA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ْ</a:t>
                  </a:r>
                  <a:r>
                    <a:rPr lang="ar-EG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 ك</a:t>
                  </a:r>
                  <a:r>
                    <a:rPr lang="ar-SA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ُ</a:t>
                  </a:r>
                  <a:r>
                    <a:rPr lang="ar-EG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ل</a:t>
                  </a:r>
                  <a:r>
                    <a:rPr lang="ar-SA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َّ</a:t>
                  </a:r>
                  <a:r>
                    <a:rPr lang="ar-EG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 قوة</a:t>
                  </a:r>
                  <a:r>
                    <a:rPr lang="ar-SA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ٍ</a:t>
                  </a:r>
                  <a:r>
                    <a:rPr lang="ar-EG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 من القوى الآتية في صورة حاصل ضرب العامل في نفسه, ثم أوجد قيمة ذلك:</a:t>
                  </a:r>
                  <a:endParaRPr lang="ar-EG" sz="4000" b="1" dirty="0">
                    <a:solidFill>
                      <a:srgbClr val="99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</p:grpSp>
      <p:sp>
        <p:nvSpPr>
          <p:cNvPr id="18" name="سحابة 4"/>
          <p:cNvSpPr/>
          <p:nvPr/>
        </p:nvSpPr>
        <p:spPr bwMode="auto">
          <a:xfrm>
            <a:off x="7143768" y="2428868"/>
            <a:ext cx="1285884" cy="1143008"/>
          </a:xfrm>
          <a:prstGeom prst="cloud">
            <a:avLst/>
          </a:prstGeom>
          <a:gradFill flip="none" rotWithShape="1">
            <a:gsLst>
              <a:gs pos="0">
                <a:srgbClr val="A4250C">
                  <a:shade val="30000"/>
                  <a:satMod val="115000"/>
                </a:srgbClr>
              </a:gs>
              <a:gs pos="50000">
                <a:srgbClr val="A4250C">
                  <a:shade val="67500"/>
                  <a:satMod val="115000"/>
                </a:srgbClr>
              </a:gs>
              <a:gs pos="100000">
                <a:srgbClr val="A4250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34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071938" y="2500313"/>
            <a:ext cx="2428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latin typeface="Times New Roman" pitchFamily="18" charset="0"/>
                <a:cs typeface="Times New Roman" pitchFamily="18" charset="0"/>
              </a:rPr>
              <a:t>8 تكعيب.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928688" y="3857625"/>
            <a:ext cx="72866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>
                <a:solidFill>
                  <a:srgbClr val="0000CC"/>
                </a:solidFill>
                <a:latin typeface="Calibri" pitchFamily="34" charset="0"/>
              </a:rPr>
              <a:t>8×8×8 =</a:t>
            </a:r>
            <a:r>
              <a:rPr lang="ar-SA" sz="4400" b="1" dirty="0">
                <a:solidFill>
                  <a:srgbClr val="FF0000"/>
                </a:solidFill>
                <a:latin typeface="Calibri" pitchFamily="34" charset="0"/>
              </a:rPr>
              <a:t>512</a:t>
            </a:r>
            <a:endParaRPr lang="en-US" sz="4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oing كارتون حل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 تكع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×8×8 =5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71538" y="1571612"/>
            <a:ext cx="7500990" cy="2426384"/>
            <a:chOff x="4857752" y="464322"/>
            <a:chExt cx="3571902" cy="1643074"/>
          </a:xfrm>
          <a:effectLst>
            <a:glow rad="139700">
              <a:srgbClr val="990099">
                <a:alpha val="40000"/>
              </a:srgbClr>
            </a:glow>
          </a:effectLst>
        </p:grpSpPr>
        <p:sp>
          <p:nvSpPr>
            <p:cNvPr id="3" name="Moon 2"/>
            <p:cNvSpPr/>
            <p:nvPr/>
          </p:nvSpPr>
          <p:spPr>
            <a:xfrm rot="5400000">
              <a:off x="5840024" y="-517950"/>
              <a:ext cx="1607355" cy="3571900"/>
            </a:xfrm>
            <a:prstGeom prst="moon">
              <a:avLst>
                <a:gd name="adj" fmla="val 66889"/>
              </a:avLst>
            </a:prstGeom>
            <a:gradFill>
              <a:gsLst>
                <a:gs pos="0">
                  <a:srgbClr val="800080"/>
                </a:gs>
                <a:gs pos="38000">
                  <a:srgbClr val="FF0000"/>
                </a:gs>
                <a:gs pos="56000">
                  <a:srgbClr val="00FF00"/>
                </a:gs>
                <a:gs pos="62000">
                  <a:srgbClr val="FFFF00"/>
                </a:gs>
                <a:gs pos="100000">
                  <a:srgbClr val="990099"/>
                </a:gs>
              </a:gsLst>
              <a:lin ang="16200000" scaled="1"/>
            </a:gradFill>
            <a:ln>
              <a:solidFill>
                <a:schemeClr val="tx1"/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857754" y="500041"/>
              <a:ext cx="3571900" cy="1607355"/>
              <a:chOff x="4857754" y="500041"/>
              <a:chExt cx="3571900" cy="1607355"/>
            </a:xfrm>
          </p:grpSpPr>
          <p:sp>
            <p:nvSpPr>
              <p:cNvPr id="5" name="Moon 3"/>
              <p:cNvSpPr/>
              <p:nvPr/>
            </p:nvSpPr>
            <p:spPr>
              <a:xfrm rot="16200000">
                <a:off x="5840026" y="-482231"/>
                <a:ext cx="1607355" cy="3571900"/>
              </a:xfrm>
              <a:prstGeom prst="moon">
                <a:avLst>
                  <a:gd name="adj" fmla="val 66889"/>
                </a:avLst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6" name="TextBox 1"/>
              <p:cNvSpPr txBox="1"/>
              <p:nvPr/>
            </p:nvSpPr>
            <p:spPr>
              <a:xfrm>
                <a:off x="5290925" y="1082689"/>
                <a:ext cx="2594440" cy="68777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6000" b="1" dirty="0" smtClean="0">
                    <a:ln w="18415" cmpd="sng">
                      <a:solidFill>
                        <a:srgbClr val="FF000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+mn-lt"/>
                    <a:cs typeface="+mn-cs"/>
                  </a:rPr>
                  <a:t>تدرب</a:t>
                </a:r>
                <a:r>
                  <a:rPr lang="ar-SA" sz="6000" b="1" dirty="0" smtClean="0">
                    <a:ln w="18415" cmpd="sng">
                      <a:solidFill>
                        <a:srgbClr val="FF000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+mn-lt"/>
                    <a:cs typeface="+mn-cs"/>
                  </a:rPr>
                  <a:t>،</a:t>
                </a:r>
                <a:r>
                  <a:rPr lang="ar-EG" sz="6000" b="1" dirty="0" smtClean="0">
                    <a:ln w="18415" cmpd="sng">
                      <a:solidFill>
                        <a:srgbClr val="FF000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+mn-lt"/>
                    <a:cs typeface="+mn-cs"/>
                  </a:rPr>
                  <a:t> </a:t>
                </a:r>
                <a:r>
                  <a:rPr lang="ar-EG" sz="6000" b="1" dirty="0">
                    <a:ln w="18415" cmpd="sng">
                      <a:solidFill>
                        <a:srgbClr val="FF000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+mn-lt"/>
                    <a:cs typeface="+mn-cs"/>
                  </a:rPr>
                  <a:t>وحل المسائل</a:t>
                </a:r>
              </a:p>
            </p:txBody>
          </p:sp>
        </p:grp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رب  وحل الم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"/>
          <p:cNvGrpSpPr>
            <a:grpSpLocks/>
          </p:cNvGrpSpPr>
          <p:nvPr/>
        </p:nvGrpSpPr>
        <p:grpSpPr bwMode="auto">
          <a:xfrm flipH="1">
            <a:off x="428625" y="285750"/>
            <a:ext cx="8358188" cy="6072188"/>
            <a:chOff x="571472" y="857232"/>
            <a:chExt cx="8182557" cy="5172997"/>
          </a:xfrm>
        </p:grpSpPr>
        <p:sp>
          <p:nvSpPr>
            <p:cNvPr id="3" name="Flowchart: Document 2"/>
            <p:cNvSpPr/>
            <p:nvPr/>
          </p:nvSpPr>
          <p:spPr>
            <a:xfrm>
              <a:off x="571472" y="857232"/>
              <a:ext cx="7857741" cy="4642849"/>
            </a:xfrm>
            <a:prstGeom prst="flowChartDocument">
              <a:avLst/>
            </a:prstGeom>
            <a:solidFill>
              <a:srgbClr val="00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ln>
                  <a:solidFill>
                    <a:srgbClr val="FF0000"/>
                  </a:solidFill>
                </a:ln>
                <a:solidFill>
                  <a:srgbClr val="3333FF"/>
                </a:solidFill>
              </a:endParaRPr>
            </a:p>
          </p:txBody>
        </p:sp>
        <p:sp>
          <p:nvSpPr>
            <p:cNvPr id="4" name="Flowchart: Document 3"/>
            <p:cNvSpPr/>
            <p:nvPr/>
          </p:nvSpPr>
          <p:spPr>
            <a:xfrm>
              <a:off x="896288" y="1152059"/>
              <a:ext cx="7857741" cy="4851122"/>
            </a:xfrm>
            <a:prstGeom prst="flowChartDocument">
              <a:avLst/>
            </a:prstGeom>
            <a:solidFill>
              <a:srgbClr val="CC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ln>
                  <a:solidFill>
                    <a:srgbClr val="FF0000"/>
                  </a:solidFill>
                </a:ln>
                <a:solidFill>
                  <a:srgbClr val="3333FF"/>
                </a:solidFill>
              </a:endParaRPr>
            </a:p>
          </p:txBody>
        </p:sp>
        <p:grpSp>
          <p:nvGrpSpPr>
            <p:cNvPr id="31752" name="Group 14"/>
            <p:cNvGrpSpPr>
              <a:grpSpLocks/>
            </p:cNvGrpSpPr>
            <p:nvPr/>
          </p:nvGrpSpPr>
          <p:grpSpPr bwMode="auto">
            <a:xfrm>
              <a:off x="743983" y="1000588"/>
              <a:ext cx="7971421" cy="5029641"/>
              <a:chOff x="857758" y="1357778"/>
              <a:chExt cx="7971421" cy="5029641"/>
            </a:xfrm>
          </p:grpSpPr>
          <p:grpSp>
            <p:nvGrpSpPr>
              <p:cNvPr id="31753" name="Group 12"/>
              <p:cNvGrpSpPr>
                <a:grpSpLocks/>
              </p:cNvGrpSpPr>
              <p:nvPr/>
            </p:nvGrpSpPr>
            <p:grpSpPr bwMode="auto">
              <a:xfrm>
                <a:off x="3428992" y="3857628"/>
                <a:ext cx="5400187" cy="2529791"/>
                <a:chOff x="3086352" y="3914336"/>
                <a:chExt cx="5400187" cy="2529791"/>
              </a:xfrm>
            </p:grpSpPr>
            <p:sp>
              <p:nvSpPr>
                <p:cNvPr id="10" name="Moon 9"/>
                <p:cNvSpPr/>
                <p:nvPr/>
              </p:nvSpPr>
              <p:spPr>
                <a:xfrm rot="4551367">
                  <a:off x="5679809" y="3637626"/>
                  <a:ext cx="2285586" cy="3327417"/>
                </a:xfrm>
                <a:prstGeom prst="moon">
                  <a:avLst/>
                </a:prstGeom>
                <a:solidFill>
                  <a:srgbClr val="66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1" name="Moon 10"/>
                <p:cNvSpPr/>
                <p:nvPr/>
              </p:nvSpPr>
              <p:spPr>
                <a:xfrm rot="4551367">
                  <a:off x="5393846" y="3565947"/>
                  <a:ext cx="2285586" cy="3327417"/>
                </a:xfrm>
                <a:prstGeom prst="moon">
                  <a:avLst/>
                </a:prstGeom>
                <a:solidFill>
                  <a:srgbClr val="FF33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2" name="Moon 11"/>
                <p:cNvSpPr/>
                <p:nvPr/>
              </p:nvSpPr>
              <p:spPr>
                <a:xfrm rot="4551367">
                  <a:off x="5108662" y="3566724"/>
                  <a:ext cx="2285586" cy="3325863"/>
                </a:xfrm>
                <a:prstGeom prst="moon">
                  <a:avLst/>
                </a:prstGeom>
                <a:solidFill>
                  <a:srgbClr val="CC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3" name="Moon 12"/>
                <p:cNvSpPr/>
                <p:nvPr/>
              </p:nvSpPr>
              <p:spPr>
                <a:xfrm rot="4551367">
                  <a:off x="4824152" y="3494945"/>
                  <a:ext cx="2284234" cy="3327418"/>
                </a:xfrm>
                <a:prstGeom prst="moon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4" name="Moon 13"/>
                <p:cNvSpPr/>
                <p:nvPr/>
              </p:nvSpPr>
              <p:spPr>
                <a:xfrm rot="4551367">
                  <a:off x="4537515" y="3423944"/>
                  <a:ext cx="2285586" cy="3327418"/>
                </a:xfrm>
                <a:prstGeom prst="moon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5" name="Moon 14"/>
                <p:cNvSpPr/>
                <p:nvPr/>
              </p:nvSpPr>
              <p:spPr>
                <a:xfrm rot="4551367">
                  <a:off x="4251553" y="3423944"/>
                  <a:ext cx="2285586" cy="3327418"/>
                </a:xfrm>
                <a:prstGeom prst="moon">
                  <a:avLst/>
                </a:prstGeom>
                <a:solidFill>
                  <a:srgbClr val="00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6" name="Moon 5"/>
                <p:cNvSpPr/>
                <p:nvPr/>
              </p:nvSpPr>
              <p:spPr>
                <a:xfrm rot="4551367">
                  <a:off x="3965591" y="3423944"/>
                  <a:ext cx="2285586" cy="3327418"/>
                </a:xfrm>
                <a:prstGeom prst="moon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17" name="Moon 4"/>
                <p:cNvSpPr/>
                <p:nvPr/>
              </p:nvSpPr>
              <p:spPr>
                <a:xfrm rot="4551367">
                  <a:off x="3608138" y="3394190"/>
                  <a:ext cx="2285586" cy="3327418"/>
                </a:xfrm>
                <a:prstGeom prst="moon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</p:grpSp>
          <p:grpSp>
            <p:nvGrpSpPr>
              <p:cNvPr id="31754" name="Group 13"/>
              <p:cNvGrpSpPr>
                <a:grpSpLocks/>
              </p:cNvGrpSpPr>
              <p:nvPr/>
            </p:nvGrpSpPr>
            <p:grpSpPr bwMode="auto">
              <a:xfrm>
                <a:off x="857758" y="1357778"/>
                <a:ext cx="7940137" cy="4801082"/>
                <a:chOff x="857758" y="1357778"/>
                <a:chExt cx="7940137" cy="4801082"/>
              </a:xfrm>
            </p:grpSpPr>
            <p:sp>
              <p:nvSpPr>
                <p:cNvPr id="8" name="Flowchart: Document 7"/>
                <p:cNvSpPr/>
                <p:nvPr/>
              </p:nvSpPr>
              <p:spPr>
                <a:xfrm>
                  <a:off x="857757" y="1357778"/>
                  <a:ext cx="7857741" cy="4801082"/>
                </a:xfrm>
                <a:prstGeom prst="flowChartDocument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31756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951092" y="1615365"/>
                  <a:ext cx="7846803" cy="11274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ar-EG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اكتب</a:t>
                  </a:r>
                  <a:r>
                    <a:rPr lang="ar-SA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ْ</a:t>
                  </a:r>
                  <a:r>
                    <a:rPr lang="ar-EG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 ك</a:t>
                  </a:r>
                  <a:r>
                    <a:rPr lang="ar-SA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ُ</a:t>
                  </a:r>
                  <a:r>
                    <a:rPr lang="ar-EG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ل</a:t>
                  </a:r>
                  <a:r>
                    <a:rPr lang="ar-SA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َّ</a:t>
                  </a:r>
                  <a:r>
                    <a:rPr lang="ar-EG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 قوة</a:t>
                  </a:r>
                  <a:r>
                    <a:rPr lang="ar-SA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ٍ</a:t>
                  </a:r>
                  <a:r>
                    <a:rPr lang="ar-EG" sz="40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 من القوى الآتية في صورة حاصل ضرب العامل في نفسه, ثم أوجد قيمة ذلك:</a:t>
                  </a:r>
                  <a:endParaRPr lang="ar-EG" sz="4000" b="1" dirty="0">
                    <a:solidFill>
                      <a:srgbClr val="99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</p:grpSp>
      <p:sp>
        <p:nvSpPr>
          <p:cNvPr id="18" name="سحابة 4"/>
          <p:cNvSpPr/>
          <p:nvPr/>
        </p:nvSpPr>
        <p:spPr bwMode="auto">
          <a:xfrm>
            <a:off x="7143768" y="2428868"/>
            <a:ext cx="1285884" cy="1143008"/>
          </a:xfrm>
          <a:prstGeom prst="cloud">
            <a:avLst/>
          </a:prstGeom>
          <a:gradFill flip="none" rotWithShape="1">
            <a:gsLst>
              <a:gs pos="0">
                <a:srgbClr val="A4250C">
                  <a:shade val="30000"/>
                  <a:satMod val="115000"/>
                </a:srgbClr>
              </a:gs>
              <a:gs pos="50000">
                <a:srgbClr val="A4250C">
                  <a:shade val="67500"/>
                  <a:satMod val="115000"/>
                </a:srgbClr>
              </a:gs>
              <a:gs pos="100000">
                <a:srgbClr val="A4250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35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357313" y="2576513"/>
            <a:ext cx="5286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latin typeface="Times New Roman" pitchFamily="18" charset="0"/>
                <a:cs typeface="Times New Roman" pitchFamily="18" charset="0"/>
              </a:rPr>
              <a:t>القوة الخامسة للعدد 4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928688" y="3857625"/>
            <a:ext cx="72866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>
                <a:solidFill>
                  <a:srgbClr val="0000CC"/>
                </a:solidFill>
                <a:latin typeface="Calibri" pitchFamily="34" charset="0"/>
              </a:rPr>
              <a:t>4×4×4×4×4= </a:t>
            </a:r>
            <a:r>
              <a:rPr lang="ar-SA" sz="4400" b="1" dirty="0">
                <a:solidFill>
                  <a:srgbClr val="FF0000"/>
                </a:solidFill>
                <a:latin typeface="Calibri" pitchFamily="34" charset="0"/>
              </a:rPr>
              <a:t>1024</a:t>
            </a:r>
            <a:endParaRPr lang="ar-EG" sz="4400" b="1" dirty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oing كارتون حل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وة الخامسة للعدد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×4×4×4×4= 10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4313" y="142875"/>
            <a:ext cx="8715375" cy="6572250"/>
            <a:chOff x="142876" y="142852"/>
            <a:chExt cx="8715404" cy="6572296"/>
          </a:xfrm>
        </p:grpSpPr>
        <p:sp>
          <p:nvSpPr>
            <p:cNvPr id="3" name="Rectangle 2"/>
            <p:cNvSpPr/>
            <p:nvPr/>
          </p:nvSpPr>
          <p:spPr>
            <a:xfrm>
              <a:off x="142876" y="2357430"/>
              <a:ext cx="3857620" cy="435771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42876" y="142852"/>
              <a:ext cx="3857620" cy="4357718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5" name="L-Shape 4"/>
            <p:cNvSpPr/>
            <p:nvPr/>
          </p:nvSpPr>
          <p:spPr>
            <a:xfrm flipH="1">
              <a:off x="7000892" y="1500174"/>
              <a:ext cx="1857388" cy="5214974"/>
            </a:xfrm>
            <a:prstGeom prst="corner">
              <a:avLst/>
            </a:prstGeom>
            <a:solidFill>
              <a:srgbClr val="993366"/>
            </a:solidFill>
            <a:ln w="5715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6" name="Teardrop 5"/>
            <p:cNvSpPr/>
            <p:nvPr/>
          </p:nvSpPr>
          <p:spPr>
            <a:xfrm>
              <a:off x="6429388" y="285728"/>
              <a:ext cx="2428892" cy="1857388"/>
            </a:xfrm>
            <a:prstGeom prst="teardrop">
              <a:avLst/>
            </a:prstGeom>
            <a:solidFill>
              <a:srgbClr val="990099"/>
            </a:solidFill>
            <a:ln w="3810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7" name="Round Single Corner Rectangle 6"/>
            <p:cNvSpPr/>
            <p:nvPr/>
          </p:nvSpPr>
          <p:spPr>
            <a:xfrm>
              <a:off x="357158" y="285728"/>
              <a:ext cx="8358246" cy="6286520"/>
            </a:xfrm>
            <a:prstGeom prst="round1Rect">
              <a:avLst/>
            </a:prstGeom>
            <a:gradFill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3500000" scaled="1"/>
            </a:gra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5800" y="762000"/>
            <a:ext cx="763905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36– بستنة: </a:t>
            </a:r>
            <a:r>
              <a:rPr lang="ar-EG" sz="4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زرع عبد العزيز 6 صفوف من أشجار النخيل في حديقته, في كل صف منها 6 أشجار, ما مجموع الأشجار التي زرعها عبد العزيز في حديقته؟ اكتب عدد الأشجار باستعمال الأسس, ثم أوجد </a:t>
            </a:r>
            <a:r>
              <a:rPr lang="ar-EG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قيمة</a:t>
            </a:r>
            <a:r>
              <a:rPr lang="ar-SA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َ</a:t>
            </a:r>
            <a:r>
              <a:rPr lang="ar-EG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ذلك.</a:t>
            </a:r>
            <a:endParaRPr lang="en-US" sz="4000" b="1" dirty="0">
              <a:solidFill>
                <a:srgbClr val="3333FF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66800" y="4038600"/>
            <a:ext cx="6985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5400" b="1" dirty="0"/>
              <a:t>عدد الأشجار =</a:t>
            </a:r>
            <a:r>
              <a:rPr lang="ar-EG" sz="5400" b="1" dirty="0"/>
              <a:t> </a:t>
            </a:r>
            <a:r>
              <a:rPr lang="ar-EG" sz="5400" b="1" baseline="30000" dirty="0" smtClean="0"/>
              <a:t>2</a:t>
            </a:r>
            <a:r>
              <a:rPr lang="ar-EG" sz="5400" b="1" dirty="0" smtClean="0"/>
              <a:t>6</a:t>
            </a:r>
            <a:endParaRPr lang="en-US" sz="5400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752600" y="4800600"/>
            <a:ext cx="3403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5400" b="1" dirty="0" smtClean="0"/>
              <a:t>= </a:t>
            </a:r>
            <a:r>
              <a:rPr lang="ar-SA" sz="5400" b="1" dirty="0">
                <a:solidFill>
                  <a:srgbClr val="FF0000"/>
                </a:solidFill>
              </a:rPr>
              <a:t>36 شجرة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18 - bee-do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ستنة زرع عبد العزيز 6 صفوف من أشجار النخ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1438" y="214313"/>
            <a:ext cx="8143875" cy="6572250"/>
            <a:chOff x="500034" y="1785926"/>
            <a:chExt cx="8224894" cy="3714776"/>
          </a:xfrm>
        </p:grpSpPr>
        <p:sp>
          <p:nvSpPr>
            <p:cNvPr id="3" name="Cloud 2"/>
            <p:cNvSpPr/>
            <p:nvPr/>
          </p:nvSpPr>
          <p:spPr>
            <a:xfrm>
              <a:off x="500034" y="2009351"/>
              <a:ext cx="1713920" cy="3134230"/>
            </a:xfrm>
            <a:prstGeom prst="cloud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800" b="1" dirty="0">
                <a:cs typeface="Times New Roman" pitchFamily="18" charset="0"/>
              </a:endParaRPr>
            </a:p>
          </p:txBody>
        </p:sp>
        <p:sp>
          <p:nvSpPr>
            <p:cNvPr id="4" name="Cloud 3"/>
            <p:cNvSpPr/>
            <p:nvPr/>
          </p:nvSpPr>
          <p:spPr>
            <a:xfrm>
              <a:off x="6714398" y="2367369"/>
              <a:ext cx="2010530" cy="2776212"/>
            </a:xfrm>
            <a:prstGeom prst="clou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800" b="1" dirty="0">
                <a:cs typeface="Times New Roman" pitchFamily="18" charset="0"/>
              </a:endParaRPr>
            </a:p>
          </p:txBody>
        </p:sp>
        <p:sp>
          <p:nvSpPr>
            <p:cNvPr id="5" name="Cloud 4"/>
            <p:cNvSpPr/>
            <p:nvPr/>
          </p:nvSpPr>
          <p:spPr>
            <a:xfrm>
              <a:off x="1070806" y="1785926"/>
              <a:ext cx="6858888" cy="1214032"/>
            </a:xfrm>
            <a:prstGeom prst="clou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800" b="1" dirty="0">
                <a:cs typeface="Times New Roman" pitchFamily="18" charset="0"/>
              </a:endParaRPr>
            </a:p>
          </p:txBody>
        </p:sp>
        <p:sp>
          <p:nvSpPr>
            <p:cNvPr id="6" name="Cloud 5"/>
            <p:cNvSpPr/>
            <p:nvPr/>
          </p:nvSpPr>
          <p:spPr>
            <a:xfrm>
              <a:off x="1348176" y="4286670"/>
              <a:ext cx="6857285" cy="1214032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800" b="1" dirty="0">
                <a:cs typeface="Times New Roman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18493" y="2000378"/>
              <a:ext cx="7359116" cy="3143203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justLow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هوايات: </a:t>
              </a:r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تعد هواية التطريز من الهوايات المحببة </a:t>
              </a:r>
              <a:r>
                <a:rPr lang="ar-EG" sz="3600" b="1" dirty="0" smtClean="0">
                  <a:latin typeface="Times New Roman" pitchFamily="18" charset="0"/>
                  <a:cs typeface="Times New Roman" pitchFamily="18" charset="0"/>
                </a:rPr>
                <a:t>لد</a:t>
              </a:r>
              <a:r>
                <a:rPr lang="ar-SA" sz="3600" b="1" dirty="0" smtClean="0">
                  <a:latin typeface="Times New Roman" pitchFamily="18" charset="0"/>
                  <a:cs typeface="Times New Roman" pitchFamily="18" charset="0"/>
                </a:rPr>
                <a:t>ى</a:t>
              </a:r>
              <a:r>
                <a:rPr lang="ar-EG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خديجة, وقد قامت بتطريز شالها برسم 20 </a:t>
              </a:r>
              <a:r>
                <a:rPr lang="ar-EG" sz="3600" b="1" dirty="0" smtClean="0">
                  <a:latin typeface="Times New Roman" pitchFamily="18" charset="0"/>
                  <a:cs typeface="Times New Roman" pitchFamily="18" charset="0"/>
                </a:rPr>
                <a:t>مربع</a:t>
              </a:r>
              <a:r>
                <a:rPr lang="ar-SA" sz="3600" b="1" dirty="0" smtClean="0"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3600" b="1" dirty="0" smtClean="0">
                  <a:latin typeface="Times New Roman" pitchFamily="18" charset="0"/>
                  <a:cs typeface="Times New Roman" pitchFamily="18" charset="0"/>
                </a:rPr>
                <a:t>ا, </a:t>
              </a:r>
              <a:r>
                <a:rPr lang="ar-EG" sz="3600" b="1" dirty="0" err="1" smtClean="0"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3600" b="1" dirty="0" smtClean="0"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3600" b="1" dirty="0" smtClean="0"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3600" b="1" dirty="0" smtClean="0">
                  <a:latin typeface="Times New Roman" pitchFamily="18" charset="0"/>
                  <a:cs typeface="Times New Roman" pitchFamily="18" charset="0"/>
                </a:rPr>
                <a:t>ُّ</a:t>
              </a:r>
              <a:r>
                <a:rPr lang="ar-EG" sz="3600" b="1" dirty="0" smtClean="0">
                  <a:latin typeface="Times New Roman" pitchFamily="18" charset="0"/>
                  <a:cs typeface="Times New Roman" pitchFamily="18" charset="0"/>
                </a:rPr>
                <a:t> مربع</a:t>
              </a:r>
              <a:r>
                <a:rPr lang="ar-SA" sz="3600" b="1" dirty="0" smtClean="0">
                  <a:latin typeface="Times New Roman" pitchFamily="18" charset="0"/>
                  <a:cs typeface="Times New Roman" pitchFamily="18" charset="0"/>
                </a:rPr>
                <a:t>ٍ</a:t>
              </a:r>
              <a:r>
                <a:rPr lang="ar-EG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منها يتكون من 20 </a:t>
              </a:r>
              <a:r>
                <a:rPr lang="ar-EG" sz="3600" b="1" dirty="0" smtClean="0">
                  <a:latin typeface="Times New Roman" pitchFamily="18" charset="0"/>
                  <a:cs typeface="Times New Roman" pitchFamily="18" charset="0"/>
                </a:rPr>
                <a:t>صف</a:t>
              </a:r>
              <a:r>
                <a:rPr lang="ar-SA" sz="3600" b="1" dirty="0" smtClean="0"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3600" b="1" dirty="0" smtClean="0"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, وفي كل صف 20 غرزة. </a:t>
              </a:r>
            </a:p>
            <a:p>
              <a:pPr algn="justLow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 smtClean="0">
                  <a:latin typeface="Times New Roman" pitchFamily="18" charset="0"/>
                  <a:cs typeface="Times New Roman" pitchFamily="18" charset="0"/>
                </a:rPr>
                <a:t>اكتب</a:t>
              </a:r>
              <a:r>
                <a:rPr lang="ar-SA" sz="3600" b="1" dirty="0" smtClean="0">
                  <a:latin typeface="Times New Roman" pitchFamily="18" charset="0"/>
                  <a:cs typeface="Times New Roman" pitchFamily="18" charset="0"/>
                </a:rPr>
                <a:t>ْ</a:t>
              </a:r>
              <a:r>
                <a:rPr lang="ar-EG" sz="3600" b="1" dirty="0" smtClean="0">
                  <a:latin typeface="Times New Roman" pitchFamily="18" charset="0"/>
                  <a:cs typeface="Times New Roman" pitchFamily="18" charset="0"/>
                </a:rPr>
                <a:t> عدد</a:t>
              </a:r>
              <a:r>
                <a:rPr lang="ar-SA" sz="3600" b="1" dirty="0" smtClean="0">
                  <a:latin typeface="Times New Roman" pitchFamily="18" charset="0"/>
                  <a:cs typeface="Times New Roman" pitchFamily="18" charset="0"/>
                </a:rPr>
                <a:t>َ</a:t>
              </a:r>
              <a:r>
                <a:rPr lang="ar-EG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الغرز </a:t>
              </a:r>
              <a:r>
                <a:rPr lang="ar-EG" sz="3600" b="1" dirty="0" smtClean="0">
                  <a:latin typeface="Times New Roman" pitchFamily="18" charset="0"/>
                  <a:cs typeface="Times New Roman" pitchFamily="18" charset="0"/>
                </a:rPr>
                <a:t>الموجودة</a:t>
              </a:r>
              <a:r>
                <a:rPr lang="ar-SA" sz="3600" b="1" dirty="0" smtClean="0">
                  <a:latin typeface="Times New Roman" pitchFamily="18" charset="0"/>
                  <a:cs typeface="Times New Roman" pitchFamily="18" charset="0"/>
                </a:rPr>
                <a:t>ِ</a:t>
              </a:r>
              <a:r>
                <a:rPr lang="ar-EG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في هذا الشال باستعمال الأسس, ثم أوجد قيمة ذلك.</a:t>
              </a:r>
            </a:p>
          </p:txBody>
        </p:sp>
      </p:grpSp>
      <p:sp>
        <p:nvSpPr>
          <p:cNvPr id="8" name="سحابة 4"/>
          <p:cNvSpPr/>
          <p:nvPr/>
        </p:nvSpPr>
        <p:spPr bwMode="auto">
          <a:xfrm>
            <a:off x="7643834" y="2428868"/>
            <a:ext cx="1285884" cy="1143008"/>
          </a:xfrm>
          <a:prstGeom prst="cloud">
            <a:avLst/>
          </a:prstGeom>
          <a:gradFill flip="none" rotWithShape="1">
            <a:gsLst>
              <a:gs pos="0">
                <a:srgbClr val="A4250C">
                  <a:shade val="30000"/>
                  <a:satMod val="115000"/>
                </a:srgbClr>
              </a:gs>
              <a:gs pos="50000">
                <a:srgbClr val="A4250C">
                  <a:shade val="67500"/>
                  <a:satMod val="115000"/>
                </a:srgbClr>
              </a:gs>
              <a:gs pos="100000">
                <a:srgbClr val="A4250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37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81063" y="4437063"/>
            <a:ext cx="67865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3600" b="1" dirty="0">
                <a:solidFill>
                  <a:srgbClr val="FFFF00"/>
                </a:solidFill>
              </a:rPr>
              <a:t>20 مربعا × 20 صف × 20 غرزة = </a:t>
            </a:r>
            <a:r>
              <a:rPr lang="ar-EG" sz="3600" b="1" baseline="30000" dirty="0">
                <a:solidFill>
                  <a:srgbClr val="FFFF00"/>
                </a:solidFill>
              </a:rPr>
              <a:t>3</a:t>
            </a:r>
            <a:r>
              <a:rPr lang="ar-EG" sz="3600" b="1" dirty="0">
                <a:solidFill>
                  <a:srgbClr val="FFFF00"/>
                </a:solidFill>
              </a:rPr>
              <a:t>20 = 8000</a:t>
            </a:r>
            <a:endParaRPr lang="en-US" sz="3600" dirty="0">
              <a:solidFill>
                <a:srgbClr val="FFFF00"/>
              </a:solidFill>
            </a:endParaRPr>
          </a:p>
          <a:p>
            <a:pPr algn="ctr" eaLnBrk="0" hangingPunct="0"/>
            <a:r>
              <a:rPr lang="ar-EG" sz="3600" b="1" dirty="0">
                <a:solidFill>
                  <a:srgbClr val="FFFF00"/>
                </a:solidFill>
              </a:rPr>
              <a:t>عدد الغرز = 8000 غرزة.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oing كارتون حل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وايات تعد هواية التطريز من الهوايات المحببة لدي خديج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1142976" y="1428736"/>
            <a:ext cx="6958061" cy="3143272"/>
          </a:xfrm>
          <a:custGeom>
            <a:avLst/>
            <a:gdLst>
              <a:gd name="connsiteX0" fmla="*/ 3443288 w 3565191"/>
              <a:gd name="connsiteY0" fmla="*/ 580255 h 1366068"/>
              <a:gd name="connsiteX1" fmla="*/ 3457575 w 3565191"/>
              <a:gd name="connsiteY1" fmla="*/ 537393 h 1366068"/>
              <a:gd name="connsiteX2" fmla="*/ 3414713 w 3565191"/>
              <a:gd name="connsiteY2" fmla="*/ 337368 h 1366068"/>
              <a:gd name="connsiteX3" fmla="*/ 3371850 w 3565191"/>
              <a:gd name="connsiteY3" fmla="*/ 308793 h 1366068"/>
              <a:gd name="connsiteX4" fmla="*/ 3300413 w 3565191"/>
              <a:gd name="connsiteY4" fmla="*/ 208780 h 1366068"/>
              <a:gd name="connsiteX5" fmla="*/ 3257550 w 3565191"/>
              <a:gd name="connsiteY5" fmla="*/ 194493 h 1366068"/>
              <a:gd name="connsiteX6" fmla="*/ 3228975 w 3565191"/>
              <a:gd name="connsiteY6" fmla="*/ 151630 h 1366068"/>
              <a:gd name="connsiteX7" fmla="*/ 3143250 w 3565191"/>
              <a:gd name="connsiteY7" fmla="*/ 80193 h 1366068"/>
              <a:gd name="connsiteX8" fmla="*/ 3014663 w 3565191"/>
              <a:gd name="connsiteY8" fmla="*/ 51618 h 1366068"/>
              <a:gd name="connsiteX9" fmla="*/ 2914650 w 3565191"/>
              <a:gd name="connsiteY9" fmla="*/ 37330 h 1366068"/>
              <a:gd name="connsiteX10" fmla="*/ 2643188 w 3565191"/>
              <a:gd name="connsiteY10" fmla="*/ 37330 h 1366068"/>
              <a:gd name="connsiteX11" fmla="*/ 2600325 w 3565191"/>
              <a:gd name="connsiteY11" fmla="*/ 80193 h 1366068"/>
              <a:gd name="connsiteX12" fmla="*/ 2557463 w 3565191"/>
              <a:gd name="connsiteY12" fmla="*/ 108768 h 1366068"/>
              <a:gd name="connsiteX13" fmla="*/ 2528888 w 3565191"/>
              <a:gd name="connsiteY13" fmla="*/ 194493 h 1366068"/>
              <a:gd name="connsiteX14" fmla="*/ 2514600 w 3565191"/>
              <a:gd name="connsiteY14" fmla="*/ 237355 h 1366068"/>
              <a:gd name="connsiteX15" fmla="*/ 2471738 w 3565191"/>
              <a:gd name="connsiteY15" fmla="*/ 208780 h 1366068"/>
              <a:gd name="connsiteX16" fmla="*/ 2343150 w 3565191"/>
              <a:gd name="connsiteY16" fmla="*/ 94480 h 1366068"/>
              <a:gd name="connsiteX17" fmla="*/ 2286000 w 3565191"/>
              <a:gd name="connsiteY17" fmla="*/ 80193 h 1366068"/>
              <a:gd name="connsiteX18" fmla="*/ 2043113 w 3565191"/>
              <a:gd name="connsiteY18" fmla="*/ 94480 h 1366068"/>
              <a:gd name="connsiteX19" fmla="*/ 1800225 w 3565191"/>
              <a:gd name="connsiteY19" fmla="*/ 137343 h 1366068"/>
              <a:gd name="connsiteX20" fmla="*/ 1614488 w 3565191"/>
              <a:gd name="connsiteY20" fmla="*/ 180205 h 1366068"/>
              <a:gd name="connsiteX21" fmla="*/ 1514475 w 3565191"/>
              <a:gd name="connsiteY21" fmla="*/ 251643 h 1366068"/>
              <a:gd name="connsiteX22" fmla="*/ 1485900 w 3565191"/>
              <a:gd name="connsiteY22" fmla="*/ 294505 h 1366068"/>
              <a:gd name="connsiteX23" fmla="*/ 1443038 w 3565191"/>
              <a:gd name="connsiteY23" fmla="*/ 308793 h 1366068"/>
              <a:gd name="connsiteX24" fmla="*/ 1285875 w 3565191"/>
              <a:gd name="connsiteY24" fmla="*/ 223068 h 1366068"/>
              <a:gd name="connsiteX25" fmla="*/ 1114425 w 3565191"/>
              <a:gd name="connsiteY25" fmla="*/ 180205 h 1366068"/>
              <a:gd name="connsiteX26" fmla="*/ 1042988 w 3565191"/>
              <a:gd name="connsiteY26" fmla="*/ 151630 h 1366068"/>
              <a:gd name="connsiteX27" fmla="*/ 900113 w 3565191"/>
              <a:gd name="connsiteY27" fmla="*/ 165918 h 1366068"/>
              <a:gd name="connsiteX28" fmla="*/ 714375 w 3565191"/>
              <a:gd name="connsiteY28" fmla="*/ 208780 h 1366068"/>
              <a:gd name="connsiteX29" fmla="*/ 557213 w 3565191"/>
              <a:gd name="connsiteY29" fmla="*/ 280218 h 1366068"/>
              <a:gd name="connsiteX30" fmla="*/ 414338 w 3565191"/>
              <a:gd name="connsiteY30" fmla="*/ 337368 h 1366068"/>
              <a:gd name="connsiteX31" fmla="*/ 328613 w 3565191"/>
              <a:gd name="connsiteY31" fmla="*/ 394518 h 1366068"/>
              <a:gd name="connsiteX32" fmla="*/ 285750 w 3565191"/>
              <a:gd name="connsiteY32" fmla="*/ 423093 h 1366068"/>
              <a:gd name="connsiteX33" fmla="*/ 228600 w 3565191"/>
              <a:gd name="connsiteY33" fmla="*/ 537393 h 1366068"/>
              <a:gd name="connsiteX34" fmla="*/ 200025 w 3565191"/>
              <a:gd name="connsiteY34" fmla="*/ 651693 h 1366068"/>
              <a:gd name="connsiteX35" fmla="*/ 128588 w 3565191"/>
              <a:gd name="connsiteY35" fmla="*/ 694555 h 1366068"/>
              <a:gd name="connsiteX36" fmla="*/ 14288 w 3565191"/>
              <a:gd name="connsiteY36" fmla="*/ 823143 h 1366068"/>
              <a:gd name="connsiteX37" fmla="*/ 0 w 3565191"/>
              <a:gd name="connsiteY37" fmla="*/ 866005 h 1366068"/>
              <a:gd name="connsiteX38" fmla="*/ 28575 w 3565191"/>
              <a:gd name="connsiteY38" fmla="*/ 1037455 h 1366068"/>
              <a:gd name="connsiteX39" fmla="*/ 114300 w 3565191"/>
              <a:gd name="connsiteY39" fmla="*/ 1108893 h 1366068"/>
              <a:gd name="connsiteX40" fmla="*/ 228600 w 3565191"/>
              <a:gd name="connsiteY40" fmla="*/ 1151755 h 1366068"/>
              <a:gd name="connsiteX41" fmla="*/ 300038 w 3565191"/>
              <a:gd name="connsiteY41" fmla="*/ 1180330 h 1366068"/>
              <a:gd name="connsiteX42" fmla="*/ 471488 w 3565191"/>
              <a:gd name="connsiteY42" fmla="*/ 1166043 h 1366068"/>
              <a:gd name="connsiteX43" fmla="*/ 514350 w 3565191"/>
              <a:gd name="connsiteY43" fmla="*/ 1137468 h 1366068"/>
              <a:gd name="connsiteX44" fmla="*/ 557213 w 3565191"/>
              <a:gd name="connsiteY44" fmla="*/ 1123180 h 1366068"/>
              <a:gd name="connsiteX45" fmla="*/ 614363 w 3565191"/>
              <a:gd name="connsiteY45" fmla="*/ 1094605 h 1366068"/>
              <a:gd name="connsiteX46" fmla="*/ 600075 w 3565191"/>
              <a:gd name="connsiteY46" fmla="*/ 1137468 h 1366068"/>
              <a:gd name="connsiteX47" fmla="*/ 657225 w 3565191"/>
              <a:gd name="connsiteY47" fmla="*/ 1223193 h 1366068"/>
              <a:gd name="connsiteX48" fmla="*/ 700088 w 3565191"/>
              <a:gd name="connsiteY48" fmla="*/ 1251768 h 1366068"/>
              <a:gd name="connsiteX49" fmla="*/ 857250 w 3565191"/>
              <a:gd name="connsiteY49" fmla="*/ 1323205 h 1366068"/>
              <a:gd name="connsiteX50" fmla="*/ 1471613 w 3565191"/>
              <a:gd name="connsiteY50" fmla="*/ 1294630 h 1366068"/>
              <a:gd name="connsiteX51" fmla="*/ 1514475 w 3565191"/>
              <a:gd name="connsiteY51" fmla="*/ 1280343 h 1366068"/>
              <a:gd name="connsiteX52" fmla="*/ 1671638 w 3565191"/>
              <a:gd name="connsiteY52" fmla="*/ 1251768 h 1366068"/>
              <a:gd name="connsiteX53" fmla="*/ 1757363 w 3565191"/>
              <a:gd name="connsiteY53" fmla="*/ 1208905 h 1366068"/>
              <a:gd name="connsiteX54" fmla="*/ 1857375 w 3565191"/>
              <a:gd name="connsiteY54" fmla="*/ 1166043 h 1366068"/>
              <a:gd name="connsiteX55" fmla="*/ 1914525 w 3565191"/>
              <a:gd name="connsiteY55" fmla="*/ 1294630 h 1366068"/>
              <a:gd name="connsiteX56" fmla="*/ 2057400 w 3565191"/>
              <a:gd name="connsiteY56" fmla="*/ 1366068 h 1366068"/>
              <a:gd name="connsiteX57" fmla="*/ 2414588 w 3565191"/>
              <a:gd name="connsiteY57" fmla="*/ 1323205 h 1366068"/>
              <a:gd name="connsiteX58" fmla="*/ 2471738 w 3565191"/>
              <a:gd name="connsiteY58" fmla="*/ 1294630 h 1366068"/>
              <a:gd name="connsiteX59" fmla="*/ 2543175 w 3565191"/>
              <a:gd name="connsiteY59" fmla="*/ 1266055 h 1366068"/>
              <a:gd name="connsiteX60" fmla="*/ 2600325 w 3565191"/>
              <a:gd name="connsiteY60" fmla="*/ 1251768 h 1366068"/>
              <a:gd name="connsiteX61" fmla="*/ 2743200 w 3565191"/>
              <a:gd name="connsiteY61" fmla="*/ 1194618 h 1366068"/>
              <a:gd name="connsiteX62" fmla="*/ 2886075 w 3565191"/>
              <a:gd name="connsiteY62" fmla="*/ 1080318 h 1366068"/>
              <a:gd name="connsiteX63" fmla="*/ 2928938 w 3565191"/>
              <a:gd name="connsiteY63" fmla="*/ 1180330 h 1366068"/>
              <a:gd name="connsiteX64" fmla="*/ 2957513 w 3565191"/>
              <a:gd name="connsiteY64" fmla="*/ 1223193 h 1366068"/>
              <a:gd name="connsiteX65" fmla="*/ 3028950 w 3565191"/>
              <a:gd name="connsiteY65" fmla="*/ 1266055 h 1366068"/>
              <a:gd name="connsiteX66" fmla="*/ 3100388 w 3565191"/>
              <a:gd name="connsiteY66" fmla="*/ 1280343 h 1366068"/>
              <a:gd name="connsiteX67" fmla="*/ 3200400 w 3565191"/>
              <a:gd name="connsiteY67" fmla="*/ 1266055 h 1366068"/>
              <a:gd name="connsiteX68" fmla="*/ 3286125 w 3565191"/>
              <a:gd name="connsiteY68" fmla="*/ 1208905 h 1366068"/>
              <a:gd name="connsiteX69" fmla="*/ 3357563 w 3565191"/>
              <a:gd name="connsiteY69" fmla="*/ 1180330 h 1366068"/>
              <a:gd name="connsiteX70" fmla="*/ 3457575 w 3565191"/>
              <a:gd name="connsiteY70" fmla="*/ 1094605 h 1366068"/>
              <a:gd name="connsiteX71" fmla="*/ 3543300 w 3565191"/>
              <a:gd name="connsiteY71" fmla="*/ 994593 h 1366068"/>
              <a:gd name="connsiteX72" fmla="*/ 3543300 w 3565191"/>
              <a:gd name="connsiteY72" fmla="*/ 823143 h 1366068"/>
              <a:gd name="connsiteX73" fmla="*/ 3529013 w 3565191"/>
              <a:gd name="connsiteY73" fmla="*/ 765993 h 1366068"/>
              <a:gd name="connsiteX74" fmla="*/ 3471863 w 3565191"/>
              <a:gd name="connsiteY74" fmla="*/ 680268 h 1366068"/>
              <a:gd name="connsiteX75" fmla="*/ 3443288 w 3565191"/>
              <a:gd name="connsiteY75" fmla="*/ 637405 h 1366068"/>
              <a:gd name="connsiteX76" fmla="*/ 3471863 w 3565191"/>
              <a:gd name="connsiteY76" fmla="*/ 594543 h 1366068"/>
              <a:gd name="connsiteX77" fmla="*/ 3443288 w 3565191"/>
              <a:gd name="connsiteY77" fmla="*/ 580255 h 136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565191" h="1366068">
                <a:moveTo>
                  <a:pt x="3443288" y="580255"/>
                </a:moveTo>
                <a:cubicBezTo>
                  <a:pt x="3440907" y="570730"/>
                  <a:pt x="3457575" y="552453"/>
                  <a:pt x="3457575" y="537393"/>
                </a:cubicBezTo>
                <a:cubicBezTo>
                  <a:pt x="3457575" y="467434"/>
                  <a:pt x="3467296" y="389951"/>
                  <a:pt x="3414713" y="337368"/>
                </a:cubicBezTo>
                <a:cubicBezTo>
                  <a:pt x="3402571" y="325226"/>
                  <a:pt x="3386138" y="318318"/>
                  <a:pt x="3371850" y="308793"/>
                </a:cubicBezTo>
                <a:cubicBezTo>
                  <a:pt x="3358820" y="289248"/>
                  <a:pt x="3313704" y="219856"/>
                  <a:pt x="3300413" y="208780"/>
                </a:cubicBezTo>
                <a:cubicBezTo>
                  <a:pt x="3288843" y="199139"/>
                  <a:pt x="3271838" y="199255"/>
                  <a:pt x="3257550" y="194493"/>
                </a:cubicBezTo>
                <a:cubicBezTo>
                  <a:pt x="3248025" y="180205"/>
                  <a:pt x="3239968" y="164822"/>
                  <a:pt x="3228975" y="151630"/>
                </a:cubicBezTo>
                <a:cubicBezTo>
                  <a:pt x="3206404" y="124545"/>
                  <a:pt x="3175361" y="96249"/>
                  <a:pt x="3143250" y="80193"/>
                </a:cubicBezTo>
                <a:cubicBezTo>
                  <a:pt x="3108708" y="62922"/>
                  <a:pt x="3046375" y="56497"/>
                  <a:pt x="3014663" y="51618"/>
                </a:cubicBezTo>
                <a:cubicBezTo>
                  <a:pt x="2981378" y="46497"/>
                  <a:pt x="2947988" y="42093"/>
                  <a:pt x="2914650" y="37330"/>
                </a:cubicBezTo>
                <a:cubicBezTo>
                  <a:pt x="2812438" y="3260"/>
                  <a:pt x="2820506" y="0"/>
                  <a:pt x="2643188" y="37330"/>
                </a:cubicBezTo>
                <a:cubicBezTo>
                  <a:pt x="2623416" y="41493"/>
                  <a:pt x="2615847" y="67258"/>
                  <a:pt x="2600325" y="80193"/>
                </a:cubicBezTo>
                <a:cubicBezTo>
                  <a:pt x="2587134" y="91186"/>
                  <a:pt x="2571750" y="99243"/>
                  <a:pt x="2557463" y="108768"/>
                </a:cubicBezTo>
                <a:lnTo>
                  <a:pt x="2528888" y="194493"/>
                </a:lnTo>
                <a:lnTo>
                  <a:pt x="2514600" y="237355"/>
                </a:lnTo>
                <a:cubicBezTo>
                  <a:pt x="2500313" y="227830"/>
                  <a:pt x="2484572" y="220188"/>
                  <a:pt x="2471738" y="208780"/>
                </a:cubicBezTo>
                <a:cubicBezTo>
                  <a:pt x="2443352" y="183548"/>
                  <a:pt x="2390113" y="114607"/>
                  <a:pt x="2343150" y="94480"/>
                </a:cubicBezTo>
                <a:cubicBezTo>
                  <a:pt x="2325101" y="86745"/>
                  <a:pt x="2305050" y="84955"/>
                  <a:pt x="2286000" y="80193"/>
                </a:cubicBezTo>
                <a:cubicBezTo>
                  <a:pt x="2205038" y="84955"/>
                  <a:pt x="2123785" y="86135"/>
                  <a:pt x="2043113" y="94480"/>
                </a:cubicBezTo>
                <a:cubicBezTo>
                  <a:pt x="1934324" y="105734"/>
                  <a:pt x="1892172" y="120625"/>
                  <a:pt x="1800225" y="137343"/>
                </a:cubicBezTo>
                <a:cubicBezTo>
                  <a:pt x="1716090" y="152640"/>
                  <a:pt x="1699520" y="149284"/>
                  <a:pt x="1614488" y="180205"/>
                </a:cubicBezTo>
                <a:cubicBezTo>
                  <a:pt x="1566130" y="197790"/>
                  <a:pt x="1546912" y="212719"/>
                  <a:pt x="1514475" y="251643"/>
                </a:cubicBezTo>
                <a:cubicBezTo>
                  <a:pt x="1503482" y="264834"/>
                  <a:pt x="1499308" y="283778"/>
                  <a:pt x="1485900" y="294505"/>
                </a:cubicBezTo>
                <a:cubicBezTo>
                  <a:pt x="1474140" y="303913"/>
                  <a:pt x="1457325" y="304030"/>
                  <a:pt x="1443038" y="308793"/>
                </a:cubicBezTo>
                <a:cubicBezTo>
                  <a:pt x="1375932" y="264056"/>
                  <a:pt x="1387751" y="269376"/>
                  <a:pt x="1285875" y="223068"/>
                </a:cubicBezTo>
                <a:cubicBezTo>
                  <a:pt x="1243547" y="203828"/>
                  <a:pt x="1134712" y="186001"/>
                  <a:pt x="1114425" y="180205"/>
                </a:cubicBezTo>
                <a:cubicBezTo>
                  <a:pt x="1089765" y="173159"/>
                  <a:pt x="1066800" y="161155"/>
                  <a:pt x="1042988" y="151630"/>
                </a:cubicBezTo>
                <a:cubicBezTo>
                  <a:pt x="995363" y="156393"/>
                  <a:pt x="947556" y="159592"/>
                  <a:pt x="900113" y="165918"/>
                </a:cubicBezTo>
                <a:cubicBezTo>
                  <a:pt x="852985" y="172202"/>
                  <a:pt x="750642" y="199713"/>
                  <a:pt x="714375" y="208780"/>
                </a:cubicBezTo>
                <a:cubicBezTo>
                  <a:pt x="630904" y="250516"/>
                  <a:pt x="638089" y="249890"/>
                  <a:pt x="557213" y="280218"/>
                </a:cubicBezTo>
                <a:cubicBezTo>
                  <a:pt x="492020" y="304665"/>
                  <a:pt x="499104" y="291725"/>
                  <a:pt x="414338" y="337368"/>
                </a:cubicBezTo>
                <a:cubicBezTo>
                  <a:pt x="384100" y="353650"/>
                  <a:pt x="357188" y="375468"/>
                  <a:pt x="328613" y="394518"/>
                </a:cubicBezTo>
                <a:lnTo>
                  <a:pt x="285750" y="423093"/>
                </a:lnTo>
                <a:cubicBezTo>
                  <a:pt x="249320" y="483810"/>
                  <a:pt x="243979" y="481003"/>
                  <a:pt x="228600" y="537393"/>
                </a:cubicBezTo>
                <a:cubicBezTo>
                  <a:pt x="218267" y="575282"/>
                  <a:pt x="233701" y="631487"/>
                  <a:pt x="200025" y="651693"/>
                </a:cubicBezTo>
                <a:cubicBezTo>
                  <a:pt x="176213" y="665980"/>
                  <a:pt x="150081" y="676970"/>
                  <a:pt x="128588" y="694555"/>
                </a:cubicBezTo>
                <a:cubicBezTo>
                  <a:pt x="96544" y="720773"/>
                  <a:pt x="37309" y="777101"/>
                  <a:pt x="14288" y="823143"/>
                </a:cubicBezTo>
                <a:cubicBezTo>
                  <a:pt x="7553" y="836613"/>
                  <a:pt x="4763" y="851718"/>
                  <a:pt x="0" y="866005"/>
                </a:cubicBezTo>
                <a:cubicBezTo>
                  <a:pt x="9525" y="923155"/>
                  <a:pt x="13646" y="981473"/>
                  <a:pt x="28575" y="1037455"/>
                </a:cubicBezTo>
                <a:cubicBezTo>
                  <a:pt x="40490" y="1082137"/>
                  <a:pt x="77109" y="1092364"/>
                  <a:pt x="114300" y="1108893"/>
                </a:cubicBezTo>
                <a:cubicBezTo>
                  <a:pt x="213712" y="1153076"/>
                  <a:pt x="153191" y="1123477"/>
                  <a:pt x="228600" y="1151755"/>
                </a:cubicBezTo>
                <a:cubicBezTo>
                  <a:pt x="252614" y="1160760"/>
                  <a:pt x="276225" y="1170805"/>
                  <a:pt x="300038" y="1180330"/>
                </a:cubicBezTo>
                <a:cubicBezTo>
                  <a:pt x="357188" y="1175568"/>
                  <a:pt x="415254" y="1177290"/>
                  <a:pt x="471488" y="1166043"/>
                </a:cubicBezTo>
                <a:cubicBezTo>
                  <a:pt x="488326" y="1162675"/>
                  <a:pt x="498992" y="1145147"/>
                  <a:pt x="514350" y="1137468"/>
                </a:cubicBezTo>
                <a:cubicBezTo>
                  <a:pt x="527821" y="1130733"/>
                  <a:pt x="543370" y="1129113"/>
                  <a:pt x="557213" y="1123180"/>
                </a:cubicBezTo>
                <a:cubicBezTo>
                  <a:pt x="576789" y="1114790"/>
                  <a:pt x="595313" y="1104130"/>
                  <a:pt x="614363" y="1094605"/>
                </a:cubicBezTo>
                <a:cubicBezTo>
                  <a:pt x="609600" y="1108893"/>
                  <a:pt x="600075" y="1122407"/>
                  <a:pt x="600075" y="1137468"/>
                </a:cubicBezTo>
                <a:cubicBezTo>
                  <a:pt x="600075" y="1175619"/>
                  <a:pt x="631456" y="1201719"/>
                  <a:pt x="657225" y="1223193"/>
                </a:cubicBezTo>
                <a:cubicBezTo>
                  <a:pt x="670417" y="1234186"/>
                  <a:pt x="685013" y="1243545"/>
                  <a:pt x="700088" y="1251768"/>
                </a:cubicBezTo>
                <a:cubicBezTo>
                  <a:pt x="800481" y="1306527"/>
                  <a:pt x="783656" y="1298674"/>
                  <a:pt x="857250" y="1323205"/>
                </a:cubicBezTo>
                <a:lnTo>
                  <a:pt x="1471613" y="1294630"/>
                </a:lnTo>
                <a:cubicBezTo>
                  <a:pt x="1486641" y="1293650"/>
                  <a:pt x="1499707" y="1283297"/>
                  <a:pt x="1514475" y="1280343"/>
                </a:cubicBezTo>
                <a:cubicBezTo>
                  <a:pt x="1770457" y="1229147"/>
                  <a:pt x="1502208" y="1294124"/>
                  <a:pt x="1671638" y="1251768"/>
                </a:cubicBezTo>
                <a:cubicBezTo>
                  <a:pt x="1700213" y="1237480"/>
                  <a:pt x="1727700" y="1220770"/>
                  <a:pt x="1757363" y="1208905"/>
                </a:cubicBezTo>
                <a:cubicBezTo>
                  <a:pt x="1872690" y="1162774"/>
                  <a:pt x="1761868" y="1229715"/>
                  <a:pt x="1857375" y="1166043"/>
                </a:cubicBezTo>
                <a:cubicBezTo>
                  <a:pt x="1863012" y="1182954"/>
                  <a:pt x="1885414" y="1275223"/>
                  <a:pt x="1914525" y="1294630"/>
                </a:cubicBezTo>
                <a:cubicBezTo>
                  <a:pt x="1958829" y="1324166"/>
                  <a:pt x="2057400" y="1366068"/>
                  <a:pt x="2057400" y="1366068"/>
                </a:cubicBezTo>
                <a:cubicBezTo>
                  <a:pt x="2197259" y="1356744"/>
                  <a:pt x="2284887" y="1360262"/>
                  <a:pt x="2414588" y="1323205"/>
                </a:cubicBezTo>
                <a:cubicBezTo>
                  <a:pt x="2435067" y="1317354"/>
                  <a:pt x="2452275" y="1303280"/>
                  <a:pt x="2471738" y="1294630"/>
                </a:cubicBezTo>
                <a:cubicBezTo>
                  <a:pt x="2495174" y="1284214"/>
                  <a:pt x="2518844" y="1274165"/>
                  <a:pt x="2543175" y="1266055"/>
                </a:cubicBezTo>
                <a:cubicBezTo>
                  <a:pt x="2561804" y="1259846"/>
                  <a:pt x="2581444" y="1257162"/>
                  <a:pt x="2600325" y="1251768"/>
                </a:cubicBezTo>
                <a:cubicBezTo>
                  <a:pt x="2642480" y="1239724"/>
                  <a:pt x="2713915" y="1210387"/>
                  <a:pt x="2743200" y="1194618"/>
                </a:cubicBezTo>
                <a:cubicBezTo>
                  <a:pt x="2821302" y="1152563"/>
                  <a:pt x="2828206" y="1138187"/>
                  <a:pt x="2886075" y="1080318"/>
                </a:cubicBezTo>
                <a:cubicBezTo>
                  <a:pt x="2902104" y="1128404"/>
                  <a:pt x="2900690" y="1130897"/>
                  <a:pt x="2928938" y="1180330"/>
                </a:cubicBezTo>
                <a:cubicBezTo>
                  <a:pt x="2937457" y="1195239"/>
                  <a:pt x="2944475" y="1212018"/>
                  <a:pt x="2957513" y="1223193"/>
                </a:cubicBezTo>
                <a:cubicBezTo>
                  <a:pt x="2978597" y="1241265"/>
                  <a:pt x="3003166" y="1255742"/>
                  <a:pt x="3028950" y="1266055"/>
                </a:cubicBezTo>
                <a:cubicBezTo>
                  <a:pt x="3051497" y="1275074"/>
                  <a:pt x="3076575" y="1275580"/>
                  <a:pt x="3100388" y="1280343"/>
                </a:cubicBezTo>
                <a:cubicBezTo>
                  <a:pt x="3133725" y="1275580"/>
                  <a:pt x="3168969" y="1278144"/>
                  <a:pt x="3200400" y="1266055"/>
                </a:cubicBezTo>
                <a:cubicBezTo>
                  <a:pt x="3232454" y="1253727"/>
                  <a:pt x="3254238" y="1221660"/>
                  <a:pt x="3286125" y="1208905"/>
                </a:cubicBezTo>
                <a:lnTo>
                  <a:pt x="3357563" y="1180330"/>
                </a:lnTo>
                <a:cubicBezTo>
                  <a:pt x="3463912" y="1073981"/>
                  <a:pt x="3329283" y="1204569"/>
                  <a:pt x="3457575" y="1094605"/>
                </a:cubicBezTo>
                <a:cubicBezTo>
                  <a:pt x="3499369" y="1058782"/>
                  <a:pt x="3509418" y="1039769"/>
                  <a:pt x="3543300" y="994593"/>
                </a:cubicBezTo>
                <a:cubicBezTo>
                  <a:pt x="3565191" y="907034"/>
                  <a:pt x="3563368" y="943551"/>
                  <a:pt x="3543300" y="823143"/>
                </a:cubicBezTo>
                <a:cubicBezTo>
                  <a:pt x="3540072" y="803774"/>
                  <a:pt x="3537795" y="783556"/>
                  <a:pt x="3529013" y="765993"/>
                </a:cubicBezTo>
                <a:cubicBezTo>
                  <a:pt x="3513654" y="735276"/>
                  <a:pt x="3490913" y="708843"/>
                  <a:pt x="3471863" y="680268"/>
                </a:cubicBezTo>
                <a:lnTo>
                  <a:pt x="3443288" y="637405"/>
                </a:lnTo>
                <a:cubicBezTo>
                  <a:pt x="3452813" y="623118"/>
                  <a:pt x="3475231" y="611381"/>
                  <a:pt x="3471863" y="594543"/>
                </a:cubicBezTo>
                <a:cubicBezTo>
                  <a:pt x="3468495" y="577705"/>
                  <a:pt x="3445669" y="589780"/>
                  <a:pt x="3443288" y="580255"/>
                </a:cubicBezTo>
                <a:close/>
              </a:path>
            </a:pathLst>
          </a:custGeom>
          <a:gradFill>
            <a:gsLst>
              <a:gs pos="0">
                <a:srgbClr val="00FF00"/>
              </a:gs>
              <a:gs pos="35000">
                <a:schemeClr val="bg1"/>
              </a:gs>
              <a:gs pos="100000">
                <a:srgbClr val="00FFFF"/>
              </a:gs>
            </a:gsLst>
          </a:gradFill>
          <a:ln w="38100">
            <a:solidFill>
              <a:srgbClr val="00FFFF"/>
            </a:solidFill>
            <a:prstDash val="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مسائل مهارات التفكير </a:t>
            </a:r>
            <a:r>
              <a:rPr lang="ar-EG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العليا:</a:t>
            </a:r>
            <a:endParaRPr lang="ar-EG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سائل مهارات التفكير العل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76200" y="285728"/>
            <a:ext cx="8929718" cy="6286544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D6B19C"/>
              </a:gs>
              <a:gs pos="30000">
                <a:schemeClr val="bg1"/>
              </a:gs>
              <a:gs pos="70000">
                <a:schemeClr val="bg1"/>
              </a:gs>
              <a:gs pos="100000">
                <a:schemeClr val="accent2">
                  <a:lumMod val="75000"/>
                </a:schemeClr>
              </a:gs>
            </a:gsLst>
            <a:lin ang="8100000" scaled="1"/>
            <a:tileRect/>
          </a:gra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 anchorCtr="1"/>
          <a:lstStyle/>
          <a:p>
            <a:pPr algn="ctr">
              <a:tabLst>
                <a:tab pos="779463" algn="l"/>
                <a:tab pos="1236663" algn="l"/>
                <a:tab pos="2073275" algn="l"/>
                <a:tab pos="3065463" algn="l"/>
                <a:tab pos="3673475" algn="l"/>
              </a:tabLst>
              <a:defRPr/>
            </a:pPr>
            <a:endParaRPr lang="ar-EG" sz="6600" b="1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943225" y="115888"/>
            <a:ext cx="3429000" cy="1776412"/>
            <a:chOff x="285720" y="285728"/>
            <a:chExt cx="4000528" cy="2357454"/>
          </a:xfrm>
        </p:grpSpPr>
        <p:grpSp>
          <p:nvGrpSpPr>
            <p:cNvPr id="3" name="Group 14"/>
            <p:cNvGrpSpPr/>
            <p:nvPr/>
          </p:nvGrpSpPr>
          <p:grpSpPr>
            <a:xfrm>
              <a:off x="285720" y="285728"/>
              <a:ext cx="4000528" cy="2357454"/>
              <a:chOff x="285720" y="285728"/>
              <a:chExt cx="4000528" cy="2357454"/>
            </a:xfrm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5" name="Flowchart: Sequential Access Storage 4"/>
              <p:cNvSpPr/>
              <p:nvPr/>
            </p:nvSpPr>
            <p:spPr>
              <a:xfrm>
                <a:off x="285720" y="285728"/>
                <a:ext cx="4000528" cy="2357454"/>
              </a:xfrm>
              <a:prstGeom prst="flowChartMagneticTap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grpSp>
            <p:nvGrpSpPr>
              <p:cNvPr id="6" name="Group 12"/>
              <p:cNvGrpSpPr/>
              <p:nvPr/>
            </p:nvGrpSpPr>
            <p:grpSpPr>
              <a:xfrm>
                <a:off x="642910" y="500042"/>
                <a:ext cx="3143272" cy="1928826"/>
                <a:chOff x="642910" y="500042"/>
                <a:chExt cx="3143272" cy="1928826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857224" y="500042"/>
                  <a:ext cx="2786082" cy="192882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>
                    <a:defRPr/>
                  </a:pPr>
                  <a:endParaRPr lang="ar-EG"/>
                </a:p>
              </p:txBody>
            </p:sp>
            <p:sp>
              <p:nvSpPr>
                <p:cNvPr id="8" name="Flowchart: Terminator 7"/>
                <p:cNvSpPr/>
                <p:nvPr/>
              </p:nvSpPr>
              <p:spPr>
                <a:xfrm>
                  <a:off x="642910" y="642918"/>
                  <a:ext cx="3143272" cy="164307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>
                    <a:defRPr/>
                  </a:pPr>
                  <a:endParaRPr lang="ar-EG"/>
                </a:p>
              </p:txBody>
            </p:sp>
          </p:grpSp>
        </p:grpSp>
        <p:sp>
          <p:nvSpPr>
            <p:cNvPr id="4" name="TextBox 2"/>
            <p:cNvSpPr txBox="1"/>
            <p:nvPr/>
          </p:nvSpPr>
          <p:spPr>
            <a:xfrm>
              <a:off x="1214414" y="696566"/>
              <a:ext cx="2071702" cy="110799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66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تنبيه!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2938" y="2549525"/>
            <a:ext cx="792956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/>
              <a:t>إذا كان </a:t>
            </a:r>
            <a:r>
              <a:rPr lang="ar-EG" sz="4800" b="1" dirty="0" smtClean="0"/>
              <a:t>أس</a:t>
            </a:r>
            <a:r>
              <a:rPr lang="ar-SA" sz="4800" b="1" dirty="0" smtClean="0"/>
              <a:t>ُّ</a:t>
            </a:r>
            <a:r>
              <a:rPr lang="ar-EG" sz="4800" b="1" dirty="0" smtClean="0"/>
              <a:t> العدد</a:t>
            </a:r>
            <a:r>
              <a:rPr lang="ar-SA" sz="4800" b="1" dirty="0" smtClean="0"/>
              <a:t>ِ</a:t>
            </a:r>
            <a:r>
              <a:rPr lang="ar-EG" sz="4800" b="1" dirty="0" smtClean="0"/>
              <a:t> صفر</a:t>
            </a:r>
            <a:r>
              <a:rPr lang="ar-SA" sz="4800" b="1" dirty="0" smtClean="0"/>
              <a:t>ً</a:t>
            </a:r>
            <a:r>
              <a:rPr lang="ar-EG" sz="4800" b="1" dirty="0" smtClean="0"/>
              <a:t>ا </a:t>
            </a:r>
            <a:r>
              <a:rPr lang="ar-EG" sz="4800" b="1" dirty="0"/>
              <a:t>شريطة </a:t>
            </a:r>
            <a:r>
              <a:rPr lang="ar-EG" sz="4800" b="1" dirty="0" smtClean="0"/>
              <a:t>أل</a:t>
            </a:r>
            <a:r>
              <a:rPr lang="ar-SA" sz="4800" b="1" dirty="0" smtClean="0"/>
              <a:t>َّ</a:t>
            </a:r>
            <a:r>
              <a:rPr lang="ar-EG" sz="4800" b="1" dirty="0" smtClean="0"/>
              <a:t>ا </a:t>
            </a:r>
            <a:r>
              <a:rPr lang="ar-EG" sz="4800" b="1" dirty="0"/>
              <a:t>يكون العدد </a:t>
            </a:r>
            <a:r>
              <a:rPr lang="ar-EG" sz="4800" b="1" dirty="0" smtClean="0"/>
              <a:t>صفر</a:t>
            </a:r>
            <a:r>
              <a:rPr lang="ar-SA" sz="4800" b="1" dirty="0" smtClean="0"/>
              <a:t>ً</a:t>
            </a:r>
            <a:r>
              <a:rPr lang="ar-EG" sz="4800" b="1" dirty="0" smtClean="0"/>
              <a:t>ا, </a:t>
            </a:r>
            <a:r>
              <a:rPr lang="ar-EG" sz="4800" b="1" dirty="0"/>
              <a:t>فإن </a:t>
            </a:r>
            <a:r>
              <a:rPr lang="ar-EG" sz="4800" b="1" dirty="0" smtClean="0"/>
              <a:t>الناتج</a:t>
            </a:r>
            <a:r>
              <a:rPr lang="ar-SA" sz="4800" b="1" dirty="0" smtClean="0"/>
              <a:t>َ</a:t>
            </a:r>
            <a:r>
              <a:rPr lang="ar-EG" sz="4800" b="1" dirty="0" smtClean="0"/>
              <a:t> </a:t>
            </a:r>
            <a:r>
              <a:rPr lang="ar-EG" sz="4800" b="1" dirty="0"/>
              <a:t>يساوي </a:t>
            </a:r>
            <a:r>
              <a:rPr lang="ar-EG" sz="4800" b="1" dirty="0" smtClean="0"/>
              <a:t>واحد</a:t>
            </a:r>
            <a:r>
              <a:rPr lang="ar-SA" sz="4800" b="1" dirty="0" smtClean="0"/>
              <a:t>ً</a:t>
            </a:r>
            <a:r>
              <a:rPr lang="ar-EG" sz="4800" b="1" dirty="0" smtClean="0"/>
              <a:t>ا. </a:t>
            </a:r>
          </a:p>
          <a:p>
            <a:pPr algn="ctr"/>
            <a:r>
              <a:rPr lang="ar-EG" sz="4800" b="1" dirty="0" smtClean="0"/>
              <a:t>أي </a:t>
            </a:r>
            <a:r>
              <a:rPr lang="ar-EG" sz="4800" b="1" dirty="0"/>
              <a:t>أن: س</a:t>
            </a:r>
            <a:r>
              <a:rPr lang="ar-EG" sz="4800" b="1" baseline="44000" dirty="0"/>
              <a:t>0</a:t>
            </a:r>
            <a:r>
              <a:rPr lang="ar-EG" sz="4800" b="1" dirty="0"/>
              <a:t> = 1 : س ≠ 0</a:t>
            </a:r>
            <a:endParaRPr lang="en-US" sz="4800" dirty="0"/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نب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نب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ذا كان أس العدد صفراً شريطة ألا يكون العدد صفراً, فإ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ي أن س0 = 1 س  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14313" y="71438"/>
            <a:ext cx="8715375" cy="6643687"/>
            <a:chOff x="214282" y="71414"/>
            <a:chExt cx="8715404" cy="6643710"/>
          </a:xfrm>
        </p:grpSpPr>
        <p:grpSp>
          <p:nvGrpSpPr>
            <p:cNvPr id="37892" name="Group 4"/>
            <p:cNvGrpSpPr>
              <a:grpSpLocks/>
            </p:cNvGrpSpPr>
            <p:nvPr/>
          </p:nvGrpSpPr>
          <p:grpSpPr bwMode="auto">
            <a:xfrm>
              <a:off x="214282" y="71414"/>
              <a:ext cx="8715404" cy="6643710"/>
              <a:chOff x="857224" y="1000108"/>
              <a:chExt cx="7215238" cy="4786346"/>
            </a:xfrm>
          </p:grpSpPr>
          <p:sp>
            <p:nvSpPr>
              <p:cNvPr id="15" name="Flowchart: Terminator 14"/>
              <p:cNvSpPr/>
              <p:nvPr/>
            </p:nvSpPr>
            <p:spPr>
              <a:xfrm rot="5400000">
                <a:off x="2286112" y="-428780"/>
                <a:ext cx="4357462" cy="7215238"/>
              </a:xfrm>
              <a:prstGeom prst="flowChartTerminator">
                <a:avLst/>
              </a:prstGeom>
              <a:solidFill>
                <a:srgbClr val="9900CC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200" b="1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16" name="Flowchart: Terminator 15"/>
              <p:cNvSpPr/>
              <p:nvPr/>
            </p:nvSpPr>
            <p:spPr>
              <a:xfrm rot="5400000">
                <a:off x="2286112" y="104"/>
                <a:ext cx="4357462" cy="7215238"/>
              </a:xfrm>
              <a:prstGeom prst="flowChartTerminator">
                <a:avLst/>
              </a:prstGeom>
              <a:solidFill>
                <a:srgbClr val="66FF33"/>
              </a:solidFill>
              <a:ln w="57150">
                <a:solidFill>
                  <a:srgbClr val="0066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200" b="1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17" name="Flowchart: Terminator 2"/>
              <p:cNvSpPr/>
              <p:nvPr/>
            </p:nvSpPr>
            <p:spPr>
              <a:xfrm rot="5400000">
                <a:off x="2285984" y="-214338"/>
                <a:ext cx="4357718" cy="7215238"/>
              </a:xfrm>
              <a:prstGeom prst="flowChartTerminator">
                <a:avLst/>
              </a:prstGeom>
              <a:solidFill>
                <a:srgbClr val="FF3300"/>
              </a:solidFill>
              <a:ln w="57150">
                <a:solidFill>
                  <a:srgbClr val="FFFF00"/>
                </a:solidFill>
                <a:prstDash val="sysDash"/>
              </a:ln>
              <a:effectLst>
                <a:innerShdw blurRad="1270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200" b="1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7893" name="TextBox 13"/>
            <p:cNvSpPr txBox="1">
              <a:spLocks noChangeArrowheads="1"/>
            </p:cNvSpPr>
            <p:nvPr/>
          </p:nvSpPr>
          <p:spPr bwMode="auto">
            <a:xfrm>
              <a:off x="500034" y="787770"/>
              <a:ext cx="7929618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تحد</a:t>
              </a:r>
              <a:r>
                <a:rPr lang="ar-SA" sz="4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ٍ</a:t>
              </a:r>
              <a:r>
                <a:rPr lang="ar-EG" sz="4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ar-EG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استعمل الجدول المجاور لحل الأسئلة (38-40).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1500188" y="2571750"/>
            <a:ext cx="5948362" cy="33988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486400" y="2706469"/>
            <a:ext cx="190500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EG" dirty="0" smtClean="0"/>
          </a:p>
          <a:p>
            <a:endParaRPr lang="ar-EG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600200" y="2667000"/>
            <a:ext cx="190500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EG" dirty="0" smtClean="0"/>
          </a:p>
          <a:p>
            <a:endParaRPr lang="ar-EG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581400" y="2706469"/>
            <a:ext cx="190500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EG" dirty="0" smtClean="0"/>
          </a:p>
          <a:p>
            <a:endParaRPr lang="ar-EG" dirty="0" smtClean="0"/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د استعمل الجدول المجاور لحل الأسئلة (38-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ic_Highsco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قوي العدد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قوي العدد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قوي العدد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1"/>
          <p:cNvGrpSpPr>
            <a:grpSpLocks/>
          </p:cNvGrpSpPr>
          <p:nvPr/>
        </p:nvGrpSpPr>
        <p:grpSpPr bwMode="auto">
          <a:xfrm>
            <a:off x="214313" y="71438"/>
            <a:ext cx="8715375" cy="6643687"/>
            <a:chOff x="214282" y="71414"/>
            <a:chExt cx="8715404" cy="6643710"/>
          </a:xfrm>
        </p:grpSpPr>
        <p:grpSp>
          <p:nvGrpSpPr>
            <p:cNvPr id="38920" name="Group 4"/>
            <p:cNvGrpSpPr>
              <a:grpSpLocks/>
            </p:cNvGrpSpPr>
            <p:nvPr/>
          </p:nvGrpSpPr>
          <p:grpSpPr bwMode="auto">
            <a:xfrm>
              <a:off x="214282" y="71414"/>
              <a:ext cx="8715404" cy="6643710"/>
              <a:chOff x="857224" y="1000108"/>
              <a:chExt cx="7215238" cy="4786346"/>
            </a:xfrm>
          </p:grpSpPr>
          <p:sp>
            <p:nvSpPr>
              <p:cNvPr id="5" name="Flowchart: Terminator 4"/>
              <p:cNvSpPr/>
              <p:nvPr/>
            </p:nvSpPr>
            <p:spPr>
              <a:xfrm rot="5400000">
                <a:off x="2286112" y="-428780"/>
                <a:ext cx="4357462" cy="7215238"/>
              </a:xfrm>
              <a:prstGeom prst="flowChartTerminator">
                <a:avLst/>
              </a:prstGeom>
              <a:solidFill>
                <a:srgbClr val="9900CC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200" b="1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6" name="Flowchart: Terminator 5"/>
              <p:cNvSpPr/>
              <p:nvPr/>
            </p:nvSpPr>
            <p:spPr>
              <a:xfrm rot="5400000">
                <a:off x="2286112" y="104"/>
                <a:ext cx="4357462" cy="7215238"/>
              </a:xfrm>
              <a:prstGeom prst="flowChartTerminator">
                <a:avLst/>
              </a:prstGeom>
              <a:solidFill>
                <a:srgbClr val="66FF33"/>
              </a:solidFill>
              <a:ln w="57150">
                <a:solidFill>
                  <a:srgbClr val="0066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200" b="1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7" name="Flowchart: Terminator 2"/>
              <p:cNvSpPr/>
              <p:nvPr/>
            </p:nvSpPr>
            <p:spPr>
              <a:xfrm rot="5400000">
                <a:off x="2285984" y="-214338"/>
                <a:ext cx="4357718" cy="7215238"/>
              </a:xfrm>
              <a:prstGeom prst="flowChartTerminator">
                <a:avLst/>
              </a:prstGeom>
              <a:solidFill>
                <a:srgbClr val="FF3300"/>
              </a:solidFill>
              <a:ln w="57150">
                <a:solidFill>
                  <a:srgbClr val="FFFF00"/>
                </a:solidFill>
                <a:prstDash val="sysDash"/>
              </a:ln>
              <a:effectLst>
                <a:innerShdw blurRad="1270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200" b="1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8921" name="TextBox 3"/>
            <p:cNvSpPr txBox="1">
              <a:spLocks noChangeArrowheads="1"/>
            </p:cNvSpPr>
            <p:nvPr/>
          </p:nvSpPr>
          <p:spPr bwMode="auto">
            <a:xfrm>
              <a:off x="500034" y="787770"/>
              <a:ext cx="7929618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تحد</a:t>
              </a:r>
              <a:r>
                <a:rPr lang="ar-SA" sz="4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ٍ</a:t>
              </a:r>
              <a:r>
                <a:rPr lang="ar-EG" sz="4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استعمل الجدول المجاور لحل الأسئلة (38-40).</a:t>
              </a:r>
              <a:endParaRPr lang="ar-EG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000875" y="2786063"/>
            <a:ext cx="1428750" cy="1000125"/>
            <a:chOff x="6565770" y="2018232"/>
            <a:chExt cx="649436" cy="563036"/>
          </a:xfrm>
        </p:grpSpPr>
        <p:sp>
          <p:nvSpPr>
            <p:cNvPr id="9" name="Oval 8"/>
            <p:cNvSpPr/>
            <p:nvPr/>
          </p:nvSpPr>
          <p:spPr>
            <a:xfrm>
              <a:off x="6565770" y="2018232"/>
              <a:ext cx="649436" cy="553205"/>
            </a:xfrm>
            <a:prstGeom prst="ellipse">
              <a:avLst/>
            </a:prstGeom>
            <a:solidFill>
              <a:srgbClr val="00FF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653226" y="2071678"/>
              <a:ext cx="561980" cy="509590"/>
            </a:xfrm>
            <a:prstGeom prst="ellipse">
              <a:avLst/>
            </a:prstGeom>
            <a:solidFill>
              <a:srgbClr val="333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38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57250" y="2747963"/>
            <a:ext cx="57864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صف نمط قو</a:t>
            </a:r>
            <a:r>
              <a:rPr lang="ar-S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ى</a:t>
            </a:r>
            <a:r>
              <a:rPr lang="ar-EG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العدد 3, ثم أوجد قيمة </a:t>
            </a:r>
            <a:r>
              <a:rPr lang="ar-EG" sz="4800" b="1" baseline="4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ar-EG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ar-EG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28688" y="4373563"/>
            <a:ext cx="607218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4400" b="1" dirty="0"/>
              <a:t>نجد القيمة التالية بقسمة القوة السابقة على 3، </a:t>
            </a:r>
            <a:r>
              <a:rPr lang="ar-EG" sz="4400" b="1" baseline="30000" dirty="0"/>
              <a:t> 0</a:t>
            </a:r>
            <a:r>
              <a:rPr lang="ar-EG" sz="4400" b="1" dirty="0"/>
              <a:t>3</a:t>
            </a:r>
            <a:r>
              <a:rPr lang="ar-EG" sz="4400" b="1" baseline="30000" dirty="0"/>
              <a:t> </a:t>
            </a:r>
            <a:r>
              <a:rPr lang="ar-EG" sz="4400" b="1" dirty="0"/>
              <a:t>= 1</a:t>
            </a:r>
            <a:endParaRPr lang="en-US" sz="4400" dirty="0"/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98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98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98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8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ف نمط قوى العدد 3, ثم أوجد قيمة 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1"/>
          <p:cNvGrpSpPr>
            <a:grpSpLocks/>
          </p:cNvGrpSpPr>
          <p:nvPr/>
        </p:nvGrpSpPr>
        <p:grpSpPr bwMode="auto">
          <a:xfrm>
            <a:off x="214313" y="71438"/>
            <a:ext cx="8715375" cy="6643687"/>
            <a:chOff x="214282" y="71414"/>
            <a:chExt cx="8715404" cy="6643710"/>
          </a:xfrm>
        </p:grpSpPr>
        <p:grpSp>
          <p:nvGrpSpPr>
            <p:cNvPr id="39944" name="Group 4"/>
            <p:cNvGrpSpPr>
              <a:grpSpLocks/>
            </p:cNvGrpSpPr>
            <p:nvPr/>
          </p:nvGrpSpPr>
          <p:grpSpPr bwMode="auto">
            <a:xfrm>
              <a:off x="214282" y="71414"/>
              <a:ext cx="8715404" cy="6643710"/>
              <a:chOff x="857224" y="1000108"/>
              <a:chExt cx="7215238" cy="4786346"/>
            </a:xfrm>
          </p:grpSpPr>
          <p:sp>
            <p:nvSpPr>
              <p:cNvPr id="5" name="Flowchart: Terminator 4"/>
              <p:cNvSpPr/>
              <p:nvPr/>
            </p:nvSpPr>
            <p:spPr>
              <a:xfrm rot="5400000">
                <a:off x="2286112" y="-428780"/>
                <a:ext cx="4357462" cy="7215238"/>
              </a:xfrm>
              <a:prstGeom prst="flowChartTerminator">
                <a:avLst/>
              </a:prstGeom>
              <a:solidFill>
                <a:srgbClr val="9900CC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200" b="1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6" name="Flowchart: Terminator 5"/>
              <p:cNvSpPr/>
              <p:nvPr/>
            </p:nvSpPr>
            <p:spPr>
              <a:xfrm rot="5400000">
                <a:off x="2286112" y="104"/>
                <a:ext cx="4357462" cy="7215238"/>
              </a:xfrm>
              <a:prstGeom prst="flowChartTerminator">
                <a:avLst/>
              </a:prstGeom>
              <a:solidFill>
                <a:srgbClr val="66FF33"/>
              </a:solidFill>
              <a:ln w="57150">
                <a:solidFill>
                  <a:srgbClr val="0066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200" b="1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7" name="Flowchart: Terminator 2"/>
              <p:cNvSpPr/>
              <p:nvPr/>
            </p:nvSpPr>
            <p:spPr>
              <a:xfrm rot="5400000">
                <a:off x="2285984" y="-214338"/>
                <a:ext cx="4357718" cy="7215238"/>
              </a:xfrm>
              <a:prstGeom prst="flowChartTerminator">
                <a:avLst/>
              </a:prstGeom>
              <a:solidFill>
                <a:srgbClr val="FF3300"/>
              </a:solidFill>
              <a:ln w="57150">
                <a:solidFill>
                  <a:srgbClr val="FFFF00"/>
                </a:solidFill>
                <a:prstDash val="sysDash"/>
              </a:ln>
              <a:effectLst>
                <a:innerShdw blurRad="1270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200" b="1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9945" name="TextBox 3"/>
            <p:cNvSpPr txBox="1">
              <a:spLocks noChangeArrowheads="1"/>
            </p:cNvSpPr>
            <p:nvPr/>
          </p:nvSpPr>
          <p:spPr bwMode="auto">
            <a:xfrm>
              <a:off x="500034" y="787770"/>
              <a:ext cx="7929618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تحد</a:t>
              </a:r>
              <a:r>
                <a:rPr lang="ar-SA" sz="4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ٍ</a:t>
              </a:r>
              <a:r>
                <a:rPr lang="ar-EG" sz="4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استعمل الجدول المجاور لحل الأسئلة (38-40).</a:t>
              </a:r>
              <a:endParaRPr lang="ar-EG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000875" y="2786063"/>
            <a:ext cx="1428750" cy="1000125"/>
            <a:chOff x="6565770" y="2018232"/>
            <a:chExt cx="649436" cy="563036"/>
          </a:xfrm>
        </p:grpSpPr>
        <p:sp>
          <p:nvSpPr>
            <p:cNvPr id="9" name="Oval 8"/>
            <p:cNvSpPr/>
            <p:nvPr/>
          </p:nvSpPr>
          <p:spPr>
            <a:xfrm>
              <a:off x="6565770" y="2018232"/>
              <a:ext cx="649436" cy="553205"/>
            </a:xfrm>
            <a:prstGeom prst="ellipse">
              <a:avLst/>
            </a:prstGeom>
            <a:solidFill>
              <a:srgbClr val="00FF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653226" y="2071678"/>
              <a:ext cx="561980" cy="509590"/>
            </a:xfrm>
            <a:prstGeom prst="ellipse">
              <a:avLst/>
            </a:prstGeom>
            <a:solidFill>
              <a:srgbClr val="333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39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57250" y="2747963"/>
            <a:ext cx="57864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صف نمط </a:t>
            </a:r>
            <a:r>
              <a:rPr lang="ar-EG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قو</a:t>
            </a:r>
            <a:r>
              <a:rPr lang="ar-SA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ى</a:t>
            </a:r>
            <a:r>
              <a:rPr lang="ar-EG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العدد 5, ثم أوجد قيمة </a:t>
            </a:r>
            <a:r>
              <a:rPr lang="ar-EG" sz="4800" b="1" baseline="4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ar-EG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ar-EG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28688" y="4373563"/>
            <a:ext cx="607218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ar-EG" sz="4400" b="1" dirty="0"/>
              <a:t>نجد القيمة التالية بقسمة القوة السابقة على 5، </a:t>
            </a:r>
            <a:r>
              <a:rPr lang="ar-EG" sz="4400" b="1" baseline="30000" dirty="0"/>
              <a:t>0</a:t>
            </a:r>
            <a:r>
              <a:rPr lang="ar-EG" sz="4400" b="1" dirty="0"/>
              <a:t>5 = 1</a:t>
            </a:r>
            <a:endParaRPr lang="en-US" sz="4400" dirty="0"/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98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98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98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8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ف نمط قوي العدد 5, ثم أوجد قيمة 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"/>
          <p:cNvGrpSpPr>
            <a:grpSpLocks/>
          </p:cNvGrpSpPr>
          <p:nvPr/>
        </p:nvGrpSpPr>
        <p:grpSpPr bwMode="auto">
          <a:xfrm>
            <a:off x="214313" y="71438"/>
            <a:ext cx="8715375" cy="6643687"/>
            <a:chOff x="214282" y="71414"/>
            <a:chExt cx="8715404" cy="6643710"/>
          </a:xfrm>
        </p:grpSpPr>
        <p:grpSp>
          <p:nvGrpSpPr>
            <p:cNvPr id="40968" name="Group 4"/>
            <p:cNvGrpSpPr>
              <a:grpSpLocks/>
            </p:cNvGrpSpPr>
            <p:nvPr/>
          </p:nvGrpSpPr>
          <p:grpSpPr bwMode="auto">
            <a:xfrm>
              <a:off x="214282" y="71414"/>
              <a:ext cx="8715404" cy="6643710"/>
              <a:chOff x="857224" y="1000108"/>
              <a:chExt cx="7215238" cy="4786346"/>
            </a:xfrm>
          </p:grpSpPr>
          <p:sp>
            <p:nvSpPr>
              <p:cNvPr id="5" name="Flowchart: Terminator 4"/>
              <p:cNvSpPr/>
              <p:nvPr/>
            </p:nvSpPr>
            <p:spPr>
              <a:xfrm rot="5400000">
                <a:off x="2286112" y="-428780"/>
                <a:ext cx="4357462" cy="7215238"/>
              </a:xfrm>
              <a:prstGeom prst="flowChartTerminator">
                <a:avLst/>
              </a:prstGeom>
              <a:solidFill>
                <a:srgbClr val="9900CC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200" b="1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6" name="Flowchart: Terminator 5"/>
              <p:cNvSpPr/>
              <p:nvPr/>
            </p:nvSpPr>
            <p:spPr>
              <a:xfrm rot="5400000">
                <a:off x="2286112" y="104"/>
                <a:ext cx="4357462" cy="7215238"/>
              </a:xfrm>
              <a:prstGeom prst="flowChartTerminator">
                <a:avLst/>
              </a:prstGeom>
              <a:solidFill>
                <a:srgbClr val="66FF33"/>
              </a:solidFill>
              <a:ln w="57150">
                <a:solidFill>
                  <a:srgbClr val="0066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200" b="1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7" name="Flowchart: Terminator 2"/>
              <p:cNvSpPr/>
              <p:nvPr/>
            </p:nvSpPr>
            <p:spPr>
              <a:xfrm rot="5400000">
                <a:off x="2285984" y="-214338"/>
                <a:ext cx="4357718" cy="7215238"/>
              </a:xfrm>
              <a:prstGeom prst="flowChartTerminator">
                <a:avLst/>
              </a:prstGeom>
              <a:solidFill>
                <a:srgbClr val="FF3300"/>
              </a:solidFill>
              <a:ln w="57150">
                <a:solidFill>
                  <a:srgbClr val="FFFF00"/>
                </a:solidFill>
                <a:prstDash val="sysDash"/>
              </a:ln>
              <a:effectLst>
                <a:innerShdw blurRad="1270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200" b="1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0969" name="TextBox 3"/>
            <p:cNvSpPr txBox="1">
              <a:spLocks noChangeArrowheads="1"/>
            </p:cNvSpPr>
            <p:nvPr/>
          </p:nvSpPr>
          <p:spPr bwMode="auto">
            <a:xfrm>
              <a:off x="500034" y="787770"/>
              <a:ext cx="7929618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تحد</a:t>
              </a:r>
              <a:r>
                <a:rPr lang="ar-SA" sz="4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ٍ</a:t>
              </a:r>
              <a:r>
                <a:rPr lang="ar-EG" sz="4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استعمل الجدول المجاور لحل الأسئلة (38-40).</a:t>
              </a:r>
              <a:endParaRPr lang="ar-EG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000875" y="2786063"/>
            <a:ext cx="1428750" cy="1000125"/>
            <a:chOff x="6565770" y="2018232"/>
            <a:chExt cx="649436" cy="563036"/>
          </a:xfrm>
        </p:grpSpPr>
        <p:sp>
          <p:nvSpPr>
            <p:cNvPr id="9" name="Oval 8"/>
            <p:cNvSpPr/>
            <p:nvPr/>
          </p:nvSpPr>
          <p:spPr>
            <a:xfrm>
              <a:off x="6565770" y="2018232"/>
              <a:ext cx="649436" cy="553205"/>
            </a:xfrm>
            <a:prstGeom prst="ellipse">
              <a:avLst/>
            </a:prstGeom>
            <a:solidFill>
              <a:srgbClr val="00FF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653226" y="2071678"/>
              <a:ext cx="561980" cy="509590"/>
            </a:xfrm>
            <a:prstGeom prst="ellipse">
              <a:avLst/>
            </a:prstGeom>
            <a:solidFill>
              <a:srgbClr val="333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40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57250" y="2747963"/>
            <a:ext cx="57864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صف نمط </a:t>
            </a:r>
            <a:r>
              <a:rPr lang="ar-EG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قو</a:t>
            </a:r>
            <a:r>
              <a:rPr lang="ar-SA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ى</a:t>
            </a:r>
            <a:r>
              <a:rPr lang="ar-EG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العدد 10, ثم أوجد قيمة </a:t>
            </a:r>
            <a:r>
              <a:rPr lang="ar-EG" sz="4800" b="1" baseline="3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ar-EG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 و  </a:t>
            </a:r>
            <a:r>
              <a:rPr lang="ar-EG" sz="4800" b="1" baseline="4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ar-EG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ar-EG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00113" y="4508500"/>
            <a:ext cx="72009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ar-EG" sz="4400" b="1" dirty="0"/>
              <a:t>نجد القيمة التالية بقسمة القوة السابقة على 10، </a:t>
            </a:r>
            <a:r>
              <a:rPr lang="ar-EG" sz="4400" b="1" baseline="30000" dirty="0"/>
              <a:t>1</a:t>
            </a:r>
            <a:r>
              <a:rPr lang="ar-EG" sz="4400" b="1" dirty="0"/>
              <a:t>10 = 10،  </a:t>
            </a:r>
            <a:r>
              <a:rPr lang="ar-EG" sz="4400" b="1" baseline="30000" dirty="0"/>
              <a:t>0</a:t>
            </a:r>
            <a:r>
              <a:rPr lang="ar-EG" sz="4400" b="1" dirty="0"/>
              <a:t>10=  1</a:t>
            </a:r>
            <a:endParaRPr lang="en-US" sz="4400" dirty="0"/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98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98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98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8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ف نمط قوي العدد 10, ثم أوجد قيمة 1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2875" y="1238250"/>
            <a:ext cx="7786688" cy="4405313"/>
            <a:chOff x="214282" y="1952636"/>
            <a:chExt cx="7786742" cy="4405322"/>
          </a:xfrm>
        </p:grpSpPr>
        <p:sp>
          <p:nvSpPr>
            <p:cNvPr id="3" name="Hexagon 2"/>
            <p:cNvSpPr/>
            <p:nvPr/>
          </p:nvSpPr>
          <p:spPr>
            <a:xfrm>
              <a:off x="214282" y="2285992"/>
              <a:ext cx="7715304" cy="4071966"/>
            </a:xfrm>
            <a:prstGeom prst="hexagon">
              <a:avLst/>
            </a:prstGeom>
            <a:gradFill>
              <a:gsLst>
                <a:gs pos="0">
                  <a:srgbClr val="00FF00"/>
                </a:gs>
                <a:gs pos="100000">
                  <a:srgbClr val="FFFF00"/>
                </a:gs>
              </a:gsLst>
            </a:gradFill>
            <a:ln w="57150">
              <a:solidFill>
                <a:schemeClr val="tx1"/>
              </a:solidFill>
            </a:ln>
          </p:spPr>
          <p:style>
            <a:lnRef idx="0">
              <a:schemeClr val="dk1"/>
            </a:lnRef>
            <a:fillRef idx="100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41992" name="Group 21"/>
            <p:cNvGrpSpPr>
              <a:grpSpLocks/>
            </p:cNvGrpSpPr>
            <p:nvPr/>
          </p:nvGrpSpPr>
          <p:grpSpPr bwMode="auto">
            <a:xfrm>
              <a:off x="928662" y="1952636"/>
              <a:ext cx="7072362" cy="4262445"/>
              <a:chOff x="928662" y="1952637"/>
              <a:chExt cx="7072362" cy="3729022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000100" y="2142908"/>
                <a:ext cx="6858048" cy="3358204"/>
              </a:xfrm>
              <a:prstGeom prst="roundRect">
                <a:avLst/>
              </a:prstGeom>
              <a:gradFill>
                <a:gsLst>
                  <a:gs pos="14000">
                    <a:schemeClr val="bg1"/>
                  </a:gs>
                  <a:gs pos="50000">
                    <a:srgbClr val="FFFFFF"/>
                  </a:gs>
                  <a:gs pos="100000">
                    <a:srgbClr val="9900FF"/>
                  </a:gs>
                </a:gsLst>
                <a:lin ang="2700000" scaled="1"/>
              </a:gradFill>
              <a:ln w="571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41994" name="Group 20"/>
              <p:cNvGrpSpPr>
                <a:grpSpLocks/>
              </p:cNvGrpSpPr>
              <p:nvPr/>
            </p:nvGrpSpPr>
            <p:grpSpPr bwMode="auto">
              <a:xfrm>
                <a:off x="928662" y="1952637"/>
                <a:ext cx="7072362" cy="3729022"/>
                <a:chOff x="928662" y="1952637"/>
                <a:chExt cx="7072362" cy="3729022"/>
              </a:xfrm>
            </p:grpSpPr>
            <p:pic>
              <p:nvPicPr>
                <p:cNvPr id="7" name="Picture 6" descr="00126.WMF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lum bright="-14000" contrast="16000"/>
                </a:blip>
                <a:stretch>
                  <a:fillRect/>
                </a:stretch>
              </p:blipFill>
              <p:spPr>
                <a:xfrm>
                  <a:off x="4800624" y="1952637"/>
                  <a:ext cx="3200400" cy="3190875"/>
                </a:xfrm>
                <a:prstGeom prst="rect">
                  <a:avLst/>
                </a:prstGeom>
              </p:spPr>
            </p:pic>
            <p:pic>
              <p:nvPicPr>
                <p:cNvPr id="41996" name="Picture 7" descr="00472.WMF"/>
                <p:cNvPicPr>
                  <a:picLocks noChangeAspect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928662" y="2928934"/>
                  <a:ext cx="2771775" cy="27527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997" name="Picture 8" descr="00992.WMF"/>
                <p:cNvPicPr>
                  <a:picLocks noChangeAspect="1"/>
                </p:cNvPicPr>
                <p:nvPr/>
              </p:nvPicPr>
              <p:blipFill>
                <a:blip r:embed="rId8" cstate="print">
                  <a:lum bright="-10000" contrast="24000"/>
                </a:blip>
                <a:srcRect/>
                <a:stretch>
                  <a:fillRect/>
                </a:stretch>
              </p:blipFill>
              <p:spPr bwMode="auto">
                <a:xfrm rot="-5400000">
                  <a:off x="5785610" y="3572712"/>
                  <a:ext cx="1702930" cy="24156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10" name="Oval Callout 9"/>
          <p:cNvSpPr/>
          <p:nvPr/>
        </p:nvSpPr>
        <p:spPr>
          <a:xfrm>
            <a:off x="7786710" y="1142984"/>
            <a:ext cx="1285884" cy="1000132"/>
          </a:xfrm>
          <a:prstGeom prst="wedgeEllipseCallout">
            <a:avLst/>
          </a:prstGeom>
          <a:solidFill>
            <a:srgbClr val="0070C0"/>
          </a:solidFill>
          <a:ln>
            <a:solidFill>
              <a:srgbClr val="3333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41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14500" y="1600200"/>
            <a:ext cx="52863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اكتشف </a:t>
            </a:r>
            <a:r>
              <a:rPr lang="ar-EG" sz="54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الخطأ:</a:t>
            </a:r>
          </a:p>
          <a:p>
            <a:pPr algn="ctr"/>
            <a:r>
              <a:rPr lang="ar-EG" sz="5400" b="1" dirty="0" smtClean="0">
                <a:latin typeface="Calibri" pitchFamily="34" charset="0"/>
                <a:cs typeface="Times New Roman" pitchFamily="18" charset="0"/>
              </a:rPr>
              <a:t>أوجد </a:t>
            </a:r>
            <a:r>
              <a:rPr lang="ar-EG" sz="5400" b="1" dirty="0">
                <a:latin typeface="Calibri" pitchFamily="34" charset="0"/>
                <a:cs typeface="Times New Roman" pitchFamily="18" charset="0"/>
              </a:rPr>
              <a:t>خالد وسعيد قيمة </a:t>
            </a:r>
            <a:r>
              <a:rPr lang="ar-EG" sz="5400" b="1" baseline="30000" dirty="0">
                <a:latin typeface="Calibri" pitchFamily="34" charset="0"/>
                <a:cs typeface="Times New Roman" pitchFamily="18" charset="0"/>
              </a:rPr>
              <a:t>3</a:t>
            </a:r>
            <a:r>
              <a:rPr lang="ar-EG" sz="5400" b="1" dirty="0">
                <a:latin typeface="Calibri" pitchFamily="34" charset="0"/>
                <a:cs typeface="Times New Roman" pitchFamily="18" charset="0"/>
              </a:rPr>
              <a:t>7, أيهما كانت إجابته صحيحة؟ فسر إجابتك.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foss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شف ال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وجد خالد وسعيد قيمة 37, أيهما كانت إجابت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000250" y="1357313"/>
          <a:ext cx="5500688" cy="435927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50344"/>
                <a:gridCol w="2750344"/>
              </a:tblGrid>
              <a:tr h="914533">
                <a:tc gridSpan="2">
                  <a:txBody>
                    <a:bodyPr/>
                    <a:lstStyle/>
                    <a:p>
                      <a:pPr algn="ctr" rtl="1"/>
                      <a:r>
                        <a:rPr lang="ar-EG" sz="5400" b="1" dirty="0" smtClean="0">
                          <a:cs typeface="Times New Roman" pitchFamily="18" charset="0"/>
                        </a:rPr>
                        <a:t>إرشادات للتمارين</a:t>
                      </a:r>
                      <a:endParaRPr lang="ar-EG" sz="5400" b="1" dirty="0">
                        <a:cs typeface="Times New Roman" pitchFamily="18" charset="0"/>
                      </a:endParaRPr>
                    </a:p>
                  </a:txBody>
                  <a:tcPr marL="91439" marR="91439" marT="45727" marB="45727"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EG" dirty="0"/>
                    </a:p>
                  </a:txBody>
                  <a:tcPr anchor="ctr"/>
                </a:tc>
              </a:tr>
              <a:tr h="3444742">
                <a:tc>
                  <a:txBody>
                    <a:bodyPr/>
                    <a:lstStyle/>
                    <a:p>
                      <a:pPr algn="ctr" rtl="1"/>
                      <a:endParaRPr lang="ar-EG" sz="4400" b="1" dirty="0">
                        <a:cs typeface="Times New Roman" pitchFamily="18" charset="0"/>
                      </a:endParaRPr>
                    </a:p>
                  </a:txBody>
                  <a:tcPr marL="91439" marR="91439" marT="45727" marB="45727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EG" sz="4400" b="1" dirty="0">
                        <a:cs typeface="Times New Roman" pitchFamily="18" charset="0"/>
                      </a:endParaRPr>
                    </a:p>
                  </a:txBody>
                  <a:tcPr marL="91439" marR="91439" marT="45727" marB="45727" anchor="ctr"/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18025" y="2349500"/>
            <a:ext cx="2646363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solidFill>
                  <a:srgbClr val="9900CC"/>
                </a:solidFill>
                <a:cs typeface="Times New Roman" pitchFamily="18" charset="0"/>
              </a:rPr>
              <a:t>للتمارين </a:t>
            </a:r>
          </a:p>
          <a:p>
            <a:pPr algn="ctr"/>
            <a:r>
              <a:rPr lang="ar-EG" sz="4400" b="1" dirty="0">
                <a:cs typeface="Times New Roman" pitchFamily="18" charset="0"/>
              </a:rPr>
              <a:t>10 – 13 </a:t>
            </a:r>
          </a:p>
          <a:p>
            <a:pPr algn="ctr"/>
            <a:r>
              <a:rPr lang="ar-EG" sz="4400" b="1" dirty="0">
                <a:cs typeface="Times New Roman" pitchFamily="18" charset="0"/>
              </a:rPr>
              <a:t>14 – 21 </a:t>
            </a:r>
          </a:p>
          <a:p>
            <a:pPr algn="ctr"/>
            <a:r>
              <a:rPr lang="ar-EG" sz="4400" b="1" dirty="0">
                <a:cs typeface="Times New Roman" pitchFamily="18" charset="0"/>
              </a:rPr>
              <a:t>22, 23 </a:t>
            </a:r>
          </a:p>
          <a:p>
            <a:pPr algn="ctr"/>
            <a:r>
              <a:rPr lang="ar-EG" sz="4400" b="1" dirty="0">
                <a:cs typeface="Times New Roman" pitchFamily="18" charset="0"/>
              </a:rPr>
              <a:t>24 – 31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51050" y="2327275"/>
            <a:ext cx="2646363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solidFill>
                  <a:srgbClr val="9900CC"/>
                </a:solidFill>
                <a:cs typeface="Times New Roman" pitchFamily="18" charset="0"/>
              </a:rPr>
              <a:t>انظر الأمثلة </a:t>
            </a:r>
          </a:p>
          <a:p>
            <a:pPr algn="ctr"/>
            <a:r>
              <a:rPr lang="ar-EG" sz="4400" b="1" dirty="0">
                <a:cs typeface="Times New Roman" pitchFamily="18" charset="0"/>
              </a:rPr>
              <a:t>1 </a:t>
            </a:r>
          </a:p>
          <a:p>
            <a:pPr algn="ctr"/>
            <a:r>
              <a:rPr lang="ar-EG" sz="4400" b="1" dirty="0">
                <a:cs typeface="Times New Roman" pitchFamily="18" charset="0"/>
              </a:rPr>
              <a:t>2 </a:t>
            </a:r>
          </a:p>
          <a:p>
            <a:pPr algn="ctr"/>
            <a:r>
              <a:rPr lang="ar-EG" sz="4400" b="1" dirty="0">
                <a:cs typeface="Times New Roman" pitchFamily="18" charset="0"/>
              </a:rPr>
              <a:t>3 </a:t>
            </a:r>
          </a:p>
          <a:p>
            <a:pPr algn="ctr"/>
            <a:r>
              <a:rPr lang="ar-EG" sz="4400" b="1" dirty="0">
                <a:cs typeface="Times New Roman" pitchFamily="18" charset="0"/>
              </a:rPr>
              <a:t>4 – 6 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رشادات للتمار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 –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نظر الأمث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4 –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2,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4 – 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4 –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lum bright="-26000" contrast="32000"/>
          </a:blip>
          <a:srcRect/>
          <a:stretch>
            <a:fillRect/>
          </a:stretch>
        </p:blipFill>
        <p:spPr bwMode="auto">
          <a:xfrm>
            <a:off x="642938" y="1628775"/>
            <a:ext cx="7715250" cy="26797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11"/>
          <p:cNvSpPr txBox="1"/>
          <p:nvPr/>
        </p:nvSpPr>
        <p:spPr>
          <a:xfrm>
            <a:off x="1357313" y="4797425"/>
            <a:ext cx="6072187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solidFill>
                  <a:srgbClr val="0000CC"/>
                </a:solidFill>
              </a:rPr>
              <a:t>إجابة سعيد هي الإجابة الصحيحة</a:t>
            </a:r>
            <a:r>
              <a:rPr lang="ar-SA" sz="4000" b="1" dirty="0" smtClean="0">
                <a:solidFill>
                  <a:srgbClr val="0000CC"/>
                </a:solidFill>
              </a:rPr>
              <a:t>؛</a:t>
            </a:r>
            <a:r>
              <a:rPr lang="ar-EG" sz="4000" b="1" dirty="0" smtClean="0">
                <a:solidFill>
                  <a:srgbClr val="0000CC"/>
                </a:solidFill>
              </a:rPr>
              <a:t> حيث إنه كتب</a:t>
            </a:r>
            <a:r>
              <a:rPr lang="ar-SA" sz="4000" b="1" dirty="0" smtClean="0">
                <a:solidFill>
                  <a:srgbClr val="0000CC"/>
                </a:solidFill>
              </a:rPr>
              <a:t>َ </a:t>
            </a:r>
            <a:r>
              <a:rPr lang="ar-EG" sz="4000" b="1" dirty="0" smtClean="0">
                <a:solidFill>
                  <a:srgbClr val="0000CC"/>
                </a:solidFill>
              </a:rPr>
              <a:t>الأساس</a:t>
            </a:r>
            <a:r>
              <a:rPr lang="ar-SA" sz="4000" b="1" dirty="0" smtClean="0">
                <a:solidFill>
                  <a:srgbClr val="0000CC"/>
                </a:solidFill>
              </a:rPr>
              <a:t>َ</a:t>
            </a:r>
            <a:r>
              <a:rPr lang="ar-EG" sz="4000" b="1" dirty="0" smtClean="0">
                <a:solidFill>
                  <a:srgbClr val="0000CC"/>
                </a:solidFill>
              </a:rPr>
              <a:t> (7) كعامل مكرر 3 مرات.</a:t>
            </a:r>
            <a:endParaRPr lang="en-US" sz="4000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1828800"/>
            <a:ext cx="1371600" cy="203132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EG" dirty="0" smtClean="0"/>
          </a:p>
          <a:p>
            <a:endParaRPr lang="ar-EG" dirty="0" smtClean="0"/>
          </a:p>
          <a:p>
            <a:endParaRPr lang="ar-EG" dirty="0" smtClean="0"/>
          </a:p>
          <a:p>
            <a:endParaRPr lang="ar-EG" dirty="0" smtClean="0"/>
          </a:p>
          <a:p>
            <a:endParaRPr lang="ar-EG" dirty="0" smtClean="0"/>
          </a:p>
          <a:p>
            <a:endParaRPr lang="ar-EG" dirty="0" smtClean="0"/>
          </a:p>
          <a:p>
            <a:endParaRPr lang="ar-EG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286000" y="1828800"/>
            <a:ext cx="2057400" cy="203132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EG" dirty="0" smtClean="0"/>
          </a:p>
          <a:p>
            <a:endParaRPr lang="ar-EG" dirty="0" smtClean="0"/>
          </a:p>
          <a:p>
            <a:endParaRPr lang="ar-EG" dirty="0" smtClean="0"/>
          </a:p>
          <a:p>
            <a:endParaRPr lang="ar-EG" dirty="0" smtClean="0"/>
          </a:p>
          <a:p>
            <a:endParaRPr lang="ar-EG" dirty="0" smtClean="0"/>
          </a:p>
          <a:p>
            <a:endParaRPr lang="ar-EG" dirty="0" smtClean="0"/>
          </a:p>
          <a:p>
            <a:endParaRPr lang="ar-EG" dirty="0" smtClean="0"/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ال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ع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جابة سعيد هي الإجابة الصحيحة حيث إنه, كتب الأساس (7) كعامل مكرر 3 م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41" name="Group 7"/>
          <p:cNvGrpSpPr>
            <a:grpSpLocks/>
          </p:cNvGrpSpPr>
          <p:nvPr/>
        </p:nvGrpSpPr>
        <p:grpSpPr bwMode="auto">
          <a:xfrm>
            <a:off x="356985" y="642938"/>
            <a:ext cx="8429828" cy="5147543"/>
            <a:chOff x="428596" y="1571612"/>
            <a:chExt cx="8429684" cy="4429156"/>
          </a:xfrm>
        </p:grpSpPr>
        <p:sp>
          <p:nvSpPr>
            <p:cNvPr id="5" name="Cloud 4"/>
            <p:cNvSpPr/>
            <p:nvPr/>
          </p:nvSpPr>
          <p:spPr>
            <a:xfrm>
              <a:off x="6929454" y="1571612"/>
              <a:ext cx="1928826" cy="2286016"/>
            </a:xfrm>
            <a:prstGeom prst="cloud">
              <a:avLst/>
            </a:prstGeom>
            <a:solidFill>
              <a:srgbClr val="990099"/>
            </a:solidFill>
            <a:ln w="28575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6" name="Snip Diagonal Corner Rectangle 5"/>
            <p:cNvSpPr/>
            <p:nvPr/>
          </p:nvSpPr>
          <p:spPr>
            <a:xfrm>
              <a:off x="428596" y="2000240"/>
              <a:ext cx="8343952" cy="4000528"/>
            </a:xfrm>
            <a:prstGeom prst="snip2DiagRect">
              <a:avLst>
                <a:gd name="adj1" fmla="val 8214"/>
                <a:gd name="adj2" fmla="val 24524"/>
              </a:avLst>
            </a:prstGeom>
            <a:ln w="57150">
              <a:solidFill>
                <a:srgbClr val="008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7072313" y="1412875"/>
            <a:ext cx="1571625" cy="1462088"/>
            <a:chOff x="7670226" y="2357430"/>
            <a:chExt cx="1149700" cy="1290492"/>
          </a:xfrm>
        </p:grpSpPr>
        <p:sp>
          <p:nvSpPr>
            <p:cNvPr id="8" name="Moon 2"/>
            <p:cNvSpPr/>
            <p:nvPr/>
          </p:nvSpPr>
          <p:spPr>
            <a:xfrm rot="13481348">
              <a:off x="7724807" y="2612446"/>
              <a:ext cx="804790" cy="1035476"/>
            </a:xfrm>
            <a:prstGeom prst="moon">
              <a:avLst>
                <a:gd name="adj" fmla="val 29226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Flowchart: Decision 3"/>
            <p:cNvSpPr/>
            <p:nvPr/>
          </p:nvSpPr>
          <p:spPr>
            <a:xfrm>
              <a:off x="7670226" y="2357430"/>
              <a:ext cx="1149700" cy="857525"/>
            </a:xfrm>
            <a:prstGeom prst="flowChartDecision">
              <a:avLst/>
            </a:prstGeom>
            <a:solidFill>
              <a:srgbClr val="6600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/>
                <a:t>42</a:t>
              </a:r>
            </a:p>
          </p:txBody>
        </p:sp>
      </p:grpSp>
      <p:sp>
        <p:nvSpPr>
          <p:cNvPr id="10" name="TextBox 4"/>
          <p:cNvSpPr txBox="1"/>
          <p:nvPr/>
        </p:nvSpPr>
        <p:spPr>
          <a:xfrm>
            <a:off x="3286116" y="1428736"/>
            <a:ext cx="2428892" cy="1015663"/>
          </a:xfrm>
          <a:prstGeom prst="rect">
            <a:avLst/>
          </a:prstGeom>
          <a:solidFill>
            <a:srgbClr val="CC33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اكتب:</a:t>
            </a:r>
            <a:endParaRPr lang="ar-EG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857250" y="2571750"/>
            <a:ext cx="65008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اشرح كيف تجد ناتج </a:t>
            </a:r>
            <a:r>
              <a:rPr lang="ar-EG" sz="4800" b="1" baseline="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ذهني</a:t>
            </a:r>
            <a:r>
              <a:rPr lang="ar-SA" sz="4800" b="1" dirty="0" smtClean="0">
                <a:latin typeface="Times New Roman" pitchFamily="18" charset="0"/>
                <a:cs typeface="Times New Roman" pitchFamily="18" charset="0"/>
              </a:rPr>
              <a:t>ًّ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ا.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428750" y="4286250"/>
            <a:ext cx="6858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baseline="30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ar-EG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ar-SA" sz="3600" b="1" dirty="0">
                <a:solidFill>
                  <a:srgbClr val="0000CC"/>
                </a:solidFill>
                <a:latin typeface="Calibri" pitchFamily="34" charset="0"/>
              </a:rPr>
              <a:t> يساوى العدد 1 على يمينه 6 أصفار أو 1000000</a:t>
            </a:r>
            <a:endParaRPr lang="en-US" sz="3600" dirty="0">
              <a:solidFill>
                <a:srgbClr val="00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c_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شرح كيف تجد ناتج 610 ذهني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10 يساوى العدد 1 على يمينه 6 أصفار أو 1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39775" y="1960563"/>
            <a:ext cx="7793038" cy="2303462"/>
            <a:chOff x="7298858" y="4725144"/>
            <a:chExt cx="1298929" cy="1065076"/>
          </a:xfrm>
        </p:grpSpPr>
        <p:grpSp>
          <p:nvGrpSpPr>
            <p:cNvPr id="45059" name="Group 2"/>
            <p:cNvGrpSpPr>
              <a:grpSpLocks/>
            </p:cNvGrpSpPr>
            <p:nvPr/>
          </p:nvGrpSpPr>
          <p:grpSpPr bwMode="auto">
            <a:xfrm>
              <a:off x="7298858" y="4725144"/>
              <a:ext cx="1298929" cy="1065076"/>
              <a:chOff x="2915816" y="3228020"/>
              <a:chExt cx="1440160" cy="1065076"/>
            </a:xfrm>
          </p:grpSpPr>
          <p:pic>
            <p:nvPicPr>
              <p:cNvPr id="45061" name="Picture 4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15816" y="3228020"/>
                <a:ext cx="1440160" cy="1065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Flowchart: Sequential Access Storage 6"/>
              <p:cNvSpPr/>
              <p:nvPr/>
            </p:nvSpPr>
            <p:spPr bwMode="auto">
              <a:xfrm>
                <a:off x="2995663" y="3320988"/>
                <a:ext cx="1290856" cy="828092"/>
              </a:xfrm>
              <a:prstGeom prst="flowChartMagneticTape">
                <a:avLst/>
              </a:prstGeom>
              <a:gradFill flip="none" rotWithShape="1">
                <a:gsLst>
                  <a:gs pos="0">
                    <a:srgbClr val="660033"/>
                  </a:gs>
                  <a:gs pos="50000">
                    <a:srgbClr val="CC00FF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ln w="18415" cmpd="sng">
                    <a:solidFill>
                      <a:srgbClr val="00206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7442800" y="4958129"/>
              <a:ext cx="974946" cy="55481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7200" b="1" dirty="0">
                  <a:ln w="18415" cmpd="sng">
                    <a:solidFill>
                      <a:srgbClr val="00206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تدريب على اختبار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ريب على اخت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142875"/>
            <a:ext cx="9144000" cy="6572250"/>
            <a:chOff x="0" y="142851"/>
            <a:chExt cx="9144000" cy="6572273"/>
          </a:xfrm>
        </p:grpSpPr>
        <p:grpSp>
          <p:nvGrpSpPr>
            <p:cNvPr id="46087" name="Group 15"/>
            <p:cNvGrpSpPr>
              <a:grpSpLocks/>
            </p:cNvGrpSpPr>
            <p:nvPr/>
          </p:nvGrpSpPr>
          <p:grpSpPr bwMode="auto">
            <a:xfrm rot="10800000">
              <a:off x="2928926" y="142851"/>
              <a:ext cx="3286116" cy="1500198"/>
              <a:chOff x="5857884" y="142852"/>
              <a:chExt cx="3286116" cy="1500198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grpSp>
          <p:nvGrpSpPr>
            <p:cNvPr id="46088" name="Group 9"/>
            <p:cNvGrpSpPr>
              <a:grpSpLocks/>
            </p:cNvGrpSpPr>
            <p:nvPr/>
          </p:nvGrpSpPr>
          <p:grpSpPr bwMode="auto">
            <a:xfrm rot="10800000">
              <a:off x="0" y="142851"/>
              <a:ext cx="3286116" cy="1500198"/>
              <a:chOff x="5857884" y="142852"/>
              <a:chExt cx="3286116" cy="150019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grpSp>
          <p:nvGrpSpPr>
            <p:cNvPr id="46089" name="Group 8"/>
            <p:cNvGrpSpPr>
              <a:grpSpLocks/>
            </p:cNvGrpSpPr>
            <p:nvPr/>
          </p:nvGrpSpPr>
          <p:grpSpPr bwMode="auto">
            <a:xfrm>
              <a:off x="0" y="142852"/>
              <a:ext cx="9144000" cy="6572272"/>
              <a:chOff x="0" y="142852"/>
              <a:chExt cx="9144000" cy="657227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9" name="Oval 4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0" name="Rectangle 3"/>
              <p:cNvSpPr/>
              <p:nvPr/>
            </p:nvSpPr>
            <p:spPr>
              <a:xfrm>
                <a:off x="0" y="357165"/>
                <a:ext cx="9144000" cy="635795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38200" y="685800"/>
            <a:ext cx="727233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43– إذا استمر نمط الأشكال أدناه</a:t>
            </a:r>
            <a:r>
              <a:rPr lang="ar-EG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ar-SA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ar-SA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EG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فأ</a:t>
            </a:r>
            <a:r>
              <a:rPr lang="ar-SA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يُّ</a:t>
            </a:r>
            <a:r>
              <a:rPr lang="ar-EG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القيم التالية تمثل الشكل السابع</a:t>
            </a:r>
            <a:r>
              <a:rPr lang="ar-EG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؟</a:t>
            </a:r>
            <a:r>
              <a:rPr lang="ar-SA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215063" y="2360613"/>
            <a:ext cx="19573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أ) </a:t>
            </a:r>
            <a:r>
              <a:rPr lang="ar-EG" sz="4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ب) </a:t>
            </a:r>
            <a:r>
              <a:rPr lang="ar-EG" sz="4400" b="1" baseline="30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جـ) </a:t>
            </a:r>
            <a:r>
              <a:rPr lang="ar-EG" sz="4400" b="1" baseline="30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د) </a:t>
            </a:r>
            <a:r>
              <a:rPr lang="ar-EG" sz="4400" b="1" baseline="30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3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83083" y="2438400"/>
            <a:ext cx="835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Unicode MS"/>
                <a:ea typeface="Arial Unicode MS"/>
                <a:cs typeface="Arial Unicode MS"/>
              </a:rPr>
              <a:t>✔</a:t>
            </a:r>
            <a:endParaRPr lang="ar-EG" sz="6000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11" cstate="print">
            <a:lum bright="-18000" contrast="34000"/>
          </a:blip>
          <a:srcRect/>
          <a:stretch>
            <a:fillRect/>
          </a:stretch>
        </p:blipFill>
        <p:spPr bwMode="auto">
          <a:xfrm>
            <a:off x="346075" y="3124200"/>
            <a:ext cx="4168775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04800" y="5943600"/>
            <a:ext cx="38862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3600" dirty="0" smtClean="0">
                <a:solidFill>
                  <a:srgbClr val="FF0000"/>
                </a:solidFill>
              </a:rPr>
              <a:t>الاختيار الصحيح</a:t>
            </a:r>
            <a:r>
              <a:rPr lang="ar-SA" sz="3600" dirty="0" smtClean="0">
                <a:solidFill>
                  <a:srgbClr val="FF0000"/>
                </a:solidFill>
              </a:rPr>
              <a:t> هو</a:t>
            </a:r>
            <a:r>
              <a:rPr lang="ar-EG" sz="3600" dirty="0" smtClean="0">
                <a:solidFill>
                  <a:srgbClr val="FF0000"/>
                </a:solidFill>
              </a:rPr>
              <a:t> </a:t>
            </a:r>
            <a:r>
              <a:rPr lang="ar-EG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ar-EG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45 - hollow log 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ذا استمر نمط الأشكال أدناه, فأي القيم التالية تمثل الشكل الساب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-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320 - whizz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w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uiExpand="1" build="p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1"/>
          <p:cNvGrpSpPr>
            <a:grpSpLocks/>
          </p:cNvGrpSpPr>
          <p:nvPr/>
        </p:nvGrpSpPr>
        <p:grpSpPr bwMode="auto">
          <a:xfrm>
            <a:off x="0" y="142875"/>
            <a:ext cx="9144000" cy="6572250"/>
            <a:chOff x="0" y="142851"/>
            <a:chExt cx="9144000" cy="6572273"/>
          </a:xfrm>
        </p:grpSpPr>
        <p:grpSp>
          <p:nvGrpSpPr>
            <p:cNvPr id="47111" name="Group 15"/>
            <p:cNvGrpSpPr>
              <a:grpSpLocks/>
            </p:cNvGrpSpPr>
            <p:nvPr/>
          </p:nvGrpSpPr>
          <p:grpSpPr bwMode="auto">
            <a:xfrm rot="10800000">
              <a:off x="2928926" y="142851"/>
              <a:ext cx="3286116" cy="1500198"/>
              <a:chOff x="5857884" y="142852"/>
              <a:chExt cx="3286116" cy="1500198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grpSp>
          <p:nvGrpSpPr>
            <p:cNvPr id="47112" name="Group 9"/>
            <p:cNvGrpSpPr>
              <a:grpSpLocks/>
            </p:cNvGrpSpPr>
            <p:nvPr/>
          </p:nvGrpSpPr>
          <p:grpSpPr bwMode="auto">
            <a:xfrm rot="10800000">
              <a:off x="0" y="142851"/>
              <a:ext cx="3286116" cy="1500198"/>
              <a:chOff x="5857884" y="142852"/>
              <a:chExt cx="3286116" cy="150019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grpSp>
          <p:nvGrpSpPr>
            <p:cNvPr id="47113" name="Group 8"/>
            <p:cNvGrpSpPr>
              <a:grpSpLocks/>
            </p:cNvGrpSpPr>
            <p:nvPr/>
          </p:nvGrpSpPr>
          <p:grpSpPr bwMode="auto">
            <a:xfrm>
              <a:off x="0" y="142852"/>
              <a:ext cx="9144000" cy="6572272"/>
              <a:chOff x="0" y="142852"/>
              <a:chExt cx="9144000" cy="657227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9" name="Oval 4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0" name="Rectangle 3"/>
              <p:cNvSpPr/>
              <p:nvPr/>
            </p:nvSpPr>
            <p:spPr>
              <a:xfrm>
                <a:off x="0" y="357165"/>
                <a:ext cx="9144000" cy="635795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42988" y="549275"/>
            <a:ext cx="72739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44– 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أي</a:t>
            </a:r>
            <a:r>
              <a:rPr lang="ar-S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ٌّ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مما يأتي يعبر عن تحليل العدد 360 إلى 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عوامل</a:t>
            </a:r>
            <a:r>
              <a:rPr lang="ar-S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ه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الأولية؟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492500" y="2133600"/>
            <a:ext cx="4392613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ar-SA" sz="4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أ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ar-EG" sz="4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2 × 3 × </a:t>
            </a:r>
            <a:r>
              <a:rPr lang="ar-EG" sz="4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ب) </a:t>
            </a:r>
            <a:r>
              <a:rPr lang="ar-EG" sz="44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2 × </a:t>
            </a:r>
            <a:r>
              <a:rPr lang="ar-EG" sz="4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3 × 5 </a:t>
            </a:r>
          </a:p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جـ) </a:t>
            </a:r>
            <a:r>
              <a:rPr lang="ar-EG" sz="4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2 × </a:t>
            </a:r>
            <a:r>
              <a:rPr lang="ar-EG" sz="44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3 × 5 </a:t>
            </a:r>
          </a:p>
          <a:p>
            <a:pPr>
              <a:lnSpc>
                <a:spcPct val="150000"/>
              </a:lnSpc>
            </a:pPr>
            <a:r>
              <a:rPr lang="ar-SA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د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) 2 × </a:t>
            </a:r>
            <a:r>
              <a:rPr lang="ar-EG" sz="4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3 × 5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81400" y="3194685"/>
            <a:ext cx="835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Unicode MS"/>
                <a:ea typeface="Arial Unicode MS"/>
                <a:cs typeface="Arial Unicode MS"/>
              </a:rPr>
              <a:t>✔</a:t>
            </a:r>
            <a:endParaRPr lang="ar-EG" sz="6000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 cstate="print">
            <a:lum bright="-18000" contrast="34000"/>
          </a:blip>
          <a:srcRect/>
          <a:stretch>
            <a:fillRect/>
          </a:stretch>
        </p:blipFill>
        <p:spPr bwMode="auto">
          <a:xfrm>
            <a:off x="76200" y="2590800"/>
            <a:ext cx="3565634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ي مما يأتي يعبر عن تحليل العدد 360 إلى عواملة الأو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2 × 3 ×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2 × 23 ×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 × 33 ×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 × 23 ×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ew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116013" y="1143000"/>
            <a:ext cx="7215187" cy="4357688"/>
            <a:chOff x="1428728" y="1142984"/>
            <a:chExt cx="7215238" cy="4357718"/>
          </a:xfrm>
        </p:grpSpPr>
        <p:sp>
          <p:nvSpPr>
            <p:cNvPr id="3" name="Moon 2"/>
            <p:cNvSpPr/>
            <p:nvPr/>
          </p:nvSpPr>
          <p:spPr>
            <a:xfrm flipH="1">
              <a:off x="5572132" y="1142984"/>
              <a:ext cx="3071834" cy="4357718"/>
            </a:xfrm>
            <a:prstGeom prst="moon">
              <a:avLst/>
            </a:prstGeom>
            <a:gradFill flip="none" rotWithShape="1">
              <a:gsLst>
                <a:gs pos="0">
                  <a:srgbClr val="006666">
                    <a:tint val="66000"/>
                    <a:satMod val="160000"/>
                  </a:srgbClr>
                </a:gs>
                <a:gs pos="50000">
                  <a:srgbClr val="006666">
                    <a:tint val="44500"/>
                    <a:satMod val="160000"/>
                  </a:srgbClr>
                </a:gs>
                <a:gs pos="100000">
                  <a:srgbClr val="006666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428728" y="1142984"/>
              <a:ext cx="6715172" cy="4143404"/>
              <a:chOff x="1142976" y="1142984"/>
              <a:chExt cx="6715172" cy="4143404"/>
            </a:xfr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16200000" scaled="1"/>
              <a:tileRect/>
            </a:gra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5" name="L-Shape 3"/>
              <p:cNvSpPr/>
              <p:nvPr/>
            </p:nvSpPr>
            <p:spPr>
              <a:xfrm>
                <a:off x="1142976" y="1142984"/>
                <a:ext cx="5357850" cy="4143404"/>
              </a:xfrm>
              <a:prstGeom prst="corner">
                <a:avLst/>
              </a:prstGeom>
              <a:grpFill/>
              <a:ln w="57150">
                <a:solidFill>
                  <a:schemeClr val="bg1">
                    <a:lumMod val="50000"/>
                  </a:schemeClr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Oval Callout 5"/>
              <p:cNvSpPr/>
              <p:nvPr/>
            </p:nvSpPr>
            <p:spPr>
              <a:xfrm>
                <a:off x="1357290" y="1428736"/>
                <a:ext cx="6500858" cy="3357586"/>
              </a:xfrm>
              <a:prstGeom prst="wedgeEllipseCallou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57150">
                <a:solidFill>
                  <a:schemeClr val="bg1">
                    <a:lumMod val="85000"/>
                  </a:schemeClr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58950" y="2511425"/>
            <a:ext cx="5572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581025" algn="l"/>
              </a:tabLst>
            </a:pPr>
            <a:r>
              <a:rPr lang="ar-EG" sz="8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مراجعة تراكمية</a:t>
            </a:r>
            <a:endParaRPr lang="ar-EG" sz="8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84 - safe door clo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راجعة تراك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2875" y="142875"/>
            <a:ext cx="8929688" cy="6572250"/>
            <a:chOff x="428596" y="1928802"/>
            <a:chExt cx="8143932" cy="4572032"/>
          </a:xfrm>
        </p:grpSpPr>
        <p:sp>
          <p:nvSpPr>
            <p:cNvPr id="3" name="Plaque 2"/>
            <p:cNvSpPr/>
            <p:nvPr/>
          </p:nvSpPr>
          <p:spPr>
            <a:xfrm>
              <a:off x="428596" y="1928802"/>
              <a:ext cx="8072494" cy="4572032"/>
            </a:xfrm>
            <a:prstGeom prst="plaque">
              <a:avLst/>
            </a:prstGeom>
            <a:solidFill>
              <a:srgbClr val="9900CC"/>
            </a:solidFill>
            <a:ln w="57150">
              <a:solidFill>
                <a:schemeClr val="accent5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9166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5" name="Left-Right Arrow 4"/>
              <p:cNvSpPr/>
              <p:nvPr/>
            </p:nvSpPr>
            <p:spPr>
              <a:xfrm>
                <a:off x="642910" y="1643396"/>
                <a:ext cx="8143932" cy="856980"/>
              </a:xfrm>
              <a:prstGeom prst="leftRightArrow">
                <a:avLst/>
              </a:prstGeom>
              <a:solidFill>
                <a:srgbClr val="C00000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ame Side Corner Rectangle 5"/>
              <p:cNvSpPr/>
              <p:nvPr/>
            </p:nvSpPr>
            <p:spPr>
              <a:xfrm>
                <a:off x="903516" y="1714488"/>
                <a:ext cx="7526136" cy="4286280"/>
              </a:xfrm>
              <a:prstGeom prst="round2SameRect">
                <a:avLst>
                  <a:gd name="adj1" fmla="val 11485"/>
                  <a:gd name="adj2" fmla="val 0"/>
                </a:avLst>
              </a:prstGeom>
              <a:gradFill flip="none" rotWithShape="1">
                <a:gsLst>
                  <a:gs pos="0">
                    <a:srgbClr val="FFCCCC"/>
                  </a:gs>
                  <a:gs pos="50000">
                    <a:schemeClr val="bg1"/>
                  </a:gs>
                  <a:gs pos="100000">
                    <a:schemeClr val="bg2">
                      <a:lumMod val="90000"/>
                    </a:schemeClr>
                  </a:gs>
                </a:gsLst>
                <a:lin ang="8100000" scaled="1"/>
                <a:tileRect/>
              </a:gradFill>
              <a:ln w="38100"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1043608" y="692696"/>
            <a:ext cx="7200800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rgbClr val="9900CC"/>
                </a:solidFill>
              </a:rPr>
              <a:t>صنف </a:t>
            </a:r>
            <a:r>
              <a:rPr lang="ar-EG" sz="4400" b="1" dirty="0" err="1" smtClean="0">
                <a:solidFill>
                  <a:srgbClr val="9900CC"/>
                </a:solidFill>
              </a:rPr>
              <a:t>ك</a:t>
            </a:r>
            <a:r>
              <a:rPr lang="ar-SA" sz="4400" b="1" dirty="0" smtClean="0">
                <a:solidFill>
                  <a:srgbClr val="9900CC"/>
                </a:solidFill>
              </a:rPr>
              <a:t>ُ</a:t>
            </a:r>
            <a:r>
              <a:rPr lang="ar-EG" sz="4400" b="1" dirty="0" smtClean="0">
                <a:solidFill>
                  <a:srgbClr val="9900CC"/>
                </a:solidFill>
              </a:rPr>
              <a:t>ل</a:t>
            </a:r>
            <a:r>
              <a:rPr lang="ar-SA" sz="4400" b="1" dirty="0" smtClean="0">
                <a:solidFill>
                  <a:srgbClr val="9900CC"/>
                </a:solidFill>
              </a:rPr>
              <a:t>َّ</a:t>
            </a:r>
            <a:r>
              <a:rPr lang="ar-EG" sz="4400" b="1" dirty="0" smtClean="0">
                <a:solidFill>
                  <a:srgbClr val="9900CC"/>
                </a:solidFill>
              </a:rPr>
              <a:t> عدد</a:t>
            </a:r>
            <a:r>
              <a:rPr lang="ar-SA" sz="4400" b="1" dirty="0" smtClean="0">
                <a:solidFill>
                  <a:srgbClr val="9900CC"/>
                </a:solidFill>
              </a:rPr>
              <a:t>ٍ</a:t>
            </a:r>
            <a:r>
              <a:rPr lang="ar-EG" sz="4400" b="1" dirty="0" smtClean="0">
                <a:solidFill>
                  <a:srgbClr val="9900CC"/>
                </a:solidFill>
              </a:rPr>
              <a:t> </a:t>
            </a:r>
            <a:r>
              <a:rPr lang="ar-EG" sz="4400" b="1" dirty="0">
                <a:solidFill>
                  <a:srgbClr val="9900CC"/>
                </a:solidFill>
              </a:rPr>
              <a:t>مما يلي إلى </a:t>
            </a:r>
            <a:r>
              <a:rPr lang="ar-EG" sz="4400" b="1" dirty="0" err="1" smtClean="0">
                <a:solidFill>
                  <a:srgbClr val="9900CC"/>
                </a:solidFill>
              </a:rPr>
              <a:t>أ</a:t>
            </a:r>
            <a:r>
              <a:rPr lang="ar-SA" sz="4400" b="1" dirty="0" smtClean="0">
                <a:solidFill>
                  <a:srgbClr val="9900CC"/>
                </a:solidFill>
              </a:rPr>
              <a:t>َ</a:t>
            </a:r>
            <a:r>
              <a:rPr lang="ar-EG" sz="4400" b="1" dirty="0" smtClean="0">
                <a:solidFill>
                  <a:srgbClr val="9900CC"/>
                </a:solidFill>
              </a:rPr>
              <a:t>و</a:t>
            </a:r>
            <a:r>
              <a:rPr lang="ar-SA" sz="4400" b="1" dirty="0" smtClean="0">
                <a:solidFill>
                  <a:srgbClr val="9900CC"/>
                </a:solidFill>
              </a:rPr>
              <a:t>َّ</a:t>
            </a:r>
            <a:r>
              <a:rPr lang="ar-EG" sz="4400" b="1" dirty="0" smtClean="0">
                <a:solidFill>
                  <a:srgbClr val="9900CC"/>
                </a:solidFill>
              </a:rPr>
              <a:t>ل</a:t>
            </a:r>
            <a:r>
              <a:rPr lang="ar-SA" sz="4400" b="1" dirty="0" smtClean="0">
                <a:solidFill>
                  <a:srgbClr val="9900CC"/>
                </a:solidFill>
              </a:rPr>
              <a:t>ِ</a:t>
            </a:r>
            <a:r>
              <a:rPr lang="ar-EG" sz="4400" b="1" dirty="0" smtClean="0">
                <a:solidFill>
                  <a:srgbClr val="9900CC"/>
                </a:solidFill>
              </a:rPr>
              <a:t>ي</a:t>
            </a:r>
            <a:r>
              <a:rPr lang="ar-SA" sz="4400" b="1" dirty="0" smtClean="0">
                <a:solidFill>
                  <a:srgbClr val="9900CC"/>
                </a:solidFill>
              </a:rPr>
              <a:t>ٍّ</a:t>
            </a:r>
            <a:r>
              <a:rPr lang="ar-EG" sz="4400" b="1" dirty="0" smtClean="0">
                <a:solidFill>
                  <a:srgbClr val="9900CC"/>
                </a:solidFill>
              </a:rPr>
              <a:t>, </a:t>
            </a:r>
            <a:r>
              <a:rPr lang="ar-EG" sz="4400" b="1" dirty="0">
                <a:solidFill>
                  <a:srgbClr val="9900CC"/>
                </a:solidFill>
              </a:rPr>
              <a:t>أو غير </a:t>
            </a:r>
            <a:r>
              <a:rPr lang="ar-EG" sz="4400" b="1" dirty="0" err="1" smtClean="0">
                <a:solidFill>
                  <a:srgbClr val="9900CC"/>
                </a:solidFill>
              </a:rPr>
              <a:t>أ</a:t>
            </a:r>
            <a:r>
              <a:rPr lang="ar-SA" sz="4400" b="1" dirty="0" smtClean="0">
                <a:solidFill>
                  <a:srgbClr val="9900CC"/>
                </a:solidFill>
              </a:rPr>
              <a:t>َ</a:t>
            </a:r>
            <a:r>
              <a:rPr lang="ar-EG" sz="4400" b="1" dirty="0" smtClean="0">
                <a:solidFill>
                  <a:srgbClr val="9900CC"/>
                </a:solidFill>
              </a:rPr>
              <a:t>و</a:t>
            </a:r>
            <a:r>
              <a:rPr lang="ar-SA" sz="4400" b="1" dirty="0" smtClean="0">
                <a:solidFill>
                  <a:srgbClr val="9900CC"/>
                </a:solidFill>
              </a:rPr>
              <a:t>َّ</a:t>
            </a:r>
            <a:r>
              <a:rPr lang="ar-EG" sz="4400" b="1" dirty="0" smtClean="0">
                <a:solidFill>
                  <a:srgbClr val="9900CC"/>
                </a:solidFill>
              </a:rPr>
              <a:t>ل</a:t>
            </a:r>
            <a:r>
              <a:rPr lang="ar-SA" sz="4400" b="1" dirty="0" smtClean="0">
                <a:solidFill>
                  <a:srgbClr val="9900CC"/>
                </a:solidFill>
              </a:rPr>
              <a:t>ِ</a:t>
            </a:r>
            <a:r>
              <a:rPr lang="ar-EG" sz="4400" b="1" dirty="0" smtClean="0">
                <a:solidFill>
                  <a:srgbClr val="9900CC"/>
                </a:solidFill>
              </a:rPr>
              <a:t>ي</a:t>
            </a:r>
            <a:r>
              <a:rPr lang="ar-SA" sz="4400" b="1" dirty="0" smtClean="0">
                <a:solidFill>
                  <a:srgbClr val="9900CC"/>
                </a:solidFill>
              </a:rPr>
              <a:t>ٍّ</a:t>
            </a:r>
            <a:r>
              <a:rPr lang="ar-EG" sz="4400" b="1" dirty="0" smtClean="0">
                <a:solidFill>
                  <a:srgbClr val="9900CC"/>
                </a:solidFill>
              </a:rPr>
              <a:t>, </a:t>
            </a:r>
            <a:r>
              <a:rPr lang="ar-EG" sz="4400" b="1" dirty="0">
                <a:solidFill>
                  <a:srgbClr val="9900CC"/>
                </a:solidFill>
              </a:rPr>
              <a:t>أو غير ذلك: (الدرس 1-2)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019925" y="2300288"/>
            <a:ext cx="1582738" cy="1489075"/>
            <a:chOff x="2289100" y="1981551"/>
            <a:chExt cx="1439127" cy="1253140"/>
          </a:xfrm>
        </p:grpSpPr>
        <p:grpSp>
          <p:nvGrpSpPr>
            <p:cNvPr id="9" name="Group 8"/>
            <p:cNvGrpSpPr/>
            <p:nvPr/>
          </p:nvGrpSpPr>
          <p:grpSpPr>
            <a:xfrm>
              <a:off x="2289100" y="2160284"/>
              <a:ext cx="1202779" cy="1074407"/>
              <a:chOff x="2123728" y="2160285"/>
              <a:chExt cx="1368152" cy="1169849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11" name="Oval 10"/>
              <p:cNvSpPr/>
              <p:nvPr/>
            </p:nvSpPr>
            <p:spPr>
              <a:xfrm>
                <a:off x="2411760" y="2160285"/>
                <a:ext cx="800100" cy="764659"/>
              </a:xfrm>
              <a:prstGeom prst="ellipse">
                <a:avLst/>
              </a:prstGeom>
              <a:solidFill>
                <a:srgbClr val="FF99CC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2" name="Heart 11"/>
              <p:cNvSpPr/>
              <p:nvPr/>
            </p:nvSpPr>
            <p:spPr>
              <a:xfrm>
                <a:off x="2123728" y="2345374"/>
                <a:ext cx="1368152" cy="939613"/>
              </a:xfrm>
              <a:prstGeom prst="heart">
                <a:avLst/>
              </a:prstGeom>
              <a:gradFill flip="none" rotWithShape="1">
                <a:gsLst>
                  <a:gs pos="0">
                    <a:srgbClr val="FF6699"/>
                  </a:gs>
                  <a:gs pos="50000">
                    <a:srgbClr val="FF99CC"/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60806" y="2559365"/>
                <a:ext cx="1128700" cy="77076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rtlCol="1">
                <a:spAutoFit/>
              </a:bodyPr>
              <a:lstStyle/>
              <a:p>
                <a:pPr algn="ctr">
                  <a:defRPr/>
                </a:pPr>
                <a:r>
                  <a:rPr lang="ar-EG" sz="40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00FF"/>
                    </a:solidFill>
                  </a:rPr>
                  <a:t>45</a:t>
                </a:r>
              </a:p>
            </p:txBody>
          </p:sp>
        </p:grpSp>
        <p:pic>
          <p:nvPicPr>
            <p:cNvPr id="49162" name="Picture 9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42316" y="1981551"/>
              <a:ext cx="1185911" cy="62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770188" y="2662238"/>
            <a:ext cx="3817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7200" b="1" dirty="0">
                <a:latin typeface="Times New Roman" pitchFamily="18" charset="0"/>
                <a:cs typeface="Times New Roman" pitchFamily="18" charset="0"/>
              </a:rPr>
              <a:t>63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762000" y="4080808"/>
            <a:ext cx="754379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EG" sz="4000" b="1" dirty="0">
                <a:solidFill>
                  <a:srgbClr val="0000CC"/>
                </a:solidFill>
              </a:rPr>
              <a:t>عوامل العدد 63 هي 1، 3، 7، 9، 21، 63 </a:t>
            </a:r>
            <a:endParaRPr lang="en-US" sz="4000" dirty="0">
              <a:solidFill>
                <a:srgbClr val="0000CC"/>
              </a:solidFill>
            </a:endParaRPr>
          </a:p>
          <a:p>
            <a:pPr algn="ctr"/>
            <a:r>
              <a:rPr lang="ar-EG" sz="4000" b="1" dirty="0">
                <a:solidFill>
                  <a:srgbClr val="0000CC"/>
                </a:solidFill>
              </a:rPr>
              <a:t>بما أن العدد له أكثر من عاملين فهو عدد </a:t>
            </a:r>
            <a:r>
              <a:rPr lang="ar-EG" sz="4000" b="1" dirty="0" smtClean="0">
                <a:solidFill>
                  <a:srgbClr val="FF0000"/>
                </a:solidFill>
              </a:rPr>
              <a:t>(غير </a:t>
            </a:r>
            <a:r>
              <a:rPr lang="ar-EG" sz="4000" b="1" dirty="0" err="1" smtClean="0">
                <a:solidFill>
                  <a:srgbClr val="FF0000"/>
                </a:solidFill>
              </a:rPr>
              <a:t>أ</a:t>
            </a:r>
            <a:r>
              <a:rPr lang="ar-SA" sz="4000" b="1" dirty="0" smtClean="0">
                <a:solidFill>
                  <a:srgbClr val="FF0000"/>
                </a:solidFill>
              </a:rPr>
              <a:t>َ</a:t>
            </a:r>
            <a:r>
              <a:rPr lang="ar-EG" sz="4000" b="1" dirty="0" smtClean="0">
                <a:solidFill>
                  <a:srgbClr val="FF0000"/>
                </a:solidFill>
              </a:rPr>
              <a:t>و</a:t>
            </a:r>
            <a:r>
              <a:rPr lang="ar-SA" sz="4000" b="1" dirty="0" smtClean="0">
                <a:solidFill>
                  <a:srgbClr val="FF0000"/>
                </a:solidFill>
              </a:rPr>
              <a:t>َّ</a:t>
            </a:r>
            <a:r>
              <a:rPr lang="ar-EG" sz="4000" b="1" dirty="0" smtClean="0">
                <a:solidFill>
                  <a:srgbClr val="FF0000"/>
                </a:solidFill>
              </a:rPr>
              <a:t>لي</a:t>
            </a:r>
            <a:r>
              <a:rPr lang="ar-SA" sz="4000" b="1" dirty="0" smtClean="0">
                <a:solidFill>
                  <a:srgbClr val="FF0000"/>
                </a:solidFill>
              </a:rPr>
              <a:t>ٍّ</a:t>
            </a:r>
            <a:r>
              <a:rPr lang="ar-EG" sz="4000" b="1" dirty="0" smtClean="0">
                <a:solidFill>
                  <a:srgbClr val="FF0000"/>
                </a:solidFill>
              </a:rPr>
              <a:t>).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42 -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نف كل عدد مما يلي إلى أولي, أو غير أولي, أو غير ذل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139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ق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ق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uiExpand="1" build="allAtOnce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1"/>
          <p:cNvGrpSpPr>
            <a:grpSpLocks/>
          </p:cNvGrpSpPr>
          <p:nvPr/>
        </p:nvGrpSpPr>
        <p:grpSpPr bwMode="auto">
          <a:xfrm>
            <a:off x="142875" y="142875"/>
            <a:ext cx="8929688" cy="6572250"/>
            <a:chOff x="428596" y="1928802"/>
            <a:chExt cx="8143932" cy="4572032"/>
          </a:xfrm>
        </p:grpSpPr>
        <p:sp>
          <p:nvSpPr>
            <p:cNvPr id="3" name="Plaque 2"/>
            <p:cNvSpPr/>
            <p:nvPr/>
          </p:nvSpPr>
          <p:spPr>
            <a:xfrm>
              <a:off x="428596" y="1928802"/>
              <a:ext cx="8072494" cy="4572032"/>
            </a:xfrm>
            <a:prstGeom prst="plaque">
              <a:avLst/>
            </a:prstGeom>
            <a:solidFill>
              <a:srgbClr val="9900CC"/>
            </a:solidFill>
            <a:ln w="57150">
              <a:solidFill>
                <a:schemeClr val="accent5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50190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5" name="Left-Right Arrow 4"/>
              <p:cNvSpPr/>
              <p:nvPr/>
            </p:nvSpPr>
            <p:spPr>
              <a:xfrm>
                <a:off x="642910" y="1643396"/>
                <a:ext cx="8143932" cy="856980"/>
              </a:xfrm>
              <a:prstGeom prst="leftRightArrow">
                <a:avLst/>
              </a:prstGeom>
              <a:solidFill>
                <a:srgbClr val="C00000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ame Side Corner Rectangle 5"/>
              <p:cNvSpPr/>
              <p:nvPr/>
            </p:nvSpPr>
            <p:spPr>
              <a:xfrm>
                <a:off x="903516" y="1714488"/>
                <a:ext cx="7526136" cy="4286280"/>
              </a:xfrm>
              <a:prstGeom prst="round2SameRect">
                <a:avLst>
                  <a:gd name="adj1" fmla="val 11485"/>
                  <a:gd name="adj2" fmla="val 0"/>
                </a:avLst>
              </a:prstGeom>
              <a:gradFill flip="none" rotWithShape="1">
                <a:gsLst>
                  <a:gs pos="0">
                    <a:srgbClr val="FFCCCC"/>
                  </a:gs>
                  <a:gs pos="50000">
                    <a:schemeClr val="bg1"/>
                  </a:gs>
                  <a:gs pos="100000">
                    <a:schemeClr val="bg2">
                      <a:lumMod val="90000"/>
                    </a:schemeClr>
                  </a:gs>
                </a:gsLst>
                <a:lin ang="8100000" scaled="1"/>
                <a:tileRect/>
              </a:gradFill>
              <a:ln w="38100"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1043608" y="692696"/>
            <a:ext cx="7200800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400" b="1" dirty="0" smtClean="0">
                <a:solidFill>
                  <a:srgbClr val="9900CC"/>
                </a:solidFill>
              </a:rPr>
              <a:t>صنف </a:t>
            </a:r>
            <a:r>
              <a:rPr lang="ar-EG" sz="4400" b="1" dirty="0" err="1" smtClean="0">
                <a:solidFill>
                  <a:srgbClr val="9900CC"/>
                </a:solidFill>
              </a:rPr>
              <a:t>ك</a:t>
            </a:r>
            <a:r>
              <a:rPr lang="ar-SA" sz="4400" b="1" dirty="0" smtClean="0">
                <a:solidFill>
                  <a:srgbClr val="9900CC"/>
                </a:solidFill>
              </a:rPr>
              <a:t>ُ</a:t>
            </a:r>
            <a:r>
              <a:rPr lang="ar-EG" sz="4400" b="1" dirty="0" smtClean="0">
                <a:solidFill>
                  <a:srgbClr val="9900CC"/>
                </a:solidFill>
              </a:rPr>
              <a:t>ل</a:t>
            </a:r>
            <a:r>
              <a:rPr lang="ar-SA" sz="4400" b="1" dirty="0" smtClean="0">
                <a:solidFill>
                  <a:srgbClr val="9900CC"/>
                </a:solidFill>
              </a:rPr>
              <a:t>َّ</a:t>
            </a:r>
            <a:r>
              <a:rPr lang="ar-EG" sz="4400" b="1" dirty="0" smtClean="0">
                <a:solidFill>
                  <a:srgbClr val="9900CC"/>
                </a:solidFill>
              </a:rPr>
              <a:t> عدد</a:t>
            </a:r>
            <a:r>
              <a:rPr lang="ar-SA" sz="4400" b="1" dirty="0" smtClean="0">
                <a:solidFill>
                  <a:srgbClr val="9900CC"/>
                </a:solidFill>
              </a:rPr>
              <a:t>ٍ</a:t>
            </a:r>
            <a:r>
              <a:rPr lang="ar-EG" sz="4400" b="1" dirty="0" smtClean="0">
                <a:solidFill>
                  <a:srgbClr val="9900CC"/>
                </a:solidFill>
              </a:rPr>
              <a:t> مما يلي إلى </a:t>
            </a:r>
            <a:r>
              <a:rPr lang="ar-EG" sz="4400" b="1" dirty="0" err="1" smtClean="0">
                <a:solidFill>
                  <a:srgbClr val="9900CC"/>
                </a:solidFill>
              </a:rPr>
              <a:t>أ</a:t>
            </a:r>
            <a:r>
              <a:rPr lang="ar-SA" sz="4400" b="1" dirty="0" smtClean="0">
                <a:solidFill>
                  <a:srgbClr val="9900CC"/>
                </a:solidFill>
              </a:rPr>
              <a:t>َ</a:t>
            </a:r>
            <a:r>
              <a:rPr lang="ar-EG" sz="4400" b="1" dirty="0" smtClean="0">
                <a:solidFill>
                  <a:srgbClr val="9900CC"/>
                </a:solidFill>
              </a:rPr>
              <a:t>و</a:t>
            </a:r>
            <a:r>
              <a:rPr lang="ar-SA" sz="4400" b="1" dirty="0" smtClean="0">
                <a:solidFill>
                  <a:srgbClr val="9900CC"/>
                </a:solidFill>
              </a:rPr>
              <a:t>َّ</a:t>
            </a:r>
            <a:r>
              <a:rPr lang="ar-EG" sz="4400" b="1" dirty="0" smtClean="0">
                <a:solidFill>
                  <a:srgbClr val="9900CC"/>
                </a:solidFill>
              </a:rPr>
              <a:t>ل</a:t>
            </a:r>
            <a:r>
              <a:rPr lang="ar-SA" sz="4400" b="1" dirty="0" smtClean="0">
                <a:solidFill>
                  <a:srgbClr val="9900CC"/>
                </a:solidFill>
              </a:rPr>
              <a:t>ِ</a:t>
            </a:r>
            <a:r>
              <a:rPr lang="ar-EG" sz="4400" b="1" dirty="0" smtClean="0">
                <a:solidFill>
                  <a:srgbClr val="9900CC"/>
                </a:solidFill>
              </a:rPr>
              <a:t>ي</a:t>
            </a:r>
            <a:r>
              <a:rPr lang="ar-SA" sz="4400" b="1" dirty="0" smtClean="0">
                <a:solidFill>
                  <a:srgbClr val="9900CC"/>
                </a:solidFill>
              </a:rPr>
              <a:t>ٍّ</a:t>
            </a:r>
            <a:r>
              <a:rPr lang="ar-EG" sz="4400" b="1" dirty="0" smtClean="0">
                <a:solidFill>
                  <a:srgbClr val="9900CC"/>
                </a:solidFill>
              </a:rPr>
              <a:t>, أو غير </a:t>
            </a:r>
            <a:r>
              <a:rPr lang="ar-EG" sz="4400" b="1" dirty="0" err="1" smtClean="0">
                <a:solidFill>
                  <a:srgbClr val="9900CC"/>
                </a:solidFill>
              </a:rPr>
              <a:t>أ</a:t>
            </a:r>
            <a:r>
              <a:rPr lang="ar-SA" sz="4400" b="1" dirty="0" smtClean="0">
                <a:solidFill>
                  <a:srgbClr val="9900CC"/>
                </a:solidFill>
              </a:rPr>
              <a:t>َ</a:t>
            </a:r>
            <a:r>
              <a:rPr lang="ar-EG" sz="4400" b="1" dirty="0" smtClean="0">
                <a:solidFill>
                  <a:srgbClr val="9900CC"/>
                </a:solidFill>
              </a:rPr>
              <a:t>و</a:t>
            </a:r>
            <a:r>
              <a:rPr lang="ar-SA" sz="4400" b="1" dirty="0" smtClean="0">
                <a:solidFill>
                  <a:srgbClr val="9900CC"/>
                </a:solidFill>
              </a:rPr>
              <a:t>َّ</a:t>
            </a:r>
            <a:r>
              <a:rPr lang="ar-EG" sz="4400" b="1" dirty="0" smtClean="0">
                <a:solidFill>
                  <a:srgbClr val="9900CC"/>
                </a:solidFill>
              </a:rPr>
              <a:t>ل</a:t>
            </a:r>
            <a:r>
              <a:rPr lang="ar-SA" sz="4400" b="1" dirty="0" smtClean="0">
                <a:solidFill>
                  <a:srgbClr val="9900CC"/>
                </a:solidFill>
              </a:rPr>
              <a:t>ِ</a:t>
            </a:r>
            <a:r>
              <a:rPr lang="ar-EG" sz="4400" b="1" dirty="0" smtClean="0">
                <a:solidFill>
                  <a:srgbClr val="9900CC"/>
                </a:solidFill>
              </a:rPr>
              <a:t>ي</a:t>
            </a:r>
            <a:r>
              <a:rPr lang="ar-SA" sz="4400" b="1" dirty="0" smtClean="0">
                <a:solidFill>
                  <a:srgbClr val="9900CC"/>
                </a:solidFill>
              </a:rPr>
              <a:t>ٍّ</a:t>
            </a:r>
            <a:r>
              <a:rPr lang="ar-EG" sz="4400" b="1" dirty="0" smtClean="0">
                <a:solidFill>
                  <a:srgbClr val="9900CC"/>
                </a:solidFill>
              </a:rPr>
              <a:t>, أو غير ذلك: (الدرس 1-2)</a:t>
            </a:r>
            <a:endParaRPr lang="ar-EG" sz="4400" b="1" dirty="0">
              <a:solidFill>
                <a:srgbClr val="9900CC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019925" y="2300288"/>
            <a:ext cx="1582738" cy="1439862"/>
            <a:chOff x="2289100" y="1981551"/>
            <a:chExt cx="1439127" cy="1211675"/>
          </a:xfrm>
        </p:grpSpPr>
        <p:grpSp>
          <p:nvGrpSpPr>
            <p:cNvPr id="9" name="Group 8"/>
            <p:cNvGrpSpPr/>
            <p:nvPr/>
          </p:nvGrpSpPr>
          <p:grpSpPr>
            <a:xfrm>
              <a:off x="2289100" y="2160283"/>
              <a:ext cx="1202779" cy="1032943"/>
              <a:chOff x="2123728" y="2160285"/>
              <a:chExt cx="1368152" cy="1124702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11" name="Oval 10"/>
              <p:cNvSpPr/>
              <p:nvPr/>
            </p:nvSpPr>
            <p:spPr>
              <a:xfrm>
                <a:off x="2411760" y="2160285"/>
                <a:ext cx="800100" cy="764659"/>
              </a:xfrm>
              <a:prstGeom prst="ellipse">
                <a:avLst/>
              </a:prstGeom>
              <a:solidFill>
                <a:srgbClr val="FF99CC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2" name="Heart 11"/>
              <p:cNvSpPr/>
              <p:nvPr/>
            </p:nvSpPr>
            <p:spPr>
              <a:xfrm>
                <a:off x="2123728" y="2345374"/>
                <a:ext cx="1368152" cy="939613"/>
              </a:xfrm>
              <a:prstGeom prst="heart">
                <a:avLst/>
              </a:prstGeom>
              <a:gradFill flip="none" rotWithShape="1">
                <a:gsLst>
                  <a:gs pos="0">
                    <a:srgbClr val="FF6699"/>
                  </a:gs>
                  <a:gs pos="50000">
                    <a:srgbClr val="FF99CC"/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60806" y="2559365"/>
                <a:ext cx="1128700" cy="6484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rtlCol="1">
                <a:spAutoFit/>
              </a:bodyPr>
              <a:lstStyle/>
              <a:p>
                <a:pPr algn="ctr">
                  <a:defRPr/>
                </a:pPr>
                <a:r>
                  <a:rPr lang="ar-EG" sz="40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00FF"/>
                    </a:solidFill>
                  </a:rPr>
                  <a:t>46</a:t>
                </a:r>
              </a:p>
            </p:txBody>
          </p:sp>
        </p:grpSp>
        <p:pic>
          <p:nvPicPr>
            <p:cNvPr id="50186" name="Picture 9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2316" y="1981551"/>
              <a:ext cx="1185911" cy="62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770188" y="2662238"/>
            <a:ext cx="3817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7200" b="1" dirty="0"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762000" y="4086225"/>
            <a:ext cx="7391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EG" sz="4000" b="1" dirty="0">
                <a:solidFill>
                  <a:srgbClr val="0000CC"/>
                </a:solidFill>
              </a:rPr>
              <a:t>عوامل العدد 50 هي 1، 2، 5، 25، 50 بما أن العدد له أكثر من عاملين فهو عدد </a:t>
            </a:r>
            <a:r>
              <a:rPr lang="ar-EG" sz="4000" b="1" dirty="0" smtClean="0">
                <a:solidFill>
                  <a:srgbClr val="FF0000"/>
                </a:solidFill>
              </a:rPr>
              <a:t>(غير أولي).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39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ق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1"/>
          <p:cNvGrpSpPr>
            <a:grpSpLocks/>
          </p:cNvGrpSpPr>
          <p:nvPr/>
        </p:nvGrpSpPr>
        <p:grpSpPr bwMode="auto">
          <a:xfrm>
            <a:off x="142875" y="142875"/>
            <a:ext cx="8929688" cy="6572250"/>
            <a:chOff x="428596" y="1928802"/>
            <a:chExt cx="8143932" cy="4572032"/>
          </a:xfrm>
        </p:grpSpPr>
        <p:sp>
          <p:nvSpPr>
            <p:cNvPr id="3" name="Plaque 2"/>
            <p:cNvSpPr/>
            <p:nvPr/>
          </p:nvSpPr>
          <p:spPr>
            <a:xfrm>
              <a:off x="428596" y="1928802"/>
              <a:ext cx="8072494" cy="4572032"/>
            </a:xfrm>
            <a:prstGeom prst="plaque">
              <a:avLst/>
            </a:prstGeom>
            <a:solidFill>
              <a:srgbClr val="9900CC"/>
            </a:solidFill>
            <a:ln w="57150">
              <a:solidFill>
                <a:schemeClr val="accent5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51214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5" name="Left-Right Arrow 4"/>
              <p:cNvSpPr/>
              <p:nvPr/>
            </p:nvSpPr>
            <p:spPr>
              <a:xfrm>
                <a:off x="642910" y="1643396"/>
                <a:ext cx="8143932" cy="856980"/>
              </a:xfrm>
              <a:prstGeom prst="leftRightArrow">
                <a:avLst/>
              </a:prstGeom>
              <a:solidFill>
                <a:srgbClr val="C00000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ame Side Corner Rectangle 5"/>
              <p:cNvSpPr/>
              <p:nvPr/>
            </p:nvSpPr>
            <p:spPr>
              <a:xfrm>
                <a:off x="903516" y="1714488"/>
                <a:ext cx="7526136" cy="4286280"/>
              </a:xfrm>
              <a:prstGeom prst="round2SameRect">
                <a:avLst>
                  <a:gd name="adj1" fmla="val 11485"/>
                  <a:gd name="adj2" fmla="val 0"/>
                </a:avLst>
              </a:prstGeom>
              <a:gradFill flip="none" rotWithShape="1">
                <a:gsLst>
                  <a:gs pos="0">
                    <a:srgbClr val="FFCCCC"/>
                  </a:gs>
                  <a:gs pos="50000">
                    <a:schemeClr val="bg1"/>
                  </a:gs>
                  <a:gs pos="100000">
                    <a:schemeClr val="bg2">
                      <a:lumMod val="90000"/>
                    </a:schemeClr>
                  </a:gs>
                </a:gsLst>
                <a:lin ang="8100000" scaled="1"/>
                <a:tileRect/>
              </a:gradFill>
              <a:ln w="38100"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914400" y="692696"/>
            <a:ext cx="7330008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4400" b="1" dirty="0" smtClean="0">
                <a:solidFill>
                  <a:srgbClr val="9900CC"/>
                </a:solidFill>
              </a:rPr>
              <a:t>صنف </a:t>
            </a:r>
            <a:r>
              <a:rPr lang="ar-EG" sz="4400" b="1" dirty="0" err="1" smtClean="0">
                <a:solidFill>
                  <a:srgbClr val="9900CC"/>
                </a:solidFill>
              </a:rPr>
              <a:t>ك</a:t>
            </a:r>
            <a:r>
              <a:rPr lang="ar-SA" sz="4400" b="1" dirty="0" smtClean="0">
                <a:solidFill>
                  <a:srgbClr val="9900CC"/>
                </a:solidFill>
              </a:rPr>
              <a:t>ُ</a:t>
            </a:r>
            <a:r>
              <a:rPr lang="ar-EG" sz="4400" b="1" dirty="0" smtClean="0">
                <a:solidFill>
                  <a:srgbClr val="9900CC"/>
                </a:solidFill>
              </a:rPr>
              <a:t>ل</a:t>
            </a:r>
            <a:r>
              <a:rPr lang="ar-SA" sz="4400" b="1" dirty="0" smtClean="0">
                <a:solidFill>
                  <a:srgbClr val="9900CC"/>
                </a:solidFill>
              </a:rPr>
              <a:t>َّ</a:t>
            </a:r>
            <a:r>
              <a:rPr lang="ar-EG" sz="4400" b="1" dirty="0" smtClean="0">
                <a:solidFill>
                  <a:srgbClr val="9900CC"/>
                </a:solidFill>
              </a:rPr>
              <a:t> عدد</a:t>
            </a:r>
            <a:r>
              <a:rPr lang="ar-SA" sz="4400" b="1" dirty="0" smtClean="0">
                <a:solidFill>
                  <a:srgbClr val="9900CC"/>
                </a:solidFill>
              </a:rPr>
              <a:t>ٍ</a:t>
            </a:r>
            <a:r>
              <a:rPr lang="ar-EG" sz="4400" b="1" dirty="0" smtClean="0">
                <a:solidFill>
                  <a:srgbClr val="9900CC"/>
                </a:solidFill>
              </a:rPr>
              <a:t> مما يلي إلى </a:t>
            </a:r>
            <a:r>
              <a:rPr lang="ar-EG" sz="4400" b="1" dirty="0" err="1" smtClean="0">
                <a:solidFill>
                  <a:srgbClr val="9900CC"/>
                </a:solidFill>
              </a:rPr>
              <a:t>أ</a:t>
            </a:r>
            <a:r>
              <a:rPr lang="ar-SA" sz="4400" b="1" dirty="0" smtClean="0">
                <a:solidFill>
                  <a:srgbClr val="9900CC"/>
                </a:solidFill>
              </a:rPr>
              <a:t>َ</a:t>
            </a:r>
            <a:r>
              <a:rPr lang="ar-EG" sz="4400" b="1" dirty="0" smtClean="0">
                <a:solidFill>
                  <a:srgbClr val="9900CC"/>
                </a:solidFill>
              </a:rPr>
              <a:t>و</a:t>
            </a:r>
            <a:r>
              <a:rPr lang="ar-SA" sz="4400" b="1" dirty="0" smtClean="0">
                <a:solidFill>
                  <a:srgbClr val="9900CC"/>
                </a:solidFill>
              </a:rPr>
              <a:t>َّ</a:t>
            </a:r>
            <a:r>
              <a:rPr lang="ar-EG" sz="4400" b="1" dirty="0" smtClean="0">
                <a:solidFill>
                  <a:srgbClr val="9900CC"/>
                </a:solidFill>
              </a:rPr>
              <a:t>ل</a:t>
            </a:r>
            <a:r>
              <a:rPr lang="ar-SA" sz="4400" b="1" dirty="0" smtClean="0">
                <a:solidFill>
                  <a:srgbClr val="9900CC"/>
                </a:solidFill>
              </a:rPr>
              <a:t>ِ</a:t>
            </a:r>
            <a:r>
              <a:rPr lang="ar-EG" sz="4400" b="1" dirty="0" smtClean="0">
                <a:solidFill>
                  <a:srgbClr val="9900CC"/>
                </a:solidFill>
              </a:rPr>
              <a:t>ي</a:t>
            </a:r>
            <a:r>
              <a:rPr lang="ar-SA" sz="4400" b="1" dirty="0" smtClean="0">
                <a:solidFill>
                  <a:srgbClr val="9900CC"/>
                </a:solidFill>
              </a:rPr>
              <a:t>ٍّ</a:t>
            </a:r>
            <a:r>
              <a:rPr lang="ar-EG" sz="4400" b="1" dirty="0" smtClean="0">
                <a:solidFill>
                  <a:srgbClr val="9900CC"/>
                </a:solidFill>
              </a:rPr>
              <a:t>, أو غير </a:t>
            </a:r>
            <a:r>
              <a:rPr lang="ar-EG" sz="4400" b="1" dirty="0" err="1" smtClean="0">
                <a:solidFill>
                  <a:srgbClr val="9900CC"/>
                </a:solidFill>
              </a:rPr>
              <a:t>أ</a:t>
            </a:r>
            <a:r>
              <a:rPr lang="ar-SA" sz="4400" b="1" dirty="0" smtClean="0">
                <a:solidFill>
                  <a:srgbClr val="9900CC"/>
                </a:solidFill>
              </a:rPr>
              <a:t>َ</a:t>
            </a:r>
            <a:r>
              <a:rPr lang="ar-EG" sz="4400" b="1" dirty="0" smtClean="0">
                <a:solidFill>
                  <a:srgbClr val="9900CC"/>
                </a:solidFill>
              </a:rPr>
              <a:t>و</a:t>
            </a:r>
            <a:r>
              <a:rPr lang="ar-SA" sz="4400" b="1" dirty="0" smtClean="0">
                <a:solidFill>
                  <a:srgbClr val="9900CC"/>
                </a:solidFill>
              </a:rPr>
              <a:t>َّ</a:t>
            </a:r>
            <a:r>
              <a:rPr lang="ar-EG" sz="4400" b="1" dirty="0" smtClean="0">
                <a:solidFill>
                  <a:srgbClr val="9900CC"/>
                </a:solidFill>
              </a:rPr>
              <a:t>ل</a:t>
            </a:r>
            <a:r>
              <a:rPr lang="ar-SA" sz="4400" b="1" dirty="0" smtClean="0">
                <a:solidFill>
                  <a:srgbClr val="9900CC"/>
                </a:solidFill>
              </a:rPr>
              <a:t>ِ</a:t>
            </a:r>
            <a:r>
              <a:rPr lang="ar-EG" sz="4400" b="1" dirty="0" smtClean="0">
                <a:solidFill>
                  <a:srgbClr val="9900CC"/>
                </a:solidFill>
              </a:rPr>
              <a:t>ي</a:t>
            </a:r>
            <a:r>
              <a:rPr lang="ar-SA" sz="4400" b="1" dirty="0" smtClean="0">
                <a:solidFill>
                  <a:srgbClr val="9900CC"/>
                </a:solidFill>
              </a:rPr>
              <a:t>ٍّ</a:t>
            </a:r>
            <a:r>
              <a:rPr lang="ar-EG" sz="4400" b="1" dirty="0" smtClean="0">
                <a:solidFill>
                  <a:srgbClr val="9900CC"/>
                </a:solidFill>
              </a:rPr>
              <a:t>, أو غير ذلك: (الدرس 1-2)</a:t>
            </a:r>
            <a:endParaRPr lang="ar-EG" sz="4400" b="1" dirty="0">
              <a:solidFill>
                <a:srgbClr val="9900CC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019925" y="2300288"/>
            <a:ext cx="1582738" cy="1439862"/>
            <a:chOff x="2289100" y="1981551"/>
            <a:chExt cx="1439127" cy="1211675"/>
          </a:xfrm>
        </p:grpSpPr>
        <p:grpSp>
          <p:nvGrpSpPr>
            <p:cNvPr id="9" name="Group 8"/>
            <p:cNvGrpSpPr/>
            <p:nvPr/>
          </p:nvGrpSpPr>
          <p:grpSpPr>
            <a:xfrm>
              <a:off x="2289100" y="2160283"/>
              <a:ext cx="1202779" cy="1032943"/>
              <a:chOff x="2123728" y="2160285"/>
              <a:chExt cx="1368152" cy="1124702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11" name="Oval 10"/>
              <p:cNvSpPr/>
              <p:nvPr/>
            </p:nvSpPr>
            <p:spPr>
              <a:xfrm>
                <a:off x="2411760" y="2160285"/>
                <a:ext cx="800100" cy="764659"/>
              </a:xfrm>
              <a:prstGeom prst="ellipse">
                <a:avLst/>
              </a:prstGeom>
              <a:solidFill>
                <a:srgbClr val="FF99CC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2" name="Heart 11"/>
              <p:cNvSpPr/>
              <p:nvPr/>
            </p:nvSpPr>
            <p:spPr>
              <a:xfrm>
                <a:off x="2123728" y="2345374"/>
                <a:ext cx="1368152" cy="939613"/>
              </a:xfrm>
              <a:prstGeom prst="heart">
                <a:avLst/>
              </a:prstGeom>
              <a:gradFill flip="none" rotWithShape="1">
                <a:gsLst>
                  <a:gs pos="0">
                    <a:srgbClr val="FF6699"/>
                  </a:gs>
                  <a:gs pos="50000">
                    <a:srgbClr val="FF99CC"/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60806" y="2559365"/>
                <a:ext cx="1128700" cy="6484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rtlCol="1">
                <a:spAutoFit/>
              </a:bodyPr>
              <a:lstStyle/>
              <a:p>
                <a:pPr algn="ctr">
                  <a:defRPr/>
                </a:pPr>
                <a:r>
                  <a:rPr lang="ar-EG" sz="40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00FF"/>
                    </a:solidFill>
                  </a:rPr>
                  <a:t>47</a:t>
                </a:r>
              </a:p>
            </p:txBody>
          </p:sp>
        </p:grpSp>
        <p:pic>
          <p:nvPicPr>
            <p:cNvPr id="51210" name="Picture 9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2316" y="1981551"/>
              <a:ext cx="1185911" cy="62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770188" y="2662238"/>
            <a:ext cx="3817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7200" b="1" dirty="0">
                <a:latin typeface="Times New Roman" pitchFamily="18" charset="0"/>
                <a:cs typeface="Times New Roman" pitchFamily="18" charset="0"/>
              </a:rPr>
              <a:t>29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692275" y="4041775"/>
            <a:ext cx="568801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>
                <a:solidFill>
                  <a:srgbClr val="0000CC"/>
                </a:solidFill>
              </a:rPr>
              <a:t>عوامل العدد 29 هو 1، 29</a:t>
            </a:r>
            <a:endParaRPr lang="en-US" sz="4400" dirty="0">
              <a:solidFill>
                <a:srgbClr val="0000CC"/>
              </a:solidFill>
            </a:endParaRPr>
          </a:p>
          <a:p>
            <a:pPr algn="ctr"/>
            <a:r>
              <a:rPr lang="ar-EG" sz="4400" b="1" dirty="0">
                <a:solidFill>
                  <a:srgbClr val="0000CC"/>
                </a:solidFill>
              </a:rPr>
              <a:t>العدد 29 له عاملان فقط، فهو </a:t>
            </a:r>
            <a:r>
              <a:rPr lang="ar-EG" sz="4400" b="1" dirty="0">
                <a:solidFill>
                  <a:srgbClr val="FF0000"/>
                </a:solidFill>
              </a:rPr>
              <a:t>عدد أولي.</a:t>
            </a:r>
            <a:r>
              <a:rPr lang="en-US" sz="4400" dirty="0">
                <a:solidFill>
                  <a:srgbClr val="0000CC"/>
                </a:solidFill>
              </a:rPr>
              <a:t> 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39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ق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1"/>
          <p:cNvGrpSpPr>
            <a:grpSpLocks/>
          </p:cNvGrpSpPr>
          <p:nvPr/>
        </p:nvGrpSpPr>
        <p:grpSpPr bwMode="auto">
          <a:xfrm>
            <a:off x="142875" y="142875"/>
            <a:ext cx="8929688" cy="6572250"/>
            <a:chOff x="428596" y="1928802"/>
            <a:chExt cx="8143932" cy="4572032"/>
          </a:xfrm>
        </p:grpSpPr>
        <p:sp>
          <p:nvSpPr>
            <p:cNvPr id="3" name="Plaque 2"/>
            <p:cNvSpPr/>
            <p:nvPr/>
          </p:nvSpPr>
          <p:spPr>
            <a:xfrm>
              <a:off x="428596" y="1928802"/>
              <a:ext cx="8072494" cy="4572032"/>
            </a:xfrm>
            <a:prstGeom prst="plaque">
              <a:avLst/>
            </a:prstGeom>
            <a:solidFill>
              <a:srgbClr val="9900CC"/>
            </a:solidFill>
            <a:ln w="57150">
              <a:solidFill>
                <a:schemeClr val="accent5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52238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5" name="Left-Right Arrow 4"/>
              <p:cNvSpPr/>
              <p:nvPr/>
            </p:nvSpPr>
            <p:spPr>
              <a:xfrm>
                <a:off x="642910" y="1643396"/>
                <a:ext cx="8143932" cy="856980"/>
              </a:xfrm>
              <a:prstGeom prst="leftRightArrow">
                <a:avLst/>
              </a:prstGeom>
              <a:solidFill>
                <a:srgbClr val="C00000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ame Side Corner Rectangle 5"/>
              <p:cNvSpPr/>
              <p:nvPr/>
            </p:nvSpPr>
            <p:spPr>
              <a:xfrm>
                <a:off x="903516" y="1714488"/>
                <a:ext cx="7526136" cy="4286280"/>
              </a:xfrm>
              <a:prstGeom prst="round2SameRect">
                <a:avLst>
                  <a:gd name="adj1" fmla="val 11485"/>
                  <a:gd name="adj2" fmla="val 0"/>
                </a:avLst>
              </a:prstGeom>
              <a:gradFill flip="none" rotWithShape="1">
                <a:gsLst>
                  <a:gs pos="0">
                    <a:srgbClr val="FFCCCC"/>
                  </a:gs>
                  <a:gs pos="50000">
                    <a:schemeClr val="bg1"/>
                  </a:gs>
                  <a:gs pos="100000">
                    <a:schemeClr val="bg2">
                      <a:lumMod val="90000"/>
                    </a:schemeClr>
                  </a:gs>
                </a:gsLst>
                <a:lin ang="8100000" scaled="1"/>
                <a:tileRect/>
              </a:gradFill>
              <a:ln w="38100"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1043608" y="692696"/>
            <a:ext cx="7200800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rgbClr val="9900CC"/>
                </a:solidFill>
              </a:rPr>
              <a:t>صنف كل عدد مما يلي إلى أولي, أو غير أولي, أو غير </a:t>
            </a:r>
            <a:r>
              <a:rPr lang="ar-EG" sz="4400" b="1" dirty="0" err="1">
                <a:solidFill>
                  <a:srgbClr val="9900CC"/>
                </a:solidFill>
              </a:rPr>
              <a:t>ذلك: </a:t>
            </a:r>
            <a:r>
              <a:rPr lang="ar-EG" sz="4400" b="1" dirty="0">
                <a:solidFill>
                  <a:srgbClr val="9900CC"/>
                </a:solidFill>
              </a:rPr>
              <a:t>(الدرس 1-2</a:t>
            </a:r>
            <a:r>
              <a:rPr lang="ar-EG" sz="4400" b="1" dirty="0" err="1">
                <a:solidFill>
                  <a:srgbClr val="9900CC"/>
                </a:solidFill>
              </a:rPr>
              <a:t>)</a:t>
            </a:r>
            <a:endParaRPr lang="ar-EG" sz="4400" b="1" dirty="0">
              <a:solidFill>
                <a:srgbClr val="9900CC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019925" y="2300288"/>
            <a:ext cx="1582738" cy="1439862"/>
            <a:chOff x="2289100" y="1981551"/>
            <a:chExt cx="1439127" cy="1211675"/>
          </a:xfrm>
        </p:grpSpPr>
        <p:grpSp>
          <p:nvGrpSpPr>
            <p:cNvPr id="9" name="Group 8"/>
            <p:cNvGrpSpPr/>
            <p:nvPr/>
          </p:nvGrpSpPr>
          <p:grpSpPr>
            <a:xfrm>
              <a:off x="2289100" y="2160283"/>
              <a:ext cx="1202779" cy="1032943"/>
              <a:chOff x="2123728" y="2160285"/>
              <a:chExt cx="1368152" cy="1124702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11" name="Oval 10"/>
              <p:cNvSpPr/>
              <p:nvPr/>
            </p:nvSpPr>
            <p:spPr>
              <a:xfrm>
                <a:off x="2411760" y="2160285"/>
                <a:ext cx="800100" cy="764659"/>
              </a:xfrm>
              <a:prstGeom prst="ellipse">
                <a:avLst/>
              </a:prstGeom>
              <a:solidFill>
                <a:srgbClr val="FF99CC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2" name="Heart 11"/>
              <p:cNvSpPr/>
              <p:nvPr/>
            </p:nvSpPr>
            <p:spPr>
              <a:xfrm>
                <a:off x="2123728" y="2345374"/>
                <a:ext cx="1368152" cy="939613"/>
              </a:xfrm>
              <a:prstGeom prst="heart">
                <a:avLst/>
              </a:prstGeom>
              <a:gradFill flip="none" rotWithShape="1">
                <a:gsLst>
                  <a:gs pos="0">
                    <a:srgbClr val="FF6699"/>
                  </a:gs>
                  <a:gs pos="50000">
                    <a:srgbClr val="FF99CC"/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60806" y="2559365"/>
                <a:ext cx="1128700" cy="6484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rtlCol="1">
                <a:spAutoFit/>
              </a:bodyPr>
              <a:lstStyle/>
              <a:p>
                <a:pPr algn="ctr">
                  <a:defRPr/>
                </a:pPr>
                <a:r>
                  <a:rPr lang="ar-EG" sz="40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00FF"/>
                    </a:solidFill>
                  </a:rPr>
                  <a:t>48</a:t>
                </a:r>
              </a:p>
            </p:txBody>
          </p:sp>
        </p:grpSp>
        <p:pic>
          <p:nvPicPr>
            <p:cNvPr id="52234" name="Picture 9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2316" y="1981551"/>
              <a:ext cx="1185911" cy="62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770188" y="2662238"/>
            <a:ext cx="3817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7200" b="1" dirty="0">
                <a:latin typeface="Times New Roman" pitchFamily="18" charset="0"/>
                <a:cs typeface="Times New Roman" pitchFamily="18" charset="0"/>
              </a:rPr>
              <a:t>71 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692275" y="4041775"/>
            <a:ext cx="58261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>
                <a:solidFill>
                  <a:srgbClr val="0000CC"/>
                </a:solidFill>
              </a:rPr>
              <a:t>عوامل العدد 71 هو 1، 71</a:t>
            </a:r>
            <a:endParaRPr lang="en-US" sz="4400" dirty="0">
              <a:solidFill>
                <a:srgbClr val="0000CC"/>
              </a:solidFill>
            </a:endParaRPr>
          </a:p>
          <a:p>
            <a:pPr algn="ctr"/>
            <a:r>
              <a:rPr lang="ar-EG" sz="4400" b="1" dirty="0">
                <a:solidFill>
                  <a:srgbClr val="0000CC"/>
                </a:solidFill>
              </a:rPr>
              <a:t>العدد 71 له عاملان فقط، فهو </a:t>
            </a:r>
            <a:r>
              <a:rPr lang="ar-EG" sz="4400" b="1" dirty="0">
                <a:solidFill>
                  <a:srgbClr val="FF0000"/>
                </a:solidFill>
              </a:rPr>
              <a:t>عدد أولي.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39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ق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1438" y="0"/>
            <a:ext cx="8929687" cy="6786563"/>
            <a:chOff x="357158" y="-71438"/>
            <a:chExt cx="8358246" cy="6181825"/>
          </a:xfrm>
        </p:grpSpPr>
        <p:pic>
          <p:nvPicPr>
            <p:cNvPr id="5" name="Picture 4" descr="00008.WMF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-48000" contrast="11000"/>
            </a:blip>
            <a:stretch>
              <a:fillRect/>
            </a:stretch>
          </p:blipFill>
          <p:spPr bwMode="auto">
            <a:xfrm>
              <a:off x="357158" y="-71438"/>
              <a:ext cx="8358246" cy="6181825"/>
            </a:xfrm>
            <a:prstGeom prst="rect">
              <a:avLst/>
            </a:prstGeom>
            <a:effectLst>
              <a:innerShdw>
                <a:srgbClr val="9900FF"/>
              </a:innerShdw>
            </a:effectLst>
          </p:spPr>
        </p:pic>
        <p:sp>
          <p:nvSpPr>
            <p:cNvPr id="6161" name="TextBox 3"/>
            <p:cNvSpPr txBox="1">
              <a:spLocks noChangeArrowheads="1"/>
            </p:cNvSpPr>
            <p:nvPr/>
          </p:nvSpPr>
          <p:spPr bwMode="auto">
            <a:xfrm>
              <a:off x="1142976" y="857232"/>
              <a:ext cx="6643734" cy="159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اكتب </a:t>
              </a:r>
              <a:r>
                <a:rPr lang="ar-EG" sz="5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ًّ</a:t>
              </a:r>
              <a:r>
                <a:rPr lang="ar-EG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5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من نواتج الضرب الآتية باستعمال الأسس: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6929438" y="3071813"/>
            <a:ext cx="1643062" cy="1785937"/>
            <a:chOff x="4714876" y="2214554"/>
            <a:chExt cx="3581425" cy="4357717"/>
          </a:xfrm>
        </p:grpSpPr>
        <p:sp>
          <p:nvSpPr>
            <p:cNvPr id="16" name="Wave 2"/>
            <p:cNvSpPr/>
            <p:nvPr/>
          </p:nvSpPr>
          <p:spPr>
            <a:xfrm rot="10800000" flipH="1">
              <a:off x="4714877" y="2685340"/>
              <a:ext cx="3581424" cy="3886931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050"/>
            </a:p>
          </p:txBody>
        </p:sp>
        <p:grpSp>
          <p:nvGrpSpPr>
            <p:cNvPr id="6153" name="Group 10"/>
            <p:cNvGrpSpPr>
              <a:grpSpLocks/>
            </p:cNvGrpSpPr>
            <p:nvPr/>
          </p:nvGrpSpPr>
          <p:grpSpPr bwMode="auto">
            <a:xfrm>
              <a:off x="4714876" y="2214554"/>
              <a:ext cx="3581424" cy="4071966"/>
              <a:chOff x="4714876" y="2214554"/>
              <a:chExt cx="3581424" cy="4071966"/>
            </a:xfrm>
          </p:grpSpPr>
          <p:grpSp>
            <p:nvGrpSpPr>
              <p:cNvPr id="6154" name="Group 7"/>
              <p:cNvGrpSpPr>
                <a:grpSpLocks/>
              </p:cNvGrpSpPr>
              <p:nvPr/>
            </p:nvGrpSpPr>
            <p:grpSpPr bwMode="auto">
              <a:xfrm>
                <a:off x="4714876" y="2214554"/>
                <a:ext cx="3581424" cy="4071966"/>
                <a:chOff x="5133980" y="71438"/>
                <a:chExt cx="3581424" cy="1571589"/>
              </a:xfrm>
            </p:grpSpPr>
            <p:sp>
              <p:nvSpPr>
                <p:cNvPr id="20" name="Wave 19"/>
                <p:cNvSpPr/>
                <p:nvPr/>
              </p:nvSpPr>
              <p:spPr>
                <a:xfrm rot="10800000" flipH="1">
                  <a:off x="5133980" y="142853"/>
                  <a:ext cx="3581424" cy="1500174"/>
                </a:xfrm>
                <a:prstGeom prst="wave">
                  <a:avLst/>
                </a:prstGeom>
                <a:solidFill>
                  <a:srgbClr val="FFFF00"/>
                </a:solidFill>
                <a:ln>
                  <a:solidFill>
                    <a:srgbClr val="00FF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050"/>
                </a:p>
              </p:txBody>
            </p:sp>
            <p:sp>
              <p:nvSpPr>
                <p:cNvPr id="21" name="Wave 20"/>
                <p:cNvSpPr/>
                <p:nvPr/>
              </p:nvSpPr>
              <p:spPr>
                <a:xfrm>
                  <a:off x="5144360" y="71438"/>
                  <a:ext cx="3571044" cy="1499485"/>
                </a:xfrm>
                <a:prstGeom prst="wave">
                  <a:avLst/>
                </a:prstGeom>
                <a:solidFill>
                  <a:srgbClr val="99009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050"/>
                </a:p>
              </p:txBody>
            </p:sp>
          </p:grpSp>
          <p:sp>
            <p:nvSpPr>
              <p:cNvPr id="19" name="TextBox 3"/>
              <p:cNvSpPr txBox="1"/>
              <p:nvPr/>
            </p:nvSpPr>
            <p:spPr>
              <a:xfrm>
                <a:off x="4974945" y="2645852"/>
                <a:ext cx="3009993" cy="3229235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80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+mn-lt"/>
                    <a:cs typeface="+mn-cs"/>
                  </a:rPr>
                  <a:t>10</a:t>
                </a:r>
              </a:p>
            </p:txBody>
          </p:sp>
        </p:grp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500438" y="3357563"/>
            <a:ext cx="30718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80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9 × 9 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786188" y="4857750"/>
            <a:ext cx="12858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7200" b="1" baseline="30000" dirty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2</a:t>
            </a:r>
            <a:r>
              <a:rPr lang="ar-EG" sz="7200" b="1" dirty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9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كتب كلا من نواتج الضرب الآتية باستعمال الأس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 ×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02770" y="357187"/>
            <a:ext cx="8474530" cy="6429376"/>
            <a:chOff x="835416" y="1142984"/>
            <a:chExt cx="7379951" cy="7807159"/>
          </a:xfrm>
        </p:grpSpPr>
        <p:grpSp>
          <p:nvGrpSpPr>
            <p:cNvPr id="53257" name="Group 12"/>
            <p:cNvGrpSpPr>
              <a:grpSpLocks/>
            </p:cNvGrpSpPr>
            <p:nvPr/>
          </p:nvGrpSpPr>
          <p:grpSpPr bwMode="auto">
            <a:xfrm rot="10800000">
              <a:off x="835416" y="1142984"/>
              <a:ext cx="7379951" cy="7807159"/>
              <a:chOff x="928636" y="-2020705"/>
              <a:chExt cx="6806748" cy="7807159"/>
            </a:xfrm>
          </p:grpSpPr>
          <p:sp>
            <p:nvSpPr>
              <p:cNvPr id="11" name="Wave 6"/>
              <p:cNvSpPr/>
              <p:nvPr/>
            </p:nvSpPr>
            <p:spPr>
              <a:xfrm>
                <a:off x="1854345" y="3577318"/>
                <a:ext cx="4501036" cy="2214919"/>
              </a:xfrm>
              <a:prstGeom prst="wave">
                <a:avLst/>
              </a:prstGeom>
              <a:solidFill>
                <a:srgbClr val="CC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>
                  <a:solidFill>
                    <a:srgbClr val="0000FF"/>
                  </a:solidFill>
                </a:endParaRPr>
              </a:p>
            </p:txBody>
          </p:sp>
          <p:sp>
            <p:nvSpPr>
              <p:cNvPr id="12" name="Wave 11"/>
              <p:cNvSpPr/>
              <p:nvPr/>
            </p:nvSpPr>
            <p:spPr>
              <a:xfrm>
                <a:off x="2360552" y="3577318"/>
                <a:ext cx="4501036" cy="2214919"/>
              </a:xfrm>
              <a:prstGeom prst="wave">
                <a:avLst/>
              </a:prstGeom>
              <a:solidFill>
                <a:srgbClr val="99FF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>
                  <a:solidFill>
                    <a:srgbClr val="0000FF"/>
                  </a:solidFill>
                </a:endParaRPr>
              </a:p>
            </p:txBody>
          </p:sp>
          <p:sp>
            <p:nvSpPr>
              <p:cNvPr id="13" name="Wave 4"/>
              <p:cNvSpPr/>
              <p:nvPr/>
            </p:nvSpPr>
            <p:spPr>
              <a:xfrm>
                <a:off x="2865484" y="3577318"/>
                <a:ext cx="4499761" cy="2214919"/>
              </a:xfrm>
              <a:prstGeom prst="wav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>
                  <a:solidFill>
                    <a:srgbClr val="0000FF"/>
                  </a:solidFill>
                </a:endParaRPr>
              </a:p>
            </p:txBody>
          </p:sp>
          <p:sp>
            <p:nvSpPr>
              <p:cNvPr id="14" name="Wave 3"/>
              <p:cNvSpPr/>
              <p:nvPr/>
            </p:nvSpPr>
            <p:spPr>
              <a:xfrm>
                <a:off x="3234791" y="3500438"/>
                <a:ext cx="4500593" cy="2214578"/>
              </a:xfrm>
              <a:prstGeom prst="wave">
                <a:avLst/>
              </a:prstGeom>
              <a:solidFill>
                <a:srgbClr val="0000FF"/>
              </a:solidFill>
              <a:ln>
                <a:solidFill>
                  <a:srgbClr val="00B0F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>
                  <a:solidFill>
                    <a:srgbClr val="0000FF"/>
                  </a:solidFill>
                </a:endParaRPr>
              </a:p>
            </p:txBody>
          </p:sp>
          <p:sp>
            <p:nvSpPr>
              <p:cNvPr id="15" name="Flowchart: Document 2"/>
              <p:cNvSpPr/>
              <p:nvPr/>
            </p:nvSpPr>
            <p:spPr>
              <a:xfrm>
                <a:off x="928636" y="-2020705"/>
                <a:ext cx="6786611" cy="7756105"/>
              </a:xfrm>
              <a:prstGeom prst="flowChartDocument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chemeClr val="bg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 w="57150"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53254" name="Rectangle 3"/>
            <p:cNvSpPr>
              <a:spLocks noChangeArrowheads="1"/>
            </p:cNvSpPr>
            <p:nvPr/>
          </p:nvSpPr>
          <p:spPr bwMode="auto">
            <a:xfrm>
              <a:off x="1357290" y="3054384"/>
              <a:ext cx="6429420" cy="1305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tabLst>
                  <a:tab pos="1651000" algn="l"/>
                </a:tabLst>
              </a:pPr>
              <a:endParaRPr lang="ar-EG" sz="6000"/>
            </a:p>
          </p:txBody>
        </p:sp>
      </p:grp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042988" y="1644650"/>
            <a:ext cx="74168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49– الوقت: </a:t>
            </a:r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احسب عدد الثواني في اليوم الواحد, إذا علمت أن الدقيقة = 60 ثانية. (الدرس 1-1)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331913" y="4410075"/>
            <a:ext cx="7056437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4000" b="1" dirty="0"/>
              <a:t>الساعة الواحدة = </a:t>
            </a:r>
            <a:r>
              <a:rPr lang="ar-EG" sz="4000" b="1" baseline="30000" dirty="0"/>
              <a:t>2</a:t>
            </a:r>
            <a:r>
              <a:rPr lang="ar-EG" sz="4000" b="1" dirty="0"/>
              <a:t>60</a:t>
            </a:r>
            <a:r>
              <a:rPr lang="ar-SA" sz="4000" b="1" dirty="0"/>
              <a:t> = 3600 ثانية</a:t>
            </a:r>
            <a:endParaRPr lang="en-US" sz="4000" dirty="0"/>
          </a:p>
          <a:p>
            <a:r>
              <a:rPr lang="ar-SA" sz="4000" b="1" dirty="0"/>
              <a:t>اليوم = 3600 × 24 = </a:t>
            </a:r>
            <a:r>
              <a:rPr lang="ar-SA" sz="4000" b="1" dirty="0">
                <a:solidFill>
                  <a:srgbClr val="FF0000"/>
                </a:solidFill>
              </a:rPr>
              <a:t>86400 ثانية.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وقت احسب عدد الثواني في اليوم الواحد, إذا علمت أن الدقي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T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T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uiExpand="1" build="allAtOnce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5536" y="1935642"/>
            <a:ext cx="8391876" cy="2357454"/>
            <a:chOff x="3643306" y="714356"/>
            <a:chExt cx="4357718" cy="1714512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Rounded Rectangular Callout 2"/>
            <p:cNvSpPr/>
            <p:nvPr/>
          </p:nvSpPr>
          <p:spPr>
            <a:xfrm>
              <a:off x="3857620" y="714356"/>
              <a:ext cx="4000528" cy="1714512"/>
            </a:xfrm>
            <a:prstGeom prst="wedgeRoundRectCallou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" name="Flowchart: Terminator 3"/>
            <p:cNvSpPr/>
            <p:nvPr/>
          </p:nvSpPr>
          <p:spPr>
            <a:xfrm>
              <a:off x="3643306" y="857232"/>
              <a:ext cx="4357718" cy="1428760"/>
            </a:xfrm>
            <a:prstGeom prst="flowChartTerminator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92188" y="2506663"/>
            <a:ext cx="72691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SA" sz="7200" b="1" dirty="0">
                <a:solidFill>
                  <a:schemeClr val="bg1"/>
                </a:solidFill>
              </a:rPr>
              <a:t>الاستعداد للدرس اللاحق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استعداد للدرس اللاح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03722" y="575470"/>
            <a:ext cx="5500726" cy="1917426"/>
            <a:chOff x="857224" y="428604"/>
            <a:chExt cx="7572428" cy="1643075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3" name="Group 6"/>
            <p:cNvGrpSpPr/>
            <p:nvPr/>
          </p:nvGrpSpPr>
          <p:grpSpPr>
            <a:xfrm>
              <a:off x="857224" y="428604"/>
              <a:ext cx="7572428" cy="1643075"/>
              <a:chOff x="714348" y="2143116"/>
              <a:chExt cx="7572428" cy="1643075"/>
            </a:xfrm>
            <a:solidFill>
              <a:schemeClr val="bg1"/>
            </a:solidFill>
          </p:grpSpPr>
          <p:sp>
            <p:nvSpPr>
              <p:cNvPr id="5" name="Diagonal Stripe 4"/>
              <p:cNvSpPr/>
              <p:nvPr/>
            </p:nvSpPr>
            <p:spPr>
              <a:xfrm rot="10800000">
                <a:off x="4143372" y="2214555"/>
                <a:ext cx="4143404" cy="1571636"/>
              </a:xfrm>
              <a:prstGeom prst="diagStrip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sz="24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Diagonal Stripe 5"/>
              <p:cNvSpPr/>
              <p:nvPr/>
            </p:nvSpPr>
            <p:spPr>
              <a:xfrm>
                <a:off x="714348" y="2143116"/>
                <a:ext cx="4143404" cy="1571636"/>
              </a:xfrm>
              <a:prstGeom prst="diagStrip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sz="24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Plaque 6"/>
              <p:cNvSpPr/>
              <p:nvPr/>
            </p:nvSpPr>
            <p:spPr>
              <a:xfrm>
                <a:off x="857224" y="2357430"/>
                <a:ext cx="7286676" cy="1214446"/>
              </a:xfrm>
              <a:prstGeom prst="plaqu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sz="240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2020855" y="772729"/>
              <a:ext cx="5309837" cy="949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tabLst>
                  <a:tab pos="779463" algn="l"/>
                  <a:tab pos="1236663" algn="l"/>
                  <a:tab pos="2073275" algn="l"/>
                  <a:tab pos="3065463" algn="l"/>
                  <a:tab pos="3673475" algn="l"/>
                </a:tabLst>
                <a:defRPr/>
              </a:pPr>
              <a:r>
                <a:rPr lang="ar-EG" sz="6600" b="1" dirty="0">
                  <a:solidFill>
                    <a:srgbClr val="C00000"/>
                  </a:solidFill>
                  <a:latin typeface="Calibri" pitchFamily="34" charset="0"/>
                  <a:ea typeface="Times New Roman" pitchFamily="18" charset="0"/>
                </a:rPr>
                <a:t>مهارة </a:t>
              </a:r>
              <a:r>
                <a:rPr lang="ar-EG" sz="6600" b="1" dirty="0" err="1">
                  <a:solidFill>
                    <a:srgbClr val="C00000"/>
                  </a:solidFill>
                  <a:latin typeface="Calibri" pitchFamily="34" charset="0"/>
                  <a:ea typeface="Times New Roman" pitchFamily="18" charset="0"/>
                </a:rPr>
                <a:t>سابقة:</a:t>
              </a:r>
              <a:endParaRPr lang="ar-EG" sz="7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" name="Group 5"/>
          <p:cNvGrpSpPr/>
          <p:nvPr/>
        </p:nvGrpSpPr>
        <p:grpSpPr bwMode="auto">
          <a:xfrm>
            <a:off x="740080" y="3298822"/>
            <a:ext cx="7864170" cy="3225803"/>
            <a:chOff x="3071802" y="2357430"/>
            <a:chExt cx="4672724" cy="3225995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11" name="L-Shape 10"/>
            <p:cNvSpPr/>
            <p:nvPr/>
          </p:nvSpPr>
          <p:spPr>
            <a:xfrm>
              <a:off x="3071802" y="2571744"/>
              <a:ext cx="4500594" cy="3000396"/>
            </a:xfrm>
            <a:prstGeom prst="corner">
              <a:avLst/>
            </a:prstGeom>
            <a:solidFill>
              <a:srgbClr val="00B050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12" name="Chord 11"/>
            <p:cNvSpPr/>
            <p:nvPr/>
          </p:nvSpPr>
          <p:spPr>
            <a:xfrm rot="16610063">
              <a:off x="5351353" y="3190252"/>
              <a:ext cx="2071702" cy="2714644"/>
            </a:xfrm>
            <a:prstGeom prst="chord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13" name="Flowchart: Punched Tape 2"/>
            <p:cNvSpPr/>
            <p:nvPr/>
          </p:nvSpPr>
          <p:spPr>
            <a:xfrm>
              <a:off x="3357554" y="2357430"/>
              <a:ext cx="4214842" cy="3071834"/>
            </a:xfrm>
            <a:prstGeom prst="flowChartPunchedTape">
              <a:avLst/>
            </a:prstGeom>
            <a:gradFill flip="none" rotWithShape="1">
              <a:gsLst>
                <a:gs pos="0">
                  <a:srgbClr val="FFC000"/>
                </a:gs>
                <a:gs pos="50000">
                  <a:schemeClr val="bg1"/>
                </a:gs>
                <a:gs pos="100000">
                  <a:srgbClr val="92D050"/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719263" y="3897313"/>
            <a:ext cx="60928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SA" sz="6600" b="1" dirty="0">
                <a:solidFill>
                  <a:srgbClr val="0000CC"/>
                </a:solidFill>
              </a:rPr>
              <a:t>أوجد ناتج </a:t>
            </a:r>
            <a:r>
              <a:rPr lang="ar-EG" sz="6600" b="1" dirty="0">
                <a:solidFill>
                  <a:srgbClr val="0000CC"/>
                </a:solidFill>
              </a:rPr>
              <a:t>قسمة</a:t>
            </a:r>
            <a:r>
              <a:rPr lang="ar-SA" sz="6600" b="1" dirty="0">
                <a:solidFill>
                  <a:srgbClr val="0000CC"/>
                </a:solidFill>
              </a:rPr>
              <a:t> كل مما يأتي:</a:t>
            </a:r>
            <a:endParaRPr lang="ar-EG" sz="66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هارة ساب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جد ناتج قسمة كل مما يأ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142853"/>
            <a:ext cx="8572560" cy="6643710"/>
            <a:chOff x="142844" y="142853"/>
            <a:chExt cx="8572560" cy="664371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lowchart: Terminator 2"/>
            <p:cNvSpPr/>
            <p:nvPr/>
          </p:nvSpPr>
          <p:spPr>
            <a:xfrm rot="5400000">
              <a:off x="-1357342" y="1643039"/>
              <a:ext cx="6643710" cy="3643338"/>
            </a:xfrm>
            <a:prstGeom prst="flowChartTerminator">
              <a:avLst/>
            </a:prstGeom>
            <a:solidFill>
              <a:srgbClr val="6600FF"/>
            </a:solidFill>
            <a:ln>
              <a:solidFill>
                <a:srgbClr val="00CCFF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28596" y="357166"/>
              <a:ext cx="8286808" cy="6072230"/>
              <a:chOff x="428596" y="357166"/>
              <a:chExt cx="8286808" cy="6072230"/>
            </a:xfrm>
          </p:grpSpPr>
          <p:sp>
            <p:nvSpPr>
              <p:cNvPr id="5" name="Flowchart: Card 3"/>
              <p:cNvSpPr/>
              <p:nvPr/>
            </p:nvSpPr>
            <p:spPr>
              <a:xfrm>
                <a:off x="428596" y="357166"/>
                <a:ext cx="8286808" cy="5715040"/>
              </a:xfrm>
              <a:prstGeom prst="flowChartPunchedCard">
                <a:avLst/>
              </a:prstGeom>
              <a:solidFill>
                <a:schemeClr val="bg1"/>
              </a:solidFill>
              <a:ln w="57150">
                <a:solidFill>
                  <a:srgbClr val="6600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714348" y="642918"/>
                <a:ext cx="7715304" cy="5786478"/>
              </a:xfrm>
              <a:prstGeom prst="round1Rect">
                <a:avLst>
                  <a:gd name="adj" fmla="val 28646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rgbClr val="CC66FF"/>
                  </a:gs>
                </a:gsLst>
                <a:lin ang="16200000" scaled="1"/>
                <a:tileRect/>
              </a:gradFill>
              <a:ln>
                <a:solidFill>
                  <a:srgbClr val="9933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732588" y="1246188"/>
            <a:ext cx="1504950" cy="1096962"/>
            <a:chOff x="618800" y="292380"/>
            <a:chExt cx="1504928" cy="1097449"/>
          </a:xfrm>
        </p:grpSpPr>
        <p:grpSp>
          <p:nvGrpSpPr>
            <p:cNvPr id="56342" name="Group 7"/>
            <p:cNvGrpSpPr>
              <a:grpSpLocks/>
            </p:cNvGrpSpPr>
            <p:nvPr/>
          </p:nvGrpSpPr>
          <p:grpSpPr bwMode="auto">
            <a:xfrm>
              <a:off x="618800" y="292380"/>
              <a:ext cx="1504928" cy="1097449"/>
              <a:chOff x="2195736" y="3519859"/>
              <a:chExt cx="1525038" cy="123683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95736" y="3519859"/>
                <a:ext cx="1201691" cy="123683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pic>
            <p:nvPicPr>
              <p:cNvPr id="56345" name="Picture 10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19864" y="3543839"/>
                <a:ext cx="700910" cy="1024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755576" y="476672"/>
              <a:ext cx="864096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50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19250" y="1341438"/>
            <a:ext cx="47529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solidFill>
                  <a:srgbClr val="FF0000"/>
                </a:solidFill>
              </a:rPr>
              <a:t>36 ÷ 3 </a:t>
            </a:r>
            <a:endParaRPr lang="ar-EG" sz="6000" dirty="0">
              <a:solidFill>
                <a:srgbClr val="FF0000"/>
              </a:solidFill>
            </a:endParaRPr>
          </a:p>
        </p:txBody>
      </p:sp>
      <p:sp>
        <p:nvSpPr>
          <p:cNvPr id="5632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56326" name="Rectangle 3"/>
          <p:cNvSpPr>
            <a:spLocks noChangeArrowheads="1"/>
          </p:cNvSpPr>
          <p:nvPr/>
        </p:nvSpPr>
        <p:spPr bwMode="auto">
          <a:xfrm>
            <a:off x="0" y="1600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cxnSp>
        <p:nvCxnSpPr>
          <p:cNvPr id="33" name="رابط مستقيم 32"/>
          <p:cNvCxnSpPr/>
          <p:nvPr/>
        </p:nvCxnSpPr>
        <p:spPr>
          <a:xfrm flipH="1">
            <a:off x="3886200" y="5715000"/>
            <a:ext cx="914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2743200" y="2590800"/>
            <a:ext cx="2466975" cy="3708400"/>
            <a:chOff x="2743200" y="2590800"/>
            <a:chExt cx="2466975" cy="3708400"/>
          </a:xfrm>
        </p:grpSpPr>
        <p:grpSp>
          <p:nvGrpSpPr>
            <p:cNvPr id="11" name="مجموعة 22"/>
            <p:cNvGrpSpPr>
              <a:grpSpLocks/>
            </p:cNvGrpSpPr>
            <p:nvPr/>
          </p:nvGrpSpPr>
          <p:grpSpPr bwMode="auto">
            <a:xfrm>
              <a:off x="2743200" y="3352800"/>
              <a:ext cx="2286000" cy="685800"/>
              <a:chOff x="5867400" y="3505200"/>
              <a:chExt cx="1828800" cy="533400"/>
            </a:xfrm>
          </p:grpSpPr>
          <p:cxnSp>
            <p:nvCxnSpPr>
              <p:cNvPr id="17" name="رابط مستقيم 16"/>
              <p:cNvCxnSpPr/>
              <p:nvPr/>
            </p:nvCxnSpPr>
            <p:spPr>
              <a:xfrm flipH="1">
                <a:off x="6553200" y="3505200"/>
                <a:ext cx="1143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رابط مستقيم 17"/>
              <p:cNvCxnSpPr/>
              <p:nvPr/>
            </p:nvCxnSpPr>
            <p:spPr>
              <a:xfrm flipV="1">
                <a:off x="6553200" y="3505200"/>
                <a:ext cx="0" cy="5334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رابط مستقيم 19"/>
              <p:cNvCxnSpPr/>
              <p:nvPr/>
            </p:nvCxnSpPr>
            <p:spPr>
              <a:xfrm>
                <a:off x="5867400" y="4038600"/>
                <a:ext cx="6858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>
              <a:off x="2819400" y="2590800"/>
              <a:ext cx="2390775" cy="3708400"/>
              <a:chOff x="2819400" y="2590800"/>
              <a:chExt cx="2390775" cy="3708400"/>
            </a:xfrm>
          </p:grpSpPr>
          <p:sp>
            <p:nvSpPr>
              <p:cNvPr id="32" name="TextBox 11"/>
              <p:cNvSpPr txBox="1">
                <a:spLocks noChangeArrowheads="1"/>
              </p:cNvSpPr>
              <p:nvPr/>
            </p:nvSpPr>
            <p:spPr bwMode="auto">
              <a:xfrm>
                <a:off x="4010025" y="5130800"/>
                <a:ext cx="866775" cy="584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ar-EG" sz="3200" b="1" dirty="0">
                    <a:solidFill>
                      <a:srgbClr val="0000CC"/>
                    </a:solidFill>
                  </a:rPr>
                  <a:t>6</a:t>
                </a:r>
                <a:endParaRPr lang="ar-EG" sz="3200" dirty="0">
                  <a:solidFill>
                    <a:srgbClr val="0000CC"/>
                  </a:solidFill>
                </a:endParaRP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2819400" y="2590800"/>
                <a:ext cx="2390775" cy="3708400"/>
                <a:chOff x="2819400" y="2590800"/>
                <a:chExt cx="2390775" cy="3708400"/>
              </a:xfrm>
            </p:grpSpPr>
            <p:sp>
              <p:nvSpPr>
                <p:cNvPr id="24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2819400" y="3392488"/>
                  <a:ext cx="866775" cy="646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ar-EG" sz="3600" b="1" dirty="0"/>
                    <a:t>3</a:t>
                  </a:r>
                  <a:endParaRPr lang="ar-EG" sz="3600" dirty="0"/>
                </a:p>
              </p:txBody>
            </p:sp>
            <p:sp>
              <p:nvSpPr>
                <p:cNvPr id="25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3857625" y="3392488"/>
                  <a:ext cx="866775" cy="646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ar-EG" sz="3600" b="1" dirty="0"/>
                    <a:t>36</a:t>
                  </a:r>
                  <a:endParaRPr lang="ar-EG" sz="3600" dirty="0"/>
                </a:p>
              </p:txBody>
            </p:sp>
            <p:sp>
              <p:nvSpPr>
                <p:cNvPr id="26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4343400" y="3998913"/>
                  <a:ext cx="866775" cy="584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ar-EG" sz="3200" b="1" dirty="0">
                      <a:solidFill>
                        <a:srgbClr val="0000CC"/>
                      </a:solidFill>
                    </a:rPr>
                    <a:t>ــ</a:t>
                  </a:r>
                  <a:endParaRPr lang="ar-EG" sz="3200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27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3657600" y="3962400"/>
                  <a:ext cx="866775" cy="584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ar-EG" sz="3200" b="1" dirty="0">
                      <a:solidFill>
                        <a:srgbClr val="0000CC"/>
                      </a:solidFill>
                    </a:rPr>
                    <a:t>3</a:t>
                  </a:r>
                  <a:endParaRPr lang="ar-EG" sz="3200" dirty="0">
                    <a:solidFill>
                      <a:srgbClr val="0000CC"/>
                    </a:solidFill>
                  </a:endParaRPr>
                </a:p>
              </p:txBody>
            </p:sp>
            <p:cxnSp>
              <p:nvCxnSpPr>
                <p:cNvPr id="28" name="رابط مستقيم 27"/>
                <p:cNvCxnSpPr/>
                <p:nvPr/>
              </p:nvCxnSpPr>
              <p:spPr>
                <a:xfrm flipH="1">
                  <a:off x="3810000" y="4572000"/>
                  <a:ext cx="9144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3810000" y="4648200"/>
                  <a:ext cx="866775" cy="584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ar-EG" sz="3200" b="1" dirty="0">
                      <a:solidFill>
                        <a:srgbClr val="0000CC"/>
                      </a:solidFill>
                    </a:rPr>
                    <a:t>6  0</a:t>
                  </a:r>
                  <a:endParaRPr lang="ar-EG" sz="3200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31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4343400" y="5105400"/>
                  <a:ext cx="866775" cy="584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ar-EG" sz="3200" b="1">
                      <a:solidFill>
                        <a:srgbClr val="0000CC"/>
                      </a:solidFill>
                    </a:rPr>
                    <a:t>ــ</a:t>
                  </a:r>
                  <a:endParaRPr lang="ar-EG" sz="3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34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3962400" y="5715000"/>
                  <a:ext cx="866775" cy="584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ar-EG" sz="3200" b="1" dirty="0">
                      <a:solidFill>
                        <a:srgbClr val="0000CC"/>
                      </a:solidFill>
                    </a:rPr>
                    <a:t>0</a:t>
                  </a:r>
                  <a:endParaRPr lang="ar-EG" sz="3200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35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3781425" y="2590800"/>
                  <a:ext cx="866775" cy="7080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ar-EG" sz="4000" b="1" dirty="0">
                      <a:solidFill>
                        <a:srgbClr val="C00000"/>
                      </a:solidFill>
                    </a:rPr>
                    <a:t>12</a:t>
                  </a:r>
                  <a:endParaRPr lang="ar-EG" sz="4000" dirty="0">
                    <a:solidFill>
                      <a:srgbClr val="C00000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57 - swi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42 - suck drink through str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6 ÷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142853"/>
            <a:ext cx="8572560" cy="6643710"/>
            <a:chOff x="142844" y="142853"/>
            <a:chExt cx="8572560" cy="664371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lowchart: Terminator 2"/>
            <p:cNvSpPr/>
            <p:nvPr/>
          </p:nvSpPr>
          <p:spPr>
            <a:xfrm rot="5400000">
              <a:off x="-1357342" y="1643039"/>
              <a:ext cx="6643710" cy="3643338"/>
            </a:xfrm>
            <a:prstGeom prst="flowChartTerminator">
              <a:avLst/>
            </a:prstGeom>
            <a:solidFill>
              <a:srgbClr val="6600FF"/>
            </a:solidFill>
            <a:ln>
              <a:solidFill>
                <a:srgbClr val="00CCFF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28596" y="357166"/>
              <a:ext cx="8286808" cy="6072230"/>
              <a:chOff x="428596" y="357166"/>
              <a:chExt cx="8286808" cy="6072230"/>
            </a:xfrm>
          </p:grpSpPr>
          <p:sp>
            <p:nvSpPr>
              <p:cNvPr id="5" name="Flowchart: Card 3"/>
              <p:cNvSpPr/>
              <p:nvPr/>
            </p:nvSpPr>
            <p:spPr>
              <a:xfrm>
                <a:off x="428596" y="357166"/>
                <a:ext cx="8286808" cy="5715040"/>
              </a:xfrm>
              <a:prstGeom prst="flowChartPunchedCard">
                <a:avLst/>
              </a:prstGeom>
              <a:solidFill>
                <a:schemeClr val="bg1"/>
              </a:solidFill>
              <a:ln w="57150">
                <a:solidFill>
                  <a:srgbClr val="6600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714348" y="642918"/>
                <a:ext cx="7715304" cy="5786478"/>
              </a:xfrm>
              <a:prstGeom prst="round1Rect">
                <a:avLst>
                  <a:gd name="adj" fmla="val 28646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rgbClr val="CC66FF"/>
                  </a:gs>
                </a:gsLst>
                <a:lin ang="16200000" scaled="1"/>
                <a:tileRect/>
              </a:gradFill>
              <a:ln>
                <a:solidFill>
                  <a:srgbClr val="9933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732588" y="1246188"/>
            <a:ext cx="1504950" cy="1096962"/>
            <a:chOff x="618800" y="292380"/>
            <a:chExt cx="1504928" cy="1097449"/>
          </a:xfrm>
        </p:grpSpPr>
        <p:grpSp>
          <p:nvGrpSpPr>
            <p:cNvPr id="57350" name="Group 7"/>
            <p:cNvGrpSpPr>
              <a:grpSpLocks/>
            </p:cNvGrpSpPr>
            <p:nvPr/>
          </p:nvGrpSpPr>
          <p:grpSpPr bwMode="auto">
            <a:xfrm>
              <a:off x="618800" y="292380"/>
              <a:ext cx="1504928" cy="1097449"/>
              <a:chOff x="2195736" y="3519859"/>
              <a:chExt cx="1525038" cy="123683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95736" y="3519859"/>
                <a:ext cx="1201691" cy="123683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pic>
            <p:nvPicPr>
              <p:cNvPr id="57353" name="Picture 10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19864" y="3543839"/>
                <a:ext cx="700910" cy="1024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755576" y="476672"/>
              <a:ext cx="864096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51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19250" y="1341438"/>
            <a:ext cx="47529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solidFill>
                  <a:srgbClr val="FF0000"/>
                </a:solidFill>
              </a:rPr>
              <a:t>45 ÷ 5 </a:t>
            </a:r>
            <a:endParaRPr lang="ar-EG" sz="6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63713" y="3462338"/>
            <a:ext cx="54006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 dirty="0"/>
              <a:t>45 ÷ 5 = 9</a:t>
            </a:r>
            <a:endParaRPr lang="en-US" sz="4800" dirty="0"/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42 - suck drink through str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5 ÷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5 ÷ 5 =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142853"/>
            <a:ext cx="8572560" cy="6643710"/>
            <a:chOff x="142844" y="142853"/>
            <a:chExt cx="8572560" cy="664371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lowchart: Terminator 2"/>
            <p:cNvSpPr/>
            <p:nvPr/>
          </p:nvSpPr>
          <p:spPr>
            <a:xfrm rot="5400000">
              <a:off x="-1357342" y="1643039"/>
              <a:ext cx="6643710" cy="3643338"/>
            </a:xfrm>
            <a:prstGeom prst="flowChartTerminator">
              <a:avLst/>
            </a:prstGeom>
            <a:solidFill>
              <a:srgbClr val="6600FF"/>
            </a:solidFill>
            <a:ln>
              <a:solidFill>
                <a:srgbClr val="00CCFF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28596" y="357166"/>
              <a:ext cx="8286808" cy="6072230"/>
              <a:chOff x="428596" y="357166"/>
              <a:chExt cx="8286808" cy="6072230"/>
            </a:xfrm>
          </p:grpSpPr>
          <p:sp>
            <p:nvSpPr>
              <p:cNvPr id="5" name="Flowchart: Card 3"/>
              <p:cNvSpPr/>
              <p:nvPr/>
            </p:nvSpPr>
            <p:spPr>
              <a:xfrm>
                <a:off x="428596" y="357166"/>
                <a:ext cx="8286808" cy="5715040"/>
              </a:xfrm>
              <a:prstGeom prst="flowChartPunchedCard">
                <a:avLst/>
              </a:prstGeom>
              <a:solidFill>
                <a:schemeClr val="bg1"/>
              </a:solidFill>
              <a:ln w="57150">
                <a:solidFill>
                  <a:srgbClr val="6600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714348" y="642918"/>
                <a:ext cx="7715304" cy="5786478"/>
              </a:xfrm>
              <a:prstGeom prst="round1Rect">
                <a:avLst>
                  <a:gd name="adj" fmla="val 28646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rgbClr val="CC66FF"/>
                  </a:gs>
                </a:gsLst>
                <a:lin ang="16200000" scaled="1"/>
                <a:tileRect/>
              </a:gradFill>
              <a:ln>
                <a:solidFill>
                  <a:srgbClr val="9933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732588" y="1246188"/>
            <a:ext cx="1504950" cy="1096962"/>
            <a:chOff x="618800" y="292380"/>
            <a:chExt cx="1504928" cy="1097449"/>
          </a:xfrm>
        </p:grpSpPr>
        <p:grpSp>
          <p:nvGrpSpPr>
            <p:cNvPr id="58390" name="Group 7"/>
            <p:cNvGrpSpPr>
              <a:grpSpLocks/>
            </p:cNvGrpSpPr>
            <p:nvPr/>
          </p:nvGrpSpPr>
          <p:grpSpPr bwMode="auto">
            <a:xfrm>
              <a:off x="618800" y="292380"/>
              <a:ext cx="1504928" cy="1097449"/>
              <a:chOff x="2195736" y="3519859"/>
              <a:chExt cx="1525038" cy="123683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95736" y="3519859"/>
                <a:ext cx="1201691" cy="123683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pic>
            <p:nvPicPr>
              <p:cNvPr id="58393" name="Picture 10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19864" y="3543839"/>
                <a:ext cx="700910" cy="1024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755576" y="476672"/>
              <a:ext cx="864096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52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19250" y="1341438"/>
            <a:ext cx="47529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solidFill>
                  <a:srgbClr val="FF0000"/>
                </a:solidFill>
              </a:rPr>
              <a:t>104 ÷ 8 </a:t>
            </a:r>
            <a:endParaRPr lang="ar-EG" sz="6000" dirty="0">
              <a:solidFill>
                <a:srgbClr val="FF0000"/>
              </a:solidFill>
            </a:endParaRPr>
          </a:p>
        </p:txBody>
      </p:sp>
      <p:sp>
        <p:nvSpPr>
          <p:cNvPr id="5837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58374" name="Rectangle 3"/>
          <p:cNvSpPr>
            <a:spLocks noChangeArrowheads="1"/>
          </p:cNvSpPr>
          <p:nvPr/>
        </p:nvSpPr>
        <p:spPr bwMode="auto">
          <a:xfrm>
            <a:off x="0" y="1562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grpSp>
        <p:nvGrpSpPr>
          <p:cNvPr id="32" name="Group 31"/>
          <p:cNvGrpSpPr/>
          <p:nvPr/>
        </p:nvGrpSpPr>
        <p:grpSpPr>
          <a:xfrm>
            <a:off x="2743200" y="2590800"/>
            <a:ext cx="2466975" cy="3708400"/>
            <a:chOff x="2743200" y="2590800"/>
            <a:chExt cx="2466975" cy="3708400"/>
          </a:xfrm>
        </p:grpSpPr>
        <p:grpSp>
          <p:nvGrpSpPr>
            <p:cNvPr id="11" name="مجموعة 15"/>
            <p:cNvGrpSpPr>
              <a:grpSpLocks/>
            </p:cNvGrpSpPr>
            <p:nvPr/>
          </p:nvGrpSpPr>
          <p:grpSpPr bwMode="auto">
            <a:xfrm>
              <a:off x="2743200" y="3352800"/>
              <a:ext cx="2286000" cy="685800"/>
              <a:chOff x="5867400" y="3505200"/>
              <a:chExt cx="1828800" cy="533400"/>
            </a:xfrm>
          </p:grpSpPr>
          <p:cxnSp>
            <p:nvCxnSpPr>
              <p:cNvPr id="17" name="رابط مستقيم 16"/>
              <p:cNvCxnSpPr/>
              <p:nvPr/>
            </p:nvCxnSpPr>
            <p:spPr>
              <a:xfrm flipH="1">
                <a:off x="6553200" y="3505200"/>
                <a:ext cx="1143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رابط مستقيم 17"/>
              <p:cNvCxnSpPr/>
              <p:nvPr/>
            </p:nvCxnSpPr>
            <p:spPr>
              <a:xfrm flipV="1">
                <a:off x="6553200" y="3505200"/>
                <a:ext cx="0" cy="5334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رابط مستقيم 18"/>
              <p:cNvCxnSpPr/>
              <p:nvPr/>
            </p:nvCxnSpPr>
            <p:spPr>
              <a:xfrm>
                <a:off x="5867400" y="4038600"/>
                <a:ext cx="6858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2819400" y="2590800"/>
              <a:ext cx="2390775" cy="3708400"/>
              <a:chOff x="2819400" y="2590800"/>
              <a:chExt cx="2390775" cy="3708400"/>
            </a:xfrm>
          </p:grpSpPr>
          <p:sp>
            <p:nvSpPr>
              <p:cNvPr id="20" name="TextBox 11"/>
              <p:cNvSpPr txBox="1">
                <a:spLocks noChangeArrowheads="1"/>
              </p:cNvSpPr>
              <p:nvPr/>
            </p:nvSpPr>
            <p:spPr bwMode="auto">
              <a:xfrm>
                <a:off x="2819400" y="3392488"/>
                <a:ext cx="866775" cy="646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ar-EG" sz="3600" b="1" dirty="0"/>
                  <a:t>8</a:t>
                </a:r>
                <a:endParaRPr lang="ar-EG" sz="3600" dirty="0"/>
              </a:p>
            </p:txBody>
          </p:sp>
          <p:sp>
            <p:nvSpPr>
              <p:cNvPr id="21" name="TextBox 11"/>
              <p:cNvSpPr txBox="1">
                <a:spLocks noChangeArrowheads="1"/>
              </p:cNvSpPr>
              <p:nvPr/>
            </p:nvSpPr>
            <p:spPr bwMode="auto">
              <a:xfrm>
                <a:off x="3505200" y="3392488"/>
                <a:ext cx="1095375" cy="646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ar-EG" sz="3600" b="1" dirty="0"/>
                  <a:t>104</a:t>
                </a:r>
                <a:endParaRPr lang="ar-EG" sz="3600" dirty="0"/>
              </a:p>
            </p:txBody>
          </p:sp>
          <p:sp>
            <p:nvSpPr>
              <p:cNvPr id="22" name="TextBox 11"/>
              <p:cNvSpPr txBox="1">
                <a:spLocks noChangeArrowheads="1"/>
              </p:cNvSpPr>
              <p:nvPr/>
            </p:nvSpPr>
            <p:spPr bwMode="auto">
              <a:xfrm>
                <a:off x="4343400" y="3998913"/>
                <a:ext cx="866775" cy="584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ar-EG" sz="3200" b="1">
                    <a:solidFill>
                      <a:srgbClr val="0000CC"/>
                    </a:solidFill>
                  </a:rPr>
                  <a:t>ــ</a:t>
                </a:r>
                <a:endParaRPr lang="ar-EG" sz="3200">
                  <a:solidFill>
                    <a:srgbClr val="0000CC"/>
                  </a:solidFill>
                </a:endParaRPr>
              </a:p>
            </p:txBody>
          </p:sp>
          <p:sp>
            <p:nvSpPr>
              <p:cNvPr id="23" name="TextBox 11"/>
              <p:cNvSpPr txBox="1">
                <a:spLocks noChangeArrowheads="1"/>
              </p:cNvSpPr>
              <p:nvPr/>
            </p:nvSpPr>
            <p:spPr bwMode="auto">
              <a:xfrm>
                <a:off x="3657600" y="3962400"/>
                <a:ext cx="866775" cy="584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ar-EG" sz="3200" b="1" dirty="0">
                    <a:solidFill>
                      <a:srgbClr val="0000CC"/>
                    </a:solidFill>
                  </a:rPr>
                  <a:t>8</a:t>
                </a:r>
                <a:endParaRPr lang="ar-EG" sz="3200" dirty="0">
                  <a:solidFill>
                    <a:srgbClr val="0000CC"/>
                  </a:solidFill>
                </a:endParaRPr>
              </a:p>
            </p:txBody>
          </p:sp>
          <p:cxnSp>
            <p:nvCxnSpPr>
              <p:cNvPr id="24" name="رابط مستقيم 23"/>
              <p:cNvCxnSpPr/>
              <p:nvPr/>
            </p:nvCxnSpPr>
            <p:spPr>
              <a:xfrm flipH="1">
                <a:off x="3810000" y="4572000"/>
                <a:ext cx="9144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11"/>
              <p:cNvSpPr txBox="1">
                <a:spLocks noChangeArrowheads="1"/>
              </p:cNvSpPr>
              <p:nvPr/>
            </p:nvSpPr>
            <p:spPr bwMode="auto">
              <a:xfrm>
                <a:off x="3733800" y="4648200"/>
                <a:ext cx="866775" cy="584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ar-EG" sz="3200" b="1" dirty="0">
                    <a:solidFill>
                      <a:srgbClr val="0000CC"/>
                    </a:solidFill>
                  </a:rPr>
                  <a:t>24</a:t>
                </a:r>
                <a:endParaRPr lang="ar-EG" sz="3200" dirty="0">
                  <a:solidFill>
                    <a:srgbClr val="0000CC"/>
                  </a:solidFill>
                </a:endParaRPr>
              </a:p>
            </p:txBody>
          </p:sp>
          <p:sp>
            <p:nvSpPr>
              <p:cNvPr id="26" name="TextBox 11"/>
              <p:cNvSpPr txBox="1">
                <a:spLocks noChangeArrowheads="1"/>
              </p:cNvSpPr>
              <p:nvPr/>
            </p:nvSpPr>
            <p:spPr bwMode="auto">
              <a:xfrm>
                <a:off x="4343400" y="5105400"/>
                <a:ext cx="866775" cy="584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ar-EG" sz="3200" b="1">
                    <a:solidFill>
                      <a:srgbClr val="0000CC"/>
                    </a:solidFill>
                  </a:rPr>
                  <a:t>ــ</a:t>
                </a:r>
                <a:endParaRPr lang="ar-EG" sz="3200">
                  <a:solidFill>
                    <a:srgbClr val="0000CC"/>
                  </a:solidFill>
                </a:endParaRPr>
              </a:p>
            </p:txBody>
          </p:sp>
          <p:sp>
            <p:nvSpPr>
              <p:cNvPr id="27" name="TextBox 11"/>
              <p:cNvSpPr txBox="1">
                <a:spLocks noChangeArrowheads="1"/>
              </p:cNvSpPr>
              <p:nvPr/>
            </p:nvSpPr>
            <p:spPr bwMode="auto">
              <a:xfrm>
                <a:off x="3781425" y="5130800"/>
                <a:ext cx="866775" cy="584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ar-EG" sz="3200" b="1">
                    <a:solidFill>
                      <a:srgbClr val="0000CC"/>
                    </a:solidFill>
                  </a:rPr>
                  <a:t>24</a:t>
                </a:r>
                <a:endParaRPr lang="ar-EG" sz="3200">
                  <a:solidFill>
                    <a:srgbClr val="0000CC"/>
                  </a:solidFill>
                </a:endParaRPr>
              </a:p>
            </p:txBody>
          </p:sp>
          <p:cxnSp>
            <p:nvCxnSpPr>
              <p:cNvPr id="28" name="رابط مستقيم 27"/>
              <p:cNvCxnSpPr/>
              <p:nvPr/>
            </p:nvCxnSpPr>
            <p:spPr>
              <a:xfrm flipH="1">
                <a:off x="3886200" y="5715000"/>
                <a:ext cx="9144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11"/>
              <p:cNvSpPr txBox="1">
                <a:spLocks noChangeArrowheads="1"/>
              </p:cNvSpPr>
              <p:nvPr/>
            </p:nvSpPr>
            <p:spPr bwMode="auto">
              <a:xfrm>
                <a:off x="3781425" y="5715000"/>
                <a:ext cx="866775" cy="584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ar-EG" sz="3200" b="1">
                    <a:solidFill>
                      <a:srgbClr val="0000CC"/>
                    </a:solidFill>
                  </a:rPr>
                  <a:t>00</a:t>
                </a:r>
                <a:endParaRPr lang="ar-EG" sz="3200">
                  <a:solidFill>
                    <a:srgbClr val="0000CC"/>
                  </a:solidFill>
                </a:endParaRPr>
              </a:p>
            </p:txBody>
          </p:sp>
          <p:sp>
            <p:nvSpPr>
              <p:cNvPr id="30" name="TextBox 11"/>
              <p:cNvSpPr txBox="1">
                <a:spLocks noChangeArrowheads="1"/>
              </p:cNvSpPr>
              <p:nvPr/>
            </p:nvSpPr>
            <p:spPr bwMode="auto">
              <a:xfrm>
                <a:off x="3781425" y="2590800"/>
                <a:ext cx="866775" cy="708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ar-EG" sz="4000" b="1" dirty="0">
                    <a:solidFill>
                      <a:srgbClr val="C00000"/>
                    </a:solidFill>
                  </a:rPr>
                  <a:t>13</a:t>
                </a:r>
                <a:endParaRPr lang="ar-EG" sz="4000" dirty="0">
                  <a:solidFill>
                    <a:srgbClr val="C00000"/>
                  </a:solidFill>
                </a:endParaRPr>
              </a:p>
            </p:txBody>
          </p:sp>
        </p:grp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42 - suck drink through str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4 ÷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142853"/>
            <a:ext cx="8572560" cy="6643710"/>
            <a:chOff x="142844" y="142853"/>
            <a:chExt cx="8572560" cy="664371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lowchart: Terminator 2"/>
            <p:cNvSpPr/>
            <p:nvPr/>
          </p:nvSpPr>
          <p:spPr>
            <a:xfrm rot="5400000">
              <a:off x="-1357342" y="1643039"/>
              <a:ext cx="6643710" cy="3643338"/>
            </a:xfrm>
            <a:prstGeom prst="flowChartTerminator">
              <a:avLst/>
            </a:prstGeom>
            <a:solidFill>
              <a:srgbClr val="6600FF"/>
            </a:solidFill>
            <a:ln>
              <a:solidFill>
                <a:srgbClr val="00CCFF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28596" y="357166"/>
              <a:ext cx="8286808" cy="6072230"/>
              <a:chOff x="428596" y="357166"/>
              <a:chExt cx="8286808" cy="6072230"/>
            </a:xfrm>
          </p:grpSpPr>
          <p:sp>
            <p:nvSpPr>
              <p:cNvPr id="5" name="Flowchart: Card 3"/>
              <p:cNvSpPr/>
              <p:nvPr/>
            </p:nvSpPr>
            <p:spPr>
              <a:xfrm>
                <a:off x="428596" y="357166"/>
                <a:ext cx="8286808" cy="5715040"/>
              </a:xfrm>
              <a:prstGeom prst="flowChartPunchedCard">
                <a:avLst/>
              </a:prstGeom>
              <a:solidFill>
                <a:schemeClr val="bg1"/>
              </a:solidFill>
              <a:ln w="57150">
                <a:solidFill>
                  <a:srgbClr val="6600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714348" y="642918"/>
                <a:ext cx="7715304" cy="5786478"/>
              </a:xfrm>
              <a:prstGeom prst="round1Rect">
                <a:avLst>
                  <a:gd name="adj" fmla="val 28646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rgbClr val="CC66FF"/>
                  </a:gs>
                </a:gsLst>
                <a:lin ang="16200000" scaled="1"/>
                <a:tileRect/>
              </a:gradFill>
              <a:ln>
                <a:solidFill>
                  <a:srgbClr val="9933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732588" y="1246188"/>
            <a:ext cx="1504950" cy="1096962"/>
            <a:chOff x="618800" y="292380"/>
            <a:chExt cx="1504928" cy="1097449"/>
          </a:xfrm>
        </p:grpSpPr>
        <p:grpSp>
          <p:nvGrpSpPr>
            <p:cNvPr id="59398" name="Group 7"/>
            <p:cNvGrpSpPr>
              <a:grpSpLocks/>
            </p:cNvGrpSpPr>
            <p:nvPr/>
          </p:nvGrpSpPr>
          <p:grpSpPr bwMode="auto">
            <a:xfrm>
              <a:off x="618800" y="292380"/>
              <a:ext cx="1504928" cy="1097449"/>
              <a:chOff x="2195736" y="3519859"/>
              <a:chExt cx="1525038" cy="123683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95736" y="3519859"/>
                <a:ext cx="1201691" cy="123683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pic>
            <p:nvPicPr>
              <p:cNvPr id="59401" name="Picture 10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19864" y="3543839"/>
                <a:ext cx="700910" cy="1024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755576" y="476672"/>
              <a:ext cx="864096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53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19250" y="1341438"/>
            <a:ext cx="47529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solidFill>
                  <a:srgbClr val="FF0000"/>
                </a:solidFill>
              </a:rPr>
              <a:t>120 ÷ 6 </a:t>
            </a:r>
            <a:endParaRPr lang="ar-EG" sz="6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63713" y="3462338"/>
            <a:ext cx="54006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 dirty="0"/>
              <a:t>120 ÷ 6 = 20</a:t>
            </a:r>
            <a:endParaRPr lang="en-US" sz="4800" dirty="0"/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42 - suck drink through str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0 ÷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0 ÷ 6 =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71438" y="0"/>
            <a:ext cx="8929687" cy="6786563"/>
            <a:chOff x="357158" y="-71438"/>
            <a:chExt cx="8358246" cy="6181825"/>
          </a:xfrm>
        </p:grpSpPr>
        <p:pic>
          <p:nvPicPr>
            <p:cNvPr id="5" name="Picture 4" descr="00008.WMF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-48000" contrast="11000"/>
            </a:blip>
            <a:stretch>
              <a:fillRect/>
            </a:stretch>
          </p:blipFill>
          <p:spPr bwMode="auto">
            <a:xfrm>
              <a:off x="357158" y="-71438"/>
              <a:ext cx="8358246" cy="6181825"/>
            </a:xfrm>
            <a:prstGeom prst="rect">
              <a:avLst/>
            </a:prstGeom>
            <a:effectLst>
              <a:innerShdw>
                <a:srgbClr val="9900FF"/>
              </a:innerShdw>
            </a:effectLst>
          </p:spPr>
        </p:pic>
        <p:sp>
          <p:nvSpPr>
            <p:cNvPr id="7185" name="TextBox 3"/>
            <p:cNvSpPr txBox="1">
              <a:spLocks noChangeArrowheads="1"/>
            </p:cNvSpPr>
            <p:nvPr/>
          </p:nvSpPr>
          <p:spPr bwMode="auto">
            <a:xfrm>
              <a:off x="1142976" y="857232"/>
              <a:ext cx="6643734" cy="159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اكتب </a:t>
              </a:r>
              <a:r>
                <a:rPr lang="ar-EG" sz="5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ًّ</a:t>
              </a:r>
              <a:r>
                <a:rPr lang="ar-EG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ا من نواتج الضرب الآتية باستعمال الأسس:</a:t>
              </a:r>
              <a:endParaRPr lang="ar-EG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929438" y="3071813"/>
            <a:ext cx="1643062" cy="1785937"/>
            <a:chOff x="4714876" y="2214554"/>
            <a:chExt cx="3581425" cy="4357717"/>
          </a:xfrm>
        </p:grpSpPr>
        <p:sp>
          <p:nvSpPr>
            <p:cNvPr id="8" name="Wave 2"/>
            <p:cNvSpPr/>
            <p:nvPr/>
          </p:nvSpPr>
          <p:spPr>
            <a:xfrm rot="10800000" flipH="1">
              <a:off x="4714877" y="2685340"/>
              <a:ext cx="3581424" cy="3886931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050"/>
            </a:p>
          </p:txBody>
        </p:sp>
        <p:grpSp>
          <p:nvGrpSpPr>
            <p:cNvPr id="7177" name="Group 10"/>
            <p:cNvGrpSpPr>
              <a:grpSpLocks/>
            </p:cNvGrpSpPr>
            <p:nvPr/>
          </p:nvGrpSpPr>
          <p:grpSpPr bwMode="auto">
            <a:xfrm>
              <a:off x="4714876" y="2214554"/>
              <a:ext cx="3581424" cy="4071966"/>
              <a:chOff x="4714876" y="2214554"/>
              <a:chExt cx="3581424" cy="4071966"/>
            </a:xfrm>
          </p:grpSpPr>
          <p:grpSp>
            <p:nvGrpSpPr>
              <p:cNvPr id="7178" name="Group 7"/>
              <p:cNvGrpSpPr>
                <a:grpSpLocks/>
              </p:cNvGrpSpPr>
              <p:nvPr/>
            </p:nvGrpSpPr>
            <p:grpSpPr bwMode="auto">
              <a:xfrm>
                <a:off x="4714876" y="2214554"/>
                <a:ext cx="3581424" cy="4071966"/>
                <a:chOff x="5133980" y="71438"/>
                <a:chExt cx="3581424" cy="1571589"/>
              </a:xfrm>
            </p:grpSpPr>
            <p:sp>
              <p:nvSpPr>
                <p:cNvPr id="12" name="Wave 11"/>
                <p:cNvSpPr/>
                <p:nvPr/>
              </p:nvSpPr>
              <p:spPr>
                <a:xfrm rot="10800000" flipH="1">
                  <a:off x="5133980" y="142853"/>
                  <a:ext cx="3581424" cy="1500174"/>
                </a:xfrm>
                <a:prstGeom prst="wave">
                  <a:avLst/>
                </a:prstGeom>
                <a:solidFill>
                  <a:srgbClr val="FFFF00"/>
                </a:solidFill>
                <a:ln>
                  <a:solidFill>
                    <a:srgbClr val="00FF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050"/>
                </a:p>
              </p:txBody>
            </p:sp>
            <p:sp>
              <p:nvSpPr>
                <p:cNvPr id="13" name="Wave 12"/>
                <p:cNvSpPr/>
                <p:nvPr/>
              </p:nvSpPr>
              <p:spPr>
                <a:xfrm>
                  <a:off x="5144360" y="71438"/>
                  <a:ext cx="3571044" cy="1499485"/>
                </a:xfrm>
                <a:prstGeom prst="wave">
                  <a:avLst/>
                </a:prstGeom>
                <a:solidFill>
                  <a:srgbClr val="99009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050"/>
                </a:p>
              </p:txBody>
            </p:sp>
          </p:grpSp>
          <p:sp>
            <p:nvSpPr>
              <p:cNvPr id="11" name="TextBox 3"/>
              <p:cNvSpPr txBox="1"/>
              <p:nvPr/>
            </p:nvSpPr>
            <p:spPr>
              <a:xfrm>
                <a:off x="4974945" y="2645852"/>
                <a:ext cx="3009993" cy="3229235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80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+mn-lt"/>
                    <a:cs typeface="+mn-cs"/>
                  </a:rPr>
                  <a:t>11</a:t>
                </a:r>
              </a:p>
            </p:txBody>
          </p:sp>
        </p:grp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71563" y="3443288"/>
            <a:ext cx="5572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72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8 × 8 × 8 × 8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786188" y="4857750"/>
            <a:ext cx="12858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7200" b="1" baseline="30000" dirty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4</a:t>
            </a:r>
            <a:r>
              <a:rPr lang="ar-EG" sz="7200" b="1" dirty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8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 × 8 × 8 ×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"/>
          <p:cNvGrpSpPr>
            <a:grpSpLocks/>
          </p:cNvGrpSpPr>
          <p:nvPr/>
        </p:nvGrpSpPr>
        <p:grpSpPr bwMode="auto">
          <a:xfrm>
            <a:off x="71438" y="0"/>
            <a:ext cx="8929687" cy="6786563"/>
            <a:chOff x="357158" y="-71438"/>
            <a:chExt cx="8358246" cy="6181825"/>
          </a:xfrm>
        </p:grpSpPr>
        <p:pic>
          <p:nvPicPr>
            <p:cNvPr id="5" name="Picture 4" descr="00008.WMF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-48000" contrast="11000"/>
            </a:blip>
            <a:stretch>
              <a:fillRect/>
            </a:stretch>
          </p:blipFill>
          <p:spPr bwMode="auto">
            <a:xfrm>
              <a:off x="357158" y="-71438"/>
              <a:ext cx="8358246" cy="6181825"/>
            </a:xfrm>
            <a:prstGeom prst="rect">
              <a:avLst/>
            </a:prstGeom>
            <a:effectLst>
              <a:innerShdw>
                <a:srgbClr val="9900FF"/>
              </a:innerShdw>
            </a:effectLst>
          </p:spPr>
        </p:pic>
        <p:sp>
          <p:nvSpPr>
            <p:cNvPr id="8209" name="TextBox 3"/>
            <p:cNvSpPr txBox="1">
              <a:spLocks noChangeArrowheads="1"/>
            </p:cNvSpPr>
            <p:nvPr/>
          </p:nvSpPr>
          <p:spPr bwMode="auto">
            <a:xfrm>
              <a:off x="1142976" y="857232"/>
              <a:ext cx="6643734" cy="159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اكتب </a:t>
              </a:r>
              <a:r>
                <a:rPr lang="ar-EG" sz="5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ًّ</a:t>
              </a:r>
              <a:r>
                <a:rPr lang="ar-EG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ا من نواتج الضرب الآتية باستعمال الأسس:</a:t>
              </a:r>
              <a:endParaRPr lang="ar-EG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929438" y="3071813"/>
            <a:ext cx="1643062" cy="1785937"/>
            <a:chOff x="4714876" y="2214554"/>
            <a:chExt cx="3581425" cy="4357717"/>
          </a:xfrm>
        </p:grpSpPr>
        <p:sp>
          <p:nvSpPr>
            <p:cNvPr id="8" name="Wave 2"/>
            <p:cNvSpPr/>
            <p:nvPr/>
          </p:nvSpPr>
          <p:spPr>
            <a:xfrm rot="10800000" flipH="1">
              <a:off x="4714877" y="2685340"/>
              <a:ext cx="3581424" cy="3886931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050"/>
            </a:p>
          </p:txBody>
        </p:sp>
        <p:grpSp>
          <p:nvGrpSpPr>
            <p:cNvPr id="8201" name="Group 10"/>
            <p:cNvGrpSpPr>
              <a:grpSpLocks/>
            </p:cNvGrpSpPr>
            <p:nvPr/>
          </p:nvGrpSpPr>
          <p:grpSpPr bwMode="auto">
            <a:xfrm>
              <a:off x="4714876" y="2214554"/>
              <a:ext cx="3581424" cy="4071966"/>
              <a:chOff x="4714876" y="2214554"/>
              <a:chExt cx="3581424" cy="4071966"/>
            </a:xfrm>
          </p:grpSpPr>
          <p:grpSp>
            <p:nvGrpSpPr>
              <p:cNvPr id="8202" name="Group 7"/>
              <p:cNvGrpSpPr>
                <a:grpSpLocks/>
              </p:cNvGrpSpPr>
              <p:nvPr/>
            </p:nvGrpSpPr>
            <p:grpSpPr bwMode="auto">
              <a:xfrm>
                <a:off x="4714876" y="2214554"/>
                <a:ext cx="3581424" cy="4071966"/>
                <a:chOff x="5133980" y="71438"/>
                <a:chExt cx="3581424" cy="1571589"/>
              </a:xfrm>
            </p:grpSpPr>
            <p:sp>
              <p:nvSpPr>
                <p:cNvPr id="12" name="Wave 11"/>
                <p:cNvSpPr/>
                <p:nvPr/>
              </p:nvSpPr>
              <p:spPr>
                <a:xfrm rot="10800000" flipH="1">
                  <a:off x="5133980" y="142853"/>
                  <a:ext cx="3581424" cy="1500174"/>
                </a:xfrm>
                <a:prstGeom prst="wave">
                  <a:avLst/>
                </a:prstGeom>
                <a:solidFill>
                  <a:srgbClr val="FFFF00"/>
                </a:solidFill>
                <a:ln>
                  <a:solidFill>
                    <a:srgbClr val="00FF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050"/>
                </a:p>
              </p:txBody>
            </p:sp>
            <p:sp>
              <p:nvSpPr>
                <p:cNvPr id="13" name="Wave 12"/>
                <p:cNvSpPr/>
                <p:nvPr/>
              </p:nvSpPr>
              <p:spPr>
                <a:xfrm>
                  <a:off x="5144360" y="71438"/>
                  <a:ext cx="3571044" cy="1499485"/>
                </a:xfrm>
                <a:prstGeom prst="wave">
                  <a:avLst/>
                </a:prstGeom>
                <a:solidFill>
                  <a:srgbClr val="99009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050"/>
                </a:p>
              </p:txBody>
            </p:sp>
          </p:grpSp>
          <p:sp>
            <p:nvSpPr>
              <p:cNvPr id="11" name="TextBox 3"/>
              <p:cNvSpPr txBox="1"/>
              <p:nvPr/>
            </p:nvSpPr>
            <p:spPr>
              <a:xfrm>
                <a:off x="4974945" y="2645852"/>
                <a:ext cx="3009993" cy="3229235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80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+mn-lt"/>
                    <a:cs typeface="+mn-cs"/>
                  </a:rPr>
                  <a:t>12</a:t>
                </a:r>
              </a:p>
            </p:txBody>
          </p:sp>
        </p:grp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2938" y="3576638"/>
            <a:ext cx="6215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3 × 3 × 3 × 3 × 3 × 3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786188" y="4857750"/>
            <a:ext cx="12858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8000" b="1" baseline="30000" dirty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6</a:t>
            </a:r>
            <a:r>
              <a:rPr lang="ar-EG" sz="8000" b="1" dirty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3</a:t>
            </a:r>
            <a:endParaRPr lang="ar-EG" sz="6000" b="1" dirty="0">
              <a:solidFill>
                <a:srgbClr val="FFFF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 × 3 × 3 × 3 × 3 ×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"/>
          <p:cNvGrpSpPr>
            <a:grpSpLocks/>
          </p:cNvGrpSpPr>
          <p:nvPr/>
        </p:nvGrpSpPr>
        <p:grpSpPr bwMode="auto">
          <a:xfrm>
            <a:off x="71438" y="0"/>
            <a:ext cx="8929687" cy="6786563"/>
            <a:chOff x="357158" y="-71438"/>
            <a:chExt cx="8358246" cy="6181825"/>
          </a:xfrm>
        </p:grpSpPr>
        <p:pic>
          <p:nvPicPr>
            <p:cNvPr id="5" name="Picture 4" descr="00008.WMF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-48000" contrast="11000"/>
            </a:blip>
            <a:stretch>
              <a:fillRect/>
            </a:stretch>
          </p:blipFill>
          <p:spPr bwMode="auto">
            <a:xfrm>
              <a:off x="357158" y="-71438"/>
              <a:ext cx="8358246" cy="6181825"/>
            </a:xfrm>
            <a:prstGeom prst="rect">
              <a:avLst/>
            </a:prstGeom>
            <a:effectLst>
              <a:innerShdw>
                <a:srgbClr val="9900FF"/>
              </a:innerShdw>
            </a:effectLst>
          </p:spPr>
        </p:pic>
        <p:sp>
          <p:nvSpPr>
            <p:cNvPr id="9233" name="TextBox 3"/>
            <p:cNvSpPr txBox="1">
              <a:spLocks noChangeArrowheads="1"/>
            </p:cNvSpPr>
            <p:nvPr/>
          </p:nvSpPr>
          <p:spPr bwMode="auto">
            <a:xfrm>
              <a:off x="1142976" y="857232"/>
              <a:ext cx="6643734" cy="159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اكتب </a:t>
              </a:r>
              <a:r>
                <a:rPr lang="ar-EG" sz="5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ًّ</a:t>
              </a:r>
              <a:r>
                <a:rPr lang="ar-EG" sz="5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ا من نواتج الضرب الآتية باستعمال الأسس:</a:t>
              </a:r>
              <a:endParaRPr lang="ar-EG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929438" y="3071813"/>
            <a:ext cx="1643062" cy="1785937"/>
            <a:chOff x="4714876" y="2214554"/>
            <a:chExt cx="3581425" cy="4357717"/>
          </a:xfrm>
        </p:grpSpPr>
        <p:sp>
          <p:nvSpPr>
            <p:cNvPr id="8" name="Wave 2"/>
            <p:cNvSpPr/>
            <p:nvPr/>
          </p:nvSpPr>
          <p:spPr>
            <a:xfrm rot="10800000" flipH="1">
              <a:off x="4714877" y="2685340"/>
              <a:ext cx="3581424" cy="3886931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050"/>
            </a:p>
          </p:txBody>
        </p:sp>
        <p:grpSp>
          <p:nvGrpSpPr>
            <p:cNvPr id="9225" name="Group 10"/>
            <p:cNvGrpSpPr>
              <a:grpSpLocks/>
            </p:cNvGrpSpPr>
            <p:nvPr/>
          </p:nvGrpSpPr>
          <p:grpSpPr bwMode="auto">
            <a:xfrm>
              <a:off x="4714876" y="2214554"/>
              <a:ext cx="3581424" cy="4071966"/>
              <a:chOff x="4714876" y="2214554"/>
              <a:chExt cx="3581424" cy="4071966"/>
            </a:xfrm>
          </p:grpSpPr>
          <p:grpSp>
            <p:nvGrpSpPr>
              <p:cNvPr id="9226" name="Group 7"/>
              <p:cNvGrpSpPr>
                <a:grpSpLocks/>
              </p:cNvGrpSpPr>
              <p:nvPr/>
            </p:nvGrpSpPr>
            <p:grpSpPr bwMode="auto">
              <a:xfrm>
                <a:off x="4714876" y="2214554"/>
                <a:ext cx="3581424" cy="4071966"/>
                <a:chOff x="5133980" y="71438"/>
                <a:chExt cx="3581424" cy="1571589"/>
              </a:xfrm>
            </p:grpSpPr>
            <p:sp>
              <p:nvSpPr>
                <p:cNvPr id="12" name="Wave 11"/>
                <p:cNvSpPr/>
                <p:nvPr/>
              </p:nvSpPr>
              <p:spPr>
                <a:xfrm rot="10800000" flipH="1">
                  <a:off x="5133980" y="142853"/>
                  <a:ext cx="3581424" cy="1500174"/>
                </a:xfrm>
                <a:prstGeom prst="wave">
                  <a:avLst/>
                </a:prstGeom>
                <a:solidFill>
                  <a:srgbClr val="FFFF00"/>
                </a:solidFill>
                <a:ln>
                  <a:solidFill>
                    <a:srgbClr val="00FF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050"/>
                </a:p>
              </p:txBody>
            </p:sp>
            <p:sp>
              <p:nvSpPr>
                <p:cNvPr id="13" name="Wave 12"/>
                <p:cNvSpPr/>
                <p:nvPr/>
              </p:nvSpPr>
              <p:spPr>
                <a:xfrm>
                  <a:off x="5144360" y="71438"/>
                  <a:ext cx="3571044" cy="1499485"/>
                </a:xfrm>
                <a:prstGeom prst="wave">
                  <a:avLst/>
                </a:prstGeom>
                <a:solidFill>
                  <a:srgbClr val="99009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050"/>
                </a:p>
              </p:txBody>
            </p:sp>
          </p:grpSp>
          <p:sp>
            <p:nvSpPr>
              <p:cNvPr id="11" name="TextBox 3"/>
              <p:cNvSpPr txBox="1"/>
              <p:nvPr/>
            </p:nvSpPr>
            <p:spPr>
              <a:xfrm>
                <a:off x="4974945" y="2645852"/>
                <a:ext cx="3009993" cy="3229235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80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+mn-lt"/>
                    <a:cs typeface="+mn-cs"/>
                  </a:rPr>
                  <a:t>13</a:t>
                </a:r>
              </a:p>
            </p:txBody>
          </p:sp>
        </p:grp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00125" y="3576638"/>
            <a:ext cx="5715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5 × 5 × 5 × 5 × 5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786188" y="4857750"/>
            <a:ext cx="128587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600" b="1" baseline="30000" dirty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5</a:t>
            </a:r>
            <a:r>
              <a:rPr lang="ar-EG" sz="6600" b="1" dirty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5</a:t>
            </a:r>
            <a:endParaRPr lang="ar-EG" sz="6000" b="1" dirty="0">
              <a:solidFill>
                <a:srgbClr val="FFFF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× 5 × 5 × 5 ×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/>
        </p:nvSpPr>
        <p:spPr bwMode="auto">
          <a:xfrm rot="10800000">
            <a:off x="285719" y="548305"/>
            <a:ext cx="8501094" cy="6095383"/>
          </a:xfrm>
          <a:prstGeom prst="round1Rect">
            <a:avLst>
              <a:gd name="adj" fmla="val 43151"/>
            </a:avLst>
          </a:prstGeom>
          <a:gradFill>
            <a:gsLst>
              <a:gs pos="0">
                <a:srgbClr val="FF6600"/>
              </a:gs>
              <a:gs pos="50000">
                <a:srgbClr val="FFFF00"/>
              </a:gs>
              <a:gs pos="100000">
                <a:schemeClr val="bg1">
                  <a:lumMod val="95000"/>
                </a:schemeClr>
              </a:gs>
            </a:gsLst>
            <a:lin ang="13500000" scaled="1"/>
          </a:gradFill>
          <a:ln w="28575">
            <a:solidFill>
              <a:srgbClr val="FF0000"/>
            </a:solidFill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85813" y="914400"/>
            <a:ext cx="750093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اكتب كل قوة من القوى الآتية </a:t>
            </a:r>
            <a:r>
              <a:rPr lang="ar-SA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فـي </a:t>
            </a:r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صورة </a:t>
            </a:r>
            <a:r>
              <a:rPr lang="ar-EG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حاصل ضرب العامل في نفسه</a:t>
            </a:r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EG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ثم </a:t>
            </a:r>
            <a:r>
              <a:rPr lang="ar-EG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أوجد قيمة ذلك: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7072330" y="3000372"/>
            <a:ext cx="1285884" cy="1000132"/>
          </a:xfrm>
          <a:prstGeom prst="wedgeEllipseCallout">
            <a:avLst/>
          </a:prstGeom>
          <a:solidFill>
            <a:srgbClr val="CC00CC"/>
          </a:solidFill>
          <a:ln>
            <a:solidFill>
              <a:srgbClr val="990099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14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00625" y="3071813"/>
            <a:ext cx="1428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28813" y="4572000"/>
            <a:ext cx="5715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10 × 10 × 10 = </a:t>
            </a:r>
            <a:r>
              <a:rPr lang="ar-EG" sz="48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1000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كتب كل قوة من القوى الآتية في صورة حاصل ضرب العامل في نفسه, ثم أوج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ched_foss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 × 10 × 10 = 1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2972</TotalTime>
  <Words>1509</Words>
  <Application>Microsoft Office PowerPoint</Application>
  <PresentationFormat>عرض على الشاشة (3:4)‏</PresentationFormat>
  <Paragraphs>234</Paragraphs>
  <Slides>56</Slides>
  <Notes>1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56</vt:i4>
      </vt:variant>
    </vt:vector>
  </HeadingPairs>
  <TitlesOfParts>
    <vt:vector size="57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– الصف السادس الابتدائي – الفصل الدراسي الأول – الفصل الأول</dc:title>
  <dc:subject>1- 3 القوى والأسس</dc:subject>
  <dc:creator>أ/ بندر الحازمي</dc:creator>
  <cp:keywords>حقيبة إنجاز المعلم والمعلمة</cp:keywords>
  <cp:lastModifiedBy>Dell</cp:lastModifiedBy>
  <cp:revision>236</cp:revision>
  <dcterms:created xsi:type="dcterms:W3CDTF">2011-05-14T12:07:23Z</dcterms:created>
  <dcterms:modified xsi:type="dcterms:W3CDTF">2017-04-13T13:25:40Z</dcterms:modified>
</cp:coreProperties>
</file>