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0"/>
  </p:notesMasterIdLst>
  <p:sldIdLst>
    <p:sldId id="273" r:id="rId2"/>
    <p:sldId id="271" r:id="rId3"/>
    <p:sldId id="473" r:id="rId4"/>
    <p:sldId id="275" r:id="rId5"/>
    <p:sldId id="533" r:id="rId6"/>
    <p:sldId id="534" r:id="rId7"/>
    <p:sldId id="536" r:id="rId8"/>
    <p:sldId id="537" r:id="rId9"/>
    <p:sldId id="538" r:id="rId10"/>
    <p:sldId id="492" r:id="rId11"/>
    <p:sldId id="474" r:id="rId12"/>
    <p:sldId id="539" r:id="rId13"/>
    <p:sldId id="540" r:id="rId14"/>
    <p:sldId id="475" r:id="rId15"/>
    <p:sldId id="476" r:id="rId16"/>
    <p:sldId id="541" r:id="rId17"/>
    <p:sldId id="542" r:id="rId18"/>
    <p:sldId id="477" r:id="rId19"/>
    <p:sldId id="543" r:id="rId20"/>
    <p:sldId id="478" r:id="rId21"/>
    <p:sldId id="479" r:id="rId22"/>
    <p:sldId id="481" r:id="rId23"/>
    <p:sldId id="544" r:id="rId24"/>
    <p:sldId id="513" r:id="rId25"/>
    <p:sldId id="482" r:id="rId26"/>
    <p:sldId id="483" r:id="rId27"/>
    <p:sldId id="545" r:id="rId28"/>
    <p:sldId id="484" r:id="rId29"/>
    <p:sldId id="495" r:id="rId30"/>
    <p:sldId id="485" r:id="rId31"/>
    <p:sldId id="486" r:id="rId32"/>
    <p:sldId id="487" r:id="rId33"/>
    <p:sldId id="521" r:id="rId34"/>
    <p:sldId id="525" r:id="rId35"/>
    <p:sldId id="491" r:id="rId36"/>
    <p:sldId id="497" r:id="rId37"/>
    <p:sldId id="503" r:id="rId38"/>
    <p:sldId id="500" r:id="rId39"/>
    <p:sldId id="546" r:id="rId40"/>
    <p:sldId id="554" r:id="rId41"/>
    <p:sldId id="555" r:id="rId42"/>
    <p:sldId id="514" r:id="rId43"/>
    <p:sldId id="556" r:id="rId44"/>
    <p:sldId id="526" r:id="rId45"/>
    <p:sldId id="527" r:id="rId46"/>
    <p:sldId id="528" r:id="rId47"/>
    <p:sldId id="530" r:id="rId48"/>
    <p:sldId id="512" r:id="rId49"/>
    <p:sldId id="502" r:id="rId50"/>
    <p:sldId id="531" r:id="rId51"/>
    <p:sldId id="505" r:id="rId52"/>
    <p:sldId id="549" r:id="rId53"/>
    <p:sldId id="557" r:id="rId54"/>
    <p:sldId id="553" r:id="rId55"/>
    <p:sldId id="550" r:id="rId56"/>
    <p:sldId id="552" r:id="rId57"/>
    <p:sldId id="558" r:id="rId58"/>
    <p:sldId id="472" r:id="rId5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2E51E"/>
    <a:srgbClr val="81E51D"/>
    <a:srgbClr val="83E51F"/>
    <a:srgbClr val="7B9C38"/>
    <a:srgbClr val="01133B"/>
    <a:srgbClr val="33CC33"/>
    <a:srgbClr val="ABBE00"/>
    <a:srgbClr val="DF7922"/>
    <a:srgbClr val="A43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نمط متوسط 3 - 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929F9F4-4A8F-4326-A1B4-22849713DDAB}" styleName="نمط داكن 1 - تميي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18" autoAdjust="0"/>
    <p:restoredTop sz="96790" autoAdjust="0"/>
  </p:normalViewPr>
  <p:slideViewPr>
    <p:cSldViewPr>
      <p:cViewPr varScale="1">
        <p:scale>
          <a:sx n="69" d="100"/>
          <a:sy n="69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8E436-A58F-4E47-AFE5-582E40303F69}" type="doc">
      <dgm:prSet loTypeId="urn:microsoft.com/office/officeart/2005/8/layout/cycle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B821F8FE-EE00-4E3E-989A-4DDA4F746120}">
      <dgm:prSet phldrT="[نص]" custT="1"/>
      <dgm:spPr/>
      <dgm:t>
        <a:bodyPr/>
        <a:lstStyle/>
        <a:p>
          <a:pPr rtl="1"/>
          <a:r>
            <a:rPr lang="ar-SA" sz="2400">
              <a:cs typeface="PT Bold Heading" panose="02010400000000000000" pitchFamily="2" charset="-78"/>
            </a:rPr>
            <a:t>هندسة الحاسب</a:t>
          </a:r>
          <a:endParaRPr lang="ar-SA" sz="2400" dirty="0"/>
        </a:p>
      </dgm:t>
    </dgm:pt>
    <dgm:pt modelId="{C19A0781-D572-46AC-BF6C-5D02F886E9AC}" type="parTrans" cxnId="{CC17D8EB-C76E-42FD-A495-BF1355916E69}">
      <dgm:prSet/>
      <dgm:spPr/>
      <dgm:t>
        <a:bodyPr/>
        <a:lstStyle/>
        <a:p>
          <a:pPr rtl="1"/>
          <a:endParaRPr lang="ar-SA" sz="2400"/>
        </a:p>
      </dgm:t>
    </dgm:pt>
    <dgm:pt modelId="{8B676342-ECFE-4CE2-8E86-6A61320F4632}" type="sibTrans" cxnId="{CC17D8EB-C76E-42FD-A495-BF1355916E69}">
      <dgm:prSet/>
      <dgm:spPr/>
      <dgm:t>
        <a:bodyPr/>
        <a:lstStyle/>
        <a:p>
          <a:pPr rtl="1"/>
          <a:endParaRPr lang="ar-SA" sz="2400"/>
        </a:p>
      </dgm:t>
    </dgm:pt>
    <dgm:pt modelId="{173061EA-3323-478B-892E-7D5DD1E6AC44}">
      <dgm:prSet phldrT="[نص]" custT="1"/>
      <dgm:spPr/>
      <dgm:t>
        <a:bodyPr/>
        <a:lstStyle/>
        <a:p>
          <a:pPr rtl="1"/>
          <a:r>
            <a:rPr lang="ar-SA" sz="2400">
              <a:cs typeface="PT Bold Heading" panose="02010400000000000000" pitchFamily="2" charset="-78"/>
            </a:rPr>
            <a:t>علوم الحاسب</a:t>
          </a:r>
          <a:endParaRPr lang="ar-SA" sz="2400" dirty="0"/>
        </a:p>
      </dgm:t>
    </dgm:pt>
    <dgm:pt modelId="{E51E6F26-7F47-4584-BD0E-3EEC010EE756}" type="parTrans" cxnId="{04FB3AD5-3B37-4BB3-B6BE-68AFF5354F36}">
      <dgm:prSet/>
      <dgm:spPr/>
      <dgm:t>
        <a:bodyPr/>
        <a:lstStyle/>
        <a:p>
          <a:pPr rtl="1"/>
          <a:endParaRPr lang="ar-SA" sz="2400"/>
        </a:p>
      </dgm:t>
    </dgm:pt>
    <dgm:pt modelId="{A5D5284D-BC7D-4776-B3DA-F2EE81EDBF42}" type="sibTrans" cxnId="{04FB3AD5-3B37-4BB3-B6BE-68AFF5354F36}">
      <dgm:prSet/>
      <dgm:spPr/>
      <dgm:t>
        <a:bodyPr/>
        <a:lstStyle/>
        <a:p>
          <a:pPr rtl="1"/>
          <a:endParaRPr lang="ar-SA" sz="2400"/>
        </a:p>
      </dgm:t>
    </dgm:pt>
    <dgm:pt modelId="{8E12F90B-19B9-4E0C-9F8F-4BBF674C9F4A}">
      <dgm:prSet phldrT="[نص]" custT="1"/>
      <dgm:spPr/>
      <dgm:t>
        <a:bodyPr/>
        <a:lstStyle/>
        <a:p>
          <a:pPr rtl="1"/>
          <a:r>
            <a:rPr lang="ar-SA" sz="2400">
              <a:cs typeface="PT Bold Heading" panose="02010400000000000000" pitchFamily="2" charset="-78"/>
            </a:rPr>
            <a:t>نظم المعلومات</a:t>
          </a:r>
          <a:endParaRPr lang="ar-SA" sz="2400" dirty="0"/>
        </a:p>
      </dgm:t>
    </dgm:pt>
    <dgm:pt modelId="{1D193D5C-A982-4777-A775-BD2CEE01AEA6}" type="parTrans" cxnId="{267A4567-740A-40F2-BCBB-B58E4FB7BE2D}">
      <dgm:prSet/>
      <dgm:spPr/>
      <dgm:t>
        <a:bodyPr/>
        <a:lstStyle/>
        <a:p>
          <a:pPr rtl="1"/>
          <a:endParaRPr lang="ar-SA" sz="2400"/>
        </a:p>
      </dgm:t>
    </dgm:pt>
    <dgm:pt modelId="{9A121DED-52FE-4584-887D-96D4501A4683}" type="sibTrans" cxnId="{267A4567-740A-40F2-BCBB-B58E4FB7BE2D}">
      <dgm:prSet/>
      <dgm:spPr/>
      <dgm:t>
        <a:bodyPr/>
        <a:lstStyle/>
        <a:p>
          <a:pPr rtl="1"/>
          <a:endParaRPr lang="ar-SA" sz="2400"/>
        </a:p>
      </dgm:t>
    </dgm:pt>
    <dgm:pt modelId="{6AC5FA7D-C3D1-4F83-AC19-4D4DBCF984E5}">
      <dgm:prSet phldrT="[نص]" custT="1"/>
      <dgm:spPr/>
      <dgm:t>
        <a:bodyPr/>
        <a:lstStyle/>
        <a:p>
          <a:pPr rtl="1"/>
          <a:r>
            <a:rPr lang="ar-SA" sz="2400">
              <a:cs typeface="PT Bold Heading" panose="02010400000000000000" pitchFamily="2" charset="-78"/>
            </a:rPr>
            <a:t>تقنية المعلومات</a:t>
          </a:r>
          <a:endParaRPr lang="ar-SA" sz="2400" dirty="0"/>
        </a:p>
      </dgm:t>
    </dgm:pt>
    <dgm:pt modelId="{AC2B4CB9-523A-4E87-8928-746752282779}" type="parTrans" cxnId="{DF191E92-F72E-49FA-A140-C3CC892C6600}">
      <dgm:prSet/>
      <dgm:spPr/>
      <dgm:t>
        <a:bodyPr/>
        <a:lstStyle/>
        <a:p>
          <a:pPr rtl="1"/>
          <a:endParaRPr lang="ar-SA" sz="2400"/>
        </a:p>
      </dgm:t>
    </dgm:pt>
    <dgm:pt modelId="{FFF430F0-9A89-44AA-831F-807180CED475}" type="sibTrans" cxnId="{DF191E92-F72E-49FA-A140-C3CC892C6600}">
      <dgm:prSet/>
      <dgm:spPr/>
      <dgm:t>
        <a:bodyPr/>
        <a:lstStyle/>
        <a:p>
          <a:pPr rtl="1"/>
          <a:endParaRPr lang="ar-SA" sz="2400"/>
        </a:p>
      </dgm:t>
    </dgm:pt>
    <dgm:pt modelId="{8118547D-7ABD-4F97-9FDA-D1A432089670}">
      <dgm:prSet phldrT="[نص]" custT="1"/>
      <dgm:spPr/>
      <dgm:t>
        <a:bodyPr/>
        <a:lstStyle/>
        <a:p>
          <a:pPr rtl="1"/>
          <a:r>
            <a:rPr lang="ar-SA" sz="2400">
              <a:cs typeface="PT Bold Heading" panose="02010400000000000000" pitchFamily="2" charset="-78"/>
            </a:rPr>
            <a:t>هندسة البرمجيات</a:t>
          </a:r>
          <a:endParaRPr lang="ar-SA" sz="2400" dirty="0"/>
        </a:p>
      </dgm:t>
    </dgm:pt>
    <dgm:pt modelId="{636575CF-1B51-4356-B2EA-908CCE18CA3C}" type="parTrans" cxnId="{29CC7F5E-6808-49B6-86CE-B7542E2663E8}">
      <dgm:prSet/>
      <dgm:spPr/>
      <dgm:t>
        <a:bodyPr/>
        <a:lstStyle/>
        <a:p>
          <a:pPr rtl="1"/>
          <a:endParaRPr lang="ar-SA" sz="2400"/>
        </a:p>
      </dgm:t>
    </dgm:pt>
    <dgm:pt modelId="{A9628F91-129F-4126-AC1C-2685F2BC6615}" type="sibTrans" cxnId="{29CC7F5E-6808-49B6-86CE-B7542E2663E8}">
      <dgm:prSet/>
      <dgm:spPr/>
      <dgm:t>
        <a:bodyPr/>
        <a:lstStyle/>
        <a:p>
          <a:pPr rtl="1"/>
          <a:endParaRPr lang="ar-SA" sz="2400"/>
        </a:p>
      </dgm:t>
    </dgm:pt>
    <dgm:pt modelId="{1A256A2F-1F36-4C94-BFDB-8CCAC0202D1C}" type="pres">
      <dgm:prSet presAssocID="{78C8E436-A58F-4E47-AFE5-582E40303F69}" presName="cycle" presStyleCnt="0">
        <dgm:presLayoutVars>
          <dgm:dir/>
          <dgm:resizeHandles val="exact"/>
        </dgm:presLayoutVars>
      </dgm:prSet>
      <dgm:spPr/>
    </dgm:pt>
    <dgm:pt modelId="{C592F817-FB42-4229-BFC3-31E44AFF7110}" type="pres">
      <dgm:prSet presAssocID="{B821F8FE-EE00-4E3E-989A-4DDA4F746120}" presName="node" presStyleLbl="node1" presStyleIdx="0" presStyleCnt="5">
        <dgm:presLayoutVars>
          <dgm:bulletEnabled val="1"/>
        </dgm:presLayoutVars>
      </dgm:prSet>
      <dgm:spPr/>
    </dgm:pt>
    <dgm:pt modelId="{4BEE1CFC-40D8-4E85-BEDA-2494479E5AC9}" type="pres">
      <dgm:prSet presAssocID="{B821F8FE-EE00-4E3E-989A-4DDA4F746120}" presName="spNode" presStyleCnt="0"/>
      <dgm:spPr/>
    </dgm:pt>
    <dgm:pt modelId="{E566AC00-71F7-49DA-8CD8-E412065598A4}" type="pres">
      <dgm:prSet presAssocID="{8B676342-ECFE-4CE2-8E86-6A61320F4632}" presName="sibTrans" presStyleLbl="sibTrans1D1" presStyleIdx="0" presStyleCnt="5"/>
      <dgm:spPr/>
    </dgm:pt>
    <dgm:pt modelId="{71AEF892-3C43-48B8-9FF7-E02D2452FAC4}" type="pres">
      <dgm:prSet presAssocID="{173061EA-3323-478B-892E-7D5DD1E6AC44}" presName="node" presStyleLbl="node1" presStyleIdx="1" presStyleCnt="5">
        <dgm:presLayoutVars>
          <dgm:bulletEnabled val="1"/>
        </dgm:presLayoutVars>
      </dgm:prSet>
      <dgm:spPr/>
    </dgm:pt>
    <dgm:pt modelId="{8FB3D52C-0CC2-4A0C-9F4B-72FDF6BE26F3}" type="pres">
      <dgm:prSet presAssocID="{173061EA-3323-478B-892E-7D5DD1E6AC44}" presName="spNode" presStyleCnt="0"/>
      <dgm:spPr/>
    </dgm:pt>
    <dgm:pt modelId="{0E3344BF-EE08-4401-9547-0DB7A723D54F}" type="pres">
      <dgm:prSet presAssocID="{A5D5284D-BC7D-4776-B3DA-F2EE81EDBF42}" presName="sibTrans" presStyleLbl="sibTrans1D1" presStyleIdx="1" presStyleCnt="5"/>
      <dgm:spPr/>
    </dgm:pt>
    <dgm:pt modelId="{61640C36-1872-4BF2-BBD2-387D54D115A5}" type="pres">
      <dgm:prSet presAssocID="{8E12F90B-19B9-4E0C-9F8F-4BBF674C9F4A}" presName="node" presStyleLbl="node1" presStyleIdx="2" presStyleCnt="5">
        <dgm:presLayoutVars>
          <dgm:bulletEnabled val="1"/>
        </dgm:presLayoutVars>
      </dgm:prSet>
      <dgm:spPr/>
    </dgm:pt>
    <dgm:pt modelId="{8F8B4010-D086-4416-8028-0AF39F6A5D8D}" type="pres">
      <dgm:prSet presAssocID="{8E12F90B-19B9-4E0C-9F8F-4BBF674C9F4A}" presName="spNode" presStyleCnt="0"/>
      <dgm:spPr/>
    </dgm:pt>
    <dgm:pt modelId="{9577311F-631E-443B-8112-18A706F5C3DC}" type="pres">
      <dgm:prSet presAssocID="{9A121DED-52FE-4584-887D-96D4501A4683}" presName="sibTrans" presStyleLbl="sibTrans1D1" presStyleIdx="2" presStyleCnt="5"/>
      <dgm:spPr/>
    </dgm:pt>
    <dgm:pt modelId="{FE4E0566-5568-4773-8EFA-20EC3BD097B6}" type="pres">
      <dgm:prSet presAssocID="{6AC5FA7D-C3D1-4F83-AC19-4D4DBCF984E5}" presName="node" presStyleLbl="node1" presStyleIdx="3" presStyleCnt="5">
        <dgm:presLayoutVars>
          <dgm:bulletEnabled val="1"/>
        </dgm:presLayoutVars>
      </dgm:prSet>
      <dgm:spPr/>
    </dgm:pt>
    <dgm:pt modelId="{BC480991-2C1F-4893-83AC-80046EFB68D0}" type="pres">
      <dgm:prSet presAssocID="{6AC5FA7D-C3D1-4F83-AC19-4D4DBCF984E5}" presName="spNode" presStyleCnt="0"/>
      <dgm:spPr/>
    </dgm:pt>
    <dgm:pt modelId="{2A4CA000-437A-4ACB-ABEC-1A3B4FCB6013}" type="pres">
      <dgm:prSet presAssocID="{FFF430F0-9A89-44AA-831F-807180CED475}" presName="sibTrans" presStyleLbl="sibTrans1D1" presStyleIdx="3" presStyleCnt="5"/>
      <dgm:spPr/>
    </dgm:pt>
    <dgm:pt modelId="{E55C797F-EB14-4743-9BD6-7699682DBE28}" type="pres">
      <dgm:prSet presAssocID="{8118547D-7ABD-4F97-9FDA-D1A432089670}" presName="node" presStyleLbl="node1" presStyleIdx="4" presStyleCnt="5">
        <dgm:presLayoutVars>
          <dgm:bulletEnabled val="1"/>
        </dgm:presLayoutVars>
      </dgm:prSet>
      <dgm:spPr/>
    </dgm:pt>
    <dgm:pt modelId="{74D2E59F-B923-4FD1-B6EB-CF9237E6E477}" type="pres">
      <dgm:prSet presAssocID="{8118547D-7ABD-4F97-9FDA-D1A432089670}" presName="spNode" presStyleCnt="0"/>
      <dgm:spPr/>
    </dgm:pt>
    <dgm:pt modelId="{C3317154-2E1F-4EB3-9811-E7D759D173A5}" type="pres">
      <dgm:prSet presAssocID="{A9628F91-129F-4126-AC1C-2685F2BC6615}" presName="sibTrans" presStyleLbl="sibTrans1D1" presStyleIdx="4" presStyleCnt="5"/>
      <dgm:spPr/>
    </dgm:pt>
  </dgm:ptLst>
  <dgm:cxnLst>
    <dgm:cxn modelId="{FFAF2E08-B1D3-4353-9746-8F24F7A8C99C}" type="presOf" srcId="{A5D5284D-BC7D-4776-B3DA-F2EE81EDBF42}" destId="{0E3344BF-EE08-4401-9547-0DB7A723D54F}" srcOrd="0" destOrd="0" presId="urn:microsoft.com/office/officeart/2005/8/layout/cycle6"/>
    <dgm:cxn modelId="{CA5B020E-9A20-4F8B-BEC0-AFF48AC3BCE7}" type="presOf" srcId="{B821F8FE-EE00-4E3E-989A-4DDA4F746120}" destId="{C592F817-FB42-4229-BFC3-31E44AFF7110}" srcOrd="0" destOrd="0" presId="urn:microsoft.com/office/officeart/2005/8/layout/cycle6"/>
    <dgm:cxn modelId="{33F4E527-A2FD-4CFB-A65A-09E5EABD905C}" type="presOf" srcId="{FFF430F0-9A89-44AA-831F-807180CED475}" destId="{2A4CA000-437A-4ACB-ABEC-1A3B4FCB6013}" srcOrd="0" destOrd="0" presId="urn:microsoft.com/office/officeart/2005/8/layout/cycle6"/>
    <dgm:cxn modelId="{29CC7F5E-6808-49B6-86CE-B7542E2663E8}" srcId="{78C8E436-A58F-4E47-AFE5-582E40303F69}" destId="{8118547D-7ABD-4F97-9FDA-D1A432089670}" srcOrd="4" destOrd="0" parTransId="{636575CF-1B51-4356-B2EA-908CCE18CA3C}" sibTransId="{A9628F91-129F-4126-AC1C-2685F2BC6615}"/>
    <dgm:cxn modelId="{267A4567-740A-40F2-BCBB-B58E4FB7BE2D}" srcId="{78C8E436-A58F-4E47-AFE5-582E40303F69}" destId="{8E12F90B-19B9-4E0C-9F8F-4BBF674C9F4A}" srcOrd="2" destOrd="0" parTransId="{1D193D5C-A982-4777-A775-BD2CEE01AEA6}" sibTransId="{9A121DED-52FE-4584-887D-96D4501A4683}"/>
    <dgm:cxn modelId="{B614FB77-10DC-4124-A9AF-351FC152C5E5}" type="presOf" srcId="{A9628F91-129F-4126-AC1C-2685F2BC6615}" destId="{C3317154-2E1F-4EB3-9811-E7D759D173A5}" srcOrd="0" destOrd="0" presId="urn:microsoft.com/office/officeart/2005/8/layout/cycle6"/>
    <dgm:cxn modelId="{D395A05A-9D1F-470C-9835-43C55BF382E2}" type="presOf" srcId="{173061EA-3323-478B-892E-7D5DD1E6AC44}" destId="{71AEF892-3C43-48B8-9FF7-E02D2452FAC4}" srcOrd="0" destOrd="0" presId="urn:microsoft.com/office/officeart/2005/8/layout/cycle6"/>
    <dgm:cxn modelId="{010D9B85-6C67-4F83-A722-8CAA2E12F17B}" type="presOf" srcId="{6AC5FA7D-C3D1-4F83-AC19-4D4DBCF984E5}" destId="{FE4E0566-5568-4773-8EFA-20EC3BD097B6}" srcOrd="0" destOrd="0" presId="urn:microsoft.com/office/officeart/2005/8/layout/cycle6"/>
    <dgm:cxn modelId="{DF191E92-F72E-49FA-A140-C3CC892C6600}" srcId="{78C8E436-A58F-4E47-AFE5-582E40303F69}" destId="{6AC5FA7D-C3D1-4F83-AC19-4D4DBCF984E5}" srcOrd="3" destOrd="0" parTransId="{AC2B4CB9-523A-4E87-8928-746752282779}" sibTransId="{FFF430F0-9A89-44AA-831F-807180CED475}"/>
    <dgm:cxn modelId="{058278A4-908F-4911-982F-25B2BA63A8BF}" type="presOf" srcId="{9A121DED-52FE-4584-887D-96D4501A4683}" destId="{9577311F-631E-443B-8112-18A706F5C3DC}" srcOrd="0" destOrd="0" presId="urn:microsoft.com/office/officeart/2005/8/layout/cycle6"/>
    <dgm:cxn modelId="{E15911C7-BF86-4C20-A0CF-D44D8B2EBBFA}" type="presOf" srcId="{8118547D-7ABD-4F97-9FDA-D1A432089670}" destId="{E55C797F-EB14-4743-9BD6-7699682DBE28}" srcOrd="0" destOrd="0" presId="urn:microsoft.com/office/officeart/2005/8/layout/cycle6"/>
    <dgm:cxn modelId="{04FB3AD5-3B37-4BB3-B6BE-68AFF5354F36}" srcId="{78C8E436-A58F-4E47-AFE5-582E40303F69}" destId="{173061EA-3323-478B-892E-7D5DD1E6AC44}" srcOrd="1" destOrd="0" parTransId="{E51E6F26-7F47-4584-BD0E-3EEC010EE756}" sibTransId="{A5D5284D-BC7D-4776-B3DA-F2EE81EDBF42}"/>
    <dgm:cxn modelId="{A69F06E0-F80E-4E84-A418-48A51C78B036}" type="presOf" srcId="{8E12F90B-19B9-4E0C-9F8F-4BBF674C9F4A}" destId="{61640C36-1872-4BF2-BBD2-387D54D115A5}" srcOrd="0" destOrd="0" presId="urn:microsoft.com/office/officeart/2005/8/layout/cycle6"/>
    <dgm:cxn modelId="{BE41D3E0-4C4E-42DC-A9D4-8710F2C6D1A4}" type="presOf" srcId="{78C8E436-A58F-4E47-AFE5-582E40303F69}" destId="{1A256A2F-1F36-4C94-BFDB-8CCAC0202D1C}" srcOrd="0" destOrd="0" presId="urn:microsoft.com/office/officeart/2005/8/layout/cycle6"/>
    <dgm:cxn modelId="{CC17D8EB-C76E-42FD-A495-BF1355916E69}" srcId="{78C8E436-A58F-4E47-AFE5-582E40303F69}" destId="{B821F8FE-EE00-4E3E-989A-4DDA4F746120}" srcOrd="0" destOrd="0" parTransId="{C19A0781-D572-46AC-BF6C-5D02F886E9AC}" sibTransId="{8B676342-ECFE-4CE2-8E86-6A61320F4632}"/>
    <dgm:cxn modelId="{06B4C0F5-F5B3-457C-BC1E-FD0242F3D436}" type="presOf" srcId="{8B676342-ECFE-4CE2-8E86-6A61320F4632}" destId="{E566AC00-71F7-49DA-8CD8-E412065598A4}" srcOrd="0" destOrd="0" presId="urn:microsoft.com/office/officeart/2005/8/layout/cycle6"/>
    <dgm:cxn modelId="{9C91729B-A3A7-4E5D-BCB1-9A1C1EDDC45D}" type="presParOf" srcId="{1A256A2F-1F36-4C94-BFDB-8CCAC0202D1C}" destId="{C592F817-FB42-4229-BFC3-31E44AFF7110}" srcOrd="0" destOrd="0" presId="urn:microsoft.com/office/officeart/2005/8/layout/cycle6"/>
    <dgm:cxn modelId="{51272B94-5D7D-4084-809E-1C9BEB694A44}" type="presParOf" srcId="{1A256A2F-1F36-4C94-BFDB-8CCAC0202D1C}" destId="{4BEE1CFC-40D8-4E85-BEDA-2494479E5AC9}" srcOrd="1" destOrd="0" presId="urn:microsoft.com/office/officeart/2005/8/layout/cycle6"/>
    <dgm:cxn modelId="{018CBE58-81F2-4C09-B1E8-B7DC9186F9FA}" type="presParOf" srcId="{1A256A2F-1F36-4C94-BFDB-8CCAC0202D1C}" destId="{E566AC00-71F7-49DA-8CD8-E412065598A4}" srcOrd="2" destOrd="0" presId="urn:microsoft.com/office/officeart/2005/8/layout/cycle6"/>
    <dgm:cxn modelId="{D3FB2497-BE4F-47A5-AAA3-C8412B7985EC}" type="presParOf" srcId="{1A256A2F-1F36-4C94-BFDB-8CCAC0202D1C}" destId="{71AEF892-3C43-48B8-9FF7-E02D2452FAC4}" srcOrd="3" destOrd="0" presId="urn:microsoft.com/office/officeart/2005/8/layout/cycle6"/>
    <dgm:cxn modelId="{1BEB7AED-4197-4732-AAEB-E49C25D4A214}" type="presParOf" srcId="{1A256A2F-1F36-4C94-BFDB-8CCAC0202D1C}" destId="{8FB3D52C-0CC2-4A0C-9F4B-72FDF6BE26F3}" srcOrd="4" destOrd="0" presId="urn:microsoft.com/office/officeart/2005/8/layout/cycle6"/>
    <dgm:cxn modelId="{C2DD6E17-210E-4F52-ACAC-2F473FC8D0F4}" type="presParOf" srcId="{1A256A2F-1F36-4C94-BFDB-8CCAC0202D1C}" destId="{0E3344BF-EE08-4401-9547-0DB7A723D54F}" srcOrd="5" destOrd="0" presId="urn:microsoft.com/office/officeart/2005/8/layout/cycle6"/>
    <dgm:cxn modelId="{96040D63-58F4-4490-9E43-20C0F176A777}" type="presParOf" srcId="{1A256A2F-1F36-4C94-BFDB-8CCAC0202D1C}" destId="{61640C36-1872-4BF2-BBD2-387D54D115A5}" srcOrd="6" destOrd="0" presId="urn:microsoft.com/office/officeart/2005/8/layout/cycle6"/>
    <dgm:cxn modelId="{DA95105C-B0D0-43F7-B199-96000F2702C2}" type="presParOf" srcId="{1A256A2F-1F36-4C94-BFDB-8CCAC0202D1C}" destId="{8F8B4010-D086-4416-8028-0AF39F6A5D8D}" srcOrd="7" destOrd="0" presId="urn:microsoft.com/office/officeart/2005/8/layout/cycle6"/>
    <dgm:cxn modelId="{28E7E006-CC7B-4FDD-9231-8A674A0970E5}" type="presParOf" srcId="{1A256A2F-1F36-4C94-BFDB-8CCAC0202D1C}" destId="{9577311F-631E-443B-8112-18A706F5C3DC}" srcOrd="8" destOrd="0" presId="urn:microsoft.com/office/officeart/2005/8/layout/cycle6"/>
    <dgm:cxn modelId="{A052A3F0-62EE-4760-89C4-88FDE06F7FCD}" type="presParOf" srcId="{1A256A2F-1F36-4C94-BFDB-8CCAC0202D1C}" destId="{FE4E0566-5568-4773-8EFA-20EC3BD097B6}" srcOrd="9" destOrd="0" presId="urn:microsoft.com/office/officeart/2005/8/layout/cycle6"/>
    <dgm:cxn modelId="{0169EE86-E59E-43E5-9BFA-E6B9DEDDE66E}" type="presParOf" srcId="{1A256A2F-1F36-4C94-BFDB-8CCAC0202D1C}" destId="{BC480991-2C1F-4893-83AC-80046EFB68D0}" srcOrd="10" destOrd="0" presId="urn:microsoft.com/office/officeart/2005/8/layout/cycle6"/>
    <dgm:cxn modelId="{A8B59D43-1D39-4052-971C-99F39E0BCD51}" type="presParOf" srcId="{1A256A2F-1F36-4C94-BFDB-8CCAC0202D1C}" destId="{2A4CA000-437A-4ACB-ABEC-1A3B4FCB6013}" srcOrd="11" destOrd="0" presId="urn:microsoft.com/office/officeart/2005/8/layout/cycle6"/>
    <dgm:cxn modelId="{D0887707-8752-499E-906E-1E39A4A9D635}" type="presParOf" srcId="{1A256A2F-1F36-4C94-BFDB-8CCAC0202D1C}" destId="{E55C797F-EB14-4743-9BD6-7699682DBE28}" srcOrd="12" destOrd="0" presId="urn:microsoft.com/office/officeart/2005/8/layout/cycle6"/>
    <dgm:cxn modelId="{48A171E0-35ED-4301-BB71-D5607A9F19BF}" type="presParOf" srcId="{1A256A2F-1F36-4C94-BFDB-8CCAC0202D1C}" destId="{74D2E59F-B923-4FD1-B6EB-CF9237E6E477}" srcOrd="13" destOrd="0" presId="urn:microsoft.com/office/officeart/2005/8/layout/cycle6"/>
    <dgm:cxn modelId="{343C8BB0-2992-498C-86E7-DC08C40ACD8E}" type="presParOf" srcId="{1A256A2F-1F36-4C94-BFDB-8CCAC0202D1C}" destId="{C3317154-2E1F-4EB3-9811-E7D759D173A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2F817-FB42-4229-BFC3-31E44AFF7110}">
      <dsp:nvSpPr>
        <dsp:cNvPr id="0" name=""/>
        <dsp:cNvSpPr/>
      </dsp:nvSpPr>
      <dsp:spPr>
        <a:xfrm>
          <a:off x="2625006" y="4090"/>
          <a:ext cx="1819038" cy="11823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>
              <a:cs typeface="PT Bold Heading" panose="02010400000000000000" pitchFamily="2" charset="-78"/>
            </a:rPr>
            <a:t>هندسة الحاسب</a:t>
          </a:r>
          <a:endParaRPr lang="ar-SA" sz="2400" kern="1200" dirty="0"/>
        </a:p>
      </dsp:txBody>
      <dsp:txXfrm>
        <a:off x="2682725" y="61809"/>
        <a:ext cx="1703600" cy="1066936"/>
      </dsp:txXfrm>
    </dsp:sp>
    <dsp:sp modelId="{E566AC00-71F7-49DA-8CD8-E412065598A4}">
      <dsp:nvSpPr>
        <dsp:cNvPr id="0" name=""/>
        <dsp:cNvSpPr/>
      </dsp:nvSpPr>
      <dsp:spPr>
        <a:xfrm>
          <a:off x="1173366" y="595277"/>
          <a:ext cx="4722319" cy="4722319"/>
        </a:xfrm>
        <a:custGeom>
          <a:avLst/>
          <a:gdLst/>
          <a:ahLst/>
          <a:cxnLst/>
          <a:rect l="0" t="0" r="0" b="0"/>
          <a:pathLst>
            <a:path>
              <a:moveTo>
                <a:pt x="3283161" y="187455"/>
              </a:moveTo>
              <a:arcTo wR="2361159" hR="2361159" stAng="17579087" swAng="196034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EF892-3C43-48B8-9FF7-E02D2452FAC4}">
      <dsp:nvSpPr>
        <dsp:cNvPr id="0" name=""/>
        <dsp:cNvSpPr/>
      </dsp:nvSpPr>
      <dsp:spPr>
        <a:xfrm>
          <a:off x="4870603" y="1635611"/>
          <a:ext cx="1819038" cy="11823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>
              <a:cs typeface="PT Bold Heading" panose="02010400000000000000" pitchFamily="2" charset="-78"/>
            </a:rPr>
            <a:t>علوم الحاسب</a:t>
          </a:r>
          <a:endParaRPr lang="ar-SA" sz="2400" kern="1200" dirty="0"/>
        </a:p>
      </dsp:txBody>
      <dsp:txXfrm>
        <a:off x="4928322" y="1693330"/>
        <a:ext cx="1703600" cy="1066936"/>
      </dsp:txXfrm>
    </dsp:sp>
    <dsp:sp modelId="{0E3344BF-EE08-4401-9547-0DB7A723D54F}">
      <dsp:nvSpPr>
        <dsp:cNvPr id="0" name=""/>
        <dsp:cNvSpPr/>
      </dsp:nvSpPr>
      <dsp:spPr>
        <a:xfrm>
          <a:off x="1173366" y="595277"/>
          <a:ext cx="4722319" cy="4722319"/>
        </a:xfrm>
        <a:custGeom>
          <a:avLst/>
          <a:gdLst/>
          <a:ahLst/>
          <a:cxnLst/>
          <a:rect l="0" t="0" r="0" b="0"/>
          <a:pathLst>
            <a:path>
              <a:moveTo>
                <a:pt x="4719094" y="2237795"/>
              </a:moveTo>
              <a:arcTo wR="2361159" hR="2361159" stAng="21420306" swAng="219538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40C36-1872-4BF2-BBD2-387D54D115A5}">
      <dsp:nvSpPr>
        <dsp:cNvPr id="0" name=""/>
        <dsp:cNvSpPr/>
      </dsp:nvSpPr>
      <dsp:spPr>
        <a:xfrm>
          <a:off x="4012861" y="4275468"/>
          <a:ext cx="1819038" cy="11823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>
              <a:cs typeface="PT Bold Heading" panose="02010400000000000000" pitchFamily="2" charset="-78"/>
            </a:rPr>
            <a:t>نظم المعلومات</a:t>
          </a:r>
          <a:endParaRPr lang="ar-SA" sz="2400" kern="1200" dirty="0"/>
        </a:p>
      </dsp:txBody>
      <dsp:txXfrm>
        <a:off x="4070580" y="4333187"/>
        <a:ext cx="1703600" cy="1066936"/>
      </dsp:txXfrm>
    </dsp:sp>
    <dsp:sp modelId="{9577311F-631E-443B-8112-18A706F5C3DC}">
      <dsp:nvSpPr>
        <dsp:cNvPr id="0" name=""/>
        <dsp:cNvSpPr/>
      </dsp:nvSpPr>
      <dsp:spPr>
        <a:xfrm>
          <a:off x="1173366" y="595277"/>
          <a:ext cx="4722319" cy="4722319"/>
        </a:xfrm>
        <a:custGeom>
          <a:avLst/>
          <a:gdLst/>
          <a:ahLst/>
          <a:cxnLst/>
          <a:rect l="0" t="0" r="0" b="0"/>
          <a:pathLst>
            <a:path>
              <a:moveTo>
                <a:pt x="2830123" y="4675279"/>
              </a:moveTo>
              <a:arcTo wR="2361159" hR="2361159" stAng="4712639" swAng="137472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E0566-5568-4773-8EFA-20EC3BD097B6}">
      <dsp:nvSpPr>
        <dsp:cNvPr id="0" name=""/>
        <dsp:cNvSpPr/>
      </dsp:nvSpPr>
      <dsp:spPr>
        <a:xfrm>
          <a:off x="1237151" y="4275468"/>
          <a:ext cx="1819038" cy="118237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>
              <a:cs typeface="PT Bold Heading" panose="02010400000000000000" pitchFamily="2" charset="-78"/>
            </a:rPr>
            <a:t>تقنية المعلومات</a:t>
          </a:r>
          <a:endParaRPr lang="ar-SA" sz="2400" kern="1200" dirty="0"/>
        </a:p>
      </dsp:txBody>
      <dsp:txXfrm>
        <a:off x="1294870" y="4333187"/>
        <a:ext cx="1703600" cy="1066936"/>
      </dsp:txXfrm>
    </dsp:sp>
    <dsp:sp modelId="{2A4CA000-437A-4ACB-ABEC-1A3B4FCB6013}">
      <dsp:nvSpPr>
        <dsp:cNvPr id="0" name=""/>
        <dsp:cNvSpPr/>
      </dsp:nvSpPr>
      <dsp:spPr>
        <a:xfrm>
          <a:off x="1173366" y="595277"/>
          <a:ext cx="4722319" cy="4722319"/>
        </a:xfrm>
        <a:custGeom>
          <a:avLst/>
          <a:gdLst/>
          <a:ahLst/>
          <a:cxnLst/>
          <a:rect l="0" t="0" r="0" b="0"/>
          <a:pathLst>
            <a:path>
              <a:moveTo>
                <a:pt x="394383" y="3667630"/>
              </a:moveTo>
              <a:arcTo wR="2361159" hR="2361159" stAng="8784305" swAng="219538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C797F-EB14-4743-9BD6-7699682DBE28}">
      <dsp:nvSpPr>
        <dsp:cNvPr id="0" name=""/>
        <dsp:cNvSpPr/>
      </dsp:nvSpPr>
      <dsp:spPr>
        <a:xfrm>
          <a:off x="379410" y="1635611"/>
          <a:ext cx="1819038" cy="118237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>
              <a:cs typeface="PT Bold Heading" panose="02010400000000000000" pitchFamily="2" charset="-78"/>
            </a:rPr>
            <a:t>هندسة البرمجيات</a:t>
          </a:r>
          <a:endParaRPr lang="ar-SA" sz="2400" kern="1200" dirty="0"/>
        </a:p>
      </dsp:txBody>
      <dsp:txXfrm>
        <a:off x="437129" y="1693330"/>
        <a:ext cx="1703600" cy="1066936"/>
      </dsp:txXfrm>
    </dsp:sp>
    <dsp:sp modelId="{C3317154-2E1F-4EB3-9811-E7D759D173A5}">
      <dsp:nvSpPr>
        <dsp:cNvPr id="0" name=""/>
        <dsp:cNvSpPr/>
      </dsp:nvSpPr>
      <dsp:spPr>
        <a:xfrm>
          <a:off x="1173366" y="595277"/>
          <a:ext cx="4722319" cy="4722319"/>
        </a:xfrm>
        <a:custGeom>
          <a:avLst/>
          <a:gdLst/>
          <a:ahLst/>
          <a:cxnLst/>
          <a:rect l="0" t="0" r="0" b="0"/>
          <a:pathLst>
            <a:path>
              <a:moveTo>
                <a:pt x="411602" y="1029130"/>
              </a:moveTo>
              <a:arcTo wR="2361159" hR="2361159" stAng="12860564" swAng="196034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24B220B-4BB6-42E8-B01B-A43574AB86F4}" type="datetimeFigureOut">
              <a:rPr lang="ar-SA" smtClean="0"/>
              <a:pPr/>
              <a:t>10/10/39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65328E-A355-45CA-B90B-E5F5E6E38D8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319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5328E-A355-45CA-B90B-E5F5E6E38D82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856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C46C-2230-4BFC-8876-297A46F1E5F9}" type="datetimeFigureOut">
              <a:rPr lang="ar-SA" smtClean="0"/>
              <a:pPr/>
              <a:t>10/10/39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8910-F222-490A-B6A6-430CFC5B27A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1309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C46C-2230-4BFC-8876-297A46F1E5F9}" type="datetimeFigureOut">
              <a:rPr lang="ar-SA" smtClean="0"/>
              <a:pPr/>
              <a:t>10/10/39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8910-F222-490A-B6A6-430CFC5B27A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266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C46C-2230-4BFC-8876-297A46F1E5F9}" type="datetimeFigureOut">
              <a:rPr lang="ar-SA" smtClean="0"/>
              <a:pPr/>
              <a:t>10/10/39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8910-F222-490A-B6A6-430CFC5B27A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521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C46C-2230-4BFC-8876-297A46F1E5F9}" type="datetimeFigureOut">
              <a:rPr lang="ar-SA" smtClean="0"/>
              <a:pPr/>
              <a:t>10/10/39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8910-F222-490A-B6A6-430CFC5B27A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6046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C46C-2230-4BFC-8876-297A46F1E5F9}" type="datetimeFigureOut">
              <a:rPr lang="ar-SA" smtClean="0"/>
              <a:pPr/>
              <a:t>10/10/39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8910-F222-490A-B6A6-430CFC5B27A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085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C46C-2230-4BFC-8876-297A46F1E5F9}" type="datetimeFigureOut">
              <a:rPr lang="ar-SA" smtClean="0"/>
              <a:pPr/>
              <a:t>10/10/39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8910-F222-490A-B6A6-430CFC5B27A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9386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C46C-2230-4BFC-8876-297A46F1E5F9}" type="datetimeFigureOut">
              <a:rPr lang="ar-SA" smtClean="0"/>
              <a:pPr/>
              <a:t>10/10/39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8910-F222-490A-B6A6-430CFC5B27A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0686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C46C-2230-4BFC-8876-297A46F1E5F9}" type="datetimeFigureOut">
              <a:rPr lang="ar-SA" smtClean="0"/>
              <a:pPr/>
              <a:t>10/10/39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8910-F222-490A-B6A6-430CFC5B27A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030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C46C-2230-4BFC-8876-297A46F1E5F9}" type="datetimeFigureOut">
              <a:rPr lang="ar-SA" smtClean="0"/>
              <a:pPr/>
              <a:t>10/10/39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8910-F222-490A-B6A6-430CFC5B27A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034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C46C-2230-4BFC-8876-297A46F1E5F9}" type="datetimeFigureOut">
              <a:rPr lang="ar-SA" smtClean="0"/>
              <a:pPr/>
              <a:t>10/10/39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8910-F222-490A-B6A6-430CFC5B27A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71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C46C-2230-4BFC-8876-297A46F1E5F9}" type="datetimeFigureOut">
              <a:rPr lang="ar-SA" smtClean="0"/>
              <a:pPr/>
              <a:t>10/10/39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8910-F222-490A-B6A6-430CFC5B27A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6259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C46C-2230-4BFC-8876-297A46F1E5F9}" type="datetimeFigureOut">
              <a:rPr lang="ar-SA" smtClean="0"/>
              <a:pPr/>
              <a:t>10/10/39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8910-F222-490A-B6A6-430CFC5B27A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884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237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قطرية مقصوصة 1">
            <a:extLst>
              <a:ext uri="{FF2B5EF4-FFF2-40B4-BE49-F238E27FC236}">
                <a16:creationId xmlns:a16="http://schemas.microsoft.com/office/drawing/2014/main" id="{E36E18E4-2661-443E-B759-91F4FE91208B}"/>
              </a:ext>
            </a:extLst>
          </p:cNvPr>
          <p:cNvSpPr/>
          <p:nvPr/>
        </p:nvSpPr>
        <p:spPr>
          <a:xfrm>
            <a:off x="2935959" y="560929"/>
            <a:ext cx="3744416" cy="2376264"/>
          </a:xfrm>
          <a:prstGeom prst="snip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052" name="Picture 4" descr="http://www.toptentop.com/wp-content/uploads/2012/09/top_10_highest_paid_professions_in_the_future_Computer_and_Information_System_Managers.png?3d19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678955"/>
            <a:ext cx="3208639" cy="2140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98"/>
          <a:stretch/>
        </p:blipFill>
        <p:spPr bwMode="auto">
          <a:xfrm>
            <a:off x="468000" y="3178672"/>
            <a:ext cx="8208000" cy="111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6" b="-525"/>
          <a:stretch/>
        </p:blipFill>
        <p:spPr bwMode="auto">
          <a:xfrm>
            <a:off x="468000" y="4293096"/>
            <a:ext cx="8208000" cy="188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515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emasworld.com/css-dock-menu/images/ex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70" y="1628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272058" y="4254187"/>
            <a:ext cx="6599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PT Bold Heading" panose="02010400000000000000" pitchFamily="2" charset="-78"/>
              </a:rPr>
              <a:t>الشهادات العالمية في الحاسب</a:t>
            </a:r>
          </a:p>
        </p:txBody>
      </p:sp>
    </p:spTree>
    <p:extLst>
      <p:ext uri="{BB962C8B-B14F-4D97-AF65-F5344CB8AC3E}">
        <p14:creationId xmlns:p14="http://schemas.microsoft.com/office/powerpoint/2010/main" val="158215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CDCC2A51-6D90-42E2-98CB-77433B8EE539}"/>
              </a:ext>
            </a:extLst>
          </p:cNvPr>
          <p:cNvSpPr/>
          <p:nvPr/>
        </p:nvSpPr>
        <p:spPr>
          <a:xfrm>
            <a:off x="2627784" y="620688"/>
            <a:ext cx="3888432" cy="12961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PT Bold Heading" panose="02010400000000000000" pitchFamily="2" charset="-78"/>
              </a:rPr>
              <a:t>الشهادات العالمية في الحاسب</a:t>
            </a:r>
          </a:p>
        </p:txBody>
      </p:sp>
      <p:sp>
        <p:nvSpPr>
          <p:cNvPr id="5" name="مستطيل: زوايا علوية مستديرة 4">
            <a:extLst>
              <a:ext uri="{FF2B5EF4-FFF2-40B4-BE49-F238E27FC236}">
                <a16:creationId xmlns:a16="http://schemas.microsoft.com/office/drawing/2014/main" id="{9F9270A6-8A4C-4C99-9F9B-D55EB2F552F9}"/>
              </a:ext>
            </a:extLst>
          </p:cNvPr>
          <p:cNvSpPr/>
          <p:nvPr/>
        </p:nvSpPr>
        <p:spPr>
          <a:xfrm>
            <a:off x="1097732" y="2721744"/>
            <a:ext cx="3474268" cy="720080"/>
          </a:xfrm>
          <a:prstGeom prst="round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الشهادات التخصصية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533CD59-8E9B-4BEA-86E0-1A5D8E9CCA19}"/>
              </a:ext>
            </a:extLst>
          </p:cNvPr>
          <p:cNvSpPr/>
          <p:nvPr/>
        </p:nvSpPr>
        <p:spPr>
          <a:xfrm>
            <a:off x="5004048" y="3429000"/>
            <a:ext cx="3474268" cy="201622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تهتم الرخص الدولية بمهارات الحاسب وتطبيقاته الأساسية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CB8C98B-1411-4E41-A20F-5F88D46553B8}"/>
              </a:ext>
            </a:extLst>
          </p:cNvPr>
          <p:cNvSpPr/>
          <p:nvPr/>
        </p:nvSpPr>
        <p:spPr>
          <a:xfrm>
            <a:off x="1097732" y="3429000"/>
            <a:ext cx="3474268" cy="201622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تهتم بتخصص واحد ويكون حاملها ذو خبرة عالية في مجاله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4" name="مستطيل: زوايا علوية مستديرة 3">
            <a:extLst>
              <a:ext uri="{FF2B5EF4-FFF2-40B4-BE49-F238E27FC236}">
                <a16:creationId xmlns:a16="http://schemas.microsoft.com/office/drawing/2014/main" id="{9425FB2C-B69B-4457-A334-797CF969AD8C}"/>
              </a:ext>
            </a:extLst>
          </p:cNvPr>
          <p:cNvSpPr/>
          <p:nvPr/>
        </p:nvSpPr>
        <p:spPr>
          <a:xfrm>
            <a:off x="5004048" y="2721744"/>
            <a:ext cx="3474268" cy="720080"/>
          </a:xfrm>
          <a:prstGeom prst="round2Same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الرخصة الدولية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8" name="سهم: مخطط إلى اليمين 7">
            <a:extLst>
              <a:ext uri="{FF2B5EF4-FFF2-40B4-BE49-F238E27FC236}">
                <a16:creationId xmlns:a16="http://schemas.microsoft.com/office/drawing/2014/main" id="{2706FEF2-4E4A-4036-9103-97517EE69A88}"/>
              </a:ext>
            </a:extLst>
          </p:cNvPr>
          <p:cNvSpPr/>
          <p:nvPr/>
        </p:nvSpPr>
        <p:spPr>
          <a:xfrm rot="3323887">
            <a:off x="5836201" y="1914522"/>
            <a:ext cx="864096" cy="576064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: مخطط إلى اليمين 8">
            <a:extLst>
              <a:ext uri="{FF2B5EF4-FFF2-40B4-BE49-F238E27FC236}">
                <a16:creationId xmlns:a16="http://schemas.microsoft.com/office/drawing/2014/main" id="{5FC0CA25-19F0-48DA-B0F6-6DD27C70A830}"/>
              </a:ext>
            </a:extLst>
          </p:cNvPr>
          <p:cNvSpPr/>
          <p:nvPr/>
        </p:nvSpPr>
        <p:spPr>
          <a:xfrm rot="18276113" flipH="1">
            <a:off x="2678168" y="2003976"/>
            <a:ext cx="864096" cy="576064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147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صورة ذات صلة">
            <a:extLst>
              <a:ext uri="{FF2B5EF4-FFF2-40B4-BE49-F238E27FC236}">
                <a16:creationId xmlns:a16="http://schemas.microsoft.com/office/drawing/2014/main" id="{3E758B2D-3616-42B3-AC2A-F24EB2D95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EA3679CB-7F1D-46EA-A64F-68DE3361E633}"/>
              </a:ext>
            </a:extLst>
          </p:cNvPr>
          <p:cNvSpPr/>
          <p:nvPr/>
        </p:nvSpPr>
        <p:spPr>
          <a:xfrm>
            <a:off x="4104305" y="1628800"/>
            <a:ext cx="41216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>
                  <a:solidFill>
                    <a:sysClr val="windowText" lastClr="000000"/>
                  </a:solidFill>
                </a:ln>
                <a:solidFill>
                  <a:srgbClr val="DCF3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cs typeface="PT Bold Heading" panose="02010400000000000000" pitchFamily="2" charset="-78"/>
              </a:rPr>
              <a:t>الرخصة الدولية</a:t>
            </a:r>
          </a:p>
        </p:txBody>
      </p:sp>
    </p:spTree>
    <p:extLst>
      <p:ext uri="{BB962C8B-B14F-4D97-AF65-F5344CB8AC3E}">
        <p14:creationId xmlns:p14="http://schemas.microsoft.com/office/powerpoint/2010/main" val="424384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7" y="764704"/>
            <a:ext cx="783748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صورة ذات صلة">
            <a:extLst>
              <a:ext uri="{FF2B5EF4-FFF2-40B4-BE49-F238E27FC236}">
                <a16:creationId xmlns:a16="http://schemas.microsoft.com/office/drawing/2014/main" id="{6FD29F4F-AB37-4DCA-B30D-7ED5B5EB7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59" y="4293096"/>
            <a:ext cx="3497483" cy="19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60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 txBox="1">
            <a:spLocks/>
          </p:cNvSpPr>
          <p:nvPr/>
        </p:nvSpPr>
        <p:spPr>
          <a:xfrm>
            <a:off x="647564" y="908720"/>
            <a:ext cx="7848872" cy="15841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>
              <a:buNone/>
            </a:pPr>
            <a:r>
              <a:rPr lang="ar-SA" sz="2800" b="1" dirty="0">
                <a:solidFill>
                  <a:srgbClr val="C00000"/>
                </a:solidFill>
                <a:sym typeface="Wingdings"/>
              </a:rPr>
              <a:t> </a:t>
            </a:r>
            <a:r>
              <a:rPr lang="ar-SA" sz="2800" b="1" dirty="0">
                <a:solidFill>
                  <a:srgbClr val="C00000"/>
                </a:solidFill>
              </a:rPr>
              <a:t>الرخصة الدولية لقيادة الحاسب </a:t>
            </a:r>
            <a:r>
              <a:rPr lang="en-US" sz="2800" b="1" dirty="0">
                <a:solidFill>
                  <a:srgbClr val="C00000"/>
                </a:solidFill>
              </a:rPr>
              <a:t>( ICDL )</a:t>
            </a:r>
            <a:r>
              <a:rPr lang="ar-SA" sz="2800" b="1" dirty="0">
                <a:solidFill>
                  <a:srgbClr val="C00000"/>
                </a:solidFill>
              </a:rPr>
              <a:t> :</a:t>
            </a:r>
          </a:p>
          <a:p>
            <a:pPr marL="0" indent="0" algn="justLow">
              <a:buNone/>
            </a:pPr>
            <a:r>
              <a:rPr lang="ar-SA" sz="2400" b="1" dirty="0"/>
              <a:t>مملوكة ومنسقة من قبل مؤسسة الرخصة الأوربية لقيادة الحاسب المحدودة</a:t>
            </a:r>
          </a:p>
          <a:p>
            <a:pPr marL="0" indent="0" algn="justLow">
              <a:buNone/>
            </a:pPr>
            <a:r>
              <a:rPr lang="ar-SA" sz="2400" b="1" dirty="0"/>
              <a:t> </a:t>
            </a:r>
            <a:r>
              <a:rPr lang="en-US" sz="2400" b="1" dirty="0"/>
              <a:t>( ECDL-F )</a:t>
            </a:r>
            <a:r>
              <a:rPr lang="ar-SA" sz="2400" b="1" dirty="0"/>
              <a:t> ، وهي تنظيم غير ربحي في دبلن ( </a:t>
            </a:r>
            <a:r>
              <a:rPr lang="ar-SA" sz="2400" b="1" dirty="0" err="1"/>
              <a:t>أيرلندا</a:t>
            </a:r>
            <a:r>
              <a:rPr lang="ar-SA" sz="2400" b="1" dirty="0"/>
              <a:t> ) . </a:t>
            </a:r>
          </a:p>
        </p:txBody>
      </p:sp>
      <p:sp>
        <p:nvSpPr>
          <p:cNvPr id="10" name="عنصر نائب للمحتوى 5"/>
          <p:cNvSpPr txBox="1">
            <a:spLocks/>
          </p:cNvSpPr>
          <p:nvPr/>
        </p:nvSpPr>
        <p:spPr>
          <a:xfrm>
            <a:off x="647564" y="2506216"/>
            <a:ext cx="7848872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>
              <a:buNone/>
            </a:pPr>
            <a:r>
              <a:rPr lang="ar-SA" sz="2800" b="1" dirty="0">
                <a:solidFill>
                  <a:srgbClr val="C00000"/>
                </a:solidFill>
                <a:sym typeface="Wingdings"/>
              </a:rPr>
              <a:t> </a:t>
            </a:r>
            <a:r>
              <a:rPr lang="ar-SA" sz="2800" b="1" dirty="0">
                <a:solidFill>
                  <a:srgbClr val="C00000"/>
                </a:solidFill>
              </a:rPr>
              <a:t>شهادة كامبردج الدولية في مهارات تقنية المعلومات</a:t>
            </a:r>
            <a:r>
              <a:rPr lang="en-US" sz="2800" b="1" dirty="0">
                <a:solidFill>
                  <a:srgbClr val="C00000"/>
                </a:solidFill>
              </a:rPr>
              <a:t>( CIT ) </a:t>
            </a:r>
            <a:r>
              <a:rPr lang="ar-SA" sz="2800" b="1" dirty="0">
                <a:solidFill>
                  <a:srgbClr val="C00000"/>
                </a:solidFill>
              </a:rPr>
              <a:t> :</a:t>
            </a:r>
          </a:p>
          <a:p>
            <a:pPr marL="0" indent="0" algn="justLow">
              <a:buNone/>
            </a:pPr>
            <a:r>
              <a:rPr lang="ar-SA" sz="2400" b="1" dirty="0"/>
              <a:t>تمنح من قبل هيئة امتحانات كامبردج الدولية وهي جزء من جامعة كامبردج .</a:t>
            </a:r>
          </a:p>
        </p:txBody>
      </p:sp>
      <p:pic>
        <p:nvPicPr>
          <p:cNvPr id="6152" name="Picture 8" descr="http://cit.edu.au/__data/assets/image/0010/40600/cit_logo_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749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logotypes101.com/logos/658/E59ED3C4980C1292A86F291846483C31/icd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50" y="3717032"/>
            <a:ext cx="2220838" cy="22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43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نتيجة بحث الصور عن ‪Cisco Networking Certifications‬‏">
            <a:extLst>
              <a:ext uri="{FF2B5EF4-FFF2-40B4-BE49-F238E27FC236}">
                <a16:creationId xmlns:a16="http://schemas.microsoft.com/office/drawing/2014/main" id="{8E83A198-4FD0-49D9-99C5-6995B40F2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3380" r="1806" b="3380"/>
          <a:stretch/>
        </p:blipFill>
        <p:spPr bwMode="auto">
          <a:xfrm>
            <a:off x="971600" y="620688"/>
            <a:ext cx="72008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0C6FE30-CDE5-48BB-BE81-784F70ECDC46}"/>
              </a:ext>
            </a:extLst>
          </p:cNvPr>
          <p:cNvSpPr/>
          <p:nvPr/>
        </p:nvSpPr>
        <p:spPr>
          <a:xfrm>
            <a:off x="1979712" y="620688"/>
            <a:ext cx="56669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>
                  <a:solidFill>
                    <a:sysClr val="windowText" lastClr="000000"/>
                  </a:solidFill>
                </a:ln>
                <a:solidFill>
                  <a:srgbClr val="D6E2E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cs typeface="PT Bold Heading" panose="02010400000000000000" pitchFamily="2" charset="-78"/>
              </a:rPr>
              <a:t>الشهادات التخصصية </a:t>
            </a:r>
          </a:p>
        </p:txBody>
      </p:sp>
    </p:spTree>
    <p:extLst>
      <p:ext uri="{BB962C8B-B14F-4D97-AF65-F5344CB8AC3E}">
        <p14:creationId xmlns:p14="http://schemas.microsoft.com/office/powerpoint/2010/main" val="243955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نتيجة بحث الصور عن سبورة بيضاء">
            <a:extLst>
              <a:ext uri="{FF2B5EF4-FFF2-40B4-BE49-F238E27FC236}">
                <a16:creationId xmlns:a16="http://schemas.microsoft.com/office/drawing/2014/main" id="{0ECA4A3C-D6B3-4D99-ABBD-9AA292B9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31911"/>
            <a:ext cx="7416824" cy="515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نتيجة بحث الصور عن الشهادات التخصصية لوجو">
            <a:extLst>
              <a:ext uri="{FF2B5EF4-FFF2-40B4-BE49-F238E27FC236}">
                <a16:creationId xmlns:a16="http://schemas.microsoft.com/office/drawing/2014/main" id="{46380E9B-869F-43E5-ACB9-BA67D2AE0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91" y="1245840"/>
            <a:ext cx="1609210" cy="90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نتيجة بحث الصور عن ‪oracle‬‏">
            <a:extLst>
              <a:ext uri="{FF2B5EF4-FFF2-40B4-BE49-F238E27FC236}">
                <a16:creationId xmlns:a16="http://schemas.microsoft.com/office/drawing/2014/main" id="{A4BDAE7F-E059-44F1-9AA6-847F725E7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58" y="2469892"/>
            <a:ext cx="2905476" cy="112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نتيجة بحث الصور عن الشهادات التخصصية لوجو">
            <a:extLst>
              <a:ext uri="{FF2B5EF4-FFF2-40B4-BE49-F238E27FC236}">
                <a16:creationId xmlns:a16="http://schemas.microsoft.com/office/drawing/2014/main" id="{29AF4D3D-93BC-41D4-947E-7CC13A7D7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93" y="2822690"/>
            <a:ext cx="2952328" cy="6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D4C3F22-9189-4F65-B9D3-B65E0830C8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13" t="7284" r="2971" b="13440"/>
          <a:stretch/>
        </p:blipFill>
        <p:spPr>
          <a:xfrm>
            <a:off x="1849912" y="3800888"/>
            <a:ext cx="1541777" cy="1356304"/>
          </a:xfrm>
          <a:prstGeom prst="rect">
            <a:avLst/>
          </a:prstGeom>
        </p:spPr>
      </p:pic>
      <p:pic>
        <p:nvPicPr>
          <p:cNvPr id="10252" name="Picture 12" descr="نتيجة بحث الصور عن ‪icdl‬‏">
            <a:extLst>
              <a:ext uri="{FF2B5EF4-FFF2-40B4-BE49-F238E27FC236}">
                <a16:creationId xmlns:a16="http://schemas.microsoft.com/office/drawing/2014/main" id="{0828CF2C-52B1-49E8-BC32-322CFAEA4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t="18808" r="11682" b="14685"/>
          <a:stretch/>
        </p:blipFill>
        <p:spPr bwMode="auto">
          <a:xfrm>
            <a:off x="4677653" y="1202932"/>
            <a:ext cx="2952328" cy="12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نتيجة بحث الصور عن ‪novell Certification logo‬‏">
            <a:extLst>
              <a:ext uri="{FF2B5EF4-FFF2-40B4-BE49-F238E27FC236}">
                <a16:creationId xmlns:a16="http://schemas.microsoft.com/office/drawing/2014/main" id="{061545A7-C728-4147-BE53-12B732B63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5" b="19122"/>
          <a:stretch/>
        </p:blipFill>
        <p:spPr bwMode="auto">
          <a:xfrm>
            <a:off x="4701317" y="4326350"/>
            <a:ext cx="2866442" cy="6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21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85" y="2497738"/>
            <a:ext cx="6450831" cy="359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نتيجة بحث الصور عن أنواع الشهادات التخصصية">
            <a:extLst>
              <a:ext uri="{FF2B5EF4-FFF2-40B4-BE49-F238E27FC236}">
                <a16:creationId xmlns:a16="http://schemas.microsoft.com/office/drawing/2014/main" id="{08621A46-8424-47DF-A9BD-91F6DE4ED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04665"/>
            <a:ext cx="3384376" cy="19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5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نتيجة بحث الصور عن ‪CompTIA‬‏">
            <a:extLst>
              <a:ext uri="{FF2B5EF4-FFF2-40B4-BE49-F238E27FC236}">
                <a16:creationId xmlns:a16="http://schemas.microsoft.com/office/drawing/2014/main" id="{4ED91504-2607-4D83-90FE-8D9956342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31" y="2708920"/>
            <a:ext cx="3794738" cy="28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3783F32-661C-41D8-80E8-3F61096EC5F8}"/>
              </a:ext>
            </a:extLst>
          </p:cNvPr>
          <p:cNvSpPr/>
          <p:nvPr/>
        </p:nvSpPr>
        <p:spPr>
          <a:xfrm>
            <a:off x="1986418" y="1772816"/>
            <a:ext cx="5878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/>
              <a:t>الشهادات الصادرة من </a:t>
            </a:r>
            <a:r>
              <a:rPr lang="en-US" sz="4000" b="1" dirty="0">
                <a:solidFill>
                  <a:srgbClr val="DA2913"/>
                </a:solidFill>
              </a:rPr>
              <a:t>CompTIA</a:t>
            </a:r>
            <a:endParaRPr lang="ar-SA" sz="4000" b="1" dirty="0">
              <a:solidFill>
                <a:srgbClr val="DA29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57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50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" y="1562100"/>
            <a:ext cx="781843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726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" y="1822400"/>
            <a:ext cx="8172000" cy="32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90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0" y="888912"/>
            <a:ext cx="8069501" cy="3821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896838"/>
            <a:ext cx="80962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697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FE1DD7D-B421-4A62-97AA-CFCFFBE3260E}"/>
              </a:ext>
            </a:extLst>
          </p:cNvPr>
          <p:cNvSpPr/>
          <p:nvPr/>
        </p:nvSpPr>
        <p:spPr>
          <a:xfrm>
            <a:off x="1924638" y="1772816"/>
            <a:ext cx="6002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/>
              <a:t>الشهادات الصادرة من </a:t>
            </a:r>
            <a:r>
              <a:rPr lang="en-US" sz="4000" b="1" dirty="0">
                <a:solidFill>
                  <a:srgbClr val="498CCB"/>
                </a:solidFill>
              </a:rPr>
              <a:t>Microsoft</a:t>
            </a:r>
            <a:endParaRPr lang="ar-SA" sz="4000" b="1" dirty="0">
              <a:solidFill>
                <a:srgbClr val="498CCB"/>
              </a:solidFill>
            </a:endParaRPr>
          </a:p>
        </p:txBody>
      </p:sp>
      <p:pic>
        <p:nvPicPr>
          <p:cNvPr id="12292" name="Picture 4" descr="صورة ذات صلة">
            <a:extLst>
              <a:ext uri="{FF2B5EF4-FFF2-40B4-BE49-F238E27FC236}">
                <a16:creationId xmlns:a16="http://schemas.microsoft.com/office/drawing/2014/main" id="{D5290E3A-8B4A-4AC7-AD43-B5A4CF3C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662799"/>
            <a:ext cx="4286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0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" y="1609725"/>
            <a:ext cx="7837487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08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2028833"/>
            <a:ext cx="8208000" cy="261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814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0" y="836712"/>
            <a:ext cx="8096400" cy="3834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36712"/>
            <a:ext cx="81343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135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نتيجة بحث الصور عن ‪Cisco‬‏">
            <a:extLst>
              <a:ext uri="{FF2B5EF4-FFF2-40B4-BE49-F238E27FC236}">
                <a16:creationId xmlns:a16="http://schemas.microsoft.com/office/drawing/2014/main" id="{938B0C81-365E-499D-BEAA-65001058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84" y="3140968"/>
            <a:ext cx="4860032" cy="20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949B881-A27D-434F-B4BF-1CCDD42AD427}"/>
              </a:ext>
            </a:extLst>
          </p:cNvPr>
          <p:cNvSpPr/>
          <p:nvPr/>
        </p:nvSpPr>
        <p:spPr>
          <a:xfrm>
            <a:off x="2410860" y="2073042"/>
            <a:ext cx="502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/>
              <a:t>الشهادات الصادرة من </a:t>
            </a:r>
            <a:r>
              <a:rPr lang="en-US" sz="4000" b="1" dirty="0">
                <a:solidFill>
                  <a:srgbClr val="C7071C"/>
                </a:solidFill>
              </a:rPr>
              <a:t>Cisco</a:t>
            </a:r>
            <a:endParaRPr lang="ar-SA" sz="4000" b="1" dirty="0">
              <a:solidFill>
                <a:srgbClr val="C70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97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" y="1509712"/>
            <a:ext cx="8056563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38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" y="1581151"/>
            <a:ext cx="8172000" cy="343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003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021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764704"/>
            <a:ext cx="8136000" cy="3853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764704"/>
            <a:ext cx="81724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849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نتيجة بحث الصور عن تخصصات الحاسب الجامعية">
            <a:extLst>
              <a:ext uri="{FF2B5EF4-FFF2-40B4-BE49-F238E27FC236}">
                <a16:creationId xmlns:a16="http://schemas.microsoft.com/office/drawing/2014/main" id="{317C814C-C2FF-4469-A852-999D8867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68" y="620688"/>
            <a:ext cx="669406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429E584-5027-4422-BC3B-C2D53BF6708A}"/>
              </a:ext>
            </a:extLst>
          </p:cNvPr>
          <p:cNvSpPr/>
          <p:nvPr/>
        </p:nvSpPr>
        <p:spPr>
          <a:xfrm>
            <a:off x="1224000" y="4365104"/>
            <a:ext cx="6696000" cy="936104"/>
          </a:xfrm>
          <a:prstGeom prst="rect">
            <a:avLst/>
          </a:prstGeom>
          <a:solidFill>
            <a:srgbClr val="C3E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1332973" y="4337228"/>
            <a:ext cx="6478055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600" b="1" dirty="0">
                <a:ln w="11430">
                  <a:solidFill>
                    <a:sysClr val="windowText" lastClr="000000"/>
                  </a:solidFill>
                </a:ln>
                <a:solidFill>
                  <a:srgbClr val="C3E2D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PT Bold Heading" panose="02010400000000000000" pitchFamily="2" charset="-78"/>
              </a:rPr>
              <a:t>التخصصات الجامعية</a:t>
            </a:r>
          </a:p>
        </p:txBody>
      </p:sp>
    </p:spTree>
    <p:extLst>
      <p:ext uri="{BB962C8B-B14F-4D97-AF65-F5344CB8AC3E}">
        <p14:creationId xmlns:p14="http://schemas.microsoft.com/office/powerpoint/2010/main" val="2829935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5824FA62-AC6C-4539-8D11-B59B30689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458641"/>
              </p:ext>
            </p:extLst>
          </p:nvPr>
        </p:nvGraphicFramePr>
        <p:xfrm>
          <a:off x="971600" y="659014"/>
          <a:ext cx="7069052" cy="5539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3548953" y="2636912"/>
            <a:ext cx="2046094" cy="1944216"/>
          </a:xfrm>
          <a:prstGeom prst="ellipse">
            <a:avLst/>
          </a:prstGeom>
          <a:solidFill>
            <a:srgbClr val="00009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cs typeface="PT Bold Heading" panose="02010400000000000000" pitchFamily="2" charset="-78"/>
              </a:rPr>
              <a:t>التخصصات الجامعية</a:t>
            </a:r>
          </a:p>
        </p:txBody>
      </p:sp>
    </p:spTree>
    <p:extLst>
      <p:ext uri="{BB962C8B-B14F-4D97-AF65-F5344CB8AC3E}">
        <p14:creationId xmlns:p14="http://schemas.microsoft.com/office/powerpoint/2010/main" val="1106779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92F817-FB42-4229-BFC3-31E44AFF7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C592F817-FB42-4229-BFC3-31E44AFF7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66AC00-71F7-49DA-8CD8-E41206559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E566AC00-71F7-49DA-8CD8-E41206559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AEF892-3C43-48B8-9FF7-E02D2452F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71AEF892-3C43-48B8-9FF7-E02D2452F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3344BF-EE08-4401-9547-0DB7A723D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0E3344BF-EE08-4401-9547-0DB7A723D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640C36-1872-4BF2-BBD2-387D54D11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61640C36-1872-4BF2-BBD2-387D54D11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77311F-631E-443B-8112-18A706F5C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9577311F-631E-443B-8112-18A706F5C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4E0566-5568-4773-8EFA-20EC3BD09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FE4E0566-5568-4773-8EFA-20EC3BD09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CA000-437A-4ACB-ABEC-1A3B4FCB6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2A4CA000-437A-4ACB-ABEC-1A3B4FCB6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5C797F-EB14-4743-9BD6-7699682DB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E55C797F-EB14-4743-9BD6-7699682DB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317154-2E1F-4EB3-9811-E7D759D1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C3317154-2E1F-4EB3-9811-E7D759D17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stmarytx.edu/wp-content/uploads/2012/12/IMG_70331-e13766773566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6293" y="3429000"/>
            <a:ext cx="3571414" cy="26663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3635896" y="620688"/>
            <a:ext cx="4032448" cy="5760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هندسة الحاسب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884368" y="620688"/>
            <a:ext cx="656456" cy="5760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1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3537CCE-9BCA-485C-90EE-B27D066A5C43}"/>
              </a:ext>
            </a:extLst>
          </p:cNvPr>
          <p:cNvSpPr/>
          <p:nvPr/>
        </p:nvSpPr>
        <p:spPr>
          <a:xfrm>
            <a:off x="683568" y="1556792"/>
            <a:ext cx="7843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تجمع ما بين تخصص </a:t>
            </a:r>
            <a:r>
              <a:rPr lang="ar-SA" sz="2000" b="1" dirty="0">
                <a:solidFill>
                  <a:srgbClr val="2C95B1"/>
                </a:solidFill>
              </a:rPr>
              <a:t>الهندسة الكهربائية  </a:t>
            </a:r>
            <a:r>
              <a:rPr lang="ar-SA" sz="2000" b="1" dirty="0"/>
              <a:t>وا</a:t>
            </a:r>
            <a:r>
              <a:rPr lang="ar-SA" sz="2000" b="1" dirty="0">
                <a:solidFill>
                  <a:srgbClr val="FF0000"/>
                </a:solidFill>
              </a:rPr>
              <a:t>لإلكترونية</a:t>
            </a:r>
            <a:r>
              <a:rPr lang="ar-SA" sz="2000" b="1" dirty="0"/>
              <a:t> وتخصص </a:t>
            </a:r>
            <a:r>
              <a:rPr lang="ar-SA" sz="2000" b="1" dirty="0">
                <a:solidFill>
                  <a:srgbClr val="00B050"/>
                </a:solidFill>
              </a:rPr>
              <a:t>الحاسب</a:t>
            </a:r>
            <a:r>
              <a:rPr lang="ar-SA" sz="2000" b="1" dirty="0"/>
              <a:t> .</a:t>
            </a:r>
          </a:p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تهتم </a:t>
            </a:r>
            <a:r>
              <a:rPr lang="ar-SA" sz="2000" b="1" dirty="0">
                <a:solidFill>
                  <a:srgbClr val="FDA335"/>
                </a:solidFill>
              </a:rPr>
              <a:t>بأجزاء الحاسب المادية</a:t>
            </a:r>
            <a:r>
              <a:rPr lang="ar-SA" sz="2000" b="1" dirty="0"/>
              <a:t>.</a:t>
            </a:r>
          </a:p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يدرس الطلاب أسس ونظريات ومبادئ </a:t>
            </a:r>
            <a:r>
              <a:rPr lang="ar-SA" sz="2000" b="1" dirty="0">
                <a:solidFill>
                  <a:schemeClr val="accent2">
                    <a:lumMod val="75000"/>
                  </a:schemeClr>
                </a:solidFill>
              </a:rPr>
              <a:t>الهندسة الكهربائية </a:t>
            </a:r>
            <a:r>
              <a:rPr lang="ar-SA" sz="2000" b="1" dirty="0"/>
              <a:t>و </a:t>
            </a:r>
            <a:r>
              <a:rPr lang="ar-SA" sz="2000" b="1" dirty="0">
                <a:solidFill>
                  <a:schemeClr val="accent4"/>
                </a:solidFill>
              </a:rPr>
              <a:t>الإلكترونية</a:t>
            </a:r>
            <a:r>
              <a:rPr lang="ar-SA" sz="2000" b="1" dirty="0"/>
              <a:t> </a:t>
            </a:r>
            <a:r>
              <a:rPr lang="ar-SA" sz="2000" b="1" dirty="0">
                <a:solidFill>
                  <a:schemeClr val="accent6">
                    <a:lumMod val="75000"/>
                  </a:schemeClr>
                </a:solidFill>
              </a:rPr>
              <a:t>و بناء القطع والألواح الإلكترونية </a:t>
            </a:r>
            <a:r>
              <a:rPr lang="ar-SA" sz="2000" b="1" dirty="0"/>
              <a:t>.</a:t>
            </a:r>
          </a:p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كذلك دراسة </a:t>
            </a:r>
            <a:r>
              <a:rPr lang="ar-SA" sz="2000" b="1" dirty="0">
                <a:solidFill>
                  <a:srgbClr val="0070C0"/>
                </a:solidFill>
              </a:rPr>
              <a:t>لغات البرمجة</a:t>
            </a:r>
            <a:r>
              <a:rPr lang="ar-SA" sz="2000" b="1" dirty="0"/>
              <a:t> و </a:t>
            </a:r>
            <a:r>
              <a:rPr lang="ar-SA" sz="2000" b="1" dirty="0">
                <a:solidFill>
                  <a:srgbClr val="33CC33"/>
                </a:solidFill>
              </a:rPr>
              <a:t>شبكات الحاسب </a:t>
            </a:r>
            <a:r>
              <a:rPr lang="ar-SA" sz="2000" b="1" dirty="0"/>
              <a:t>مع الإلمام </a:t>
            </a:r>
            <a:r>
              <a:rPr lang="ar-SA" sz="2000" b="1" dirty="0">
                <a:solidFill>
                  <a:srgbClr val="FDA335"/>
                </a:solidFill>
              </a:rPr>
              <a:t>بمبادئ ونظريات الرياضيات والفيزياء </a:t>
            </a:r>
            <a:r>
              <a:rPr lang="ar-SA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515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7884368" y="620688"/>
            <a:ext cx="656456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2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635896" y="620688"/>
            <a:ext cx="4032448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علوم الحاسب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A71FB4B-C72A-42C4-8B53-77D81ED1D46E}"/>
              </a:ext>
            </a:extLst>
          </p:cNvPr>
          <p:cNvSpPr/>
          <p:nvPr/>
        </p:nvSpPr>
        <p:spPr>
          <a:xfrm>
            <a:off x="683568" y="1556792"/>
            <a:ext cx="7857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يتميز بأن له </a:t>
            </a:r>
            <a:r>
              <a:rPr lang="ar-SA" sz="2000" b="1" dirty="0">
                <a:solidFill>
                  <a:srgbClr val="DF7922"/>
                </a:solidFill>
              </a:rPr>
              <a:t>شعبية كبيرة ومطلوب في سوق العمل </a:t>
            </a:r>
            <a:r>
              <a:rPr lang="ar-SA" sz="2000" b="1" dirty="0"/>
              <a:t>لأنه يهتم بالدرجة الأولى </a:t>
            </a:r>
            <a:r>
              <a:rPr lang="ar-SA" sz="2000" b="1" dirty="0">
                <a:solidFill>
                  <a:srgbClr val="2C95B1"/>
                </a:solidFill>
              </a:rPr>
              <a:t>بدراسة برمجيات الحاسب وتطويرها </a:t>
            </a:r>
            <a:r>
              <a:rPr lang="ar-SA" sz="2000" b="1" dirty="0"/>
              <a:t>.</a:t>
            </a:r>
          </a:p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يقدم حلول برمجية للشركات والمؤسسات من خلال </a:t>
            </a:r>
            <a:r>
              <a:rPr lang="ar-SA" sz="2000" b="1" dirty="0">
                <a:solidFill>
                  <a:srgbClr val="FF0000"/>
                </a:solidFill>
              </a:rPr>
              <a:t>بناء البرامج والأنظمة  </a:t>
            </a:r>
            <a:r>
              <a:rPr lang="ar-SA" sz="2000" b="1" dirty="0"/>
              <a:t>و </a:t>
            </a:r>
            <a:r>
              <a:rPr lang="ar-SA" sz="2000" b="1" dirty="0">
                <a:solidFill>
                  <a:srgbClr val="00B050"/>
                </a:solidFill>
              </a:rPr>
              <a:t>الإشراف عليها وتطويرها </a:t>
            </a:r>
            <a:r>
              <a:rPr lang="ar-SA" sz="2000" b="1" dirty="0"/>
              <a:t>.</a:t>
            </a:r>
          </a:p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يتم دراسة </a:t>
            </a:r>
            <a:r>
              <a:rPr lang="ar-SA" sz="2000" b="1" dirty="0">
                <a:solidFill>
                  <a:srgbClr val="B32323"/>
                </a:solidFill>
              </a:rPr>
              <a:t>العمليات الرياضية والمنطقية </a:t>
            </a:r>
            <a:r>
              <a:rPr lang="ar-SA" sz="2000" b="1" dirty="0">
                <a:solidFill>
                  <a:srgbClr val="002060"/>
                </a:solidFill>
              </a:rPr>
              <a:t>والذكاء الصناعي </a:t>
            </a:r>
            <a:r>
              <a:rPr lang="ar-SA" sz="2000" b="1" dirty="0">
                <a:solidFill>
                  <a:srgbClr val="ABBE00"/>
                </a:solidFill>
              </a:rPr>
              <a:t>وأمن البيانات </a:t>
            </a:r>
            <a:r>
              <a:rPr lang="ar-SA" sz="2000" b="1" dirty="0">
                <a:solidFill>
                  <a:schemeClr val="accent4"/>
                </a:solidFill>
              </a:rPr>
              <a:t>وبرمجيات شبكات الحاسب </a:t>
            </a:r>
            <a:r>
              <a:rPr lang="ar-SA" sz="2000" b="1" dirty="0">
                <a:solidFill>
                  <a:schemeClr val="bg2">
                    <a:lumMod val="50000"/>
                  </a:schemeClr>
                </a:solidFill>
              </a:rPr>
              <a:t>وقواعد البيانات </a:t>
            </a:r>
            <a:r>
              <a:rPr lang="ar-SA" sz="2000" b="1" dirty="0">
                <a:solidFill>
                  <a:schemeClr val="accent2">
                    <a:lumMod val="50000"/>
                  </a:schemeClr>
                </a:solidFill>
              </a:rPr>
              <a:t>وتصميم البرمجيات </a:t>
            </a:r>
            <a:r>
              <a:rPr lang="ar-SA" sz="2000" b="1" dirty="0"/>
              <a:t>وتنفيذها .</a:t>
            </a:r>
          </a:p>
        </p:txBody>
      </p:sp>
      <p:pic>
        <p:nvPicPr>
          <p:cNvPr id="1026" name="Picture 2" descr="صورة ذات صلة">
            <a:extLst>
              <a:ext uri="{FF2B5EF4-FFF2-40B4-BE49-F238E27FC236}">
                <a16:creationId xmlns:a16="http://schemas.microsoft.com/office/drawing/2014/main" id="{1CF00E94-F740-42BF-A933-DACA6721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80" y="3716259"/>
            <a:ext cx="4860032" cy="218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72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3491880" y="692696"/>
            <a:ext cx="4032448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نظم المعلومات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740352" y="692696"/>
            <a:ext cx="656456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3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46404"/>
              </p:ext>
            </p:extLst>
          </p:nvPr>
        </p:nvGraphicFramePr>
        <p:xfrm>
          <a:off x="1584938" y="2829416"/>
          <a:ext cx="6096000" cy="118872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نظم المعلومات الإدارية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نظم استرجاع المعلومات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نظم إدارة قاعدة البيانات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نظم</a:t>
                      </a:r>
                      <a:r>
                        <a:rPr lang="ar-SA" sz="2000" b="1" baseline="0" dirty="0"/>
                        <a:t> المعلومات الجغرافية</a:t>
                      </a:r>
                      <a:endParaRPr lang="ar-SA" sz="2000" b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نظم اتخاذ القرار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نظم المعلومات الصحية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مستطيل 1">
            <a:extLst>
              <a:ext uri="{FF2B5EF4-FFF2-40B4-BE49-F238E27FC236}">
                <a16:creationId xmlns:a16="http://schemas.microsoft.com/office/drawing/2014/main" id="{985A7467-273D-4D56-BEC8-8C6C95C76ACE}"/>
              </a:ext>
            </a:extLst>
          </p:cNvPr>
          <p:cNvSpPr/>
          <p:nvPr/>
        </p:nvSpPr>
        <p:spPr>
          <a:xfrm>
            <a:off x="683568" y="1484784"/>
            <a:ext cx="769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يجمع بين تخصص </a:t>
            </a:r>
            <a:r>
              <a:rPr lang="ar-SA" sz="2000" b="1" dirty="0">
                <a:solidFill>
                  <a:srgbClr val="644687"/>
                </a:solidFill>
              </a:rPr>
              <a:t>الحاسب</a:t>
            </a:r>
            <a:r>
              <a:rPr lang="ar-SA" sz="2000" b="1" dirty="0"/>
              <a:t> وتخصص </a:t>
            </a:r>
            <a:r>
              <a:rPr lang="ar-SA" sz="2000" b="1" dirty="0">
                <a:solidFill>
                  <a:srgbClr val="FF0000"/>
                </a:solidFill>
              </a:rPr>
              <a:t>الإدارة</a:t>
            </a:r>
            <a:r>
              <a:rPr lang="ar-SA" sz="2000" b="1" dirty="0"/>
              <a:t> .</a:t>
            </a:r>
          </a:p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يلبي احتياجات المؤسسات والشركات الإدارية والتنظيمية .</a:t>
            </a:r>
          </a:p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تُدرس مواد متنوعة من </a:t>
            </a:r>
            <a:r>
              <a:rPr lang="ar-SA" sz="2000" b="1" dirty="0">
                <a:solidFill>
                  <a:srgbClr val="33CC33"/>
                </a:solidFill>
              </a:rPr>
              <a:t>الحاسب</a:t>
            </a:r>
            <a:r>
              <a:rPr lang="ar-SA" sz="2000" b="1" dirty="0"/>
              <a:t> ومواد من التخصص </a:t>
            </a:r>
            <a:r>
              <a:rPr lang="ar-SA" sz="2000" b="1" dirty="0">
                <a:solidFill>
                  <a:srgbClr val="000099"/>
                </a:solidFill>
              </a:rPr>
              <a:t>الإداري</a:t>
            </a:r>
            <a:r>
              <a:rPr lang="ar-SA" sz="2000" b="1" dirty="0"/>
              <a:t>.</a:t>
            </a:r>
          </a:p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من تخصصات نظم المعلومات :</a:t>
            </a:r>
          </a:p>
          <a:p>
            <a:pPr algn="justLow"/>
            <a:r>
              <a:rPr lang="ar-SA" sz="2000" b="1" dirty="0"/>
              <a:t>  </a:t>
            </a:r>
          </a:p>
          <a:p>
            <a:pPr marL="457200" indent="-457200" algn="justLow">
              <a:buFont typeface="Arial" panose="020B0604020202020204" pitchFamily="34" charset="0"/>
              <a:buChar char="•"/>
            </a:pPr>
            <a:endParaRPr lang="ar-SA" sz="2000" b="1" dirty="0"/>
          </a:p>
        </p:txBody>
      </p:sp>
      <p:pic>
        <p:nvPicPr>
          <p:cNvPr id="2050" name="Picture 2" descr="صورة ذات صلة">
            <a:extLst>
              <a:ext uri="{FF2B5EF4-FFF2-40B4-BE49-F238E27FC236}">
                <a16:creationId xmlns:a16="http://schemas.microsoft.com/office/drawing/2014/main" id="{D50E5BA5-9827-401B-90C3-2BD2E2C28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25" y="4329216"/>
            <a:ext cx="4473349" cy="17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3491880" y="692696"/>
            <a:ext cx="4032448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تقنية المعلومات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740352" y="692696"/>
            <a:ext cx="656456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4</a:t>
            </a:r>
          </a:p>
        </p:txBody>
      </p:sp>
      <p:pic>
        <p:nvPicPr>
          <p:cNvPr id="3074" name="Picture 2" descr="نتيجة بحث الصور عن تقنية المعلومات">
            <a:extLst>
              <a:ext uri="{FF2B5EF4-FFF2-40B4-BE49-F238E27FC236}">
                <a16:creationId xmlns:a16="http://schemas.microsoft.com/office/drawing/2014/main" id="{A1A3CC30-865E-45C8-8F59-10A6E21E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4756584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6045FCB-67D2-4E20-820E-1D4B2CF910D0}"/>
              </a:ext>
            </a:extLst>
          </p:cNvPr>
          <p:cNvSpPr/>
          <p:nvPr/>
        </p:nvSpPr>
        <p:spPr>
          <a:xfrm>
            <a:off x="755576" y="1418263"/>
            <a:ext cx="7641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علم يهتم في بناء التكامل بين </a:t>
            </a:r>
            <a:r>
              <a:rPr lang="ar-SA" sz="2000" b="1" dirty="0">
                <a:solidFill>
                  <a:srgbClr val="A4302D"/>
                </a:solidFill>
              </a:rPr>
              <a:t>المعدات الحاسوبية </a:t>
            </a:r>
            <a:r>
              <a:rPr lang="ar-SA" sz="2000" b="1" dirty="0"/>
              <a:t>و </a:t>
            </a:r>
            <a:r>
              <a:rPr lang="ar-SA" sz="2000" b="1" dirty="0">
                <a:solidFill>
                  <a:srgbClr val="33CC33"/>
                </a:solidFill>
              </a:rPr>
              <a:t>البرمجيات</a:t>
            </a:r>
            <a:r>
              <a:rPr lang="ar-SA" sz="2000" b="1" dirty="0"/>
              <a:t> </a:t>
            </a:r>
            <a:r>
              <a:rPr lang="ar-SA" sz="2000" b="1" dirty="0">
                <a:solidFill>
                  <a:srgbClr val="0070C0"/>
                </a:solidFill>
              </a:rPr>
              <a:t>واحتياجات المستفيد </a:t>
            </a:r>
            <a:r>
              <a:rPr lang="ar-SA" sz="2000" b="1" dirty="0"/>
              <a:t>في الأنشطة الإنسانية والاجتماعية المختلفة .</a:t>
            </a:r>
          </a:p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يشير هذا المصطلح إلى </a:t>
            </a:r>
            <a:r>
              <a:rPr lang="ar-SA" sz="2000" b="1" dirty="0">
                <a:solidFill>
                  <a:srgbClr val="DF7922"/>
                </a:solidFill>
              </a:rPr>
              <a:t>علم الحاسب </a:t>
            </a:r>
            <a:r>
              <a:rPr lang="ar-SA" sz="2000" b="1" dirty="0"/>
              <a:t>.</a:t>
            </a:r>
          </a:p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نجد فيكل شركة أو مؤسسة قسم يسمى </a:t>
            </a:r>
            <a:r>
              <a:rPr lang="en-US" sz="2000" b="1" dirty="0"/>
              <a:t>( </a:t>
            </a:r>
            <a:r>
              <a:rPr lang="en-US" sz="2000" b="1" dirty="0">
                <a:solidFill>
                  <a:srgbClr val="000099"/>
                </a:solidFill>
              </a:rPr>
              <a:t>IT</a:t>
            </a:r>
            <a:r>
              <a:rPr lang="en-US" sz="2000" b="1" dirty="0"/>
              <a:t> )</a:t>
            </a:r>
            <a:r>
              <a:rPr lang="ar-SA" sz="2000" b="1" dirty="0"/>
              <a:t> .</a:t>
            </a:r>
          </a:p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يُدرس </a:t>
            </a:r>
            <a:r>
              <a:rPr lang="ar-SA" sz="2000" b="1" dirty="0">
                <a:solidFill>
                  <a:schemeClr val="accent1"/>
                </a:solidFill>
              </a:rPr>
              <a:t>أجزاء الحاسب المادية </a:t>
            </a:r>
            <a:r>
              <a:rPr lang="ar-SA" sz="2000" b="1" dirty="0"/>
              <a:t>، </a:t>
            </a:r>
            <a:r>
              <a:rPr lang="ar-SA" sz="2000" b="1" dirty="0">
                <a:solidFill>
                  <a:srgbClr val="ABBE00"/>
                </a:solidFill>
              </a:rPr>
              <a:t>البرمجية</a:t>
            </a:r>
            <a:r>
              <a:rPr lang="ar-SA" sz="2000" b="1" dirty="0"/>
              <a:t> ، </a:t>
            </a:r>
            <a:r>
              <a:rPr lang="ar-SA" sz="2000" b="1" dirty="0">
                <a:solidFill>
                  <a:srgbClr val="7030A0"/>
                </a:solidFill>
              </a:rPr>
              <a:t>الشبكات</a:t>
            </a:r>
            <a:r>
              <a:rPr lang="ar-SA" sz="2000" b="1" dirty="0"/>
              <a:t> ، </a:t>
            </a:r>
            <a:r>
              <a:rPr lang="ar-SA" sz="2000" b="1" dirty="0">
                <a:solidFill>
                  <a:schemeClr val="bg2">
                    <a:lumMod val="25000"/>
                  </a:schemeClr>
                </a:solidFill>
              </a:rPr>
              <a:t>أمن المعلومات </a:t>
            </a:r>
            <a:r>
              <a:rPr lang="ar-SA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2957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مستدير الزوايا 11"/>
          <p:cNvSpPr/>
          <p:nvPr/>
        </p:nvSpPr>
        <p:spPr>
          <a:xfrm>
            <a:off x="3491880" y="692696"/>
            <a:ext cx="4032448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هندسة البرمجيات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7740352" y="692696"/>
            <a:ext cx="656456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1"/>
                </a:solidFill>
                <a:cs typeface="PT Bold Heading" panose="02010400000000000000" pitchFamily="2" charset="-78"/>
              </a:rPr>
              <a:t>5</a:t>
            </a:r>
          </a:p>
        </p:txBody>
      </p:sp>
      <p:pic>
        <p:nvPicPr>
          <p:cNvPr id="4098" name="Picture 2" descr="صورة ذات صلة">
            <a:extLst>
              <a:ext uri="{FF2B5EF4-FFF2-40B4-BE49-F238E27FC236}">
                <a16:creationId xmlns:a16="http://schemas.microsoft.com/office/drawing/2014/main" id="{F2B4D8F6-1B01-4E25-9AEB-4485A2358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4464496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07B351-53E3-438C-B425-216C5634E299}"/>
              </a:ext>
            </a:extLst>
          </p:cNvPr>
          <p:cNvSpPr/>
          <p:nvPr/>
        </p:nvSpPr>
        <p:spPr>
          <a:xfrm>
            <a:off x="899592" y="1523146"/>
            <a:ext cx="7497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يهتم </a:t>
            </a:r>
            <a:r>
              <a:rPr lang="ar-SA" sz="2000" b="1" dirty="0">
                <a:solidFill>
                  <a:srgbClr val="7B9C38"/>
                </a:solidFill>
              </a:rPr>
              <a:t>بإنتاج وصيانة أنظمة وبرامج متقدمة</a:t>
            </a:r>
            <a:r>
              <a:rPr lang="ar-SA" sz="2000" b="1" dirty="0"/>
              <a:t> ذات قدرات عالية ومعقدة .</a:t>
            </a:r>
          </a:p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العمل يكون </a:t>
            </a:r>
            <a:r>
              <a:rPr lang="ar-SA" sz="2000" b="1" dirty="0">
                <a:solidFill>
                  <a:srgbClr val="FF0000"/>
                </a:solidFill>
              </a:rPr>
              <a:t>جماعيا</a:t>
            </a:r>
            <a:r>
              <a:rPr lang="ar-SA" sz="2000" b="1" dirty="0"/>
              <a:t> وليس </a:t>
            </a:r>
            <a:r>
              <a:rPr lang="ar-SA" sz="2000" b="1" dirty="0">
                <a:solidFill>
                  <a:srgbClr val="FF0000"/>
                </a:solidFill>
              </a:rPr>
              <a:t>فرديا</a:t>
            </a:r>
            <a:r>
              <a:rPr lang="ar-SA" sz="2000" b="1" dirty="0"/>
              <a:t> .</a:t>
            </a:r>
          </a:p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تم بناء الأنظمة الكبرى كأنظمة </a:t>
            </a:r>
            <a:r>
              <a:rPr lang="ar-SA" sz="2000" b="1" dirty="0">
                <a:solidFill>
                  <a:srgbClr val="0070C0"/>
                </a:solidFill>
              </a:rPr>
              <a:t>البنوك والقطاعات العسكرية </a:t>
            </a:r>
            <a:r>
              <a:rPr lang="ar-SA" sz="2000" b="1" dirty="0"/>
              <a:t>.</a:t>
            </a:r>
          </a:p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ar-SA" sz="2000" b="1" dirty="0"/>
              <a:t>يُدرس مبادئ </a:t>
            </a:r>
            <a:r>
              <a:rPr lang="ar-SA" sz="2000" b="1" dirty="0">
                <a:solidFill>
                  <a:srgbClr val="C00000"/>
                </a:solidFill>
              </a:rPr>
              <a:t>الرياضيات</a:t>
            </a:r>
            <a:r>
              <a:rPr lang="ar-SA" sz="2000" b="1" dirty="0"/>
              <a:t> </a:t>
            </a:r>
            <a:r>
              <a:rPr lang="ar-SA" sz="2000" b="1" dirty="0">
                <a:solidFill>
                  <a:srgbClr val="33CC33"/>
                </a:solidFill>
              </a:rPr>
              <a:t>والفيزياء</a:t>
            </a:r>
            <a:r>
              <a:rPr lang="ar-SA" sz="2000" b="1" dirty="0"/>
              <a:t> </a:t>
            </a:r>
            <a:r>
              <a:rPr lang="ar-SA" sz="2000" b="1" dirty="0">
                <a:solidFill>
                  <a:srgbClr val="FFC000"/>
                </a:solidFill>
              </a:rPr>
              <a:t>وعلوم الحاسب </a:t>
            </a:r>
            <a:r>
              <a:rPr lang="ar-SA" sz="2000" b="1" dirty="0"/>
              <a:t>و التعمق في </a:t>
            </a:r>
            <a:r>
              <a:rPr lang="ar-SA" sz="2000" b="1" dirty="0">
                <a:solidFill>
                  <a:srgbClr val="00B0F0"/>
                </a:solidFill>
              </a:rPr>
              <a:t>البرمجة</a:t>
            </a:r>
            <a:r>
              <a:rPr lang="ar-SA" sz="2000" b="1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94709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59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صورة ذات صلة">
            <a:extLst>
              <a:ext uri="{FF2B5EF4-FFF2-40B4-BE49-F238E27FC236}">
                <a16:creationId xmlns:a16="http://schemas.microsoft.com/office/drawing/2014/main" id="{398C2D55-C81D-4095-8FAF-C65A31865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52" y="382352"/>
            <a:ext cx="5566928" cy="55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F435FE2-EA0A-4978-BDB8-5B188FD92659}"/>
              </a:ext>
            </a:extLst>
          </p:cNvPr>
          <p:cNvSpPr/>
          <p:nvPr/>
        </p:nvSpPr>
        <p:spPr>
          <a:xfrm>
            <a:off x="2712356" y="4869160"/>
            <a:ext cx="37192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b="1" kern="10" dirty="0">
                <a:ln>
                  <a:solidFill>
                    <a:sysClr val="windowText" lastClr="000000"/>
                  </a:solidFill>
                </a:ln>
                <a:solidFill>
                  <a:srgbClr val="007D99"/>
                </a:solidFill>
                <a:latin typeface="كبير 1 هامش"/>
                <a:cs typeface="PT Bold Heading" panose="02010400000000000000" pitchFamily="2" charset="-78"/>
              </a:rPr>
              <a:t>مهن الـحـاسب </a:t>
            </a:r>
          </a:p>
        </p:txBody>
      </p:sp>
    </p:spTree>
    <p:extLst>
      <p:ext uri="{BB962C8B-B14F-4D97-AF65-F5344CB8AC3E}">
        <p14:creationId xmlns:p14="http://schemas.microsoft.com/office/powerpoint/2010/main" val="3085438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514475"/>
            <a:ext cx="748506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2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3FC337F-506B-4619-8F91-BE851BE053DA}"/>
              </a:ext>
            </a:extLst>
          </p:cNvPr>
          <p:cNvSpPr/>
          <p:nvPr/>
        </p:nvSpPr>
        <p:spPr>
          <a:xfrm rot="5400000">
            <a:off x="5280757" y="2864260"/>
            <a:ext cx="439248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b="1" kern="10" dirty="0">
                <a:solidFill>
                  <a:schemeClr val="bg1"/>
                </a:solidFill>
                <a:latin typeface="كبير 1 هامش"/>
                <a:cs typeface="+mj-cs"/>
              </a:rPr>
              <a:t>مـهـن الـحـا سب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663C24D-D890-4A56-B709-31592C50F659}"/>
              </a:ext>
            </a:extLst>
          </p:cNvPr>
          <p:cNvSpPr/>
          <p:nvPr/>
        </p:nvSpPr>
        <p:spPr>
          <a:xfrm rot="5400000">
            <a:off x="5024616" y="1608232"/>
            <a:ext cx="26324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0"/>
            <a:r>
              <a:rPr lang="ar-SA" b="1" kern="10" dirty="0">
                <a:solidFill>
                  <a:schemeClr val="bg1"/>
                </a:solidFill>
                <a:latin typeface="Times New Roman"/>
                <a:cs typeface="Times New Roman"/>
              </a:rPr>
              <a:t>وظائف المتخصصين في الحاسب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61BA99B-19C8-45AA-82A1-5B828EC8992A}"/>
              </a:ext>
            </a:extLst>
          </p:cNvPr>
          <p:cNvSpPr/>
          <p:nvPr/>
        </p:nvSpPr>
        <p:spPr>
          <a:xfrm rot="5400000">
            <a:off x="4942987" y="4582659"/>
            <a:ext cx="27959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ar-SA" b="1" kern="10" dirty="0">
                <a:solidFill>
                  <a:schemeClr val="bg1"/>
                </a:solidFill>
                <a:latin typeface="Times New Roman"/>
                <a:cs typeface="Times New Roman"/>
              </a:rPr>
              <a:t>وظائف لغير المتخصصين بالحاسب </a:t>
            </a:r>
            <a:endParaRPr lang="ar-SA" b="1" dirty="0">
              <a:solidFill>
                <a:schemeClr val="bg1"/>
              </a:solidFill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9FF21690-B753-46A8-8B80-E33A0C6E31F5}"/>
              </a:ext>
            </a:extLst>
          </p:cNvPr>
          <p:cNvCxnSpPr>
            <a:stCxn id="2" idx="2"/>
          </p:cNvCxnSpPr>
          <p:nvPr/>
        </p:nvCxnSpPr>
        <p:spPr>
          <a:xfrm flipH="1" flipV="1">
            <a:off x="6804248" y="3248980"/>
            <a:ext cx="288033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EA0A91A9-6168-4DE4-844B-DC5A2E249DF7}"/>
              </a:ext>
            </a:extLst>
          </p:cNvPr>
          <p:cNvCxnSpPr>
            <a:cxnSpLocks/>
          </p:cNvCxnSpPr>
          <p:nvPr/>
        </p:nvCxnSpPr>
        <p:spPr>
          <a:xfrm>
            <a:off x="6789091" y="1686998"/>
            <a:ext cx="15156" cy="32541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9EC889A3-3DD8-4A91-8906-791FBAB92709}"/>
              </a:ext>
            </a:extLst>
          </p:cNvPr>
          <p:cNvCxnSpPr/>
          <p:nvPr/>
        </p:nvCxnSpPr>
        <p:spPr>
          <a:xfrm flipH="1" flipV="1">
            <a:off x="6516216" y="1700807"/>
            <a:ext cx="288033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19B4DBEF-2ABB-4A6F-A940-CF3631C1F84B}"/>
              </a:ext>
            </a:extLst>
          </p:cNvPr>
          <p:cNvCxnSpPr/>
          <p:nvPr/>
        </p:nvCxnSpPr>
        <p:spPr>
          <a:xfrm flipH="1" flipV="1">
            <a:off x="6516216" y="4941167"/>
            <a:ext cx="288033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64E25FD-CC9E-4D68-9836-523B31DD093B}"/>
              </a:ext>
            </a:extLst>
          </p:cNvPr>
          <p:cNvSpPr/>
          <p:nvPr/>
        </p:nvSpPr>
        <p:spPr>
          <a:xfrm>
            <a:off x="2279391" y="476672"/>
            <a:ext cx="36967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ar-SA" sz="2000" b="1" kern="10" dirty="0">
                <a:latin typeface="Arial Black"/>
              </a:rPr>
              <a:t>مبرمج .</a:t>
            </a:r>
          </a:p>
          <a:p>
            <a:pPr marL="342900" indent="-342900">
              <a:buBlip>
                <a:blip r:embed="rId2"/>
              </a:buBlip>
            </a:pPr>
            <a:r>
              <a:rPr lang="ar-SA" sz="2000" b="1" kern="10" dirty="0">
                <a:latin typeface="Arial Black"/>
              </a:rPr>
              <a:t>محلل ومصمم نظم .</a:t>
            </a:r>
          </a:p>
          <a:p>
            <a:pPr marL="342900" indent="-342900">
              <a:buBlip>
                <a:blip r:embed="rId2"/>
              </a:buBlip>
            </a:pPr>
            <a:r>
              <a:rPr lang="ar-SA" sz="2000" b="1" kern="10" dirty="0">
                <a:latin typeface="Arial Black"/>
              </a:rPr>
              <a:t>أخصائي قاعدة بيانات .</a:t>
            </a:r>
          </a:p>
          <a:p>
            <a:pPr marL="342900" indent="-342900">
              <a:buBlip>
                <a:blip r:embed="rId2"/>
              </a:buBlip>
            </a:pPr>
            <a:r>
              <a:rPr lang="ar-SA" sz="2000" b="1" kern="10" dirty="0">
                <a:latin typeface="Arial Black"/>
              </a:rPr>
              <a:t>مهندس حاسب .</a:t>
            </a:r>
          </a:p>
          <a:p>
            <a:pPr marL="342900" indent="-342900">
              <a:buBlip>
                <a:blip r:embed="rId2"/>
              </a:buBlip>
            </a:pPr>
            <a:r>
              <a:rPr lang="ar-SA" sz="2000" b="1" kern="10" dirty="0">
                <a:latin typeface="Arial Black"/>
              </a:rPr>
              <a:t>فني حاسب / شبكات</a:t>
            </a:r>
          </a:p>
          <a:p>
            <a:pPr marL="342900" indent="-342900">
              <a:buBlip>
                <a:blip r:embed="rId2"/>
              </a:buBlip>
            </a:pPr>
            <a:r>
              <a:rPr lang="ar-SA" sz="2000" b="1" kern="10" dirty="0">
                <a:latin typeface="Arial Black"/>
              </a:rPr>
              <a:t>فني تصميم وإدارة المواقع .</a:t>
            </a:r>
          </a:p>
          <a:p>
            <a:pPr marL="342900" indent="-342900">
              <a:buBlip>
                <a:blip r:embed="rId2"/>
              </a:buBlip>
            </a:pPr>
            <a:r>
              <a:rPr lang="ar-SA" sz="2000" b="1" kern="10" dirty="0">
                <a:latin typeface="Arial Black"/>
              </a:rPr>
              <a:t>معلم ( مدرب ) حاسب .</a:t>
            </a:r>
          </a:p>
          <a:p>
            <a:pPr marL="342900" indent="-342900">
              <a:buBlip>
                <a:blip r:embed="rId2"/>
              </a:buBlip>
            </a:pPr>
            <a:r>
              <a:rPr lang="ar-SA" sz="2000" b="1" kern="10" dirty="0">
                <a:latin typeface="Arial Black"/>
              </a:rPr>
              <a:t>مسؤول أمن معلومات.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68787BB-E50A-419A-8AF2-A6F419D4611E}"/>
              </a:ext>
            </a:extLst>
          </p:cNvPr>
          <p:cNvSpPr/>
          <p:nvPr/>
        </p:nvSpPr>
        <p:spPr>
          <a:xfrm>
            <a:off x="1943585" y="3951717"/>
            <a:ext cx="40324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ar-SA" sz="2000" b="1" kern="10" dirty="0">
                <a:latin typeface="Arial Black"/>
              </a:rPr>
              <a:t>المصمم بالحاسب .</a:t>
            </a:r>
          </a:p>
          <a:p>
            <a:pPr marL="342900" indent="-342900">
              <a:buBlip>
                <a:blip r:embed="rId2"/>
              </a:buBlip>
            </a:pPr>
            <a:r>
              <a:rPr lang="ar-SA" sz="2000" b="1" kern="10" dirty="0">
                <a:latin typeface="Arial Black"/>
              </a:rPr>
              <a:t>الناشر الإلكتروني .</a:t>
            </a:r>
          </a:p>
          <a:p>
            <a:pPr marL="342900" indent="-342900">
              <a:buBlip>
                <a:blip r:embed="rId2"/>
              </a:buBlip>
            </a:pPr>
            <a:r>
              <a:rPr lang="ar-SA" sz="2000" b="1" kern="10" dirty="0">
                <a:latin typeface="Arial Black"/>
              </a:rPr>
              <a:t>فني رسم بالحاسب .</a:t>
            </a:r>
          </a:p>
          <a:p>
            <a:pPr marL="342900" indent="-342900">
              <a:buBlip>
                <a:blip r:embed="rId2"/>
              </a:buBlip>
            </a:pPr>
            <a:r>
              <a:rPr lang="ar-SA" sz="2000" b="1" kern="10" dirty="0">
                <a:latin typeface="Arial Black"/>
              </a:rPr>
              <a:t>مشغل أجهزة معتمدة على الحاسب .</a:t>
            </a:r>
          </a:p>
          <a:p>
            <a:pPr marL="342900" indent="-342900">
              <a:buBlip>
                <a:blip r:embed="rId2"/>
              </a:buBlip>
            </a:pPr>
            <a:r>
              <a:rPr lang="ar-SA" sz="2000" b="1" kern="10" dirty="0">
                <a:latin typeface="Arial Black"/>
              </a:rPr>
              <a:t>إداري مستخدم للحاسب .</a:t>
            </a:r>
          </a:p>
        </p:txBody>
      </p:sp>
    </p:spTree>
    <p:extLst>
      <p:ext uri="{BB962C8B-B14F-4D97-AF65-F5344CB8AC3E}">
        <p14:creationId xmlns:p14="http://schemas.microsoft.com/office/powerpoint/2010/main" val="187015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build="p"/>
      <p:bldP spid="1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صورة ذات صلة">
            <a:extLst>
              <a:ext uri="{FF2B5EF4-FFF2-40B4-BE49-F238E27FC236}">
                <a16:creationId xmlns:a16="http://schemas.microsoft.com/office/drawing/2014/main" id="{0C8FBE44-0254-4A34-9B92-31C340922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14" y="856109"/>
            <a:ext cx="5481772" cy="430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38ADFF2-681E-43EA-9DA6-3B97FD620629}"/>
              </a:ext>
            </a:extLst>
          </p:cNvPr>
          <p:cNvSpPr/>
          <p:nvPr/>
        </p:nvSpPr>
        <p:spPr>
          <a:xfrm>
            <a:off x="1679221" y="5158933"/>
            <a:ext cx="57855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ar-SA" sz="4000" kern="10" dirty="0">
                <a:latin typeface="Times New Roman"/>
                <a:cs typeface="PT Bold Heading" panose="02010400000000000000" pitchFamily="2" charset="-78"/>
              </a:rPr>
              <a:t>وظائف المتخصصين في الحاسب </a:t>
            </a:r>
            <a:endParaRPr lang="ar-SA" sz="4000" dirty="0"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1604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762757" y="1268760"/>
            <a:ext cx="7697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kern="10" dirty="0">
                <a:latin typeface="Arial Black"/>
              </a:rPr>
              <a:t>يقوم المبرمج بكتابة  البرنامج بأحد لغات البرمجة ،ويكون ملما بها .</a:t>
            </a:r>
          </a:p>
          <a:p>
            <a:pPr algn="justLow"/>
            <a:r>
              <a:rPr lang="ar-SA" sz="2400" b="1" kern="10" dirty="0">
                <a:latin typeface="Arial Black"/>
              </a:rPr>
              <a:t>وتختلف هذه المهنة بحسب نوع البرامج التي يقوم بتطويرها </a:t>
            </a:r>
            <a:r>
              <a:rPr lang="ar-SA" sz="2400" b="1" kern="10" dirty="0">
                <a:solidFill>
                  <a:srgbClr val="00B0F0"/>
                </a:solidFill>
                <a:latin typeface="Arial Black"/>
              </a:rPr>
              <a:t>كمبرمج تطبيقات </a:t>
            </a:r>
            <a:r>
              <a:rPr lang="ar-SA" sz="2400" b="1" kern="10" dirty="0">
                <a:latin typeface="Arial Black"/>
              </a:rPr>
              <a:t>أو </a:t>
            </a:r>
            <a:r>
              <a:rPr lang="ar-SA" sz="2400" b="1" kern="10" dirty="0">
                <a:solidFill>
                  <a:srgbClr val="FF0000"/>
                </a:solidFill>
                <a:latin typeface="Arial Black"/>
              </a:rPr>
              <a:t>نظم</a:t>
            </a:r>
            <a:r>
              <a:rPr lang="ar-SA" sz="2400" b="1" kern="10" dirty="0">
                <a:latin typeface="Arial Black"/>
              </a:rPr>
              <a:t> أو </a:t>
            </a:r>
            <a:r>
              <a:rPr lang="ar-SA" sz="2400" b="1" kern="10" dirty="0">
                <a:solidFill>
                  <a:srgbClr val="7B9C38"/>
                </a:solidFill>
                <a:latin typeface="Arial Black"/>
              </a:rPr>
              <a:t>مواقع إنترنت</a:t>
            </a:r>
            <a:r>
              <a:rPr lang="ar-SA" sz="2400" b="1" kern="10" dirty="0">
                <a:latin typeface="Arial Black"/>
              </a:rPr>
              <a:t>.</a:t>
            </a:r>
          </a:p>
          <a:p>
            <a:pPr algn="justLow"/>
            <a:r>
              <a:rPr lang="ar-SA" sz="2400" b="1" kern="10" dirty="0">
                <a:latin typeface="Arial Black"/>
              </a:rPr>
              <a:t>يحمل المبرمج في الغالب </a:t>
            </a:r>
            <a:r>
              <a:rPr lang="ar-SA" sz="2400" b="1" kern="10" dirty="0">
                <a:solidFill>
                  <a:srgbClr val="83E51F"/>
                </a:solidFill>
                <a:latin typeface="Arial Black"/>
              </a:rPr>
              <a:t>شهادة جامعية </a:t>
            </a:r>
            <a:r>
              <a:rPr lang="ar-SA" sz="2400" b="1" kern="10" dirty="0">
                <a:latin typeface="Arial Black"/>
              </a:rPr>
              <a:t>في تخصص </a:t>
            </a:r>
            <a:r>
              <a:rPr lang="ar-SA" sz="2400" b="1" kern="10" dirty="0">
                <a:solidFill>
                  <a:srgbClr val="00B0F0"/>
                </a:solidFill>
                <a:latin typeface="Arial Black"/>
              </a:rPr>
              <a:t>علوم الحاسب </a:t>
            </a:r>
            <a:r>
              <a:rPr lang="ar-SA" sz="2400" b="1" kern="10" dirty="0">
                <a:latin typeface="Arial Black"/>
              </a:rPr>
              <a:t>.</a:t>
            </a:r>
          </a:p>
          <a:p>
            <a:pPr algn="justLow"/>
            <a:r>
              <a:rPr lang="ar-SA" sz="2400" b="1" kern="10" dirty="0">
                <a:latin typeface="Arial Black"/>
              </a:rPr>
              <a:t>أو أحد </a:t>
            </a:r>
            <a:r>
              <a:rPr lang="ar-SA" sz="2400" b="1" kern="10" dirty="0">
                <a:solidFill>
                  <a:schemeClr val="accent2">
                    <a:lumMod val="75000"/>
                  </a:schemeClr>
                </a:solidFill>
                <a:latin typeface="Arial Black"/>
              </a:rPr>
              <a:t>الشهادات العالمية </a:t>
            </a:r>
            <a:r>
              <a:rPr lang="ar-SA" sz="2400" b="1" kern="10" dirty="0">
                <a:latin typeface="Arial Black"/>
              </a:rPr>
              <a:t>في مجال </a:t>
            </a:r>
            <a:r>
              <a:rPr lang="ar-SA" sz="2400" b="1" kern="10" dirty="0">
                <a:solidFill>
                  <a:srgbClr val="FFC000"/>
                </a:solidFill>
                <a:latin typeface="Arial Black"/>
              </a:rPr>
              <a:t>البرمجة</a:t>
            </a:r>
            <a:r>
              <a:rPr lang="ar-SA" sz="2400" b="1" kern="10" dirty="0">
                <a:latin typeface="Arial Black"/>
              </a:rPr>
              <a:t> .</a:t>
            </a:r>
          </a:p>
        </p:txBody>
      </p:sp>
      <p:pic>
        <p:nvPicPr>
          <p:cNvPr id="8" name="Picture 3" descr="F:\carmackwor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5194" y="3284984"/>
            <a:ext cx="3713612" cy="2799205"/>
          </a:xfrm>
          <a:prstGeom prst="rect">
            <a:avLst/>
          </a:prstGeom>
          <a:noFill/>
          <a:ln w="57150">
            <a:solidFill>
              <a:srgbClr val="84EB1D"/>
            </a:solidFill>
          </a:ln>
        </p:spPr>
      </p:pic>
      <p:sp>
        <p:nvSpPr>
          <p:cNvPr id="9" name="مستطيل مستدير الزوايا 8"/>
          <p:cNvSpPr/>
          <p:nvPr/>
        </p:nvSpPr>
        <p:spPr>
          <a:xfrm>
            <a:off x="2627784" y="620688"/>
            <a:ext cx="3888432" cy="432048"/>
          </a:xfrm>
          <a:prstGeom prst="roundRect">
            <a:avLst/>
          </a:prstGeom>
          <a:solidFill>
            <a:srgbClr val="84EB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مبرمج</a:t>
            </a:r>
          </a:p>
        </p:txBody>
      </p:sp>
    </p:spTree>
    <p:extLst>
      <p:ext uri="{BB962C8B-B14F-4D97-AF65-F5344CB8AC3E}">
        <p14:creationId xmlns:p14="http://schemas.microsoft.com/office/powerpoint/2010/main" val="52125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1141771-65AD-4E8B-8F39-4DCCC810D062}"/>
              </a:ext>
            </a:extLst>
          </p:cNvPr>
          <p:cNvSpPr/>
          <p:nvPr/>
        </p:nvSpPr>
        <p:spPr>
          <a:xfrm>
            <a:off x="762757" y="1437744"/>
            <a:ext cx="7697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kern="10" dirty="0">
                <a:latin typeface="Arial Black"/>
              </a:rPr>
              <a:t>قبل برمجة أي نظام يقوم محلل النظام </a:t>
            </a:r>
            <a:r>
              <a:rPr lang="ar-SA" sz="2400" b="1" kern="10" dirty="0">
                <a:solidFill>
                  <a:srgbClr val="81E51D"/>
                </a:solidFill>
                <a:latin typeface="Arial Black"/>
              </a:rPr>
              <a:t>بدراسة النظام واحتياجاته ومتطلباته والتخطيط له </a:t>
            </a:r>
            <a:r>
              <a:rPr lang="ar-SA" sz="2400" b="1" kern="10" dirty="0">
                <a:latin typeface="Arial Black"/>
              </a:rPr>
              <a:t>، ثم يقوم مصمم النظام </a:t>
            </a:r>
            <a:r>
              <a:rPr lang="ar-SA" sz="2400" b="1" kern="10" dirty="0">
                <a:solidFill>
                  <a:srgbClr val="FF0000"/>
                </a:solidFill>
                <a:latin typeface="Arial Black"/>
              </a:rPr>
              <a:t>بوضع التصميم بالكامل </a:t>
            </a:r>
            <a:r>
              <a:rPr lang="ar-SA" sz="2400" b="1" kern="10" dirty="0">
                <a:latin typeface="Arial Black"/>
              </a:rPr>
              <a:t>.</a:t>
            </a:r>
          </a:p>
          <a:p>
            <a:pPr algn="justLow"/>
            <a:r>
              <a:rPr lang="ar-SA" sz="2400" b="1" kern="10" dirty="0">
                <a:latin typeface="Arial Black"/>
              </a:rPr>
              <a:t>يحمل محلل النظم </a:t>
            </a:r>
            <a:r>
              <a:rPr lang="ar-SA" sz="2400" b="1" kern="10" dirty="0">
                <a:solidFill>
                  <a:srgbClr val="000099"/>
                </a:solidFill>
                <a:latin typeface="Arial Black"/>
              </a:rPr>
              <a:t>شهادة جامعية في تخصص نظم المعلومات </a:t>
            </a:r>
            <a:r>
              <a:rPr lang="ar-SA" sz="2400" b="1" kern="10" dirty="0">
                <a:latin typeface="Arial Black"/>
              </a:rPr>
              <a:t>.</a:t>
            </a:r>
          </a:p>
          <a:p>
            <a:pPr algn="justLow"/>
            <a:r>
              <a:rPr lang="ar-SA" sz="2400" b="1" kern="10" dirty="0">
                <a:latin typeface="Arial Black"/>
              </a:rPr>
              <a:t>أو يحمل أحد </a:t>
            </a:r>
            <a:r>
              <a:rPr lang="ar-SA" sz="2400" b="1" kern="10" dirty="0">
                <a:solidFill>
                  <a:srgbClr val="FFC000"/>
                </a:solidFill>
                <a:latin typeface="Arial Black"/>
              </a:rPr>
              <a:t>الشهادات العالمية في مجال تحليل النظم </a:t>
            </a:r>
            <a:r>
              <a:rPr lang="ar-SA" sz="2400" b="1" kern="10" dirty="0">
                <a:latin typeface="Arial Black"/>
              </a:rPr>
              <a:t>.</a:t>
            </a:r>
          </a:p>
        </p:txBody>
      </p:sp>
      <p:pic>
        <p:nvPicPr>
          <p:cNvPr id="5" name="Picture 2" descr="F:\image002.gif">
            <a:extLst>
              <a:ext uri="{FF2B5EF4-FFF2-40B4-BE49-F238E27FC236}">
                <a16:creationId xmlns:a16="http://schemas.microsoft.com/office/drawing/2014/main" id="{397B186D-2FFC-4496-8314-A917FEF9BC4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1594" y="3429000"/>
            <a:ext cx="3600000" cy="2700000"/>
          </a:xfrm>
          <a:prstGeom prst="rect">
            <a:avLst/>
          </a:prstGeom>
          <a:noFill/>
          <a:ln w="57150">
            <a:solidFill>
              <a:srgbClr val="84EB1D"/>
            </a:solidFill>
          </a:ln>
        </p:spPr>
      </p:pic>
      <p:sp>
        <p:nvSpPr>
          <p:cNvPr id="4" name="مستطيل مستدير الزوايا 8">
            <a:extLst>
              <a:ext uri="{FF2B5EF4-FFF2-40B4-BE49-F238E27FC236}">
                <a16:creationId xmlns:a16="http://schemas.microsoft.com/office/drawing/2014/main" id="{423EC9B9-3C01-4FAE-9498-029250C6DB3F}"/>
              </a:ext>
            </a:extLst>
          </p:cNvPr>
          <p:cNvSpPr/>
          <p:nvPr/>
        </p:nvSpPr>
        <p:spPr>
          <a:xfrm>
            <a:off x="2627784" y="620688"/>
            <a:ext cx="3888432" cy="432048"/>
          </a:xfrm>
          <a:prstGeom prst="roundRect">
            <a:avLst/>
          </a:prstGeom>
          <a:solidFill>
            <a:srgbClr val="84EB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محلل ومصمم نظم</a:t>
            </a:r>
          </a:p>
        </p:txBody>
      </p:sp>
    </p:spTree>
    <p:extLst>
      <p:ext uri="{BB962C8B-B14F-4D97-AF65-F5344CB8AC3E}">
        <p14:creationId xmlns:p14="http://schemas.microsoft.com/office/powerpoint/2010/main" val="26961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database-administrator.jpg">
            <a:extLst>
              <a:ext uri="{FF2B5EF4-FFF2-40B4-BE49-F238E27FC236}">
                <a16:creationId xmlns:a16="http://schemas.microsoft.com/office/drawing/2014/main" id="{4C476DA8-6DAA-4C20-928C-E453C7E6D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796" y="3068960"/>
            <a:ext cx="3672408" cy="2736304"/>
          </a:xfrm>
          <a:prstGeom prst="rect">
            <a:avLst/>
          </a:prstGeom>
          <a:noFill/>
          <a:ln w="57150">
            <a:solidFill>
              <a:srgbClr val="84EB1D"/>
            </a:solidFill>
          </a:ln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8358412-E062-4B26-A202-2CCE44DF8237}"/>
              </a:ext>
            </a:extLst>
          </p:cNvPr>
          <p:cNvSpPr/>
          <p:nvPr/>
        </p:nvSpPr>
        <p:spPr>
          <a:xfrm>
            <a:off x="762757" y="1437744"/>
            <a:ext cx="7697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kern="10" dirty="0">
                <a:latin typeface="Arial Black"/>
              </a:rPr>
              <a:t>مسؤول عن بناء </a:t>
            </a:r>
            <a:r>
              <a:rPr lang="ar-SA" sz="2400" b="1" kern="10" dirty="0">
                <a:solidFill>
                  <a:srgbClr val="82E51E"/>
                </a:solidFill>
                <a:latin typeface="Arial Black"/>
              </a:rPr>
              <a:t>وتطوير وإدارة وصيانة قاعدة البيانات </a:t>
            </a:r>
            <a:r>
              <a:rPr lang="ar-SA" sz="2400" b="1" kern="10" dirty="0">
                <a:latin typeface="Arial Black"/>
              </a:rPr>
              <a:t>.</a:t>
            </a:r>
          </a:p>
          <a:p>
            <a:pPr algn="justLow"/>
            <a:r>
              <a:rPr lang="ar-SA" sz="2400" b="1" kern="10" dirty="0">
                <a:solidFill>
                  <a:srgbClr val="000099"/>
                </a:solidFill>
                <a:latin typeface="Arial Black"/>
              </a:rPr>
              <a:t>غاليا يحمل شهادة متخصصة في أحد أنظمة قاعدة البيانات المعروفة .</a:t>
            </a:r>
          </a:p>
        </p:txBody>
      </p:sp>
      <p:sp>
        <p:nvSpPr>
          <p:cNvPr id="11" name="مستطيل مستدير الزوايا 8">
            <a:extLst>
              <a:ext uri="{FF2B5EF4-FFF2-40B4-BE49-F238E27FC236}">
                <a16:creationId xmlns:a16="http://schemas.microsoft.com/office/drawing/2014/main" id="{0660B876-D97E-4DB2-B9FC-CBE46C2E311B}"/>
              </a:ext>
            </a:extLst>
          </p:cNvPr>
          <p:cNvSpPr/>
          <p:nvPr/>
        </p:nvSpPr>
        <p:spPr>
          <a:xfrm>
            <a:off x="2627784" y="620688"/>
            <a:ext cx="3888432" cy="432048"/>
          </a:xfrm>
          <a:prstGeom prst="roundRect">
            <a:avLst/>
          </a:prstGeom>
          <a:solidFill>
            <a:srgbClr val="84EB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أخصائي قاعدة بيانات</a:t>
            </a:r>
          </a:p>
        </p:txBody>
      </p:sp>
    </p:spTree>
    <p:extLst>
      <p:ext uri="{BB962C8B-B14F-4D97-AF65-F5344CB8AC3E}">
        <p14:creationId xmlns:p14="http://schemas.microsoft.com/office/powerpoint/2010/main" val="173580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4-bryant.jpg">
            <a:extLst>
              <a:ext uri="{FF2B5EF4-FFF2-40B4-BE49-F238E27FC236}">
                <a16:creationId xmlns:a16="http://schemas.microsoft.com/office/drawing/2014/main" id="{CA5EAF3B-132F-412A-9A23-DFEFBCCB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900" y="3307676"/>
            <a:ext cx="3672408" cy="2827788"/>
          </a:xfrm>
          <a:prstGeom prst="rect">
            <a:avLst/>
          </a:prstGeom>
          <a:noFill/>
          <a:ln w="57150">
            <a:solidFill>
              <a:srgbClr val="84EB1D"/>
            </a:solidFill>
          </a:ln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F56BEBF-5AD3-43DB-BC08-1D8276EC713A}"/>
              </a:ext>
            </a:extLst>
          </p:cNvPr>
          <p:cNvSpPr/>
          <p:nvPr/>
        </p:nvSpPr>
        <p:spPr>
          <a:xfrm>
            <a:off x="762757" y="1437744"/>
            <a:ext cx="7697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kern="10" dirty="0">
                <a:solidFill>
                  <a:srgbClr val="82E51E"/>
                </a:solidFill>
                <a:latin typeface="Arial Black"/>
              </a:rPr>
              <a:t>يقوم بتهيئة أجهزة الحاسب للعمل </a:t>
            </a:r>
            <a:r>
              <a:rPr lang="ar-SA" sz="2400" b="1" kern="10" dirty="0">
                <a:latin typeface="Arial Black"/>
              </a:rPr>
              <a:t>، </a:t>
            </a:r>
            <a:r>
              <a:rPr lang="ar-SA" sz="2400" b="1" kern="10" dirty="0">
                <a:solidFill>
                  <a:srgbClr val="FF0000"/>
                </a:solidFill>
                <a:latin typeface="Arial Black"/>
              </a:rPr>
              <a:t>وتحميل نظام التشغيل والبرمجيات المطلوبة</a:t>
            </a:r>
            <a:r>
              <a:rPr lang="ar-SA" sz="2400" b="1" kern="10" dirty="0">
                <a:latin typeface="Arial Black"/>
              </a:rPr>
              <a:t> ، </a:t>
            </a:r>
            <a:r>
              <a:rPr lang="ar-SA" sz="2400" b="1" kern="10" dirty="0">
                <a:solidFill>
                  <a:srgbClr val="FFC000"/>
                </a:solidFill>
                <a:latin typeface="Arial Black"/>
              </a:rPr>
              <a:t>وتجهيز الأجهزة الملحقة كالطابعات </a:t>
            </a:r>
            <a:r>
              <a:rPr lang="ar-SA" sz="2400" b="1" kern="10" dirty="0">
                <a:latin typeface="Arial Black"/>
              </a:rPr>
              <a:t>، بالإضافة إلى </a:t>
            </a:r>
            <a:r>
              <a:rPr lang="ar-SA" sz="2400" b="1" kern="10" dirty="0">
                <a:solidFill>
                  <a:schemeClr val="accent4">
                    <a:lumMod val="75000"/>
                  </a:schemeClr>
                </a:solidFill>
                <a:latin typeface="Arial Black"/>
              </a:rPr>
              <a:t>مراقبة عمل الأجهزة لضمان سيرها دون خلل</a:t>
            </a:r>
            <a:r>
              <a:rPr lang="ar-SA" sz="2400" b="1" kern="10" dirty="0">
                <a:latin typeface="Arial Black"/>
              </a:rPr>
              <a:t>.</a:t>
            </a:r>
          </a:p>
          <a:p>
            <a:pPr algn="justLow"/>
            <a:r>
              <a:rPr lang="ar-SA" sz="2400" b="1" kern="10" dirty="0">
                <a:latin typeface="Arial Black"/>
              </a:rPr>
              <a:t>ويحمل </a:t>
            </a:r>
            <a:r>
              <a:rPr lang="ar-SA" sz="2400" b="1" kern="10" dirty="0">
                <a:solidFill>
                  <a:schemeClr val="accent1"/>
                </a:solidFill>
                <a:latin typeface="Arial Black"/>
              </a:rPr>
              <a:t>دبلوم فني </a:t>
            </a:r>
            <a:r>
              <a:rPr lang="ar-SA" sz="2400" b="1" kern="10" dirty="0">
                <a:latin typeface="Arial Black"/>
              </a:rPr>
              <a:t>،او </a:t>
            </a:r>
            <a:r>
              <a:rPr lang="ar-SA" sz="2400" b="1" kern="10" dirty="0">
                <a:solidFill>
                  <a:srgbClr val="C00000"/>
                </a:solidFill>
                <a:latin typeface="Arial Black"/>
              </a:rPr>
              <a:t>إحدى الشهادات العالمية </a:t>
            </a:r>
            <a:r>
              <a:rPr lang="ar-SA" sz="2400" b="1" kern="10" dirty="0">
                <a:latin typeface="Arial Black"/>
              </a:rPr>
              <a:t>.</a:t>
            </a:r>
          </a:p>
        </p:txBody>
      </p:sp>
      <p:sp>
        <p:nvSpPr>
          <p:cNvPr id="12" name="مستطيل مستدير الزوايا 8">
            <a:extLst>
              <a:ext uri="{FF2B5EF4-FFF2-40B4-BE49-F238E27FC236}">
                <a16:creationId xmlns:a16="http://schemas.microsoft.com/office/drawing/2014/main" id="{5E2479FE-78DB-4E33-A0E9-6735E20F58B4}"/>
              </a:ext>
            </a:extLst>
          </p:cNvPr>
          <p:cNvSpPr/>
          <p:nvPr/>
        </p:nvSpPr>
        <p:spPr>
          <a:xfrm>
            <a:off x="2627784" y="620688"/>
            <a:ext cx="3888432" cy="432048"/>
          </a:xfrm>
          <a:prstGeom prst="roundRect">
            <a:avLst/>
          </a:prstGeom>
          <a:solidFill>
            <a:srgbClr val="84EB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مهندس حاسب</a:t>
            </a:r>
          </a:p>
        </p:txBody>
      </p:sp>
    </p:spTree>
    <p:extLst>
      <p:ext uri="{BB962C8B-B14F-4D97-AF65-F5344CB8AC3E}">
        <p14:creationId xmlns:p14="http://schemas.microsoft.com/office/powerpoint/2010/main" val="1761363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croppercapture40.jpg">
            <a:extLst>
              <a:ext uri="{FF2B5EF4-FFF2-40B4-BE49-F238E27FC236}">
                <a16:creationId xmlns:a16="http://schemas.microsoft.com/office/drawing/2014/main" id="{F1069A85-64FC-42AA-9163-5A110173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140968"/>
            <a:ext cx="3672408" cy="2952328"/>
          </a:xfrm>
          <a:prstGeom prst="rect">
            <a:avLst/>
          </a:prstGeom>
          <a:noFill/>
          <a:ln w="57150">
            <a:solidFill>
              <a:srgbClr val="84EB1D"/>
            </a:solidFill>
          </a:ln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5E4DEFC1-6A59-4AF5-925D-B41679065305}"/>
              </a:ext>
            </a:extLst>
          </p:cNvPr>
          <p:cNvSpPr/>
          <p:nvPr/>
        </p:nvSpPr>
        <p:spPr>
          <a:xfrm>
            <a:off x="762757" y="1437744"/>
            <a:ext cx="7697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kern="10" dirty="0">
                <a:latin typeface="Arial Black"/>
              </a:rPr>
              <a:t>بناء وتطوير </a:t>
            </a:r>
            <a:r>
              <a:rPr lang="ar-SA" sz="2400" b="1" kern="10" dirty="0">
                <a:solidFill>
                  <a:srgbClr val="82E51E"/>
                </a:solidFill>
                <a:latin typeface="Arial Black"/>
              </a:rPr>
              <a:t>الأجزاء المادية لجهاز الحاسب والشبكات وأنظمة التحكم الرقمي والإشراف على تشغيلها وصيانتها </a:t>
            </a:r>
            <a:r>
              <a:rPr lang="ar-SA" sz="2400" b="1" kern="10" dirty="0">
                <a:latin typeface="Arial Black"/>
              </a:rPr>
              <a:t>.</a:t>
            </a:r>
          </a:p>
          <a:p>
            <a:pPr algn="justLow"/>
            <a:r>
              <a:rPr lang="ar-SA" sz="2400" b="1" kern="10" dirty="0">
                <a:solidFill>
                  <a:srgbClr val="000099"/>
                </a:solidFill>
                <a:latin typeface="Arial Black"/>
              </a:rPr>
              <a:t>يحمل </a:t>
            </a:r>
            <a:r>
              <a:rPr lang="ar-SA" sz="2400" b="1" kern="10" dirty="0">
                <a:solidFill>
                  <a:srgbClr val="FF0000"/>
                </a:solidFill>
                <a:latin typeface="Arial Black"/>
              </a:rPr>
              <a:t>شهادة جامعية في هندسة الحاسب </a:t>
            </a:r>
            <a:r>
              <a:rPr lang="ar-SA" sz="2400" b="1" kern="10" dirty="0">
                <a:solidFill>
                  <a:srgbClr val="000099"/>
                </a:solidFill>
                <a:latin typeface="Arial Black"/>
              </a:rPr>
              <a:t>.</a:t>
            </a:r>
          </a:p>
          <a:p>
            <a:pPr algn="justLow"/>
            <a:r>
              <a:rPr lang="ar-SA" sz="2400" b="1" kern="10" dirty="0">
                <a:latin typeface="Arial Black"/>
              </a:rPr>
              <a:t>أو يحمل أحدى </a:t>
            </a:r>
            <a:r>
              <a:rPr lang="ar-SA" sz="2400" b="1" kern="10" dirty="0">
                <a:solidFill>
                  <a:srgbClr val="000099"/>
                </a:solidFill>
                <a:latin typeface="Arial Black"/>
              </a:rPr>
              <a:t>الشهادات العالمية في هندسة الحاسب </a:t>
            </a:r>
            <a:r>
              <a:rPr lang="ar-SA" sz="2400" b="1" kern="10" dirty="0">
                <a:latin typeface="Arial Black"/>
              </a:rPr>
              <a:t>.</a:t>
            </a:r>
          </a:p>
        </p:txBody>
      </p:sp>
      <p:sp>
        <p:nvSpPr>
          <p:cNvPr id="11" name="مستطيل مستدير الزوايا 8">
            <a:extLst>
              <a:ext uri="{FF2B5EF4-FFF2-40B4-BE49-F238E27FC236}">
                <a16:creationId xmlns:a16="http://schemas.microsoft.com/office/drawing/2014/main" id="{5D643FE5-9224-45EC-A93E-172D1F2091F2}"/>
              </a:ext>
            </a:extLst>
          </p:cNvPr>
          <p:cNvSpPr/>
          <p:nvPr/>
        </p:nvSpPr>
        <p:spPr>
          <a:xfrm>
            <a:off x="2627784" y="620688"/>
            <a:ext cx="3888432" cy="432048"/>
          </a:xfrm>
          <a:prstGeom prst="roundRect">
            <a:avLst/>
          </a:prstGeom>
          <a:solidFill>
            <a:srgbClr val="84EB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فني حاسب</a:t>
            </a:r>
          </a:p>
        </p:txBody>
      </p:sp>
    </p:spTree>
    <p:extLst>
      <p:ext uri="{BB962C8B-B14F-4D97-AF65-F5344CB8AC3E}">
        <p14:creationId xmlns:p14="http://schemas.microsoft.com/office/powerpoint/2010/main" val="619514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FEA9700D-C7F2-4AD0-B21D-FA57684F5A95}"/>
              </a:ext>
            </a:extLst>
          </p:cNvPr>
          <p:cNvSpPr/>
          <p:nvPr/>
        </p:nvSpPr>
        <p:spPr>
          <a:xfrm>
            <a:off x="762757" y="1437744"/>
            <a:ext cx="7697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dirty="0"/>
              <a:t>هو المسئول عن </a:t>
            </a:r>
            <a:r>
              <a:rPr lang="ar-SA" sz="2400" b="1" dirty="0">
                <a:solidFill>
                  <a:srgbClr val="82E51E"/>
                </a:solidFill>
              </a:rPr>
              <a:t>تركيب وتشغيل وصيانة شبكات الحاسب</a:t>
            </a:r>
            <a:r>
              <a:rPr lang="ar-SA" sz="2400" b="1" dirty="0"/>
              <a:t> المرتبطة بأجهزة الحاسب بعضها بعضا . </a:t>
            </a:r>
            <a:r>
              <a:rPr lang="ar-SA" sz="2400" b="1" kern="10" dirty="0">
                <a:latin typeface="Arial Black"/>
              </a:rPr>
              <a:t>ويحمل </a:t>
            </a:r>
            <a:r>
              <a:rPr lang="ar-SA" sz="2400" b="1" kern="10" dirty="0">
                <a:solidFill>
                  <a:srgbClr val="FF0000"/>
                </a:solidFill>
                <a:latin typeface="Arial Black"/>
              </a:rPr>
              <a:t>دبلوم فني </a:t>
            </a:r>
            <a:r>
              <a:rPr lang="ar-SA" sz="2400" b="1" kern="10" dirty="0">
                <a:latin typeface="Arial Black"/>
              </a:rPr>
              <a:t>،او إحدى </a:t>
            </a:r>
            <a:r>
              <a:rPr lang="ar-SA" sz="2400" b="1" kern="10" dirty="0">
                <a:solidFill>
                  <a:srgbClr val="000099"/>
                </a:solidFill>
                <a:latin typeface="Arial Black"/>
              </a:rPr>
              <a:t>الشهادات العالمية </a:t>
            </a:r>
            <a:r>
              <a:rPr lang="ar-SA" sz="2400" b="1" kern="10" dirty="0">
                <a:latin typeface="Arial Black"/>
              </a:rPr>
              <a:t>.</a:t>
            </a:r>
          </a:p>
        </p:txBody>
      </p:sp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B7968098-750F-45B6-85A9-B44525F7466E}"/>
              </a:ext>
            </a:extLst>
          </p:cNvPr>
          <p:cNvSpPr/>
          <p:nvPr/>
        </p:nvSpPr>
        <p:spPr>
          <a:xfrm>
            <a:off x="2627784" y="620688"/>
            <a:ext cx="3888432" cy="432048"/>
          </a:xfrm>
          <a:prstGeom prst="roundRect">
            <a:avLst/>
          </a:prstGeom>
          <a:solidFill>
            <a:srgbClr val="84EB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فني شبكات</a:t>
            </a:r>
          </a:p>
        </p:txBody>
      </p:sp>
      <p:pic>
        <p:nvPicPr>
          <p:cNvPr id="10" name="Picture 2" descr="F:\images.jpg">
            <a:extLst>
              <a:ext uri="{FF2B5EF4-FFF2-40B4-BE49-F238E27FC236}">
                <a16:creationId xmlns:a16="http://schemas.microsoft.com/office/drawing/2014/main" id="{D15FD809-0CFB-445A-87BD-6FA468A9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84984"/>
            <a:ext cx="3622887" cy="2664296"/>
          </a:xfrm>
          <a:prstGeom prst="rect">
            <a:avLst/>
          </a:prstGeom>
          <a:noFill/>
          <a:ln w="57150">
            <a:solidFill>
              <a:srgbClr val="84EB1D"/>
            </a:solidFill>
          </a:ln>
        </p:spPr>
      </p:pic>
    </p:spTree>
    <p:extLst>
      <p:ext uri="{BB962C8B-B14F-4D97-AF65-F5344CB8AC3E}">
        <p14:creationId xmlns:p14="http://schemas.microsoft.com/office/powerpoint/2010/main" val="13919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4909D7D7-D356-43D9-BA78-E28F3DD0495D}"/>
              </a:ext>
            </a:extLst>
          </p:cNvPr>
          <p:cNvSpPr/>
          <p:nvPr/>
        </p:nvSpPr>
        <p:spPr>
          <a:xfrm>
            <a:off x="762757" y="1455167"/>
            <a:ext cx="7697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kern="10" dirty="0">
                <a:latin typeface="Arial Black"/>
              </a:rPr>
              <a:t>يقوم </a:t>
            </a:r>
            <a:r>
              <a:rPr lang="ar-SA" sz="2400" b="1" kern="10" dirty="0">
                <a:solidFill>
                  <a:srgbClr val="82E51E"/>
                </a:solidFill>
                <a:latin typeface="Arial Black"/>
              </a:rPr>
              <a:t>بتصميم وإدارة مواقع الشبكة العنكبوتية والإشراف على أدائها </a:t>
            </a:r>
            <a:r>
              <a:rPr lang="ar-SA" sz="2400" b="1" kern="10" dirty="0">
                <a:latin typeface="Arial Black"/>
              </a:rPr>
              <a:t>. </a:t>
            </a:r>
            <a:endParaRPr lang="ar-SA" sz="2400" b="1" kern="10" dirty="0">
              <a:solidFill>
                <a:srgbClr val="000099"/>
              </a:solidFill>
              <a:latin typeface="Arial Black"/>
            </a:endParaRPr>
          </a:p>
        </p:txBody>
      </p:sp>
      <p:pic>
        <p:nvPicPr>
          <p:cNvPr id="10" name="Picture 2" descr="http://www.sonorawebdesign.com/wp-content/uploads/2013/11/Ecommerce-Website-Designer.png">
            <a:extLst>
              <a:ext uri="{FF2B5EF4-FFF2-40B4-BE49-F238E27FC236}">
                <a16:creationId xmlns:a16="http://schemas.microsoft.com/office/drawing/2014/main" id="{F1DF4FFC-0A86-463B-91BB-8B96F9F51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53" y="3212976"/>
            <a:ext cx="3594434" cy="2644363"/>
          </a:xfrm>
          <a:prstGeom prst="rect">
            <a:avLst/>
          </a:prstGeom>
          <a:noFill/>
          <a:ln w="57150">
            <a:solidFill>
              <a:srgbClr val="84EB1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مستدير الزوايا 8">
            <a:extLst>
              <a:ext uri="{FF2B5EF4-FFF2-40B4-BE49-F238E27FC236}">
                <a16:creationId xmlns:a16="http://schemas.microsoft.com/office/drawing/2014/main" id="{086F5035-7B1F-4F5E-924C-5CB563E0519D}"/>
              </a:ext>
            </a:extLst>
          </p:cNvPr>
          <p:cNvSpPr/>
          <p:nvPr/>
        </p:nvSpPr>
        <p:spPr>
          <a:xfrm>
            <a:off x="2627784" y="620688"/>
            <a:ext cx="3888432" cy="432048"/>
          </a:xfrm>
          <a:prstGeom prst="roundRect">
            <a:avLst/>
          </a:prstGeom>
          <a:solidFill>
            <a:srgbClr val="84EB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فني تصميم وإدارة المواقع</a:t>
            </a:r>
          </a:p>
        </p:txBody>
      </p:sp>
    </p:spTree>
    <p:extLst>
      <p:ext uri="{BB962C8B-B14F-4D97-AF65-F5344CB8AC3E}">
        <p14:creationId xmlns:p14="http://schemas.microsoft.com/office/powerpoint/2010/main" val="2918913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نورةلب\Documents\121610001216jqqg768b7ycmtnk5cef.jpg">
            <a:extLst>
              <a:ext uri="{FF2B5EF4-FFF2-40B4-BE49-F238E27FC236}">
                <a16:creationId xmlns:a16="http://schemas.microsoft.com/office/drawing/2014/main" id="{126B34E4-7741-4AC9-A49B-EBD9174CF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287" y="3169379"/>
            <a:ext cx="3600400" cy="2687960"/>
          </a:xfrm>
          <a:prstGeom prst="rect">
            <a:avLst/>
          </a:prstGeom>
          <a:noFill/>
          <a:ln w="57150">
            <a:solidFill>
              <a:srgbClr val="84EB1D"/>
            </a:solidFill>
          </a:ln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45DC3DB-4B1F-40D1-826B-2A8D214B87DC}"/>
              </a:ext>
            </a:extLst>
          </p:cNvPr>
          <p:cNvSpPr/>
          <p:nvPr/>
        </p:nvSpPr>
        <p:spPr>
          <a:xfrm>
            <a:off x="762757" y="1455167"/>
            <a:ext cx="7697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kern="10" dirty="0">
                <a:latin typeface="Arial Black"/>
              </a:rPr>
              <a:t>يقوم </a:t>
            </a:r>
            <a:r>
              <a:rPr lang="ar-SA" sz="2400" b="1" kern="10" dirty="0">
                <a:solidFill>
                  <a:srgbClr val="82E51E"/>
                </a:solidFill>
                <a:latin typeface="Arial Black"/>
              </a:rPr>
              <a:t>بنشر الوعي العلمي وثقافة الحاسب في المجتمع </a:t>
            </a:r>
            <a:r>
              <a:rPr lang="ar-SA" sz="2400" b="1" kern="10" dirty="0">
                <a:latin typeface="Arial Black"/>
              </a:rPr>
              <a:t>، كما يقوم بمهمة </a:t>
            </a:r>
            <a:r>
              <a:rPr lang="ar-SA" sz="2400" b="1" kern="10" dirty="0">
                <a:solidFill>
                  <a:srgbClr val="FF0000"/>
                </a:solidFill>
                <a:latin typeface="Arial Black"/>
              </a:rPr>
              <a:t>التعليم</a:t>
            </a:r>
            <a:r>
              <a:rPr lang="ar-SA" sz="2400" b="1" kern="10" dirty="0">
                <a:latin typeface="Arial Black"/>
              </a:rPr>
              <a:t> </a:t>
            </a:r>
            <a:r>
              <a:rPr lang="ar-SA" sz="2400" b="1" kern="10" dirty="0">
                <a:solidFill>
                  <a:srgbClr val="000099"/>
                </a:solidFill>
                <a:latin typeface="Arial Black"/>
              </a:rPr>
              <a:t>وتدريب</a:t>
            </a:r>
            <a:r>
              <a:rPr lang="ar-SA" sz="2400" b="1" kern="10" dirty="0">
                <a:latin typeface="Arial Black"/>
              </a:rPr>
              <a:t> النشء على هذه التقنية .</a:t>
            </a:r>
            <a:endParaRPr lang="ar-SA" sz="2400" b="1" kern="10" dirty="0">
              <a:solidFill>
                <a:srgbClr val="000099"/>
              </a:solidFill>
              <a:latin typeface="Arial Black"/>
            </a:endParaRPr>
          </a:p>
        </p:txBody>
      </p:sp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8804D95C-C61C-48A8-86A5-BEA1C43EA7FD}"/>
              </a:ext>
            </a:extLst>
          </p:cNvPr>
          <p:cNvSpPr/>
          <p:nvPr/>
        </p:nvSpPr>
        <p:spPr>
          <a:xfrm>
            <a:off x="2627784" y="620688"/>
            <a:ext cx="3888432" cy="432048"/>
          </a:xfrm>
          <a:prstGeom prst="roundRect">
            <a:avLst/>
          </a:prstGeom>
          <a:solidFill>
            <a:srgbClr val="84EB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معلم ( مدرب ) حاسب</a:t>
            </a:r>
          </a:p>
        </p:txBody>
      </p:sp>
    </p:spTree>
    <p:extLst>
      <p:ext uri="{BB962C8B-B14F-4D97-AF65-F5344CB8AC3E}">
        <p14:creationId xmlns:p14="http://schemas.microsoft.com/office/powerpoint/2010/main" val="5206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نتيجة بحث الصور عن ‪toothache cartoon‬‏">
            <a:extLst>
              <a:ext uri="{FF2B5EF4-FFF2-40B4-BE49-F238E27FC236}">
                <a16:creationId xmlns:a16="http://schemas.microsoft.com/office/drawing/2014/main" id="{FE22212F-CDEA-4CE7-A3A3-CE0694800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950" y="2267248"/>
            <a:ext cx="1431009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D8CC02F-F775-4BD3-A105-7A59C25F47A9}"/>
              </a:ext>
            </a:extLst>
          </p:cNvPr>
          <p:cNvSpPr/>
          <p:nvPr/>
        </p:nvSpPr>
        <p:spPr>
          <a:xfrm>
            <a:off x="2286000" y="26369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ar-SA" b="1" cap="all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GA Aladdin Regular" pitchFamily="2" charset="-78"/>
            </a:endParaRPr>
          </a:p>
        </p:txBody>
      </p:sp>
      <p:pic>
        <p:nvPicPr>
          <p:cNvPr id="1030" name="Picture 6" descr="صورة ذات صلة">
            <a:extLst>
              <a:ext uri="{FF2B5EF4-FFF2-40B4-BE49-F238E27FC236}">
                <a16:creationId xmlns:a16="http://schemas.microsoft.com/office/drawing/2014/main" id="{5523730F-A8D1-4004-AEF6-296B93526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966005" cy="42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بيضاوية 2">
            <a:extLst>
              <a:ext uri="{FF2B5EF4-FFF2-40B4-BE49-F238E27FC236}">
                <a16:creationId xmlns:a16="http://schemas.microsoft.com/office/drawing/2014/main" id="{6D29AA32-EF7E-4868-A805-0E12DA971AF1}"/>
              </a:ext>
            </a:extLst>
          </p:cNvPr>
          <p:cNvSpPr/>
          <p:nvPr/>
        </p:nvSpPr>
        <p:spPr>
          <a:xfrm>
            <a:off x="2051720" y="986544"/>
            <a:ext cx="5315395" cy="1465536"/>
          </a:xfrm>
          <a:prstGeom prst="wedgeEllipseCallout">
            <a:avLst>
              <a:gd name="adj1" fmla="val 37919"/>
              <a:gd name="adj2" fmla="val 63895"/>
            </a:avLst>
          </a:prstGeom>
          <a:ln>
            <a:solidFill>
              <a:srgbClr val="6D92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0099"/>
                </a:solidFill>
                <a:cs typeface="+mj-cs"/>
              </a:rPr>
              <a:t>يعاني فهد من ألم في اسنانه فتوجه الى الطبيب العام بالعيادة المجاورة لمنزله لعلاج الألم</a:t>
            </a:r>
          </a:p>
        </p:txBody>
      </p:sp>
    </p:spTree>
    <p:extLst>
      <p:ext uri="{BB962C8B-B14F-4D97-AF65-F5344CB8AC3E}">
        <p14:creationId xmlns:p14="http://schemas.microsoft.com/office/powerpoint/2010/main" val="122386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assets.fiercemarkets.com/public/newsletter/fiercehealthit/recordprotection1.jpg">
            <a:extLst>
              <a:ext uri="{FF2B5EF4-FFF2-40B4-BE49-F238E27FC236}">
                <a16:creationId xmlns:a16="http://schemas.microsoft.com/office/drawing/2014/main" id="{EB05DA17-8C2C-4910-A809-7AF442490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21035"/>
            <a:ext cx="3620666" cy="2736304"/>
          </a:xfrm>
          <a:prstGeom prst="rect">
            <a:avLst/>
          </a:prstGeom>
          <a:noFill/>
          <a:ln w="57150">
            <a:solidFill>
              <a:srgbClr val="84EB1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81BFFC35-E4FF-4BAF-B608-0544CEF63B72}"/>
              </a:ext>
            </a:extLst>
          </p:cNvPr>
          <p:cNvSpPr/>
          <p:nvPr/>
        </p:nvSpPr>
        <p:spPr>
          <a:xfrm>
            <a:off x="762757" y="1455167"/>
            <a:ext cx="7697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kern="10" dirty="0">
                <a:latin typeface="Arial Black"/>
              </a:rPr>
              <a:t>يتولى </a:t>
            </a:r>
            <a:r>
              <a:rPr lang="ar-SA" sz="2400" b="1" kern="10" dirty="0">
                <a:solidFill>
                  <a:srgbClr val="82E51E"/>
                </a:solidFill>
                <a:latin typeface="Arial Black"/>
              </a:rPr>
              <a:t>متابعة وسير المعلومات داخل القطاع والمحافظة على سريتها </a:t>
            </a:r>
            <a:r>
              <a:rPr lang="ar-SA" sz="2400" b="1" kern="10" dirty="0">
                <a:latin typeface="Arial Black"/>
              </a:rPr>
              <a:t>.</a:t>
            </a:r>
          </a:p>
          <a:p>
            <a:pPr algn="justLow"/>
            <a:r>
              <a:rPr lang="ar-SA" sz="2400" b="1" kern="10" dirty="0">
                <a:latin typeface="Arial Black"/>
              </a:rPr>
              <a:t>ويحمل </a:t>
            </a:r>
            <a:r>
              <a:rPr lang="ar-SA" sz="2400" b="1" kern="10" dirty="0">
                <a:solidFill>
                  <a:srgbClr val="FF0000"/>
                </a:solidFill>
                <a:latin typeface="Arial Black"/>
              </a:rPr>
              <a:t>شهادة جامعية </a:t>
            </a:r>
            <a:r>
              <a:rPr lang="ar-SA" sz="2400" b="1" kern="10" dirty="0">
                <a:latin typeface="Arial Black"/>
              </a:rPr>
              <a:t>في </a:t>
            </a:r>
            <a:r>
              <a:rPr lang="ar-SA" sz="2400" b="1" kern="10" dirty="0">
                <a:solidFill>
                  <a:srgbClr val="000099"/>
                </a:solidFill>
                <a:latin typeface="Arial Black"/>
              </a:rPr>
              <a:t>تخصص علوم الحاسب </a:t>
            </a:r>
            <a:r>
              <a:rPr lang="ar-SA" sz="2400" b="1" kern="10" dirty="0">
                <a:latin typeface="Arial Black"/>
              </a:rPr>
              <a:t>، أو </a:t>
            </a:r>
            <a:r>
              <a:rPr lang="ar-SA" sz="2400" b="1" kern="10" dirty="0">
                <a:solidFill>
                  <a:srgbClr val="7030A0"/>
                </a:solidFill>
                <a:latin typeface="Arial Black"/>
              </a:rPr>
              <a:t>إحدى الشهادات العالمية</a:t>
            </a:r>
            <a:r>
              <a:rPr lang="ar-SA" sz="2400" b="1" kern="10" dirty="0">
                <a:latin typeface="Arial Black"/>
              </a:rPr>
              <a:t> .</a:t>
            </a:r>
          </a:p>
        </p:txBody>
      </p:sp>
      <p:sp>
        <p:nvSpPr>
          <p:cNvPr id="11" name="مستطيل مستدير الزوايا 8">
            <a:extLst>
              <a:ext uri="{FF2B5EF4-FFF2-40B4-BE49-F238E27FC236}">
                <a16:creationId xmlns:a16="http://schemas.microsoft.com/office/drawing/2014/main" id="{060D4948-83E9-4488-A07A-CA1DCB3EA0DA}"/>
              </a:ext>
            </a:extLst>
          </p:cNvPr>
          <p:cNvSpPr/>
          <p:nvPr/>
        </p:nvSpPr>
        <p:spPr>
          <a:xfrm>
            <a:off x="2627784" y="620688"/>
            <a:ext cx="3888432" cy="432048"/>
          </a:xfrm>
          <a:prstGeom prst="roundRect">
            <a:avLst/>
          </a:prstGeom>
          <a:solidFill>
            <a:srgbClr val="84EB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مسؤول أمن معلومات</a:t>
            </a:r>
          </a:p>
        </p:txBody>
      </p:sp>
    </p:spTree>
    <p:extLst>
      <p:ext uri="{BB962C8B-B14F-4D97-AF65-F5344CB8AC3E}">
        <p14:creationId xmlns:p14="http://schemas.microsoft.com/office/powerpoint/2010/main" val="342155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نتيجة بحث الصور عن المتخصصين في الحاسب خلفيات">
            <a:extLst>
              <a:ext uri="{FF2B5EF4-FFF2-40B4-BE49-F238E27FC236}">
                <a16:creationId xmlns:a16="http://schemas.microsoft.com/office/drawing/2014/main" id="{8A769087-1809-456F-B13F-0380DAA89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56" y="764704"/>
            <a:ext cx="5471889" cy="44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65F3CF77-27F5-4EA2-9089-E0EAB7F32FFD}"/>
              </a:ext>
            </a:extLst>
          </p:cNvPr>
          <p:cNvSpPr/>
          <p:nvPr/>
        </p:nvSpPr>
        <p:spPr>
          <a:xfrm>
            <a:off x="1395926" y="5241394"/>
            <a:ext cx="6377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ar-SA" sz="4000" kern="10" dirty="0">
                <a:latin typeface="Times New Roman"/>
                <a:cs typeface="PT Bold Heading" panose="02010400000000000000" pitchFamily="2" charset="-78"/>
              </a:rPr>
              <a:t>وظائف لغير المتخصصين بالحاسب </a:t>
            </a:r>
          </a:p>
        </p:txBody>
      </p:sp>
    </p:spTree>
    <p:extLst>
      <p:ext uri="{BB962C8B-B14F-4D97-AF65-F5344CB8AC3E}">
        <p14:creationId xmlns:p14="http://schemas.microsoft.com/office/powerpoint/2010/main" val="385161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2">
            <a:extLst>
              <a:ext uri="{FF2B5EF4-FFF2-40B4-BE49-F238E27FC236}">
                <a16:creationId xmlns:a16="http://schemas.microsoft.com/office/drawing/2014/main" id="{754B2FD2-E7F7-4CBC-A53C-8F97A0FDC90D}"/>
              </a:ext>
            </a:extLst>
          </p:cNvPr>
          <p:cNvSpPr/>
          <p:nvPr/>
        </p:nvSpPr>
        <p:spPr>
          <a:xfrm>
            <a:off x="2627784" y="620688"/>
            <a:ext cx="3888432" cy="432048"/>
          </a:xfrm>
          <a:prstGeom prst="roundRect">
            <a:avLst/>
          </a:prstGeom>
          <a:solidFill>
            <a:srgbClr val="3BB7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المصمم بالحاسب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BA55FFD-BBEA-4A24-A4C4-2938EE15761F}"/>
              </a:ext>
            </a:extLst>
          </p:cNvPr>
          <p:cNvSpPr/>
          <p:nvPr/>
        </p:nvSpPr>
        <p:spPr>
          <a:xfrm>
            <a:off x="1007604" y="1466781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ar-SA" sz="2800" b="1" dirty="0"/>
              <a:t>يقوم بأعمال التصميمات الهندسية المختلفة والمعمارية باستخدام الحاسب</a:t>
            </a:r>
          </a:p>
        </p:txBody>
      </p:sp>
      <p:pic>
        <p:nvPicPr>
          <p:cNvPr id="11" name="Picture 4" descr="نتيجة بحث الصور عن ‪Designer computer‬‏">
            <a:extLst>
              <a:ext uri="{FF2B5EF4-FFF2-40B4-BE49-F238E27FC236}">
                <a16:creationId xmlns:a16="http://schemas.microsoft.com/office/drawing/2014/main" id="{9B5C794F-86AB-44C3-8767-0CBB1EA9E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35" y="3140968"/>
            <a:ext cx="3795731" cy="2829600"/>
          </a:xfrm>
          <a:prstGeom prst="rect">
            <a:avLst/>
          </a:prstGeom>
          <a:noFill/>
          <a:ln w="57150">
            <a:solidFill>
              <a:srgbClr val="3FB4D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981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2">
            <a:extLst>
              <a:ext uri="{FF2B5EF4-FFF2-40B4-BE49-F238E27FC236}">
                <a16:creationId xmlns:a16="http://schemas.microsoft.com/office/drawing/2014/main" id="{0818471D-A076-4BA9-8F66-3D6882399BF1}"/>
              </a:ext>
            </a:extLst>
          </p:cNvPr>
          <p:cNvSpPr/>
          <p:nvPr/>
        </p:nvSpPr>
        <p:spPr>
          <a:xfrm>
            <a:off x="2627784" y="620688"/>
            <a:ext cx="3888432" cy="432048"/>
          </a:xfrm>
          <a:prstGeom prst="roundRect">
            <a:avLst/>
          </a:prstGeom>
          <a:solidFill>
            <a:srgbClr val="3BB7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الناشر الإلكتروني </a:t>
            </a:r>
          </a:p>
        </p:txBody>
      </p:sp>
      <p:pic>
        <p:nvPicPr>
          <p:cNvPr id="5" name="Picture 2" descr="صورة ذات صلة">
            <a:extLst>
              <a:ext uri="{FF2B5EF4-FFF2-40B4-BE49-F238E27FC236}">
                <a16:creationId xmlns:a16="http://schemas.microsoft.com/office/drawing/2014/main" id="{130C0FE1-495D-4D80-BB6E-B52572A02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795731" cy="2844557"/>
          </a:xfrm>
          <a:prstGeom prst="rect">
            <a:avLst/>
          </a:prstGeom>
          <a:noFill/>
          <a:ln w="57150">
            <a:solidFill>
              <a:srgbClr val="3FB4D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046FAFB-F489-4C6E-82D6-7E72585F34E8}"/>
              </a:ext>
            </a:extLst>
          </p:cNvPr>
          <p:cNvSpPr/>
          <p:nvPr/>
        </p:nvSpPr>
        <p:spPr>
          <a:xfrm>
            <a:off x="1007604" y="1466781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ar-SA" sz="2800" b="1" dirty="0"/>
              <a:t>ويقوم بإعداد الوثائق والصحف التي تحوي نصوصاً ورسوماً باستخدام الحاسب</a:t>
            </a:r>
          </a:p>
        </p:txBody>
      </p:sp>
    </p:spTree>
    <p:extLst>
      <p:ext uri="{BB962C8B-B14F-4D97-AF65-F5344CB8AC3E}">
        <p14:creationId xmlns:p14="http://schemas.microsoft.com/office/powerpoint/2010/main" val="2302103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2">
            <a:extLst>
              <a:ext uri="{FF2B5EF4-FFF2-40B4-BE49-F238E27FC236}">
                <a16:creationId xmlns:a16="http://schemas.microsoft.com/office/drawing/2014/main" id="{6AC9313B-AA6A-4F95-9D1F-0AE146535895}"/>
              </a:ext>
            </a:extLst>
          </p:cNvPr>
          <p:cNvSpPr/>
          <p:nvPr/>
        </p:nvSpPr>
        <p:spPr>
          <a:xfrm>
            <a:off x="2627784" y="620688"/>
            <a:ext cx="3888432" cy="432048"/>
          </a:xfrm>
          <a:prstGeom prst="roundRect">
            <a:avLst/>
          </a:prstGeom>
          <a:solidFill>
            <a:srgbClr val="3BB7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الناشر الإلكتروني </a:t>
            </a:r>
          </a:p>
        </p:txBody>
      </p:sp>
      <p:pic>
        <p:nvPicPr>
          <p:cNvPr id="8" name="Picture 2" descr="صورة ذات صلة">
            <a:extLst>
              <a:ext uri="{FF2B5EF4-FFF2-40B4-BE49-F238E27FC236}">
                <a16:creationId xmlns:a16="http://schemas.microsoft.com/office/drawing/2014/main" id="{9A283553-8ACC-488A-A323-82C4252C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795731" cy="2844557"/>
          </a:xfrm>
          <a:prstGeom prst="rect">
            <a:avLst/>
          </a:prstGeom>
          <a:noFill/>
          <a:ln w="57150">
            <a:solidFill>
              <a:srgbClr val="3FB4D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C5F3D575-44B2-41DA-BBDB-BBCAF4599E36}"/>
              </a:ext>
            </a:extLst>
          </p:cNvPr>
          <p:cNvSpPr/>
          <p:nvPr/>
        </p:nvSpPr>
        <p:spPr>
          <a:xfrm>
            <a:off x="1007604" y="1466781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ar-SA" sz="2800" b="1" dirty="0"/>
              <a:t>ويقوم بإعداد الوثائق والصحف التي تحوي نصوصاً ورسوماً باستخدام الحاسب</a:t>
            </a:r>
          </a:p>
        </p:txBody>
      </p:sp>
    </p:spTree>
    <p:extLst>
      <p:ext uri="{BB962C8B-B14F-4D97-AF65-F5344CB8AC3E}">
        <p14:creationId xmlns:p14="http://schemas.microsoft.com/office/powerpoint/2010/main" val="150544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4799176-744E-49A2-B9C6-5AD9263E7288}"/>
              </a:ext>
            </a:extLst>
          </p:cNvPr>
          <p:cNvSpPr/>
          <p:nvPr/>
        </p:nvSpPr>
        <p:spPr>
          <a:xfrm>
            <a:off x="4651577" y="807095"/>
            <a:ext cx="3754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kern="10" dirty="0">
                <a:solidFill>
                  <a:schemeClr val="bg1"/>
                </a:solidFill>
                <a:latin typeface="Times New Roman"/>
                <a:cs typeface="Times New Roman"/>
              </a:rPr>
              <a:t>وظائف لغير المتخصصين بالحاسب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932A353-CE3D-46C5-8696-5EAF71B1B535}"/>
              </a:ext>
            </a:extLst>
          </p:cNvPr>
          <p:cNvSpPr/>
          <p:nvPr/>
        </p:nvSpPr>
        <p:spPr>
          <a:xfrm>
            <a:off x="1079612" y="1349014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ar-SA" sz="2800" b="1" dirty="0"/>
              <a:t>يتولى إخراج الرسوم المعمارية والهندسية </a:t>
            </a:r>
            <a:r>
              <a:rPr lang="ar-SA" altLang="ar-SA" sz="2800" b="1" dirty="0" err="1"/>
              <a:t>والفيديوية</a:t>
            </a:r>
            <a:r>
              <a:rPr lang="ar-SA" altLang="ar-SA" sz="2800" b="1" dirty="0"/>
              <a:t> باستخدام الحـاسب </a:t>
            </a:r>
          </a:p>
        </p:txBody>
      </p:sp>
      <p:pic>
        <p:nvPicPr>
          <p:cNvPr id="8" name="Picture 2" descr="نتيجة بحث الصور عن فني رسم بالحاسب">
            <a:extLst>
              <a:ext uri="{FF2B5EF4-FFF2-40B4-BE49-F238E27FC236}">
                <a16:creationId xmlns:a16="http://schemas.microsoft.com/office/drawing/2014/main" id="{816A85C1-FDF1-42E6-A04E-B832ED45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4206891" cy="2804594"/>
          </a:xfrm>
          <a:prstGeom prst="rect">
            <a:avLst/>
          </a:prstGeom>
          <a:noFill/>
          <a:ln w="57150">
            <a:solidFill>
              <a:srgbClr val="3FB4D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مستدير الزوايا 2">
            <a:extLst>
              <a:ext uri="{FF2B5EF4-FFF2-40B4-BE49-F238E27FC236}">
                <a16:creationId xmlns:a16="http://schemas.microsoft.com/office/drawing/2014/main" id="{CF728231-83C1-4CB8-ACA5-420E238039C6}"/>
              </a:ext>
            </a:extLst>
          </p:cNvPr>
          <p:cNvSpPr/>
          <p:nvPr/>
        </p:nvSpPr>
        <p:spPr>
          <a:xfrm>
            <a:off x="2627784" y="620688"/>
            <a:ext cx="3888432" cy="432048"/>
          </a:xfrm>
          <a:prstGeom prst="roundRect">
            <a:avLst/>
          </a:prstGeom>
          <a:solidFill>
            <a:srgbClr val="3BB7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فني رسم بالحاسب </a:t>
            </a:r>
          </a:p>
        </p:txBody>
      </p:sp>
    </p:spTree>
    <p:extLst>
      <p:ext uri="{BB962C8B-B14F-4D97-AF65-F5344CB8AC3E}">
        <p14:creationId xmlns:p14="http://schemas.microsoft.com/office/powerpoint/2010/main" val="3158775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6049224-CDFE-4BC3-918C-8881523CE046}"/>
              </a:ext>
            </a:extLst>
          </p:cNvPr>
          <p:cNvSpPr/>
          <p:nvPr/>
        </p:nvSpPr>
        <p:spPr>
          <a:xfrm>
            <a:off x="4651577" y="807095"/>
            <a:ext cx="3754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kern="10" dirty="0">
                <a:solidFill>
                  <a:schemeClr val="bg1"/>
                </a:solidFill>
                <a:latin typeface="Times New Roman"/>
                <a:cs typeface="Times New Roman"/>
              </a:rPr>
              <a:t>وظائف لغير المتخصصين بالحاسب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C991A25-DDE4-4040-94BF-6AD6322C6049}"/>
              </a:ext>
            </a:extLst>
          </p:cNvPr>
          <p:cNvSpPr/>
          <p:nvPr/>
        </p:nvSpPr>
        <p:spPr>
          <a:xfrm>
            <a:off x="1079612" y="1349014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ar-SA" sz="2800" b="1" dirty="0"/>
              <a:t>يقوم بمسؤولية تشغيل الأجهزة التي تعتمد على الحاسب في تشغيلها والتحكم بها ، نحو الأجهزة الطبية المختلفة ،وأجهزة الاتصالات ، وأجهزة التحكم بالمصانع وغيرها </a:t>
            </a:r>
          </a:p>
        </p:txBody>
      </p:sp>
      <p:pic>
        <p:nvPicPr>
          <p:cNvPr id="7170" name="Picture 2" descr="صورة ذات صلة">
            <a:extLst>
              <a:ext uri="{FF2B5EF4-FFF2-40B4-BE49-F238E27FC236}">
                <a16:creationId xmlns:a16="http://schemas.microsoft.com/office/drawing/2014/main" id="{E1E5CFA6-1585-4149-B78C-A30035901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45" y="3026406"/>
            <a:ext cx="4206891" cy="2889702"/>
          </a:xfrm>
          <a:prstGeom prst="rect">
            <a:avLst/>
          </a:prstGeom>
          <a:noFill/>
          <a:ln w="57150">
            <a:solidFill>
              <a:srgbClr val="3FB4D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مستدير الزوايا 2">
            <a:extLst>
              <a:ext uri="{FF2B5EF4-FFF2-40B4-BE49-F238E27FC236}">
                <a16:creationId xmlns:a16="http://schemas.microsoft.com/office/drawing/2014/main" id="{B53B5C7F-7029-496A-8D5F-922809673CB2}"/>
              </a:ext>
            </a:extLst>
          </p:cNvPr>
          <p:cNvSpPr/>
          <p:nvPr/>
        </p:nvSpPr>
        <p:spPr>
          <a:xfrm>
            <a:off x="2627784" y="620688"/>
            <a:ext cx="3888432" cy="432048"/>
          </a:xfrm>
          <a:prstGeom prst="roundRect">
            <a:avLst/>
          </a:prstGeom>
          <a:solidFill>
            <a:srgbClr val="3BB7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مشغل أجهزة معتمدة على الحاسب </a:t>
            </a:r>
          </a:p>
        </p:txBody>
      </p:sp>
    </p:spTree>
    <p:extLst>
      <p:ext uri="{BB962C8B-B14F-4D97-AF65-F5344CB8AC3E}">
        <p14:creationId xmlns:p14="http://schemas.microsoft.com/office/powerpoint/2010/main" val="3824214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F774806-0D7F-4794-8600-8A69AD1ECE6A}"/>
              </a:ext>
            </a:extLst>
          </p:cNvPr>
          <p:cNvSpPr/>
          <p:nvPr/>
        </p:nvSpPr>
        <p:spPr>
          <a:xfrm>
            <a:off x="4651577" y="807095"/>
            <a:ext cx="3754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kern="10" dirty="0">
                <a:solidFill>
                  <a:schemeClr val="bg1"/>
                </a:solidFill>
                <a:latin typeface="Times New Roman"/>
                <a:cs typeface="Times New Roman"/>
              </a:rPr>
              <a:t>وظائف لغير المتخصصين بالحاسب 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صورة ذات صلة">
            <a:extLst>
              <a:ext uri="{FF2B5EF4-FFF2-40B4-BE49-F238E27FC236}">
                <a16:creationId xmlns:a16="http://schemas.microsoft.com/office/drawing/2014/main" id="{4970F4E9-D1AA-4CA6-9366-40C651063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78" y="3350330"/>
            <a:ext cx="3809597" cy="2670958"/>
          </a:xfrm>
          <a:prstGeom prst="rect">
            <a:avLst/>
          </a:prstGeom>
          <a:noFill/>
          <a:ln w="57150">
            <a:solidFill>
              <a:srgbClr val="3FB4D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4DEE75D3-472F-4A82-94CE-F8D05B555FDB}"/>
              </a:ext>
            </a:extLst>
          </p:cNvPr>
          <p:cNvSpPr/>
          <p:nvPr/>
        </p:nvSpPr>
        <p:spPr>
          <a:xfrm>
            <a:off x="1079612" y="1349014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ar-SA" sz="2800" b="1" dirty="0"/>
              <a:t> مثل الموظفين الذين يعملون على وظائف معالجة النصوص ، أو أعمال المحاسبة، ومتابعة المخزون ، وموظف المصارف ،وخطوط الطيران ، وغيرها من أعمال إدارية تعتمد على الحاسب في إنجازها </a:t>
            </a:r>
          </a:p>
        </p:txBody>
      </p:sp>
      <p:sp>
        <p:nvSpPr>
          <p:cNvPr id="5" name="مستطيل مستدير الزوايا 2">
            <a:extLst>
              <a:ext uri="{FF2B5EF4-FFF2-40B4-BE49-F238E27FC236}">
                <a16:creationId xmlns:a16="http://schemas.microsoft.com/office/drawing/2014/main" id="{E2253912-AB6B-49FE-97BD-0D6A5887866D}"/>
              </a:ext>
            </a:extLst>
          </p:cNvPr>
          <p:cNvSpPr/>
          <p:nvPr/>
        </p:nvSpPr>
        <p:spPr>
          <a:xfrm>
            <a:off x="2627784" y="620688"/>
            <a:ext cx="3888432" cy="432048"/>
          </a:xfrm>
          <a:prstGeom prst="roundRect">
            <a:avLst/>
          </a:prstGeom>
          <a:solidFill>
            <a:srgbClr val="3BB7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إداري مستخدم للحاسب </a:t>
            </a:r>
          </a:p>
        </p:txBody>
      </p:sp>
    </p:spTree>
    <p:extLst>
      <p:ext uri="{BB962C8B-B14F-4D97-AF65-F5344CB8AC3E}">
        <p14:creationId xmlns:p14="http://schemas.microsoft.com/office/powerpoint/2010/main" val="248282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331640" y="2705725"/>
            <a:ext cx="64087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effectLst/>
              </a:rPr>
              <a:t>اللَّهُمَّ انْفَعْنَا بِمَا عَلَّمْتَنَا , وَعَلِّمْنَا مَا </a:t>
            </a:r>
            <a:r>
              <a:rPr lang="ar-SA" sz="4400" b="1" dirty="0">
                <a:solidFill>
                  <a:srgbClr val="000099"/>
                </a:solidFill>
                <a:effectLst/>
              </a:rPr>
              <a:t>يَنْفَعُنَا , وَزِدْنَا عِلْمًا إِلَى عِلْمِنَا</a:t>
            </a:r>
            <a:r>
              <a:rPr lang="ar-SA" sz="4400" b="1" dirty="0">
                <a:solidFill>
                  <a:srgbClr val="FF0000"/>
                </a:solidFill>
                <a:effectLst/>
              </a:rPr>
              <a:t> </a:t>
            </a:r>
            <a:endParaRPr lang="ar-SA" sz="44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0759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نتيجة بحث الصور عن ‪toothache cartoon‬‏">
            <a:extLst>
              <a:ext uri="{FF2B5EF4-FFF2-40B4-BE49-F238E27FC236}">
                <a16:creationId xmlns:a16="http://schemas.microsoft.com/office/drawing/2014/main" id="{99972219-3FC6-4213-A504-E509163F7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950" y="2267248"/>
            <a:ext cx="1431009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07E2D68-B805-432C-8A55-11F572A1185E}"/>
              </a:ext>
            </a:extLst>
          </p:cNvPr>
          <p:cNvSpPr/>
          <p:nvPr/>
        </p:nvSpPr>
        <p:spPr>
          <a:xfrm>
            <a:off x="2286000" y="26369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ar-SA" b="1" cap="all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GA Aladdin Regular" pitchFamily="2" charset="-78"/>
            </a:endParaRPr>
          </a:p>
        </p:txBody>
      </p:sp>
      <p:pic>
        <p:nvPicPr>
          <p:cNvPr id="4" name="Picture 6" descr="صورة ذات صلة">
            <a:extLst>
              <a:ext uri="{FF2B5EF4-FFF2-40B4-BE49-F238E27FC236}">
                <a16:creationId xmlns:a16="http://schemas.microsoft.com/office/drawing/2014/main" id="{9BF05868-7CB8-4D35-812A-37B2B39FA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966005" cy="42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فقاعة الكلام: بيضاوية 4">
            <a:extLst>
              <a:ext uri="{FF2B5EF4-FFF2-40B4-BE49-F238E27FC236}">
                <a16:creationId xmlns:a16="http://schemas.microsoft.com/office/drawing/2014/main" id="{1C6261D0-999D-4E80-B4D1-B48D8199DF84}"/>
              </a:ext>
            </a:extLst>
          </p:cNvPr>
          <p:cNvSpPr/>
          <p:nvPr/>
        </p:nvSpPr>
        <p:spPr>
          <a:xfrm>
            <a:off x="2051720" y="667320"/>
            <a:ext cx="5387403" cy="2016224"/>
          </a:xfrm>
          <a:prstGeom prst="wedgeEllipseCallout">
            <a:avLst>
              <a:gd name="adj1" fmla="val 37919"/>
              <a:gd name="adj2" fmla="val 63895"/>
            </a:avLst>
          </a:prstGeom>
          <a:ln>
            <a:solidFill>
              <a:srgbClr val="6D92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solidFill>
                  <a:srgbClr val="000099"/>
                </a:solidFill>
                <a:cs typeface="+mj-cs"/>
              </a:rPr>
              <a:t>الطبيب  اكتفى بإعطائه مسكنات  وحوله الى طبيب الأسنان !!</a:t>
            </a:r>
          </a:p>
        </p:txBody>
      </p:sp>
    </p:spTree>
    <p:extLst>
      <p:ext uri="{BB962C8B-B14F-4D97-AF65-F5344CB8AC3E}">
        <p14:creationId xmlns:p14="http://schemas.microsoft.com/office/powerpoint/2010/main" val="404456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نتيجة بحث الصور عن ‪toothache cartoon‬‏">
            <a:extLst>
              <a:ext uri="{FF2B5EF4-FFF2-40B4-BE49-F238E27FC236}">
                <a16:creationId xmlns:a16="http://schemas.microsoft.com/office/drawing/2014/main" id="{41964AC7-E409-4BF2-92E5-B1886B82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950" y="2267248"/>
            <a:ext cx="1431009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D90AFE26-8A26-4C0A-9E21-51FA139C0085}"/>
              </a:ext>
            </a:extLst>
          </p:cNvPr>
          <p:cNvSpPr/>
          <p:nvPr/>
        </p:nvSpPr>
        <p:spPr>
          <a:xfrm>
            <a:off x="2286000" y="26369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ar-SA" b="1" cap="all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GA Aladdin Regular" pitchFamily="2" charset="-78"/>
            </a:endParaRPr>
          </a:p>
        </p:txBody>
      </p:sp>
      <p:pic>
        <p:nvPicPr>
          <p:cNvPr id="4" name="Picture 6" descr="صورة ذات صلة">
            <a:extLst>
              <a:ext uri="{FF2B5EF4-FFF2-40B4-BE49-F238E27FC236}">
                <a16:creationId xmlns:a16="http://schemas.microsoft.com/office/drawing/2014/main" id="{C7FBC788-1884-4257-B145-AA070AB00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966005" cy="42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فقاعة الكلام: بيضاوية 4">
            <a:extLst>
              <a:ext uri="{FF2B5EF4-FFF2-40B4-BE49-F238E27FC236}">
                <a16:creationId xmlns:a16="http://schemas.microsoft.com/office/drawing/2014/main" id="{4E85E93C-D00C-46B6-887D-D73F63663B92}"/>
              </a:ext>
            </a:extLst>
          </p:cNvPr>
          <p:cNvSpPr/>
          <p:nvPr/>
        </p:nvSpPr>
        <p:spPr>
          <a:xfrm>
            <a:off x="2843808" y="1365994"/>
            <a:ext cx="4572000" cy="889472"/>
          </a:xfrm>
          <a:prstGeom prst="wedgeEllipseCallout">
            <a:avLst>
              <a:gd name="adj1" fmla="val 35836"/>
              <a:gd name="adj2" fmla="val 127076"/>
            </a:avLst>
          </a:prstGeom>
          <a:ln>
            <a:solidFill>
              <a:srgbClr val="6D92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solidFill>
                  <a:srgbClr val="8EC63F"/>
                </a:solidFill>
                <a:cs typeface="+mj-cs"/>
              </a:rPr>
              <a:t>لماذا لم يستطع الطبيب علاجه ؟</a:t>
            </a:r>
          </a:p>
        </p:txBody>
      </p:sp>
    </p:spTree>
    <p:extLst>
      <p:ext uri="{BB962C8B-B14F-4D97-AF65-F5344CB8AC3E}">
        <p14:creationId xmlns:p14="http://schemas.microsoft.com/office/powerpoint/2010/main" val="2984904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فقاعة الكلام: مستطيلة 3">
            <a:extLst>
              <a:ext uri="{FF2B5EF4-FFF2-40B4-BE49-F238E27FC236}">
                <a16:creationId xmlns:a16="http://schemas.microsoft.com/office/drawing/2014/main" id="{9E578399-09FE-40C6-BDB1-EC4166892126}"/>
              </a:ext>
            </a:extLst>
          </p:cNvPr>
          <p:cNvSpPr/>
          <p:nvPr/>
        </p:nvSpPr>
        <p:spPr>
          <a:xfrm>
            <a:off x="1110230" y="667320"/>
            <a:ext cx="6923540" cy="1491749"/>
          </a:xfrm>
          <a:prstGeom prst="wedgeRectCallout">
            <a:avLst>
              <a:gd name="adj1" fmla="val 48545"/>
              <a:gd name="adj2" fmla="val -4752"/>
            </a:avLst>
          </a:prstGeom>
          <a:ln>
            <a:solidFill>
              <a:srgbClr val="6D92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solidFill>
                  <a:srgbClr val="000099"/>
                </a:solidFill>
                <a:cs typeface="+mj-cs"/>
              </a:rPr>
              <a:t>لان مجال الطب يحوي اكثر من تخصص فهناك </a:t>
            </a:r>
          </a:p>
          <a:p>
            <a:pPr algn="ctr"/>
            <a:r>
              <a:rPr lang="ar-SA" sz="2400" b="1" dirty="0">
                <a:solidFill>
                  <a:srgbClr val="000099"/>
                </a:solidFill>
                <a:cs typeface="+mj-cs"/>
              </a:rPr>
              <a:t>(الجراحة ، الباطنة، نساء وولادة، اطفال، وطبيب عام ، أسنان) ، فاحتاج فهد الى طبيب متخصص بالأسنان لمعالجته</a:t>
            </a:r>
          </a:p>
        </p:txBody>
      </p:sp>
      <p:pic>
        <p:nvPicPr>
          <p:cNvPr id="2" name="Picture 6" descr="صورة ذات صلة">
            <a:extLst>
              <a:ext uri="{FF2B5EF4-FFF2-40B4-BE49-F238E27FC236}">
                <a16:creationId xmlns:a16="http://schemas.microsoft.com/office/drawing/2014/main" id="{7685EB67-E75F-47E9-93BB-2748BB636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91" y="2091104"/>
            <a:ext cx="2966005" cy="42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C8DB4167-CBFE-4C59-B596-F36AB5AB5DA1}"/>
              </a:ext>
            </a:extLst>
          </p:cNvPr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ar-SA" b="1" cap="all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GA Aladdin Regular" pitchFamily="2" charset="-78"/>
            </a:endParaRPr>
          </a:p>
        </p:txBody>
      </p:sp>
      <p:pic>
        <p:nvPicPr>
          <p:cNvPr id="2050" name="Picture 2" descr="صورة ذات صلة">
            <a:extLst>
              <a:ext uri="{FF2B5EF4-FFF2-40B4-BE49-F238E27FC236}">
                <a16:creationId xmlns:a16="http://schemas.microsoft.com/office/drawing/2014/main" id="{EEED94D1-C0F2-4DB7-BFD6-A46E1E8FE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18" y="3582571"/>
            <a:ext cx="4401173" cy="23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77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2ECD2E4-B404-447C-B663-1FB8790C5EDA}"/>
              </a:ext>
            </a:extLst>
          </p:cNvPr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ar-SA" b="1" cap="all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AGA Aladdin Regular" pitchFamily="2" charset="-78"/>
            </a:endParaRPr>
          </a:p>
        </p:txBody>
      </p:sp>
      <p:sp>
        <p:nvSpPr>
          <p:cNvPr id="3" name="فقاعة الكلام: مستطيلة 2">
            <a:extLst>
              <a:ext uri="{FF2B5EF4-FFF2-40B4-BE49-F238E27FC236}">
                <a16:creationId xmlns:a16="http://schemas.microsoft.com/office/drawing/2014/main" id="{0A40704E-747E-457B-B7B1-1150AA1FAE3C}"/>
              </a:ext>
            </a:extLst>
          </p:cNvPr>
          <p:cNvSpPr/>
          <p:nvPr/>
        </p:nvSpPr>
        <p:spPr>
          <a:xfrm>
            <a:off x="1110230" y="667320"/>
            <a:ext cx="6923540" cy="1491749"/>
          </a:xfrm>
          <a:prstGeom prst="wedgeRectCallout">
            <a:avLst>
              <a:gd name="adj1" fmla="val 48545"/>
              <a:gd name="adj2" fmla="val -4752"/>
            </a:avLst>
          </a:prstGeom>
          <a:ln>
            <a:solidFill>
              <a:srgbClr val="6D92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  <a:cs typeface="+mj-cs"/>
              </a:rPr>
              <a:t>كذلك مجال الحاسب فهو يحوي أكثر من تخصص في الدراسة الجامعية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   ماهي أشهر تخصصات مجال الحاسب ؟ </a:t>
            </a:r>
          </a:p>
        </p:txBody>
      </p:sp>
      <p:pic>
        <p:nvPicPr>
          <p:cNvPr id="4" name="Picture 6" descr="صورة ذات صلة">
            <a:extLst>
              <a:ext uri="{FF2B5EF4-FFF2-40B4-BE49-F238E27FC236}">
                <a16:creationId xmlns:a16="http://schemas.microsoft.com/office/drawing/2014/main" id="{367F917C-EF82-4C76-BC44-8F75AE82D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184841"/>
            <a:ext cx="2966005" cy="42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7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13531</TotalTime>
  <Words>927</Words>
  <Application>Microsoft Office PowerPoint</Application>
  <PresentationFormat>عرض على الشاشة (4:3)</PresentationFormat>
  <Paragraphs>130</Paragraphs>
  <Slides>58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58</vt:i4>
      </vt:variant>
    </vt:vector>
  </HeadingPairs>
  <TitlesOfParts>
    <vt:vector size="67" baseType="lpstr">
      <vt:lpstr>AGA Aladdin Regular</vt:lpstr>
      <vt:lpstr>Arial</vt:lpstr>
      <vt:lpstr>Arial Black</vt:lpstr>
      <vt:lpstr>Calibri</vt:lpstr>
      <vt:lpstr>PT Bold Heading</vt:lpstr>
      <vt:lpstr>Times New Roman</vt:lpstr>
      <vt:lpstr>Wingdings</vt:lpstr>
      <vt:lpstr>كبير 1 هامش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توسع قـاع المحيط</dc:title>
  <dc:creator>محمد بلال</dc:creator>
  <cp:lastModifiedBy>أبو أحمد</cp:lastModifiedBy>
  <cp:revision>1206</cp:revision>
  <dcterms:created xsi:type="dcterms:W3CDTF">2012-09-13T23:26:33Z</dcterms:created>
  <dcterms:modified xsi:type="dcterms:W3CDTF">2018-06-23T17:23:08Z</dcterms:modified>
</cp:coreProperties>
</file>