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5143500" cx="9144000"/>
  <p:notesSz cx="6858000" cy="9144000"/>
  <p:embeddedFontLst>
    <p:embeddedFont>
      <p:font typeface="Playfair Display"/>
      <p:regular r:id="rId20"/>
      <p:bold r:id="rId21"/>
      <p:italic r:id="rId22"/>
      <p:boldItalic r:id="rId23"/>
    </p:embeddedFont>
    <p:embeddedFont>
      <p:font typeface="Lato"/>
      <p:regular r:id="rId24"/>
      <p:bold r:id="rId25"/>
      <p:italic r:id="rId26"/>
      <p:boldItalic r:id="rId27"/>
    </p:embeddedFont>
    <p:embeddedFont>
      <p:font typeface="Changa"/>
      <p:regular r:id="rId28"/>
      <p:bold r:id="rId29"/>
    </p:embeddedFont>
    <p:embeddedFont>
      <p:font typeface="El Messiri"/>
      <p:regular r:id="rId30"/>
      <p:bold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layfairDisplay-regular.fntdata"/><Relationship Id="rId22" Type="http://schemas.openxmlformats.org/officeDocument/2006/relationships/font" Target="fonts/PlayfairDisplay-italic.fntdata"/><Relationship Id="rId21" Type="http://schemas.openxmlformats.org/officeDocument/2006/relationships/font" Target="fonts/PlayfairDisplay-bold.fntdata"/><Relationship Id="rId24" Type="http://schemas.openxmlformats.org/officeDocument/2006/relationships/font" Target="fonts/Lato-regular.fntdata"/><Relationship Id="rId23" Type="http://schemas.openxmlformats.org/officeDocument/2006/relationships/font" Target="fonts/PlayfairDisplay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Lato-italic.fntdata"/><Relationship Id="rId25" Type="http://schemas.openxmlformats.org/officeDocument/2006/relationships/font" Target="fonts/Lato-bold.fntdata"/><Relationship Id="rId28" Type="http://schemas.openxmlformats.org/officeDocument/2006/relationships/font" Target="fonts/Changa-regular.fntdata"/><Relationship Id="rId27" Type="http://schemas.openxmlformats.org/officeDocument/2006/relationships/font" Target="fonts/Lato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Changa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ElMessiri-bold.fntdata"/><Relationship Id="rId30" Type="http://schemas.openxmlformats.org/officeDocument/2006/relationships/font" Target="fonts/ElMessiri-regular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df3a4db9c_1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3df3a4db9c_1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df3a4db9c_1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3df3a4db9c_1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df3a4db9c_1_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3df3a4db9c_1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df3a4db9c_1_1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3df3a4db9c_1_1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3df3a4db9c_1_1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3df3a4db9c_1_1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df3a4db9c_0_3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3df3a4db9c_0_3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df3a4db9c_1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3df3a4db9c_1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3df3a4db9c_1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3df3a4db9c_1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df3a4db9c_1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3df3a4db9c_1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df3a4db9c_1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3df3a4db9c_1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df3a4db9c_1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3df3a4db9c_1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df3a4db9c_1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3df3a4db9c_1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3df3a4db9c_1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3df3a4db9c_1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تنسيق مخصص">
  <p:cSld name="AUTOLAYOUT">
    <p:bg>
      <p:bgPr>
        <a:solidFill>
          <a:srgbClr val="FFFFFF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455A6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13"/>
          <p:cNvSpPr/>
          <p:nvPr/>
        </p:nvSpPr>
        <p:spPr>
          <a:xfrm>
            <a:off x="2448225" y="447900"/>
            <a:ext cx="4247700" cy="4247700"/>
          </a:xfrm>
          <a:prstGeom prst="ellipse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13"/>
          <p:cNvSpPr/>
          <p:nvPr/>
        </p:nvSpPr>
        <p:spPr>
          <a:xfrm>
            <a:off x="2571750" y="571500"/>
            <a:ext cx="4000500" cy="40005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3"/>
          <p:cNvSpPr txBox="1"/>
          <p:nvPr>
            <p:ph type="ctrTitle"/>
          </p:nvPr>
        </p:nvSpPr>
        <p:spPr>
          <a:xfrm>
            <a:off x="2771700" y="1441775"/>
            <a:ext cx="3600600" cy="15108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55A64"/>
              </a:buClr>
              <a:buSzPts val="4800"/>
              <a:buNone/>
              <a:defRPr b="1" sz="4800">
                <a:solidFill>
                  <a:srgbClr val="455A64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55A64"/>
              </a:buClr>
              <a:buSzPts val="4800"/>
              <a:buNone/>
              <a:defRPr b="1" sz="4800">
                <a:solidFill>
                  <a:srgbClr val="455A64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55A64"/>
              </a:buClr>
              <a:buSzPts val="4800"/>
              <a:buNone/>
              <a:defRPr b="1" sz="4800">
                <a:solidFill>
                  <a:srgbClr val="455A64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55A64"/>
              </a:buClr>
              <a:buSzPts val="4800"/>
              <a:buNone/>
              <a:defRPr b="1" sz="4800">
                <a:solidFill>
                  <a:srgbClr val="455A64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55A64"/>
              </a:buClr>
              <a:buSzPts val="4800"/>
              <a:buNone/>
              <a:defRPr b="1" sz="4800">
                <a:solidFill>
                  <a:srgbClr val="455A64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55A64"/>
              </a:buClr>
              <a:buSzPts val="4800"/>
              <a:buNone/>
              <a:defRPr b="1" sz="4800">
                <a:solidFill>
                  <a:srgbClr val="455A64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55A64"/>
              </a:buClr>
              <a:buSzPts val="4800"/>
              <a:buNone/>
              <a:defRPr b="1" sz="4800">
                <a:solidFill>
                  <a:srgbClr val="455A64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55A64"/>
              </a:buClr>
              <a:buSzPts val="4800"/>
              <a:buNone/>
              <a:defRPr b="1" sz="4800">
                <a:solidFill>
                  <a:srgbClr val="455A64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55A64"/>
              </a:buClr>
              <a:buSzPts val="4800"/>
              <a:buNone/>
              <a:defRPr b="1" sz="4800">
                <a:solidFill>
                  <a:srgbClr val="455A64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371625" y="3105075"/>
            <a:ext cx="2486100" cy="8286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55A64"/>
              </a:buClr>
              <a:buSzPts val="1800"/>
              <a:buNone/>
              <a:defRPr b="1" sz="1800">
                <a:solidFill>
                  <a:srgbClr val="455A64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55A64"/>
              </a:buClr>
              <a:buSzPts val="1800"/>
              <a:buNone/>
              <a:defRPr b="1" sz="1800">
                <a:solidFill>
                  <a:srgbClr val="455A64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55A64"/>
              </a:buClr>
              <a:buSzPts val="1800"/>
              <a:buNone/>
              <a:defRPr b="1" sz="1800">
                <a:solidFill>
                  <a:srgbClr val="455A64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55A64"/>
              </a:buClr>
              <a:buSzPts val="1800"/>
              <a:buNone/>
              <a:defRPr b="1" sz="1800">
                <a:solidFill>
                  <a:srgbClr val="455A64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55A64"/>
              </a:buClr>
              <a:buSzPts val="1800"/>
              <a:buNone/>
              <a:defRPr b="1" sz="1800">
                <a:solidFill>
                  <a:srgbClr val="455A64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55A64"/>
              </a:buClr>
              <a:buSzPts val="1800"/>
              <a:buNone/>
              <a:defRPr b="1" sz="1800">
                <a:solidFill>
                  <a:srgbClr val="455A64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55A64"/>
              </a:buClr>
              <a:buSzPts val="1800"/>
              <a:buNone/>
              <a:defRPr b="1" sz="1800">
                <a:solidFill>
                  <a:srgbClr val="455A64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55A64"/>
              </a:buClr>
              <a:buSzPts val="1800"/>
              <a:buNone/>
              <a:defRPr b="1" sz="1800">
                <a:solidFill>
                  <a:srgbClr val="455A64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55A64"/>
              </a:buClr>
              <a:buSzPts val="1800"/>
              <a:buNone/>
              <a:defRPr b="1" sz="1800">
                <a:solidFill>
                  <a:srgbClr val="455A64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56" name="Google Shape;56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1pPr>
            <a:lvl2pPr lvl="1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2pPr>
            <a:lvl3pPr lvl="2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3pPr>
            <a:lvl4pPr lvl="3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4pPr>
            <a:lvl5pPr lvl="4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5pPr>
            <a:lvl6pPr lvl="5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6pPr>
            <a:lvl7pPr lvl="6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7pPr>
            <a:lvl8pPr lvl="7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8pPr>
            <a:lvl9pPr lvl="8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ctrTitle"/>
          </p:nvPr>
        </p:nvSpPr>
        <p:spPr>
          <a:xfrm>
            <a:off x="2771700" y="1441775"/>
            <a:ext cx="3600600" cy="151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1">
              <a:spcBef>
                <a:spcPts val="0"/>
              </a:spcBef>
              <a:spcAft>
                <a:spcPts val="0"/>
              </a:spcAft>
              <a:buNone/>
            </a:pPr>
            <a:r>
              <a:rPr lang="ar">
                <a:latin typeface="El Messiri"/>
                <a:ea typeface="El Messiri"/>
                <a:cs typeface="El Messiri"/>
                <a:sym typeface="El Messiri"/>
              </a:rPr>
              <a:t>أتحكم في حاسوبي</a:t>
            </a:r>
            <a:endParaRPr>
              <a:latin typeface="El Messiri"/>
              <a:ea typeface="El Messiri"/>
              <a:cs typeface="El Messiri"/>
              <a:sym typeface="El Messiri"/>
            </a:endParaRPr>
          </a:p>
        </p:txBody>
      </p:sp>
      <p:sp>
        <p:nvSpPr>
          <p:cNvPr id="62" name="Google Shape;62;p14"/>
          <p:cNvSpPr txBox="1"/>
          <p:nvPr>
            <p:ph idx="1" type="subTitle"/>
          </p:nvPr>
        </p:nvSpPr>
        <p:spPr>
          <a:xfrm>
            <a:off x="3371625" y="3105075"/>
            <a:ext cx="2486100" cy="82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>
              <a:spcBef>
                <a:spcPts val="0"/>
              </a:spcBef>
              <a:spcAft>
                <a:spcPts val="0"/>
              </a:spcAft>
              <a:buNone/>
            </a:pPr>
            <a:r>
              <a:rPr lang="ar" sz="2400">
                <a:solidFill>
                  <a:srgbClr val="999999"/>
                </a:solidFill>
              </a:rPr>
              <a:t>الوحدة الأولى</a:t>
            </a:r>
            <a:endParaRPr sz="2400">
              <a:solidFill>
                <a:srgbClr val="999999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3"/>
          <p:cNvSpPr/>
          <p:nvPr/>
        </p:nvSpPr>
        <p:spPr>
          <a:xfrm>
            <a:off x="0" y="0"/>
            <a:ext cx="9144000" cy="694200"/>
          </a:xfrm>
          <a:prstGeom prst="rect">
            <a:avLst/>
          </a:prstGeom>
          <a:gradFill>
            <a:gsLst>
              <a:gs pos="0">
                <a:srgbClr val="455A64"/>
              </a:gs>
              <a:gs pos="100000">
                <a:srgbClr val="404040"/>
              </a:gs>
            </a:gsLst>
            <a:path path="circle">
              <a:fillToRect b="50%" l="50%" r="50%" t="50%"/>
            </a:path>
            <a:tileRect/>
          </a:gra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3000">
                <a:solidFill>
                  <a:srgbClr val="FFFFFF"/>
                </a:solidFill>
                <a:latin typeface="Changa"/>
                <a:ea typeface="Changa"/>
                <a:cs typeface="Changa"/>
                <a:sym typeface="Changa"/>
              </a:rPr>
              <a:t>واجهة برنامج</a:t>
            </a:r>
            <a:r>
              <a:rPr b="1" lang="ar" sz="3000">
                <a:solidFill>
                  <a:srgbClr val="FFFFFF"/>
                </a:solidFill>
                <a:latin typeface="Changa"/>
                <a:ea typeface="Changa"/>
                <a:cs typeface="Changa"/>
                <a:sym typeface="Changa"/>
              </a:rPr>
              <a:t> سكراتش</a:t>
            </a:r>
            <a:endParaRPr b="1" sz="3000">
              <a:solidFill>
                <a:srgbClr val="FFFFFF"/>
              </a:solidFill>
              <a:latin typeface="Changa"/>
              <a:ea typeface="Changa"/>
              <a:cs typeface="Changa"/>
              <a:sym typeface="Changa"/>
            </a:endParaRPr>
          </a:p>
        </p:txBody>
      </p:sp>
      <p:sp>
        <p:nvSpPr>
          <p:cNvPr id="146" name="Google Shape;146;p23"/>
          <p:cNvSpPr/>
          <p:nvPr/>
        </p:nvSpPr>
        <p:spPr>
          <a:xfrm>
            <a:off x="0" y="5019550"/>
            <a:ext cx="9144000" cy="126900"/>
          </a:xfrm>
          <a:prstGeom prst="rect">
            <a:avLst/>
          </a:prstGeom>
          <a:gradFill>
            <a:gsLst>
              <a:gs pos="0">
                <a:srgbClr val="455A64"/>
              </a:gs>
              <a:gs pos="100000">
                <a:srgbClr val="404040"/>
              </a:gs>
            </a:gsLst>
            <a:path path="circle">
              <a:fillToRect b="50%" l="50%" r="50%" t="50%"/>
            </a:path>
            <a:tileRect/>
          </a:gra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rgbClr val="FFFFFF"/>
              </a:solidFill>
              <a:latin typeface="Changa"/>
              <a:ea typeface="Changa"/>
              <a:cs typeface="Changa"/>
              <a:sym typeface="Changa"/>
            </a:endParaRPr>
          </a:p>
        </p:txBody>
      </p:sp>
      <p:pic>
        <p:nvPicPr>
          <p:cNvPr id="147" name="Google Shape;14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" y="694200"/>
            <a:ext cx="6069696" cy="4325350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3"/>
          <p:cNvSpPr txBox="1"/>
          <p:nvPr/>
        </p:nvSpPr>
        <p:spPr>
          <a:xfrm>
            <a:off x="6234175" y="694200"/>
            <a:ext cx="2814000" cy="432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1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2200">
                <a:solidFill>
                  <a:schemeClr val="dk1"/>
                </a:solidFill>
              </a:rPr>
              <a:t>تتألف مشاريع سكراتش من</a:t>
            </a:r>
            <a:r>
              <a:rPr b="1" lang="ar" sz="2200">
                <a:solidFill>
                  <a:srgbClr val="0000FF"/>
                </a:solidFill>
              </a:rPr>
              <a:t> أغراض متحركة قابلة للبرمجة</a:t>
            </a:r>
            <a:r>
              <a:rPr b="1" lang="ar" sz="2200">
                <a:solidFill>
                  <a:schemeClr val="dk1"/>
                </a:solidFill>
              </a:rPr>
              <a:t> </a:t>
            </a:r>
            <a:r>
              <a:rPr b="1" lang="ar" sz="2200">
                <a:solidFill>
                  <a:srgbClr val="FF0000"/>
                </a:solidFill>
              </a:rPr>
              <a:t>(كائنات)</a:t>
            </a:r>
            <a:r>
              <a:rPr b="1" lang="ar" sz="2200">
                <a:solidFill>
                  <a:schemeClr val="dk1"/>
                </a:solidFill>
              </a:rPr>
              <a:t> يمكن تغيير شكلها أو توجيهها من خلال </a:t>
            </a:r>
            <a:r>
              <a:rPr b="1" lang="ar" sz="2200">
                <a:solidFill>
                  <a:srgbClr val="0000FF"/>
                </a:solidFill>
              </a:rPr>
              <a:t>تجميع لبنات رسومية في كدسات تسمى</a:t>
            </a:r>
            <a:r>
              <a:rPr b="1" lang="ar" sz="2200">
                <a:solidFill>
                  <a:schemeClr val="dk1"/>
                </a:solidFill>
              </a:rPr>
              <a:t> </a:t>
            </a:r>
            <a:r>
              <a:rPr b="1" lang="ar" sz="2200">
                <a:solidFill>
                  <a:srgbClr val="FF0000"/>
                </a:solidFill>
              </a:rPr>
              <a:t>(مقاطع برمجية) </a:t>
            </a:r>
            <a:r>
              <a:rPr b="1" lang="ar" sz="2200">
                <a:solidFill>
                  <a:schemeClr val="dk1"/>
                </a:solidFill>
              </a:rPr>
              <a:t>لإخبار الكائن ما يفعل!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4"/>
          <p:cNvSpPr/>
          <p:nvPr/>
        </p:nvSpPr>
        <p:spPr>
          <a:xfrm>
            <a:off x="0" y="0"/>
            <a:ext cx="9144000" cy="694200"/>
          </a:xfrm>
          <a:prstGeom prst="rect">
            <a:avLst/>
          </a:prstGeom>
          <a:gradFill>
            <a:gsLst>
              <a:gs pos="0">
                <a:srgbClr val="455A64"/>
              </a:gs>
              <a:gs pos="100000">
                <a:srgbClr val="404040"/>
              </a:gs>
            </a:gsLst>
            <a:path path="circle">
              <a:fillToRect b="50%" l="50%" r="50%" t="50%"/>
            </a:path>
            <a:tileRect/>
          </a:gra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3000">
                <a:solidFill>
                  <a:srgbClr val="FFFFFF"/>
                </a:solidFill>
                <a:latin typeface="Changa"/>
                <a:ea typeface="Changa"/>
                <a:cs typeface="Changa"/>
                <a:sym typeface="Changa"/>
              </a:rPr>
              <a:t>المقطع البرمجي</a:t>
            </a:r>
            <a:endParaRPr b="1" sz="3000">
              <a:solidFill>
                <a:srgbClr val="FFFFFF"/>
              </a:solidFill>
              <a:latin typeface="Changa"/>
              <a:ea typeface="Changa"/>
              <a:cs typeface="Changa"/>
              <a:sym typeface="Changa"/>
            </a:endParaRPr>
          </a:p>
        </p:txBody>
      </p:sp>
      <p:sp>
        <p:nvSpPr>
          <p:cNvPr id="154" name="Google Shape;154;p24"/>
          <p:cNvSpPr txBox="1"/>
          <p:nvPr/>
        </p:nvSpPr>
        <p:spPr>
          <a:xfrm>
            <a:off x="5160950" y="1797575"/>
            <a:ext cx="3602400" cy="21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2200">
                <a:solidFill>
                  <a:srgbClr val="FF0000"/>
                </a:solidFill>
              </a:rPr>
              <a:t>المقطع البرمجي: </a:t>
            </a:r>
            <a:endParaRPr b="1" sz="2200">
              <a:solidFill>
                <a:srgbClr val="FF0000"/>
              </a:solidFill>
            </a:endParaRPr>
          </a:p>
          <a:p>
            <a:pPr indent="0" lvl="0" marL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2200">
                <a:solidFill>
                  <a:srgbClr val="0000FF"/>
                </a:solidFill>
              </a:rPr>
              <a:t>عبارة عن مجموعة من اللبنات المتصلة ببعضها لجعل الكائن يؤدي عملاً معينًا </a:t>
            </a:r>
            <a:endParaRPr b="1" sz="2200">
              <a:solidFill>
                <a:srgbClr val="0000FF"/>
              </a:solidFill>
            </a:endParaRPr>
          </a:p>
        </p:txBody>
      </p:sp>
      <p:sp>
        <p:nvSpPr>
          <p:cNvPr id="155" name="Google Shape;155;p24"/>
          <p:cNvSpPr/>
          <p:nvPr/>
        </p:nvSpPr>
        <p:spPr>
          <a:xfrm>
            <a:off x="0" y="5019550"/>
            <a:ext cx="9144000" cy="126900"/>
          </a:xfrm>
          <a:prstGeom prst="rect">
            <a:avLst/>
          </a:prstGeom>
          <a:gradFill>
            <a:gsLst>
              <a:gs pos="0">
                <a:srgbClr val="455A64"/>
              </a:gs>
              <a:gs pos="100000">
                <a:srgbClr val="404040"/>
              </a:gs>
            </a:gsLst>
            <a:path path="circle">
              <a:fillToRect b="50%" l="50%" r="50%" t="50%"/>
            </a:path>
            <a:tileRect/>
          </a:gra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rgbClr val="FFFFFF"/>
              </a:solidFill>
              <a:latin typeface="Changa"/>
              <a:ea typeface="Changa"/>
              <a:cs typeface="Changa"/>
              <a:sym typeface="Changa"/>
            </a:endParaRPr>
          </a:p>
        </p:txBody>
      </p:sp>
      <p:pic>
        <p:nvPicPr>
          <p:cNvPr id="156" name="Google Shape;15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14638"/>
            <a:ext cx="4471150" cy="3684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5"/>
          <p:cNvSpPr/>
          <p:nvPr/>
        </p:nvSpPr>
        <p:spPr>
          <a:xfrm>
            <a:off x="0" y="0"/>
            <a:ext cx="9144000" cy="694200"/>
          </a:xfrm>
          <a:prstGeom prst="rect">
            <a:avLst/>
          </a:prstGeom>
          <a:gradFill>
            <a:gsLst>
              <a:gs pos="0">
                <a:srgbClr val="455A64"/>
              </a:gs>
              <a:gs pos="100000">
                <a:srgbClr val="404040"/>
              </a:gs>
            </a:gsLst>
            <a:path path="circle">
              <a:fillToRect b="50%" l="50%" r="50%" t="50%"/>
            </a:path>
            <a:tileRect/>
          </a:gra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3000">
                <a:solidFill>
                  <a:srgbClr val="FFFFFF"/>
                </a:solidFill>
                <a:latin typeface="Changa"/>
                <a:ea typeface="Changa"/>
                <a:cs typeface="Changa"/>
                <a:sym typeface="Changa"/>
              </a:rPr>
              <a:t>قواعد البرمجة</a:t>
            </a:r>
            <a:endParaRPr b="1" sz="3000">
              <a:solidFill>
                <a:srgbClr val="FFFFFF"/>
              </a:solidFill>
              <a:latin typeface="Changa"/>
              <a:ea typeface="Changa"/>
              <a:cs typeface="Changa"/>
              <a:sym typeface="Changa"/>
            </a:endParaRPr>
          </a:p>
        </p:txBody>
      </p:sp>
      <p:sp>
        <p:nvSpPr>
          <p:cNvPr id="162" name="Google Shape;162;p25"/>
          <p:cNvSpPr/>
          <p:nvPr/>
        </p:nvSpPr>
        <p:spPr>
          <a:xfrm>
            <a:off x="0" y="5019550"/>
            <a:ext cx="9144000" cy="126900"/>
          </a:xfrm>
          <a:prstGeom prst="rect">
            <a:avLst/>
          </a:prstGeom>
          <a:gradFill>
            <a:gsLst>
              <a:gs pos="0">
                <a:srgbClr val="455A64"/>
              </a:gs>
              <a:gs pos="100000">
                <a:srgbClr val="404040"/>
              </a:gs>
            </a:gsLst>
            <a:path path="circle">
              <a:fillToRect b="50%" l="50%" r="50%" t="50%"/>
            </a:path>
            <a:tileRect/>
          </a:gra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rgbClr val="FFFFFF"/>
              </a:solidFill>
              <a:latin typeface="Changa"/>
              <a:ea typeface="Changa"/>
              <a:cs typeface="Changa"/>
              <a:sym typeface="Changa"/>
            </a:endParaRPr>
          </a:p>
        </p:txBody>
      </p:sp>
      <p:grpSp>
        <p:nvGrpSpPr>
          <p:cNvPr id="163" name="Google Shape;163;p25"/>
          <p:cNvGrpSpPr/>
          <p:nvPr/>
        </p:nvGrpSpPr>
        <p:grpSpPr>
          <a:xfrm>
            <a:off x="5680124" y="1151400"/>
            <a:ext cx="3418201" cy="2881720"/>
            <a:chOff x="5375324" y="694200"/>
            <a:chExt cx="3418201" cy="2881720"/>
          </a:xfrm>
        </p:grpSpPr>
        <p:grpSp>
          <p:nvGrpSpPr>
            <p:cNvPr id="164" name="Google Shape;164;p25"/>
            <p:cNvGrpSpPr/>
            <p:nvPr/>
          </p:nvGrpSpPr>
          <p:grpSpPr>
            <a:xfrm>
              <a:off x="5375324" y="1494000"/>
              <a:ext cx="3333976" cy="2081920"/>
              <a:chOff x="5294790" y="1740967"/>
              <a:chExt cx="3101662" cy="1749366"/>
            </a:xfrm>
          </p:grpSpPr>
          <p:sp>
            <p:nvSpPr>
              <p:cNvPr id="165" name="Google Shape;165;p25"/>
              <p:cNvSpPr/>
              <p:nvPr/>
            </p:nvSpPr>
            <p:spPr>
              <a:xfrm>
                <a:off x="5294790" y="1740967"/>
                <a:ext cx="2495400" cy="515700"/>
              </a:xfrm>
              <a:prstGeom prst="rect">
                <a:avLst/>
              </a:prstGeom>
              <a:solidFill>
                <a:srgbClr val="D0E0E3"/>
              </a:solidFill>
              <a:ln cap="flat" cmpd="sng" w="19050">
                <a:solidFill>
                  <a:srgbClr val="45818E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1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ar" sz="2200"/>
                  <a:t>التتابع</a:t>
                </a:r>
                <a:endParaRPr b="1" sz="2200"/>
              </a:p>
            </p:txBody>
          </p:sp>
          <p:sp>
            <p:nvSpPr>
              <p:cNvPr id="166" name="Google Shape;166;p25"/>
              <p:cNvSpPr/>
              <p:nvPr/>
            </p:nvSpPr>
            <p:spPr>
              <a:xfrm>
                <a:off x="5294790" y="2365031"/>
                <a:ext cx="2495400" cy="515700"/>
              </a:xfrm>
              <a:prstGeom prst="rect">
                <a:avLst/>
              </a:prstGeom>
              <a:solidFill>
                <a:srgbClr val="D0E0E3"/>
              </a:solidFill>
              <a:ln cap="flat" cmpd="sng" w="19050">
                <a:solidFill>
                  <a:srgbClr val="45818E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1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ar" sz="2200"/>
                  <a:t>الإختيار</a:t>
                </a:r>
                <a:endParaRPr sz="2200"/>
              </a:p>
            </p:txBody>
          </p:sp>
          <p:sp>
            <p:nvSpPr>
              <p:cNvPr id="167" name="Google Shape;167;p25"/>
              <p:cNvSpPr/>
              <p:nvPr/>
            </p:nvSpPr>
            <p:spPr>
              <a:xfrm>
                <a:off x="5294790" y="2974632"/>
                <a:ext cx="2495400" cy="515700"/>
              </a:xfrm>
              <a:prstGeom prst="rect">
                <a:avLst/>
              </a:prstGeom>
              <a:solidFill>
                <a:srgbClr val="D0E0E3"/>
              </a:solidFill>
              <a:ln cap="flat" cmpd="sng" w="19050">
                <a:solidFill>
                  <a:srgbClr val="45818E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1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ar" sz="2200"/>
                  <a:t>التكرار</a:t>
                </a:r>
                <a:endParaRPr sz="2200"/>
              </a:p>
            </p:txBody>
          </p:sp>
          <p:sp>
            <p:nvSpPr>
              <p:cNvPr id="168" name="Google Shape;168;p25"/>
              <p:cNvSpPr/>
              <p:nvPr/>
            </p:nvSpPr>
            <p:spPr>
              <a:xfrm flipH="1">
                <a:off x="7824352" y="1819448"/>
                <a:ext cx="572100" cy="489600"/>
              </a:xfrm>
              <a:prstGeom prst="notchedRightArrow">
                <a:avLst>
                  <a:gd fmla="val 50000" name="adj1"/>
                  <a:gd fmla="val 68993" name="adj2"/>
                </a:avLst>
              </a:prstGeom>
              <a:solidFill>
                <a:srgbClr val="FCE5CD"/>
              </a:solidFill>
              <a:ln cap="flat" cmpd="sng" w="19050">
                <a:solidFill>
                  <a:srgbClr val="45818E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ar" sz="2200"/>
                  <a:t>1</a:t>
                </a:r>
                <a:endParaRPr b="1" sz="2200"/>
              </a:p>
            </p:txBody>
          </p:sp>
          <p:sp>
            <p:nvSpPr>
              <p:cNvPr id="169" name="Google Shape;169;p25"/>
              <p:cNvSpPr/>
              <p:nvPr/>
            </p:nvSpPr>
            <p:spPr>
              <a:xfrm flipH="1">
                <a:off x="7824352" y="2398282"/>
                <a:ext cx="572100" cy="489600"/>
              </a:xfrm>
              <a:prstGeom prst="notchedRightArrow">
                <a:avLst>
                  <a:gd fmla="val 50000" name="adj1"/>
                  <a:gd fmla="val 68993" name="adj2"/>
                </a:avLst>
              </a:prstGeom>
              <a:solidFill>
                <a:srgbClr val="FCE5CD"/>
              </a:solidFill>
              <a:ln cap="flat" cmpd="sng" w="19050">
                <a:solidFill>
                  <a:srgbClr val="45818E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ar" sz="2200"/>
                  <a:t>2</a:t>
                </a:r>
                <a:endParaRPr b="1" sz="2200"/>
              </a:p>
            </p:txBody>
          </p:sp>
          <p:sp>
            <p:nvSpPr>
              <p:cNvPr id="170" name="Google Shape;170;p25"/>
              <p:cNvSpPr/>
              <p:nvPr/>
            </p:nvSpPr>
            <p:spPr>
              <a:xfrm flipH="1">
                <a:off x="7824352" y="2977115"/>
                <a:ext cx="572100" cy="489600"/>
              </a:xfrm>
              <a:prstGeom prst="notchedRightArrow">
                <a:avLst>
                  <a:gd fmla="val 50000" name="adj1"/>
                  <a:gd fmla="val 68993" name="adj2"/>
                </a:avLst>
              </a:prstGeom>
              <a:solidFill>
                <a:srgbClr val="FCE5CD"/>
              </a:solidFill>
              <a:ln cap="flat" cmpd="sng" w="19050">
                <a:solidFill>
                  <a:srgbClr val="45818E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ar" sz="2200"/>
                  <a:t>3</a:t>
                </a:r>
                <a:endParaRPr b="1" sz="2200"/>
              </a:p>
            </p:txBody>
          </p:sp>
        </p:grpSp>
        <p:sp>
          <p:nvSpPr>
            <p:cNvPr id="171" name="Google Shape;171;p25"/>
            <p:cNvSpPr txBox="1"/>
            <p:nvPr/>
          </p:nvSpPr>
          <p:spPr>
            <a:xfrm>
              <a:off x="5375325" y="694200"/>
              <a:ext cx="3418200" cy="694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1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ar" sz="2200">
                  <a:solidFill>
                    <a:srgbClr val="FF0000"/>
                  </a:solidFill>
                </a:rPr>
                <a:t>من أشهر قواعد البرمجة :</a:t>
              </a:r>
              <a:endParaRPr>
                <a:solidFill>
                  <a:srgbClr val="FF0000"/>
                </a:solidFill>
              </a:endParaRPr>
            </a:p>
          </p:txBody>
        </p:sp>
      </p:grpSp>
      <p:sp>
        <p:nvSpPr>
          <p:cNvPr id="172" name="Google Shape;172;p25"/>
          <p:cNvSpPr/>
          <p:nvPr/>
        </p:nvSpPr>
        <p:spPr>
          <a:xfrm>
            <a:off x="123950" y="1951200"/>
            <a:ext cx="5494800" cy="613800"/>
          </a:xfrm>
          <a:prstGeom prst="rect">
            <a:avLst/>
          </a:prstGeom>
          <a:solidFill>
            <a:srgbClr val="F3F3F3"/>
          </a:solidFill>
          <a:ln cap="flat" cmpd="sng" w="19050">
            <a:solidFill>
              <a:srgbClr val="45818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2000"/>
              <a:t>ترتيب تنفيذ التعليمات البرمجية تعليمة تلو الأخرى</a:t>
            </a:r>
            <a:endParaRPr b="1" sz="2000"/>
          </a:p>
        </p:txBody>
      </p:sp>
      <p:sp>
        <p:nvSpPr>
          <p:cNvPr id="173" name="Google Shape;173;p25"/>
          <p:cNvSpPr/>
          <p:nvPr/>
        </p:nvSpPr>
        <p:spPr>
          <a:xfrm>
            <a:off x="123950" y="2713200"/>
            <a:ext cx="5494800" cy="613800"/>
          </a:xfrm>
          <a:prstGeom prst="rect">
            <a:avLst/>
          </a:prstGeom>
          <a:solidFill>
            <a:srgbClr val="F3F3F3"/>
          </a:solidFill>
          <a:ln cap="flat" cmpd="sng" w="19050">
            <a:solidFill>
              <a:srgbClr val="45818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2000"/>
              <a:t>تنفيذ تعليمة أو أكثر وفقا لحالة البرنامج باستخدام صيغة الشرط، مثل "إذا كان.. وإلا"</a:t>
            </a:r>
            <a:endParaRPr b="1" sz="2000"/>
          </a:p>
        </p:txBody>
      </p:sp>
      <p:sp>
        <p:nvSpPr>
          <p:cNvPr id="174" name="Google Shape;174;p25"/>
          <p:cNvSpPr/>
          <p:nvPr/>
        </p:nvSpPr>
        <p:spPr>
          <a:xfrm>
            <a:off x="129320" y="3419325"/>
            <a:ext cx="5494800" cy="613800"/>
          </a:xfrm>
          <a:prstGeom prst="rect">
            <a:avLst/>
          </a:prstGeom>
          <a:solidFill>
            <a:srgbClr val="F3F3F3"/>
          </a:solidFill>
          <a:ln cap="flat" cmpd="sng" w="19050">
            <a:solidFill>
              <a:srgbClr val="45818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2000"/>
              <a:t>تنفيذ تعليمة أو أكثر مرات عديدة حتى يصل البرنامج إلى حالة محددة، بعبارات محددة مثل "كرر حتى"</a:t>
            </a:r>
            <a:endParaRPr b="1" sz="20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6"/>
          <p:cNvSpPr/>
          <p:nvPr/>
        </p:nvSpPr>
        <p:spPr>
          <a:xfrm>
            <a:off x="0" y="0"/>
            <a:ext cx="9144000" cy="694200"/>
          </a:xfrm>
          <a:prstGeom prst="rect">
            <a:avLst/>
          </a:prstGeom>
          <a:gradFill>
            <a:gsLst>
              <a:gs pos="0">
                <a:srgbClr val="455A64"/>
              </a:gs>
              <a:gs pos="100000">
                <a:srgbClr val="404040"/>
              </a:gs>
            </a:gsLst>
            <a:path path="circle">
              <a:fillToRect b="50%" l="50%" r="50%" t="50%"/>
            </a:path>
            <a:tileRect/>
          </a:gra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3000">
                <a:solidFill>
                  <a:srgbClr val="FFFFFF"/>
                </a:solidFill>
                <a:latin typeface="Changa"/>
                <a:ea typeface="Changa"/>
                <a:cs typeface="Changa"/>
                <a:sym typeface="Changa"/>
              </a:rPr>
              <a:t>نشاط</a:t>
            </a:r>
            <a:endParaRPr b="1" sz="3000">
              <a:solidFill>
                <a:srgbClr val="FFFFFF"/>
              </a:solidFill>
              <a:latin typeface="Changa"/>
              <a:ea typeface="Changa"/>
              <a:cs typeface="Changa"/>
              <a:sym typeface="Changa"/>
            </a:endParaRPr>
          </a:p>
        </p:txBody>
      </p:sp>
      <p:sp>
        <p:nvSpPr>
          <p:cNvPr id="180" name="Google Shape;180;p26"/>
          <p:cNvSpPr/>
          <p:nvPr/>
        </p:nvSpPr>
        <p:spPr>
          <a:xfrm>
            <a:off x="0" y="5019550"/>
            <a:ext cx="9144000" cy="126900"/>
          </a:xfrm>
          <a:prstGeom prst="rect">
            <a:avLst/>
          </a:prstGeom>
          <a:gradFill>
            <a:gsLst>
              <a:gs pos="0">
                <a:srgbClr val="455A64"/>
              </a:gs>
              <a:gs pos="100000">
                <a:srgbClr val="404040"/>
              </a:gs>
            </a:gsLst>
            <a:path path="circle">
              <a:fillToRect b="50%" l="50%" r="50%" t="50%"/>
            </a:path>
            <a:tileRect/>
          </a:gra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rgbClr val="FFFFFF"/>
              </a:solidFill>
              <a:latin typeface="Changa"/>
              <a:ea typeface="Changa"/>
              <a:cs typeface="Changa"/>
              <a:sym typeface="Changa"/>
            </a:endParaRPr>
          </a:p>
        </p:txBody>
      </p:sp>
      <p:sp>
        <p:nvSpPr>
          <p:cNvPr id="181" name="Google Shape;181;p26"/>
          <p:cNvSpPr txBox="1"/>
          <p:nvPr/>
        </p:nvSpPr>
        <p:spPr>
          <a:xfrm>
            <a:off x="184075" y="846600"/>
            <a:ext cx="8649300" cy="138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2200">
                <a:solidFill>
                  <a:srgbClr val="FF0000"/>
                </a:solidFill>
              </a:rPr>
              <a:t>في الشكل التالي</a:t>
            </a:r>
            <a:endParaRPr b="1" sz="2200">
              <a:solidFill>
                <a:srgbClr val="FF0000"/>
              </a:solidFill>
            </a:endParaRPr>
          </a:p>
          <a:p>
            <a:pPr indent="0" lvl="0" marL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2200">
                <a:solidFill>
                  <a:srgbClr val="FF0000"/>
                </a:solidFill>
              </a:rPr>
              <a:t> مشروع مكتوب بلغة سكراتش</a:t>
            </a:r>
            <a:endParaRPr b="1" sz="2200">
              <a:solidFill>
                <a:srgbClr val="FF0000"/>
              </a:solidFill>
            </a:endParaRPr>
          </a:p>
          <a:p>
            <a:pPr indent="0" lvl="0" marL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2200">
                <a:solidFill>
                  <a:srgbClr val="FF0000"/>
                </a:solidFill>
              </a:rPr>
              <a:t>اشرح خطوات البرنامج، وميّز بين قواعد البرمجة المختلفة</a:t>
            </a:r>
            <a:endParaRPr b="1" sz="2200">
              <a:solidFill>
                <a:srgbClr val="FF0000"/>
              </a:solidFill>
            </a:endParaRPr>
          </a:p>
        </p:txBody>
      </p:sp>
      <p:pic>
        <p:nvPicPr>
          <p:cNvPr id="182" name="Google Shape;182;p26"/>
          <p:cNvPicPr preferRelativeResize="0"/>
          <p:nvPr/>
        </p:nvPicPr>
        <p:blipFill rotWithShape="1">
          <a:blip r:embed="rId3">
            <a:alphaModFix/>
          </a:blip>
          <a:srcRect b="48296" l="54127" r="13912" t="30328"/>
          <a:stretch/>
        </p:blipFill>
        <p:spPr>
          <a:xfrm>
            <a:off x="1131975" y="2281226"/>
            <a:ext cx="6880026" cy="258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7"/>
          <p:cNvSpPr/>
          <p:nvPr/>
        </p:nvSpPr>
        <p:spPr>
          <a:xfrm>
            <a:off x="0" y="4724400"/>
            <a:ext cx="9144000" cy="408900"/>
          </a:xfrm>
          <a:prstGeom prst="rect">
            <a:avLst/>
          </a:prstGeom>
          <a:gradFill>
            <a:gsLst>
              <a:gs pos="0">
                <a:srgbClr val="455A64"/>
              </a:gs>
              <a:gs pos="100000">
                <a:srgbClr val="404040"/>
              </a:gs>
            </a:gsLst>
            <a:path path="circle">
              <a:fillToRect b="50%" l="50%" r="50%" t="50%"/>
            </a:path>
            <a:tileRect/>
          </a:gra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800">
                <a:solidFill>
                  <a:srgbClr val="EFEFEF"/>
                </a:solidFill>
                <a:latin typeface="Changa"/>
                <a:ea typeface="Changa"/>
                <a:cs typeface="Changa"/>
                <a:sym typeface="Changa"/>
              </a:rPr>
              <a:t>متوسطة عبدالرحمن بن عوف بالخفجي</a:t>
            </a:r>
            <a:endParaRPr b="1" sz="1800">
              <a:solidFill>
                <a:srgbClr val="EFEFEF"/>
              </a:solidFill>
              <a:latin typeface="Changa"/>
              <a:ea typeface="Changa"/>
              <a:cs typeface="Changa"/>
              <a:sym typeface="Changa"/>
            </a:endParaRPr>
          </a:p>
        </p:txBody>
      </p:sp>
      <p:sp>
        <p:nvSpPr>
          <p:cNvPr id="188" name="Google Shape;188;p27"/>
          <p:cNvSpPr txBox="1"/>
          <p:nvPr/>
        </p:nvSpPr>
        <p:spPr>
          <a:xfrm>
            <a:off x="0" y="762000"/>
            <a:ext cx="9144000" cy="370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9600">
                <a:solidFill>
                  <a:srgbClr val="455A64"/>
                </a:solidFill>
                <a:latin typeface="El Messiri"/>
                <a:ea typeface="El Messiri"/>
                <a:cs typeface="El Messiri"/>
                <a:sym typeface="El Messiri"/>
              </a:rPr>
              <a:t>نهاية </a:t>
            </a:r>
            <a:endParaRPr b="1" sz="9600">
              <a:solidFill>
                <a:srgbClr val="455A64"/>
              </a:solidFill>
              <a:latin typeface="El Messiri"/>
              <a:ea typeface="El Messiri"/>
              <a:cs typeface="El Messiri"/>
              <a:sym typeface="El Messiri"/>
            </a:endParaRPr>
          </a:p>
          <a:p>
            <a:pPr indent="0" lvl="0" marL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9600">
                <a:solidFill>
                  <a:srgbClr val="455A64"/>
                </a:solidFill>
                <a:latin typeface="El Messiri"/>
                <a:ea typeface="El Messiri"/>
                <a:cs typeface="El Messiri"/>
                <a:sym typeface="El Messiri"/>
              </a:rPr>
              <a:t>الوحدة الأولى</a:t>
            </a:r>
            <a:endParaRPr sz="96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/>
          <p:nvPr/>
        </p:nvSpPr>
        <p:spPr>
          <a:xfrm>
            <a:off x="0" y="0"/>
            <a:ext cx="9144000" cy="694200"/>
          </a:xfrm>
          <a:prstGeom prst="rect">
            <a:avLst/>
          </a:prstGeom>
          <a:gradFill>
            <a:gsLst>
              <a:gs pos="0">
                <a:srgbClr val="455A64"/>
              </a:gs>
              <a:gs pos="100000">
                <a:srgbClr val="404040"/>
              </a:gs>
            </a:gsLst>
            <a:path path="circle">
              <a:fillToRect b="50%" l="50%" r="50%" t="50%"/>
            </a:path>
            <a:tileRect/>
          </a:gra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3000">
                <a:solidFill>
                  <a:srgbClr val="FFFFFF"/>
                </a:solidFill>
                <a:latin typeface="Changa"/>
                <a:ea typeface="Changa"/>
                <a:cs typeface="Changa"/>
                <a:sym typeface="Changa"/>
              </a:rPr>
              <a:t>أهمية البرمجة</a:t>
            </a:r>
            <a:endParaRPr b="1" sz="3000">
              <a:solidFill>
                <a:srgbClr val="FFFFFF"/>
              </a:solidFill>
              <a:latin typeface="Changa"/>
              <a:ea typeface="Changa"/>
              <a:cs typeface="Changa"/>
              <a:sym typeface="Changa"/>
            </a:endParaRPr>
          </a:p>
        </p:txBody>
      </p:sp>
      <p:sp>
        <p:nvSpPr>
          <p:cNvPr id="68" name="Google Shape;68;p15"/>
          <p:cNvSpPr txBox="1"/>
          <p:nvPr/>
        </p:nvSpPr>
        <p:spPr>
          <a:xfrm>
            <a:off x="4286475" y="1264175"/>
            <a:ext cx="4781400" cy="311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2200">
                <a:solidFill>
                  <a:srgbClr val="FF0000"/>
                </a:solidFill>
              </a:rPr>
              <a:t>جهاز الحاسب بلا برامج لا فائدة منه</a:t>
            </a:r>
            <a:endParaRPr b="1" sz="2200">
              <a:solidFill>
                <a:srgbClr val="FF0000"/>
              </a:solidFill>
            </a:endParaRPr>
          </a:p>
          <a:p>
            <a:pPr indent="0" lvl="0" marL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2200"/>
              <a:t>يوجد العديد من البرامج الجاهزة للإستخدام</a:t>
            </a:r>
            <a:endParaRPr b="1" sz="2200"/>
          </a:p>
          <a:p>
            <a:pPr indent="0" lvl="0" marL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2200"/>
              <a:t>لكننا أحيانا نضطر لكتابة برامجنا الخاصة</a:t>
            </a:r>
            <a:endParaRPr b="1" sz="2200"/>
          </a:p>
          <a:p>
            <a:pPr indent="0" lvl="0" marL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/>
          </a:p>
          <a:p>
            <a:pPr indent="0" lvl="0" marL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2200">
                <a:solidFill>
                  <a:srgbClr val="0000FF"/>
                </a:solidFill>
              </a:rPr>
              <a:t>البرمجة تساعدنا على تنمية التفكير</a:t>
            </a:r>
            <a:endParaRPr b="1" sz="2200">
              <a:solidFill>
                <a:srgbClr val="0000FF"/>
              </a:solidFill>
            </a:endParaRPr>
          </a:p>
          <a:p>
            <a:pPr indent="0" lvl="0" marL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2200">
                <a:solidFill>
                  <a:srgbClr val="0000FF"/>
                </a:solidFill>
              </a:rPr>
              <a:t>وتساعدنا في حل المشكلات بطريقة منظمة</a:t>
            </a:r>
            <a:endParaRPr b="1" sz="2200">
              <a:solidFill>
                <a:srgbClr val="0000FF"/>
              </a:solidFill>
            </a:endParaRPr>
          </a:p>
        </p:txBody>
      </p:sp>
      <p:pic>
        <p:nvPicPr>
          <p:cNvPr id="69" name="Google Shape;6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06025"/>
            <a:ext cx="4057875" cy="324630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5"/>
          <p:cNvSpPr/>
          <p:nvPr/>
        </p:nvSpPr>
        <p:spPr>
          <a:xfrm>
            <a:off x="0" y="5019550"/>
            <a:ext cx="9144000" cy="126900"/>
          </a:xfrm>
          <a:prstGeom prst="rect">
            <a:avLst/>
          </a:prstGeom>
          <a:gradFill>
            <a:gsLst>
              <a:gs pos="0">
                <a:srgbClr val="455A64"/>
              </a:gs>
              <a:gs pos="100000">
                <a:srgbClr val="404040"/>
              </a:gs>
            </a:gsLst>
            <a:path path="circle">
              <a:fillToRect b="50%" l="50%" r="50%" t="50%"/>
            </a:path>
            <a:tileRect/>
          </a:gra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rgbClr val="FFFFFF"/>
              </a:solidFill>
              <a:latin typeface="Changa"/>
              <a:ea typeface="Changa"/>
              <a:cs typeface="Changa"/>
              <a:sym typeface="Chang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6"/>
          <p:cNvPicPr preferRelativeResize="0"/>
          <p:nvPr/>
        </p:nvPicPr>
        <p:blipFill rotWithShape="1">
          <a:blip r:embed="rId3">
            <a:alphaModFix/>
          </a:blip>
          <a:srcRect b="0" l="38597" r="0" t="0"/>
          <a:stretch/>
        </p:blipFill>
        <p:spPr>
          <a:xfrm>
            <a:off x="0" y="694200"/>
            <a:ext cx="4097932" cy="4449299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6"/>
          <p:cNvSpPr/>
          <p:nvPr/>
        </p:nvSpPr>
        <p:spPr>
          <a:xfrm>
            <a:off x="0" y="0"/>
            <a:ext cx="9144000" cy="694200"/>
          </a:xfrm>
          <a:prstGeom prst="rect">
            <a:avLst/>
          </a:prstGeom>
          <a:gradFill>
            <a:gsLst>
              <a:gs pos="0">
                <a:srgbClr val="455A64"/>
              </a:gs>
              <a:gs pos="100000">
                <a:srgbClr val="404040"/>
              </a:gs>
            </a:gsLst>
            <a:path path="circle">
              <a:fillToRect b="50%" l="50%" r="50%" t="50%"/>
            </a:path>
            <a:tileRect/>
          </a:gra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3000">
                <a:solidFill>
                  <a:srgbClr val="FFFFFF"/>
                </a:solidFill>
                <a:latin typeface="Changa"/>
                <a:ea typeface="Changa"/>
                <a:cs typeface="Changa"/>
                <a:sym typeface="Changa"/>
              </a:rPr>
              <a:t>مفهوم البرمجة والبرنامج</a:t>
            </a:r>
            <a:endParaRPr b="1" sz="3000">
              <a:solidFill>
                <a:srgbClr val="FFFFFF"/>
              </a:solidFill>
              <a:latin typeface="Changa"/>
              <a:ea typeface="Changa"/>
              <a:cs typeface="Changa"/>
              <a:sym typeface="Changa"/>
            </a:endParaRPr>
          </a:p>
        </p:txBody>
      </p:sp>
      <p:sp>
        <p:nvSpPr>
          <p:cNvPr id="77" name="Google Shape;77;p16"/>
          <p:cNvSpPr txBox="1"/>
          <p:nvPr/>
        </p:nvSpPr>
        <p:spPr>
          <a:xfrm>
            <a:off x="4286475" y="1264175"/>
            <a:ext cx="4781400" cy="311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2200">
                <a:solidFill>
                  <a:srgbClr val="FF0000"/>
                </a:solidFill>
              </a:rPr>
              <a:t>البرمجة: </a:t>
            </a:r>
            <a:r>
              <a:rPr b="1" lang="ar" sz="2200"/>
              <a:t>هي إعطاء الأوامر والتعليمات للحاسب بلغة يفهمها لأداء مهمة معينة</a:t>
            </a:r>
            <a:endParaRPr b="1" sz="2200"/>
          </a:p>
          <a:p>
            <a:pPr indent="0" lvl="0" marL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/>
          </a:p>
          <a:p>
            <a:pPr indent="0" lvl="0" marL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2200">
                <a:solidFill>
                  <a:srgbClr val="FF0000"/>
                </a:solidFill>
              </a:rPr>
              <a:t>البرنامج: </a:t>
            </a:r>
            <a:r>
              <a:rPr b="1" lang="ar" sz="2200">
                <a:solidFill>
                  <a:srgbClr val="0000FF"/>
                </a:solidFill>
              </a:rPr>
              <a:t>هو سلسلة من الأوامر المكتوبة بأحد لغات البرمجة يتم تخزينها في ملف قابل للتنفيذ من قبل الحاسب</a:t>
            </a:r>
            <a:endParaRPr b="1" sz="2200">
              <a:solidFill>
                <a:srgbClr val="0000FF"/>
              </a:solidFill>
            </a:endParaRPr>
          </a:p>
        </p:txBody>
      </p:sp>
      <p:sp>
        <p:nvSpPr>
          <p:cNvPr id="78" name="Google Shape;78;p16"/>
          <p:cNvSpPr/>
          <p:nvPr/>
        </p:nvSpPr>
        <p:spPr>
          <a:xfrm>
            <a:off x="0" y="5019550"/>
            <a:ext cx="9144000" cy="126900"/>
          </a:xfrm>
          <a:prstGeom prst="rect">
            <a:avLst/>
          </a:prstGeom>
          <a:gradFill>
            <a:gsLst>
              <a:gs pos="0">
                <a:srgbClr val="455A64"/>
              </a:gs>
              <a:gs pos="100000">
                <a:srgbClr val="404040"/>
              </a:gs>
            </a:gsLst>
            <a:path path="circle">
              <a:fillToRect b="50%" l="50%" r="50%" t="50%"/>
            </a:path>
            <a:tileRect/>
          </a:gra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rgbClr val="FFFFFF"/>
              </a:solidFill>
              <a:latin typeface="Changa"/>
              <a:ea typeface="Changa"/>
              <a:cs typeface="Changa"/>
              <a:sym typeface="Chang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3" name="Google Shape;83;p17"/>
          <p:cNvCxnSpPr/>
          <p:nvPr/>
        </p:nvCxnSpPr>
        <p:spPr>
          <a:xfrm flipH="1">
            <a:off x="2085025" y="2540300"/>
            <a:ext cx="12300" cy="5454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84" name="Google Shape;84;p17"/>
          <p:cNvCxnSpPr/>
          <p:nvPr/>
        </p:nvCxnSpPr>
        <p:spPr>
          <a:xfrm flipH="1">
            <a:off x="7114225" y="2540300"/>
            <a:ext cx="12300" cy="5454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85" name="Google Shape;85;p17"/>
          <p:cNvSpPr/>
          <p:nvPr/>
        </p:nvSpPr>
        <p:spPr>
          <a:xfrm>
            <a:off x="0" y="0"/>
            <a:ext cx="9144000" cy="694200"/>
          </a:xfrm>
          <a:prstGeom prst="rect">
            <a:avLst/>
          </a:prstGeom>
          <a:gradFill>
            <a:gsLst>
              <a:gs pos="0">
                <a:srgbClr val="455A64"/>
              </a:gs>
              <a:gs pos="100000">
                <a:srgbClr val="404040"/>
              </a:gs>
            </a:gsLst>
            <a:path path="circle">
              <a:fillToRect b="50%" l="50%" r="50%" t="50%"/>
            </a:path>
            <a:tileRect/>
          </a:gra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3000">
                <a:solidFill>
                  <a:srgbClr val="FFFFFF"/>
                </a:solidFill>
                <a:latin typeface="Changa"/>
                <a:ea typeface="Changa"/>
                <a:cs typeface="Changa"/>
                <a:sym typeface="Changa"/>
              </a:rPr>
              <a:t>مستويات لغات البرمجة</a:t>
            </a:r>
            <a:endParaRPr b="1" sz="3000">
              <a:solidFill>
                <a:srgbClr val="FFFFFF"/>
              </a:solidFill>
              <a:latin typeface="Changa"/>
              <a:ea typeface="Changa"/>
              <a:cs typeface="Changa"/>
              <a:sym typeface="Changa"/>
            </a:endParaRPr>
          </a:p>
        </p:txBody>
      </p:sp>
      <p:sp>
        <p:nvSpPr>
          <p:cNvPr id="86" name="Google Shape;86;p17"/>
          <p:cNvSpPr/>
          <p:nvPr/>
        </p:nvSpPr>
        <p:spPr>
          <a:xfrm>
            <a:off x="0" y="5019550"/>
            <a:ext cx="9144000" cy="126900"/>
          </a:xfrm>
          <a:prstGeom prst="rect">
            <a:avLst/>
          </a:prstGeom>
          <a:gradFill>
            <a:gsLst>
              <a:gs pos="0">
                <a:srgbClr val="455A64"/>
              </a:gs>
              <a:gs pos="100000">
                <a:srgbClr val="404040"/>
              </a:gs>
            </a:gsLst>
            <a:path path="circle">
              <a:fillToRect b="50%" l="50%" r="50%" t="50%"/>
            </a:path>
            <a:tileRect/>
          </a:gra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rgbClr val="FFFFFF"/>
              </a:solidFill>
              <a:latin typeface="Changa"/>
              <a:ea typeface="Changa"/>
              <a:cs typeface="Changa"/>
              <a:sym typeface="Changa"/>
            </a:endParaRPr>
          </a:p>
        </p:txBody>
      </p:sp>
      <p:grpSp>
        <p:nvGrpSpPr>
          <p:cNvPr id="87" name="Google Shape;87;p17"/>
          <p:cNvGrpSpPr/>
          <p:nvPr/>
        </p:nvGrpSpPr>
        <p:grpSpPr>
          <a:xfrm>
            <a:off x="653025" y="1211400"/>
            <a:ext cx="8114350" cy="1425300"/>
            <a:chOff x="653025" y="1440000"/>
            <a:chExt cx="8114350" cy="1425300"/>
          </a:xfrm>
        </p:grpSpPr>
        <p:sp>
          <p:nvSpPr>
            <p:cNvPr id="88" name="Google Shape;88;p17"/>
            <p:cNvSpPr/>
            <p:nvPr/>
          </p:nvSpPr>
          <p:spPr>
            <a:xfrm rot="5400000">
              <a:off x="4239300" y="-443250"/>
              <a:ext cx="702600" cy="5045100"/>
            </a:xfrm>
            <a:prstGeom prst="leftBracket">
              <a:avLst>
                <a:gd fmla="val 0" name="adj"/>
              </a:avLst>
            </a:prstGeom>
            <a:noFill/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17"/>
            <p:cNvSpPr txBox="1"/>
            <p:nvPr/>
          </p:nvSpPr>
          <p:spPr>
            <a:xfrm>
              <a:off x="4995475" y="2278200"/>
              <a:ext cx="3771900" cy="587100"/>
            </a:xfrm>
            <a:prstGeom prst="rect">
              <a:avLst/>
            </a:prstGeom>
            <a:gradFill>
              <a:gsLst>
                <a:gs pos="0">
                  <a:srgbClr val="FFFFFF"/>
                </a:gs>
                <a:gs pos="100000">
                  <a:srgbClr val="B3B3B3"/>
                </a:gs>
              </a:gsLst>
              <a:lin ang="5400012" scaled="0"/>
            </a:gra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1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ar" sz="2400"/>
                <a:t>اللغات منخفضة المستوى</a:t>
              </a:r>
              <a:endParaRPr b="1" sz="2400"/>
            </a:p>
          </p:txBody>
        </p:sp>
        <p:sp>
          <p:nvSpPr>
            <p:cNvPr id="90" name="Google Shape;90;p17"/>
            <p:cNvSpPr txBox="1"/>
            <p:nvPr/>
          </p:nvSpPr>
          <p:spPr>
            <a:xfrm>
              <a:off x="653025" y="2278200"/>
              <a:ext cx="3771900" cy="587100"/>
            </a:xfrm>
            <a:prstGeom prst="rect">
              <a:avLst/>
            </a:prstGeom>
            <a:gradFill>
              <a:gsLst>
                <a:gs pos="0">
                  <a:srgbClr val="FFFFFF"/>
                </a:gs>
                <a:gs pos="100000">
                  <a:srgbClr val="B3B3B3"/>
                </a:gs>
              </a:gsLst>
              <a:lin ang="5400012" scaled="0"/>
            </a:gra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1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ar" sz="2400"/>
                <a:t>اللغات عالية المستوى</a:t>
              </a:r>
              <a:endParaRPr b="1" sz="2400"/>
            </a:p>
          </p:txBody>
        </p:sp>
        <p:sp>
          <p:nvSpPr>
            <p:cNvPr id="91" name="Google Shape;91;p17"/>
            <p:cNvSpPr txBox="1"/>
            <p:nvPr/>
          </p:nvSpPr>
          <p:spPr>
            <a:xfrm>
              <a:off x="2634225" y="1440000"/>
              <a:ext cx="3771900" cy="587100"/>
            </a:xfrm>
            <a:prstGeom prst="rect">
              <a:avLst/>
            </a:prstGeom>
            <a:gradFill>
              <a:gsLst>
                <a:gs pos="0">
                  <a:srgbClr val="FFF6DB"/>
                </a:gs>
                <a:gs pos="100000">
                  <a:srgbClr val="FAD25C"/>
                </a:gs>
              </a:gsLst>
              <a:path path="circle">
                <a:fillToRect b="50%" l="50%" r="50%" t="50%"/>
              </a:path>
              <a:tileRect/>
            </a:gra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1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ar" sz="2400"/>
                <a:t>مستويات لغات البرمجة</a:t>
              </a:r>
              <a:endParaRPr b="1" sz="2400"/>
            </a:p>
          </p:txBody>
        </p:sp>
      </p:grpSp>
      <p:sp>
        <p:nvSpPr>
          <p:cNvPr id="92" name="Google Shape;92;p17"/>
          <p:cNvSpPr txBox="1"/>
          <p:nvPr/>
        </p:nvSpPr>
        <p:spPr>
          <a:xfrm>
            <a:off x="5674600" y="3112725"/>
            <a:ext cx="2553000" cy="545400"/>
          </a:xfrm>
          <a:prstGeom prst="rect">
            <a:avLst/>
          </a:prstGeom>
          <a:solidFill>
            <a:srgbClr val="FCE5CD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2400">
                <a:solidFill>
                  <a:schemeClr val="dk1"/>
                </a:solidFill>
              </a:rPr>
              <a:t>لغة الآلة</a:t>
            </a:r>
            <a:endParaRPr/>
          </a:p>
        </p:txBody>
      </p:sp>
      <p:sp>
        <p:nvSpPr>
          <p:cNvPr id="93" name="Google Shape;93;p17"/>
          <p:cNvSpPr txBox="1"/>
          <p:nvPr/>
        </p:nvSpPr>
        <p:spPr>
          <a:xfrm>
            <a:off x="5674600" y="3722325"/>
            <a:ext cx="2553000" cy="545400"/>
          </a:xfrm>
          <a:prstGeom prst="rect">
            <a:avLst/>
          </a:prstGeom>
          <a:solidFill>
            <a:srgbClr val="FCE5CD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2400">
                <a:solidFill>
                  <a:schemeClr val="dk1"/>
                </a:solidFill>
              </a:rPr>
              <a:t>لغة التجميع</a:t>
            </a:r>
            <a:endParaRPr/>
          </a:p>
        </p:txBody>
      </p:sp>
      <p:sp>
        <p:nvSpPr>
          <p:cNvPr id="94" name="Google Shape;94;p17"/>
          <p:cNvSpPr txBox="1"/>
          <p:nvPr/>
        </p:nvSpPr>
        <p:spPr>
          <a:xfrm>
            <a:off x="797800" y="3112725"/>
            <a:ext cx="3437700" cy="5454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2400">
                <a:solidFill>
                  <a:schemeClr val="dk1"/>
                </a:solidFill>
              </a:rPr>
              <a:t>لغات البرمجة الإجرائية</a:t>
            </a:r>
            <a:endParaRPr/>
          </a:p>
        </p:txBody>
      </p:sp>
      <p:sp>
        <p:nvSpPr>
          <p:cNvPr id="95" name="Google Shape;95;p17"/>
          <p:cNvSpPr txBox="1"/>
          <p:nvPr/>
        </p:nvSpPr>
        <p:spPr>
          <a:xfrm>
            <a:off x="797800" y="3722325"/>
            <a:ext cx="3437700" cy="5454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2400">
                <a:solidFill>
                  <a:schemeClr val="dk1"/>
                </a:solidFill>
              </a:rPr>
              <a:t>لغات البرمجة بالكائنات</a:t>
            </a:r>
            <a:endParaRPr b="1" sz="2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8"/>
          <p:cNvSpPr/>
          <p:nvPr/>
        </p:nvSpPr>
        <p:spPr>
          <a:xfrm>
            <a:off x="0" y="0"/>
            <a:ext cx="9144000" cy="694200"/>
          </a:xfrm>
          <a:prstGeom prst="rect">
            <a:avLst/>
          </a:prstGeom>
          <a:gradFill>
            <a:gsLst>
              <a:gs pos="0">
                <a:srgbClr val="455A64"/>
              </a:gs>
              <a:gs pos="100000">
                <a:srgbClr val="404040"/>
              </a:gs>
            </a:gsLst>
            <a:path path="circle">
              <a:fillToRect b="50%" l="50%" r="50%" t="50%"/>
            </a:path>
            <a:tileRect/>
          </a:gra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3000">
                <a:solidFill>
                  <a:srgbClr val="FFFFFF"/>
                </a:solidFill>
                <a:latin typeface="Changa"/>
                <a:ea typeface="Changa"/>
                <a:cs typeface="Changa"/>
                <a:sym typeface="Changa"/>
              </a:rPr>
              <a:t>اللغات منخفضة المستوى</a:t>
            </a:r>
            <a:endParaRPr b="1" sz="3000">
              <a:solidFill>
                <a:srgbClr val="FFFFFF"/>
              </a:solidFill>
              <a:latin typeface="Changa"/>
              <a:ea typeface="Changa"/>
              <a:cs typeface="Changa"/>
              <a:sym typeface="Changa"/>
            </a:endParaRPr>
          </a:p>
        </p:txBody>
      </p:sp>
      <p:sp>
        <p:nvSpPr>
          <p:cNvPr id="101" name="Google Shape;101;p18"/>
          <p:cNvSpPr txBox="1"/>
          <p:nvPr/>
        </p:nvSpPr>
        <p:spPr>
          <a:xfrm>
            <a:off x="4286475" y="1035575"/>
            <a:ext cx="4781400" cy="311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2200">
                <a:solidFill>
                  <a:srgbClr val="FF0000"/>
                </a:solidFill>
              </a:rPr>
              <a:t>لغة الآلة </a:t>
            </a:r>
            <a:r>
              <a:rPr b="1" lang="ar" sz="2200">
                <a:solidFill>
                  <a:srgbClr val="FF0000"/>
                </a:solidFill>
              </a:rPr>
              <a:t>: </a:t>
            </a:r>
            <a:r>
              <a:rPr b="1" lang="ar" sz="2200"/>
              <a:t>هي اللغة الوحيدة التي يفهمها جهاز الحاسب، تحمل قيمتين (1، 0) فقط</a:t>
            </a:r>
            <a:endParaRPr b="1" sz="2200"/>
          </a:p>
          <a:p>
            <a:pPr indent="0" lvl="0" marL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/>
          </a:p>
          <a:p>
            <a:pPr indent="0" lvl="0" marL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2200">
                <a:solidFill>
                  <a:srgbClr val="FF0000"/>
                </a:solidFill>
              </a:rPr>
              <a:t>لغة التجميع </a:t>
            </a:r>
            <a:r>
              <a:rPr b="1" lang="ar" sz="2200">
                <a:solidFill>
                  <a:srgbClr val="FF0000"/>
                </a:solidFill>
              </a:rPr>
              <a:t>: </a:t>
            </a:r>
            <a:r>
              <a:rPr b="1" lang="ar" sz="2200">
                <a:solidFill>
                  <a:srgbClr val="0000FF"/>
                </a:solidFill>
              </a:rPr>
              <a:t>لغة وسيطة تكتب أوامرها باللغة الإنجليزية، تتميز بوجود مترجم خاص يحولها إلى لغة الآلة</a:t>
            </a:r>
            <a:endParaRPr b="1" sz="2200">
              <a:solidFill>
                <a:srgbClr val="0000FF"/>
              </a:solidFill>
            </a:endParaRPr>
          </a:p>
        </p:txBody>
      </p:sp>
      <p:sp>
        <p:nvSpPr>
          <p:cNvPr id="102" name="Google Shape;102;p18"/>
          <p:cNvSpPr/>
          <p:nvPr/>
        </p:nvSpPr>
        <p:spPr>
          <a:xfrm>
            <a:off x="0" y="5019550"/>
            <a:ext cx="9144000" cy="126900"/>
          </a:xfrm>
          <a:prstGeom prst="rect">
            <a:avLst/>
          </a:prstGeom>
          <a:gradFill>
            <a:gsLst>
              <a:gs pos="0">
                <a:srgbClr val="455A64"/>
              </a:gs>
              <a:gs pos="100000">
                <a:srgbClr val="404040"/>
              </a:gs>
            </a:gsLst>
            <a:path path="circle">
              <a:fillToRect b="50%" l="50%" r="50%" t="50%"/>
            </a:path>
            <a:tileRect/>
          </a:gra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rgbClr val="FFFFFF"/>
              </a:solidFill>
              <a:latin typeface="Changa"/>
              <a:ea typeface="Changa"/>
              <a:cs typeface="Changa"/>
              <a:sym typeface="Changa"/>
            </a:endParaRPr>
          </a:p>
        </p:txBody>
      </p:sp>
      <p:sp>
        <p:nvSpPr>
          <p:cNvPr id="103" name="Google Shape;103;p18"/>
          <p:cNvSpPr txBox="1"/>
          <p:nvPr/>
        </p:nvSpPr>
        <p:spPr>
          <a:xfrm>
            <a:off x="-100" y="4371813"/>
            <a:ext cx="9144000" cy="6057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2100">
                <a:solidFill>
                  <a:schemeClr val="dk1"/>
                </a:solidFill>
              </a:rPr>
              <a:t>تسمى لغات منخفضة المستوى لكونها قريبة من مكونات الحاسب كالمعالج والذاكرة</a:t>
            </a:r>
            <a:endParaRPr sz="2100"/>
          </a:p>
        </p:txBody>
      </p:sp>
      <p:grpSp>
        <p:nvGrpSpPr>
          <p:cNvPr id="104" name="Google Shape;104;p18"/>
          <p:cNvGrpSpPr/>
          <p:nvPr/>
        </p:nvGrpSpPr>
        <p:grpSpPr>
          <a:xfrm>
            <a:off x="22525" y="1439263"/>
            <a:ext cx="4177200" cy="2206976"/>
            <a:chOff x="22525" y="1439263"/>
            <a:chExt cx="4177200" cy="2206976"/>
          </a:xfrm>
        </p:grpSpPr>
        <p:pic>
          <p:nvPicPr>
            <p:cNvPr id="105" name="Google Shape;105;p18"/>
            <p:cNvPicPr preferRelativeResize="0"/>
            <p:nvPr/>
          </p:nvPicPr>
          <p:blipFill rotWithShape="1">
            <a:blip r:embed="rId3">
              <a:alphaModFix/>
            </a:blip>
            <a:srcRect b="7800" l="0" r="0" t="0"/>
            <a:stretch/>
          </p:blipFill>
          <p:spPr>
            <a:xfrm>
              <a:off x="65650" y="1439263"/>
              <a:ext cx="3981676" cy="220697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6" name="Google Shape;106;p18"/>
            <p:cNvSpPr txBox="1"/>
            <p:nvPr/>
          </p:nvSpPr>
          <p:spPr>
            <a:xfrm>
              <a:off x="2918125" y="3275150"/>
              <a:ext cx="1281600" cy="31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1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ar" sz="1800">
                  <a:solidFill>
                    <a:srgbClr val="FF0000"/>
                  </a:solidFill>
                </a:rPr>
                <a:t>لغة الآلة</a:t>
              </a:r>
              <a:endParaRPr sz="1800">
                <a:solidFill>
                  <a:srgbClr val="FF0000"/>
                </a:solidFill>
              </a:endParaRPr>
            </a:p>
          </p:txBody>
        </p:sp>
        <p:sp>
          <p:nvSpPr>
            <p:cNvPr id="107" name="Google Shape;107;p18"/>
            <p:cNvSpPr txBox="1"/>
            <p:nvPr/>
          </p:nvSpPr>
          <p:spPr>
            <a:xfrm>
              <a:off x="22525" y="3275150"/>
              <a:ext cx="1281600" cy="31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1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ar" sz="1800">
                  <a:solidFill>
                    <a:srgbClr val="FF0000"/>
                  </a:solidFill>
                </a:rPr>
                <a:t>لغة التجميع</a:t>
              </a:r>
              <a:endParaRPr sz="1800">
                <a:solidFill>
                  <a:srgbClr val="FF0000"/>
                </a:solidFill>
              </a:endParaRPr>
            </a:p>
          </p:txBody>
        </p:sp>
        <p:sp>
          <p:nvSpPr>
            <p:cNvPr id="108" name="Google Shape;108;p18"/>
            <p:cNvSpPr txBox="1"/>
            <p:nvPr/>
          </p:nvSpPr>
          <p:spPr>
            <a:xfrm>
              <a:off x="1115950" y="2571750"/>
              <a:ext cx="1600200" cy="31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1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ar" sz="1800">
                  <a:solidFill>
                    <a:srgbClr val="FF0000"/>
                  </a:solidFill>
                </a:rPr>
                <a:t>المجمع (المترجم)</a:t>
              </a:r>
              <a:endParaRPr sz="180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7775" y="1243075"/>
            <a:ext cx="3854225" cy="30568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14" name="Google Shape;114;p19"/>
          <p:cNvSpPr/>
          <p:nvPr/>
        </p:nvSpPr>
        <p:spPr>
          <a:xfrm>
            <a:off x="0" y="0"/>
            <a:ext cx="9144000" cy="694200"/>
          </a:xfrm>
          <a:prstGeom prst="rect">
            <a:avLst/>
          </a:prstGeom>
          <a:gradFill>
            <a:gsLst>
              <a:gs pos="0">
                <a:srgbClr val="455A64"/>
              </a:gs>
              <a:gs pos="100000">
                <a:srgbClr val="404040"/>
              </a:gs>
            </a:gsLst>
            <a:path path="circle">
              <a:fillToRect b="50%" l="50%" r="50%" t="50%"/>
            </a:path>
            <a:tileRect/>
          </a:gra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3000">
                <a:solidFill>
                  <a:srgbClr val="FFFFFF"/>
                </a:solidFill>
                <a:latin typeface="Changa"/>
                <a:ea typeface="Changa"/>
                <a:cs typeface="Changa"/>
                <a:sym typeface="Changa"/>
              </a:rPr>
              <a:t>اللغات عالية المستوى 1</a:t>
            </a:r>
            <a:endParaRPr b="1" sz="3000">
              <a:solidFill>
                <a:srgbClr val="FFFFFF"/>
              </a:solidFill>
              <a:latin typeface="Changa"/>
              <a:ea typeface="Changa"/>
              <a:cs typeface="Changa"/>
              <a:sym typeface="Changa"/>
            </a:endParaRPr>
          </a:p>
        </p:txBody>
      </p:sp>
      <p:sp>
        <p:nvSpPr>
          <p:cNvPr id="115" name="Google Shape;115;p19"/>
          <p:cNvSpPr txBox="1"/>
          <p:nvPr/>
        </p:nvSpPr>
        <p:spPr>
          <a:xfrm>
            <a:off x="3990850" y="1035575"/>
            <a:ext cx="5077200" cy="37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2200">
                <a:solidFill>
                  <a:srgbClr val="FF0000"/>
                </a:solidFill>
              </a:rPr>
              <a:t>البرمجة الإجرائية</a:t>
            </a:r>
            <a:r>
              <a:rPr b="1" lang="ar" sz="2200">
                <a:solidFill>
                  <a:srgbClr val="FF0000"/>
                </a:solidFill>
              </a:rPr>
              <a:t> : </a:t>
            </a:r>
            <a:r>
              <a:rPr b="1" lang="ar" sz="2200"/>
              <a:t>تكتب فيها التعليمات البرمجية التي تؤدي وظيفة واحدة تحت اسم يدل عليها، يسمى (إجراء) وفي كل مرة نريد أن ننفيذ هذا الإجراء يتم استدعائه بدلا من إعادة كتابته مرة أخرى</a:t>
            </a:r>
            <a:endParaRPr b="1" sz="2200"/>
          </a:p>
          <a:p>
            <a:pPr indent="0" lvl="0" marL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/>
          </a:p>
          <a:p>
            <a:pPr indent="0" lvl="0" marL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2200">
                <a:solidFill>
                  <a:srgbClr val="FF0000"/>
                </a:solidFill>
              </a:rPr>
              <a:t>أمثلة على اللغات الإجرائية</a:t>
            </a:r>
            <a:r>
              <a:rPr b="1" lang="ar" sz="2200">
                <a:solidFill>
                  <a:srgbClr val="FF0000"/>
                </a:solidFill>
              </a:rPr>
              <a:t> :</a:t>
            </a:r>
            <a:endParaRPr b="1" sz="2200">
              <a:solidFill>
                <a:srgbClr val="FF0000"/>
              </a:solidFill>
            </a:endParaRPr>
          </a:p>
          <a:p>
            <a:pPr indent="0" lvl="0" marL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2200">
                <a:solidFill>
                  <a:srgbClr val="FF0000"/>
                </a:solidFill>
              </a:rPr>
              <a:t> </a:t>
            </a:r>
            <a:r>
              <a:rPr b="1" lang="ar" sz="2200">
                <a:solidFill>
                  <a:srgbClr val="0000FF"/>
                </a:solidFill>
              </a:rPr>
              <a:t>C, Pascal, Basic</a:t>
            </a:r>
            <a:endParaRPr b="1" sz="2200">
              <a:solidFill>
                <a:srgbClr val="0000FF"/>
              </a:solidFill>
            </a:endParaRPr>
          </a:p>
        </p:txBody>
      </p:sp>
      <p:sp>
        <p:nvSpPr>
          <p:cNvPr id="116" name="Google Shape;116;p19"/>
          <p:cNvSpPr/>
          <p:nvPr/>
        </p:nvSpPr>
        <p:spPr>
          <a:xfrm>
            <a:off x="0" y="5019550"/>
            <a:ext cx="9144000" cy="126900"/>
          </a:xfrm>
          <a:prstGeom prst="rect">
            <a:avLst/>
          </a:prstGeom>
          <a:gradFill>
            <a:gsLst>
              <a:gs pos="0">
                <a:srgbClr val="455A64"/>
              </a:gs>
              <a:gs pos="100000">
                <a:srgbClr val="404040"/>
              </a:gs>
            </a:gsLst>
            <a:path path="circle">
              <a:fillToRect b="50%" l="50%" r="50%" t="50%"/>
            </a:path>
            <a:tileRect/>
          </a:gra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rgbClr val="FFFFFF"/>
              </a:solidFill>
              <a:latin typeface="Changa"/>
              <a:ea typeface="Changa"/>
              <a:cs typeface="Changa"/>
              <a:sym typeface="Chang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650" y="1250550"/>
            <a:ext cx="3925200" cy="2752738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20"/>
          <p:cNvSpPr/>
          <p:nvPr/>
        </p:nvSpPr>
        <p:spPr>
          <a:xfrm>
            <a:off x="0" y="0"/>
            <a:ext cx="9144000" cy="694200"/>
          </a:xfrm>
          <a:prstGeom prst="rect">
            <a:avLst/>
          </a:prstGeom>
          <a:gradFill>
            <a:gsLst>
              <a:gs pos="0">
                <a:srgbClr val="455A64"/>
              </a:gs>
              <a:gs pos="100000">
                <a:srgbClr val="404040"/>
              </a:gs>
            </a:gsLst>
            <a:path path="circle">
              <a:fillToRect b="50%" l="50%" r="50%" t="50%"/>
            </a:path>
            <a:tileRect/>
          </a:gra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3000">
                <a:solidFill>
                  <a:srgbClr val="FFFFFF"/>
                </a:solidFill>
                <a:latin typeface="Changa"/>
                <a:ea typeface="Changa"/>
                <a:cs typeface="Changa"/>
                <a:sym typeface="Changa"/>
              </a:rPr>
              <a:t>اللغات عالية المستوى 2</a:t>
            </a:r>
            <a:endParaRPr b="1" sz="3000">
              <a:solidFill>
                <a:srgbClr val="FFFFFF"/>
              </a:solidFill>
              <a:latin typeface="Changa"/>
              <a:ea typeface="Changa"/>
              <a:cs typeface="Changa"/>
              <a:sym typeface="Changa"/>
            </a:endParaRPr>
          </a:p>
        </p:txBody>
      </p:sp>
      <p:sp>
        <p:nvSpPr>
          <p:cNvPr id="123" name="Google Shape;123;p20"/>
          <p:cNvSpPr txBox="1"/>
          <p:nvPr/>
        </p:nvSpPr>
        <p:spPr>
          <a:xfrm>
            <a:off x="3990850" y="1035575"/>
            <a:ext cx="5077200" cy="311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2200">
                <a:solidFill>
                  <a:srgbClr val="FF0000"/>
                </a:solidFill>
              </a:rPr>
              <a:t>البرمجة بالكائنات : </a:t>
            </a:r>
            <a:r>
              <a:rPr b="1" lang="ar" sz="2200"/>
              <a:t>تتميز عن اللغات الإجرائية بأنها تغلف البيانات مع العمليات الخاصة بها داخل كائن يدل عليها</a:t>
            </a:r>
            <a:endParaRPr b="1" sz="2200"/>
          </a:p>
          <a:p>
            <a:pPr indent="0" lvl="0" marL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/>
          </a:p>
          <a:p>
            <a:pPr indent="0" lvl="0" marL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2200">
                <a:solidFill>
                  <a:srgbClr val="FF0000"/>
                </a:solidFill>
              </a:rPr>
              <a:t>أمثلة على اللغات الإجرائية :</a:t>
            </a:r>
            <a:endParaRPr b="1" sz="2200">
              <a:solidFill>
                <a:srgbClr val="FF0000"/>
              </a:solidFill>
            </a:endParaRPr>
          </a:p>
          <a:p>
            <a:pPr indent="0" lvl="0" marL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2200">
                <a:solidFill>
                  <a:srgbClr val="FF0000"/>
                </a:solidFill>
              </a:rPr>
              <a:t> </a:t>
            </a:r>
            <a:r>
              <a:rPr b="1" lang="ar" sz="2200">
                <a:solidFill>
                  <a:srgbClr val="0000FF"/>
                </a:solidFill>
              </a:rPr>
              <a:t>C++, JAVA , Visual Basic, Python</a:t>
            </a:r>
            <a:endParaRPr b="1" sz="2200">
              <a:solidFill>
                <a:srgbClr val="0000FF"/>
              </a:solidFill>
            </a:endParaRPr>
          </a:p>
        </p:txBody>
      </p:sp>
      <p:sp>
        <p:nvSpPr>
          <p:cNvPr id="124" name="Google Shape;124;p20"/>
          <p:cNvSpPr/>
          <p:nvPr/>
        </p:nvSpPr>
        <p:spPr>
          <a:xfrm>
            <a:off x="0" y="5019550"/>
            <a:ext cx="9144000" cy="126900"/>
          </a:xfrm>
          <a:prstGeom prst="rect">
            <a:avLst/>
          </a:prstGeom>
          <a:gradFill>
            <a:gsLst>
              <a:gs pos="0">
                <a:srgbClr val="455A64"/>
              </a:gs>
              <a:gs pos="100000">
                <a:srgbClr val="404040"/>
              </a:gs>
            </a:gsLst>
            <a:path path="circle">
              <a:fillToRect b="50%" l="50%" r="50%" t="50%"/>
            </a:path>
            <a:tileRect/>
          </a:gra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rgbClr val="FFFFFF"/>
              </a:solidFill>
              <a:latin typeface="Changa"/>
              <a:ea typeface="Changa"/>
              <a:cs typeface="Changa"/>
              <a:sym typeface="Chang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1"/>
          <p:cNvSpPr/>
          <p:nvPr/>
        </p:nvSpPr>
        <p:spPr>
          <a:xfrm>
            <a:off x="0" y="557725"/>
            <a:ext cx="9144000" cy="45858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21"/>
          <p:cNvSpPr/>
          <p:nvPr/>
        </p:nvSpPr>
        <p:spPr>
          <a:xfrm>
            <a:off x="0" y="0"/>
            <a:ext cx="9144000" cy="694200"/>
          </a:xfrm>
          <a:prstGeom prst="rect">
            <a:avLst/>
          </a:prstGeom>
          <a:gradFill>
            <a:gsLst>
              <a:gs pos="0">
                <a:srgbClr val="455A64"/>
              </a:gs>
              <a:gs pos="100000">
                <a:srgbClr val="404040"/>
              </a:gs>
            </a:gsLst>
            <a:path path="circle">
              <a:fillToRect b="50%" l="50%" r="50%" t="50%"/>
            </a:path>
            <a:tileRect/>
          </a:gra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3000">
                <a:solidFill>
                  <a:srgbClr val="FFFFFF"/>
                </a:solidFill>
                <a:latin typeface="Changa"/>
                <a:ea typeface="Changa"/>
                <a:cs typeface="Changa"/>
                <a:sym typeface="Changa"/>
              </a:rPr>
              <a:t>لغات البرمجة السائدة</a:t>
            </a:r>
            <a:endParaRPr b="1" sz="3000">
              <a:solidFill>
                <a:srgbClr val="FFFFFF"/>
              </a:solidFill>
              <a:latin typeface="Changa"/>
              <a:ea typeface="Changa"/>
              <a:cs typeface="Changa"/>
              <a:sym typeface="Changa"/>
            </a:endParaRPr>
          </a:p>
        </p:txBody>
      </p:sp>
      <p:sp>
        <p:nvSpPr>
          <p:cNvPr id="131" name="Google Shape;131;p21"/>
          <p:cNvSpPr/>
          <p:nvPr/>
        </p:nvSpPr>
        <p:spPr>
          <a:xfrm>
            <a:off x="0" y="5019550"/>
            <a:ext cx="9144000" cy="126900"/>
          </a:xfrm>
          <a:prstGeom prst="rect">
            <a:avLst/>
          </a:prstGeom>
          <a:gradFill>
            <a:gsLst>
              <a:gs pos="0">
                <a:srgbClr val="455A64"/>
              </a:gs>
              <a:gs pos="100000">
                <a:srgbClr val="404040"/>
              </a:gs>
            </a:gsLst>
            <a:path path="circle">
              <a:fillToRect b="50%" l="50%" r="50%" t="50%"/>
            </a:path>
            <a:tileRect/>
          </a:gra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rgbClr val="FFFFFF"/>
              </a:solidFill>
              <a:latin typeface="Changa"/>
              <a:ea typeface="Changa"/>
              <a:cs typeface="Changa"/>
              <a:sym typeface="Changa"/>
            </a:endParaRPr>
          </a:p>
        </p:txBody>
      </p:sp>
      <p:pic>
        <p:nvPicPr>
          <p:cNvPr id="132" name="Google Shape;132;p21"/>
          <p:cNvPicPr preferRelativeResize="0"/>
          <p:nvPr/>
        </p:nvPicPr>
        <p:blipFill rotWithShape="1">
          <a:blip r:embed="rId3">
            <a:alphaModFix/>
          </a:blip>
          <a:srcRect b="13920" l="12552" r="11094" t="31167"/>
          <a:stretch/>
        </p:blipFill>
        <p:spPr>
          <a:xfrm>
            <a:off x="76200" y="1050375"/>
            <a:ext cx="9016935" cy="3645700"/>
          </a:xfrm>
          <a:prstGeom prst="rect">
            <a:avLst/>
          </a:prstGeom>
          <a:noFill/>
          <a:ln cap="flat" cmpd="sng" w="952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22"/>
          <p:cNvPicPr preferRelativeResize="0"/>
          <p:nvPr/>
        </p:nvPicPr>
        <p:blipFill rotWithShape="1">
          <a:blip r:embed="rId3">
            <a:alphaModFix/>
          </a:blip>
          <a:srcRect b="0" l="2267" r="0" t="0"/>
          <a:stretch/>
        </p:blipFill>
        <p:spPr>
          <a:xfrm>
            <a:off x="35350" y="1443025"/>
            <a:ext cx="4808850" cy="2767725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2"/>
          <p:cNvSpPr/>
          <p:nvPr/>
        </p:nvSpPr>
        <p:spPr>
          <a:xfrm>
            <a:off x="0" y="0"/>
            <a:ext cx="9144000" cy="694200"/>
          </a:xfrm>
          <a:prstGeom prst="rect">
            <a:avLst/>
          </a:prstGeom>
          <a:gradFill>
            <a:gsLst>
              <a:gs pos="0">
                <a:srgbClr val="455A64"/>
              </a:gs>
              <a:gs pos="100000">
                <a:srgbClr val="404040"/>
              </a:gs>
            </a:gsLst>
            <a:path path="circle">
              <a:fillToRect b="50%" l="50%" r="50%" t="50%"/>
            </a:path>
            <a:tileRect/>
          </a:gra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3000">
                <a:solidFill>
                  <a:srgbClr val="FFFFFF"/>
                </a:solidFill>
                <a:latin typeface="Changa"/>
                <a:ea typeface="Changa"/>
                <a:cs typeface="Changa"/>
                <a:sym typeface="Changa"/>
              </a:rPr>
              <a:t>لغة سكراتش</a:t>
            </a:r>
            <a:endParaRPr b="1" sz="3000">
              <a:solidFill>
                <a:srgbClr val="FFFFFF"/>
              </a:solidFill>
              <a:latin typeface="Changa"/>
              <a:ea typeface="Changa"/>
              <a:cs typeface="Changa"/>
              <a:sym typeface="Changa"/>
            </a:endParaRPr>
          </a:p>
        </p:txBody>
      </p:sp>
      <p:sp>
        <p:nvSpPr>
          <p:cNvPr id="139" name="Google Shape;139;p22"/>
          <p:cNvSpPr txBox="1"/>
          <p:nvPr/>
        </p:nvSpPr>
        <p:spPr>
          <a:xfrm>
            <a:off x="5007175" y="1416575"/>
            <a:ext cx="4061100" cy="28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2200">
                <a:solidFill>
                  <a:srgbClr val="FF0000"/>
                </a:solidFill>
              </a:rPr>
              <a:t>لغة سكراتش Scratch</a:t>
            </a:r>
            <a:r>
              <a:rPr b="1" lang="ar" sz="2200">
                <a:solidFill>
                  <a:srgbClr val="FF0000"/>
                </a:solidFill>
              </a:rPr>
              <a:t> : </a:t>
            </a:r>
            <a:endParaRPr b="1" sz="2200">
              <a:solidFill>
                <a:srgbClr val="FF0000"/>
              </a:solidFill>
            </a:endParaRPr>
          </a:p>
          <a:p>
            <a:pPr indent="0" lvl="0" marL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2200"/>
              <a:t>هي لغة برمجة رسومية تسهل إنشاء القصص التفاعلية والألعاب والرسوم المتحركة، مع إمكانية مشاركة هذه المشاريع على الويب </a:t>
            </a:r>
            <a:endParaRPr b="1" sz="2200">
              <a:solidFill>
                <a:srgbClr val="0000FF"/>
              </a:solidFill>
            </a:endParaRPr>
          </a:p>
        </p:txBody>
      </p:sp>
      <p:sp>
        <p:nvSpPr>
          <p:cNvPr id="140" name="Google Shape;140;p22"/>
          <p:cNvSpPr/>
          <p:nvPr/>
        </p:nvSpPr>
        <p:spPr>
          <a:xfrm>
            <a:off x="0" y="5019550"/>
            <a:ext cx="9144000" cy="126900"/>
          </a:xfrm>
          <a:prstGeom prst="rect">
            <a:avLst/>
          </a:prstGeom>
          <a:gradFill>
            <a:gsLst>
              <a:gs pos="0">
                <a:srgbClr val="455A64"/>
              </a:gs>
              <a:gs pos="100000">
                <a:srgbClr val="404040"/>
              </a:gs>
            </a:gsLst>
            <a:path path="circle">
              <a:fillToRect b="50%" l="50%" r="50%" t="50%"/>
            </a:path>
            <a:tileRect/>
          </a:gra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rgbClr val="FFFFFF"/>
              </a:solidFill>
              <a:latin typeface="Changa"/>
              <a:ea typeface="Changa"/>
              <a:cs typeface="Changa"/>
              <a:sym typeface="Chang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