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350" r:id="rId3"/>
    <p:sldId id="344" r:id="rId4"/>
    <p:sldId id="346" r:id="rId5"/>
    <p:sldId id="351" r:id="rId6"/>
    <p:sldId id="347" r:id="rId7"/>
    <p:sldId id="319" r:id="rId8"/>
    <p:sldId id="348" r:id="rId9"/>
    <p:sldId id="349" r:id="rId10"/>
    <p:sldId id="352" r:id="rId11"/>
    <p:sldId id="259" r:id="rId12"/>
    <p:sldId id="342" r:id="rId13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11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7A"/>
    <a:srgbClr val="980098"/>
    <a:srgbClr val="FDEFEC"/>
    <a:srgbClr val="FF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82" autoAdjust="0"/>
    <p:restoredTop sz="94280" autoAdjust="0"/>
  </p:normalViewPr>
  <p:slideViewPr>
    <p:cSldViewPr snapToGrid="0" showGuides="1">
      <p:cViewPr>
        <p:scale>
          <a:sx n="50" d="100"/>
          <a:sy n="50" d="100"/>
        </p:scale>
        <p:origin x="-1326" y="-606"/>
      </p:cViewPr>
      <p:guideLst>
        <p:guide orient="horz" pos="2137"/>
        <p:guide pos="11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5.gi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20852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022249" y="3081246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حَرْفُ </a:t>
              </a:r>
              <a:r>
                <a:rPr lang="ar-SY" sz="3200" b="1" dirty="0" smtClean="0">
                  <a:solidFill>
                    <a:srgbClr val="FF0000"/>
                  </a:solidFill>
                  <a:latin typeface="Cooper Black" panose="0208090404030B020404" pitchFamily="18" charset="0"/>
                </a:rPr>
                <a:t>الشِّين</a:t>
              </a:r>
              <a:endParaRPr lang="ar-SY" sz="32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1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6"/>
          <a:stretch/>
        </p:blipFill>
        <p:spPr bwMode="auto">
          <a:xfrm>
            <a:off x="9842635" y="2842859"/>
            <a:ext cx="3233757" cy="89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Rectangle 17">
            <a:extLst>
              <a:ext uri="{FF2B5EF4-FFF2-40B4-BE49-F238E27FC236}">
                <a16:creationId xmlns="" xmlns:a16="http://schemas.microsoft.com/office/drawing/2014/main" id="{A07FE74B-2898-475C-880E-F2545B2A473D}"/>
              </a:ext>
            </a:extLst>
          </p:cNvPr>
          <p:cNvSpPr/>
          <p:nvPr/>
        </p:nvSpPr>
        <p:spPr>
          <a:xfrm>
            <a:off x="7020907" y="2688126"/>
            <a:ext cx="4248105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="" xmlns:a16="http://schemas.microsoft.com/office/drawing/2014/main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="" xmlns:a16="http://schemas.microsoft.com/office/drawing/2014/main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="" xmlns:a16="http://schemas.microsoft.com/office/drawing/2014/main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sz="2400" dirty="0" smtClean="0">
                  <a:solidFill>
                    <a:prstClr val="white"/>
                  </a:solidFill>
                  <a:latin typeface="Calibri" panose="020F0502020204030204"/>
                </a:rPr>
                <a:t>شُرُوق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="" xmlns:a16="http://schemas.microsoft.com/office/drawing/2014/main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="" xmlns:a16="http://schemas.microsoft.com/office/drawing/2014/main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="" xmlns:a16="http://schemas.microsoft.com/office/drawing/2014/main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="" xmlns:a16="http://schemas.microsoft.com/office/drawing/2014/main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="" xmlns:a16="http://schemas.microsoft.com/office/drawing/2014/main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="" xmlns:a16="http://schemas.microsoft.com/office/drawing/2014/main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="" xmlns:a16="http://schemas.microsoft.com/office/drawing/2014/main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="" xmlns:a16="http://schemas.microsoft.com/office/drawing/2014/main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="" xmlns:a16="http://schemas.microsoft.com/office/drawing/2014/main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="" xmlns:a16="http://schemas.microsoft.com/office/drawing/2014/main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="" xmlns:a16="http://schemas.microsoft.com/office/drawing/2014/main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="" xmlns:a16="http://schemas.microsoft.com/office/drawing/2014/main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="" xmlns:a16="http://schemas.microsoft.com/office/drawing/2014/main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="" xmlns:a16="http://schemas.microsoft.com/office/drawing/2014/main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="" xmlns:a16="http://schemas.microsoft.com/office/drawing/2014/main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="" xmlns:a16="http://schemas.microsoft.com/office/drawing/2014/main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="" xmlns:a16="http://schemas.microsoft.com/office/drawing/2014/main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="" xmlns:a16="http://schemas.microsoft.com/office/drawing/2014/main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="" xmlns:a16="http://schemas.microsoft.com/office/drawing/2014/main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="" xmlns:a16="http://schemas.microsoft.com/office/drawing/2014/main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="" xmlns:a16="http://schemas.microsoft.com/office/drawing/2014/main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="" xmlns:a16="http://schemas.microsoft.com/office/drawing/2014/main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="" xmlns:a16="http://schemas.microsoft.com/office/drawing/2014/main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="" xmlns:a16="http://schemas.microsoft.com/office/drawing/2014/main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="" xmlns:a16="http://schemas.microsoft.com/office/drawing/2014/main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="" xmlns:a16="http://schemas.microsoft.com/office/drawing/2014/main" id="{5B9C8723-1B92-4975-A7DD-5D8E5BE9429D}"/>
              </a:ext>
            </a:extLst>
          </p:cNvPr>
          <p:cNvSpPr/>
          <p:nvPr/>
        </p:nvSpPr>
        <p:spPr>
          <a:xfrm>
            <a:off x="3270112" y="28670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="" xmlns:a16="http://schemas.microsoft.com/office/drawing/2014/main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="" xmlns:a16="http://schemas.microsoft.com/office/drawing/2014/main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تَحْلِيْلْ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2094250" y="1184957"/>
            <a:ext cx="2714494" cy="2271468"/>
            <a:chOff x="2094250" y="1184957"/>
            <a:chExt cx="2714494" cy="2271468"/>
          </a:xfrm>
        </p:grpSpPr>
        <p:sp>
          <p:nvSpPr>
            <p:cNvPr id="178" name="Freeform: Shape 97">
              <a:extLst>
                <a:ext uri="{FF2B5EF4-FFF2-40B4-BE49-F238E27FC236}">
                  <a16:creationId xmlns=""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7862922" flipV="1">
              <a:off x="2185557" y="1165716"/>
              <a:ext cx="2271468" cy="2309949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094250" y="1858896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الحرف </a:t>
              </a:r>
              <a:r>
                <a:rPr lang="ar-SY" sz="2000" b="1" dirty="0" smtClean="0"/>
                <a:t>الساكن </a:t>
              </a:r>
              <a:r>
                <a:rPr lang="ar-SY" sz="2000" b="1" dirty="0"/>
                <a:t>وحرف المد يكونان </a:t>
              </a:r>
              <a:r>
                <a:rPr lang="ar-SY" sz="2000" b="1" dirty="0" smtClean="0"/>
                <a:t>مقطعاً </a:t>
              </a:r>
              <a:r>
                <a:rPr lang="ar-SY" sz="2000" b="1" dirty="0"/>
                <a:t>مع الحرف قبلهما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170" name="مجموعة 169"/>
          <p:cNvGrpSpPr/>
          <p:nvPr/>
        </p:nvGrpSpPr>
        <p:grpSpPr>
          <a:xfrm rot="5400000">
            <a:off x="-257435" y="1019452"/>
            <a:ext cx="1810848" cy="2810538"/>
            <a:chOff x="4265623" y="4354696"/>
            <a:chExt cx="1810848" cy="2810538"/>
          </a:xfrm>
        </p:grpSpPr>
        <p:sp>
          <p:nvSpPr>
            <p:cNvPr id="171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7" name="مجموعة 186"/>
          <p:cNvGrpSpPr/>
          <p:nvPr/>
        </p:nvGrpSpPr>
        <p:grpSpPr>
          <a:xfrm rot="5400000">
            <a:off x="317367" y="1361409"/>
            <a:ext cx="959039" cy="2234220"/>
            <a:chOff x="4745325" y="4627308"/>
            <a:chExt cx="959039" cy="2234220"/>
          </a:xfrm>
        </p:grpSpPr>
        <p:sp>
          <p:nvSpPr>
            <p:cNvPr id="189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7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4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1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8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129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/>
                <a:t>أحّلِّل الكلمَة :</a:t>
              </a:r>
              <a:endParaRPr lang="en-US" sz="2400" b="1" dirty="0"/>
            </a:p>
          </p:txBody>
        </p:sp>
        <p:grpSp>
          <p:nvGrpSpPr>
            <p:cNvPr id="132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135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7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"/>
          <a:stretch/>
        </p:blipFill>
        <p:spPr bwMode="auto">
          <a:xfrm>
            <a:off x="13221982" y="-2890639"/>
            <a:ext cx="6524625" cy="7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" name="مربع نص 138"/>
          <p:cNvSpPr txBox="1"/>
          <p:nvPr/>
        </p:nvSpPr>
        <p:spPr>
          <a:xfrm>
            <a:off x="18800946" y="-2821463"/>
            <a:ext cx="859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 smtClean="0"/>
              <a:t>شُـ</a:t>
            </a:r>
            <a:endParaRPr lang="ar-SY" sz="4000" dirty="0"/>
          </a:p>
        </p:txBody>
      </p:sp>
      <p:sp>
        <p:nvSpPr>
          <p:cNvPr id="150" name="مربع نص 149"/>
          <p:cNvSpPr txBox="1"/>
          <p:nvPr/>
        </p:nvSpPr>
        <p:spPr>
          <a:xfrm>
            <a:off x="17474324" y="-2822616"/>
            <a:ext cx="8746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ـرُو</a:t>
            </a:r>
            <a:endParaRPr lang="ar-SY" sz="4000" dirty="0"/>
          </a:p>
        </p:txBody>
      </p:sp>
      <p:sp>
        <p:nvSpPr>
          <p:cNvPr id="152" name="مربع نص 151"/>
          <p:cNvSpPr txBox="1"/>
          <p:nvPr/>
        </p:nvSpPr>
        <p:spPr>
          <a:xfrm>
            <a:off x="161789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ق</a:t>
            </a:r>
            <a:endParaRPr lang="ar-SY" sz="4000" dirty="0"/>
          </a:p>
        </p:txBody>
      </p:sp>
      <p:pic>
        <p:nvPicPr>
          <p:cNvPr id="15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"/>
          <a:stretch/>
        </p:blipFill>
        <p:spPr bwMode="auto">
          <a:xfrm>
            <a:off x="13307811" y="-1480939"/>
            <a:ext cx="6524625" cy="7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" name="مربع نص 155"/>
          <p:cNvSpPr txBox="1"/>
          <p:nvPr/>
        </p:nvSpPr>
        <p:spPr>
          <a:xfrm>
            <a:off x="18886775" y="-1411763"/>
            <a:ext cx="859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 smtClean="0"/>
              <a:t>شُـ</a:t>
            </a:r>
            <a:endParaRPr lang="ar-SY" sz="4000" dirty="0"/>
          </a:p>
        </p:txBody>
      </p:sp>
      <p:sp>
        <p:nvSpPr>
          <p:cNvPr id="157" name="مربع نص 156"/>
          <p:cNvSpPr txBox="1"/>
          <p:nvPr/>
        </p:nvSpPr>
        <p:spPr>
          <a:xfrm>
            <a:off x="17560153" y="-1412916"/>
            <a:ext cx="8746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ـرُو</a:t>
            </a:r>
            <a:endParaRPr lang="ar-SY" sz="4000" dirty="0"/>
          </a:p>
        </p:txBody>
      </p:sp>
      <p:sp>
        <p:nvSpPr>
          <p:cNvPr id="159" name="مربع نص 158"/>
          <p:cNvSpPr txBox="1"/>
          <p:nvPr/>
        </p:nvSpPr>
        <p:spPr>
          <a:xfrm>
            <a:off x="16264753" y="-14129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ق</a:t>
            </a:r>
            <a:endParaRPr lang="ar-SY" sz="4000" dirty="0"/>
          </a:p>
        </p:txBody>
      </p:sp>
    </p:spTree>
    <p:extLst>
      <p:ext uri="{BB962C8B-B14F-4D97-AF65-F5344CB8AC3E}">
        <p14:creationId xmlns:p14="http://schemas.microsoft.com/office/powerpoint/2010/main" val="79277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6.35838E-7 L -0.52201 0.00879 " pathEditMode="relative" rAng="0" ptsTypes="AA">
                                      <p:cBhvr>
                                        <p:cTn id="30" dur="1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B2A3F4DA-6FAA-4B68-A2E9-A7BA962D4A3D}"/>
              </a:ext>
            </a:extLst>
          </p:cNvPr>
          <p:cNvGrpSpPr/>
          <p:nvPr/>
        </p:nvGrpSpPr>
        <p:grpSpPr>
          <a:xfrm rot="2173210">
            <a:off x="1308175" y="3375735"/>
            <a:ext cx="2189868" cy="2189868"/>
            <a:chOff x="870857" y="754743"/>
            <a:chExt cx="2189868" cy="2189868"/>
          </a:xfrm>
          <a:solidFill>
            <a:schemeClr val="accent2">
              <a:alpha val="50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134943D4-9209-4ABC-8C9D-68CD8DE29161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6E8FF48-C5B9-43B6-B524-0B888B63CBA6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358DA335-2E99-4577-9ED3-3EF5FC535159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396CAB93-F185-423C-BEEF-42CB54C7F225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BAEBC820-7AE2-4472-9FCD-9D6FEF78D5AB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B7F671A5-E753-4CC3-BFFE-406F0B487342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F883A356-FA6D-4E34-AEF2-8EE43A84E821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86C1B736-E2EE-4165-A202-0D1C7E5A0A0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79D171FD-7274-4B83-A616-093E687B5503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5900A7D4-151F-41DE-957D-202581FB5A0D}"/>
              </a:ext>
            </a:extLst>
          </p:cNvPr>
          <p:cNvGrpSpPr/>
          <p:nvPr/>
        </p:nvGrpSpPr>
        <p:grpSpPr>
          <a:xfrm rot="2173210">
            <a:off x="7574656" y="1156189"/>
            <a:ext cx="2189868" cy="2189868"/>
            <a:chOff x="870857" y="754743"/>
            <a:chExt cx="2189868" cy="2189868"/>
          </a:xfrm>
          <a:solidFill>
            <a:srgbClr val="980098">
              <a:alpha val="3200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8660C9D6-1143-4721-B3FE-9AEDED2839E5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453E222E-27D5-4811-8BCD-F844B0B019D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7E502A0-EAFA-4AC4-9860-10CC6FACC951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F6B987-13A4-426C-8BD0-C9C28509BDCB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0AFF12C7-E2D8-462C-9F2C-2AFB37D49C89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D1FA99A7-D57A-4588-94CF-8C50ED000ACB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519922F1-F369-4D1E-ADA6-A476BCDCDD85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FB37F1A9-19DF-48BF-B768-5E055E32262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56789B6-89EC-479C-8EA3-B8E4113441E2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17F7744-7F18-4A51-BD5A-2AB2B8BF9EFD}"/>
              </a:ext>
            </a:extLst>
          </p:cNvPr>
          <p:cNvSpPr/>
          <p:nvPr/>
        </p:nvSpPr>
        <p:spPr>
          <a:xfrm>
            <a:off x="3136177" y="1683110"/>
            <a:ext cx="4637408" cy="2646151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8882" y="1783641"/>
            <a:ext cx="4460022" cy="240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068A9D4E-FD1B-4A73-AAE1-3F99628DD782}"/>
              </a:ext>
            </a:extLst>
          </p:cNvPr>
          <p:cNvGrpSpPr/>
          <p:nvPr/>
        </p:nvGrpSpPr>
        <p:grpSpPr>
          <a:xfrm rot="2173210">
            <a:off x="755265" y="2911027"/>
            <a:ext cx="1747793" cy="1747793"/>
            <a:chOff x="870857" y="754743"/>
            <a:chExt cx="2189868" cy="2189868"/>
          </a:xfrm>
          <a:solidFill>
            <a:srgbClr val="6138B2">
              <a:alpha val="10000"/>
            </a:srgbClr>
          </a:solidFill>
        </p:grpSpPr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78DF5A6-4817-4232-ABC2-0D6F09C37A96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94EA883-A80F-467A-B1A0-A94C966463B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56124B4A-9919-43C9-9573-1560D2C0AC6A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472DF83-5C4C-43D2-89EA-690F4438C46C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9AEF71F2-ACD8-4E32-BF04-032EC2ED1B28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7A99804A-998D-4D91-861E-DAD29F379ADD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85086D21-EEDA-40A6-8155-0ECD665D0B27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252231AB-4BB8-405E-9928-EBDE5E54135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0D3D0D06-BB51-46DB-8AF9-57B92EE7EDE5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="" xmlns:a16="http://schemas.microsoft.com/office/drawing/2014/main" id="{DB535AC1-9FCD-41F8-BEB5-1E1D334A2DE5}"/>
              </a:ext>
            </a:extLst>
          </p:cNvPr>
          <p:cNvSpPr/>
          <p:nvPr/>
        </p:nvSpPr>
        <p:spPr>
          <a:xfrm rot="837819">
            <a:off x="7849852" y="-195608"/>
            <a:ext cx="2746093" cy="2669707"/>
          </a:xfrm>
          <a:prstGeom prst="wedgeEllipseCallout">
            <a:avLst>
              <a:gd name="adj1" fmla="val -41418"/>
              <a:gd name="adj2" fmla="val 61320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F8A17E4-032F-4223-B176-539D241DED27}"/>
              </a:ext>
            </a:extLst>
          </p:cNvPr>
          <p:cNvSpPr txBox="1"/>
          <p:nvPr/>
        </p:nvSpPr>
        <p:spPr>
          <a:xfrm>
            <a:off x="8119812" y="608247"/>
            <a:ext cx="220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إِثْرَائِيْ</a:t>
            </a:r>
          </a:p>
        </p:txBody>
      </p:sp>
      <p:pic>
        <p:nvPicPr>
          <p:cNvPr id="12" name="Graphic 11" descr="Lightbulb and gear">
            <a:extLst>
              <a:ext uri="{FF2B5EF4-FFF2-40B4-BE49-F238E27FC236}">
                <a16:creationId xmlns="" xmlns:a16="http://schemas.microsoft.com/office/drawing/2014/main" id="{D6B26C33-7667-4A2C-B6D1-81211185D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93688">
            <a:off x="8186106" y="-350651"/>
            <a:ext cx="1248173" cy="1248173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="" xmlns:a16="http://schemas.microsoft.com/office/drawing/2014/main" id="{DE541F17-C8C4-428C-BBA4-F0819BFD0FFA}"/>
              </a:ext>
            </a:extLst>
          </p:cNvPr>
          <p:cNvSpPr/>
          <p:nvPr/>
        </p:nvSpPr>
        <p:spPr>
          <a:xfrm>
            <a:off x="943202" y="3706023"/>
            <a:ext cx="1160495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="" xmlns:a16="http://schemas.microsoft.com/office/drawing/2014/main" id="{FD7F1526-D1B1-4629-8291-708FDCB59795}"/>
              </a:ext>
            </a:extLst>
          </p:cNvPr>
          <p:cNvSpPr/>
          <p:nvPr/>
        </p:nvSpPr>
        <p:spPr>
          <a:xfrm>
            <a:off x="11064857" y="3379804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="" xmlns:a16="http://schemas.microsoft.com/office/drawing/2014/main" id="{539ADE42-2BBE-43C7-B405-B6EB85C59A14}"/>
              </a:ext>
            </a:extLst>
          </p:cNvPr>
          <p:cNvSpPr/>
          <p:nvPr/>
        </p:nvSpPr>
        <p:spPr>
          <a:xfrm>
            <a:off x="10910649" y="4400998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="" xmlns:a16="http://schemas.microsoft.com/office/drawing/2014/main" id="{D993F8B7-0F91-40BB-87DF-5CD09F85823E}"/>
              </a:ext>
            </a:extLst>
          </p:cNvPr>
          <p:cNvSpPr/>
          <p:nvPr/>
        </p:nvSpPr>
        <p:spPr>
          <a:xfrm>
            <a:off x="594813" y="5953042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xagon 4">
            <a:extLst>
              <a:ext uri="{FF2B5EF4-FFF2-40B4-BE49-F238E27FC236}">
                <a16:creationId xmlns="" xmlns:a16="http://schemas.microsoft.com/office/drawing/2014/main" id="{55D327E8-F95B-44E9-9DD1-A9F3458F586B}"/>
              </a:ext>
            </a:extLst>
          </p:cNvPr>
          <p:cNvSpPr/>
          <p:nvPr/>
        </p:nvSpPr>
        <p:spPr>
          <a:xfrm>
            <a:off x="9082219" y="2056728"/>
            <a:ext cx="3015563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Hexagon 4">
            <a:extLst>
              <a:ext uri="{FF2B5EF4-FFF2-40B4-BE49-F238E27FC236}">
                <a16:creationId xmlns="" xmlns:a16="http://schemas.microsoft.com/office/drawing/2014/main" id="{299DAB41-79C8-44AD-9CAD-F3B4A1EFA98C}"/>
              </a:ext>
            </a:extLst>
          </p:cNvPr>
          <p:cNvSpPr/>
          <p:nvPr/>
        </p:nvSpPr>
        <p:spPr>
          <a:xfrm>
            <a:off x="7771558" y="4432242"/>
            <a:ext cx="2696969" cy="237257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3" name="مجموعة 92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94" name="Oval 119">
              <a:extLst>
                <a:ext uri="{FF2B5EF4-FFF2-40B4-BE49-F238E27FC236}">
                  <a16:creationId xmlns=""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Freeform: Shape 79">
              <a:extLst>
                <a:ext uri="{FF2B5EF4-FFF2-40B4-BE49-F238E27FC236}">
                  <a16:creationId xmlns=""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6" name="Rectangle 80">
              <a:extLst>
                <a:ext uri="{FF2B5EF4-FFF2-40B4-BE49-F238E27FC236}">
                  <a16:creationId xmlns=""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81">
              <a:extLst>
                <a:ext uri="{FF2B5EF4-FFF2-40B4-BE49-F238E27FC236}">
                  <a16:creationId xmlns=""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Freeform: Shape 84">
              <a:extLst>
                <a:ext uri="{FF2B5EF4-FFF2-40B4-BE49-F238E27FC236}">
                  <a16:creationId xmlns=""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9" name="Rectangle 85">
              <a:extLst>
                <a:ext uri="{FF2B5EF4-FFF2-40B4-BE49-F238E27FC236}">
                  <a16:creationId xmlns=""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0" name="مجموعة 99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1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4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2" grpId="0" animBg="1"/>
      <p:bldP spid="83" grpId="0" animBg="1"/>
      <p:bldP spid="84" grpId="0" animBg="1"/>
      <p:bldP spid="85" grpId="0" animBg="1"/>
      <p:bldP spid="46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="" xmlns:a16="http://schemas.microsoft.com/office/drawing/2014/main" id="{D635B0E6-0AF9-4A2C-80B4-7B41A548BB8E}"/>
              </a:ext>
            </a:extLst>
          </p:cNvPr>
          <p:cNvSpPr/>
          <p:nvPr/>
        </p:nvSpPr>
        <p:spPr>
          <a:xfrm>
            <a:off x="3398724" y="812489"/>
            <a:ext cx="1840823" cy="184082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6B6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A2E216F-58BF-4979-B777-447399320361}"/>
              </a:ext>
            </a:extLst>
          </p:cNvPr>
          <p:cNvSpPr/>
          <p:nvPr/>
        </p:nvSpPr>
        <p:spPr>
          <a:xfrm>
            <a:off x="5401246" y="3040962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AF736DBC-5D32-42C0-A996-7011698A01FA}"/>
              </a:ext>
            </a:extLst>
          </p:cNvPr>
          <p:cNvSpPr/>
          <p:nvPr/>
        </p:nvSpPr>
        <p:spPr>
          <a:xfrm>
            <a:off x="5766535" y="3340228"/>
            <a:ext cx="1613172" cy="161317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8D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5F19726-51C1-4218-85F5-3753287E0021}"/>
              </a:ext>
            </a:extLst>
          </p:cNvPr>
          <p:cNvSpPr/>
          <p:nvPr/>
        </p:nvSpPr>
        <p:spPr>
          <a:xfrm>
            <a:off x="2549539" y="3571691"/>
            <a:ext cx="2219875" cy="221987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DCCC4F3-045E-4D91-8609-EC9922FF4D91}"/>
              </a:ext>
            </a:extLst>
          </p:cNvPr>
          <p:cNvSpPr/>
          <p:nvPr/>
        </p:nvSpPr>
        <p:spPr>
          <a:xfrm>
            <a:off x="3214152" y="3000503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FCD271DF-082B-4F8A-AD37-0DFBC7697867}"/>
              </a:ext>
            </a:extLst>
          </p:cNvPr>
          <p:cNvSpPr/>
          <p:nvPr/>
        </p:nvSpPr>
        <p:spPr>
          <a:xfrm>
            <a:off x="3256303" y="734064"/>
            <a:ext cx="284840" cy="284840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10613CF5-9B51-418E-AC77-72FE30C82508}"/>
              </a:ext>
            </a:extLst>
          </p:cNvPr>
          <p:cNvSpPr/>
          <p:nvPr/>
        </p:nvSpPr>
        <p:spPr>
          <a:xfrm>
            <a:off x="5335666" y="1492170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312E7FD-F486-4EDA-9D5B-5D46D5D10C5A}"/>
              </a:ext>
            </a:extLst>
          </p:cNvPr>
          <p:cNvSpPr txBox="1"/>
          <p:nvPr/>
        </p:nvSpPr>
        <p:spPr>
          <a:xfrm>
            <a:off x="-176152" y="294815"/>
            <a:ext cx="8171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-</a:t>
            </a:r>
          </a:p>
        </p:txBody>
      </p:sp>
      <p:grpSp>
        <p:nvGrpSpPr>
          <p:cNvPr id="28" name="Group 31">
            <a:extLst>
              <a:ext uri="{FF2B5EF4-FFF2-40B4-BE49-F238E27FC236}">
                <a16:creationId xmlns="" xmlns:a16="http://schemas.microsoft.com/office/drawing/2014/main" id="{53F17AFA-75A0-4008-A35B-219D32CAF4CD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29" name="Rectangle 32">
              <a:extLst>
                <a:ext uri="{FF2B5EF4-FFF2-40B4-BE49-F238E27FC236}">
                  <a16:creationId xmlns="" xmlns:a16="http://schemas.microsoft.com/office/drawing/2014/main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33">
              <a:extLst>
                <a:ext uri="{FF2B5EF4-FFF2-40B4-BE49-F238E27FC236}">
                  <a16:creationId xmlns="" xmlns:a16="http://schemas.microsoft.com/office/drawing/2014/main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4">
              <a:extLst>
                <a:ext uri="{FF2B5EF4-FFF2-40B4-BE49-F238E27FC236}">
                  <a16:creationId xmlns="" xmlns:a16="http://schemas.microsoft.com/office/drawing/2014/main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dirty="0"/>
                <a:t>أُسَمِّيْ الحَرفَ و أُلَوِّنُهُ : </a:t>
              </a:r>
              <a:endParaRPr lang="en-US" sz="2400" dirty="0"/>
            </a:p>
          </p:txBody>
        </p:sp>
        <p:grpSp>
          <p:nvGrpSpPr>
            <p:cNvPr id="32" name="Group 35">
              <a:extLst>
                <a:ext uri="{FF2B5EF4-FFF2-40B4-BE49-F238E27FC236}">
                  <a16:creationId xmlns="" xmlns:a16="http://schemas.microsoft.com/office/drawing/2014/main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35" name="Oval 38">
                <a:extLst>
                  <a:ext uri="{FF2B5EF4-FFF2-40B4-BE49-F238E27FC236}">
                    <a16:creationId xmlns="" xmlns:a16="http://schemas.microsoft.com/office/drawing/2014/main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9">
                <a:extLst>
                  <a:ext uri="{FF2B5EF4-FFF2-40B4-BE49-F238E27FC236}">
                    <a16:creationId xmlns="" xmlns:a16="http://schemas.microsoft.com/office/drawing/2014/main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Freeform: Shape 36">
              <a:extLst>
                <a:ext uri="{FF2B5EF4-FFF2-40B4-BE49-F238E27FC236}">
                  <a16:creationId xmlns="" xmlns:a16="http://schemas.microsoft.com/office/drawing/2014/main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7">
              <a:extLst>
                <a:ext uri="{FF2B5EF4-FFF2-40B4-BE49-F238E27FC236}">
                  <a16:creationId xmlns="" xmlns:a16="http://schemas.microsoft.com/office/drawing/2014/main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798F09D0-AFF8-4AD8-A29D-344971D221C8}"/>
              </a:ext>
            </a:extLst>
          </p:cNvPr>
          <p:cNvSpPr/>
          <p:nvPr/>
        </p:nvSpPr>
        <p:spPr>
          <a:xfrm>
            <a:off x="7995313" y="32279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CFD984F2-4C96-4EFE-AC95-BE7953244301}"/>
              </a:ext>
            </a:extLst>
          </p:cNvPr>
          <p:cNvSpPr/>
          <p:nvPr/>
        </p:nvSpPr>
        <p:spPr>
          <a:xfrm>
            <a:off x="1767976" y="3000315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11F8E2C1-2B91-4295-B8D9-0A0B5BCDC088}"/>
              </a:ext>
            </a:extLst>
          </p:cNvPr>
          <p:cNvSpPr/>
          <p:nvPr/>
        </p:nvSpPr>
        <p:spPr>
          <a:xfrm>
            <a:off x="4962063" y="2674982"/>
            <a:ext cx="277484" cy="27748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61F5654E-DD53-4EA1-8492-29657A71FB57}"/>
              </a:ext>
            </a:extLst>
          </p:cNvPr>
          <p:cNvSpPr/>
          <p:nvPr/>
        </p:nvSpPr>
        <p:spPr>
          <a:xfrm>
            <a:off x="1840108" y="3527236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82901DBA-6276-491D-86F0-AD96D1EB285E}"/>
              </a:ext>
            </a:extLst>
          </p:cNvPr>
          <p:cNvSpPr/>
          <p:nvPr/>
        </p:nvSpPr>
        <p:spPr>
          <a:xfrm>
            <a:off x="1782653" y="19647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ABBD9FEE-CB75-4531-8F23-67920B7BD8BE}"/>
              </a:ext>
            </a:extLst>
          </p:cNvPr>
          <p:cNvSpPr/>
          <p:nvPr/>
        </p:nvSpPr>
        <p:spPr>
          <a:xfrm>
            <a:off x="5744723" y="6166522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D6A27358-FCA9-4842-A958-A98DB8618FE6}"/>
              </a:ext>
            </a:extLst>
          </p:cNvPr>
          <p:cNvSpPr/>
          <p:nvPr/>
        </p:nvSpPr>
        <p:spPr>
          <a:xfrm>
            <a:off x="5692496" y="4937879"/>
            <a:ext cx="264149" cy="264149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A49742B2-22E2-40E4-B4AD-D4CAEB552868}"/>
              </a:ext>
            </a:extLst>
          </p:cNvPr>
          <p:cNvSpPr/>
          <p:nvPr/>
        </p:nvSpPr>
        <p:spPr>
          <a:xfrm>
            <a:off x="6847422" y="2962941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5451D611-6F79-42DD-AB09-65E991053E57}"/>
              </a:ext>
            </a:extLst>
          </p:cNvPr>
          <p:cNvSpPr/>
          <p:nvPr/>
        </p:nvSpPr>
        <p:spPr>
          <a:xfrm>
            <a:off x="4821813" y="5160747"/>
            <a:ext cx="417734" cy="41773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eft Brace 51">
            <a:extLst>
              <a:ext uri="{FF2B5EF4-FFF2-40B4-BE49-F238E27FC236}">
                <a16:creationId xmlns="" xmlns:a16="http://schemas.microsoft.com/office/drawing/2014/main" id="{46CAF2D4-3E80-48B7-B735-B6FBA00248FB}"/>
              </a:ext>
            </a:extLst>
          </p:cNvPr>
          <p:cNvSpPr/>
          <p:nvPr/>
        </p:nvSpPr>
        <p:spPr>
          <a:xfrm>
            <a:off x="5335666" y="1603055"/>
            <a:ext cx="65580" cy="73472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1026" name="Picture 2" descr="D:\duha abo anas\arabic abo anas\FINISH\342415145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707" y="394994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68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3" grpId="0" animBg="1"/>
      <p:bldP spid="16" grpId="0" animBg="1"/>
      <p:bldP spid="16" grpId="1" animBg="1"/>
      <p:bldP spid="21" grpId="0" animBg="1"/>
      <p:bldP spid="22" grpId="0" animBg="1"/>
      <p:bldP spid="2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2B2BCC7-23C8-424C-93E3-62C5972C62FA}"/>
              </a:ext>
            </a:extLst>
          </p:cNvPr>
          <p:cNvGrpSpPr/>
          <p:nvPr/>
        </p:nvGrpSpPr>
        <p:grpSpPr>
          <a:xfrm>
            <a:off x="4775320" y="971763"/>
            <a:ext cx="3050557" cy="2629432"/>
            <a:chOff x="4619767" y="1076435"/>
            <a:chExt cx="3050557" cy="2629432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454D9C68-B736-4210-92F8-2DB2CCE96B2C}"/>
                </a:ext>
              </a:extLst>
            </p:cNvPr>
            <p:cNvSpPr/>
            <p:nvPr/>
          </p:nvSpPr>
          <p:spPr>
            <a:xfrm>
              <a:off x="5040892" y="1076435"/>
              <a:ext cx="2629432" cy="2629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5031746" y="2133934"/>
              <a:ext cx="1964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8115A0AC-CE8F-4C50-A70B-19575B0781C2}"/>
                </a:ext>
              </a:extLst>
            </p:cNvPr>
            <p:cNvSpPr txBox="1"/>
            <p:nvPr/>
          </p:nvSpPr>
          <p:spPr>
            <a:xfrm>
              <a:off x="4619767" y="1318326"/>
              <a:ext cx="237896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latin typeface="Century Gothic" panose="020B0502020202020204" pitchFamily="34" charset="0"/>
                </a:rPr>
                <a:t>أَنَا 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شَ</a:t>
              </a:r>
              <a:r>
                <a:rPr lang="ar-SY" sz="2000" dirty="0" smtClean="0">
                  <a:latin typeface="Century Gothic" panose="020B0502020202020204" pitchFamily="34" charset="0"/>
                </a:rPr>
                <a:t>يْمَاءُ و مّدِيْنَتِي الدَّمَّام , أحب أن أَجْلِسَ عَلَى 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شَ</a:t>
              </a:r>
              <a:r>
                <a:rPr lang="ar-SY" sz="2000" dirty="0" smtClean="0">
                  <a:latin typeface="Century Gothic" panose="020B0502020202020204" pitchFamily="34" charset="0"/>
                </a:rPr>
                <a:t>اطِئ البَحْرِ , و أ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ُش</a:t>
              </a:r>
              <a:r>
                <a:rPr lang="ar-SY" sz="2000" dirty="0" smtClean="0">
                  <a:latin typeface="Century Gothic" panose="020B0502020202020204" pitchFamily="34" charset="0"/>
                </a:rPr>
                <a:t>اهِدُ 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شُ</a:t>
              </a:r>
              <a:r>
                <a:rPr lang="ar-SY" sz="2000" dirty="0" smtClean="0">
                  <a:latin typeface="Century Gothic" panose="020B0502020202020204" pitchFamily="34" charset="0"/>
                </a:rPr>
                <a:t>روق ال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شَّ</a:t>
              </a:r>
              <a:r>
                <a:rPr lang="ar-SY" sz="2000" dirty="0" smtClean="0">
                  <a:latin typeface="Century Gothic" panose="020B0502020202020204" pitchFamily="34" charset="0"/>
                </a:rPr>
                <a:t>مْسِ و أرسمُ عَلَى الرَّملِ قَوَارِبَ 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شِ</a:t>
              </a:r>
              <a:r>
                <a:rPr lang="ar-SY" sz="2000" dirty="0" smtClean="0">
                  <a:latin typeface="Century Gothic" panose="020B0502020202020204" pitchFamily="34" charset="0"/>
                </a:rPr>
                <a:t>رَاعِيَّة .</a:t>
              </a:r>
              <a:endParaRPr lang="en-US" sz="5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="" xmlns:a16="http://schemas.microsoft.com/office/drawing/2014/main" id="{D635B0E6-0AF9-4A2C-80B4-7B41A548BB8E}"/>
              </a:ext>
            </a:extLst>
          </p:cNvPr>
          <p:cNvSpPr/>
          <p:nvPr/>
        </p:nvSpPr>
        <p:spPr>
          <a:xfrm>
            <a:off x="7108246" y="1339222"/>
            <a:ext cx="1840823" cy="184082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6B6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804D0399-604F-4D4D-9394-E0195A631913}"/>
              </a:ext>
            </a:extLst>
          </p:cNvPr>
          <p:cNvSpPr/>
          <p:nvPr/>
        </p:nvSpPr>
        <p:spPr>
          <a:xfrm>
            <a:off x="2177235" y="1725397"/>
            <a:ext cx="2215522" cy="221552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767DDA8D-52D4-4DE5-90AF-8D4F55FDC41A}"/>
              </a:ext>
            </a:extLst>
          </p:cNvPr>
          <p:cNvSpPr/>
          <p:nvPr/>
        </p:nvSpPr>
        <p:spPr>
          <a:xfrm>
            <a:off x="3738122" y="2945073"/>
            <a:ext cx="1840823" cy="184082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DC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A2E216F-58BF-4979-B777-447399320361}"/>
              </a:ext>
            </a:extLst>
          </p:cNvPr>
          <p:cNvSpPr/>
          <p:nvPr/>
        </p:nvSpPr>
        <p:spPr>
          <a:xfrm>
            <a:off x="7995313" y="32279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E1F936BE-AF73-4D4B-B08B-8E3C739A99FD}"/>
              </a:ext>
            </a:extLst>
          </p:cNvPr>
          <p:cNvSpPr/>
          <p:nvPr/>
        </p:nvSpPr>
        <p:spPr>
          <a:xfrm>
            <a:off x="1767976" y="3000315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AE741645-961F-45B2-BC3D-AF447D42CDD6}"/>
              </a:ext>
            </a:extLst>
          </p:cNvPr>
          <p:cNvSpPr/>
          <p:nvPr/>
        </p:nvSpPr>
        <p:spPr>
          <a:xfrm>
            <a:off x="4505904" y="1865646"/>
            <a:ext cx="277484" cy="27748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E00BF5AB-70A0-4AF2-957C-E9C12BD3FBC1}"/>
              </a:ext>
            </a:extLst>
          </p:cNvPr>
          <p:cNvSpPr/>
          <p:nvPr/>
        </p:nvSpPr>
        <p:spPr>
          <a:xfrm>
            <a:off x="1840108" y="3527236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5F19726-51C1-4218-85F5-3753287E0021}"/>
              </a:ext>
            </a:extLst>
          </p:cNvPr>
          <p:cNvSpPr/>
          <p:nvPr/>
        </p:nvSpPr>
        <p:spPr>
          <a:xfrm>
            <a:off x="6259061" y="4098424"/>
            <a:ext cx="2219875" cy="2219876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BA7F28A-1D75-4A29-AB70-E259A2A02842}"/>
              </a:ext>
            </a:extLst>
          </p:cNvPr>
          <p:cNvSpPr/>
          <p:nvPr/>
        </p:nvSpPr>
        <p:spPr>
          <a:xfrm>
            <a:off x="1782653" y="19647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109A6E69-6C10-45FE-B508-0F36311F8EC7}"/>
              </a:ext>
            </a:extLst>
          </p:cNvPr>
          <p:cNvSpPr/>
          <p:nvPr/>
        </p:nvSpPr>
        <p:spPr>
          <a:xfrm>
            <a:off x="5578945" y="4198197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9C1C7005-A9DA-488F-A96D-5D580E0E5CCE}"/>
              </a:ext>
            </a:extLst>
          </p:cNvPr>
          <p:cNvSpPr/>
          <p:nvPr/>
        </p:nvSpPr>
        <p:spPr>
          <a:xfrm>
            <a:off x="5744723" y="6166522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1D6BCC83-68C1-44EA-A060-E5397DF84931}"/>
              </a:ext>
            </a:extLst>
          </p:cNvPr>
          <p:cNvSpPr/>
          <p:nvPr/>
        </p:nvSpPr>
        <p:spPr>
          <a:xfrm>
            <a:off x="5749231" y="4390733"/>
            <a:ext cx="264149" cy="264149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DCCC4F3-045E-4D91-8609-EC9922FF4D91}"/>
              </a:ext>
            </a:extLst>
          </p:cNvPr>
          <p:cNvSpPr/>
          <p:nvPr/>
        </p:nvSpPr>
        <p:spPr>
          <a:xfrm>
            <a:off x="6923674" y="3527236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FCD271DF-082B-4F8A-AD37-0DFBC7697867}"/>
              </a:ext>
            </a:extLst>
          </p:cNvPr>
          <p:cNvSpPr/>
          <p:nvPr/>
        </p:nvSpPr>
        <p:spPr>
          <a:xfrm>
            <a:off x="6965825" y="1260797"/>
            <a:ext cx="284840" cy="284840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8146C76D-7722-4414-A7BA-6AA9281E0A42}"/>
              </a:ext>
            </a:extLst>
          </p:cNvPr>
          <p:cNvSpPr/>
          <p:nvPr/>
        </p:nvSpPr>
        <p:spPr>
          <a:xfrm>
            <a:off x="3047810" y="4012218"/>
            <a:ext cx="264149" cy="264149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D9692B9D-8A30-4113-BCF5-FBED55D4F074}"/>
              </a:ext>
            </a:extLst>
          </p:cNvPr>
          <p:cNvSpPr/>
          <p:nvPr/>
        </p:nvSpPr>
        <p:spPr>
          <a:xfrm>
            <a:off x="3738122" y="4822618"/>
            <a:ext cx="417734" cy="41773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10613CF5-9B51-418E-AC77-72FE30C82508}"/>
              </a:ext>
            </a:extLst>
          </p:cNvPr>
          <p:cNvSpPr/>
          <p:nvPr/>
        </p:nvSpPr>
        <p:spPr>
          <a:xfrm>
            <a:off x="9045188" y="2018903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312E7FD-F486-4EDA-9D5B-5D46D5D10C5A}"/>
              </a:ext>
            </a:extLst>
          </p:cNvPr>
          <p:cNvSpPr txBox="1"/>
          <p:nvPr/>
        </p:nvSpPr>
        <p:spPr>
          <a:xfrm>
            <a:off x="-176152" y="294815"/>
            <a:ext cx="8171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8" name="Group 31">
            <a:extLst>
              <a:ext uri="{FF2B5EF4-FFF2-40B4-BE49-F238E27FC236}">
                <a16:creationId xmlns="" xmlns:a16="http://schemas.microsoft.com/office/drawing/2014/main" id="{53F17AFA-75A0-4008-A35B-219D32CAF4CD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29" name="Rectangle 32">
              <a:extLst>
                <a:ext uri="{FF2B5EF4-FFF2-40B4-BE49-F238E27FC236}">
                  <a16:creationId xmlns="" xmlns:a16="http://schemas.microsoft.com/office/drawing/2014/main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33">
              <a:extLst>
                <a:ext uri="{FF2B5EF4-FFF2-40B4-BE49-F238E27FC236}">
                  <a16:creationId xmlns="" xmlns:a16="http://schemas.microsoft.com/office/drawing/2014/main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4">
              <a:extLst>
                <a:ext uri="{FF2B5EF4-FFF2-40B4-BE49-F238E27FC236}">
                  <a16:creationId xmlns="" xmlns:a16="http://schemas.microsoft.com/office/drawing/2014/main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ألاحِظ الصُّوَر و أقْرَأ : </a:t>
              </a:r>
              <a:endParaRPr lang="en-US" sz="2400" b="1" dirty="0"/>
            </a:p>
          </p:txBody>
        </p:sp>
        <p:grpSp>
          <p:nvGrpSpPr>
            <p:cNvPr id="32" name="Group 35">
              <a:extLst>
                <a:ext uri="{FF2B5EF4-FFF2-40B4-BE49-F238E27FC236}">
                  <a16:creationId xmlns="" xmlns:a16="http://schemas.microsoft.com/office/drawing/2014/main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35" name="Oval 38">
                <a:extLst>
                  <a:ext uri="{FF2B5EF4-FFF2-40B4-BE49-F238E27FC236}">
                    <a16:creationId xmlns="" xmlns:a16="http://schemas.microsoft.com/office/drawing/2014/main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9">
                <a:extLst>
                  <a:ext uri="{FF2B5EF4-FFF2-40B4-BE49-F238E27FC236}">
                    <a16:creationId xmlns="" xmlns:a16="http://schemas.microsoft.com/office/drawing/2014/main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Freeform: Shape 36">
              <a:extLst>
                <a:ext uri="{FF2B5EF4-FFF2-40B4-BE49-F238E27FC236}">
                  <a16:creationId xmlns="" xmlns:a16="http://schemas.microsoft.com/office/drawing/2014/main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7">
              <a:extLst>
                <a:ext uri="{FF2B5EF4-FFF2-40B4-BE49-F238E27FC236}">
                  <a16:creationId xmlns="" xmlns:a16="http://schemas.microsoft.com/office/drawing/2014/main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03" y="5104981"/>
            <a:ext cx="1406622" cy="15115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صورة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31" y="491710"/>
            <a:ext cx="1566509" cy="151267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96" y="2076819"/>
            <a:ext cx="1415711" cy="151267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صورة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9" y="2905589"/>
            <a:ext cx="1327350" cy="151267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135651A-5259-4015-A1A9-545D89CD724F}"/>
              </a:ext>
            </a:extLst>
          </p:cNvPr>
          <p:cNvSpPr txBox="1"/>
          <p:nvPr/>
        </p:nvSpPr>
        <p:spPr>
          <a:xfrm>
            <a:off x="3464343" y="-525466"/>
            <a:ext cx="18247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ش</a:t>
            </a:r>
            <a:endParaRPr lang="en-US" sz="16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D:\duha abo anas\arabic abo anas\FINISH\3424151458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587" y="401425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30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1385362" y="1890486"/>
            <a:ext cx="2123166" cy="1709056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rgbClr val="FF0000"/>
                    </a:solidFill>
                  </a:rPr>
                  <a:t>شِ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رَاعِيَّة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5096932" y="1839687"/>
            <a:ext cx="2123166" cy="1709056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rgbClr val="FF0000"/>
                    </a:solidFill>
                  </a:rPr>
                  <a:t>شُ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رُوق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8701767" y="1831220"/>
            <a:ext cx="2123166" cy="1709056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rgbClr val="FF0000"/>
                    </a:solidFill>
                  </a:rPr>
                  <a:t>شَ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يْمَاء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9" name="Oval 17">
            <a:extLst>
              <a:ext uri="{FF2B5EF4-FFF2-40B4-BE49-F238E27FC236}">
                <a16:creationId xmlns="" xmlns:a16="http://schemas.microsoft.com/office/drawing/2014/main" id="{FF59A816-8B43-4319-9B6C-22C182568806}"/>
              </a:ext>
            </a:extLst>
          </p:cNvPr>
          <p:cNvSpPr/>
          <p:nvPr/>
        </p:nvSpPr>
        <p:spPr>
          <a:xfrm>
            <a:off x="9372598" y="4539936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شَـ</a:t>
            </a:r>
            <a:endParaRPr lang="en-US" dirty="0"/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7ACD0F1-CB7C-48D4-AEB5-1D3CD4ABC075}"/>
              </a:ext>
            </a:extLst>
          </p:cNvPr>
          <p:cNvSpPr/>
          <p:nvPr/>
        </p:nvSpPr>
        <p:spPr>
          <a:xfrm rot="16200000" flipH="1">
            <a:off x="9703808" y="39097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="" xmlns:a16="http://schemas.microsoft.com/office/drawing/2014/main" id="{B36B77C4-7D48-41B7-BFA6-3DC2190B46DA}"/>
              </a:ext>
            </a:extLst>
          </p:cNvPr>
          <p:cNvSpPr/>
          <p:nvPr/>
        </p:nvSpPr>
        <p:spPr>
          <a:xfrm>
            <a:off x="5677503" y="4539935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شُـ</a:t>
            </a:r>
            <a:endParaRPr lang="en-US" dirty="0"/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6008713" y="3909781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17">
            <a:extLst>
              <a:ext uri="{FF2B5EF4-FFF2-40B4-BE49-F238E27FC236}">
                <a16:creationId xmlns="" xmlns:a16="http://schemas.microsoft.com/office/drawing/2014/main" id="{FC0DAC1B-96E9-48E3-8214-D51E5A5C6855}"/>
              </a:ext>
            </a:extLst>
          </p:cNvPr>
          <p:cNvSpPr/>
          <p:nvPr/>
        </p:nvSpPr>
        <p:spPr>
          <a:xfrm>
            <a:off x="198240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شِـ</a:t>
            </a:r>
            <a:endParaRPr lang="en-US" dirty="0"/>
          </a:p>
        </p:txBody>
      </p:sp>
      <p:sp>
        <p:nvSpPr>
          <p:cNvPr id="64" name="Arrow: Chevron 63">
            <a:extLst>
              <a:ext uri="{FF2B5EF4-FFF2-40B4-BE49-F238E27FC236}">
                <a16:creationId xmlns="" xmlns:a16="http://schemas.microsoft.com/office/drawing/2014/main" id="{C62DC86B-2140-4239-B839-BAA647741F5E}"/>
              </a:ext>
            </a:extLst>
          </p:cNvPr>
          <p:cNvSpPr/>
          <p:nvPr/>
        </p:nvSpPr>
        <p:spPr>
          <a:xfrm rot="16200000" flipH="1">
            <a:off x="231361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أقْرَأ الكَلِمَات ثمَّ أجرِّد </a:t>
              </a:r>
              <a:r>
                <a:rPr lang="ar-SY" sz="2400" b="1" dirty="0" smtClean="0"/>
                <a:t>الحَرِف ش : 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1960672" y="1190403"/>
            <a:ext cx="1592542" cy="1281927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شَـ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5533201" y="1139604"/>
            <a:ext cx="1592542" cy="1281927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شُـ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9113769" y="1131137"/>
            <a:ext cx="1592542" cy="1281927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شَـ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6172021" y="2551789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17191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أُميِّز بَيِن الصَّوت القَصِيْر و الصَّوت الطَّويْل (المَدْ)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مستطيل 1"/>
          <p:cNvSpPr/>
          <p:nvPr/>
        </p:nvSpPr>
        <p:spPr>
          <a:xfrm>
            <a:off x="3594752" y="3010349"/>
            <a:ext cx="5469441" cy="895350"/>
          </a:xfrm>
          <a:prstGeom prst="rect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صَوْت قَصِير لِعَدَم وُجُود مَد</a:t>
            </a:r>
            <a:endParaRPr lang="ar-SY" sz="3200" dirty="0"/>
          </a:p>
        </p:txBody>
      </p:sp>
      <p:grpSp>
        <p:nvGrpSpPr>
          <p:cNvPr id="43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1910725" y="4238403"/>
            <a:ext cx="1592542" cy="1281927"/>
            <a:chOff x="5055054" y="2587172"/>
            <a:chExt cx="2123166" cy="1709056"/>
          </a:xfrm>
        </p:grpSpPr>
        <p:sp>
          <p:nvSpPr>
            <p:cNvPr id="44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8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50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err="1">
                    <a:solidFill>
                      <a:schemeClr val="tx1"/>
                    </a:solidFill>
                  </a:rPr>
                  <a:t>ش</a:t>
                </a:r>
                <a:r>
                  <a:rPr lang="ar-SY" sz="5400" dirty="0" err="1" smtClean="0">
                    <a:solidFill>
                      <a:schemeClr val="tx1"/>
                    </a:solidFill>
                  </a:rPr>
                  <a:t>ِي</a:t>
                </a:r>
                <a:r>
                  <a:rPr lang="ar-SY" sz="5400" dirty="0" smtClean="0">
                    <a:solidFill>
                      <a:schemeClr val="tx1"/>
                    </a:solidFill>
                  </a:rPr>
                  <a:t>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2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5483254" y="4206654"/>
            <a:ext cx="1592542" cy="1281927"/>
            <a:chOff x="5055054" y="2587172"/>
            <a:chExt cx="2123166" cy="1709056"/>
          </a:xfrm>
        </p:grpSpPr>
        <p:sp>
          <p:nvSpPr>
            <p:cNvPr id="53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7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58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err="1" smtClean="0">
                    <a:solidFill>
                      <a:schemeClr val="tx1"/>
                    </a:solidFill>
                  </a:rPr>
                  <a:t>شُو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9063822" y="4274387"/>
            <a:ext cx="1592542" cy="1281927"/>
            <a:chOff x="5055054" y="2587172"/>
            <a:chExt cx="2123166" cy="1709056"/>
          </a:xfrm>
        </p:grpSpPr>
        <p:sp>
          <p:nvSpPr>
            <p:cNvPr id="76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0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81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err="1" smtClean="0">
                    <a:solidFill>
                      <a:schemeClr val="tx1"/>
                    </a:solidFill>
                  </a:rPr>
                  <a:t>شَا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3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6122074" y="5618839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مستطيل 83"/>
          <p:cNvSpPr/>
          <p:nvPr/>
        </p:nvSpPr>
        <p:spPr>
          <a:xfrm>
            <a:off x="3544805" y="6020249"/>
            <a:ext cx="5469441" cy="895350"/>
          </a:xfrm>
          <a:prstGeom prst="rect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صَوْتْ طَوِيْل لِوُجُود مَد</a:t>
            </a:r>
            <a:endParaRPr lang="ar-SY" sz="3200" dirty="0"/>
          </a:p>
        </p:txBody>
      </p:sp>
    </p:spTree>
    <p:extLst>
      <p:ext uri="{BB962C8B-B14F-4D97-AF65-F5344CB8AC3E}">
        <p14:creationId xmlns:p14="http://schemas.microsoft.com/office/powerpoint/2010/main" val="115412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" grpId="0" animBg="1"/>
      <p:bldP spid="83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أُلاحِظ كِتَابِة الْحَرْف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tar: 4 Points 43">
            <a:extLst>
              <a:ext uri="{FF2B5EF4-FFF2-40B4-BE49-F238E27FC236}">
                <a16:creationId xmlns="" xmlns:a16="http://schemas.microsoft.com/office/drawing/2014/main" id="{AC3D6A31-D6E2-4069-A34E-78AD9A87C561}"/>
              </a:ext>
            </a:extLst>
          </p:cNvPr>
          <p:cNvSpPr/>
          <p:nvPr/>
        </p:nvSpPr>
        <p:spPr>
          <a:xfrm>
            <a:off x="1153376" y="3951967"/>
            <a:ext cx="2700421" cy="2700421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exagon 4">
            <a:extLst>
              <a:ext uri="{FF2B5EF4-FFF2-40B4-BE49-F238E27FC236}">
                <a16:creationId xmlns="" xmlns:a16="http://schemas.microsoft.com/office/drawing/2014/main" id="{8DD7020E-6E39-4C91-929D-58BDA6EDD6C5}"/>
              </a:ext>
            </a:extLst>
          </p:cNvPr>
          <p:cNvSpPr/>
          <p:nvPr/>
        </p:nvSpPr>
        <p:spPr>
          <a:xfrm>
            <a:off x="5171352" y="1673904"/>
            <a:ext cx="3015563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Hexagon 4">
            <a:extLst>
              <a:ext uri="{FF2B5EF4-FFF2-40B4-BE49-F238E27FC236}">
                <a16:creationId xmlns="" xmlns:a16="http://schemas.microsoft.com/office/drawing/2014/main" id="{523190A1-1B96-4079-A185-CC3185FFAB12}"/>
              </a:ext>
            </a:extLst>
          </p:cNvPr>
          <p:cNvSpPr/>
          <p:nvPr/>
        </p:nvSpPr>
        <p:spPr>
          <a:xfrm>
            <a:off x="2656874" y="1673904"/>
            <a:ext cx="2077925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Hexagon 4">
            <a:extLst>
              <a:ext uri="{FF2B5EF4-FFF2-40B4-BE49-F238E27FC236}">
                <a16:creationId xmlns="" xmlns:a16="http://schemas.microsoft.com/office/drawing/2014/main" id="{186A2343-93AA-4B25-BAA9-88EF14232175}"/>
              </a:ext>
            </a:extLst>
          </p:cNvPr>
          <p:cNvSpPr/>
          <p:nvPr/>
        </p:nvSpPr>
        <p:spPr>
          <a:xfrm>
            <a:off x="114300" y="1521020"/>
            <a:ext cx="2040269" cy="3049907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Hexagon 4">
            <a:extLst>
              <a:ext uri="{FF2B5EF4-FFF2-40B4-BE49-F238E27FC236}">
                <a16:creationId xmlns="" xmlns:a16="http://schemas.microsoft.com/office/drawing/2014/main" id="{BF0FDC21-631C-4805-8891-38CA99FB9CDF}"/>
              </a:ext>
            </a:extLst>
          </p:cNvPr>
          <p:cNvSpPr/>
          <p:nvPr/>
        </p:nvSpPr>
        <p:spPr>
          <a:xfrm>
            <a:off x="8469612" y="1629806"/>
            <a:ext cx="2369838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4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9" grpId="0" animBg="1"/>
      <p:bldP spid="75" grpId="0" animBg="1"/>
      <p:bldP spid="76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31">
            <a:extLst>
              <a:ext uri="{FF2B5EF4-FFF2-40B4-BE49-F238E27FC236}">
                <a16:creationId xmlns="" xmlns:a16="http://schemas.microsoft.com/office/drawing/2014/main" id="{52A6447E-6C17-48B5-81FF-1817F7EB2FFC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228" name="Rectangle 32">
              <a:extLst>
                <a:ext uri="{FF2B5EF4-FFF2-40B4-BE49-F238E27FC236}">
                  <a16:creationId xmlns="" xmlns:a16="http://schemas.microsoft.com/office/drawing/2014/main" id="{6E40A61F-CC9F-4BF4-AFC9-5E9EBE42A94A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: Shape 33">
              <a:extLst>
                <a:ext uri="{FF2B5EF4-FFF2-40B4-BE49-F238E27FC236}">
                  <a16:creationId xmlns="" xmlns:a16="http://schemas.microsoft.com/office/drawing/2014/main" id="{331A3316-FCEE-4D8A-BEB1-ECF934F3E3F6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34">
              <a:extLst>
                <a:ext uri="{FF2B5EF4-FFF2-40B4-BE49-F238E27FC236}">
                  <a16:creationId xmlns="" xmlns:a16="http://schemas.microsoft.com/office/drawing/2014/main" id="{C14217B0-CD0C-44CE-88C7-5B6366CB2869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/>
                <a:t>أقْرَأ ثمَّ أكمل الحَرْف النَّاقِص , ثمَّ أكتُب الكَلمَة :</a:t>
              </a:r>
              <a:endParaRPr lang="en-US" sz="2400" b="1" dirty="0"/>
            </a:p>
          </p:txBody>
        </p:sp>
        <p:grpSp>
          <p:nvGrpSpPr>
            <p:cNvPr id="231" name="Group 35">
              <a:extLst>
                <a:ext uri="{FF2B5EF4-FFF2-40B4-BE49-F238E27FC236}">
                  <a16:creationId xmlns="" xmlns:a16="http://schemas.microsoft.com/office/drawing/2014/main" id="{8E81A971-C86E-421F-9C83-CFCBCCFB2438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234" name="Oval 38">
                <a:extLst>
                  <a:ext uri="{FF2B5EF4-FFF2-40B4-BE49-F238E27FC236}">
                    <a16:creationId xmlns="" xmlns:a16="http://schemas.microsoft.com/office/drawing/2014/main" id="{839D6DDD-E68F-4581-B1DA-F23D4E296F45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5" name="Freeform: Shape 39">
                <a:extLst>
                  <a:ext uri="{FF2B5EF4-FFF2-40B4-BE49-F238E27FC236}">
                    <a16:creationId xmlns="" xmlns:a16="http://schemas.microsoft.com/office/drawing/2014/main" id="{861090AD-FFC1-492A-993A-DECF0B941BEE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2" name="Freeform: Shape 36">
              <a:extLst>
                <a:ext uri="{FF2B5EF4-FFF2-40B4-BE49-F238E27FC236}">
                  <a16:creationId xmlns="" xmlns:a16="http://schemas.microsoft.com/office/drawing/2014/main" id="{4CBCA5B2-11A5-45C6-AF7D-CA579A94D339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Freeform: Shape 37">
              <a:extLst>
                <a:ext uri="{FF2B5EF4-FFF2-40B4-BE49-F238E27FC236}">
                  <a16:creationId xmlns="" xmlns:a16="http://schemas.microsoft.com/office/drawing/2014/main" id="{4E725F1E-451C-4EFD-94EE-8DE50CE2C935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7" name="Oval 176">
            <a:extLst>
              <a:ext uri="{FF2B5EF4-FFF2-40B4-BE49-F238E27FC236}">
                <a16:creationId xmlns="" xmlns:a16="http://schemas.microsoft.com/office/drawing/2014/main" id="{E5B056D5-314C-4BCA-9FEC-78EBE2B6D37A}"/>
              </a:ext>
            </a:extLst>
          </p:cNvPr>
          <p:cNvSpPr/>
          <p:nvPr/>
        </p:nvSpPr>
        <p:spPr>
          <a:xfrm>
            <a:off x="8557918" y="6342270"/>
            <a:ext cx="1451429" cy="4789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perspectiveRelaxedModerately"/>
            <a:lightRig rig="threePt" dir="t"/>
          </a:scene3d>
          <a:sp3d extrusionH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0" name="مجموعة 5">
            <a:extLst>
              <a:ext uri="{FF2B5EF4-FFF2-40B4-BE49-F238E27FC236}">
                <a16:creationId xmlns="" xmlns:a16="http://schemas.microsoft.com/office/drawing/2014/main" id="{90D36A18-C69A-40B8-BD16-96447C4C19E0}"/>
              </a:ext>
            </a:extLst>
          </p:cNvPr>
          <p:cNvGrpSpPr/>
          <p:nvPr/>
        </p:nvGrpSpPr>
        <p:grpSpPr>
          <a:xfrm>
            <a:off x="2134848" y="-371690"/>
            <a:ext cx="2766254" cy="2481544"/>
            <a:chOff x="2439648" y="-371690"/>
            <a:chExt cx="2766254" cy="2481544"/>
          </a:xfrm>
        </p:grpSpPr>
        <p:sp>
          <p:nvSpPr>
            <p:cNvPr id="271" name="Freeform: Shape 109">
              <a:extLst>
                <a:ext uri="{FF2B5EF4-FFF2-40B4-BE49-F238E27FC236}">
                  <a16:creationId xmlns="" xmlns:a16="http://schemas.microsoft.com/office/drawing/2014/main" id="{8C149B9E-9A41-4D7F-B465-B617F80E63DC}"/>
                </a:ext>
              </a:extLst>
            </p:cNvPr>
            <p:cNvSpPr/>
            <p:nvPr/>
          </p:nvSpPr>
          <p:spPr>
            <a:xfrm rot="13536814">
              <a:off x="2473147" y="-405189"/>
              <a:ext cx="2481544" cy="254854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65C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2" name="TextBox 151">
              <a:extLst>
                <a:ext uri="{FF2B5EF4-FFF2-40B4-BE49-F238E27FC236}">
                  <a16:creationId xmlns="" xmlns:a16="http://schemas.microsoft.com/office/drawing/2014/main" id="{E932D254-7AF4-483F-BB5A-E4F2774E3CC1}"/>
                </a:ext>
              </a:extLst>
            </p:cNvPr>
            <p:cNvSpPr txBox="1"/>
            <p:nvPr/>
          </p:nvSpPr>
          <p:spPr>
            <a:xfrm>
              <a:off x="2491408" y="473227"/>
              <a:ext cx="2714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ش</a:t>
              </a:r>
              <a:r>
                <a:rPr lang="ar-SY" sz="36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َ</a:t>
              </a:r>
              <a:r>
                <a:rPr lang="ar-SY" sz="3600" b="1" dirty="0" smtClean="0">
                  <a:latin typeface="Century Gothic" panose="020B0502020202020204" pitchFamily="34" charset="0"/>
                </a:rPr>
                <a:t>مْس</a:t>
              </a:r>
              <a:endParaRPr lang="ar-SY" sz="3600" b="1" dirty="0">
                <a:latin typeface="AXtManalBold"/>
              </a:endParaRPr>
            </a:p>
          </p:txBody>
        </p:sp>
      </p:grpSp>
      <p:sp>
        <p:nvSpPr>
          <p:cNvPr id="179" name="Rectangle 178">
            <a:extLst>
              <a:ext uri="{FF2B5EF4-FFF2-40B4-BE49-F238E27FC236}">
                <a16:creationId xmlns="" xmlns:a16="http://schemas.microsoft.com/office/drawing/2014/main" id="{02268241-7E9E-4B3E-9CF2-466D04E0F105}"/>
              </a:ext>
            </a:extLst>
          </p:cNvPr>
          <p:cNvSpPr/>
          <p:nvPr/>
        </p:nvSpPr>
        <p:spPr>
          <a:xfrm>
            <a:off x="9192011" y="1162018"/>
            <a:ext cx="178707" cy="541973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8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>
            <a:extLst>
              <a:ext uri="{FF2B5EF4-FFF2-40B4-BE49-F238E27FC236}">
                <a16:creationId xmlns="" xmlns:a16="http://schemas.microsoft.com/office/drawing/2014/main" id="{52E84693-5F93-4236-B3FD-1E6C9BA7C487}"/>
              </a:ext>
            </a:extLst>
          </p:cNvPr>
          <p:cNvSpPr/>
          <p:nvPr/>
        </p:nvSpPr>
        <p:spPr>
          <a:xfrm>
            <a:off x="9196548" y="1831399"/>
            <a:ext cx="174171" cy="36576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E0E0E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="" xmlns:a16="http://schemas.microsoft.com/office/drawing/2014/main" id="{835EEEDE-A7D1-4E20-8F68-50B5F88D33E7}"/>
              </a:ext>
            </a:extLst>
          </p:cNvPr>
          <p:cNvSpPr/>
          <p:nvPr/>
        </p:nvSpPr>
        <p:spPr>
          <a:xfrm>
            <a:off x="9195457" y="2487128"/>
            <a:ext cx="174171" cy="36576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E0E0E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="" xmlns:a16="http://schemas.microsoft.com/office/drawing/2014/main" id="{30839AFB-D149-4129-9037-990F72D30091}"/>
              </a:ext>
            </a:extLst>
          </p:cNvPr>
          <p:cNvSpPr/>
          <p:nvPr/>
        </p:nvSpPr>
        <p:spPr>
          <a:xfrm>
            <a:off x="9201640" y="3789749"/>
            <a:ext cx="174171" cy="36576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E0E0E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67107"/>
            <a:ext cx="2761239" cy="2376810"/>
            <a:chOff x="2362987" y="3154407"/>
            <a:chExt cx="2761239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=""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09732" y="3929314"/>
              <a:ext cx="2714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 smtClean="0">
                  <a:latin typeface="Century Gothic" panose="020B0502020202020204" pitchFamily="34" charset="0"/>
                </a:rPr>
                <a:t>رِي</a:t>
              </a:r>
              <a:r>
                <a:rPr lang="ar-SY" sz="3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ْشْ</a:t>
              </a:r>
              <a:endParaRPr lang="en-US" sz="3600" dirty="0">
                <a:solidFill>
                  <a:schemeClr val="bg1"/>
                </a:solidFill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243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=""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 smtClean="0">
                  <a:latin typeface="Century Gothic" panose="020B0502020202020204" pitchFamily="34" charset="0"/>
                </a:rPr>
                <a:t>يُ</a:t>
              </a:r>
              <a:r>
                <a:rPr lang="ar-SY" sz="3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شَ</a:t>
              </a:r>
              <a:r>
                <a:rPr lang="ar-SY" sz="3600" b="1" dirty="0" smtClean="0">
                  <a:latin typeface="Century Gothic" panose="020B0502020202020204" pitchFamily="34" charset="0"/>
                </a:rPr>
                <a:t>اهِد</a:t>
              </a:r>
              <a:endParaRPr lang="en-US" sz="36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107" name="Oval 119">
              <a:extLst>
                <a:ext uri="{FF2B5EF4-FFF2-40B4-BE49-F238E27FC236}">
                  <a16:creationId xmlns=""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79">
              <a:extLst>
                <a:ext uri="{FF2B5EF4-FFF2-40B4-BE49-F238E27FC236}">
                  <a16:creationId xmlns=""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80">
              <a:extLst>
                <a:ext uri="{FF2B5EF4-FFF2-40B4-BE49-F238E27FC236}">
                  <a16:creationId xmlns=""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81">
              <a:extLst>
                <a:ext uri="{FF2B5EF4-FFF2-40B4-BE49-F238E27FC236}">
                  <a16:creationId xmlns=""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84">
              <a:extLst>
                <a:ext uri="{FF2B5EF4-FFF2-40B4-BE49-F238E27FC236}">
                  <a16:creationId xmlns=""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85">
              <a:extLst>
                <a:ext uri="{FF2B5EF4-FFF2-40B4-BE49-F238E27FC236}">
                  <a16:creationId xmlns=""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14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21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7" name="مجموعة 126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8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8" name="Oval 177">
            <a:extLst>
              <a:ext uri="{FF2B5EF4-FFF2-40B4-BE49-F238E27FC236}">
                <a16:creationId xmlns="" xmlns:a16="http://schemas.microsoft.com/office/drawing/2014/main" id="{24964B9C-51E2-4865-8014-D4A8738599FC}"/>
              </a:ext>
            </a:extLst>
          </p:cNvPr>
          <p:cNvSpPr/>
          <p:nvPr/>
        </p:nvSpPr>
        <p:spPr>
          <a:xfrm>
            <a:off x="8695805" y="6342270"/>
            <a:ext cx="1164772" cy="53612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Oval 179">
            <a:extLst>
              <a:ext uri="{FF2B5EF4-FFF2-40B4-BE49-F238E27FC236}">
                <a16:creationId xmlns="" xmlns:a16="http://schemas.microsoft.com/office/drawing/2014/main" id="{80345247-5532-4166-8C4B-2365A96528F6}"/>
              </a:ext>
            </a:extLst>
          </p:cNvPr>
          <p:cNvSpPr/>
          <p:nvPr/>
        </p:nvSpPr>
        <p:spPr>
          <a:xfrm>
            <a:off x="9152560" y="1032607"/>
            <a:ext cx="275772" cy="2757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="" xmlns:a16="http://schemas.microsoft.com/office/drawing/2014/main" id="{D36FF9C1-E932-4C97-8B42-5AE4A62CFD3E}"/>
              </a:ext>
            </a:extLst>
          </p:cNvPr>
          <p:cNvGrpSpPr/>
          <p:nvPr/>
        </p:nvGrpSpPr>
        <p:grpSpPr>
          <a:xfrm flipH="1">
            <a:off x="5951696" y="3171533"/>
            <a:ext cx="3200400" cy="943429"/>
            <a:chOff x="6233886" y="2679020"/>
            <a:chExt cx="3200400" cy="943429"/>
          </a:xfrm>
        </p:grpSpPr>
        <p:sp>
          <p:nvSpPr>
            <p:cNvPr id="194" name="Rectangle: Rounded Corners 193">
              <a:extLst>
                <a:ext uri="{FF2B5EF4-FFF2-40B4-BE49-F238E27FC236}">
                  <a16:creationId xmlns="" xmlns:a16="http://schemas.microsoft.com/office/drawing/2014/main" id="{59E60A90-E2D9-42B0-82DB-B478A3E84DD4}"/>
                </a:ext>
              </a:extLst>
            </p:cNvPr>
            <p:cNvSpPr/>
            <p:nvPr/>
          </p:nvSpPr>
          <p:spPr>
            <a:xfrm>
              <a:off x="6720114" y="2679020"/>
              <a:ext cx="2714172" cy="943429"/>
            </a:xfrm>
            <a:prstGeom prst="roundRect">
              <a:avLst/>
            </a:prstGeom>
            <a:solidFill>
              <a:srgbClr val="99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="" xmlns:a16="http://schemas.microsoft.com/office/drawing/2014/main" id="{42352433-A3A6-4DCE-A713-58CCB8AA71B0}"/>
                </a:ext>
              </a:extLst>
            </p:cNvPr>
            <p:cNvSpPr/>
            <p:nvPr/>
          </p:nvSpPr>
          <p:spPr>
            <a:xfrm>
              <a:off x="6233886" y="2912156"/>
              <a:ext cx="486228" cy="4771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TextBox 197">
              <a:extLst>
                <a:ext uri="{FF2B5EF4-FFF2-40B4-BE49-F238E27FC236}">
                  <a16:creationId xmlns="" xmlns:a16="http://schemas.microsoft.com/office/drawing/2014/main" id="{0202AAED-0D88-4D35-B03E-4FD25F2703C3}"/>
                </a:ext>
              </a:extLst>
            </p:cNvPr>
            <p:cNvSpPr txBox="1"/>
            <p:nvPr/>
          </p:nvSpPr>
          <p:spPr>
            <a:xfrm>
              <a:off x="7413494" y="2875976"/>
              <a:ext cx="14296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رِيـ....</a:t>
              </a:r>
              <a:endParaRPr 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="" xmlns:a16="http://schemas.microsoft.com/office/drawing/2014/main" id="{E970397D-9678-4072-8266-806AE0C0F229}"/>
                </a:ext>
              </a:extLst>
            </p:cNvPr>
            <p:cNvSpPr txBox="1"/>
            <p:nvPr/>
          </p:nvSpPr>
          <p:spPr>
            <a:xfrm>
              <a:off x="6879772" y="3146047"/>
              <a:ext cx="2525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="" xmlns:a16="http://schemas.microsoft.com/office/drawing/2014/main" id="{951703EB-6470-4715-83A5-75EEC37621D0}"/>
              </a:ext>
            </a:extLst>
          </p:cNvPr>
          <p:cNvGrpSpPr/>
          <p:nvPr/>
        </p:nvGrpSpPr>
        <p:grpSpPr>
          <a:xfrm flipH="1">
            <a:off x="5918133" y="1162018"/>
            <a:ext cx="3200400" cy="943429"/>
            <a:chOff x="6226629" y="682740"/>
            <a:chExt cx="3200400" cy="943429"/>
          </a:xfrm>
        </p:grpSpPr>
        <p:sp>
          <p:nvSpPr>
            <p:cNvPr id="201" name="Rectangle: Rounded Corners 200">
              <a:extLst>
                <a:ext uri="{FF2B5EF4-FFF2-40B4-BE49-F238E27FC236}">
                  <a16:creationId xmlns="" xmlns:a16="http://schemas.microsoft.com/office/drawing/2014/main" id="{981277AD-9302-4507-B1E0-68D6A19D9D1E}"/>
                </a:ext>
              </a:extLst>
            </p:cNvPr>
            <p:cNvSpPr/>
            <p:nvPr/>
          </p:nvSpPr>
          <p:spPr>
            <a:xfrm>
              <a:off x="6712857" y="682740"/>
              <a:ext cx="2714172" cy="943429"/>
            </a:xfrm>
            <a:prstGeom prst="roundRect">
              <a:avLst/>
            </a:prstGeom>
            <a:solidFill>
              <a:srgbClr val="00CC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="" xmlns:a16="http://schemas.microsoft.com/office/drawing/2014/main" id="{B10A0F14-D1DB-433F-B045-1580D2C47B7A}"/>
                </a:ext>
              </a:extLst>
            </p:cNvPr>
            <p:cNvSpPr/>
            <p:nvPr/>
          </p:nvSpPr>
          <p:spPr>
            <a:xfrm>
              <a:off x="6226629" y="915876"/>
              <a:ext cx="486228" cy="4771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="" xmlns:a16="http://schemas.microsoft.com/office/drawing/2014/main" id="{EFC34BAA-4A91-479C-96B7-CB284398DE6A}"/>
                </a:ext>
              </a:extLst>
            </p:cNvPr>
            <p:cNvSpPr txBox="1"/>
            <p:nvPr/>
          </p:nvSpPr>
          <p:spPr>
            <a:xfrm>
              <a:off x="7412353" y="809962"/>
              <a:ext cx="14296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....ـمس</a:t>
              </a:r>
              <a:endParaRPr 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="" xmlns:a16="http://schemas.microsoft.com/office/drawing/2014/main" id="{5D6D11DB-23DB-40F6-B4EA-829BA933835F}"/>
                </a:ext>
              </a:extLst>
            </p:cNvPr>
            <p:cNvSpPr txBox="1"/>
            <p:nvPr/>
          </p:nvSpPr>
          <p:spPr>
            <a:xfrm>
              <a:off x="6872515" y="1147787"/>
              <a:ext cx="2525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="" xmlns:a16="http://schemas.microsoft.com/office/drawing/2014/main" id="{B278A410-C00D-4B2C-9401-F8BA8AF088B5}"/>
              </a:ext>
            </a:extLst>
          </p:cNvPr>
          <p:cNvGrpSpPr/>
          <p:nvPr/>
        </p:nvGrpSpPr>
        <p:grpSpPr>
          <a:xfrm>
            <a:off x="5956233" y="2180707"/>
            <a:ext cx="3240314" cy="943429"/>
            <a:chOff x="2768600" y="1673905"/>
            <a:chExt cx="3240314" cy="943429"/>
          </a:xfrm>
        </p:grpSpPr>
        <p:sp>
          <p:nvSpPr>
            <p:cNvPr id="215" name="Rectangle 214">
              <a:extLst>
                <a:ext uri="{FF2B5EF4-FFF2-40B4-BE49-F238E27FC236}">
                  <a16:creationId xmlns="" xmlns:a16="http://schemas.microsoft.com/office/drawing/2014/main" id="{983B7833-048B-42A9-966D-D46DACC99137}"/>
                </a:ext>
              </a:extLst>
            </p:cNvPr>
            <p:cNvSpPr/>
            <p:nvPr/>
          </p:nvSpPr>
          <p:spPr>
            <a:xfrm>
              <a:off x="5482772" y="1928361"/>
              <a:ext cx="486228" cy="4771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: Rounded Corners 215">
              <a:extLst>
                <a:ext uri="{FF2B5EF4-FFF2-40B4-BE49-F238E27FC236}">
                  <a16:creationId xmlns="" xmlns:a16="http://schemas.microsoft.com/office/drawing/2014/main" id="{6B8B1A26-C676-4E11-A170-C24F8ABFCCB1}"/>
                </a:ext>
              </a:extLst>
            </p:cNvPr>
            <p:cNvSpPr/>
            <p:nvPr/>
          </p:nvSpPr>
          <p:spPr>
            <a:xfrm>
              <a:off x="2768600" y="1673905"/>
              <a:ext cx="2714172" cy="943429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TextBox 218">
              <a:extLst>
                <a:ext uri="{FF2B5EF4-FFF2-40B4-BE49-F238E27FC236}">
                  <a16:creationId xmlns="" xmlns:a16="http://schemas.microsoft.com/office/drawing/2014/main" id="{9454330D-3507-4148-BFA6-CE248D5A8B21}"/>
                </a:ext>
              </a:extLst>
            </p:cNvPr>
            <p:cNvSpPr txBox="1"/>
            <p:nvPr/>
          </p:nvSpPr>
          <p:spPr>
            <a:xfrm>
              <a:off x="3338648" y="1831163"/>
              <a:ext cx="14296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يُ....اهِد</a:t>
              </a:r>
              <a:endParaRPr 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="" xmlns:a16="http://schemas.microsoft.com/office/drawing/2014/main" id="{8838F7CD-2550-46B5-9EB7-96C16406D862}"/>
                </a:ext>
              </a:extLst>
            </p:cNvPr>
            <p:cNvSpPr txBox="1"/>
            <p:nvPr/>
          </p:nvSpPr>
          <p:spPr>
            <a:xfrm>
              <a:off x="3483428" y="2138940"/>
              <a:ext cx="2525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36" name="Rectangle 3">
            <a:extLst>
              <a:ext uri="{FF2B5EF4-FFF2-40B4-BE49-F238E27FC236}">
                <a16:creationId xmlns="" xmlns:a16="http://schemas.microsoft.com/office/drawing/2014/main" id="{899B727E-56F9-49A4-8C84-3859C481DF6D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Rectangle 183">
            <a:extLst>
              <a:ext uri="{FF2B5EF4-FFF2-40B4-BE49-F238E27FC236}">
                <a16:creationId xmlns="" xmlns:a16="http://schemas.microsoft.com/office/drawing/2014/main" id="{B8D8BC13-7C2A-4384-9AE4-D32F5B7248D5}"/>
              </a:ext>
            </a:extLst>
          </p:cNvPr>
          <p:cNvSpPr/>
          <p:nvPr/>
        </p:nvSpPr>
        <p:spPr>
          <a:xfrm>
            <a:off x="9138490" y="2346534"/>
            <a:ext cx="283029" cy="591456"/>
          </a:xfrm>
          <a:prstGeom prst="rect">
            <a:avLst/>
          </a:prstGeom>
          <a:gradFill flip="none" rotWithShape="1">
            <a:gsLst>
              <a:gs pos="1770">
                <a:schemeClr val="tx1"/>
              </a:gs>
              <a:gs pos="19000">
                <a:srgbClr val="003399"/>
              </a:gs>
              <a:gs pos="58000">
                <a:srgbClr val="0000FF"/>
              </a:gs>
              <a:gs pos="94690">
                <a:schemeClr val="tx1"/>
              </a:gs>
              <a:gs pos="81000">
                <a:srgbClr val="0033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58F7CB3B-B6BE-47CD-BAD6-2F1C66FB2E78}"/>
              </a:ext>
            </a:extLst>
          </p:cNvPr>
          <p:cNvSpPr/>
          <p:nvPr/>
        </p:nvSpPr>
        <p:spPr>
          <a:xfrm>
            <a:off x="9138490" y="1365528"/>
            <a:ext cx="283029" cy="591456"/>
          </a:xfrm>
          <a:prstGeom prst="rect">
            <a:avLst/>
          </a:prstGeom>
          <a:gradFill flip="none" rotWithShape="1">
            <a:gsLst>
              <a:gs pos="1770">
                <a:schemeClr val="tx1"/>
              </a:gs>
              <a:gs pos="19000">
                <a:srgbClr val="008000"/>
              </a:gs>
              <a:gs pos="58000">
                <a:srgbClr val="00CC00"/>
              </a:gs>
              <a:gs pos="94690">
                <a:schemeClr val="tx1"/>
              </a:gs>
              <a:gs pos="81000">
                <a:srgbClr val="008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="" xmlns:a16="http://schemas.microsoft.com/office/drawing/2014/main" id="{FA2925CD-EA51-4B5B-A30C-8C6E71927688}"/>
              </a:ext>
            </a:extLst>
          </p:cNvPr>
          <p:cNvSpPr/>
          <p:nvPr/>
        </p:nvSpPr>
        <p:spPr>
          <a:xfrm>
            <a:off x="9145747" y="3361808"/>
            <a:ext cx="283029" cy="591456"/>
          </a:xfrm>
          <a:prstGeom prst="rect">
            <a:avLst/>
          </a:prstGeom>
          <a:gradFill flip="none" rotWithShape="1">
            <a:gsLst>
              <a:gs pos="1770">
                <a:schemeClr val="tx1"/>
              </a:gs>
              <a:gs pos="19000">
                <a:srgbClr val="660066"/>
              </a:gs>
              <a:gs pos="58000">
                <a:srgbClr val="9900CC"/>
              </a:gs>
              <a:gs pos="94690">
                <a:schemeClr val="tx1"/>
              </a:gs>
              <a:gs pos="81000">
                <a:srgbClr val="6600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222">
            <a:extLst>
              <a:ext uri="{FF2B5EF4-FFF2-40B4-BE49-F238E27FC236}">
                <a16:creationId xmlns="" xmlns:a16="http://schemas.microsoft.com/office/drawing/2014/main" id="{30839AFB-D149-4129-9037-990F72D30091}"/>
              </a:ext>
            </a:extLst>
          </p:cNvPr>
          <p:cNvSpPr/>
          <p:nvPr/>
        </p:nvSpPr>
        <p:spPr>
          <a:xfrm>
            <a:off x="9208900" y="4783961"/>
            <a:ext cx="174171" cy="36576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E0E0E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192">
            <a:extLst>
              <a:ext uri="{FF2B5EF4-FFF2-40B4-BE49-F238E27FC236}">
                <a16:creationId xmlns="" xmlns:a16="http://schemas.microsoft.com/office/drawing/2014/main" id="{D36FF9C1-E932-4C97-8B42-5AE4A62CFD3E}"/>
              </a:ext>
            </a:extLst>
          </p:cNvPr>
          <p:cNvGrpSpPr/>
          <p:nvPr/>
        </p:nvGrpSpPr>
        <p:grpSpPr>
          <a:xfrm flipH="1">
            <a:off x="5958956" y="4165745"/>
            <a:ext cx="3200400" cy="943429"/>
            <a:chOff x="6233886" y="2679020"/>
            <a:chExt cx="3200400" cy="943429"/>
          </a:xfrm>
        </p:grpSpPr>
        <p:sp>
          <p:nvSpPr>
            <p:cNvPr id="79" name="Rectangle: Rounded Corners 193">
              <a:extLst>
                <a:ext uri="{FF2B5EF4-FFF2-40B4-BE49-F238E27FC236}">
                  <a16:creationId xmlns="" xmlns:a16="http://schemas.microsoft.com/office/drawing/2014/main" id="{59E60A90-E2D9-42B0-82DB-B478A3E84DD4}"/>
                </a:ext>
              </a:extLst>
            </p:cNvPr>
            <p:cNvSpPr/>
            <p:nvPr/>
          </p:nvSpPr>
          <p:spPr>
            <a:xfrm>
              <a:off x="6720114" y="2679020"/>
              <a:ext cx="2714172" cy="94342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194">
              <a:extLst>
                <a:ext uri="{FF2B5EF4-FFF2-40B4-BE49-F238E27FC236}">
                  <a16:creationId xmlns="" xmlns:a16="http://schemas.microsoft.com/office/drawing/2014/main" id="{42352433-A3A6-4DCE-A713-58CCB8AA71B0}"/>
                </a:ext>
              </a:extLst>
            </p:cNvPr>
            <p:cNvSpPr/>
            <p:nvPr/>
          </p:nvSpPr>
          <p:spPr>
            <a:xfrm>
              <a:off x="6233886" y="2912156"/>
              <a:ext cx="486228" cy="4771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197">
              <a:extLst>
                <a:ext uri="{FF2B5EF4-FFF2-40B4-BE49-F238E27FC236}">
                  <a16:creationId xmlns="" xmlns:a16="http://schemas.microsoft.com/office/drawing/2014/main" id="{0202AAED-0D88-4D35-B03E-4FD25F2703C3}"/>
                </a:ext>
              </a:extLst>
            </p:cNvPr>
            <p:cNvSpPr txBox="1"/>
            <p:nvPr/>
          </p:nvSpPr>
          <p:spPr>
            <a:xfrm>
              <a:off x="7413494" y="2875976"/>
              <a:ext cx="14296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فَرَا....</a:t>
              </a:r>
              <a:endParaRPr 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TextBox 198">
              <a:extLst>
                <a:ext uri="{FF2B5EF4-FFF2-40B4-BE49-F238E27FC236}">
                  <a16:creationId xmlns="" xmlns:a16="http://schemas.microsoft.com/office/drawing/2014/main" id="{E970397D-9678-4072-8266-806AE0C0F229}"/>
                </a:ext>
              </a:extLst>
            </p:cNvPr>
            <p:cNvSpPr txBox="1"/>
            <p:nvPr/>
          </p:nvSpPr>
          <p:spPr>
            <a:xfrm>
              <a:off x="6879772" y="3146047"/>
              <a:ext cx="2525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3" name="Rectangle 182">
            <a:extLst>
              <a:ext uri="{FF2B5EF4-FFF2-40B4-BE49-F238E27FC236}">
                <a16:creationId xmlns="" xmlns:a16="http://schemas.microsoft.com/office/drawing/2014/main" id="{FA2925CD-EA51-4B5B-A30C-8C6E71927688}"/>
              </a:ext>
            </a:extLst>
          </p:cNvPr>
          <p:cNvSpPr/>
          <p:nvPr/>
        </p:nvSpPr>
        <p:spPr>
          <a:xfrm>
            <a:off x="9153007" y="4356020"/>
            <a:ext cx="283029" cy="591456"/>
          </a:xfrm>
          <a:prstGeom prst="rect">
            <a:avLst/>
          </a:prstGeom>
          <a:gradFill flip="none" rotWithShape="1">
            <a:gsLst>
              <a:gs pos="1770">
                <a:schemeClr val="accent2">
                  <a:lumMod val="50000"/>
                </a:schemeClr>
              </a:gs>
              <a:gs pos="19000">
                <a:schemeClr val="accent2">
                  <a:lumMod val="75000"/>
                </a:schemeClr>
              </a:gs>
              <a:gs pos="58000">
                <a:schemeClr val="accent2">
                  <a:lumMod val="60000"/>
                  <a:lumOff val="40000"/>
                </a:schemeClr>
              </a:gs>
              <a:gs pos="94690">
                <a:schemeClr val="accent2">
                  <a:lumMod val="50000"/>
                </a:schemeClr>
              </a:gs>
              <a:gs pos="81000">
                <a:schemeClr val="accent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مجموعة 83"/>
          <p:cNvGrpSpPr/>
          <p:nvPr/>
        </p:nvGrpSpPr>
        <p:grpSpPr>
          <a:xfrm>
            <a:off x="2181123" y="4733271"/>
            <a:ext cx="2779296" cy="2376810"/>
            <a:chOff x="2362987" y="3154407"/>
            <a:chExt cx="2779296" cy="2376810"/>
          </a:xfrm>
        </p:grpSpPr>
        <p:sp>
          <p:nvSpPr>
            <p:cNvPr id="85" name="Freeform: Shape 103">
              <a:extLst>
                <a:ext uri="{FF2B5EF4-FFF2-40B4-BE49-F238E27FC236}">
                  <a16:creationId xmlns=""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F0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فَرَا</a:t>
              </a:r>
              <a:r>
                <a:rPr lang="ar-SY" sz="3600" b="1" dirty="0" smtClean="0">
                  <a:solidFill>
                    <a:schemeClr val="bg1"/>
                  </a:solidFill>
                  <a:latin typeface="AXtManalBold"/>
                </a:rPr>
                <a:t>ش</a:t>
              </a:r>
              <a:endParaRPr lang="ar-SY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1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"/>
                            </p:stCondLst>
                            <p:childTnLst>
                              <p:par>
                                <p:cTn id="7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4" grpId="0" animBg="1"/>
      <p:bldP spid="223" grpId="0" animBg="1"/>
      <p:bldP spid="184" grpId="0" animBg="1"/>
      <p:bldP spid="185" grpId="0" animBg="1"/>
      <p:bldP spid="183" grpId="0" animBg="1"/>
      <p:bldP spid="77" grpId="0" animBg="1"/>
      <p:bldP spid="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79" y="1693644"/>
            <a:ext cx="8266035" cy="431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312524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/>
                <a:t>أتَعَرَّفُ حَرْفَ الُمَدِّ مع الحَرْف المّمْدُود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3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4719112" y="1890486"/>
            <a:ext cx="2123166" cy="1709056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رِيْشْ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6735232" y="1839687"/>
            <a:ext cx="2123166" cy="1709056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شَارِع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8701767" y="1831220"/>
            <a:ext cx="2123166" cy="1709056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فَرَاش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9" name="Oval 17">
            <a:extLst>
              <a:ext uri="{FF2B5EF4-FFF2-40B4-BE49-F238E27FC236}">
                <a16:creationId xmlns="" xmlns:a16="http://schemas.microsoft.com/office/drawing/2014/main" id="{FF59A816-8B43-4319-9B6C-22C182568806}"/>
              </a:ext>
            </a:extLst>
          </p:cNvPr>
          <p:cNvSpPr/>
          <p:nvPr/>
        </p:nvSpPr>
        <p:spPr>
          <a:xfrm>
            <a:off x="9372598" y="4539936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ش</a:t>
            </a:r>
            <a:endParaRPr lang="en-US" dirty="0"/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7ACD0F1-CB7C-48D4-AEB5-1D3CD4ABC075}"/>
              </a:ext>
            </a:extLst>
          </p:cNvPr>
          <p:cNvSpPr/>
          <p:nvPr/>
        </p:nvSpPr>
        <p:spPr>
          <a:xfrm rot="16200000" flipH="1">
            <a:off x="9703808" y="39097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="" xmlns:a16="http://schemas.microsoft.com/office/drawing/2014/main" id="{B36B77C4-7D48-41B7-BFA6-3DC2190B46DA}"/>
              </a:ext>
            </a:extLst>
          </p:cNvPr>
          <p:cNvSpPr/>
          <p:nvPr/>
        </p:nvSpPr>
        <p:spPr>
          <a:xfrm>
            <a:off x="7315803" y="4539935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شَـ</a:t>
            </a:r>
            <a:endParaRPr lang="en-US" dirty="0"/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7647013" y="3909781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17">
            <a:extLst>
              <a:ext uri="{FF2B5EF4-FFF2-40B4-BE49-F238E27FC236}">
                <a16:creationId xmlns="" xmlns:a16="http://schemas.microsoft.com/office/drawing/2014/main" id="{FC0DAC1B-96E9-48E3-8214-D51E5A5C6855}"/>
              </a:ext>
            </a:extLst>
          </p:cNvPr>
          <p:cNvSpPr/>
          <p:nvPr/>
        </p:nvSpPr>
        <p:spPr>
          <a:xfrm>
            <a:off x="531615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ـش</a:t>
            </a:r>
            <a:endParaRPr lang="en-US" dirty="0"/>
          </a:p>
        </p:txBody>
      </p:sp>
      <p:sp>
        <p:nvSpPr>
          <p:cNvPr id="64" name="Arrow: Chevron 63">
            <a:extLst>
              <a:ext uri="{FF2B5EF4-FFF2-40B4-BE49-F238E27FC236}">
                <a16:creationId xmlns="" xmlns:a16="http://schemas.microsoft.com/office/drawing/2014/main" id="{C62DC86B-2140-4239-B839-BAA647741F5E}"/>
              </a:ext>
            </a:extLst>
          </p:cNvPr>
          <p:cNvSpPr/>
          <p:nvPr/>
        </p:nvSpPr>
        <p:spPr>
          <a:xfrm rot="16200000" flipH="1">
            <a:off x="564736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أَرْسُمْ دَائِرَة حَوْلَ الحَرِفْ </a:t>
              </a:r>
              <a:r>
                <a:rPr lang="ar-SY" sz="2400" b="1" dirty="0" smtClean="0"/>
                <a:t>ص ثمَّ </a:t>
              </a:r>
              <a:r>
                <a:rPr lang="ar-SY" sz="2400" b="1" dirty="0"/>
                <a:t>اكْتُبُهُ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89412DE1-7B7F-42FC-9BE4-4FC2872C674D}"/>
              </a:ext>
            </a:extLst>
          </p:cNvPr>
          <p:cNvGrpSpPr/>
          <p:nvPr/>
        </p:nvGrpSpPr>
        <p:grpSpPr>
          <a:xfrm>
            <a:off x="2680762" y="1890486"/>
            <a:ext cx="2123166" cy="1709056"/>
            <a:chOff x="5055054" y="2587172"/>
            <a:chExt cx="2123166" cy="1709056"/>
          </a:xfrm>
        </p:grpSpPr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E8796A9F-9C88-4148-B699-8B9BFF1208A9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40BB7585-8193-4B2C-AC09-83BA31257E53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="" xmlns:a16="http://schemas.microsoft.com/office/drawing/2014/main" id="{0BE229A2-94CB-4442-81A7-F16F2FB787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1FF61F19-1B5A-4D7A-AE76-45DC4638AE80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DABA28B4-D7A2-41C2-A2CF-C85D09E86BF3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="" xmlns:a16="http://schemas.microsoft.com/office/drawing/2014/main" id="{3E655DD7-84E2-4557-B070-1BE975699967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21D17B62-342F-48ED-A9EC-D717A4057AA7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يُشَاهِد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1" name="Oval 17">
            <a:extLst>
              <a:ext uri="{FF2B5EF4-FFF2-40B4-BE49-F238E27FC236}">
                <a16:creationId xmlns="" xmlns:a16="http://schemas.microsoft.com/office/drawing/2014/main" id="{04078825-EBB8-4834-9479-2A572A65FF72}"/>
              </a:ext>
            </a:extLst>
          </p:cNvPr>
          <p:cNvSpPr/>
          <p:nvPr/>
        </p:nvSpPr>
        <p:spPr>
          <a:xfrm>
            <a:off x="327780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ـشَـ</a:t>
            </a:r>
            <a:endParaRPr lang="en-US" dirty="0"/>
          </a:p>
        </p:txBody>
      </p:sp>
      <p:sp>
        <p:nvSpPr>
          <p:cNvPr id="52" name="Arrow: Chevron 51">
            <a:extLst>
              <a:ext uri="{FF2B5EF4-FFF2-40B4-BE49-F238E27FC236}">
                <a16:creationId xmlns="" xmlns:a16="http://schemas.microsoft.com/office/drawing/2014/main" id="{374CBEDC-BF80-48A6-9B70-DC375D94A5ED}"/>
              </a:ext>
            </a:extLst>
          </p:cNvPr>
          <p:cNvSpPr/>
          <p:nvPr/>
        </p:nvSpPr>
        <p:spPr>
          <a:xfrm rot="16200000" flipH="1">
            <a:off x="360901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7BF522DB-57D0-4210-BE94-3B69C3392E17}"/>
              </a:ext>
            </a:extLst>
          </p:cNvPr>
          <p:cNvSpPr/>
          <p:nvPr/>
        </p:nvSpPr>
        <p:spPr>
          <a:xfrm>
            <a:off x="9318897" y="2891427"/>
            <a:ext cx="423815" cy="4238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1F242CEF-6F3B-4221-B6F0-33B51CD0F12B}"/>
              </a:ext>
            </a:extLst>
          </p:cNvPr>
          <p:cNvSpPr/>
          <p:nvPr/>
        </p:nvSpPr>
        <p:spPr>
          <a:xfrm>
            <a:off x="7866303" y="2811236"/>
            <a:ext cx="396251" cy="396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1DA5D5C8-97DC-44F2-80B3-40A693065BEA}"/>
              </a:ext>
            </a:extLst>
          </p:cNvPr>
          <p:cNvSpPr/>
          <p:nvPr/>
        </p:nvSpPr>
        <p:spPr>
          <a:xfrm>
            <a:off x="5316158" y="2873372"/>
            <a:ext cx="431775" cy="4317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ADD16210-5465-444E-953E-0E1683B34651}"/>
              </a:ext>
            </a:extLst>
          </p:cNvPr>
          <p:cNvSpPr/>
          <p:nvPr/>
        </p:nvSpPr>
        <p:spPr>
          <a:xfrm>
            <a:off x="3671363" y="2924340"/>
            <a:ext cx="356178" cy="3561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0843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51" grpId="0" animBg="1"/>
      <p:bldP spid="52" grpId="0" animBg="1"/>
      <p:bldP spid="2" grpId="0" animBg="1"/>
      <p:bldP spid="53" grpId="0" animBg="1"/>
      <p:bldP spid="54" grpId="0" animBg="1"/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151</Words>
  <Application>Microsoft Office PowerPoint</Application>
  <PresentationFormat>مخصص</PresentationFormat>
  <Paragraphs>55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258</cp:revision>
  <dcterms:created xsi:type="dcterms:W3CDTF">2020-09-22T10:26:44Z</dcterms:created>
  <dcterms:modified xsi:type="dcterms:W3CDTF">2021-04-23T16:58:45Z</dcterms:modified>
</cp:coreProperties>
</file>