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7"/>
  </p:notesMasterIdLst>
  <p:sldIdLst>
    <p:sldId id="337" r:id="rId2"/>
    <p:sldId id="343" r:id="rId3"/>
    <p:sldId id="342" r:id="rId4"/>
    <p:sldId id="275" r:id="rId5"/>
    <p:sldId id="362" r:id="rId6"/>
    <p:sldId id="332" r:id="rId7"/>
    <p:sldId id="344" r:id="rId8"/>
    <p:sldId id="268" r:id="rId9"/>
    <p:sldId id="333" r:id="rId10"/>
    <p:sldId id="334" r:id="rId11"/>
    <p:sldId id="319" r:id="rId12"/>
    <p:sldId id="320" r:id="rId13"/>
    <p:sldId id="321" r:id="rId14"/>
    <p:sldId id="279" r:id="rId15"/>
    <p:sldId id="260" r:id="rId16"/>
    <p:sldId id="323" r:id="rId17"/>
    <p:sldId id="324" r:id="rId18"/>
    <p:sldId id="325" r:id="rId19"/>
    <p:sldId id="341" r:id="rId20"/>
    <p:sldId id="345" r:id="rId21"/>
    <p:sldId id="326" r:id="rId22"/>
    <p:sldId id="261" r:id="rId23"/>
    <p:sldId id="327" r:id="rId24"/>
    <p:sldId id="330" r:id="rId25"/>
    <p:sldId id="361" r:id="rId26"/>
  </p:sldIdLst>
  <p:sldSz cx="9144000" cy="6858000" type="screen4x3"/>
  <p:notesSz cx="6858000" cy="9144000"/>
  <p:custDataLst>
    <p:tags r:id="rId28"/>
  </p:custDataLst>
  <p:defaultTextStyle>
    <a:defPPr>
      <a:defRPr lang="ar-SA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161"/>
    <a:srgbClr val="006600"/>
    <a:srgbClr val="DFDA00"/>
    <a:srgbClr val="00005C"/>
    <a:srgbClr val="5C005C"/>
    <a:srgbClr val="D00054"/>
    <a:srgbClr val="CC3300"/>
    <a:srgbClr val="FFFC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0A2CA0E-7D44-4824-90FE-E0DB12F531F4}" type="datetimeFigureOut">
              <a:rPr lang="ar-SA" smtClean="0"/>
              <a:t>10/01/43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9514D41-8326-4221-B2B7-377E5FB732A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92760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B1972-87FB-453D-8328-3189DD5A0AC1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419176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F721C-3139-4C59-B643-B2342CF0F06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978186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F721C-3139-4C59-B643-B2342CF0F06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978186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F721C-3139-4C59-B643-B2342CF0F06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978186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F721C-3139-4C59-B643-B2342CF0F06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978186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F721C-3139-4C59-B643-B2342CF0F06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978186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F721C-3139-4C59-B643-B2342CF0F06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978186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5C81F-7A7A-4496-8078-2FA401BD22A5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23208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38E493-9AA9-41E4-86B5-922A27A92F0A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717887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B8591-4E46-4CFC-AF81-4FD7B8EF709B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64765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43F11-8934-4BA6-99F4-E16EAF0A1E2A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045601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7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D8D08-8033-4EBB-9180-0661738BBE2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75936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2B59D-8A2B-4752-8195-BAB280AA2C2C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3054948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AFF37-C947-4F2D-AA09-DF87E111658B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2022899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01C9C-7AAF-4EF6-B5DF-5DA357A7907F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4499885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4DB2C-0018-4DCF-BDA3-A4113657D9D6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1470613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8/18/2021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578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8/18/2021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578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>
              <a:buFontTx/>
              <a:buNone/>
              <a:defRPr sz="20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8/18/2021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578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ndscape Full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/>
          <a:p>
            <a:pPr marL="0" marR="0" indent="0" algn="ctr">
              <a:buFontTx/>
              <a:buNone/>
            </a:pPr>
            <a:r>
              <a:rPr lang="en-US" i="0" dirty="0"/>
              <a:t>Click icon to add full page picture</a:t>
            </a:r>
            <a:endParaRPr lang="en-US" i="0" baseline="0" dirty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8/18/2021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5916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latinLnBrk="0">
              <a:spcBef>
                <a:spcPct val="20000"/>
              </a:spcBef>
              <a:defRPr lang="en-US" sz="20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FontTx/>
              <a:buNone/>
            </a:pPr>
            <a:r>
              <a:rPr lang="en-US" sz="20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sz="20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algn="r"/>
            <a:fld id="{9668B50E-0B48-4566-8609-C51CF752A7DF}" type="datetimeFigureOut">
              <a:rPr lang="en-US" smtClean="0">
                <a:solidFill>
                  <a:schemeClr val="bg1"/>
                </a:solidFill>
              </a:rPr>
              <a:pPr algn="r"/>
              <a:t>8/18/2021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A4431D5-1B33-458B-8AFD-CECCB0FA18CB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1859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C71"/>
            </a:gs>
            <a:gs pos="50000">
              <a:schemeClr val="bg1"/>
            </a:gs>
            <a:gs pos="100000">
              <a:srgbClr val="FFFC7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</a:p>
          <a:p>
            <a:pPr lvl="1"/>
            <a:r>
              <a:rPr lang="ar-SA" altLang="ar-SA"/>
              <a:t>المستوى الثاني</a:t>
            </a:r>
          </a:p>
          <a:p>
            <a:pPr lvl="2"/>
            <a:r>
              <a:rPr lang="ar-SA" altLang="ar-SA"/>
              <a:t>المستوى الثالث</a:t>
            </a:r>
          </a:p>
          <a:p>
            <a:pPr lvl="3"/>
            <a:r>
              <a:rPr lang="ar-SA" altLang="ar-SA"/>
              <a:t>المستوى الرابع</a:t>
            </a:r>
          </a:p>
          <a:p>
            <a:pPr lvl="4"/>
            <a:r>
              <a:rPr lang="ar-SA" altLang="ar-SA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 eaLnBrk="1" hangingPunct="1">
              <a:defRPr sz="1400"/>
            </a:lvl1pPr>
          </a:lstStyle>
          <a:p>
            <a:pPr>
              <a:defRPr/>
            </a:pPr>
            <a:fld id="{03B85C33-2DA3-44B1-B994-E27945A325EB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86" r:id="rId3"/>
    <p:sldLayoutId id="2147483681" r:id="rId4"/>
    <p:sldLayoutId id="2147483680" r:id="rId5"/>
    <p:sldLayoutId id="2147483669" r:id="rId6"/>
    <p:sldLayoutId id="2147483668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85" r:id="rId13"/>
    <p:sldLayoutId id="2147483684" r:id="rId14"/>
    <p:sldLayoutId id="2147483682" r:id="rId15"/>
    <p:sldLayoutId id="2147483679" r:id="rId16"/>
    <p:sldLayoutId id="2147483678" r:id="rId17"/>
    <p:sldLayoutId id="2147483677" r:id="rId18"/>
    <p:sldLayoutId id="2147483676" r:id="rId19"/>
    <p:sldLayoutId id="2147483675" r:id="rId20"/>
    <p:sldLayoutId id="2147483674" r:id="rId21"/>
    <p:sldLayoutId id="2147483673" r:id="rId22"/>
    <p:sldLayoutId id="2147483672" r:id="rId23"/>
    <p:sldLayoutId id="2147483670" r:id="rId24"/>
    <p:sldLayoutId id="2147483667" r:id="rId25"/>
    <p:sldLayoutId id="2147483666" r:id="rId26"/>
    <p:sldLayoutId id="2147483665" r:id="rId27"/>
    <p:sldLayoutId id="2147483664" r:id="rId28"/>
    <p:sldLayoutId id="2147483663" r:id="rId29"/>
    <p:sldLayoutId id="2147483656" r:id="rId30"/>
    <p:sldLayoutId id="2147483657" r:id="rId31"/>
    <p:sldLayoutId id="2147483658" r:id="rId32"/>
    <p:sldLayoutId id="2147483659" r:id="rId33"/>
    <p:sldLayoutId id="2147483660" r:id="rId34"/>
    <p:sldLayoutId id="2147483683" r:id="rId35"/>
    <p:sldLayoutId id="2147483671" r:id="rId36"/>
    <p:sldLayoutId id="2147483661" r:id="rId37"/>
    <p:sldLayoutId id="2147483662" r:id="rId38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image" Target="../media/image16.png"/><Relationship Id="rId12" Type="http://schemas.microsoft.com/office/2007/relationships/hdphoto" Target="../media/hdphoto6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eg"/><Relationship Id="rId11" Type="http://schemas.openxmlformats.org/officeDocument/2006/relationships/image" Target="../media/image18.png"/><Relationship Id="rId5" Type="http://schemas.microsoft.com/office/2007/relationships/hdphoto" Target="../media/hdphoto3.wdp"/><Relationship Id="rId10" Type="http://schemas.microsoft.com/office/2007/relationships/hdphoto" Target="../media/hdphoto5.wdp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323528" y="1196752"/>
            <a:ext cx="7772400" cy="1470025"/>
          </a:xfrm>
        </p:spPr>
        <p:txBody>
          <a:bodyPr/>
          <a:lstStyle/>
          <a:p>
            <a:r>
              <a:rPr lang="ar-SA" altLang="ar-SA" sz="9600" b="1" dirty="0" smtClean="0">
                <a:solidFill>
                  <a:srgbClr val="DFD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بنية الحاسب</a:t>
            </a:r>
            <a:endParaRPr lang="ar-SA" altLang="ar-SA" sz="9600" b="1" dirty="0">
              <a:solidFill>
                <a:srgbClr val="DFDA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691680" y="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ar-SA" altLang="ar-SA" sz="9600" b="1" kern="0" dirty="0" smtClean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الدرس 2</a:t>
            </a:r>
            <a:endParaRPr lang="ar-SA" altLang="ar-SA" sz="9600" b="1" kern="0" dirty="0">
              <a:solidFill>
                <a:srgbClr val="FF000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780928"/>
            <a:ext cx="5813626" cy="3737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80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نشاط </a:t>
            </a:r>
            <a:endParaRPr lang="en-US" sz="80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ar-SA" sz="5400" b="1" dirty="0" smtClean="0">
                <a:solidFill>
                  <a:srgbClr val="006600"/>
                </a:solidFill>
              </a:rPr>
              <a:t>يقوم الحاسب بثلاث مهام رئيسية ما هي ؟ </a:t>
            </a:r>
            <a:endParaRPr lang="en-US" sz="5400" b="1" dirty="0">
              <a:solidFill>
                <a:srgbClr val="006600"/>
              </a:solidFill>
            </a:endParaRPr>
          </a:p>
        </p:txBody>
      </p:sp>
      <p:pic>
        <p:nvPicPr>
          <p:cNvPr id="4" name="Picture 2" descr="Ola Eleslam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445395"/>
            <a:ext cx="1847850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234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1"/>
          <p:cNvSpPr txBox="1">
            <a:spLocks/>
          </p:cNvSpPr>
          <p:nvPr/>
        </p:nvSpPr>
        <p:spPr>
          <a:xfrm>
            <a:off x="642910" y="142852"/>
            <a:ext cx="7286676" cy="500066"/>
          </a:xfrm>
          <a:prstGeom prst="rect">
            <a:avLst/>
          </a:prstGeom>
          <a:solidFill>
            <a:srgbClr val="FFA161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t">
            <a:noAutofit/>
          </a:bodyPr>
          <a:lstStyle/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ar-SA" sz="2800" b="1" i="0" u="none" strike="noStrike" kern="120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وصف نيومان لمعمارية الحاسب</a:t>
            </a:r>
            <a:endParaRPr kumimoji="0" lang="ar-SA" sz="2800" b="1" i="0" u="none" strike="noStrike" kern="1200" cap="all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84784"/>
            <a:ext cx="8834874" cy="1067791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077" y="2713249"/>
            <a:ext cx="6708509" cy="223616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247734"/>
            <a:ext cx="8208912" cy="613359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عنصر نائب للصورة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2" b="8642"/>
          <a:stretch>
            <a:fillRect/>
          </a:stretch>
        </p:blipFill>
        <p:spPr>
          <a:xfrm>
            <a:off x="0" y="260648"/>
            <a:ext cx="9144000" cy="6192688"/>
          </a:xfrm>
        </p:spPr>
      </p:pic>
    </p:spTree>
    <p:extLst>
      <p:ext uri="{BB962C8B-B14F-4D97-AF65-F5344CB8AC3E}">
        <p14:creationId xmlns:p14="http://schemas.microsoft.com/office/powerpoint/2010/main" val="299559770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altLang="ar-SA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altLang="ar-SA"/>
          </a:p>
        </p:txBody>
      </p:sp>
      <p:pic>
        <p:nvPicPr>
          <p:cNvPr id="512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4" t="14806" r="22597" b="17239"/>
          <a:stretch>
            <a:fillRect/>
          </a:stretch>
        </p:blipFill>
        <p:spPr bwMode="auto">
          <a:xfrm>
            <a:off x="323850" y="261938"/>
            <a:ext cx="8362950" cy="62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041831" y="1916832"/>
            <a:ext cx="511069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وحدة الذاكرة </a:t>
            </a:r>
            <a:endParaRPr lang="ar-SA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7" name="Picture 3" descr="C:\Users\ohood alshuibi\AppData\Local\Microsoft\Windows\INetCache\IE\1OLOV2P4\ram-rotta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05064"/>
            <a:ext cx="30480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ohood alshuibi\AppData\Local\Microsoft\Windows\INetCache\IE\D228DMHR\Swissbit_2GB_PC2-5300U-555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2176">
            <a:off x="5096888" y="4421809"/>
            <a:ext cx="2760925" cy="1443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0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2484438" y="188913"/>
            <a:ext cx="3887787" cy="79216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A16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ar-SA" altLang="ar-SA" sz="2800" b="1" dirty="0">
                <a:solidFill>
                  <a:srgbClr val="66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وحدة الذاكرة</a:t>
            </a:r>
            <a:endParaRPr lang="en-US" altLang="ar-SA" sz="2800" b="1" dirty="0">
              <a:solidFill>
                <a:srgbClr val="660066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4787900" y="1916113"/>
            <a:ext cx="3887788" cy="2087562"/>
          </a:xfrm>
          <a:prstGeom prst="rect">
            <a:avLst/>
          </a:prstGeom>
          <a:gradFill rotWithShape="1">
            <a:gsLst>
              <a:gs pos="0">
                <a:srgbClr val="DFDA00"/>
              </a:gs>
              <a:gs pos="50000">
                <a:schemeClr val="bg1"/>
              </a:gs>
              <a:gs pos="100000">
                <a:srgbClr val="DFDA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SA" sz="3200" b="1">
                <a:solidFill>
                  <a:srgbClr val="D0005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ذاكرة القراءة الثابتة</a:t>
            </a:r>
          </a:p>
          <a:p>
            <a:pPr algn="ctr" rtl="1" eaLnBrk="1" hangingPunct="1">
              <a:defRPr/>
            </a:pPr>
            <a:r>
              <a:rPr lang="en-US" sz="32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Read Only Memory</a:t>
            </a:r>
          </a:p>
          <a:p>
            <a:pPr algn="ctr" rtl="1" eaLnBrk="1" hangingPunct="1">
              <a:defRPr/>
            </a:pPr>
            <a:r>
              <a:rPr lang="en-US" sz="3200" b="1">
                <a:solidFill>
                  <a:srgbClr val="00005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</a:t>
            </a:r>
            <a:endParaRPr lang="en-US" sz="3600" b="1">
              <a:solidFill>
                <a:srgbClr val="00005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148" name="Line 7"/>
          <p:cNvSpPr>
            <a:spLocks noChangeShapeType="1"/>
          </p:cNvSpPr>
          <p:nvPr/>
        </p:nvSpPr>
        <p:spPr bwMode="auto">
          <a:xfrm>
            <a:off x="4284663" y="981075"/>
            <a:ext cx="0" cy="482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6149" name="Line 8"/>
          <p:cNvSpPr>
            <a:spLocks noChangeShapeType="1"/>
          </p:cNvSpPr>
          <p:nvPr/>
        </p:nvSpPr>
        <p:spPr bwMode="auto">
          <a:xfrm flipH="1">
            <a:off x="2052638" y="1485900"/>
            <a:ext cx="50403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6150" name="Line 9"/>
          <p:cNvSpPr>
            <a:spLocks noChangeShapeType="1"/>
          </p:cNvSpPr>
          <p:nvPr/>
        </p:nvSpPr>
        <p:spPr bwMode="auto">
          <a:xfrm flipH="1">
            <a:off x="2051050" y="1485900"/>
            <a:ext cx="1588" cy="4302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6151" name="Line 10"/>
          <p:cNvSpPr>
            <a:spLocks noChangeShapeType="1"/>
          </p:cNvSpPr>
          <p:nvPr/>
        </p:nvSpPr>
        <p:spPr bwMode="auto">
          <a:xfrm>
            <a:off x="7092950" y="1485900"/>
            <a:ext cx="0" cy="4302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ar-SA"/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323850" y="1916113"/>
            <a:ext cx="3887788" cy="2016125"/>
          </a:xfrm>
          <a:prstGeom prst="rect">
            <a:avLst/>
          </a:prstGeom>
          <a:gradFill rotWithShape="1">
            <a:gsLst>
              <a:gs pos="0">
                <a:srgbClr val="DFDA00"/>
              </a:gs>
              <a:gs pos="50000">
                <a:schemeClr val="bg1"/>
              </a:gs>
              <a:gs pos="100000">
                <a:srgbClr val="DFDA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SA" sz="3200" b="1">
                <a:solidFill>
                  <a:srgbClr val="D00054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ذاكرة القراءة العشوائية</a:t>
            </a:r>
          </a:p>
          <a:p>
            <a:pPr algn="ctr" rtl="1" eaLnBrk="1" hangingPunct="1">
              <a:defRPr/>
            </a:pPr>
            <a:r>
              <a:rPr lang="en-US" sz="32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Random Access</a:t>
            </a:r>
          </a:p>
          <a:p>
            <a:pPr algn="ctr" rtl="1" eaLnBrk="1" hangingPunct="1">
              <a:defRPr/>
            </a:pPr>
            <a:r>
              <a:rPr lang="en-US" sz="32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Memory</a:t>
            </a:r>
          </a:p>
          <a:p>
            <a:pPr algn="ctr" rtl="1" eaLnBrk="1" hangingPunct="1">
              <a:defRPr/>
            </a:pPr>
            <a:r>
              <a:rPr lang="en-US" sz="3200" b="1">
                <a:solidFill>
                  <a:srgbClr val="00005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RAM</a:t>
            </a:r>
            <a:endParaRPr lang="en-US" sz="3600" b="1">
              <a:solidFill>
                <a:srgbClr val="00005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6636" name="AutoShape 12"/>
          <p:cNvSpPr>
            <a:spLocks noChangeArrowheads="1"/>
          </p:cNvSpPr>
          <p:nvPr/>
        </p:nvSpPr>
        <p:spPr bwMode="auto">
          <a:xfrm>
            <a:off x="4859338" y="4149725"/>
            <a:ext cx="3889375" cy="2374900"/>
          </a:xfrm>
          <a:prstGeom prst="upArrowCallout">
            <a:avLst>
              <a:gd name="adj1" fmla="val 40943"/>
              <a:gd name="adj2" fmla="val 40943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SA" sz="2000" b="1">
                <a:solidFill>
                  <a:srgbClr val="5C005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1- مثبته على لوحة النظام</a:t>
            </a:r>
          </a:p>
          <a:p>
            <a:pPr algn="ctr" rtl="1" eaLnBrk="1" hangingPunct="1">
              <a:defRPr/>
            </a:pPr>
            <a:r>
              <a:rPr lang="ar-SA" sz="2000" b="1">
                <a:solidFill>
                  <a:srgbClr val="5C005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2- تخزن معلومات تشغيل الجهاز بصورة دائمة</a:t>
            </a:r>
          </a:p>
          <a:p>
            <a:pPr algn="ctr" rtl="1" eaLnBrk="1" hangingPunct="1">
              <a:defRPr/>
            </a:pPr>
            <a:r>
              <a:rPr lang="ar-SA" sz="2000" b="1">
                <a:solidFill>
                  <a:srgbClr val="5C005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3- و لايتم مسح البيانات عند انقطاع التيار</a:t>
            </a:r>
          </a:p>
          <a:p>
            <a:pPr algn="ctr" rtl="1" eaLnBrk="1" hangingPunct="1">
              <a:defRPr/>
            </a:pPr>
            <a:r>
              <a:rPr lang="ar-SA" sz="2000" b="1">
                <a:solidFill>
                  <a:srgbClr val="5C005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الكهربائي او الاضافة اليها</a:t>
            </a:r>
            <a:endParaRPr lang="en-US" sz="2000" b="1">
              <a:solidFill>
                <a:srgbClr val="5C005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6637" name="AutoShape 13"/>
          <p:cNvSpPr>
            <a:spLocks noChangeArrowheads="1"/>
          </p:cNvSpPr>
          <p:nvPr/>
        </p:nvSpPr>
        <p:spPr bwMode="auto">
          <a:xfrm>
            <a:off x="323850" y="4076700"/>
            <a:ext cx="3960813" cy="2447925"/>
          </a:xfrm>
          <a:prstGeom prst="upArrowCallout">
            <a:avLst>
              <a:gd name="adj1" fmla="val 40451"/>
              <a:gd name="adj2" fmla="val 40451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1" eaLnBrk="1" hangingPunct="1">
              <a:defRPr/>
            </a:pPr>
            <a:r>
              <a:rPr lang="ar-SA" sz="2000" b="1">
                <a:solidFill>
                  <a:srgbClr val="5C005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1- يمكن ازالتها من لوحة النظام</a:t>
            </a:r>
          </a:p>
          <a:p>
            <a:pPr algn="ctr" rtl="1" eaLnBrk="1" hangingPunct="1">
              <a:defRPr/>
            </a:pPr>
            <a:r>
              <a:rPr lang="ar-SA" sz="2000" b="1">
                <a:solidFill>
                  <a:srgbClr val="5C005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2- تحتفظ بالبيانات التي يحتاجها المعالج  مؤقتا</a:t>
            </a:r>
          </a:p>
          <a:p>
            <a:pPr algn="ctr" rtl="1" eaLnBrk="1" hangingPunct="1">
              <a:defRPr/>
            </a:pPr>
            <a:r>
              <a:rPr lang="ar-SA" sz="2000" b="1">
                <a:solidFill>
                  <a:srgbClr val="5C005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3- يتم مسح البيانات عن انقطاع التيار</a:t>
            </a:r>
          </a:p>
          <a:p>
            <a:pPr algn="ctr" rtl="1" eaLnBrk="1" hangingPunct="1">
              <a:defRPr/>
            </a:pPr>
            <a:r>
              <a:rPr lang="ar-SA" sz="2000" b="1">
                <a:solidFill>
                  <a:srgbClr val="5C005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الكهربائي</a:t>
            </a:r>
            <a:endParaRPr lang="en-US" sz="2000" b="1">
              <a:solidFill>
                <a:srgbClr val="5C005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6" grpId="0" animBg="1"/>
      <p:bldP spid="266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مستدير الزوايا 8"/>
          <p:cNvSpPr/>
          <p:nvPr/>
        </p:nvSpPr>
        <p:spPr>
          <a:xfrm>
            <a:off x="2268538" y="115888"/>
            <a:ext cx="4391025" cy="619125"/>
          </a:xfrm>
          <a:prstGeom prst="round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0" name="مربع نص 9"/>
          <p:cNvSpPr txBox="1">
            <a:spLocks noChangeArrowheads="1"/>
          </p:cNvSpPr>
          <p:nvPr/>
        </p:nvSpPr>
        <p:spPr bwMode="auto">
          <a:xfrm>
            <a:off x="2195513" y="150813"/>
            <a:ext cx="4392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ar-SA" altLang="ar-SA" b="1">
                <a:solidFill>
                  <a:schemeClr val="bg1"/>
                </a:solidFill>
              </a:rPr>
              <a:t>اللوحة الحاضنة والذاكرة</a:t>
            </a: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6908800" y="836613"/>
            <a:ext cx="2127250" cy="546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6875463" y="836613"/>
            <a:ext cx="2089150" cy="5238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800" b="1" dirty="0">
                <a:solidFill>
                  <a:schemeClr val="bg1"/>
                </a:solidFill>
              </a:rPr>
              <a:t>تقنيات الذاكرة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84313"/>
            <a:ext cx="8353425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8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مستدير الزوايا 8"/>
          <p:cNvSpPr/>
          <p:nvPr/>
        </p:nvSpPr>
        <p:spPr>
          <a:xfrm>
            <a:off x="2268538" y="115888"/>
            <a:ext cx="4391025" cy="619125"/>
          </a:xfrm>
          <a:prstGeom prst="roundRect">
            <a:avLst/>
          </a:prstGeom>
          <a:solidFill>
            <a:srgbClr val="8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0" name="مربع نص 9"/>
          <p:cNvSpPr txBox="1">
            <a:spLocks noChangeArrowheads="1"/>
          </p:cNvSpPr>
          <p:nvPr/>
        </p:nvSpPr>
        <p:spPr bwMode="auto">
          <a:xfrm>
            <a:off x="2195513" y="150813"/>
            <a:ext cx="4392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ar-SA" altLang="ar-SA" b="1">
                <a:solidFill>
                  <a:schemeClr val="bg1"/>
                </a:solidFill>
              </a:rPr>
              <a:t>اللوحة الحاضنة والذاكرة</a:t>
            </a: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6908800" y="836613"/>
            <a:ext cx="2127250" cy="546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/>
          </a:p>
        </p:txBody>
      </p:sp>
      <p:sp>
        <p:nvSpPr>
          <p:cNvPr id="11" name="مربع نص 10"/>
          <p:cNvSpPr txBox="1"/>
          <p:nvPr/>
        </p:nvSpPr>
        <p:spPr>
          <a:xfrm>
            <a:off x="6875463" y="836613"/>
            <a:ext cx="2089150" cy="5238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800" b="1" dirty="0">
                <a:solidFill>
                  <a:srgbClr val="FFFF00"/>
                </a:solidFill>
              </a:rPr>
              <a:t>تقنيات الذاكرة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484313"/>
            <a:ext cx="79263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420938"/>
            <a:ext cx="7997825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8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34369" y="484661"/>
            <a:ext cx="7772400" cy="2152650"/>
          </a:xfrm>
        </p:spPr>
        <p:txBody>
          <a:bodyPr/>
          <a:lstStyle/>
          <a:p>
            <a:pPr eaLnBrk="1" hangingPunct="1">
              <a:defRPr/>
            </a:pPr>
            <a:r>
              <a:rPr lang="ar-SA" sz="8800" dirty="0">
                <a:solidFill>
                  <a:srgbClr val="B4005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وحدات التخزين</a:t>
            </a:r>
            <a:endParaRPr lang="en-US" sz="8800" dirty="0">
              <a:solidFill>
                <a:srgbClr val="B4005A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Broken" pitchFamily="2" charset="-78"/>
            </a:endParaRPr>
          </a:p>
        </p:txBody>
      </p:sp>
      <p:pic>
        <p:nvPicPr>
          <p:cNvPr id="1029" name="Picture 5" descr="C:\Users\ohood alshuibi\AppData\Local\Microsoft\Windows\INetCache\IE\1OLOV2P4\07_SSD-5.jpg.d7afe2e10c506a9721b1af403cd80236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477" y="2276872"/>
            <a:ext cx="3097539" cy="2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ohood alshuibi\AppData\Local\Microsoft\Windows\INetCache\IE\1OLOV2P4\1200px-Laptop-hard-drive-exposed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187635"/>
            <a:ext cx="4572000" cy="349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ohood alshuibi\AppData\Local\Microsoft\Windows\INetCache\IE\AGUS32AH\300px-Seagate_ST33232A_hard_disk_head_and_platters_detail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936425"/>
            <a:ext cx="2405844" cy="160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ohood alshuibi\AppData\Local\Microsoft\Windows\INetCache\IE\D228DMHR\02_Form-factors.png.13b81dec7b92066f16e1264325ff636c[1].pn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915" y="2780928"/>
            <a:ext cx="2718337" cy="2041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ohood alshuibi\AppData\Local\Microsoft\Windows\INetCache\IE\AGUS32AH\1200px-Memory-card-comparison[1]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482" y="5104988"/>
            <a:ext cx="3798520" cy="1688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ohood alshuibi\AppData\Local\Microsoft\Windows\INetCache\IE\D228DMHR\1200px-Usb_flash[1]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280" y="3788316"/>
            <a:ext cx="2313685" cy="154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468313" y="476250"/>
            <a:ext cx="8218487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>
              <a:defRPr/>
            </a:pPr>
            <a:r>
              <a:rPr lang="ar-SA" sz="4800" b="1">
                <a:solidFill>
                  <a:srgbClr val="5C005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4- وحدات التخزين الثانوية</a:t>
            </a:r>
            <a:br>
              <a:rPr lang="ar-SA" sz="4800" b="1">
                <a:solidFill>
                  <a:srgbClr val="5C005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</a:br>
            <a:r>
              <a:rPr lang="en-US" sz="4800" b="1">
                <a:solidFill>
                  <a:srgbClr val="5C005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  Secondary Storage  Unit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79388" y="2852738"/>
            <a:ext cx="8748712" cy="3384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rtl="1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ar-SA" sz="3200" b="1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تخزين البيانات في موضعين بناء على مدى احتياج وحدة المعالجة لها  </a:t>
            </a:r>
          </a:p>
          <a:p>
            <a:pPr marL="342900" indent="-342900" algn="ctr" rtl="1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ar-SA" sz="4400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وحدة الذاكرة العشوائية </a:t>
            </a:r>
            <a:r>
              <a:rPr lang="ar-SA" sz="3600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 وحدة تخزين رئيسية )</a:t>
            </a:r>
            <a:r>
              <a:rPr lang="ar-SA" sz="4400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:</a:t>
            </a:r>
            <a:r>
              <a:rPr lang="ar-SA" sz="4400" b="1">
                <a:solidFill>
                  <a:srgbClr val="00005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ar-SA" sz="4000" b="1">
                <a:solidFill>
                  <a:srgbClr val="00005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تستخدم فوريا من قبل المعالج</a:t>
            </a:r>
          </a:p>
          <a:p>
            <a:pPr marL="342900" indent="-342900" algn="ctr" rtl="1" eaLnBrk="1" hangingPunct="1">
              <a:lnSpc>
                <a:spcPct val="90000"/>
              </a:lnSpc>
              <a:spcBef>
                <a:spcPct val="20000"/>
              </a:spcBef>
              <a:defRPr/>
            </a:pPr>
            <a:endParaRPr lang="ar-SA" sz="1600" b="1">
              <a:solidFill>
                <a:srgbClr val="00005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algn="ctr" rtl="1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ar-SA" sz="4400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وحدات تخزين ثانوية :</a:t>
            </a:r>
            <a:r>
              <a:rPr lang="ar-SA" sz="4000" b="1">
                <a:solidFill>
                  <a:srgbClr val="00005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لا يطلبها المعالج فوريا</a:t>
            </a:r>
            <a:endParaRPr lang="en-US" sz="4000" b="1">
              <a:solidFill>
                <a:srgbClr val="00005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468313" y="476250"/>
            <a:ext cx="8218487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>
              <a:defRPr/>
            </a:pPr>
            <a:r>
              <a:rPr lang="ar-SA" sz="4800" b="1">
                <a:solidFill>
                  <a:srgbClr val="5C005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وحدات قياس البيانات</a:t>
            </a:r>
            <a:endParaRPr lang="en-US" sz="4800" b="1">
              <a:solidFill>
                <a:srgbClr val="5C005C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Broken" pitchFamily="2" charset="-78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2971800" y="2057400"/>
            <a:ext cx="4100513" cy="403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 rtl="1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ar-SA" sz="4000" b="1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1- البت </a:t>
            </a:r>
          </a:p>
          <a:p>
            <a:pPr marL="342900" indent="-342900" algn="r" rtl="1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ar-SA" sz="4000" b="1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2- البايت</a:t>
            </a:r>
          </a:p>
          <a:p>
            <a:pPr marL="342900" indent="-342900" algn="r" rtl="1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ar-SA" sz="4000" b="1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3- الكيلو بايت</a:t>
            </a:r>
          </a:p>
          <a:p>
            <a:pPr marL="342900" indent="-342900" algn="r" rtl="1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ar-SA" sz="4000" b="1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4- الميجا بايت</a:t>
            </a:r>
          </a:p>
          <a:p>
            <a:pPr marL="342900" indent="-342900" algn="r" rtl="1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ar-SA" sz="4000" b="1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5- الجيجا بايت</a:t>
            </a:r>
          </a:p>
          <a:p>
            <a:pPr marL="342900" indent="-342900" algn="r" rtl="1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ar-SA" sz="4000" b="1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6- التيرا بايت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1428728" y="3820431"/>
            <a:ext cx="6838071" cy="1962845"/>
          </a:xfrm>
          <a:prstGeom prst="rect">
            <a:avLst/>
          </a:prstGeom>
          <a:solidFill>
            <a:srgbClr val="92D05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ea typeface="Times New Roman" pitchFamily="18" charset="0"/>
              </a:rPr>
              <a:t>عزيزي المشاركة</a:t>
            </a:r>
          </a:p>
          <a:p>
            <a:pPr algn="r" rtl="1">
              <a:lnSpc>
                <a:spcPct val="150000"/>
              </a:lnSpc>
            </a:pPr>
            <a:r>
              <a:rPr lang="ar-S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</a:rPr>
              <a:t>بالتشاور مع أفراد مجموعتك اذكر/ي أكبر قدر ممكن من تقنيات أجهزة حفظ البيانات المستخدمة في الحاسب </a:t>
            </a:r>
            <a:r>
              <a:rPr lang="ar-S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</a:rPr>
              <a:t>الآلي</a:t>
            </a:r>
            <a:endParaRPr lang="ar-SA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ea typeface="Times New Roman" pitchFamily="18" charset="0"/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5143504" y="1214422"/>
            <a:ext cx="1981200" cy="685800"/>
          </a:xfrm>
          <a:prstGeom prst="roundRect">
            <a:avLst/>
          </a:prstGeom>
          <a:solidFill>
            <a:srgbClr val="FF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bg1"/>
                </a:solidFill>
              </a:rPr>
              <a:t>نشاط 2</a:t>
            </a:r>
          </a:p>
        </p:txBody>
      </p:sp>
      <p:sp>
        <p:nvSpPr>
          <p:cNvPr id="5" name="مستطيل مستدير الزوايا 3"/>
          <p:cNvSpPr/>
          <p:nvPr/>
        </p:nvSpPr>
        <p:spPr>
          <a:xfrm>
            <a:off x="5170430" y="2873540"/>
            <a:ext cx="1981200" cy="685800"/>
          </a:xfrm>
          <a:prstGeom prst="roundRect">
            <a:avLst/>
          </a:prstGeom>
          <a:solidFill>
            <a:srgbClr val="FF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bg1"/>
                </a:solidFill>
              </a:rPr>
              <a:t>جماعي  </a:t>
            </a:r>
          </a:p>
        </p:txBody>
      </p:sp>
      <p:sp>
        <p:nvSpPr>
          <p:cNvPr id="10" name="مستطيل مستدير الزوايا 3"/>
          <p:cNvSpPr/>
          <p:nvPr/>
        </p:nvSpPr>
        <p:spPr>
          <a:xfrm>
            <a:off x="5170430" y="2060848"/>
            <a:ext cx="1981200" cy="685800"/>
          </a:xfrm>
          <a:prstGeom prst="roundRect">
            <a:avLst/>
          </a:prstGeom>
          <a:solidFill>
            <a:srgbClr val="FF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bg1"/>
                </a:solidFill>
              </a:rPr>
              <a:t>2 دقيقة  </a:t>
            </a:r>
          </a:p>
        </p:txBody>
      </p:sp>
      <p:sp>
        <p:nvSpPr>
          <p:cNvPr id="2" name="AutoShape 2" descr="تنمية مهارة التفكير | Cairodar | كايرودار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5" r="12024"/>
          <a:stretch/>
        </p:blipFill>
        <p:spPr>
          <a:xfrm>
            <a:off x="1283110" y="1062476"/>
            <a:ext cx="3244646" cy="2496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mgsrv.worldstart.com/ct-images/onlinestorage.jpg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/>
          <a:srcRect l="7070" r="7070"/>
          <a:stretch>
            <a:fillRect/>
          </a:stretch>
        </p:blipFill>
        <p:spPr bwMode="auto">
          <a:xfrm>
            <a:off x="1714480" y="214290"/>
            <a:ext cx="4754563" cy="632460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468313" y="620713"/>
            <a:ext cx="8229600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>
              <a:defRPr/>
            </a:pPr>
            <a:r>
              <a:rPr lang="ar-SA" sz="5400" b="1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محرك الأقراص المرنة</a:t>
            </a:r>
            <a:br>
              <a:rPr lang="ar-SA" sz="5400" b="1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</a:br>
            <a:r>
              <a:rPr lang="en-US" sz="5400" b="1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Floppy Drive</a:t>
            </a:r>
            <a:endParaRPr lang="ar-SA" sz="5400" b="1">
              <a:solidFill>
                <a:srgbClr val="D00054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Broken" pitchFamily="2" charset="-78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684213" y="4941888"/>
            <a:ext cx="7559675" cy="1323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rtl="1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ar-SA" sz="3200" b="1">
                <a:solidFill>
                  <a:srgbClr val="00005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جهاز يثبت في صندوق النظام </a:t>
            </a:r>
          </a:p>
          <a:p>
            <a:pPr marL="342900" indent="-342900" algn="ctr" rtl="1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ar-SA" sz="3200" b="1">
                <a:solidFill>
                  <a:srgbClr val="00005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يخزن البيانات على قرص مرن </a:t>
            </a:r>
            <a:r>
              <a:rPr lang="en-US" sz="3200" b="1">
                <a:solidFill>
                  <a:srgbClr val="D0240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Floppy Disk</a:t>
            </a:r>
          </a:p>
        </p:txBody>
      </p:sp>
      <p:pic>
        <p:nvPicPr>
          <p:cNvPr id="14340" name="Picture 4" descr="1inchfloppywithfloppy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436813"/>
            <a:ext cx="2447925" cy="19827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floppy1"/>
          <p:cNvPicPr>
            <a:picLocks noChangeAspect="1" noChangeArrowheads="1"/>
          </p:cNvPicPr>
          <p:nvPr/>
        </p:nvPicPr>
        <p:blipFill>
          <a:blip r:embed="rId3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438400"/>
            <a:ext cx="1600200" cy="2016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iMacFloppy"/>
          <p:cNvPicPr>
            <a:picLocks noChangeAspect="1" noChangeArrowheads="1"/>
          </p:cNvPicPr>
          <p:nvPr/>
        </p:nvPicPr>
        <p:blipFill>
          <a:blip r:embed="rId4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438400"/>
            <a:ext cx="1736725" cy="2024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loppy-8inch-wDisket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989138"/>
            <a:ext cx="5688013" cy="426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50825" y="260350"/>
            <a:ext cx="8447088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>
              <a:defRPr/>
            </a:pPr>
            <a:r>
              <a:rPr lang="ar-SA" sz="4400" b="1">
                <a:solidFill>
                  <a:srgbClr val="5C005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أنواع الأقراص المرنة :</a:t>
            </a:r>
            <a:endParaRPr lang="en-US" sz="4400" b="1">
              <a:solidFill>
                <a:srgbClr val="5C005C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Broken" pitchFamily="2" charset="-78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5651500" y="2565400"/>
            <a:ext cx="2951163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 rtl="1" eaLnBrk="1" hangingPunct="1">
              <a:spcBef>
                <a:spcPct val="20000"/>
              </a:spcBef>
              <a:defRPr/>
            </a:pPr>
            <a:endParaRPr lang="ar-SA" sz="1400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algn="r" rtl="1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ar-SA" sz="3200" b="1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قرص 5,25</a:t>
            </a:r>
          </a:p>
          <a:p>
            <a:pPr marL="342900" indent="-342900" algn="r" rtl="1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ar-SA" sz="3200" b="1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قرص 3,5</a:t>
            </a:r>
            <a:endParaRPr lang="ar-SA" sz="3600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algn="r" rtl="1" eaLnBrk="1" hangingPunct="1">
              <a:spcBef>
                <a:spcPct val="20000"/>
              </a:spcBef>
              <a:defRPr/>
            </a:pPr>
            <a:endParaRPr lang="ar-SA" sz="1200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468313" y="404813"/>
            <a:ext cx="8229600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>
              <a:defRPr/>
            </a:pPr>
            <a:r>
              <a:rPr lang="ar-SA" sz="5400" b="1" dirty="0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القرص الصلب</a:t>
            </a:r>
            <a:br>
              <a:rPr lang="ar-SA" sz="5400" b="1" dirty="0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</a:br>
            <a:r>
              <a:rPr lang="en-US" sz="5400" b="1" dirty="0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Hard Disk</a:t>
            </a:r>
            <a:endParaRPr lang="ar-SA" sz="5400" b="1" dirty="0">
              <a:solidFill>
                <a:srgbClr val="D00054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Broken" pitchFamily="2" charset="-78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79388" y="4365625"/>
            <a:ext cx="8496300" cy="2492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rtl="1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ar-SA" sz="3200" b="1">
                <a:solidFill>
                  <a:srgbClr val="00005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قرص يثبت داخل صندوق النظام </a:t>
            </a:r>
          </a:p>
          <a:p>
            <a:pPr marL="342900" indent="-342900" algn="ctr" rtl="1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ar-SA" sz="3200" b="1">
                <a:solidFill>
                  <a:srgbClr val="00005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القرص الثابت</a:t>
            </a:r>
          </a:p>
          <a:p>
            <a:pPr marL="342900" indent="-342900" algn="ctr" rtl="1" eaLnBrk="1" hangingPunct="1">
              <a:lnSpc>
                <a:spcPct val="90000"/>
              </a:lnSpc>
              <a:spcBef>
                <a:spcPct val="20000"/>
              </a:spcBef>
              <a:defRPr/>
            </a:pPr>
            <a:endParaRPr lang="ar-SA" sz="1400" b="1">
              <a:solidFill>
                <a:srgbClr val="00005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algn="ctr" rtl="1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ar-SA" sz="3200" b="1">
                <a:solidFill>
                  <a:srgbClr val="D0240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بماذا تختلف الاقراص الصلبة ؟</a:t>
            </a:r>
          </a:p>
          <a:p>
            <a:pPr marL="342900" indent="-342900" algn="ctr" rtl="1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ar-SA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1- موضعها ( خارج – داخل ) الجهاز       2-سعة التخزين</a:t>
            </a:r>
            <a:endParaRPr lang="en-US" sz="3200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6388" name="Picture 4" descr="hd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844675"/>
            <a:ext cx="3529012" cy="2319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acer_flop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64" b="6079"/>
          <a:stretch>
            <a:fillRect/>
          </a:stretch>
        </p:blipFill>
        <p:spPr bwMode="auto">
          <a:xfrm>
            <a:off x="5364163" y="1844675"/>
            <a:ext cx="2879725" cy="2266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8B9C-FF81-4551-B703-C8247B8867B3}" type="slidenum">
              <a:rPr lang="ar-SA" smtClean="0"/>
              <a:pPr/>
              <a:t>19</a:t>
            </a:fld>
            <a:endParaRPr lang="ar-SA"/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5815013" y="714356"/>
            <a:ext cx="3328987" cy="508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2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القرص الصلب المغناطيسي  </a:t>
            </a:r>
            <a:r>
              <a:rPr lang="en-US" sz="2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HDD</a:t>
            </a:r>
          </a:p>
        </p:txBody>
      </p:sp>
      <p:sp>
        <p:nvSpPr>
          <p:cNvPr id="6" name="عنوان 1"/>
          <p:cNvSpPr txBox="1">
            <a:spLocks/>
          </p:cNvSpPr>
          <p:nvPr/>
        </p:nvSpPr>
        <p:spPr bwMode="auto">
          <a:xfrm>
            <a:off x="-214346" y="571480"/>
            <a:ext cx="33845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b"/>
          <a:lstStyle/>
          <a:p>
            <a:pPr algn="r" rtl="1" eaLnBrk="1" hangingPunct="1">
              <a:lnSpc>
                <a:spcPct val="90000"/>
              </a:lnSpc>
            </a:pPr>
            <a:r>
              <a:rPr lang="ar-SA" sz="2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القرص الصلب الإلكتروني </a:t>
            </a:r>
            <a:r>
              <a:rPr lang="en-US" sz="2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SSD</a:t>
            </a: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 bwMode="auto">
          <a:xfrm>
            <a:off x="3866356" y="559411"/>
            <a:ext cx="1187450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algn="ctr" rtl="1" eaLnBrk="1" hangingPunct="1">
              <a:lnSpc>
                <a:spcPct val="90000"/>
              </a:lnSpc>
              <a:spcBef>
                <a:spcPts val="1800"/>
              </a:spcBef>
              <a:buFont typeface="Wingdings" pitchFamily="2" charset="2"/>
              <a:buNone/>
            </a:pPr>
            <a:r>
              <a:rPr lang="en-US" sz="5400">
                <a:solidFill>
                  <a:srgbClr val="C00000"/>
                </a:solidFill>
                <a:latin typeface="Stencil" pitchFamily="82" charset="0"/>
                <a:cs typeface="AL-Mateen" pitchFamily="2" charset="-78"/>
              </a:rPr>
              <a:t>vs</a:t>
            </a:r>
            <a:endParaRPr lang="ar-SA" sz="5400">
              <a:solidFill>
                <a:srgbClr val="C00000"/>
              </a:solidFill>
              <a:latin typeface="Stencil" pitchFamily="82" charset="0"/>
              <a:cs typeface="AL-Mateen" pitchFamily="2" charset="-78"/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0" y="6000768"/>
            <a:ext cx="3200400" cy="6588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rIns="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lang="ar-SA"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lang="ar-SA"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lang="ar-SA"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lang="ar-SA"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lang="ar-SA"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ar-SA"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6pPr>
            <a:lvl7pPr marL="29718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ar-SA"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7pPr>
            <a:lvl8pPr marL="34290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ar-SA"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8pPr>
            <a:lvl9pPr marL="38862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ar-SA"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9pPr>
          </a:lstStyle>
          <a:p>
            <a:pPr marL="0" indent="0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يزيد العمر الافتراضي للقرص الصلب الإلكتروني على عمر القرص الصلب المغناطيسي.  </a:t>
            </a: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5784056" y="5907511"/>
            <a:ext cx="3359944" cy="95048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lang="ar-SA"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lang="ar-SA"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lang="ar-SA"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lang="ar-SA"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lang="ar-SA"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ar-SA"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6pPr>
            <a:lvl7pPr marL="29718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ar-SA"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7pPr>
            <a:lvl8pPr marL="34290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ar-SA"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8pPr>
            <a:lvl9pPr marL="38862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ar-SA"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9pPr>
          </a:lstStyle>
          <a:p>
            <a:pPr marL="0" indent="0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وتوجد هناك عدة تقنيات لواجهات التوصيل تختلف بناءً على كيفية نقل البيانات إما على التوازي (</a:t>
            </a:r>
            <a:r>
              <a:rPr lang="en-US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parallel)، </a:t>
            </a:r>
            <a:r>
              <a:rPr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أو على التوالي (</a:t>
            </a:r>
            <a:r>
              <a:rPr lang="en-US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serial).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3428992" y="2143116"/>
            <a:ext cx="2214563" cy="890587"/>
            <a:chOff x="604389" y="110722"/>
            <a:chExt cx="1600201" cy="805328"/>
          </a:xfrm>
        </p:grpSpPr>
        <p:sp>
          <p:nvSpPr>
            <p:cNvPr id="11" name="Pentagon 17"/>
            <p:cNvSpPr/>
            <p:nvPr/>
          </p:nvSpPr>
          <p:spPr>
            <a:xfrm rot="10800000">
              <a:off x="604389" y="110722"/>
              <a:ext cx="1600201" cy="805328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Pentagon 4"/>
            <p:cNvSpPr/>
            <p:nvPr/>
          </p:nvSpPr>
          <p:spPr>
            <a:xfrm>
              <a:off x="604389" y="110722"/>
              <a:ext cx="1600201" cy="805328"/>
            </a:xfrm>
            <a:prstGeom prst="round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55128" tIns="76200" rIns="142240" bIns="76200" spcCol="1270" anchor="ctr"/>
            <a:lstStyle/>
            <a:p>
              <a:pPr algn="ctr" defTabSz="889000" rtl="1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800" dirty="0">
                  <a:cs typeface="AL-Mateen" pitchFamily="2" charset="-78"/>
                </a:rPr>
                <a:t>المقاس والوزن</a:t>
              </a:r>
            </a:p>
          </p:txBody>
        </p:sp>
      </p:grpSp>
      <p:grpSp>
        <p:nvGrpSpPr>
          <p:cNvPr id="3" name="Group 19"/>
          <p:cNvGrpSpPr/>
          <p:nvPr/>
        </p:nvGrpSpPr>
        <p:grpSpPr>
          <a:xfrm>
            <a:off x="3357554" y="3071810"/>
            <a:ext cx="2216098" cy="890881"/>
            <a:chOff x="604389" y="1156447"/>
            <a:chExt cx="1600201" cy="805328"/>
          </a:xfrm>
          <a:solidFill>
            <a:schemeClr val="accent4">
              <a:lumMod val="75000"/>
            </a:schemeClr>
          </a:solidFill>
        </p:grpSpPr>
        <p:sp>
          <p:nvSpPr>
            <p:cNvPr id="14" name="Pentagon 29"/>
            <p:cNvSpPr/>
            <p:nvPr/>
          </p:nvSpPr>
          <p:spPr>
            <a:xfrm rot="10800000">
              <a:off x="604390" y="1156447"/>
              <a:ext cx="1600200" cy="805328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Pentagon 4"/>
            <p:cNvSpPr/>
            <p:nvPr/>
          </p:nvSpPr>
          <p:spPr>
            <a:xfrm>
              <a:off x="604389" y="1156447"/>
              <a:ext cx="1600201" cy="805328"/>
            </a:xfrm>
            <a:prstGeom prst="round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55128" tIns="76200" rIns="142240" bIns="76200" spcCol="1270" anchor="ctr"/>
            <a:lstStyle/>
            <a:p>
              <a:pPr algn="ctr" defTabSz="889000" rtl="1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800" dirty="0">
                  <a:cs typeface="AL-Mateen" pitchFamily="2" charset="-78"/>
                </a:rPr>
                <a:t>السعة</a:t>
              </a:r>
            </a:p>
          </p:txBody>
        </p:sp>
      </p:grpSp>
      <p:grpSp>
        <p:nvGrpSpPr>
          <p:cNvPr id="10" name="Group 20"/>
          <p:cNvGrpSpPr/>
          <p:nvPr/>
        </p:nvGrpSpPr>
        <p:grpSpPr>
          <a:xfrm>
            <a:off x="3357554" y="4143380"/>
            <a:ext cx="2216098" cy="763249"/>
            <a:chOff x="604389" y="2202172"/>
            <a:chExt cx="1600201" cy="80532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7" name="Pentagon 27"/>
            <p:cNvSpPr/>
            <p:nvPr/>
          </p:nvSpPr>
          <p:spPr>
            <a:xfrm rot="10800000">
              <a:off x="604390" y="2202172"/>
              <a:ext cx="1600200" cy="805328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Pentagon 6"/>
            <p:cNvSpPr/>
            <p:nvPr/>
          </p:nvSpPr>
          <p:spPr>
            <a:xfrm>
              <a:off x="604389" y="2202172"/>
              <a:ext cx="1600201" cy="805328"/>
            </a:xfrm>
            <a:prstGeom prst="round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55128" tIns="76200" rIns="142240" bIns="76200" spcCol="1270" anchor="ctr"/>
            <a:lstStyle/>
            <a:p>
              <a:pPr algn="ctr" defTabSz="889000" rtl="1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800" dirty="0">
                  <a:solidFill>
                    <a:schemeClr val="accent4">
                      <a:lumMod val="50000"/>
                    </a:schemeClr>
                  </a:solidFill>
                  <a:cs typeface="AL-Mateen" pitchFamily="2" charset="-78"/>
                </a:rPr>
                <a:t>سرعة النقل</a:t>
              </a:r>
            </a:p>
          </p:txBody>
        </p:sp>
      </p:grpSp>
      <p:grpSp>
        <p:nvGrpSpPr>
          <p:cNvPr id="13" name="Group 21"/>
          <p:cNvGrpSpPr/>
          <p:nvPr/>
        </p:nvGrpSpPr>
        <p:grpSpPr>
          <a:xfrm>
            <a:off x="3357554" y="1428736"/>
            <a:ext cx="2216098" cy="670767"/>
            <a:chOff x="604389" y="3247897"/>
            <a:chExt cx="1600201" cy="805328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0" name="Pentagon 25"/>
            <p:cNvSpPr/>
            <p:nvPr/>
          </p:nvSpPr>
          <p:spPr>
            <a:xfrm rot="10800000">
              <a:off x="604390" y="3247897"/>
              <a:ext cx="1600200" cy="805328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Pentagon 8"/>
            <p:cNvSpPr/>
            <p:nvPr/>
          </p:nvSpPr>
          <p:spPr>
            <a:xfrm>
              <a:off x="604389" y="3247897"/>
              <a:ext cx="1600201" cy="805328"/>
            </a:xfrm>
            <a:prstGeom prst="round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55128" tIns="76200" rIns="142240" bIns="76200" spcCol="1270" anchor="ctr"/>
            <a:lstStyle/>
            <a:p>
              <a:pPr algn="ctr" defTabSz="889000" rtl="1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ar-SA" sz="2400" dirty="0">
                  <a:solidFill>
                    <a:schemeClr val="accent4">
                      <a:lumMod val="75000"/>
                    </a:schemeClr>
                  </a:solidFill>
                  <a:cs typeface="AL-Mateen" pitchFamily="2" charset="-78"/>
                </a:rPr>
                <a:t>تقنية التسجيل</a:t>
              </a:r>
            </a:p>
          </p:txBody>
        </p:sp>
      </p:grpSp>
      <p:grpSp>
        <p:nvGrpSpPr>
          <p:cNvPr id="16" name="Group 22"/>
          <p:cNvGrpSpPr/>
          <p:nvPr/>
        </p:nvGrpSpPr>
        <p:grpSpPr>
          <a:xfrm>
            <a:off x="3351758" y="5083855"/>
            <a:ext cx="2216100" cy="730251"/>
            <a:chOff x="604388" y="4293623"/>
            <a:chExt cx="1600202" cy="805328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23" name="Pentagon 23"/>
            <p:cNvSpPr/>
            <p:nvPr/>
          </p:nvSpPr>
          <p:spPr>
            <a:xfrm rot="10800000">
              <a:off x="604390" y="4293623"/>
              <a:ext cx="1600200" cy="805328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Pentagon 10"/>
            <p:cNvSpPr/>
            <p:nvPr/>
          </p:nvSpPr>
          <p:spPr>
            <a:xfrm>
              <a:off x="604388" y="4293623"/>
              <a:ext cx="1600202" cy="805328"/>
            </a:xfrm>
            <a:prstGeom prst="round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55128" tIns="76200" rIns="142240" bIns="76200" spcCol="1270" anchor="ctr"/>
            <a:lstStyle/>
            <a:p>
              <a:pPr algn="ctr" defTabSz="889000" rtl="1" eaLnBrk="1" fontAlgn="auto" hangingPunct="1">
                <a:lnSpc>
                  <a:spcPct val="90000"/>
                </a:lnSpc>
                <a:spcAft>
                  <a:spcPct val="35000"/>
                </a:spcAft>
                <a:tabLst>
                  <a:tab pos="806450" algn="l"/>
                </a:tabLst>
                <a:defRPr/>
              </a:pPr>
              <a:r>
                <a:rPr lang="ar-SA" sz="2800" dirty="0">
                  <a:solidFill>
                    <a:schemeClr val="accent4">
                      <a:lumMod val="50000"/>
                    </a:schemeClr>
                  </a:solidFill>
                  <a:cs typeface="AL-Mateen" pitchFamily="2" charset="-78"/>
                </a:rPr>
                <a:t>التكلفة</a:t>
              </a:r>
            </a:p>
          </p:txBody>
        </p:sp>
      </p:grpSp>
      <p:sp>
        <p:nvSpPr>
          <p:cNvPr id="25" name="Rectangle 32"/>
          <p:cNvSpPr/>
          <p:nvPr/>
        </p:nvSpPr>
        <p:spPr>
          <a:xfrm>
            <a:off x="0" y="2428868"/>
            <a:ext cx="3179141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2.5 بوصة. أخف وزناً. </a:t>
            </a:r>
          </a:p>
        </p:txBody>
      </p:sp>
      <p:sp>
        <p:nvSpPr>
          <p:cNvPr id="26" name="Rectangle 33"/>
          <p:cNvSpPr/>
          <p:nvPr/>
        </p:nvSpPr>
        <p:spPr>
          <a:xfrm>
            <a:off x="5784056" y="2285992"/>
            <a:ext cx="3359944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3.5 بوصة - في الحاسبات المكتبية</a:t>
            </a: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2.5 بوصة - في الحاسبات المحمولة. 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27" name="Rectangle 34"/>
          <p:cNvSpPr/>
          <p:nvPr/>
        </p:nvSpPr>
        <p:spPr>
          <a:xfrm>
            <a:off x="5784056" y="4214818"/>
            <a:ext cx="3359944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3,600 لفة/دقيقة في الأقراص الصلبة القديمة نسبياً. </a:t>
            </a: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5,400 لفة/دقيقة، أو بسرعة 7,200 لفة/دقيقة.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28" name="Rectangle 35"/>
          <p:cNvSpPr/>
          <p:nvPr/>
        </p:nvSpPr>
        <p:spPr>
          <a:xfrm>
            <a:off x="5787474" y="1357298"/>
            <a:ext cx="3356526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تستخدم تقنية التسجيل المغناطيسي لحفظ البيانات على أسطوانات متحركة. </a:t>
            </a:r>
          </a:p>
        </p:txBody>
      </p:sp>
      <p:sp>
        <p:nvSpPr>
          <p:cNvPr id="29" name="Rectangle 36"/>
          <p:cNvSpPr/>
          <p:nvPr/>
        </p:nvSpPr>
        <p:spPr>
          <a:xfrm>
            <a:off x="5696971" y="3130781"/>
            <a:ext cx="3359944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6 تيرابايت في القرص الصلب مقاس 3.5 بوصة</a:t>
            </a: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 تيرابايت في القرص الصلب مقاس 2.5 بوصة.</a:t>
            </a:r>
          </a:p>
        </p:txBody>
      </p:sp>
      <p:sp>
        <p:nvSpPr>
          <p:cNvPr id="30" name="Rectangle 37"/>
          <p:cNvSpPr/>
          <p:nvPr/>
        </p:nvSpPr>
        <p:spPr>
          <a:xfrm>
            <a:off x="0" y="1214422"/>
            <a:ext cx="3175953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يكون تسجيل البيانات إلكترونيا حيث لا توجد به أجزاء متحركة. </a:t>
            </a:r>
            <a:endParaRPr lang="en-US" sz="20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يعمل بهدوء ولا يصدر أي صوت</a:t>
            </a:r>
          </a:p>
        </p:txBody>
      </p:sp>
      <p:sp>
        <p:nvSpPr>
          <p:cNvPr id="31" name="Rectangle 38"/>
          <p:cNvSpPr/>
          <p:nvPr/>
        </p:nvSpPr>
        <p:spPr>
          <a:xfrm>
            <a:off x="0" y="5072074"/>
            <a:ext cx="3175953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تزيد تكلفته بحوالي ثلاث مرات. </a:t>
            </a:r>
            <a:r>
              <a:rPr lang="ar-SA" sz="200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(650 ريال)</a:t>
            </a:r>
            <a:endParaRPr lang="en-US" sz="20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grpSp>
        <p:nvGrpSpPr>
          <p:cNvPr id="19" name="Group 43"/>
          <p:cNvGrpSpPr/>
          <p:nvPr/>
        </p:nvGrpSpPr>
        <p:grpSpPr>
          <a:xfrm>
            <a:off x="3351758" y="5967718"/>
            <a:ext cx="2216100" cy="826968"/>
            <a:chOff x="604388" y="4071961"/>
            <a:chExt cx="1600202" cy="102699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34" name="Pentagon 23"/>
            <p:cNvSpPr/>
            <p:nvPr/>
          </p:nvSpPr>
          <p:spPr>
            <a:xfrm rot="10800000">
              <a:off x="604390" y="4293623"/>
              <a:ext cx="1600200" cy="805328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Pentagon 10"/>
            <p:cNvSpPr/>
            <p:nvPr/>
          </p:nvSpPr>
          <p:spPr>
            <a:xfrm>
              <a:off x="604388" y="4071961"/>
              <a:ext cx="1600202" cy="805328"/>
            </a:xfrm>
            <a:prstGeom prst="round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55128" tIns="76200" rIns="142240" bIns="76200" spcCol="1270" anchor="ctr"/>
            <a:lstStyle/>
            <a:p>
              <a:pPr algn="ctr" defTabSz="889000" rtl="1" eaLnBrk="1" fontAlgn="auto" hangingPunct="1">
                <a:lnSpc>
                  <a:spcPct val="90000"/>
                </a:lnSpc>
                <a:spcAft>
                  <a:spcPct val="35000"/>
                </a:spcAft>
                <a:tabLst>
                  <a:tab pos="806450" algn="l"/>
                </a:tabLst>
                <a:defRPr/>
              </a:pPr>
              <a:r>
                <a:rPr lang="ar-SA" sz="2800" dirty="0">
                  <a:solidFill>
                    <a:schemeClr val="accent4">
                      <a:lumMod val="50000"/>
                    </a:schemeClr>
                  </a:solidFill>
                  <a:cs typeface="AL-Mateen" pitchFamily="2" charset="-78"/>
                </a:rPr>
                <a:t>مزايا اضافية</a:t>
              </a:r>
            </a:p>
          </p:txBody>
        </p:sp>
      </p:grpSp>
      <p:sp>
        <p:nvSpPr>
          <p:cNvPr id="36" name="Rectangle 46"/>
          <p:cNvSpPr/>
          <p:nvPr/>
        </p:nvSpPr>
        <p:spPr>
          <a:xfrm>
            <a:off x="0" y="4214818"/>
            <a:ext cx="3191897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أسرع بـ 120 مرة من القرص المغناطيسي.</a:t>
            </a:r>
          </a:p>
        </p:txBody>
      </p:sp>
      <p:sp>
        <p:nvSpPr>
          <p:cNvPr id="37" name="عنصر نائب للمحتوى 2"/>
          <p:cNvSpPr txBox="1">
            <a:spLocks/>
          </p:cNvSpPr>
          <p:nvPr/>
        </p:nvSpPr>
        <p:spPr>
          <a:xfrm>
            <a:off x="5715000" y="5181600"/>
            <a:ext cx="3359944" cy="44687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lang="ar-SA"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lang="ar-SA"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lang="ar-SA"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lang="ar-SA"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lang="ar-SA"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ar-SA"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6pPr>
            <a:lvl7pPr marL="29718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ar-SA"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7pPr>
            <a:lvl8pPr marL="34290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ar-SA"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8pPr>
            <a:lvl9pPr marL="3886200" indent="-22860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ar-SA"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9pPr>
          </a:lstStyle>
          <a:p>
            <a:pPr marL="0" indent="0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اقل ثمنا  </a:t>
            </a:r>
            <a:r>
              <a:rPr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(</a:t>
            </a:r>
            <a:r>
              <a:rPr lang="ar-SA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200 ريال </a:t>
            </a:r>
            <a:r>
              <a:rPr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)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8" name="Rectangle 39"/>
          <p:cNvSpPr/>
          <p:nvPr/>
        </p:nvSpPr>
        <p:spPr>
          <a:xfrm>
            <a:off x="0" y="3357562"/>
            <a:ext cx="3179141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يصل حاليا 2 تيرابايت.</a:t>
            </a:r>
          </a:p>
        </p:txBody>
      </p:sp>
      <p:pic>
        <p:nvPicPr>
          <p:cNvPr id="39" name="Picture 4" descr="http://s.hswstatic.com/gif/adding-a-hard-disk-1-1.jpg"/>
          <p:cNvPicPr>
            <a:picLocks noChangeAspect="1" noChangeArrowheads="1"/>
          </p:cNvPicPr>
          <p:nvPr/>
        </p:nvPicPr>
        <p:blipFill>
          <a:blip r:embed="rId2"/>
          <a:srcRect l="166" r="166"/>
          <a:stretch>
            <a:fillRect/>
          </a:stretch>
        </p:blipFill>
        <p:spPr bwMode="auto">
          <a:xfrm>
            <a:off x="5000628" y="357166"/>
            <a:ext cx="785818" cy="928670"/>
          </a:xfrm>
          <a:prstGeom prst="rect">
            <a:avLst/>
          </a:prstGeom>
          <a:noFill/>
        </p:spPr>
      </p:pic>
      <p:pic>
        <p:nvPicPr>
          <p:cNvPr id="40" name="Picture 6" descr="http://i00.i.aliimg.com/photo/v0/767745192/Laptop_Hard_Disk_Drive_2_5_160GB.jpg"/>
          <p:cNvPicPr>
            <a:picLocks noChangeAspect="1" noChangeArrowheads="1"/>
          </p:cNvPicPr>
          <p:nvPr/>
        </p:nvPicPr>
        <p:blipFill>
          <a:blip r:embed="rId3" cstate="print"/>
          <a:srcRect l="18831" r="18831"/>
          <a:stretch>
            <a:fillRect/>
          </a:stretch>
        </p:blipFill>
        <p:spPr bwMode="auto">
          <a:xfrm>
            <a:off x="3286116" y="428604"/>
            <a:ext cx="785818" cy="8572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421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6" grpId="0" animBg="1"/>
      <p:bldP spid="37" grpId="0" animBg="1"/>
      <p:bldP spid="3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20688"/>
            <a:ext cx="3585411" cy="5760640"/>
          </a:xfr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267744" y="2492896"/>
            <a:ext cx="8229600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>
              <a:defRPr/>
            </a:pPr>
            <a:r>
              <a:rPr lang="ar-SA" sz="5400" b="1" dirty="0" smtClean="0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دعابة تقنية</a:t>
            </a:r>
            <a:endParaRPr lang="ar-SA" sz="5400" b="1" dirty="0">
              <a:solidFill>
                <a:srgbClr val="D00054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Broke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699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468313" y="620713"/>
            <a:ext cx="8229600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>
              <a:defRPr/>
            </a:pPr>
            <a:r>
              <a:rPr lang="ar-SA" sz="5400" b="1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محرك الأقراص المدمجة</a:t>
            </a:r>
            <a:br>
              <a:rPr lang="ar-SA" sz="5400" b="1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</a:br>
            <a:r>
              <a:rPr lang="en-US" sz="5400" b="1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Compact Disk (CD)</a:t>
            </a:r>
            <a:endParaRPr lang="ar-SA" sz="5400" b="1">
              <a:solidFill>
                <a:srgbClr val="D00054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Broken" pitchFamily="2" charset="-78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84213" y="5300663"/>
            <a:ext cx="7559675" cy="1323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rtl="1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ar-SA" sz="3200" b="1">
                <a:solidFill>
                  <a:srgbClr val="00005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جهاز يقوم بقراءة البيانات من اقراص مستديرة الشكل مكونة من مادة عاكسة للضوء</a:t>
            </a:r>
            <a:endParaRPr lang="en-US" sz="3200" b="1">
              <a:solidFill>
                <a:srgbClr val="D0240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7412" name="Picture 4" descr="L1_2_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349500"/>
            <a:ext cx="2360613" cy="237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L1_2_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349500"/>
            <a:ext cx="2914650" cy="2349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163140" y="3962400"/>
          <a:ext cx="8828460" cy="2498414"/>
        </p:xfrm>
        <a:graphic>
          <a:graphicData uri="http://schemas.openxmlformats.org/drawingml/2006/table">
            <a:tbl>
              <a:tblPr rtl="1" firstRow="1" bandRow="1">
                <a:tableStyleId>{08FB837D-C827-4EFA-A057-4D05807E0F7C}</a:tableStyleId>
              </a:tblPr>
              <a:tblGrid>
                <a:gridCol w="19358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961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893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0711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95294">
                <a:tc>
                  <a:txBody>
                    <a:bodyPr/>
                    <a:lstStyle/>
                    <a:p>
                      <a:pPr lvl="0" algn="ctr"/>
                      <a:r>
                        <a:rPr lang="en-US" sz="1800" dirty="0">
                          <a:solidFill>
                            <a:srgbClr val="7030A0"/>
                          </a:solidFill>
                        </a:rPr>
                        <a:t>CD-RW</a:t>
                      </a:r>
                      <a:endParaRPr lang="en-US" sz="1800" b="1" dirty="0">
                        <a:solidFill>
                          <a:srgbClr val="7030A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>
                          <a:solidFill>
                            <a:srgbClr val="7030A0"/>
                          </a:solidFill>
                        </a:rPr>
                        <a:t>DVD-RW</a:t>
                      </a:r>
                      <a:endParaRPr lang="ar-SA" sz="1800" b="1" dirty="0">
                        <a:solidFill>
                          <a:srgbClr val="7030A0"/>
                        </a:solidFill>
                        <a:cs typeface="AL-Matee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>
                          <a:solidFill>
                            <a:srgbClr val="7030A0"/>
                          </a:solidFill>
                        </a:rPr>
                        <a:t>DVD+RW</a:t>
                      </a:r>
                      <a:endParaRPr lang="ar-SA" sz="1800" b="1" dirty="0">
                        <a:solidFill>
                          <a:srgbClr val="7030A0"/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>
                          <a:solidFill>
                            <a:srgbClr val="7030A0"/>
                          </a:solidFill>
                        </a:rPr>
                        <a:t>BD</a:t>
                      </a:r>
                      <a:endParaRPr lang="ar-SA" sz="1800" b="1" dirty="0">
                        <a:solidFill>
                          <a:srgbClr val="7030A0"/>
                        </a:solidFill>
                        <a:cs typeface="AL-Mateen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5735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/>
                        <a:t>700 ميجابايت</a:t>
                      </a:r>
                      <a:endParaRPr lang="ar-SA" sz="1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AL-Matee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/>
                        <a:t>4.7 جيجابايت</a:t>
                      </a:r>
                      <a:endParaRPr lang="ar-SA" sz="1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AL-Mateen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/>
                        <a:t>4.7 جيجابايت +تحسين نظام الكتابة وإدارة الاخطاء بما يمكن من تحسين القدرة على البحث عن البيانات المسجلة على القرص.</a:t>
                      </a:r>
                      <a:endParaRPr lang="en-US" sz="1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/>
                        <a:t>25 جيجابايت للوجه الواحد</a:t>
                      </a:r>
                    </a:p>
                    <a:p>
                      <a:pPr algn="ctr" rtl="1"/>
                      <a:r>
                        <a:rPr lang="ar-SA" sz="1800" dirty="0"/>
                        <a:t>50 جيجا بايت للوجهين</a:t>
                      </a:r>
                      <a:endParaRPr lang="ar-SA" sz="1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AL-Mateen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5735">
                <a:tc gridSpan="4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dirty="0"/>
                        <a:t>يمكن</a:t>
                      </a:r>
                      <a:r>
                        <a:rPr lang="ar-SA" sz="1800" baseline="0" dirty="0"/>
                        <a:t> الكتابة عليه الى اكثر من 1000مرة</a:t>
                      </a:r>
                      <a:endParaRPr lang="ar-SA" sz="1800" dirty="0"/>
                    </a:p>
                    <a:p>
                      <a:pPr algn="ctr" rtl="1"/>
                      <a:r>
                        <a:rPr lang="ar-SA" sz="1800" dirty="0"/>
                        <a:t>يمكن الاحتفاظ بالبيانات مدة 200 سنة</a:t>
                      </a:r>
                      <a:r>
                        <a:rPr lang="ar-SA" sz="1800" baseline="0" dirty="0"/>
                        <a:t> </a:t>
                      </a:r>
                      <a:r>
                        <a:rPr lang="ar-SA" sz="1800" dirty="0"/>
                        <a:t>في ظروف خاصة او 20 سنة في الظروف العادية</a:t>
                      </a:r>
                      <a:endParaRPr lang="en-US" sz="1800" dirty="0"/>
                    </a:p>
                    <a:p>
                      <a:pPr algn="ctr" rtl="1"/>
                      <a:r>
                        <a:rPr lang="ar-SA" sz="18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AL-Mateen" pitchFamily="2" charset="-78"/>
                        </a:rPr>
                        <a:t>يعتمد</a:t>
                      </a:r>
                      <a:r>
                        <a:rPr lang="ar-SA" sz="18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cs typeface="AL-Mateen" pitchFamily="2" charset="-78"/>
                        </a:rPr>
                        <a:t> على أشعة الليزر في تسجيل البيانات </a:t>
                      </a:r>
                      <a:endParaRPr lang="ar-SA" sz="18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cs typeface="AL-Mateen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sz="2800" dirty="0">
                        <a:solidFill>
                          <a:schemeClr val="accent4">
                            <a:lumMod val="50000"/>
                          </a:schemeClr>
                        </a:solidFill>
                        <a:cs typeface="AL-Mateen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sz="2800" dirty="0">
                        <a:solidFill>
                          <a:schemeClr val="accent4">
                            <a:lumMod val="50000"/>
                          </a:schemeClr>
                        </a:solidFill>
                        <a:cs typeface="AL-Mateen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sz="2800" dirty="0">
                        <a:solidFill>
                          <a:schemeClr val="accent4">
                            <a:lumMod val="50000"/>
                          </a:schemeClr>
                        </a:solidFill>
                        <a:cs typeface="AL-Mateen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5122" name="Picture 2" descr="http://www.futureplanet.sm/images/43167_02.jpg"/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3" cstate="print"/>
          <a:srcRect l="12500" r="12500"/>
          <a:stretch>
            <a:fillRect/>
          </a:stretch>
        </p:blipFill>
        <p:spPr bwMode="auto">
          <a:xfrm>
            <a:off x="6743700" y="857232"/>
            <a:ext cx="2400300" cy="32004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5124" name="Picture 4" descr="http://www.smartbuydisc.com/images/DVD-RW_2X_disc.jpg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4"/>
          <a:srcRect l="12375" r="12375"/>
          <a:stretch>
            <a:fillRect/>
          </a:stretch>
        </p:blipFill>
        <p:spPr bwMode="auto">
          <a:xfrm>
            <a:off x="4357686" y="642918"/>
            <a:ext cx="2400300" cy="32004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5126" name="Picture 6" descr="http://www.verbatim.ru/ru_19/download-image_Verbatim-43297_dvd+rw-colours_60035.jpg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5" cstate="print"/>
          <a:srcRect l="12500" r="12500"/>
          <a:stretch>
            <a:fillRect/>
          </a:stretch>
        </p:blipFill>
        <p:spPr bwMode="auto">
          <a:xfrm>
            <a:off x="2000232" y="785794"/>
            <a:ext cx="2400300" cy="32004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5130" name="Picture 10" descr="http://ecx.images-amazon.com/images/I/61KbDnRxbV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428736"/>
            <a:ext cx="1971748" cy="250033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19" name="عنوان 1"/>
          <p:cNvSpPr txBox="1">
            <a:spLocks/>
          </p:cNvSpPr>
          <p:nvPr/>
        </p:nvSpPr>
        <p:spPr>
          <a:xfrm>
            <a:off x="0" y="357166"/>
            <a:ext cx="9144000" cy="6096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1" anchor="ctr">
            <a:normAutofit fontScale="90000" lnSpcReduction="1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أنواع الأقراص الضوئية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250825" y="0"/>
            <a:ext cx="8447088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>
              <a:defRPr/>
            </a:pPr>
            <a:r>
              <a:rPr lang="ar-SA" sz="4400" b="1">
                <a:solidFill>
                  <a:srgbClr val="5C005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انواع محركات الأقراص المدمجة :</a:t>
            </a:r>
            <a:endParaRPr lang="en-US" sz="4400" b="1">
              <a:solidFill>
                <a:srgbClr val="5C005C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Broken" pitchFamily="2" charset="-78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179388" y="1268413"/>
            <a:ext cx="8567737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 rtl="1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ar-SA" sz="3200" b="1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النوع الأول : </a:t>
            </a:r>
            <a:r>
              <a:rPr lang="ar-SA" sz="3200" b="1"/>
              <a:t> </a:t>
            </a:r>
            <a:r>
              <a:rPr lang="ar-SA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يقرأ الأقراص ولا يسمح بالكتابة عليها</a:t>
            </a:r>
          </a:p>
          <a:p>
            <a:pPr marL="342900" indent="-342900" algn="r" rtl="1" eaLnBrk="1" hangingPunct="1">
              <a:spcBef>
                <a:spcPct val="20000"/>
              </a:spcBef>
              <a:defRPr/>
            </a:pPr>
            <a:r>
              <a:rPr lang="ar-SA" sz="3600" b="1">
                <a:solidFill>
                  <a:srgbClr val="D0240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</a:t>
            </a:r>
            <a:r>
              <a:rPr lang="en-US" sz="3600" b="1">
                <a:solidFill>
                  <a:srgbClr val="D0240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CD - Rom</a:t>
            </a:r>
            <a:r>
              <a:rPr lang="ar-SA" sz="3600" b="1">
                <a:solidFill>
                  <a:srgbClr val="D0240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marL="342900" indent="-342900" algn="r" rtl="1" eaLnBrk="1" hangingPunct="1">
              <a:spcBef>
                <a:spcPct val="20000"/>
              </a:spcBef>
              <a:defRPr/>
            </a:pPr>
            <a:endParaRPr lang="ar-SA" sz="1200" b="1">
              <a:solidFill>
                <a:srgbClr val="D0240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algn="r" rtl="1" eaLnBrk="1" hangingPunct="1">
              <a:spcBef>
                <a:spcPct val="20000"/>
              </a:spcBef>
              <a:buFontTx/>
              <a:buChar char="•"/>
              <a:defRPr/>
            </a:pPr>
            <a:r>
              <a:rPr lang="ar-SA" sz="3200" b="1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النوع الثاني : </a:t>
            </a:r>
            <a:r>
              <a:rPr lang="ar-SA" sz="3200" b="1"/>
              <a:t> </a:t>
            </a:r>
            <a:r>
              <a:rPr lang="ar-SA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يقرأ الأقراص و يسمح بالكتابة عليها</a:t>
            </a:r>
          </a:p>
          <a:p>
            <a:pPr marL="342900" indent="-342900" algn="r" rtl="1" eaLnBrk="1" hangingPunct="1">
              <a:spcBef>
                <a:spcPct val="20000"/>
              </a:spcBef>
              <a:defRPr/>
            </a:pPr>
            <a:r>
              <a:rPr lang="ar-SA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</a:t>
            </a:r>
            <a:r>
              <a:rPr lang="en-US" sz="3600" b="1">
                <a:solidFill>
                  <a:srgbClr val="D0240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CD - Writer</a:t>
            </a:r>
            <a:r>
              <a:rPr lang="ar-SA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marL="342900" indent="-342900" algn="r" rtl="1" eaLnBrk="1" hangingPunct="1">
              <a:spcBef>
                <a:spcPct val="20000"/>
              </a:spcBef>
              <a:defRPr/>
            </a:pPr>
            <a:endParaRPr lang="ar-SA" sz="2000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algn="r" rtl="1" eaLnBrk="1" hangingPunct="1">
              <a:spcBef>
                <a:spcPct val="20000"/>
              </a:spcBef>
              <a:defRPr/>
            </a:pPr>
            <a:r>
              <a:rPr lang="ar-SA" sz="3600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انواع الاقراص المستخدمة للكتابة عليها :</a:t>
            </a:r>
          </a:p>
          <a:p>
            <a:pPr marL="342900" indent="-342900" algn="r" rtl="1" eaLnBrk="1" hangingPunct="1">
              <a:spcBef>
                <a:spcPct val="20000"/>
              </a:spcBef>
              <a:defRPr/>
            </a:pPr>
            <a:r>
              <a:rPr lang="ar-SA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1- اقراص تسمح بالكتابة مرة واحدة ( </a:t>
            </a:r>
            <a:r>
              <a:rPr lang="en-US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CD-R</a:t>
            </a:r>
            <a:r>
              <a:rPr lang="ar-SA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)</a:t>
            </a:r>
          </a:p>
          <a:p>
            <a:pPr marL="342900" indent="-342900" algn="r" rtl="1" eaLnBrk="1" hangingPunct="1">
              <a:spcBef>
                <a:spcPct val="20000"/>
              </a:spcBef>
              <a:defRPr/>
            </a:pPr>
            <a:r>
              <a:rPr lang="ar-SA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2- اقراص تسمح بالكتابة عدة مرات ( </a:t>
            </a:r>
            <a:r>
              <a:rPr lang="en-US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CD-RW</a:t>
            </a:r>
            <a:r>
              <a:rPr lang="ar-SA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)</a:t>
            </a:r>
          </a:p>
          <a:p>
            <a:pPr marL="342900" indent="-342900" algn="r" rtl="1" eaLnBrk="1" hangingPunct="1">
              <a:spcBef>
                <a:spcPct val="20000"/>
              </a:spcBef>
              <a:defRPr/>
            </a:pPr>
            <a:endParaRPr lang="ar-SA" sz="1200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8436" name="Picture 4" descr="L1_2_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860800"/>
            <a:ext cx="1144588" cy="11509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5" descr="L1_2_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844675"/>
            <a:ext cx="1257300" cy="1012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468313" y="620713"/>
            <a:ext cx="8229600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rtl="1" eaLnBrk="1" hangingPunct="1">
              <a:defRPr/>
            </a:pPr>
            <a:r>
              <a:rPr lang="ar-SA" sz="5400" b="1" dirty="0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قلم التخزين</a:t>
            </a:r>
            <a:br>
              <a:rPr lang="ar-SA" sz="5400" b="1" dirty="0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</a:br>
            <a:r>
              <a:rPr lang="en-US" sz="5400" b="1" dirty="0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PT Bold Broken" pitchFamily="2" charset="-78"/>
              </a:rPr>
              <a:t> USB Flash </a:t>
            </a:r>
            <a:endParaRPr lang="ar-SA" sz="5400" b="1" dirty="0">
              <a:solidFill>
                <a:srgbClr val="D00054"/>
              </a:solidFill>
              <a:effectLst>
                <a:outerShdw blurRad="38100" dist="38100" dir="2700000" algn="tl">
                  <a:srgbClr val="C0C0C0"/>
                </a:outerShdw>
              </a:effectLst>
              <a:cs typeface="PT Bold Broken" pitchFamily="2" charset="-78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684213" y="5013325"/>
            <a:ext cx="7559675" cy="792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rtl="1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ar-SA" sz="3200" b="1">
                <a:solidFill>
                  <a:srgbClr val="00005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جهاز صغير الحجم يعمل كقرص قابل للإزالة </a:t>
            </a:r>
          </a:p>
          <a:p>
            <a:pPr marL="342900" indent="-342900" algn="ctr" rtl="1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ar-SA" sz="3200" b="1">
                <a:solidFill>
                  <a:srgbClr val="00005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يتم توصيله بمنفذ </a:t>
            </a:r>
            <a:r>
              <a:rPr lang="en-US" sz="3200" b="1">
                <a:solidFill>
                  <a:srgbClr val="00005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USB</a:t>
            </a:r>
            <a:endParaRPr lang="en-US" sz="3200" b="1">
              <a:solidFill>
                <a:srgbClr val="D0240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1508" name="Picture 4" descr="SP-USB-MIC-1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228404" flipV="1">
            <a:off x="4641617" y="2231640"/>
            <a:ext cx="2589081" cy="23750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ohood alshuibi\AppData\Local\Microsoft\Windows\INetCache\IE\D228DMHR\220px-Usbkey_internals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124249"/>
            <a:ext cx="2794000" cy="267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26002" y="53752"/>
            <a:ext cx="8229600" cy="1143000"/>
          </a:xfrm>
        </p:spPr>
        <p:txBody>
          <a:bodyPr/>
          <a:lstStyle/>
          <a:p>
            <a:r>
              <a:rPr lang="ar-SA" sz="5400" b="1" kern="1200" dirty="0">
                <a:solidFill>
                  <a:srgbClr val="D000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+mn-ea"/>
                <a:cs typeface="PT Bold Broken" pitchFamily="2" charset="-78"/>
              </a:rPr>
              <a:t>فائدة حاسوبية</a:t>
            </a:r>
            <a:endParaRPr lang="en-US" sz="5400" b="1" kern="1200" dirty="0">
              <a:solidFill>
                <a:srgbClr val="D0005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+mn-ea"/>
              <a:cs typeface="PT Bold Broken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1" t="3542" r="13206" b="8750"/>
          <a:stretch/>
        </p:blipFill>
        <p:spPr bwMode="auto">
          <a:xfrm>
            <a:off x="755576" y="1196752"/>
            <a:ext cx="8030360" cy="536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620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696755436"/>
</p:tagLst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1310</TotalTime>
  <Words>545</Words>
  <Application>Microsoft Office PowerPoint</Application>
  <PresentationFormat>عرض على الشاشة (3:4)‏</PresentationFormat>
  <Paragraphs>115</Paragraphs>
  <Slides>25</Slides>
  <Notes>2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26" baseType="lpstr">
      <vt:lpstr>تصميم افتراضي</vt:lpstr>
      <vt:lpstr>بنية الحاسب</vt:lpstr>
      <vt:lpstr>نشاط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وحدات التخزين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فائدة حاسوبية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مكونات الحاسب</dc:title>
  <dc:creator>xp</dc:creator>
  <cp:lastModifiedBy>ohood alshuibi</cp:lastModifiedBy>
  <cp:revision>177</cp:revision>
  <dcterms:created xsi:type="dcterms:W3CDTF">2006-02-28T16:00:38Z</dcterms:created>
  <dcterms:modified xsi:type="dcterms:W3CDTF">2021-08-18T08:52:04Z</dcterms:modified>
</cp:coreProperties>
</file>