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61" r:id="rId4"/>
    <p:sldId id="300" r:id="rId5"/>
    <p:sldId id="344" r:id="rId6"/>
    <p:sldId id="345" r:id="rId7"/>
    <p:sldId id="346" r:id="rId8"/>
    <p:sldId id="347" r:id="rId9"/>
    <p:sldId id="308" r:id="rId10"/>
    <p:sldId id="348" r:id="rId11"/>
    <p:sldId id="349" r:id="rId12"/>
    <p:sldId id="350" r:id="rId13"/>
    <p:sldId id="351" r:id="rId14"/>
    <p:sldId id="302" r:id="rId15"/>
    <p:sldId id="352" r:id="rId16"/>
    <p:sldId id="314" r:id="rId17"/>
    <p:sldId id="353" r:id="rId18"/>
    <p:sldId id="354" r:id="rId19"/>
    <p:sldId id="356" r:id="rId20"/>
    <p:sldId id="357" r:id="rId21"/>
    <p:sldId id="358" r:id="rId22"/>
    <p:sldId id="319" r:id="rId23"/>
    <p:sldId id="315" r:id="rId24"/>
    <p:sldId id="359" r:id="rId25"/>
    <p:sldId id="313" r:id="rId26"/>
    <p:sldId id="360" r:id="rId27"/>
    <p:sldId id="361" r:id="rId28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EEB"/>
    <a:srgbClr val="DA2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39" autoAdjust="0"/>
    <p:restoredTop sz="94660"/>
  </p:normalViewPr>
  <p:slideViewPr>
    <p:cSldViewPr snapToGrid="0">
      <p:cViewPr varScale="1">
        <p:scale>
          <a:sx n="35" d="100"/>
          <a:sy n="35" d="100"/>
        </p:scale>
        <p:origin x="53" y="9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B14A91-6B5B-40D3-88F7-408350FC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1A6D323-972B-4E64-98C7-044EF9DF0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499152-75D3-48F2-B0D3-3627030F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49EB74-B703-4A55-AF45-C576160E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4EB300-E0A9-4CB0-9301-693DCDE4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7167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627C2A-6124-48DC-A192-77D142AD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FE7659D-B289-42E9-BA7D-60B937FEC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7B570B-27E0-4E98-8864-332C24DE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7EA7AA-2CBF-4AF4-B99C-8B8F6D18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5ECF3E-51BE-4BB5-B53E-B7CA53F5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0313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7EAA3F3-1A43-43D4-8089-ECB2833BA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065A4D5-DF1E-46ED-9A45-597BBE347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5D453E-D9FB-4A73-80D7-076DAE70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573EF-6B76-4825-BFDC-957FFFD6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1AADB1-372B-424A-8E4F-58697CAF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1910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867684-4259-46A6-BEDE-57C98CFC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559281-D4B4-4842-9C73-20D3B3BAA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0FCEB4-B868-4454-AB54-51019B95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6494C7-CF48-4609-9317-8F818A47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9D60B9-43C4-4BF6-BA04-D19AC616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509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3A669F-9047-46E8-B690-C63D1C20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996B60F-8C0D-4A8E-951E-DC24A0EC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D66EBA-E545-4A50-B0E4-124E15D72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822D1A-59CE-400F-A472-847FF32E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343EFD-DF39-483F-973A-D5549C25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2525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E528DE-8E0B-44A5-AD88-C32393E2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6562C8-46CF-430F-BF29-BF290F535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E3235B6-3DD2-4979-AA91-BD527DE11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8FEA1BE-5998-42DD-A803-BF4683B0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180B914-0BBE-4AAB-BEF9-3A721F53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03388FA-71E4-4D9C-9A7F-36662D29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8297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5D222C-9EA0-46B0-A0D0-66E19D29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7A3CAB6-A199-4666-A5BC-253C1A729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EDF2687-D5CC-4454-8F00-71C4A1E7C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095E0B5-895F-49C9-9148-C32F86B0E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9CF754D-C2B3-4CD7-A046-687A3AD1E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87A392-CD9C-4D1B-B7AF-2356C93F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F663C3C-BCBD-4D89-A253-A352DD7C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96D6F65-3C98-41D2-804C-D2249BD3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5613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E425CA-325F-472B-A8C2-B29ABC9F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430865E-2CA3-4F22-B8C9-51B54655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2EC9333-FF54-4B8F-A24A-0077F19C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BD675F1-735C-42C7-88AB-2DEEF588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5041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0000B7D-57F0-4EA3-9434-A122E36D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209D183-7B25-4751-80EA-E1B0617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C94759C-76B7-4083-8F71-02D2489E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9160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A89099-B34C-467E-BE44-B101C164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F963028-B5FD-4DD6-B27F-2EF85FF3B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1497852-779E-473E-AEC3-5E95AFBD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44ACFA2-F6CE-4AFE-BF83-6F20D2A2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A330ADF-B423-4EB1-80D7-3A745C5C9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9FFFFF2-9AB2-4E45-8D2E-44038257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7844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25E3F2-D375-419D-989F-9596442B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A2196BA-C488-4258-8788-A63F2C4F8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AE5F830-3477-4A78-AE05-179E94528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C5CD62-A4F7-4E05-B59B-9CFA68C04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1795511-8C01-44AC-B7D8-C6F2F204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874F283-7B1C-4CA0-916F-45136C8F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6498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42D0557-5165-4618-A35D-FEE97061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CBBE3CA-3231-4BE2-92B6-A9EDCDBF9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081D8E-5CBC-4AD3-9A58-CEFD0D6C9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4F3C-2400-4D21-AAC4-DC1E88585FA0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A5A6B7-2665-460A-98F7-683325043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FB9E92-3ADC-4472-84F0-1C15F1383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9622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CDD88B-8016-4FB8-BFF9-EE89C2F03593}"/>
              </a:ext>
            </a:extLst>
          </p:cNvPr>
          <p:cNvSpPr txBox="1"/>
          <p:nvPr/>
        </p:nvSpPr>
        <p:spPr>
          <a:xfrm>
            <a:off x="4729655" y="2900856"/>
            <a:ext cx="37364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/>
              <a:t>الوحدة الأولى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3671378-B16C-4AF2-9CAC-62D6CB3713BA}"/>
              </a:ext>
            </a:extLst>
          </p:cNvPr>
          <p:cNvSpPr txBox="1"/>
          <p:nvPr/>
        </p:nvSpPr>
        <p:spPr>
          <a:xfrm>
            <a:off x="4209394" y="4202576"/>
            <a:ext cx="452470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b="1" dirty="0">
                <a:solidFill>
                  <a:srgbClr val="7030A0"/>
                </a:solidFill>
              </a:rPr>
              <a:t>تعلم الأساسيات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8F38999-DAE1-42E7-A256-2046D5B75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0" y="525363"/>
            <a:ext cx="2380593" cy="26946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086399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EAA1B22-0182-4B91-86CA-B965BB997D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" b="65236"/>
          <a:stretch/>
        </p:blipFill>
        <p:spPr>
          <a:xfrm>
            <a:off x="3097924" y="-446743"/>
            <a:ext cx="6858000" cy="23876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8473B3A-F66E-4A1A-8069-C7A9B0773F07}"/>
              </a:ext>
            </a:extLst>
          </p:cNvPr>
          <p:cNvSpPr txBox="1"/>
          <p:nvPr/>
        </p:nvSpPr>
        <p:spPr>
          <a:xfrm>
            <a:off x="5502166" y="747057"/>
            <a:ext cx="28535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/>
              <a:t>إعدادات الشاشة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50BB662-88EE-45EA-AA0C-463CE889CFE0}"/>
              </a:ext>
            </a:extLst>
          </p:cNvPr>
          <p:cNvSpPr txBox="1"/>
          <p:nvPr/>
        </p:nvSpPr>
        <p:spPr>
          <a:xfrm>
            <a:off x="1393371" y="3134657"/>
            <a:ext cx="9405257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EG" sz="3600" b="1" dirty="0">
                <a:solidFill>
                  <a:srgbClr val="7030A0"/>
                </a:solidFill>
              </a:rPr>
              <a:t>تستخدم م أجهزة الحاسب وحدة </a:t>
            </a:r>
            <a:r>
              <a:rPr lang="ar-EG" sz="3600" b="1" dirty="0" err="1">
                <a:solidFill>
                  <a:srgbClr val="7030A0"/>
                </a:solidFill>
              </a:rPr>
              <a:t>البكسل</a:t>
            </a:r>
            <a:r>
              <a:rPr lang="ar-EG" sz="3600" b="1" dirty="0">
                <a:solidFill>
                  <a:srgbClr val="7030A0"/>
                </a:solidFill>
              </a:rPr>
              <a:t> لإظهار النصوص والصور على الشاشة حيث ترمز وحدة </a:t>
            </a:r>
            <a:r>
              <a:rPr lang="ar-EG" sz="3600" b="1" dirty="0" err="1">
                <a:solidFill>
                  <a:srgbClr val="7030A0"/>
                </a:solidFill>
              </a:rPr>
              <a:t>البكسل</a:t>
            </a:r>
            <a:r>
              <a:rPr lang="ar-EG" sz="3600" b="1" dirty="0">
                <a:solidFill>
                  <a:srgbClr val="7030A0"/>
                </a:solidFill>
              </a:rPr>
              <a:t> إلى دقة الشاشة، تظهر الشاشة الأكثر دقة النصوص والصور بشكل أكثر وضوحًا، بينما تظهر النصوص والصور أكبر حجمًا على الشاشة الأقل دقة.</a:t>
            </a:r>
          </a:p>
        </p:txBody>
      </p:sp>
    </p:spTree>
    <p:extLst>
      <p:ext uri="{BB962C8B-B14F-4D97-AF65-F5344CB8AC3E}">
        <p14:creationId xmlns:p14="http://schemas.microsoft.com/office/powerpoint/2010/main" val="23745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29F6CA3-D40D-47F7-861C-B44C6A0BA7C2}"/>
              </a:ext>
            </a:extLst>
          </p:cNvPr>
          <p:cNvSpPr txBox="1"/>
          <p:nvPr/>
        </p:nvSpPr>
        <p:spPr>
          <a:xfrm>
            <a:off x="5738649" y="409904"/>
            <a:ext cx="513955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EG" sz="3600" b="1" dirty="0"/>
              <a:t> لتغيير دقة الشاشة:</a:t>
            </a:r>
            <a:endParaRPr lang="ar-EG" sz="3600" b="1" dirty="0">
              <a:solidFill>
                <a:srgbClr val="7030A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EE519F0-2100-42EF-BF1E-879BF3FAAB54}"/>
              </a:ext>
            </a:extLst>
          </p:cNvPr>
          <p:cNvSpPr txBox="1"/>
          <p:nvPr/>
        </p:nvSpPr>
        <p:spPr>
          <a:xfrm>
            <a:off x="6200647" y="1826683"/>
            <a:ext cx="467756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EG" sz="3200" b="1" dirty="0"/>
              <a:t>1-اضغط بزر الفأرة الأيمن على مساحة فارغة على سطح المكتب وستظهر قائمة منبثقة.</a:t>
            </a:r>
          </a:p>
          <a:p>
            <a:r>
              <a:rPr lang="ar-EG" sz="3200" b="1" dirty="0"/>
              <a:t>اضغط على  إعدادات العرض.(</a:t>
            </a:r>
            <a:r>
              <a:rPr lang="en-US" sz="3200" b="1" dirty="0"/>
              <a:t>Display settings)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C060654-51A7-44F2-AD56-0A204AFD9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86094"/>
            <a:ext cx="4214132" cy="26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29F6CA3-D40D-47F7-861C-B44C6A0BA7C2}"/>
              </a:ext>
            </a:extLst>
          </p:cNvPr>
          <p:cNvSpPr txBox="1"/>
          <p:nvPr/>
        </p:nvSpPr>
        <p:spPr>
          <a:xfrm>
            <a:off x="5738649" y="409904"/>
            <a:ext cx="513955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EG" sz="3600" b="1" dirty="0"/>
              <a:t> لتغيير دقة الشاشة:</a:t>
            </a:r>
            <a:endParaRPr lang="ar-EG" sz="3600" b="1" dirty="0">
              <a:solidFill>
                <a:srgbClr val="7030A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EE519F0-2100-42EF-BF1E-879BF3FAAB54}"/>
              </a:ext>
            </a:extLst>
          </p:cNvPr>
          <p:cNvSpPr txBox="1"/>
          <p:nvPr/>
        </p:nvSpPr>
        <p:spPr>
          <a:xfrm>
            <a:off x="5058479" y="1486104"/>
            <a:ext cx="6066721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EG" sz="4000" b="1" dirty="0"/>
              <a:t>2-ستظهر نافذة الإعدادات  </a:t>
            </a:r>
            <a:r>
              <a:rPr lang="en-US" sz="4000" b="1" dirty="0"/>
              <a:t>.(settings) </a:t>
            </a:r>
            <a:r>
              <a:rPr lang="ar-EG" sz="4000" b="1" dirty="0"/>
              <a:t> </a:t>
            </a:r>
          </a:p>
          <a:p>
            <a:r>
              <a:rPr lang="ar-EG" sz="4000" b="1" dirty="0"/>
              <a:t>3- في قسم جهاز العرض </a:t>
            </a:r>
            <a:r>
              <a:rPr lang="en-US" sz="4000" b="1" dirty="0"/>
              <a:t>(Display ،</a:t>
            </a:r>
            <a:r>
              <a:rPr lang="ar-EG" sz="4000" b="1" dirty="0"/>
              <a:t> اضغط على السهم الموجود بجوار الدقة </a:t>
            </a:r>
            <a:r>
              <a:rPr lang="en-US" sz="4000" b="1" dirty="0"/>
              <a:t>Resolution</a:t>
            </a:r>
          </a:p>
          <a:p>
            <a:r>
              <a:rPr lang="ar-EG" sz="4000" b="1" dirty="0"/>
              <a:t>قم بتحريك  شريط التمرير لاختيار الدقة التي تريدها لشاشتك.</a:t>
            </a:r>
            <a:endParaRPr lang="en-US" sz="40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E7800F1-0135-47F8-A8B8-21C376498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409904"/>
            <a:ext cx="4580164" cy="397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3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29F6CA3-D40D-47F7-861C-B44C6A0BA7C2}"/>
              </a:ext>
            </a:extLst>
          </p:cNvPr>
          <p:cNvSpPr txBox="1"/>
          <p:nvPr/>
        </p:nvSpPr>
        <p:spPr>
          <a:xfrm>
            <a:off x="5738649" y="409904"/>
            <a:ext cx="513955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EG" sz="3600" b="1" dirty="0"/>
              <a:t> لتغيير دقة الشاشة:</a:t>
            </a:r>
            <a:endParaRPr lang="ar-EG" sz="3600" b="1" dirty="0">
              <a:solidFill>
                <a:srgbClr val="7030A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EE519F0-2100-42EF-BF1E-879BF3FAAB54}"/>
              </a:ext>
            </a:extLst>
          </p:cNvPr>
          <p:cNvSpPr txBox="1"/>
          <p:nvPr/>
        </p:nvSpPr>
        <p:spPr>
          <a:xfrm>
            <a:off x="3744686" y="1486104"/>
            <a:ext cx="7380514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EG" sz="4000" b="1" dirty="0"/>
              <a:t>4- اضغط على الاحتفاظ بالتغييرات لاستخدام </a:t>
            </a:r>
            <a:r>
              <a:rPr lang="en-US" sz="4000" b="1" dirty="0"/>
              <a:t>Keep changes </a:t>
            </a:r>
            <a:r>
              <a:rPr lang="ar-EG" sz="4000" b="1" dirty="0"/>
              <a:t>الدقة الجديدة.</a:t>
            </a:r>
          </a:p>
          <a:p>
            <a:r>
              <a:rPr lang="ar-EG" sz="4000" b="1" dirty="0"/>
              <a:t>5-أو اضغط على إرجاع</a:t>
            </a:r>
            <a:r>
              <a:rPr lang="en-US" sz="4000" b="1" dirty="0"/>
              <a:t> Revert </a:t>
            </a:r>
            <a:r>
              <a:rPr lang="ar-EG" sz="4000" b="1" dirty="0"/>
              <a:t>إذا كنت لا ترغب في ذلك </a:t>
            </a:r>
            <a:endParaRPr lang="en-US" sz="4000" b="1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DA79FB8-D124-4723-81EE-21C6A6042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503" y="4280180"/>
            <a:ext cx="8339153" cy="17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9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فقاعة الكلام: بيضاوية 3">
            <a:extLst>
              <a:ext uri="{FF2B5EF4-FFF2-40B4-BE49-F238E27FC236}">
                <a16:creationId xmlns:a16="http://schemas.microsoft.com/office/drawing/2014/main" id="{35D878B9-48AF-42C4-A92C-2C628B35C29F}"/>
              </a:ext>
            </a:extLst>
          </p:cNvPr>
          <p:cNvSpPr/>
          <p:nvPr/>
        </p:nvSpPr>
        <p:spPr>
          <a:xfrm>
            <a:off x="825954" y="1017133"/>
            <a:ext cx="5551714" cy="4158343"/>
          </a:xfrm>
          <a:prstGeom prst="wedgeEllipseCallout">
            <a:avLst>
              <a:gd name="adj1" fmla="val 78774"/>
              <a:gd name="adj2" fmla="val 18823"/>
            </a:avLst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chemeClr val="tx1"/>
                </a:solidFill>
              </a:rPr>
              <a:t>تعمل كل شاشة بدقة محددة، ومن الخطأ الافتراض أن اختيار الدقة العالية تعني الحصول على رسومات أفضل على  الشاشة.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ABDDE17-43D2-4D49-ADCF-205C29656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101" y="1064213"/>
            <a:ext cx="4367213" cy="4064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6787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05DD193-A14D-40AA-824D-2B46A4F83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94" y="1760084"/>
            <a:ext cx="4036402" cy="374808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A20C872-64A0-44B5-A564-5DE42F846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196" y="1760084"/>
            <a:ext cx="5073425" cy="298404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F22D93B-DA28-4AB3-B0EF-5A4DC63BD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79" y="1640341"/>
            <a:ext cx="4036402" cy="3748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419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بوربوينت حديثة">
            <a:extLst>
              <a:ext uri="{FF2B5EF4-FFF2-40B4-BE49-F238E27FC236}">
                <a16:creationId xmlns:a16="http://schemas.microsoft.com/office/drawing/2014/main" id="{A21523CD-8AD2-48F6-975B-DB97E64D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8561"/>
            <a:ext cx="3643993" cy="3527695"/>
          </a:xfrm>
          <a:prstGeom prst="rect">
            <a:avLst/>
          </a:prstGeom>
          <a:noFill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B30D77F-BEDB-4377-AC5F-40693CC5A313}"/>
              </a:ext>
            </a:extLst>
          </p:cNvPr>
          <p:cNvSpPr txBox="1"/>
          <p:nvPr/>
        </p:nvSpPr>
        <p:spPr>
          <a:xfrm>
            <a:off x="7667624" y="1611087"/>
            <a:ext cx="293914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/>
              <a:t>التخصيص: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2A50A05-B80B-4098-98F7-2DBC322076C2}"/>
              </a:ext>
            </a:extLst>
          </p:cNvPr>
          <p:cNvSpPr txBox="1"/>
          <p:nvPr/>
        </p:nvSpPr>
        <p:spPr>
          <a:xfrm>
            <a:off x="1042988" y="1995807"/>
            <a:ext cx="609600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EG" sz="3200" b="1" dirty="0">
                <a:solidFill>
                  <a:srgbClr val="7030A0"/>
                </a:solidFill>
              </a:rPr>
              <a:t>تحتوي جميع أجهزة الحاسب على سطح مكتب خاص بها، ولكن ذلك لا يعني أن تكون متشابهة، حيث يمكن لكل مستخدم تخصيص سطح المكتب الخاص به بالصور والألوان التي يفضلها. </a:t>
            </a:r>
          </a:p>
        </p:txBody>
      </p:sp>
    </p:spTree>
    <p:extLst>
      <p:ext uri="{BB962C8B-B14F-4D97-AF65-F5344CB8AC3E}">
        <p14:creationId xmlns:p14="http://schemas.microsoft.com/office/powerpoint/2010/main" val="1944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29F6CA3-D40D-47F7-861C-B44C6A0BA7C2}"/>
              </a:ext>
            </a:extLst>
          </p:cNvPr>
          <p:cNvSpPr txBox="1"/>
          <p:nvPr/>
        </p:nvSpPr>
        <p:spPr>
          <a:xfrm>
            <a:off x="5738649" y="409904"/>
            <a:ext cx="513955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7030A0"/>
                </a:solidFill>
              </a:rPr>
              <a:t>لتخصيص سطح المكتب الخاص بك: 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EE519F0-2100-42EF-BF1E-879BF3FAAB54}"/>
              </a:ext>
            </a:extLst>
          </p:cNvPr>
          <p:cNvSpPr txBox="1"/>
          <p:nvPr/>
        </p:nvSpPr>
        <p:spPr>
          <a:xfrm>
            <a:off x="5738649" y="1776412"/>
            <a:ext cx="5139558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EG" sz="3200" b="1" dirty="0"/>
              <a:t>اضغط بزر الفأرة الأيمن على مساحة فارغة على سطح المكتب وستظهر قائمة منبثقة.</a:t>
            </a:r>
          </a:p>
          <a:p>
            <a:endParaRPr lang="ar-EG" sz="32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1E0AAC0-64EC-4B69-8DE1-950290978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28" y="1776412"/>
            <a:ext cx="4519727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29F6CA3-D40D-47F7-861C-B44C6A0BA7C2}"/>
              </a:ext>
            </a:extLst>
          </p:cNvPr>
          <p:cNvSpPr txBox="1"/>
          <p:nvPr/>
        </p:nvSpPr>
        <p:spPr>
          <a:xfrm>
            <a:off x="5738649" y="409904"/>
            <a:ext cx="513955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7030A0"/>
                </a:solidFill>
              </a:rPr>
              <a:t>لتخصيص سطح المكتب الخاص بك: 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EE519F0-2100-42EF-BF1E-879BF3FAAB54}"/>
              </a:ext>
            </a:extLst>
          </p:cNvPr>
          <p:cNvSpPr txBox="1"/>
          <p:nvPr/>
        </p:nvSpPr>
        <p:spPr>
          <a:xfrm>
            <a:off x="5695106" y="2059441"/>
            <a:ext cx="5139558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EG" sz="3200" b="1" dirty="0"/>
              <a:t>2-اضغط </a:t>
            </a:r>
            <a:r>
              <a:rPr lang="ar-EG" sz="3200" b="1" dirty="0" err="1"/>
              <a:t>عىل</a:t>
            </a:r>
            <a:r>
              <a:rPr lang="ar-EG" sz="3200" b="1" dirty="0"/>
              <a:t> تخصيص </a:t>
            </a:r>
            <a:r>
              <a:rPr lang="en-US" sz="3200" b="1" dirty="0"/>
              <a:t>    Personalize </a:t>
            </a:r>
            <a:r>
              <a:rPr lang="ar-EG" sz="3200" b="1" dirty="0"/>
              <a:t>من نافذة الإعدادات </a:t>
            </a:r>
            <a:r>
              <a:rPr lang="en-US" sz="3200" b="1" dirty="0"/>
              <a:t>settings</a:t>
            </a:r>
            <a:r>
              <a:rPr lang="ar-EG" sz="3200" b="1" dirty="0"/>
              <a:t>، اضغط على الخلفية </a:t>
            </a:r>
            <a:r>
              <a:rPr lang="en-US" sz="3200" b="1" dirty="0"/>
              <a:t>Background&gt;</a:t>
            </a:r>
          </a:p>
          <a:p>
            <a:r>
              <a:rPr lang="ar-EG" sz="3200" b="1" dirty="0"/>
              <a:t>3- من قسم الخلفية </a:t>
            </a:r>
            <a:r>
              <a:rPr lang="en-US" sz="3200" b="1" dirty="0"/>
              <a:t>Background</a:t>
            </a:r>
            <a:r>
              <a:rPr lang="ar-EG" sz="3200" b="1" dirty="0"/>
              <a:t> </a:t>
            </a:r>
          </a:p>
          <a:p>
            <a:r>
              <a:rPr lang="ar-EG" sz="3200" b="1" dirty="0"/>
              <a:t>اضغط على الصورة التي تعجبك.</a:t>
            </a:r>
            <a:endParaRPr lang="en-US" sz="3200" b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B525367-6705-44B3-AD0F-A82CBB8BE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07" y="1459715"/>
            <a:ext cx="4700842" cy="36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بوربوينت حديثة">
            <a:extLst>
              <a:ext uri="{FF2B5EF4-FFF2-40B4-BE49-F238E27FC236}">
                <a16:creationId xmlns:a16="http://schemas.microsoft.com/office/drawing/2014/main" id="{A21523CD-8AD2-48F6-975B-DB97E64D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8561"/>
            <a:ext cx="3643993" cy="3527695"/>
          </a:xfrm>
          <a:prstGeom prst="rect">
            <a:avLst/>
          </a:prstGeom>
          <a:noFill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B30D77F-BEDB-4377-AC5F-40693CC5A313}"/>
              </a:ext>
            </a:extLst>
          </p:cNvPr>
          <p:cNvSpPr txBox="1"/>
          <p:nvPr/>
        </p:nvSpPr>
        <p:spPr>
          <a:xfrm>
            <a:off x="7667624" y="1611087"/>
            <a:ext cx="293914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/>
              <a:t>أصوات</a:t>
            </a:r>
          </a:p>
          <a:p>
            <a:pPr algn="ctr"/>
            <a:r>
              <a:rPr lang="ar-EG" sz="4400" b="1" dirty="0"/>
              <a:t> النظام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2A50A05-B80B-4098-98F7-2DBC322076C2}"/>
              </a:ext>
            </a:extLst>
          </p:cNvPr>
          <p:cNvSpPr txBox="1"/>
          <p:nvPr/>
        </p:nvSpPr>
        <p:spPr>
          <a:xfrm>
            <a:off x="1042988" y="3057637"/>
            <a:ext cx="60960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EG" sz="3200" b="1" dirty="0"/>
              <a:t>ابحث عن أيقونة مكبر الصوت على الجانب الأيمن من شريط المهام واضغط عليها مرة واحدة. </a:t>
            </a:r>
            <a:endParaRPr lang="ar-EG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hite Lap-top Computer With Screen Up - Laptop Clip Art PNG Image |  Transparent PNG Free Download on SeekPNG">
            <a:extLst>
              <a:ext uri="{FF2B5EF4-FFF2-40B4-BE49-F238E27FC236}">
                <a16:creationId xmlns:a16="http://schemas.microsoft.com/office/drawing/2014/main" id="{719E0ECD-5488-45FC-9596-B3E8BCCCB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661987"/>
            <a:ext cx="78105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39FF58E-055C-4B38-A9B1-8EAB96996395}"/>
              </a:ext>
            </a:extLst>
          </p:cNvPr>
          <p:cNvSpPr txBox="1"/>
          <p:nvPr/>
        </p:nvSpPr>
        <p:spPr>
          <a:xfrm>
            <a:off x="4114799" y="1674673"/>
            <a:ext cx="446539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5400" b="1" dirty="0"/>
              <a:t>الدرس الرابع:</a:t>
            </a:r>
          </a:p>
          <a:p>
            <a:pPr algn="ctr"/>
            <a:r>
              <a:rPr lang="ar-EG" sz="5400" b="1"/>
              <a:t>لوحة التحكم</a:t>
            </a:r>
            <a:endParaRPr lang="ar-EG" sz="5400" b="1" dirty="0"/>
          </a:p>
        </p:txBody>
      </p:sp>
    </p:spTree>
    <p:extLst>
      <p:ext uri="{BB962C8B-B14F-4D97-AF65-F5344CB8AC3E}">
        <p14:creationId xmlns:p14="http://schemas.microsoft.com/office/powerpoint/2010/main" val="8596738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29F6CA3-D40D-47F7-861C-B44C6A0BA7C2}"/>
              </a:ext>
            </a:extLst>
          </p:cNvPr>
          <p:cNvSpPr txBox="1"/>
          <p:nvPr/>
        </p:nvSpPr>
        <p:spPr>
          <a:xfrm>
            <a:off x="5738649" y="409904"/>
            <a:ext cx="513955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7030A0"/>
                </a:solidFill>
              </a:rPr>
              <a:t>لضبط مستوى الصوت: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EE519F0-2100-42EF-BF1E-879BF3FAAB54}"/>
              </a:ext>
            </a:extLst>
          </p:cNvPr>
          <p:cNvSpPr txBox="1"/>
          <p:nvPr/>
        </p:nvSpPr>
        <p:spPr>
          <a:xfrm>
            <a:off x="5738649" y="1776412"/>
            <a:ext cx="513955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EG" sz="3200" b="1" dirty="0"/>
              <a:t>2- ضغط على فتح متحكم مستوى الصوت </a:t>
            </a:r>
            <a:r>
              <a:rPr lang="en-US" sz="3200" b="1" dirty="0"/>
              <a:t>Open Volume Mixer</a:t>
            </a:r>
            <a:endParaRPr lang="ar-EG" sz="3200" b="1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808D35E-7BB1-4E93-B352-F9C0724AE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93" y="2964316"/>
            <a:ext cx="3695019" cy="26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29F6CA3-D40D-47F7-861C-B44C6A0BA7C2}"/>
              </a:ext>
            </a:extLst>
          </p:cNvPr>
          <p:cNvSpPr txBox="1"/>
          <p:nvPr/>
        </p:nvSpPr>
        <p:spPr>
          <a:xfrm>
            <a:off x="5738649" y="409904"/>
            <a:ext cx="513955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7030A0"/>
                </a:solidFill>
              </a:rPr>
              <a:t>لضبط مستوى الصوت: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EE519F0-2100-42EF-BF1E-879BF3FAAB54}"/>
              </a:ext>
            </a:extLst>
          </p:cNvPr>
          <p:cNvSpPr txBox="1"/>
          <p:nvPr/>
        </p:nvSpPr>
        <p:spPr>
          <a:xfrm>
            <a:off x="5738649" y="1776412"/>
            <a:ext cx="5139558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EG" sz="3200" b="1" dirty="0"/>
              <a:t>3-ستظهر نافذة متحكم مستوى الصوت - </a:t>
            </a:r>
            <a:r>
              <a:rPr lang="ar-EG" sz="3200" b="1" dirty="0" err="1"/>
              <a:t>سبيكرز</a:t>
            </a:r>
            <a:r>
              <a:rPr lang="ar-EG" sz="3200" b="1" dirty="0"/>
              <a:t> </a:t>
            </a:r>
            <a:r>
              <a:rPr lang="ar-EG" sz="3200" b="1" dirty="0" err="1"/>
              <a:t>أوديو</a:t>
            </a:r>
            <a:endParaRPr lang="ar-EG" sz="3200" b="1" dirty="0"/>
          </a:p>
          <a:p>
            <a:r>
              <a:rPr lang="en-US" sz="3200" b="1" dirty="0"/>
              <a:t>Volume Mixer - Speakers Audio</a:t>
            </a:r>
            <a:r>
              <a:rPr lang="ar-EG" sz="3200" b="1" dirty="0"/>
              <a:t>.</a:t>
            </a:r>
          </a:p>
          <a:p>
            <a:r>
              <a:rPr lang="ar-EG" sz="3200" b="1" dirty="0"/>
              <a:t>4-يمكنك سحب شريط التمرير لأعلى أو لأسفل لتغير مستوى الصوت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78B8A11-34BF-468E-A666-F88F12AF6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72" y="409904"/>
            <a:ext cx="3441246" cy="53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9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C2D369-F695-41EF-8FE2-A0BF218F0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303" y="1091017"/>
            <a:ext cx="2828925" cy="4084459"/>
          </a:xfrm>
          <a:prstGeom prst="rect">
            <a:avLst/>
          </a:prstGeom>
        </p:spPr>
      </p:pic>
      <p:sp>
        <p:nvSpPr>
          <p:cNvPr id="4" name="فقاعة الكلام: بيضاوية 3">
            <a:extLst>
              <a:ext uri="{FF2B5EF4-FFF2-40B4-BE49-F238E27FC236}">
                <a16:creationId xmlns:a16="http://schemas.microsoft.com/office/drawing/2014/main" id="{35D878B9-48AF-42C4-A92C-2C628B35C29F}"/>
              </a:ext>
            </a:extLst>
          </p:cNvPr>
          <p:cNvSpPr/>
          <p:nvPr/>
        </p:nvSpPr>
        <p:spPr>
          <a:xfrm>
            <a:off x="825954" y="1017133"/>
            <a:ext cx="5551714" cy="4158343"/>
          </a:xfrm>
          <a:prstGeom prst="wedgeEllipseCallout">
            <a:avLst>
              <a:gd name="adj1" fmla="val 78774"/>
              <a:gd name="adj2" fmla="val 18823"/>
            </a:avLst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rgbClr val="7030A0"/>
                </a:solidFill>
              </a:rPr>
              <a:t>يمكنك فتح شريط تمرير مستوى الصوت واستخدام عجلة الفأرة (إن وجدت) لتغيير مستوى الصوت لحاسبك.</a:t>
            </a:r>
          </a:p>
        </p:txBody>
      </p:sp>
    </p:spTree>
    <p:extLst>
      <p:ext uri="{BB962C8B-B14F-4D97-AF65-F5344CB8AC3E}">
        <p14:creationId xmlns:p14="http://schemas.microsoft.com/office/powerpoint/2010/main" val="38567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6D78771-7FE9-4929-948F-3BFC26F6AE20}"/>
              </a:ext>
            </a:extLst>
          </p:cNvPr>
          <p:cNvSpPr/>
          <p:nvPr/>
        </p:nvSpPr>
        <p:spPr>
          <a:xfrm>
            <a:off x="2186941" y="2328307"/>
            <a:ext cx="7818118" cy="27674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ar-EG" sz="3200" b="1" dirty="0"/>
              <a:t>شبكة الإنترنت تقنية أذهلت العالم، ولكنها تحتوي على الكثير من الأخطار التي تحدق بأجهزة الحاسب الخاصة بنا، ومنها ما يطلق عليه اسم الفيروسات والبرمجيات الخبيثة،</a:t>
            </a:r>
            <a:endParaRPr lang="ar-EG" sz="3200" b="1" dirty="0">
              <a:solidFill>
                <a:schemeClr val="tx1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632143B-FB48-4F6A-830B-4C427E828856}"/>
              </a:ext>
            </a:extLst>
          </p:cNvPr>
          <p:cNvSpPr txBox="1"/>
          <p:nvPr/>
        </p:nvSpPr>
        <p:spPr>
          <a:xfrm>
            <a:off x="2008681" y="34873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72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حماية الحاسب </a:t>
            </a:r>
          </a:p>
        </p:txBody>
      </p:sp>
    </p:spTree>
    <p:extLst>
      <p:ext uri="{BB962C8B-B14F-4D97-AF65-F5344CB8AC3E}">
        <p14:creationId xmlns:p14="http://schemas.microsoft.com/office/powerpoint/2010/main" val="23251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6D78771-7FE9-4929-948F-3BFC26F6AE20}"/>
              </a:ext>
            </a:extLst>
          </p:cNvPr>
          <p:cNvSpPr/>
          <p:nvPr/>
        </p:nvSpPr>
        <p:spPr>
          <a:xfrm>
            <a:off x="2186941" y="2328307"/>
            <a:ext cx="7818118" cy="27674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ar-EG" sz="3200" b="1" dirty="0"/>
              <a:t>التي يمكنها إحداث ضرر كبير بالحاسب والبرامج وكذلك سرقة وتدمير الملفات والبيانات الشخصية.</a:t>
            </a:r>
          </a:p>
          <a:p>
            <a:pPr algn="ctr">
              <a:defRPr/>
            </a:pPr>
            <a:r>
              <a:rPr lang="ar-EG" sz="3200" b="1" dirty="0"/>
              <a:t>لا يقتصر خطر الفيروسات والبرمجيات الخبيثة على الحاسبات، بل يمتد إلى الهواتف المحمولة والأجهزة اللوحية والأجهزة الرقمية الأخرى.</a:t>
            </a:r>
            <a:endParaRPr lang="ar-EG" sz="3200" b="1" dirty="0">
              <a:solidFill>
                <a:schemeClr val="tx1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632143B-FB48-4F6A-830B-4C427E828856}"/>
              </a:ext>
            </a:extLst>
          </p:cNvPr>
          <p:cNvSpPr txBox="1"/>
          <p:nvPr/>
        </p:nvSpPr>
        <p:spPr>
          <a:xfrm>
            <a:off x="2008681" y="34873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72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حماية الحاسب </a:t>
            </a:r>
          </a:p>
        </p:txBody>
      </p:sp>
    </p:spTree>
    <p:extLst>
      <p:ext uri="{BB962C8B-B14F-4D97-AF65-F5344CB8AC3E}">
        <p14:creationId xmlns:p14="http://schemas.microsoft.com/office/powerpoint/2010/main" val="41440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شرح تصميم ايطار مستطيل للكتابه ع الصوره‎">
            <a:extLst>
              <a:ext uri="{FF2B5EF4-FFF2-40B4-BE49-F238E27FC236}">
                <a16:creationId xmlns:a16="http://schemas.microsoft.com/office/drawing/2014/main" id="{FD06208F-642A-46FF-9B5C-26E30B509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2"/>
          <a:stretch/>
        </p:blipFill>
        <p:spPr bwMode="auto">
          <a:xfrm>
            <a:off x="762001" y="1066800"/>
            <a:ext cx="10107736" cy="6166569"/>
          </a:xfrm>
          <a:prstGeom prst="rect">
            <a:avLst/>
          </a:prstGeom>
          <a:noFill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28D2A79-A869-4208-B25E-A2EF9C9061E7}"/>
              </a:ext>
            </a:extLst>
          </p:cNvPr>
          <p:cNvSpPr txBox="1"/>
          <p:nvPr/>
        </p:nvSpPr>
        <p:spPr>
          <a:xfrm>
            <a:off x="6487886" y="2133600"/>
            <a:ext cx="28956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>
                <a:solidFill>
                  <a:srgbClr val="7030A0"/>
                </a:solidFill>
              </a:rPr>
              <a:t>سبل الحماية من البرامج الضارة: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18F19BD-37A2-46CD-B6BA-60DC4195C6D0}"/>
              </a:ext>
            </a:extLst>
          </p:cNvPr>
          <p:cNvSpPr txBox="1"/>
          <p:nvPr/>
        </p:nvSpPr>
        <p:spPr>
          <a:xfrm>
            <a:off x="1262744" y="2590800"/>
            <a:ext cx="47244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/>
              <a:t>من المهم للغاية تثبيت أحد برامج مكافحة الفيروسات والبرمجيات الخبيثة على حاسبك وتحديثه بشكل دوري. </a:t>
            </a:r>
          </a:p>
        </p:txBody>
      </p:sp>
    </p:spTree>
    <p:extLst>
      <p:ext uri="{BB962C8B-B14F-4D97-AF65-F5344CB8AC3E}">
        <p14:creationId xmlns:p14="http://schemas.microsoft.com/office/powerpoint/2010/main" val="423402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شرح تصميم ايطار مستطيل للكتابه ع الصوره‎">
            <a:extLst>
              <a:ext uri="{FF2B5EF4-FFF2-40B4-BE49-F238E27FC236}">
                <a16:creationId xmlns:a16="http://schemas.microsoft.com/office/drawing/2014/main" id="{FD06208F-642A-46FF-9B5C-26E30B509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2"/>
          <a:stretch/>
        </p:blipFill>
        <p:spPr bwMode="auto">
          <a:xfrm>
            <a:off x="762001" y="1066800"/>
            <a:ext cx="10107736" cy="6166569"/>
          </a:xfrm>
          <a:prstGeom prst="rect">
            <a:avLst/>
          </a:prstGeom>
          <a:noFill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28D2A79-A869-4208-B25E-A2EF9C9061E7}"/>
              </a:ext>
            </a:extLst>
          </p:cNvPr>
          <p:cNvSpPr txBox="1"/>
          <p:nvPr/>
        </p:nvSpPr>
        <p:spPr>
          <a:xfrm>
            <a:off x="6487886" y="2133600"/>
            <a:ext cx="28956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>
                <a:solidFill>
                  <a:srgbClr val="7030A0"/>
                </a:solidFill>
              </a:rPr>
              <a:t>سبل الحماية من البرامج الضارة: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18F19BD-37A2-46CD-B6BA-60DC4195C6D0}"/>
              </a:ext>
            </a:extLst>
          </p:cNvPr>
          <p:cNvSpPr txBox="1"/>
          <p:nvPr/>
        </p:nvSpPr>
        <p:spPr>
          <a:xfrm>
            <a:off x="1262744" y="2590800"/>
            <a:ext cx="47244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dirty="0"/>
              <a:t>يمكن شراءه وتحميل تلك البرامج عبر الإنترنت، ويتوفر بعضها بشكل مجاني مثل ويندوز </a:t>
            </a:r>
            <a:r>
              <a:rPr lang="ar-EG" sz="3200" dirty="0" err="1"/>
              <a:t>ديفندر</a:t>
            </a:r>
            <a:endParaRPr lang="en-US" sz="3200" dirty="0"/>
          </a:p>
          <a:p>
            <a:pPr algn="ctr"/>
            <a:r>
              <a:rPr lang="en-US" sz="3200" b="1" dirty="0" err="1"/>
              <a:t>Windowes</a:t>
            </a:r>
            <a:r>
              <a:rPr lang="en-US" sz="3200" b="1" dirty="0"/>
              <a:t> Defender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1782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F0B6481-50FC-4664-B8E2-87CD3329F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437" y="1357312"/>
            <a:ext cx="2905125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5F9B38D-718D-4181-880B-593090497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069" y="2750684"/>
            <a:ext cx="3305175" cy="35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تمرير: أفقي 5">
            <a:extLst>
              <a:ext uri="{FF2B5EF4-FFF2-40B4-BE49-F238E27FC236}">
                <a16:creationId xmlns:a16="http://schemas.microsoft.com/office/drawing/2014/main" id="{5FD66069-2056-4C4B-9C72-CD46033DF974}"/>
              </a:ext>
            </a:extLst>
          </p:cNvPr>
          <p:cNvSpPr/>
          <p:nvPr/>
        </p:nvSpPr>
        <p:spPr>
          <a:xfrm>
            <a:off x="1809069" y="653143"/>
            <a:ext cx="5593217" cy="2775857"/>
          </a:xfrm>
          <a:prstGeom prst="horizontalScroll">
            <a:avLst/>
          </a:prstGeom>
          <a:solidFill>
            <a:srgbClr val="FECE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7030A0"/>
                </a:solidFill>
              </a:rPr>
              <a:t>كن حذرًا تجنب فتح رسائل البريد الإلكتروني، من مرسل غير معروف، حيث يمكن أن تحتوي الرسالة ومرفقاتها على فيروسات أو برمجيات خبيثة</a:t>
            </a:r>
          </a:p>
        </p:txBody>
      </p:sp>
    </p:spTree>
    <p:extLst>
      <p:ext uri="{BB962C8B-B14F-4D97-AF65-F5344CB8AC3E}">
        <p14:creationId xmlns:p14="http://schemas.microsoft.com/office/powerpoint/2010/main" val="6309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6BC938CD-FE52-40E1-90F9-2C4D429BFBA6}"/>
              </a:ext>
            </a:extLst>
          </p:cNvPr>
          <p:cNvSpPr txBox="1"/>
          <p:nvPr/>
        </p:nvSpPr>
        <p:spPr>
          <a:xfrm rot="21229070">
            <a:off x="4495386" y="1208619"/>
            <a:ext cx="4491908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4800" b="1" dirty="0"/>
              <a:t>التاريــخ و الوقت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76594EB-87EA-4C6D-B7B0-D8A840FDED8F}"/>
              </a:ext>
            </a:extLst>
          </p:cNvPr>
          <p:cNvSpPr txBox="1"/>
          <p:nvPr/>
        </p:nvSpPr>
        <p:spPr>
          <a:xfrm>
            <a:off x="1872342" y="3429000"/>
            <a:ext cx="8882743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r>
              <a:rPr lang="ar-EG" sz="3600" b="1" dirty="0"/>
              <a:t>اضغط على التاريــخ والوقت على الجانب السفلي الأيمن من شريط المهام، وستظهر الساعة والتقويم واللذان يشيران إلى الوقت والتاريخ في هذه اللحظة. </a:t>
            </a:r>
            <a:endParaRPr lang="ar-EG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برامج مجانية لضبط الوقت والتاريخ تلقائيًا بعد تشغيل الكمبيوتر - تحميل برامج  مجانية">
            <a:extLst>
              <a:ext uri="{FF2B5EF4-FFF2-40B4-BE49-F238E27FC236}">
                <a16:creationId xmlns:a16="http://schemas.microsoft.com/office/drawing/2014/main" id="{52ABA6E7-874F-4019-820E-B3BD1D1A4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24" y="1120676"/>
            <a:ext cx="2438400" cy="1571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42444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29F6CA3-D40D-47F7-861C-B44C6A0BA7C2}"/>
              </a:ext>
            </a:extLst>
          </p:cNvPr>
          <p:cNvSpPr txBox="1"/>
          <p:nvPr/>
        </p:nvSpPr>
        <p:spPr>
          <a:xfrm>
            <a:off x="5738649" y="409904"/>
            <a:ext cx="513955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EG" sz="3600" b="1" dirty="0"/>
              <a:t> لتغيير التاريــخ والوقت في حاسبك:</a:t>
            </a:r>
            <a:endParaRPr lang="ar-EG" sz="3600" b="1" dirty="0">
              <a:solidFill>
                <a:srgbClr val="7030A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EE519F0-2100-42EF-BF1E-879BF3FAAB54}"/>
              </a:ext>
            </a:extLst>
          </p:cNvPr>
          <p:cNvSpPr txBox="1"/>
          <p:nvPr/>
        </p:nvSpPr>
        <p:spPr>
          <a:xfrm>
            <a:off x="6479627" y="1775670"/>
            <a:ext cx="467756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EG" sz="3200" b="1" dirty="0"/>
              <a:t>اضغط بزر الفأرة الأيمن على التاريــخ والوقت على الجانب الأيسر  من شريط المهام. </a:t>
            </a:r>
            <a:endParaRPr lang="en-US" sz="3200" b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BB8EBC2-25E4-4A4C-A4EE-F093AE294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073" y="3974716"/>
            <a:ext cx="670427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9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29F6CA3-D40D-47F7-861C-B44C6A0BA7C2}"/>
              </a:ext>
            </a:extLst>
          </p:cNvPr>
          <p:cNvSpPr txBox="1"/>
          <p:nvPr/>
        </p:nvSpPr>
        <p:spPr>
          <a:xfrm>
            <a:off x="5738649" y="409904"/>
            <a:ext cx="513955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EG" sz="3600" b="1" dirty="0"/>
              <a:t> لتغيير التاريــخ والوقت في حاسبك:</a:t>
            </a:r>
            <a:endParaRPr lang="ar-EG" sz="3600" b="1" dirty="0">
              <a:solidFill>
                <a:srgbClr val="7030A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EE519F0-2100-42EF-BF1E-879BF3FAAB54}"/>
              </a:ext>
            </a:extLst>
          </p:cNvPr>
          <p:cNvSpPr txBox="1"/>
          <p:nvPr/>
        </p:nvSpPr>
        <p:spPr>
          <a:xfrm>
            <a:off x="6385034" y="2007644"/>
            <a:ext cx="467756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EG" sz="3200" b="1" dirty="0"/>
              <a:t>2- في النافذة التي تظهر اضغط على ضبط التاريخ/ الوقت (</a:t>
            </a:r>
            <a:r>
              <a:rPr lang="en-US" sz="3200" b="1" dirty="0"/>
              <a:t>(Adjust date/time</a:t>
            </a:r>
            <a:r>
              <a:rPr lang="ar-EG" sz="3200" b="1" dirty="0"/>
              <a:t> </a:t>
            </a:r>
            <a:endParaRPr lang="en-US" sz="32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BBD3383-56CB-4041-B7BE-3F60029AD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200" y="2007644"/>
            <a:ext cx="4854834" cy="374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29F6CA3-D40D-47F7-861C-B44C6A0BA7C2}"/>
              </a:ext>
            </a:extLst>
          </p:cNvPr>
          <p:cNvSpPr txBox="1"/>
          <p:nvPr/>
        </p:nvSpPr>
        <p:spPr>
          <a:xfrm>
            <a:off x="5738649" y="409904"/>
            <a:ext cx="513955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EG" sz="3600" b="1" dirty="0"/>
              <a:t> لتغيير التاريــخ والوقت في حاسبك:</a:t>
            </a:r>
            <a:endParaRPr lang="ar-EG" sz="3600" b="1" dirty="0">
              <a:solidFill>
                <a:srgbClr val="7030A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EE519F0-2100-42EF-BF1E-879BF3FAAB54}"/>
              </a:ext>
            </a:extLst>
          </p:cNvPr>
          <p:cNvSpPr txBox="1"/>
          <p:nvPr/>
        </p:nvSpPr>
        <p:spPr>
          <a:xfrm>
            <a:off x="6200647" y="2007644"/>
            <a:ext cx="467756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EG" sz="3200" b="1" dirty="0"/>
              <a:t>3- في نافذة الإعدادات </a:t>
            </a:r>
            <a:r>
              <a:rPr lang="en-US" sz="3200" b="1" dirty="0"/>
              <a:t>setting</a:t>
            </a:r>
            <a:r>
              <a:rPr lang="ar-EG" sz="3200" b="1" dirty="0"/>
              <a:t>اضغط على زر تغيير </a:t>
            </a:r>
            <a:r>
              <a:rPr lang="en-US" sz="3200" b="1" dirty="0"/>
              <a:t>change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41C3ADB-2449-4165-AD80-7F6916BF5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60378"/>
            <a:ext cx="3098745" cy="41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29F6CA3-D40D-47F7-861C-B44C6A0BA7C2}"/>
              </a:ext>
            </a:extLst>
          </p:cNvPr>
          <p:cNvSpPr txBox="1"/>
          <p:nvPr/>
        </p:nvSpPr>
        <p:spPr>
          <a:xfrm>
            <a:off x="5738649" y="409904"/>
            <a:ext cx="513955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EG" sz="3600" b="1" dirty="0"/>
              <a:t> لتغيير التاريــخ والوقت في حاسبك:</a:t>
            </a:r>
            <a:endParaRPr lang="ar-EG" sz="3600" b="1" dirty="0">
              <a:solidFill>
                <a:srgbClr val="7030A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EE519F0-2100-42EF-BF1E-879BF3FAAB54}"/>
              </a:ext>
            </a:extLst>
          </p:cNvPr>
          <p:cNvSpPr txBox="1"/>
          <p:nvPr/>
        </p:nvSpPr>
        <p:spPr>
          <a:xfrm>
            <a:off x="6200647" y="2007644"/>
            <a:ext cx="4677560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EG" sz="3200" b="1" dirty="0"/>
              <a:t>4- في نافذة  تغيير التاريخ والوقت</a:t>
            </a:r>
            <a:r>
              <a:rPr lang="en-US" sz="3200" b="1" dirty="0"/>
              <a:t> (change date and time )</a:t>
            </a:r>
            <a:br>
              <a:rPr lang="en-US" sz="3200" b="1" dirty="0"/>
            </a:br>
            <a:r>
              <a:rPr lang="ar-EG" sz="3200" b="1" dirty="0"/>
              <a:t>حدد التاريخ والوقت.</a:t>
            </a:r>
          </a:p>
          <a:p>
            <a:r>
              <a:rPr lang="ar-EG" sz="3200" b="1" dirty="0"/>
              <a:t>5- الذي تريده بالضغط على سهم كل قسم </a:t>
            </a:r>
          </a:p>
          <a:p>
            <a:r>
              <a:rPr lang="ar-EG" sz="3200" b="1" dirty="0"/>
              <a:t>6-واضغط على تغيير </a:t>
            </a:r>
            <a:r>
              <a:rPr lang="en-US" sz="3200" b="1" dirty="0"/>
              <a:t>change</a:t>
            </a:r>
            <a:r>
              <a:rPr lang="ar-EG" sz="3200" b="1" dirty="0"/>
              <a:t>.</a:t>
            </a:r>
            <a:endParaRPr lang="en-US" sz="32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C75E8A1-E3CA-4FAF-AF20-770FAA7EE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93" y="2007644"/>
            <a:ext cx="3619500" cy="314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8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29F6CA3-D40D-47F7-861C-B44C6A0BA7C2}"/>
              </a:ext>
            </a:extLst>
          </p:cNvPr>
          <p:cNvSpPr txBox="1"/>
          <p:nvPr/>
        </p:nvSpPr>
        <p:spPr>
          <a:xfrm>
            <a:off x="5738649" y="409904"/>
            <a:ext cx="513955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EG" sz="3600" b="1" dirty="0"/>
              <a:t> لتغيير التاريــخ والوقت في حاسبك:</a:t>
            </a:r>
            <a:endParaRPr lang="ar-EG" sz="3600" b="1" dirty="0">
              <a:solidFill>
                <a:srgbClr val="7030A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EE519F0-2100-42EF-BF1E-879BF3FAAB54}"/>
              </a:ext>
            </a:extLst>
          </p:cNvPr>
          <p:cNvSpPr txBox="1"/>
          <p:nvPr/>
        </p:nvSpPr>
        <p:spPr>
          <a:xfrm>
            <a:off x="6200647" y="2007644"/>
            <a:ext cx="467756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EG" sz="3200" b="1" dirty="0"/>
              <a:t>7- اذا كنت تسافر كثيرًا فقد ترغب في تغيير المنطقة الزمنية. في قسم المنطقة الزمنية </a:t>
            </a:r>
            <a:r>
              <a:rPr lang="en-US" sz="3200" b="1" dirty="0"/>
              <a:t>time zone</a:t>
            </a:r>
            <a:endParaRPr lang="ar-EG" sz="3200" b="1" dirty="0"/>
          </a:p>
          <a:p>
            <a:r>
              <a:rPr lang="ar-EG" sz="3200" b="1" dirty="0"/>
              <a:t>اختر الدولة التي تريدها.</a:t>
            </a:r>
            <a:endParaRPr lang="en-US" sz="32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FBA3EC6-A1CA-440F-8617-762BEC469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376" y="4467158"/>
            <a:ext cx="5002909" cy="172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9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6BCCBCCF-40B0-413A-BFAB-E6C5BB42094F}"/>
              </a:ext>
            </a:extLst>
          </p:cNvPr>
          <p:cNvSpPr/>
          <p:nvPr/>
        </p:nvSpPr>
        <p:spPr>
          <a:xfrm>
            <a:off x="1175657" y="740229"/>
            <a:ext cx="9840686" cy="5377542"/>
          </a:xfrm>
          <a:prstGeom prst="snip2Same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b="1" dirty="0">
                <a:solidFill>
                  <a:srgbClr val="7030A0"/>
                </a:solidFill>
              </a:rPr>
              <a:t>تقوم الكثير من دول العالم بتغيير الوقت للتوقيت الصيفي في الربيع والصيف وذلك لتوفير الطاقة، وترجع تلك الفكرة إلى بنجامين فرانكلين في العام 1784،وتم </a:t>
            </a:r>
          </a:p>
          <a:p>
            <a:pPr algn="ctr"/>
            <a:r>
              <a:rPr lang="ar-EG" sz="4400" b="1" dirty="0">
                <a:solidFill>
                  <a:srgbClr val="7030A0"/>
                </a:solidFill>
              </a:rPr>
              <a:t>اعتمادها بشكل واسع خلال الحرب العالمية الأولى.  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F42202EB-4C32-43DD-9BBB-F56820E4CD9A}"/>
              </a:ext>
            </a:extLst>
          </p:cNvPr>
          <p:cNvSpPr/>
          <p:nvPr/>
        </p:nvSpPr>
        <p:spPr>
          <a:xfrm>
            <a:off x="3837214" y="478970"/>
            <a:ext cx="4517571" cy="108857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800" b="1" dirty="0">
                <a:solidFill>
                  <a:srgbClr val="C00000"/>
                </a:solidFill>
              </a:rPr>
              <a:t>لمحة تاريخية</a:t>
            </a:r>
          </a:p>
        </p:txBody>
      </p:sp>
    </p:spTree>
    <p:extLst>
      <p:ext uri="{BB962C8B-B14F-4D97-AF65-F5344CB8AC3E}">
        <p14:creationId xmlns:p14="http://schemas.microsoft.com/office/powerpoint/2010/main" val="8175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656</Words>
  <Application>Microsoft Office PowerPoint</Application>
  <PresentationFormat>شاشة عريضة</PresentationFormat>
  <Paragraphs>64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10</cp:revision>
  <dcterms:created xsi:type="dcterms:W3CDTF">2021-08-03T11:02:25Z</dcterms:created>
  <dcterms:modified xsi:type="dcterms:W3CDTF">2021-08-05T07:48:13Z</dcterms:modified>
</cp:coreProperties>
</file>