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633" r:id="rId1"/>
    <p:sldMasterId id="2147484981" r:id="rId2"/>
  </p:sldMasterIdLst>
  <p:notesMasterIdLst>
    <p:notesMasterId r:id="rId16"/>
  </p:notesMasterIdLst>
  <p:handoutMasterIdLst>
    <p:handoutMasterId r:id="rId17"/>
  </p:handoutMasterIdLst>
  <p:sldIdLst>
    <p:sldId id="490" r:id="rId3"/>
    <p:sldId id="491" r:id="rId4"/>
    <p:sldId id="348" r:id="rId5"/>
    <p:sldId id="492" r:id="rId6"/>
    <p:sldId id="494" r:id="rId7"/>
    <p:sldId id="496" r:id="rId8"/>
    <p:sldId id="497" r:id="rId9"/>
    <p:sldId id="504" r:id="rId10"/>
    <p:sldId id="502" r:id="rId11"/>
    <p:sldId id="503" r:id="rId12"/>
    <p:sldId id="299" r:id="rId13"/>
    <p:sldId id="302" r:id="rId14"/>
    <p:sldId id="505" r:id="rId15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مقطع بدون عنوان" id="{511BFEEC-3691-4B07-B4B1-5C06F089B035}">
          <p14:sldIdLst>
            <p14:sldId id="490"/>
            <p14:sldId id="491"/>
            <p14:sldId id="348"/>
            <p14:sldId id="492"/>
            <p14:sldId id="494"/>
            <p14:sldId id="496"/>
            <p14:sldId id="497"/>
            <p14:sldId id="504"/>
            <p14:sldId id="502"/>
            <p14:sldId id="503"/>
            <p14:sldId id="299"/>
            <p14:sldId id="302"/>
            <p14:sldId id="5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EFEF"/>
    <a:srgbClr val="B5FA86"/>
    <a:srgbClr val="DFF8F9"/>
    <a:srgbClr val="00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29" autoAdjust="0"/>
    <p:restoredTop sz="94068" autoAdjust="0"/>
  </p:normalViewPr>
  <p:slideViewPr>
    <p:cSldViewPr>
      <p:cViewPr varScale="1">
        <p:scale>
          <a:sx n="68" d="100"/>
          <a:sy n="68" d="100"/>
        </p:scale>
        <p:origin x="5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546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E76882-A0FC-4DEF-AFC4-F3EDC7229073}" type="datetimeFigureOut">
              <a:rPr lang="ar-EG"/>
              <a:pPr>
                <a:defRPr/>
              </a:pPr>
              <a:t>22/03/1442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E341A4-1E8F-45C3-901D-B1647B79B12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183F5664-2FCF-444C-AAD8-449F6A99198A}" type="datetimeFigureOut">
              <a:rPr lang="ar-EG"/>
              <a:pPr>
                <a:defRPr/>
              </a:pPr>
              <a:t>22/03/1442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B7B0BBDB-98C8-40CF-A1AC-C2992D57ACA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EG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269827-9073-4B61-9BE0-9A2F814F0B99}" type="slidenum">
              <a:rPr lang="ar-EG" smtClean="0"/>
              <a:pPr/>
              <a:t>3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F4590-6F12-4250-8608-3457E906BA9D}" type="datetimeFigureOut">
              <a:rPr lang="ar-EG"/>
              <a:pPr>
                <a:defRPr/>
              </a:pPr>
              <a:t>22/03/1442</a:t>
            </a:fld>
            <a:endParaRPr lang="ar-EG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270FC1F-79ED-4491-9B05-3F74440A20F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DE168-368C-47D4-9F66-55324FAF0A03}" type="datetimeFigureOut">
              <a:rPr lang="ar-EG"/>
              <a:pPr>
                <a:defRPr/>
              </a:pPr>
              <a:t>22/03/1442</a:t>
            </a:fld>
            <a:endParaRPr lang="ar-E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4F588-3988-457F-B5E5-AAE3E7454BB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D4083-B1B2-4E41-8C19-652F634907E2}" type="datetimeFigureOut">
              <a:rPr lang="ar-EG"/>
              <a:pPr>
                <a:defRPr/>
              </a:pPr>
              <a:t>22/03/1442</a:t>
            </a:fld>
            <a:endParaRPr lang="ar-E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887CA-C4E2-4E8F-9DFA-BF8DB73765D1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2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22/03/42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3097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22/03/42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445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22/03/42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8389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22/03/42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1925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22/03/42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3358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22/03/42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3594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22/03/42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9691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22/03/42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019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C203D-E7C8-4468-99EC-1B7F2C6DEAC8}" type="datetimeFigureOut">
              <a:rPr lang="ar-EG"/>
              <a:pPr>
                <a:defRPr/>
              </a:pPr>
              <a:t>22/03/1442</a:t>
            </a:fld>
            <a:endParaRPr lang="ar-E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A4DD5-90B0-4DA4-9AF4-93404FD6D33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2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22/03/42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1106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22/03/42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8649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22/03/42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747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125D6-441C-40A4-9379-AEDD6C6E7114}" type="datetimeFigureOut">
              <a:rPr lang="ar-EG"/>
              <a:pPr>
                <a:defRPr/>
              </a:pPr>
              <a:t>22/03/1442</a:t>
            </a:fld>
            <a:endParaRPr lang="ar-E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519E0-9DFE-4BCA-9DA9-4F303274211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D0BF4-1061-4362-B68B-87C591BCFDE2}" type="datetimeFigureOut">
              <a:rPr lang="ar-EG"/>
              <a:pPr>
                <a:defRPr/>
              </a:pPr>
              <a:t>22/03/1442</a:t>
            </a:fld>
            <a:endParaRPr lang="ar-EG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27C99-4666-4552-BFDC-F5F2CB41470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4A5491-44C8-4EDE-AC7C-C659307C0CAB}" type="datetimeFigureOut">
              <a:rPr lang="ar-EG"/>
              <a:pPr>
                <a:defRPr/>
              </a:pPr>
              <a:t>22/03/1442</a:t>
            </a:fld>
            <a:endParaRPr lang="ar-EG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926F701-0B9A-41F2-A60D-C5595CA2C8E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2D2EE-F7AD-44FB-8CD9-2078BDFEE2BF}" type="datetimeFigureOut">
              <a:rPr lang="ar-EG"/>
              <a:pPr>
                <a:defRPr/>
              </a:pPr>
              <a:t>22/03/1442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FBF9A-D3C2-4F5F-80CD-B1D8950AFFB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2CC3-37B8-464C-A874-A60D2D7C9AF0}" type="datetimeFigureOut">
              <a:rPr lang="ar-EG"/>
              <a:pPr>
                <a:defRPr/>
              </a:pPr>
              <a:t>22/03/1442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5492-09C3-4DF9-ABEE-1C7C2820552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38923-584F-4A56-AC36-9C9112E78242}" type="datetimeFigureOut">
              <a:rPr lang="ar-EG"/>
              <a:pPr>
                <a:defRPr/>
              </a:pPr>
              <a:t>22/03/1442</a:t>
            </a:fld>
            <a:endParaRPr lang="ar-EG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F4808-641D-42C1-8995-EC9216E69311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24EA4-7955-4139-821C-D9C69B2F9392}" type="datetimeFigureOut">
              <a:rPr lang="ar-EG"/>
              <a:pPr>
                <a:defRPr/>
              </a:pPr>
              <a:t>22/03/1442</a:t>
            </a:fld>
            <a:endParaRPr lang="ar-EG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75327-E737-430D-8AA3-EA5324CE29F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19D3502F-329B-4B48-9F7A-7D35C642D1F5}" type="datetimeFigureOut">
              <a:rPr lang="ar-EG"/>
              <a:pPr>
                <a:defRPr/>
              </a:pPr>
              <a:t>22/03/1442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71A2E0C-64C6-4D22-8D24-FAEE5D5950D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8" r:id="rId1"/>
    <p:sldLayoutId id="2147484970" r:id="rId2"/>
    <p:sldLayoutId id="2147484971" r:id="rId3"/>
    <p:sldLayoutId id="2147484972" r:id="rId4"/>
    <p:sldLayoutId id="2147484979" r:id="rId5"/>
    <p:sldLayoutId id="2147484980" r:id="rId6"/>
    <p:sldLayoutId id="2147484973" r:id="rId7"/>
    <p:sldLayoutId id="2147484974" r:id="rId8"/>
    <p:sldLayoutId id="2147484975" r:id="rId9"/>
    <p:sldLayoutId id="2147484976" r:id="rId10"/>
    <p:sldLayoutId id="2147484977" r:id="rId11"/>
  </p:sldLayoutIdLst>
  <p:transition spd="slow">
    <p:wheel spokes="2"/>
  </p:transition>
  <p:txStyles>
    <p:titleStyle>
      <a:lvl1pPr algn="l" rtl="1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Tahoma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Tahoma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Tahoma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Tahoma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Tahoma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Tahoma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Tahoma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Tahoma" pitchFamily="34" charset="0"/>
        </a:defRPr>
      </a:lvl9pPr>
    </p:titleStyle>
    <p:bodyStyle>
      <a:lvl1pPr marL="365125" indent="-255588" algn="r" rtl="1" eaLnBrk="0" fontAlgn="base" hangingPunct="0">
        <a:spcBef>
          <a:spcPts val="300"/>
        </a:spcBef>
        <a:spcAft>
          <a:spcPct val="0"/>
        </a:spcAft>
        <a:buClr>
          <a:srgbClr val="8CADAE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r" rtl="1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r" rtl="1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r" rtl="1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r" rtl="1" eaLnBrk="0" fontAlgn="base" hangingPunct="0">
        <a:spcBef>
          <a:spcPts val="300"/>
        </a:spcBef>
        <a:spcAft>
          <a:spcPct val="0"/>
        </a:spcAft>
        <a:buClr>
          <a:srgbClr val="8CADAE"/>
        </a:buClr>
        <a:buFont typeface="Georgia" pitchFamily="18" charset="0"/>
        <a:buChar char="▫"/>
        <a:defRPr sz="2000" kern="1200">
          <a:solidFill>
            <a:srgbClr val="8CADAE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FA58D-F683-4DBE-90C3-38B8F9495AA8}" type="datetimeFigureOut">
              <a:rPr lang="ar-SA" smtClean="0"/>
              <a:pPr/>
              <a:t>22/03/42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2" r:id="rId1"/>
    <p:sldLayoutId id="2147484983" r:id="rId2"/>
    <p:sldLayoutId id="2147484984" r:id="rId3"/>
    <p:sldLayoutId id="2147484985" r:id="rId4"/>
    <p:sldLayoutId id="2147484986" r:id="rId5"/>
    <p:sldLayoutId id="2147484987" r:id="rId6"/>
    <p:sldLayoutId id="2147484988" r:id="rId7"/>
    <p:sldLayoutId id="2147484989" r:id="rId8"/>
    <p:sldLayoutId id="2147484990" r:id="rId9"/>
    <p:sldLayoutId id="2147484991" r:id="rId10"/>
    <p:sldLayoutId id="2147484992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08" y="714356"/>
            <a:ext cx="1943100" cy="2095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143108" y="571480"/>
            <a:ext cx="6786610" cy="2344774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dirty="0"/>
          </a:p>
        </p:txBody>
      </p:sp>
      <p:sp>
        <p:nvSpPr>
          <p:cNvPr id="6" name="Rectangle 5"/>
          <p:cNvSpPr/>
          <p:nvPr/>
        </p:nvSpPr>
        <p:spPr>
          <a:xfrm>
            <a:off x="2171682" y="576023"/>
            <a:ext cx="67580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ar-EG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ransparent" pitchFamily="2" charset="-78"/>
              </a:rPr>
              <a:t>طارق:</a:t>
            </a:r>
            <a:r>
              <a:rPr lang="ar-EG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ransparent" pitchFamily="2" charset="-78"/>
              </a:rPr>
              <a:t> كسبت البارحة مبلغاً من النقود بمساعدة جارنا في متجره , ثم انفقت منها 5,50 ريالاً في مطعم , وأربعة أضعاف هذا المبلغ في المكتبة,  وتبقى معي الآن 7,75 ريالات. والمكتبة. </a:t>
            </a:r>
          </a:p>
        </p:txBody>
      </p:sp>
      <p:sp>
        <p:nvSpPr>
          <p:cNvPr id="7" name="Oval 6"/>
          <p:cNvSpPr/>
          <p:nvPr/>
        </p:nvSpPr>
        <p:spPr>
          <a:xfrm>
            <a:off x="7322371" y="3380609"/>
            <a:ext cx="1107281" cy="1107281"/>
          </a:xfrm>
          <a:prstGeom prst="ellipse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844550">
              <a:lnSpc>
                <a:spcPct val="150000"/>
              </a:lnSpc>
              <a:spcAft>
                <a:spcPct val="35000"/>
              </a:spcAft>
              <a:defRPr/>
            </a:pPr>
            <a:r>
              <a:rPr lang="ar-EG" sz="3600" b="1" dirty="0">
                <a:ln w="5080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ransparent" pitchFamily="2" charset="-78"/>
              </a:rPr>
              <a:t>أفهم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0034" y="3273444"/>
            <a:ext cx="6381768" cy="129539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ar-EG" sz="2600" b="1" dirty="0">
                <a:ln w="5080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ransparent" pitchFamily="2" charset="-78"/>
              </a:rPr>
              <a:t>تعرف أن المبلغ المتبقي معه 7,75 ريالات. وتريد أن تجد المبلغ الذي كان معه في البداية</a:t>
            </a:r>
            <a:endParaRPr lang="ar-SA" sz="2600" b="1" dirty="0">
              <a:ln w="5080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abic Transparent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7322371" y="4666493"/>
            <a:ext cx="1107281" cy="110728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844550">
              <a:lnSpc>
                <a:spcPct val="150000"/>
              </a:lnSpc>
              <a:spcAft>
                <a:spcPct val="35000"/>
              </a:spcAft>
              <a:defRPr/>
            </a:pPr>
            <a:r>
              <a:rPr lang="ar-EG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خطط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0034" y="4880807"/>
            <a:ext cx="6381768" cy="7500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ransparent"/>
              </a:rPr>
              <a:t>ابدأ بالنتيجة النهائية, ثم حل عكسياً </a:t>
            </a:r>
            <a:endParaRPr lang="ar-SA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abic Transparen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3108" y="1857364"/>
            <a:ext cx="67580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ar-EG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ransparent" pitchFamily="2" charset="-78"/>
              </a:rPr>
              <a:t>المطلوب: </a:t>
            </a:r>
            <a:r>
              <a:rPr lang="ar-EG" sz="2800" b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ransparent" pitchFamily="2" charset="-78"/>
              </a:rPr>
              <a:t>حل عكسياً </a:t>
            </a:r>
            <a:r>
              <a:rPr lang="ar-EG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ransparent" pitchFamily="2" charset="-78"/>
              </a:rPr>
              <a:t>لإيجاد الذي مع طارق قبل ذهابه إلى المطعم والمكتبة. 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مربع نص 30">
            <a:extLst>
              <a:ext uri="{FF2B5EF4-FFF2-40B4-BE49-F238E27FC236}">
                <a16:creationId xmlns:a16="http://schemas.microsoft.com/office/drawing/2014/main" id="{E6F6E50B-9AE7-406E-94C0-61C5472B2250}"/>
              </a:ext>
            </a:extLst>
          </p:cNvPr>
          <p:cNvSpPr txBox="1"/>
          <p:nvPr/>
        </p:nvSpPr>
        <p:spPr>
          <a:xfrm>
            <a:off x="4198736" y="5254888"/>
            <a:ext cx="496866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7030A0"/>
                </a:solidFill>
              </a:rPr>
              <a:t>3 ـ قبل الإضافة كان الناتج = ــ25ــ ( ــ 7 ) =</a:t>
            </a:r>
          </a:p>
        </p:txBody>
      </p:sp>
      <p:sp>
        <p:nvSpPr>
          <p:cNvPr id="3" name="مستطيل مستدير الزوايا 29">
            <a:extLst>
              <a:ext uri="{FF2B5EF4-FFF2-40B4-BE49-F238E27FC236}">
                <a16:creationId xmlns:a16="http://schemas.microsoft.com/office/drawing/2014/main" id="{0E5D8FA8-2763-4E00-97FC-C58E976185B0}"/>
              </a:ext>
            </a:extLst>
          </p:cNvPr>
          <p:cNvSpPr/>
          <p:nvPr/>
        </p:nvSpPr>
        <p:spPr>
          <a:xfrm>
            <a:off x="7500301" y="1302015"/>
            <a:ext cx="1540242" cy="3638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افهم</a:t>
            </a:r>
          </a:p>
        </p:txBody>
      </p:sp>
      <p:sp>
        <p:nvSpPr>
          <p:cNvPr id="6" name="مستطيل مستدير الزوايا 29">
            <a:extLst>
              <a:ext uri="{FF2B5EF4-FFF2-40B4-BE49-F238E27FC236}">
                <a16:creationId xmlns:a16="http://schemas.microsoft.com/office/drawing/2014/main" id="{76F393CB-557B-4BF6-A14B-617EE9827E78}"/>
              </a:ext>
            </a:extLst>
          </p:cNvPr>
          <p:cNvSpPr/>
          <p:nvPr/>
        </p:nvSpPr>
        <p:spPr>
          <a:xfrm>
            <a:off x="7498339" y="4393703"/>
            <a:ext cx="1540242" cy="3638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احل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82DFFF3-B51B-40B7-9D4E-4FB367759DE8}"/>
              </a:ext>
            </a:extLst>
          </p:cNvPr>
          <p:cNvSpPr txBox="1"/>
          <p:nvPr/>
        </p:nvSpPr>
        <p:spPr>
          <a:xfrm>
            <a:off x="6002204" y="2217704"/>
            <a:ext cx="31244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7030A0"/>
                </a:solidFill>
              </a:rPr>
              <a:t>1</a:t>
            </a:r>
            <a:r>
              <a:rPr lang="ar-SA" sz="2400" dirty="0">
                <a:solidFill>
                  <a:srgbClr val="7030A0"/>
                </a:solidFill>
              </a:rPr>
              <a:t>ـ </a:t>
            </a:r>
            <a:r>
              <a:rPr lang="ar-SA" sz="2200" b="1" dirty="0">
                <a:solidFill>
                  <a:srgbClr val="7030A0"/>
                </a:solidFill>
              </a:rPr>
              <a:t>ضرب عدد في (ــ3).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EF0C498-9E33-4DCE-AD85-FA9C5F5010A5}"/>
              </a:ext>
            </a:extLst>
          </p:cNvPr>
          <p:cNvSpPr txBox="1"/>
          <p:nvPr/>
        </p:nvSpPr>
        <p:spPr>
          <a:xfrm>
            <a:off x="5938092" y="2565107"/>
            <a:ext cx="31244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7030A0"/>
                </a:solidFill>
              </a:rPr>
              <a:t>2ـ طرح من ناتج الضرب 6.</a:t>
            </a:r>
            <a:r>
              <a:rPr lang="ar-SA" sz="22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C6D2836-41AF-4CCA-9669-C6F22D2C277D}"/>
              </a:ext>
            </a:extLst>
          </p:cNvPr>
          <p:cNvSpPr txBox="1"/>
          <p:nvPr/>
        </p:nvSpPr>
        <p:spPr>
          <a:xfrm>
            <a:off x="4774097" y="2964317"/>
            <a:ext cx="43006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7030A0"/>
                </a:solidFill>
              </a:rPr>
              <a:t>3ـ  بعد إضافة ( ــ7).</a:t>
            </a:r>
            <a:endParaRPr lang="ar-SA" sz="2200" dirty="0">
              <a:solidFill>
                <a:srgbClr val="7030A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E0E0786-B9AE-4F18-A1E1-CAFFD3B8D8D2}"/>
              </a:ext>
            </a:extLst>
          </p:cNvPr>
          <p:cNvSpPr txBox="1"/>
          <p:nvPr/>
        </p:nvSpPr>
        <p:spPr>
          <a:xfrm>
            <a:off x="5938092" y="3371765"/>
            <a:ext cx="31244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7030A0"/>
                </a:solidFill>
              </a:rPr>
              <a:t>4</a:t>
            </a:r>
            <a:r>
              <a:rPr lang="ar-SA" sz="2200" b="1" dirty="0">
                <a:solidFill>
                  <a:srgbClr val="7030A0"/>
                </a:solidFill>
              </a:rPr>
              <a:t>ـ اصبح الناتج  ( ــ25 )</a:t>
            </a:r>
            <a:r>
              <a:rPr lang="ar-SA" sz="2400" b="1" dirty="0">
                <a:solidFill>
                  <a:srgbClr val="7030A0"/>
                </a:solidFill>
              </a:rPr>
              <a:t>.</a:t>
            </a:r>
            <a:endParaRPr lang="ar-SA" sz="2400" dirty="0">
              <a:solidFill>
                <a:srgbClr val="7030A0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CDF355B-6D5E-44E9-9DE8-E33440680BEF}"/>
              </a:ext>
            </a:extLst>
          </p:cNvPr>
          <p:cNvSpPr txBox="1"/>
          <p:nvPr/>
        </p:nvSpPr>
        <p:spPr>
          <a:xfrm>
            <a:off x="5875793" y="3804360"/>
            <a:ext cx="31244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b="1" u="sng" dirty="0">
                <a:solidFill>
                  <a:schemeClr val="accent1"/>
                </a:solidFill>
              </a:rPr>
              <a:t>المطلوب :</a:t>
            </a:r>
            <a:endParaRPr lang="ar-SA" sz="2400" u="sng" dirty="0">
              <a:solidFill>
                <a:schemeClr val="accent1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E9FFCBB1-FA08-4547-899F-387BD5554372}"/>
              </a:ext>
            </a:extLst>
          </p:cNvPr>
          <p:cNvSpPr txBox="1"/>
          <p:nvPr/>
        </p:nvSpPr>
        <p:spPr>
          <a:xfrm>
            <a:off x="5954400" y="4832305"/>
            <a:ext cx="31244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7030A0"/>
                </a:solidFill>
              </a:rPr>
              <a:t>4ـ الناتج =  ــ 25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D68E1E5-AB47-40E7-BD9F-AD7BF23ABFB3}"/>
              </a:ext>
            </a:extLst>
          </p:cNvPr>
          <p:cNvSpPr txBox="1"/>
          <p:nvPr/>
        </p:nvSpPr>
        <p:spPr>
          <a:xfrm>
            <a:off x="4354459" y="5658639"/>
            <a:ext cx="496866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7030A0"/>
                </a:solidFill>
              </a:rPr>
              <a:t>  2ـ قبل طرح العدد 6 كان الناتج =   ــ 18   +6 =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A642CCD-7E10-46FF-B963-42EFD6FB45B1}"/>
              </a:ext>
            </a:extLst>
          </p:cNvPr>
          <p:cNvSpPr txBox="1"/>
          <p:nvPr/>
        </p:nvSpPr>
        <p:spPr>
          <a:xfrm>
            <a:off x="3444358" y="6065222"/>
            <a:ext cx="58383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7030A0"/>
                </a:solidFill>
              </a:rPr>
              <a:t> </a:t>
            </a:r>
            <a:r>
              <a:rPr lang="ar-SA" sz="2200" b="1" dirty="0">
                <a:solidFill>
                  <a:srgbClr val="7030A0"/>
                </a:solidFill>
              </a:rPr>
              <a:t>1ـ قبل ضرب العدد في (ــ3 ) =   ــ12 ÷ ( ــ 3)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D4FD364-F754-4F8C-BD0B-DE3B4B3B4F00}"/>
              </a:ext>
            </a:extLst>
          </p:cNvPr>
          <p:cNvSpPr txBox="1"/>
          <p:nvPr/>
        </p:nvSpPr>
        <p:spPr>
          <a:xfrm>
            <a:off x="5875793" y="1746528"/>
            <a:ext cx="31244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>
                <a:solidFill>
                  <a:schemeClr val="accent1"/>
                </a:solidFill>
              </a:rPr>
              <a:t>المعطيات</a:t>
            </a:r>
            <a:r>
              <a:rPr lang="ar-SA" sz="2400" u="sng" dirty="0">
                <a:solidFill>
                  <a:schemeClr val="accent1"/>
                </a:solidFill>
              </a:rPr>
              <a:t> :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16CFAFE-A8DD-4AE1-959F-D54937E74DB3}"/>
              </a:ext>
            </a:extLst>
          </p:cNvPr>
          <p:cNvSpPr txBox="1"/>
          <p:nvPr/>
        </p:nvSpPr>
        <p:spPr>
          <a:xfrm>
            <a:off x="4672511" y="3866923"/>
            <a:ext cx="31244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7030A0"/>
                </a:solidFill>
              </a:rPr>
              <a:t>فما العدد ؟</a:t>
            </a:r>
          </a:p>
        </p:txBody>
      </p:sp>
      <p:sp>
        <p:nvSpPr>
          <p:cNvPr id="11" name="مستطيل مستدير الزوايا 29">
            <a:extLst>
              <a:ext uri="{FF2B5EF4-FFF2-40B4-BE49-F238E27FC236}">
                <a16:creationId xmlns:a16="http://schemas.microsoft.com/office/drawing/2014/main" id="{23A4F516-C558-4D29-878E-A50E32B70DFF}"/>
              </a:ext>
            </a:extLst>
          </p:cNvPr>
          <p:cNvSpPr/>
          <p:nvPr/>
        </p:nvSpPr>
        <p:spPr>
          <a:xfrm>
            <a:off x="2363848" y="1302015"/>
            <a:ext cx="1540242" cy="3638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اخطط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F7AB19F-2BDD-4942-8C3F-CDC88EE37A55}"/>
              </a:ext>
            </a:extLst>
          </p:cNvPr>
          <p:cNvSpPr txBox="1"/>
          <p:nvPr/>
        </p:nvSpPr>
        <p:spPr>
          <a:xfrm>
            <a:off x="-396552" y="1855013"/>
            <a:ext cx="43006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7030A0"/>
                </a:solidFill>
              </a:rPr>
              <a:t>ابدأ بالنتيجة النهائية ، ثم احل عكسياً</a:t>
            </a:r>
          </a:p>
        </p:txBody>
      </p:sp>
      <p:sp>
        <p:nvSpPr>
          <p:cNvPr id="15" name="مستطيل مستدير الزوايا 29">
            <a:extLst>
              <a:ext uri="{FF2B5EF4-FFF2-40B4-BE49-F238E27FC236}">
                <a16:creationId xmlns:a16="http://schemas.microsoft.com/office/drawing/2014/main" id="{51FDDE40-95FE-4525-A838-E493144C538E}"/>
              </a:ext>
            </a:extLst>
          </p:cNvPr>
          <p:cNvSpPr/>
          <p:nvPr/>
        </p:nvSpPr>
        <p:spPr>
          <a:xfrm>
            <a:off x="2435788" y="2392629"/>
            <a:ext cx="1540242" cy="3638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اتحقق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D5970984-D817-4DDE-82E1-6436D40EFDAF}"/>
              </a:ext>
            </a:extLst>
          </p:cNvPr>
          <p:cNvSpPr txBox="1"/>
          <p:nvPr/>
        </p:nvSpPr>
        <p:spPr>
          <a:xfrm>
            <a:off x="1221733" y="3178670"/>
            <a:ext cx="4445249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100" b="1" dirty="0">
                <a:solidFill>
                  <a:srgbClr val="7030A0"/>
                </a:solidFill>
              </a:rPr>
              <a:t>2ـ  ضرب 4 في ( ـ 3 )  = 4 × (ــ3 ) =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DF0FC889-FEAB-4366-83E5-825F6B1D6201}"/>
              </a:ext>
            </a:extLst>
          </p:cNvPr>
          <p:cNvSpPr txBox="1"/>
          <p:nvPr/>
        </p:nvSpPr>
        <p:spPr>
          <a:xfrm>
            <a:off x="-92551" y="3580675"/>
            <a:ext cx="590604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7030A0"/>
                </a:solidFill>
              </a:rPr>
              <a:t> 3ـ  بعد طرح ناتج الضرب بـ 6 يصبح العدد =  ــ12ـ-6 =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BD9F58AD-C637-4239-97F9-2F6F063BFB8B}"/>
              </a:ext>
            </a:extLst>
          </p:cNvPr>
          <p:cNvSpPr txBox="1"/>
          <p:nvPr/>
        </p:nvSpPr>
        <p:spPr>
          <a:xfrm>
            <a:off x="-2945216" y="3940538"/>
            <a:ext cx="8789860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100" b="1" dirty="0">
                <a:solidFill>
                  <a:srgbClr val="7030A0"/>
                </a:solidFill>
              </a:rPr>
              <a:t>4ــ بعد إضافة ( ــ 7 ) يصبح العدد =  ــ 18 ــ 7 =</a:t>
            </a:r>
          </a:p>
        </p:txBody>
      </p:sp>
      <p:sp>
        <p:nvSpPr>
          <p:cNvPr id="23" name="دبوس زينة 22">
            <a:extLst>
              <a:ext uri="{FF2B5EF4-FFF2-40B4-BE49-F238E27FC236}">
                <a16:creationId xmlns:a16="http://schemas.microsoft.com/office/drawing/2014/main" id="{2B596612-4EB5-4C32-874F-F8D28B5B89E7}"/>
              </a:ext>
            </a:extLst>
          </p:cNvPr>
          <p:cNvSpPr/>
          <p:nvPr/>
        </p:nvSpPr>
        <p:spPr>
          <a:xfrm>
            <a:off x="916445" y="244224"/>
            <a:ext cx="7715304" cy="785818"/>
          </a:xfrm>
          <a:prstGeom prst="plaque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ضرب عدد في ــ 3 ، ثم طرح من ناتج الضرب 6 ، وبعد إضافة ــ 7 أصبح الناتج ــ 25 ، فما العدد ؟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0AD562D-96EE-44F2-9412-3876641DCD66}"/>
              </a:ext>
            </a:extLst>
          </p:cNvPr>
          <p:cNvSpPr txBox="1"/>
          <p:nvPr/>
        </p:nvSpPr>
        <p:spPr>
          <a:xfrm>
            <a:off x="-194570" y="5242911"/>
            <a:ext cx="496866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7030A0"/>
                </a:solidFill>
              </a:rPr>
              <a:t>ــ25+ (+7 ) =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079B1AE-7382-4389-9CD8-CABA90C72EDE}"/>
              </a:ext>
            </a:extLst>
          </p:cNvPr>
          <p:cNvSpPr txBox="1"/>
          <p:nvPr/>
        </p:nvSpPr>
        <p:spPr>
          <a:xfrm>
            <a:off x="1888921" y="5187627"/>
            <a:ext cx="12450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7030A0"/>
                </a:solidFill>
              </a:rPr>
              <a:t>ــ 18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903F4D1-4CEC-4710-AB17-6F783B71AE97}"/>
              </a:ext>
            </a:extLst>
          </p:cNvPr>
          <p:cNvSpPr txBox="1"/>
          <p:nvPr/>
        </p:nvSpPr>
        <p:spPr>
          <a:xfrm>
            <a:off x="-614208" y="5670702"/>
            <a:ext cx="496866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7030A0"/>
                </a:solidFill>
              </a:rPr>
              <a:t>=  ــ 12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F754EDE-EAEA-4965-86D2-01982DC762C7}"/>
              </a:ext>
            </a:extLst>
          </p:cNvPr>
          <p:cNvSpPr txBox="1"/>
          <p:nvPr/>
        </p:nvSpPr>
        <p:spPr>
          <a:xfrm>
            <a:off x="-361576" y="6086693"/>
            <a:ext cx="496866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7030A0"/>
                </a:solidFill>
              </a:rPr>
              <a:t>= 4 وهو المطلوب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4369042D-17F1-4117-9581-18C133F57FB2}"/>
              </a:ext>
            </a:extLst>
          </p:cNvPr>
          <p:cNvSpPr txBox="1"/>
          <p:nvPr/>
        </p:nvSpPr>
        <p:spPr>
          <a:xfrm>
            <a:off x="1159434" y="2790738"/>
            <a:ext cx="4445249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100" b="1" dirty="0">
                <a:solidFill>
                  <a:srgbClr val="7030A0"/>
                </a:solidFill>
              </a:rPr>
              <a:t>1ــ   العدد هو 4 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57CEEA9A-C9CD-42C0-9194-F2680BBFD8F1}"/>
              </a:ext>
            </a:extLst>
          </p:cNvPr>
          <p:cNvSpPr txBox="1"/>
          <p:nvPr/>
        </p:nvSpPr>
        <p:spPr>
          <a:xfrm>
            <a:off x="681517" y="3121525"/>
            <a:ext cx="12450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7030A0"/>
                </a:solidFill>
              </a:rPr>
              <a:t>ــ 12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1852030F-27FE-4096-A4E8-D7EB61B88290}"/>
              </a:ext>
            </a:extLst>
          </p:cNvPr>
          <p:cNvSpPr txBox="1"/>
          <p:nvPr/>
        </p:nvSpPr>
        <p:spPr>
          <a:xfrm>
            <a:off x="-382692" y="3495964"/>
            <a:ext cx="12450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7030A0"/>
                </a:solidFill>
              </a:rPr>
              <a:t>ــ 18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70D6DB91-5B39-4D4E-BED2-125F8692E4DC}"/>
              </a:ext>
            </a:extLst>
          </p:cNvPr>
          <p:cNvSpPr txBox="1"/>
          <p:nvPr/>
        </p:nvSpPr>
        <p:spPr>
          <a:xfrm>
            <a:off x="680800" y="4266025"/>
            <a:ext cx="214593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7030A0"/>
                </a:solidFill>
              </a:rPr>
              <a:t>= ــ 18+( ــ 7 )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187D9B7D-7AA1-4C8D-B2B5-9B8CAB29247E}"/>
              </a:ext>
            </a:extLst>
          </p:cNvPr>
          <p:cNvSpPr txBox="1"/>
          <p:nvPr/>
        </p:nvSpPr>
        <p:spPr>
          <a:xfrm>
            <a:off x="251520" y="4664110"/>
            <a:ext cx="245844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7030A0"/>
                </a:solidFill>
              </a:rPr>
              <a:t>= ــ 25و هو الناتج</a:t>
            </a:r>
          </a:p>
        </p:txBody>
      </p:sp>
    </p:spTree>
    <p:extLst>
      <p:ext uri="{BB962C8B-B14F-4D97-AF65-F5344CB8AC3E}">
        <p14:creationId xmlns:p14="http://schemas.microsoft.com/office/powerpoint/2010/main" val="3871882657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 animBg="1"/>
      <p:bldP spid="6" grpId="0" animBg="1"/>
      <p:bldP spid="12" grpId="0"/>
      <p:bldP spid="14" grpId="0"/>
      <p:bldP spid="16" grpId="0"/>
      <p:bldP spid="18" grpId="0"/>
      <p:bldP spid="20" grpId="0" animBg="1"/>
      <p:bldP spid="29" grpId="0"/>
      <p:bldP spid="4" grpId="0"/>
      <p:bldP spid="5" grpId="0"/>
      <p:bldP spid="8" grpId="0"/>
      <p:bldP spid="9" grpId="0"/>
      <p:bldP spid="11" grpId="0" animBg="1"/>
      <p:bldP spid="13" grpId="0"/>
      <p:bldP spid="15" grpId="0" animBg="1"/>
      <p:bldP spid="33" grpId="0"/>
      <p:bldP spid="35" grpId="0"/>
      <p:bldP spid="37" grpId="0"/>
      <p:bldP spid="23" grpId="0" animBg="1"/>
      <p:bldP spid="25" grpId="0"/>
      <p:bldP spid="26" grpId="0"/>
      <p:bldP spid="27" grpId="0"/>
      <p:bldP spid="28" grpId="0"/>
      <p:bldP spid="32" grpId="0"/>
      <p:bldP spid="34" grpId="0"/>
      <p:bldP spid="36" grpId="0"/>
      <p:bldP spid="38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دبوس زينة 24"/>
          <p:cNvSpPr/>
          <p:nvPr/>
        </p:nvSpPr>
        <p:spPr>
          <a:xfrm>
            <a:off x="642910" y="1214422"/>
            <a:ext cx="8072494" cy="1643074"/>
          </a:xfrm>
          <a:prstGeom prst="plaque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يحتوي الصندوق الصغير 4 كرات تنس ، وهناك 6 صناديق صغيرة في كل صندوق متوسط الحجم ، و 8 صناديق متوسطة الحجم في كل صندوق كبير الحجم . إذا وجد في محل 100 صندوق كبير الحجم ، فما عدد الكرات الموجودة في المحل 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0813" y="214290"/>
            <a:ext cx="3762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مستطيل مستدير الزوايا 29"/>
          <p:cNvSpPr/>
          <p:nvPr/>
        </p:nvSpPr>
        <p:spPr>
          <a:xfrm>
            <a:off x="6000760" y="3214686"/>
            <a:ext cx="2928958" cy="500066"/>
          </a:xfrm>
          <a:prstGeom prst="roundRect">
            <a:avLst/>
          </a:prstGeom>
          <a:solidFill>
            <a:srgbClr val="B5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عدد الكرات الكلي =  ؟</a:t>
            </a:r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6000760" y="3929066"/>
            <a:ext cx="2928958" cy="500066"/>
          </a:xfrm>
          <a:prstGeom prst="roundRect">
            <a:avLst/>
          </a:prstGeom>
          <a:solidFill>
            <a:srgbClr val="B5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÷ 100</a:t>
            </a:r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6000760" y="4643446"/>
            <a:ext cx="2928958" cy="500066"/>
          </a:xfrm>
          <a:prstGeom prst="roundRect">
            <a:avLst/>
          </a:prstGeom>
          <a:solidFill>
            <a:srgbClr val="B5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÷ 8</a:t>
            </a:r>
          </a:p>
        </p:txBody>
      </p:sp>
      <p:sp>
        <p:nvSpPr>
          <p:cNvPr id="33" name="مستطيل مستدير الزوايا 32"/>
          <p:cNvSpPr/>
          <p:nvPr/>
        </p:nvSpPr>
        <p:spPr>
          <a:xfrm>
            <a:off x="6000760" y="5357826"/>
            <a:ext cx="2928958" cy="500066"/>
          </a:xfrm>
          <a:prstGeom prst="roundRect">
            <a:avLst/>
          </a:prstGeom>
          <a:solidFill>
            <a:srgbClr val="B5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÷ 6</a:t>
            </a: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6000760" y="6072206"/>
            <a:ext cx="2928958" cy="500066"/>
          </a:xfrm>
          <a:prstGeom prst="roundRect">
            <a:avLst/>
          </a:prstGeom>
          <a:solidFill>
            <a:srgbClr val="B5FA8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عدد الكرات في الصندوق الصغير</a:t>
            </a:r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2857488" y="3214686"/>
            <a:ext cx="2928958" cy="500066"/>
          </a:xfrm>
          <a:prstGeom prst="roundRect">
            <a:avLst/>
          </a:prstGeom>
          <a:solidFill>
            <a:srgbClr val="07E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19200</a:t>
            </a:r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2857488" y="3929066"/>
            <a:ext cx="2928958" cy="500066"/>
          </a:xfrm>
          <a:prstGeom prst="roundRect">
            <a:avLst/>
          </a:prstGeom>
          <a:solidFill>
            <a:srgbClr val="07E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192 × 100 =  19200</a:t>
            </a:r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2857488" y="4643446"/>
            <a:ext cx="2928958" cy="500066"/>
          </a:xfrm>
          <a:prstGeom prst="roundRect">
            <a:avLst/>
          </a:prstGeom>
          <a:solidFill>
            <a:srgbClr val="07E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24 × 8 =  192</a:t>
            </a:r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2857488" y="5357826"/>
            <a:ext cx="2928958" cy="500066"/>
          </a:xfrm>
          <a:prstGeom prst="roundRect">
            <a:avLst/>
          </a:prstGeom>
          <a:solidFill>
            <a:srgbClr val="07E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 × 6 =  24</a:t>
            </a:r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2857488" y="6072206"/>
            <a:ext cx="2928958" cy="500066"/>
          </a:xfrm>
          <a:prstGeom prst="roundRect">
            <a:avLst/>
          </a:prstGeom>
          <a:solidFill>
            <a:srgbClr val="07EF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85720" y="3253087"/>
            <a:ext cx="24050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عدد الكرات في المحل = 19200 كرة</a:t>
            </a:r>
            <a:endParaRPr kumimoji="0" lang="hi-I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angal" panose="02040503050203030202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دبوس زينة 24"/>
          <p:cNvSpPr/>
          <p:nvPr/>
        </p:nvSpPr>
        <p:spPr>
          <a:xfrm>
            <a:off x="4429124" y="1214422"/>
            <a:ext cx="4286280" cy="714380"/>
          </a:xfrm>
          <a:prstGeom prst="plaque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ارسم الشكل السادس في النمط التالي 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0813" y="214290"/>
            <a:ext cx="3762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8220" y="3157542"/>
            <a:ext cx="4060060" cy="138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7956" y="2695577"/>
            <a:ext cx="1845482" cy="187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386004"/>
            <a:ext cx="2214578" cy="217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دبوس زينة 24"/>
          <p:cNvSpPr/>
          <p:nvPr/>
        </p:nvSpPr>
        <p:spPr>
          <a:xfrm>
            <a:off x="857224" y="1214422"/>
            <a:ext cx="7858180" cy="857256"/>
          </a:xfrm>
          <a:prstGeom prst="plaque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تريد آمنة شراء 5 أقلام ومسطرة و7 دفتر في بداية العام الدراسي . ويبين الجدول المقابل أسعار هذه الأدوات ، فهل يكفي 30 ريالا ثمنا للأدوات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0813" y="214290"/>
            <a:ext cx="3762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215206" y="2643182"/>
            <a:ext cx="15001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ثمن الأقلام =</a:t>
            </a:r>
            <a:endParaRPr kumimoji="0" lang="hi-I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angal" panose="02040503050203030202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43636" y="2643182"/>
            <a:ext cx="11430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× 5 = </a:t>
            </a:r>
            <a:endParaRPr kumimoji="0" lang="hi-I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angal" panose="02040503050203030202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786314" y="2643182"/>
            <a:ext cx="1428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 ريالات</a:t>
            </a:r>
            <a:endParaRPr kumimoji="0" lang="hi-I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angal" panose="02040503050203030202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929454" y="3357562"/>
            <a:ext cx="17859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ثمن المسطرة =</a:t>
            </a:r>
            <a:endParaRPr kumimoji="0" lang="hi-I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angal" panose="02040503050203030202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857884" y="3357562"/>
            <a:ext cx="11430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 × 1 = </a:t>
            </a:r>
            <a:endParaRPr kumimoji="0" lang="hi-I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angal" panose="02040503050203030202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500562" y="3357562"/>
            <a:ext cx="1428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 ريال</a:t>
            </a:r>
            <a:endParaRPr kumimoji="0" lang="hi-I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angal" panose="02040503050203030202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929454" y="4071942"/>
            <a:ext cx="17859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ثمن الدفاتر =</a:t>
            </a:r>
            <a:endParaRPr kumimoji="0" lang="hi-I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angal" panose="02040503050203030202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857884" y="4071942"/>
            <a:ext cx="11430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 × 7 = </a:t>
            </a:r>
            <a:endParaRPr kumimoji="0" lang="hi-I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angal" panose="02040503050203030202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500562" y="4071942"/>
            <a:ext cx="1428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21 ريالا</a:t>
            </a:r>
            <a:endParaRPr kumimoji="0" lang="hi-I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angal" panose="02040503050203030202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929454" y="4786322"/>
            <a:ext cx="17859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المجموع =</a:t>
            </a:r>
            <a:endParaRPr kumimoji="0" lang="hi-I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angal" panose="02040503050203030202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929190" y="4786322"/>
            <a:ext cx="2071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 + 1 + 21 =</a:t>
            </a:r>
            <a:endParaRPr kumimoji="0" lang="hi-I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angal" panose="02040503050203030202" pitchFamily="18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500430" y="4786322"/>
            <a:ext cx="1428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32 ريالا</a:t>
            </a:r>
            <a:endParaRPr kumimoji="0" lang="hi-I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angal" panose="02040503050203030202" pitchFamily="18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357422" y="5605177"/>
            <a:ext cx="6357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مبلغ 30 ريالا لا يكفي لشراء الأدوات لأنه أقل من المجموع .</a:t>
            </a:r>
            <a:endParaRPr kumimoji="0" lang="hi-I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Mangal" panose="02040503050203030202" pitchFamily="18" charset="0"/>
            </a:endParaRPr>
          </a:p>
        </p:txBody>
      </p:sp>
      <p:grpSp>
        <p:nvGrpSpPr>
          <p:cNvPr id="35" name="مجموعة 34"/>
          <p:cNvGrpSpPr/>
          <p:nvPr/>
        </p:nvGrpSpPr>
        <p:grpSpPr>
          <a:xfrm>
            <a:off x="1000100" y="2795588"/>
            <a:ext cx="2166947" cy="1562106"/>
            <a:chOff x="1000100" y="2795588"/>
            <a:chExt cx="2166947" cy="1562106"/>
          </a:xfrm>
        </p:grpSpPr>
        <p:grpSp>
          <p:nvGrpSpPr>
            <p:cNvPr id="24" name="مجموعة 23"/>
            <p:cNvGrpSpPr/>
            <p:nvPr/>
          </p:nvGrpSpPr>
          <p:grpSpPr>
            <a:xfrm>
              <a:off x="1000100" y="2795588"/>
              <a:ext cx="2166947" cy="1562106"/>
              <a:chOff x="1000100" y="2795588"/>
              <a:chExt cx="2166947" cy="1562106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00100" y="2795588"/>
                <a:ext cx="2166947" cy="1562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85853" y="3257548"/>
                <a:ext cx="937768" cy="263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185840" y="3614738"/>
                <a:ext cx="937768" cy="263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157264" y="3980236"/>
                <a:ext cx="937768" cy="263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1385866" y="3214686"/>
              <a:ext cx="6429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ريالان</a:t>
              </a:r>
              <a:endParaRPr kumimoji="0" lang="hi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angal" panose="02040503050203030202" pitchFamily="18" charset="0"/>
              </a:endParaRP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1285852" y="3571876"/>
              <a:ext cx="6429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ريال</a:t>
              </a:r>
              <a:endParaRPr kumimoji="0" lang="hi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angal" panose="02040503050203030202" pitchFamily="18" charset="0"/>
              </a:endParaRPr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1142976" y="3931212"/>
              <a:ext cx="9286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3ريالات</a:t>
              </a:r>
              <a:endParaRPr kumimoji="0" lang="hi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angal" panose="02040503050203030202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286644" y="1285860"/>
            <a:ext cx="1143008" cy="1143008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ar-EG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</a:t>
            </a:r>
          </a:p>
        </p:txBody>
      </p:sp>
      <p:sp>
        <p:nvSpPr>
          <p:cNvPr id="6" name="Oval 5"/>
          <p:cNvSpPr/>
          <p:nvPr/>
        </p:nvSpPr>
        <p:spPr>
          <a:xfrm>
            <a:off x="7358082" y="4000504"/>
            <a:ext cx="1143008" cy="1143008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ar-EG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تحقق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00034" y="1000108"/>
            <a:ext cx="6381768" cy="2571768"/>
            <a:chOff x="500034" y="1000108"/>
            <a:chExt cx="6381768" cy="2571768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500034" y="1000108"/>
              <a:ext cx="6381768" cy="2571768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norm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marL="0" lvl="1" algn="just">
                <a:spcBef>
                  <a:spcPts val="700"/>
                </a:spcBef>
                <a:buClr>
                  <a:schemeClr val="accent2">
                    <a:lumMod val="40000"/>
                    <a:lumOff val="60000"/>
                  </a:schemeClr>
                </a:buClr>
                <a:buSzPct val="95000"/>
                <a:defRPr/>
              </a:pPr>
              <a:endParaRPr lang="ar-SA" sz="3600" b="1" dirty="0">
                <a:ln w="5080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ransparent" pitchFamily="2" charset="-78"/>
              </a:endParaRP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5786" y="1200150"/>
              <a:ext cx="5786478" cy="215741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1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grpSp>
        <p:nvGrpSpPr>
          <p:cNvPr id="43" name="Group 42"/>
          <p:cNvGrpSpPr/>
          <p:nvPr/>
        </p:nvGrpSpPr>
        <p:grpSpPr>
          <a:xfrm>
            <a:off x="500034" y="3857628"/>
            <a:ext cx="6453206" cy="1428760"/>
            <a:chOff x="500034" y="3857628"/>
            <a:chExt cx="6453206" cy="1428760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500034" y="3857628"/>
              <a:ext cx="6453206" cy="142876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marL="0" lvl="1">
                <a:lnSpc>
                  <a:spcPct val="150000"/>
                </a:lnSpc>
                <a:buClr>
                  <a:schemeClr val="accent5">
                    <a:lumMod val="50000"/>
                  </a:schemeClr>
                </a:buClr>
                <a:buSzPct val="95000"/>
                <a:defRPr/>
              </a:pPr>
              <a:endParaRPr lang="ar-EG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ransparent"/>
              </a:endParaRPr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09" y="4071942"/>
              <a:ext cx="6072231" cy="9906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1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71500" y="1143000"/>
            <a:ext cx="7929563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2071670" y="714356"/>
            <a:ext cx="5143536" cy="9286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2000" dirty="0"/>
          </a:p>
        </p:txBody>
      </p:sp>
      <p:sp>
        <p:nvSpPr>
          <p:cNvPr id="119818" name="TextBox 10"/>
          <p:cNvSpPr txBox="1">
            <a:spLocks noChangeArrowheads="1"/>
          </p:cNvSpPr>
          <p:nvPr/>
        </p:nvSpPr>
        <p:spPr bwMode="auto">
          <a:xfrm>
            <a:off x="2214571" y="904875"/>
            <a:ext cx="48577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2800" b="1" dirty="0" err="1">
                <a:solidFill>
                  <a:schemeClr val="bg1"/>
                </a:solidFill>
              </a:rPr>
              <a:t>استراتيجية</a:t>
            </a:r>
            <a:r>
              <a:rPr lang="ar-EG" sz="2800" b="1" dirty="0">
                <a:solidFill>
                  <a:schemeClr val="bg1"/>
                </a:solidFill>
              </a:rPr>
              <a:t> حل المسألة (الحل عكسيا)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43570" y="3357562"/>
            <a:ext cx="2357454" cy="7143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8" name="TextBox 7"/>
          <p:cNvSpPr txBox="1"/>
          <p:nvPr/>
        </p:nvSpPr>
        <p:spPr>
          <a:xfrm>
            <a:off x="5643563" y="3357563"/>
            <a:ext cx="2314575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3600" b="1" dirty="0">
                <a:solidFill>
                  <a:schemeClr val="accent3">
                    <a:lumMod val="75000"/>
                  </a:schemeClr>
                </a:solidFill>
              </a:rPr>
              <a:t>فكرة الدرس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5346" y="2500306"/>
            <a:ext cx="3649539" cy="2357454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0" name="TextBox 9"/>
          <p:cNvSpPr txBox="1"/>
          <p:nvPr/>
        </p:nvSpPr>
        <p:spPr>
          <a:xfrm>
            <a:off x="1065346" y="3143248"/>
            <a:ext cx="3649539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أحل مسائل باستعمال استراتيجية الحل عكسياً</a:t>
            </a:r>
          </a:p>
        </p:txBody>
      </p:sp>
      <p:sp>
        <p:nvSpPr>
          <p:cNvPr id="11" name="Right Arrow 10"/>
          <p:cNvSpPr/>
          <p:nvPr/>
        </p:nvSpPr>
        <p:spPr>
          <a:xfrm rot="10800000">
            <a:off x="4708684" y="3500438"/>
            <a:ext cx="928685" cy="357193"/>
          </a:xfrm>
          <a:prstGeom prst="rightArrow">
            <a:avLst/>
          </a:prstGeom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تشويقة استراتيجية الحل العكسي">
            <a:hlinkClick r:id="" action="ppaction://media"/>
            <a:extLst>
              <a:ext uri="{FF2B5EF4-FFF2-40B4-BE49-F238E27FC236}">
                <a16:creationId xmlns:a16="http://schemas.microsoft.com/office/drawing/2014/main" id="{A61CDFCA-7481-45C6-B931-ED798D98D0A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610" y="404664"/>
            <a:ext cx="905790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31630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مستطيلة مستديرة الزوايا 8">
            <a:extLst>
              <a:ext uri="{FF2B5EF4-FFF2-40B4-BE49-F238E27FC236}">
                <a16:creationId xmlns:a16="http://schemas.microsoft.com/office/drawing/2014/main" id="{AD9945C9-0A64-4B27-9E95-7DC2D95C500A}"/>
              </a:ext>
            </a:extLst>
          </p:cNvPr>
          <p:cNvSpPr/>
          <p:nvPr/>
        </p:nvSpPr>
        <p:spPr>
          <a:xfrm>
            <a:off x="755576" y="620688"/>
            <a:ext cx="3143250" cy="888416"/>
          </a:xfrm>
          <a:prstGeom prst="wedgeRoundRectCallout">
            <a:avLst>
              <a:gd name="adj1" fmla="val 133041"/>
              <a:gd name="adj2" fmla="val 8312"/>
              <a:gd name="adj3" fmla="val 1666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600" b="1" dirty="0">
                <a:solidFill>
                  <a:srgbClr val="FFFF00"/>
                </a:solidFill>
                <a:latin typeface="Calibri"/>
                <a:cs typeface="Arial" panose="020B0604020202020204" pitchFamily="34" charset="0"/>
              </a:rPr>
              <a:t>حلل الإستراتيجية</a:t>
            </a:r>
            <a:endParaRPr lang="en-US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3" name="تمرير أفقي 2">
            <a:extLst>
              <a:ext uri="{FF2B5EF4-FFF2-40B4-BE49-F238E27FC236}">
                <a16:creationId xmlns:a16="http://schemas.microsoft.com/office/drawing/2014/main" id="{F90C0D55-B3E2-4EDF-8DA3-794BA904CE6E}"/>
              </a:ext>
            </a:extLst>
          </p:cNvPr>
          <p:cNvSpPr/>
          <p:nvPr/>
        </p:nvSpPr>
        <p:spPr>
          <a:xfrm>
            <a:off x="214312" y="1357312"/>
            <a:ext cx="8715375" cy="5214937"/>
          </a:xfrm>
          <a:prstGeom prst="horizontalScroll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600" b="1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6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1- وضِّح متى تُستعمل إستراتيجية الحلِّ عكسِيًّا لحلِّ المسألة.</a:t>
            </a:r>
            <a:endParaRPr lang="en-US" sz="3600" b="1" dirty="0">
              <a:solidFill>
                <a:srgbClr val="FF0000"/>
              </a:solidFill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0000"/>
              </a:solidFill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0000"/>
              </a:solidFill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0000"/>
              </a:solidFill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0000"/>
              </a:solidFill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600" b="1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621061C9-077A-4806-973A-92FD9586E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3717032"/>
            <a:ext cx="69119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4400" b="1" dirty="0">
                <a:solidFill>
                  <a:srgbClr val="0033CC"/>
                </a:solidFill>
                <a:latin typeface="Arial" charset="0"/>
                <a:cs typeface="Arial" charset="0"/>
              </a:rPr>
              <a:t>عندما تعطى النتيجة النهائية ويطلب منك إيجاد الكمية الأصلية</a:t>
            </a:r>
            <a:endParaRPr lang="en-US" sz="4400" dirty="0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1F3378B-2ADD-4B1B-BA2F-0A8F0A9ADA86}"/>
              </a:ext>
            </a:extLst>
          </p:cNvPr>
          <p:cNvSpPr/>
          <p:nvPr/>
        </p:nvSpPr>
        <p:spPr>
          <a:xfrm>
            <a:off x="4571999" y="57968"/>
            <a:ext cx="3985542" cy="5627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2000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4D01DFA9-71FB-4DCE-8CB0-31A9D14F6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97468"/>
            <a:ext cx="38415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2200" b="1" dirty="0">
                <a:solidFill>
                  <a:schemeClr val="bg1"/>
                </a:solidFill>
              </a:rPr>
              <a:t>استراتيجية حل المسألة (الحل عكسيا)</a:t>
            </a:r>
          </a:p>
        </p:txBody>
      </p:sp>
    </p:spTree>
    <p:extLst>
      <p:ext uri="{BB962C8B-B14F-4D97-AF65-F5344CB8AC3E}">
        <p14:creationId xmlns:p14="http://schemas.microsoft.com/office/powerpoint/2010/main" val="2408783184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176 - 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2">
            <a:extLst>
              <a:ext uri="{FF2B5EF4-FFF2-40B4-BE49-F238E27FC236}">
                <a16:creationId xmlns:a16="http://schemas.microsoft.com/office/drawing/2014/main" id="{75077C15-2F1D-4A2D-9B82-4660377F2598}"/>
              </a:ext>
            </a:extLst>
          </p:cNvPr>
          <p:cNvSpPr/>
          <p:nvPr/>
        </p:nvSpPr>
        <p:spPr>
          <a:xfrm>
            <a:off x="214312" y="1556792"/>
            <a:ext cx="8715375" cy="5214937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600" b="1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6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2 - صف كيف تحلّ مسألة عكسيًّا.</a:t>
            </a:r>
            <a:endParaRPr lang="en-US" sz="3600" b="1" dirty="0">
              <a:solidFill>
                <a:srgbClr val="FF0000"/>
              </a:solidFill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0000"/>
              </a:solidFill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0000"/>
              </a:solidFill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0000"/>
              </a:solidFill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0000"/>
              </a:solidFill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600" b="1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C51876AB-5206-4921-8B56-1C22A67B4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3429000"/>
            <a:ext cx="6913563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4400" b="1" dirty="0">
                <a:solidFill>
                  <a:srgbClr val="0033CC"/>
                </a:solidFill>
                <a:latin typeface="Arial" charset="0"/>
                <a:cs typeface="Arial" charset="0"/>
              </a:rPr>
              <a:t>تبدأ بالقيمة النهائية في المسالة ثم تجري العمليات العكسية حتى تصل إلى القيمة الابتدائية.</a:t>
            </a:r>
          </a:p>
        </p:txBody>
      </p:sp>
      <p:sp>
        <p:nvSpPr>
          <p:cNvPr id="4" name="وسيلة شرح مستطيلة مستديرة الزوايا 8">
            <a:extLst>
              <a:ext uri="{FF2B5EF4-FFF2-40B4-BE49-F238E27FC236}">
                <a16:creationId xmlns:a16="http://schemas.microsoft.com/office/drawing/2014/main" id="{691DFE7D-90BA-402B-88C4-083539C67A8C}"/>
              </a:ext>
            </a:extLst>
          </p:cNvPr>
          <p:cNvSpPr/>
          <p:nvPr/>
        </p:nvSpPr>
        <p:spPr>
          <a:xfrm>
            <a:off x="683568" y="862304"/>
            <a:ext cx="3143250" cy="888416"/>
          </a:xfrm>
          <a:prstGeom prst="wedgeRoundRectCallout">
            <a:avLst>
              <a:gd name="adj1" fmla="val 133041"/>
              <a:gd name="adj2" fmla="val 8312"/>
              <a:gd name="adj3" fmla="val 1666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600" b="1" dirty="0">
                <a:solidFill>
                  <a:srgbClr val="FFFF00"/>
                </a:solidFill>
                <a:latin typeface="Calibri"/>
                <a:cs typeface="Arial" panose="020B0604020202020204" pitchFamily="34" charset="0"/>
              </a:rPr>
              <a:t>حلل الإستراتيجية</a:t>
            </a:r>
            <a:endParaRPr lang="en-US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E6350FD-3596-4A8D-B99A-2CA233C8063D}"/>
              </a:ext>
            </a:extLst>
          </p:cNvPr>
          <p:cNvSpPr/>
          <p:nvPr/>
        </p:nvSpPr>
        <p:spPr>
          <a:xfrm>
            <a:off x="4571999" y="57968"/>
            <a:ext cx="3985542" cy="5627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2000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E78B6ADE-EBAD-400C-AAD7-CE24BA33D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97468"/>
            <a:ext cx="38415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2200" b="1" dirty="0">
                <a:solidFill>
                  <a:schemeClr val="bg1"/>
                </a:solidFill>
              </a:rPr>
              <a:t>استراتيجية حل المسألة (الحل عكسيا)</a:t>
            </a:r>
          </a:p>
        </p:txBody>
      </p:sp>
    </p:spTree>
    <p:extLst>
      <p:ext uri="{BB962C8B-B14F-4D97-AF65-F5344CB8AC3E}">
        <p14:creationId xmlns:p14="http://schemas.microsoft.com/office/powerpoint/2010/main" val="18055849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76 - 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2">
            <a:extLst>
              <a:ext uri="{FF2B5EF4-FFF2-40B4-BE49-F238E27FC236}">
                <a16:creationId xmlns:a16="http://schemas.microsoft.com/office/drawing/2014/main" id="{D0CDFC56-8B1F-49DD-B0CC-7CC78DAF14B0}"/>
              </a:ext>
            </a:extLst>
          </p:cNvPr>
          <p:cNvSpPr/>
          <p:nvPr/>
        </p:nvSpPr>
        <p:spPr>
          <a:xfrm>
            <a:off x="214312" y="1340768"/>
            <a:ext cx="8715375" cy="5214937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6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3- اكتب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6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مسألة يمكن حلُّها عكسِيًّا، ثمّ اكتب خطوات حلِّ المسألة.</a:t>
            </a:r>
            <a:endParaRPr lang="en-US" sz="3600" b="1" dirty="0">
              <a:solidFill>
                <a:srgbClr val="FF0000"/>
              </a:solidFill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0000"/>
              </a:solidFill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0000"/>
              </a:solidFill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600" b="1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" name="وسيلة شرح مستطيلة مستديرة الزوايا 8">
            <a:extLst>
              <a:ext uri="{FF2B5EF4-FFF2-40B4-BE49-F238E27FC236}">
                <a16:creationId xmlns:a16="http://schemas.microsoft.com/office/drawing/2014/main" id="{FE3A2285-853C-4B3A-A628-F4632FDF6006}"/>
              </a:ext>
            </a:extLst>
          </p:cNvPr>
          <p:cNvSpPr/>
          <p:nvPr/>
        </p:nvSpPr>
        <p:spPr>
          <a:xfrm>
            <a:off x="395536" y="620688"/>
            <a:ext cx="3143250" cy="888416"/>
          </a:xfrm>
          <a:prstGeom prst="wedgeRoundRectCallout">
            <a:avLst>
              <a:gd name="adj1" fmla="val 133041"/>
              <a:gd name="adj2" fmla="val 8312"/>
              <a:gd name="adj3" fmla="val 1666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600" b="1" dirty="0">
                <a:solidFill>
                  <a:srgbClr val="FFFF00"/>
                </a:solidFill>
                <a:latin typeface="Calibri"/>
                <a:cs typeface="Arial" panose="020B0604020202020204" pitchFamily="34" charset="0"/>
              </a:rPr>
              <a:t>حلل الإستراتيجية</a:t>
            </a:r>
            <a:endParaRPr lang="en-US" sz="36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164582D4-6097-4C88-B265-40056005D822}"/>
              </a:ext>
            </a:extLst>
          </p:cNvPr>
          <p:cNvSpPr/>
          <p:nvPr/>
        </p:nvSpPr>
        <p:spPr>
          <a:xfrm>
            <a:off x="4571999" y="57968"/>
            <a:ext cx="3985542" cy="5627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2000" dirty="0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05F9EC72-4856-4B03-BEB4-C9CE1E4BB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97468"/>
            <a:ext cx="38415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2200" b="1" dirty="0">
                <a:solidFill>
                  <a:schemeClr val="bg1"/>
                </a:solidFill>
              </a:rPr>
              <a:t>استراتيجية حل المسألة (الحل عكسيا)</a:t>
            </a:r>
          </a:p>
        </p:txBody>
      </p:sp>
    </p:spTree>
    <p:extLst>
      <p:ext uri="{BB962C8B-B14F-4D97-AF65-F5344CB8AC3E}">
        <p14:creationId xmlns:p14="http://schemas.microsoft.com/office/powerpoint/2010/main" val="3625086384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FBFCD11A-B0B1-4D9E-91F3-B5E270965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97468"/>
            <a:ext cx="38415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2200" b="1" dirty="0">
                <a:solidFill>
                  <a:schemeClr val="bg1"/>
                </a:solidFill>
              </a:rPr>
              <a:t>استراتيجية حل المسألة (الحل عكسيا)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284DF0C6-631C-4B05-966C-61BA41311F36}"/>
              </a:ext>
            </a:extLst>
          </p:cNvPr>
          <p:cNvSpPr/>
          <p:nvPr/>
        </p:nvSpPr>
        <p:spPr>
          <a:xfrm>
            <a:off x="2723245" y="528355"/>
            <a:ext cx="3985542" cy="5627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2000" dirty="0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AE619D7A-ABE0-4EE6-8D0A-AF9F6FD9C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262" y="594271"/>
            <a:ext cx="38415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2200" b="1" dirty="0">
                <a:solidFill>
                  <a:schemeClr val="bg1"/>
                </a:solidFill>
              </a:rPr>
              <a:t>استراتيجية حل المسألة (الحل عكسيا)</a:t>
            </a:r>
          </a:p>
        </p:txBody>
      </p:sp>
      <p:sp>
        <p:nvSpPr>
          <p:cNvPr id="12" name="تمرير أفقي 2">
            <a:extLst>
              <a:ext uri="{FF2B5EF4-FFF2-40B4-BE49-F238E27FC236}">
                <a16:creationId xmlns:a16="http://schemas.microsoft.com/office/drawing/2014/main" id="{CE31F596-84EC-4D3A-B354-81497DD7FA1B}"/>
              </a:ext>
            </a:extLst>
          </p:cNvPr>
          <p:cNvSpPr/>
          <p:nvPr/>
        </p:nvSpPr>
        <p:spPr>
          <a:xfrm>
            <a:off x="214312" y="1340768"/>
            <a:ext cx="8715375" cy="5214937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6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استعملي استراتيجية (( الحل عكسيا )) لحل المسائل من 4 إلى 7:</a:t>
            </a:r>
            <a:endParaRPr lang="en-US" sz="3600" b="1" dirty="0">
              <a:solidFill>
                <a:srgbClr val="FF0000"/>
              </a:solidFill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0000"/>
              </a:solidFill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0000"/>
              </a:solidFill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600" b="1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78315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مربع نص 30">
            <a:extLst>
              <a:ext uri="{FF2B5EF4-FFF2-40B4-BE49-F238E27FC236}">
                <a16:creationId xmlns:a16="http://schemas.microsoft.com/office/drawing/2014/main" id="{E6F6E50B-9AE7-406E-94C0-61C5472B2250}"/>
              </a:ext>
            </a:extLst>
          </p:cNvPr>
          <p:cNvSpPr txBox="1"/>
          <p:nvPr/>
        </p:nvSpPr>
        <p:spPr>
          <a:xfrm>
            <a:off x="3559681" y="5254888"/>
            <a:ext cx="560772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7030A0"/>
                </a:solidFill>
              </a:rPr>
              <a:t>3 ـ معها قبل شراء علبة العصير= 2×2=4 ريالات</a:t>
            </a:r>
          </a:p>
        </p:txBody>
      </p:sp>
      <p:sp>
        <p:nvSpPr>
          <p:cNvPr id="2" name="دبوس زينة 1">
            <a:extLst>
              <a:ext uri="{FF2B5EF4-FFF2-40B4-BE49-F238E27FC236}">
                <a16:creationId xmlns:a16="http://schemas.microsoft.com/office/drawing/2014/main" id="{E96488AC-4F07-4086-92AB-75185F61C55A}"/>
              </a:ext>
            </a:extLst>
          </p:cNvPr>
          <p:cNvSpPr/>
          <p:nvPr/>
        </p:nvSpPr>
        <p:spPr>
          <a:xfrm>
            <a:off x="1225307" y="258861"/>
            <a:ext cx="7715304" cy="785818"/>
          </a:xfrm>
          <a:prstGeom prst="plaque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أنفقت مريم 8 ريالات ثمن كراسة ، و 5 ريالات ثمن قلم ، ونصف ما بقي معها ثمن علبة عصير . وبقي معها ريالان ، فكم كان معها في البداية ؟</a:t>
            </a:r>
          </a:p>
        </p:txBody>
      </p:sp>
      <p:sp>
        <p:nvSpPr>
          <p:cNvPr id="3" name="مستطيل مستدير الزوايا 29">
            <a:extLst>
              <a:ext uri="{FF2B5EF4-FFF2-40B4-BE49-F238E27FC236}">
                <a16:creationId xmlns:a16="http://schemas.microsoft.com/office/drawing/2014/main" id="{0E5D8FA8-2763-4E00-97FC-C58E976185B0}"/>
              </a:ext>
            </a:extLst>
          </p:cNvPr>
          <p:cNvSpPr/>
          <p:nvPr/>
        </p:nvSpPr>
        <p:spPr>
          <a:xfrm>
            <a:off x="7500301" y="1302015"/>
            <a:ext cx="1540242" cy="3638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افهم</a:t>
            </a:r>
          </a:p>
        </p:txBody>
      </p:sp>
      <p:sp>
        <p:nvSpPr>
          <p:cNvPr id="6" name="مستطيل مستدير الزوايا 29">
            <a:extLst>
              <a:ext uri="{FF2B5EF4-FFF2-40B4-BE49-F238E27FC236}">
                <a16:creationId xmlns:a16="http://schemas.microsoft.com/office/drawing/2014/main" id="{76F393CB-557B-4BF6-A14B-617EE9827E78}"/>
              </a:ext>
            </a:extLst>
          </p:cNvPr>
          <p:cNvSpPr/>
          <p:nvPr/>
        </p:nvSpPr>
        <p:spPr>
          <a:xfrm>
            <a:off x="7498339" y="4393703"/>
            <a:ext cx="1540242" cy="3638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احل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82DFFF3-B51B-40B7-9D4E-4FB367759DE8}"/>
              </a:ext>
            </a:extLst>
          </p:cNvPr>
          <p:cNvSpPr txBox="1"/>
          <p:nvPr/>
        </p:nvSpPr>
        <p:spPr>
          <a:xfrm>
            <a:off x="6002204" y="2217704"/>
            <a:ext cx="31244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7030A0"/>
                </a:solidFill>
              </a:rPr>
              <a:t>1</a:t>
            </a:r>
            <a:r>
              <a:rPr lang="ar-SA" sz="2400" dirty="0">
                <a:solidFill>
                  <a:srgbClr val="7030A0"/>
                </a:solidFill>
              </a:rPr>
              <a:t>ـ </a:t>
            </a:r>
            <a:r>
              <a:rPr lang="ar-SA" sz="2200" b="1" dirty="0">
                <a:solidFill>
                  <a:srgbClr val="7030A0"/>
                </a:solidFill>
              </a:rPr>
              <a:t>ثمن الكراسة 8 ريالات.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EF0C498-9E33-4DCE-AD85-FA9C5F5010A5}"/>
              </a:ext>
            </a:extLst>
          </p:cNvPr>
          <p:cNvSpPr txBox="1"/>
          <p:nvPr/>
        </p:nvSpPr>
        <p:spPr>
          <a:xfrm>
            <a:off x="5938092" y="2565107"/>
            <a:ext cx="31244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7030A0"/>
                </a:solidFill>
              </a:rPr>
              <a:t>2ـ ثمن القلم  5 ريالات .</a:t>
            </a:r>
            <a:r>
              <a:rPr lang="ar-SA" sz="22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C6D2836-41AF-4CCA-9669-C6F22D2C277D}"/>
              </a:ext>
            </a:extLst>
          </p:cNvPr>
          <p:cNvSpPr txBox="1"/>
          <p:nvPr/>
        </p:nvSpPr>
        <p:spPr>
          <a:xfrm>
            <a:off x="4774097" y="2964317"/>
            <a:ext cx="43006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7030A0"/>
                </a:solidFill>
              </a:rPr>
              <a:t>3ـ  ثمن علبة العصير نصف ما بقي معها </a:t>
            </a:r>
            <a:endParaRPr lang="ar-SA" sz="2200" dirty="0">
              <a:solidFill>
                <a:srgbClr val="7030A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E0E0786-B9AE-4F18-A1E1-CAFFD3B8D8D2}"/>
              </a:ext>
            </a:extLst>
          </p:cNvPr>
          <p:cNvSpPr txBox="1"/>
          <p:nvPr/>
        </p:nvSpPr>
        <p:spPr>
          <a:xfrm>
            <a:off x="5938092" y="3371765"/>
            <a:ext cx="31244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7030A0"/>
                </a:solidFill>
              </a:rPr>
              <a:t>4</a:t>
            </a:r>
            <a:r>
              <a:rPr lang="ar-SA" sz="2200" b="1" dirty="0">
                <a:solidFill>
                  <a:srgbClr val="7030A0"/>
                </a:solidFill>
              </a:rPr>
              <a:t>ـ بقي معها ريالان </a:t>
            </a:r>
            <a:r>
              <a:rPr lang="ar-SA" sz="2400" b="1" dirty="0">
                <a:solidFill>
                  <a:srgbClr val="7030A0"/>
                </a:solidFill>
              </a:rPr>
              <a:t>.</a:t>
            </a:r>
            <a:endParaRPr lang="ar-SA" sz="2400" dirty="0">
              <a:solidFill>
                <a:srgbClr val="7030A0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CDF355B-6D5E-44E9-9DE8-E33440680BEF}"/>
              </a:ext>
            </a:extLst>
          </p:cNvPr>
          <p:cNvSpPr txBox="1"/>
          <p:nvPr/>
        </p:nvSpPr>
        <p:spPr>
          <a:xfrm>
            <a:off x="4867451" y="3804360"/>
            <a:ext cx="4132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>
                <a:solidFill>
                  <a:schemeClr val="accent1"/>
                </a:solidFill>
              </a:rPr>
              <a:t>المطلوب :</a:t>
            </a:r>
            <a:endParaRPr lang="ar-SA" sz="2400" u="sng" dirty="0">
              <a:solidFill>
                <a:schemeClr val="accent1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E9FFCBB1-FA08-4547-899F-387BD5554372}"/>
              </a:ext>
            </a:extLst>
          </p:cNvPr>
          <p:cNvSpPr txBox="1"/>
          <p:nvPr/>
        </p:nvSpPr>
        <p:spPr>
          <a:xfrm>
            <a:off x="5954400" y="4832305"/>
            <a:ext cx="31244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7030A0"/>
                </a:solidFill>
              </a:rPr>
              <a:t>4ـ بقي معها = 2 ريال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D68E1E5-AB47-40E7-BD9F-AD7BF23ABFB3}"/>
              </a:ext>
            </a:extLst>
          </p:cNvPr>
          <p:cNvSpPr txBox="1"/>
          <p:nvPr/>
        </p:nvSpPr>
        <p:spPr>
          <a:xfrm>
            <a:off x="4945265" y="5660624"/>
            <a:ext cx="423360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7030A0"/>
                </a:solidFill>
              </a:rPr>
              <a:t>2ـ معها قبل شراء القلم = 4+5 =9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A642CCD-7E10-46FF-B963-42EFD6FB45B1}"/>
              </a:ext>
            </a:extLst>
          </p:cNvPr>
          <p:cNvSpPr txBox="1"/>
          <p:nvPr/>
        </p:nvSpPr>
        <p:spPr>
          <a:xfrm>
            <a:off x="3444358" y="6065222"/>
            <a:ext cx="58383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7030A0"/>
                </a:solidFill>
              </a:rPr>
              <a:t> </a:t>
            </a:r>
            <a:r>
              <a:rPr lang="ar-SA" sz="2200" b="1" dirty="0">
                <a:solidFill>
                  <a:srgbClr val="7030A0"/>
                </a:solidFill>
              </a:rPr>
              <a:t>1ـ كان معها قبل شراء الكراسة 9+8= 17ريالا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D4FD364-F754-4F8C-BD0B-DE3B4B3B4F00}"/>
              </a:ext>
            </a:extLst>
          </p:cNvPr>
          <p:cNvSpPr txBox="1"/>
          <p:nvPr/>
        </p:nvSpPr>
        <p:spPr>
          <a:xfrm>
            <a:off x="5875793" y="1746528"/>
            <a:ext cx="31244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u="sng" dirty="0">
                <a:solidFill>
                  <a:schemeClr val="accent1"/>
                </a:solidFill>
              </a:rPr>
              <a:t>المعطيات</a:t>
            </a:r>
            <a:r>
              <a:rPr lang="ar-SA" sz="2400" u="sng" dirty="0">
                <a:solidFill>
                  <a:schemeClr val="accent1"/>
                </a:solidFill>
              </a:rPr>
              <a:t> :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16CFAFE-A8DD-4AE1-959F-D54937E74DB3}"/>
              </a:ext>
            </a:extLst>
          </p:cNvPr>
          <p:cNvSpPr txBox="1"/>
          <p:nvPr/>
        </p:nvSpPr>
        <p:spPr>
          <a:xfrm>
            <a:off x="4672511" y="3866923"/>
            <a:ext cx="31244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7030A0"/>
                </a:solidFill>
              </a:rPr>
              <a:t>كم ريالا كان معها في البداية ؟</a:t>
            </a:r>
          </a:p>
        </p:txBody>
      </p:sp>
      <p:sp>
        <p:nvSpPr>
          <p:cNvPr id="11" name="مستطيل مستدير الزوايا 29">
            <a:extLst>
              <a:ext uri="{FF2B5EF4-FFF2-40B4-BE49-F238E27FC236}">
                <a16:creationId xmlns:a16="http://schemas.microsoft.com/office/drawing/2014/main" id="{23A4F516-C558-4D29-878E-A50E32B70DFF}"/>
              </a:ext>
            </a:extLst>
          </p:cNvPr>
          <p:cNvSpPr/>
          <p:nvPr/>
        </p:nvSpPr>
        <p:spPr>
          <a:xfrm>
            <a:off x="2363848" y="1302015"/>
            <a:ext cx="1540242" cy="3638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اخطط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F7AB19F-2BDD-4942-8C3F-CDC88EE37A55}"/>
              </a:ext>
            </a:extLst>
          </p:cNvPr>
          <p:cNvSpPr txBox="1"/>
          <p:nvPr/>
        </p:nvSpPr>
        <p:spPr>
          <a:xfrm>
            <a:off x="-396552" y="1855013"/>
            <a:ext cx="43006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7030A0"/>
                </a:solidFill>
              </a:rPr>
              <a:t>ابدأ بالنتيجة النهائية ، ثم احل عكسياً</a:t>
            </a:r>
          </a:p>
        </p:txBody>
      </p:sp>
      <p:sp>
        <p:nvSpPr>
          <p:cNvPr id="15" name="مستطيل مستدير الزوايا 29">
            <a:extLst>
              <a:ext uri="{FF2B5EF4-FFF2-40B4-BE49-F238E27FC236}">
                <a16:creationId xmlns:a16="http://schemas.microsoft.com/office/drawing/2014/main" id="{51FDDE40-95FE-4525-A838-E493144C538E}"/>
              </a:ext>
            </a:extLst>
          </p:cNvPr>
          <p:cNvSpPr/>
          <p:nvPr/>
        </p:nvSpPr>
        <p:spPr>
          <a:xfrm>
            <a:off x="2435788" y="2392629"/>
            <a:ext cx="1540242" cy="3638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اتحقق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D5970984-D817-4DDE-82E1-6436D40EFDAF}"/>
              </a:ext>
            </a:extLst>
          </p:cNvPr>
          <p:cNvSpPr txBox="1"/>
          <p:nvPr/>
        </p:nvSpPr>
        <p:spPr>
          <a:xfrm>
            <a:off x="1484637" y="2847609"/>
            <a:ext cx="312441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100" b="1" dirty="0">
                <a:solidFill>
                  <a:srgbClr val="7030A0"/>
                </a:solidFill>
              </a:rPr>
              <a:t>1ـ كان معها = 17 ريالاً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DF0FC889-FEAB-4366-83E5-825F6B1D6201}"/>
              </a:ext>
            </a:extLst>
          </p:cNvPr>
          <p:cNvSpPr txBox="1"/>
          <p:nvPr/>
        </p:nvSpPr>
        <p:spPr>
          <a:xfrm>
            <a:off x="-516428" y="3218150"/>
            <a:ext cx="51889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7030A0"/>
                </a:solidFill>
              </a:rPr>
              <a:t>2ـ بعد شراء الكراسة اصبح معها = 17-8=9 ريالات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BD9F58AD-C637-4239-97F9-2F6F063BFB8B}"/>
              </a:ext>
            </a:extLst>
          </p:cNvPr>
          <p:cNvSpPr txBox="1"/>
          <p:nvPr/>
        </p:nvSpPr>
        <p:spPr>
          <a:xfrm>
            <a:off x="289561" y="3611220"/>
            <a:ext cx="4445249" cy="415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100" b="1" dirty="0">
                <a:solidFill>
                  <a:srgbClr val="7030A0"/>
                </a:solidFill>
              </a:rPr>
              <a:t>3ـ بعد شراء القلم اصبح معها =  9-5=4ريالات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8B613B4C-AC18-4509-824F-871E6957F5F0}"/>
              </a:ext>
            </a:extLst>
          </p:cNvPr>
          <p:cNvSpPr txBox="1"/>
          <p:nvPr/>
        </p:nvSpPr>
        <p:spPr>
          <a:xfrm>
            <a:off x="422202" y="4025536"/>
            <a:ext cx="43126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100" b="1" dirty="0">
                <a:solidFill>
                  <a:srgbClr val="7030A0"/>
                </a:solidFill>
              </a:rPr>
              <a:t>4ـ بعد شراء العصير اصبح معها =2 ريال </a:t>
            </a:r>
          </a:p>
          <a:p>
            <a:r>
              <a:rPr lang="ar-SA" sz="2200" b="1" dirty="0">
                <a:solidFill>
                  <a:srgbClr val="7030A0"/>
                </a:solidFill>
              </a:rPr>
              <a:t>                 ( ما بقي معها )</a:t>
            </a:r>
          </a:p>
        </p:txBody>
      </p:sp>
    </p:spTree>
    <p:extLst>
      <p:ext uri="{BB962C8B-B14F-4D97-AF65-F5344CB8AC3E}">
        <p14:creationId xmlns:p14="http://schemas.microsoft.com/office/powerpoint/2010/main" val="506424668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 animBg="1"/>
      <p:bldP spid="3" grpId="0" animBg="1"/>
      <p:bldP spid="6" grpId="0" animBg="1"/>
      <p:bldP spid="12" grpId="0"/>
      <p:bldP spid="14" grpId="0"/>
      <p:bldP spid="16" grpId="0"/>
      <p:bldP spid="18" grpId="0"/>
      <p:bldP spid="20" grpId="0"/>
      <p:bldP spid="29" grpId="0"/>
      <p:bldP spid="4" grpId="0"/>
      <p:bldP spid="5" grpId="0"/>
      <p:bldP spid="8" grpId="0"/>
      <p:bldP spid="9" grpId="0"/>
      <p:bldP spid="11" grpId="0" animBg="1"/>
      <p:bldP spid="13" grpId="0"/>
      <p:bldP spid="15" grpId="0" animBg="1"/>
      <p:bldP spid="33" grpId="0"/>
      <p:bldP spid="35" grpId="0"/>
      <p:bldP spid="37" grpId="0"/>
      <p:bldP spid="3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14720</TotalTime>
  <Words>719</Words>
  <Application>Microsoft Office PowerPoint</Application>
  <PresentationFormat>عرض على الشاشة (4:3)</PresentationFormat>
  <Paragraphs>118</Paragraphs>
  <Slides>13</Slides>
  <Notes>1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13</vt:i4>
      </vt:variant>
    </vt:vector>
  </HeadingPairs>
  <TitlesOfParts>
    <vt:vector size="20" baseType="lpstr">
      <vt:lpstr>Arial</vt:lpstr>
      <vt:lpstr>Calibri</vt:lpstr>
      <vt:lpstr>Georgia</vt:lpstr>
      <vt:lpstr>Trebuchet MS</vt:lpstr>
      <vt:lpstr>Wingdings 2</vt:lpstr>
      <vt:lpstr>Urban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Yoyo</dc:creator>
  <cp:lastModifiedBy>وفاء العليوي</cp:lastModifiedBy>
  <cp:revision>41</cp:revision>
  <dcterms:created xsi:type="dcterms:W3CDTF">2013-07-09T14:53:23Z</dcterms:created>
  <dcterms:modified xsi:type="dcterms:W3CDTF">2020-11-07T16:08:48Z</dcterms:modified>
</cp:coreProperties>
</file>