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4" r:id="rId1"/>
  </p:sldMasterIdLst>
  <p:notesMasterIdLst>
    <p:notesMasterId r:id="rId9"/>
  </p:notesMasterIdLst>
  <p:sldIdLst>
    <p:sldId id="368" r:id="rId2"/>
    <p:sldId id="369" r:id="rId3"/>
    <p:sldId id="370" r:id="rId4"/>
    <p:sldId id="371" r:id="rId5"/>
    <p:sldId id="372" r:id="rId6"/>
    <p:sldId id="373" r:id="rId7"/>
    <p:sldId id="376" r:id="rId8"/>
  </p:sldIdLst>
  <p:sldSz cx="9144000" cy="6858000" type="screen4x3"/>
  <p:notesSz cx="6858000" cy="9144000"/>
  <p:custDataLst>
    <p:tags r:id="rId10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67" d="100"/>
          <a:sy n="67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13/10/1438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80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901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3873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4956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35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6068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04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059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4457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993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13/10/38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691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7/7/2017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1170977" y="-27384"/>
            <a:ext cx="1888855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0" name="مربع نص 17"/>
          <p:cNvSpPr txBox="1"/>
          <p:nvPr/>
        </p:nvSpPr>
        <p:spPr>
          <a:xfrm>
            <a:off x="3645227" y="545307"/>
            <a:ext cx="1890712" cy="579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الثالث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1367132"/>
            <a:ext cx="58043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ي</a:t>
            </a:r>
            <a:r>
              <a:rPr lang="ar-EG" sz="2800" b="1" dirty="0">
                <a:solidFill>
                  <a:srgbClr val="7030A0"/>
                </a:solidFill>
              </a:rPr>
              <a:t>ُ</a:t>
            </a:r>
            <a:r>
              <a:rPr lang="ar-SA" sz="2800" b="1" dirty="0" smtClean="0">
                <a:solidFill>
                  <a:srgbClr val="7030A0"/>
                </a:solidFill>
              </a:rPr>
              <a:t>م</a:t>
            </a:r>
            <a:r>
              <a:rPr lang="ar-EG" sz="2800" b="1" dirty="0">
                <a:solidFill>
                  <a:srgbClr val="7030A0"/>
                </a:solidFill>
              </a:rPr>
              <a:t>َ</a:t>
            </a:r>
            <a:r>
              <a:rPr lang="ar-SA" sz="2800" b="1" dirty="0" smtClean="0">
                <a:solidFill>
                  <a:srgbClr val="7030A0"/>
                </a:solidFill>
              </a:rPr>
              <a:t>كن الجهازان الهيكلي والعضلي الحيوانات من الحركة أما الجهاز العصبي  فيحس ويتأثر بالمتغيرات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3344845"/>
            <a:ext cx="5983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الجهازان التنفسي والدوري ينقلان الغازات والدم 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4924325"/>
            <a:ext cx="57961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الجهاز الهضمي يفكك الطعام لكي يستخلص منه المخلوق الحي الطاقة التي يحتاج إل</a:t>
            </a:r>
            <a:r>
              <a:rPr lang="ar-EG" sz="2800" b="1" dirty="0" smtClean="0">
                <a:solidFill>
                  <a:srgbClr val="7030A0"/>
                </a:solidFill>
              </a:rPr>
              <a:t>ي</a:t>
            </a:r>
            <a:r>
              <a:rPr lang="ar-SA" sz="2800" b="1" dirty="0" smtClean="0">
                <a:solidFill>
                  <a:srgbClr val="7030A0"/>
                </a:solidFill>
              </a:rPr>
              <a:t>ها ، </a:t>
            </a:r>
            <a:r>
              <a:rPr lang="ar-EG" sz="2800" b="1" dirty="0" smtClean="0">
                <a:solidFill>
                  <a:srgbClr val="7030A0"/>
                </a:solidFill>
              </a:rPr>
              <a:t>أ</a:t>
            </a:r>
            <a:r>
              <a:rPr lang="ar-SA" sz="2800" b="1" dirty="0" smtClean="0">
                <a:solidFill>
                  <a:srgbClr val="7030A0"/>
                </a:solidFill>
              </a:rPr>
              <a:t>ما الجهاز الإخراجي فيخلص الجسم من الفضلات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4" y="1140853"/>
            <a:ext cx="2533328" cy="1837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4" y="2967038"/>
            <a:ext cx="2533328" cy="1833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36" y="4789963"/>
            <a:ext cx="2318062" cy="1687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دبوس زينة 16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4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مربع نص 18"/>
          <p:cNvSpPr txBox="1">
            <a:spLocks noChangeArrowheads="1"/>
          </p:cNvSpPr>
          <p:nvPr/>
        </p:nvSpPr>
        <p:spPr bwMode="auto">
          <a:xfrm>
            <a:off x="1079612" y="2298700"/>
            <a:ext cx="77657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3200" b="1" dirty="0">
                <a:solidFill>
                  <a:srgbClr val="6600CC"/>
                </a:solidFill>
              </a:rPr>
              <a:t>أعمل مطوية كالمبينة في الشكل ، ألخص فيها ما تعلمته </a:t>
            </a:r>
            <a:r>
              <a:rPr lang="ar-EG" altLang="en-US" sz="3200" b="1" dirty="0" smtClean="0">
                <a:solidFill>
                  <a:srgbClr val="6600CC"/>
                </a:solidFill>
              </a:rPr>
              <a:t>عن</a:t>
            </a:r>
            <a:r>
              <a:rPr lang="ar-SA" altLang="en-US" sz="3200" b="1" dirty="0" smtClean="0">
                <a:solidFill>
                  <a:srgbClr val="6600CC"/>
                </a:solidFill>
              </a:rPr>
              <a:t> أجهزة أجسام الحيوانات .</a:t>
            </a:r>
            <a:endParaRPr lang="en-US" altLang="en-US" sz="3200" b="1" dirty="0">
              <a:solidFill>
                <a:srgbClr val="6600CC"/>
              </a:solidFill>
            </a:endParaRPr>
          </a:p>
        </p:txBody>
      </p:sp>
      <p:sp>
        <p:nvSpPr>
          <p:cNvPr id="9" name="موجة مزدوجة 16"/>
          <p:cNvSpPr/>
          <p:nvPr/>
        </p:nvSpPr>
        <p:spPr>
          <a:xfrm>
            <a:off x="6391912" y="825798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0" name="مربع نص 17"/>
          <p:cNvSpPr txBox="1">
            <a:spLocks noChangeArrowheads="1"/>
          </p:cNvSpPr>
          <p:nvPr/>
        </p:nvSpPr>
        <p:spPr bwMode="auto">
          <a:xfrm>
            <a:off x="3185186" y="1124769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ربع نص 7"/>
          <p:cNvSpPr txBox="1"/>
          <p:nvPr/>
        </p:nvSpPr>
        <p:spPr>
          <a:xfrm>
            <a:off x="1242985" y="9909"/>
            <a:ext cx="1600823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2" name="مربع نص 21"/>
          <p:cNvSpPr txBox="1"/>
          <p:nvPr/>
        </p:nvSpPr>
        <p:spPr>
          <a:xfrm>
            <a:off x="6757055" y="18502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3" name="مربع نص 16"/>
          <p:cNvSpPr txBox="1"/>
          <p:nvPr/>
        </p:nvSpPr>
        <p:spPr>
          <a:xfrm>
            <a:off x="3185319" y="18502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الثالث 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57" y="3394580"/>
            <a:ext cx="2047015" cy="27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دبوس زينة 13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9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1178293" y="9171"/>
            <a:ext cx="1816847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6757055" y="18502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0" name="مربع نص 16"/>
          <p:cNvSpPr txBox="1"/>
          <p:nvPr/>
        </p:nvSpPr>
        <p:spPr>
          <a:xfrm>
            <a:off x="3201474" y="-28153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الثالث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349083" y="527229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6588224" y="949743"/>
            <a:ext cx="2276213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1- المفردات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742" y="1645304"/>
            <a:ext cx="82888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الجهاز الذي يأخذ الأكسجين من الهواء أو من الماء للجسم يسمي </a:t>
            </a:r>
            <a:r>
              <a:rPr lang="ar-SA" sz="1400" b="1" dirty="0" smtClean="0">
                <a:solidFill>
                  <a:srgbClr val="7030A0"/>
                </a:solidFill>
              </a:rPr>
              <a:t>........................................</a:t>
            </a:r>
            <a:r>
              <a:rPr lang="ar-SA" sz="2800" b="1" dirty="0" smtClean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1569585"/>
            <a:ext cx="208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الجهاز التنفسي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696312" y="2719545"/>
            <a:ext cx="3116858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2- السبب والنتيجة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831" y="2582340"/>
            <a:ext cx="514395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كيف يؤثر الجهاز العصبي في كل من العضلات والجهاز الهيكلي لتحريك الأرجل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71136"/>
              </p:ext>
            </p:extLst>
          </p:nvPr>
        </p:nvGraphicFramePr>
        <p:xfrm>
          <a:off x="2195736" y="3789040"/>
          <a:ext cx="6096000" cy="198120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/>
                        <a:t>   السبب                     النتيجة </a:t>
                      </a:r>
                      <a:endParaRPr lang="ar-SA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يرسل الجهاز</a:t>
                      </a:r>
                      <a:r>
                        <a:rPr lang="ar-SA" sz="2400" baseline="0" dirty="0" smtClean="0"/>
                        <a:t> العصبي                        تنقبض العضلات                                                                    معلومات إلى العضلات                       وتدفع العظام </a:t>
                      </a:r>
                      <a:endParaRPr lang="ar-SA" sz="24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/>
                        <a:t>العضلات تدفع العظام                         تتحرك الذراع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4355976" y="4149080"/>
            <a:ext cx="151216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43990" y="551723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07620" y="486916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دبوس زينة 18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6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  <p:bldP spid="15" grpId="0" animBg="1"/>
      <p:bldP spid="16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Round Diagonal Corner Rectangle 7"/>
          <p:cNvSpPr/>
          <p:nvPr/>
        </p:nvSpPr>
        <p:spPr>
          <a:xfrm>
            <a:off x="5997379" y="1234460"/>
            <a:ext cx="2880320" cy="58894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3- التفكير الناقد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763" y="1854932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عثرت على شيء فظننت أنه حيوان ما ، إلا أنه لا يوجد منفذ لدخول المواد إلى جسم هذا الشيء . هل من الممكن أن يكون حيوانا فعلا</a:t>
            </a:r>
            <a:r>
              <a:rPr lang="ar-EG" sz="2800" b="1" dirty="0" smtClean="0">
                <a:solidFill>
                  <a:srgbClr val="FF0000"/>
                </a:solidFill>
              </a:rPr>
              <a:t>ً</a:t>
            </a:r>
            <a:r>
              <a:rPr lang="ar-SA" sz="2800" b="1" dirty="0" smtClean="0">
                <a:solidFill>
                  <a:srgbClr val="FF0000"/>
                </a:solidFill>
              </a:rPr>
              <a:t> ؟ أوضح ذلك .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1244848" y="3111824"/>
            <a:ext cx="7372497" cy="3322837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r>
              <a:rPr lang="ar-SA" sz="3200" b="1" dirty="0" smtClean="0">
                <a:solidFill>
                  <a:schemeClr val="tx1"/>
                </a:solidFill>
              </a:rPr>
              <a:t>لا ، ليس حيوانا</a:t>
            </a:r>
            <a:r>
              <a:rPr lang="ar-EG" sz="3200" b="1" dirty="0" smtClean="0">
                <a:solidFill>
                  <a:schemeClr val="tx1"/>
                </a:solidFill>
              </a:rPr>
              <a:t>ً</a:t>
            </a:r>
            <a:r>
              <a:rPr lang="ar-SA" sz="3200" b="1" dirty="0" smtClean="0">
                <a:solidFill>
                  <a:schemeClr val="tx1"/>
                </a:solidFill>
              </a:rPr>
              <a:t> ، لا يمكنه إدخال الغذاء إلى جسمه والحصول على الطاقة لأداء وظائف الحياة 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1" name="مربع نص 7"/>
          <p:cNvSpPr txBox="1"/>
          <p:nvPr/>
        </p:nvSpPr>
        <p:spPr>
          <a:xfrm>
            <a:off x="1314993" y="9171"/>
            <a:ext cx="1456807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2" name="مربع نص 21"/>
          <p:cNvSpPr txBox="1"/>
          <p:nvPr/>
        </p:nvSpPr>
        <p:spPr>
          <a:xfrm>
            <a:off x="6757055" y="9171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3" name="مربع نص 16"/>
          <p:cNvSpPr txBox="1"/>
          <p:nvPr/>
        </p:nvSpPr>
        <p:spPr>
          <a:xfrm>
            <a:off x="3194517" y="9171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الثالث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4" name="مربع نص 21"/>
          <p:cNvSpPr txBox="1"/>
          <p:nvPr/>
        </p:nvSpPr>
        <p:spPr>
          <a:xfrm>
            <a:off x="2349083" y="545494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5" name="دبوس زينة 14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6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1242985" y="9171"/>
            <a:ext cx="1665609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6757055" y="19240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0" name="مربع نص 16"/>
          <p:cNvSpPr txBox="1"/>
          <p:nvPr/>
        </p:nvSpPr>
        <p:spPr>
          <a:xfrm>
            <a:off x="3203848" y="11355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الثالث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349083" y="536885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103737" y="1304475"/>
            <a:ext cx="3744416" cy="52350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أختار الإجابة الصحيحة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844824"/>
            <a:ext cx="65084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4- المعدة من أعضاء الجهاز 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2088" y="3840183"/>
            <a:ext cx="7716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5- وظيفة الجهاز </a:t>
            </a:r>
            <a:r>
              <a:rPr lang="ar-EG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الإخراجي هي : 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ستطيل 12"/>
          <p:cNvSpPr/>
          <p:nvPr/>
        </p:nvSpPr>
        <p:spPr>
          <a:xfrm>
            <a:off x="5508104" y="2492896"/>
            <a:ext cx="2808312" cy="504056"/>
          </a:xfrm>
          <a:prstGeom prst="rect">
            <a:avLst/>
          </a:prstGeom>
          <a:solidFill>
            <a:srgbClr val="F14124">
              <a:lumMod val="75000"/>
            </a:srgbClr>
          </a:solidFill>
          <a:ln w="1905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أ) العصبي</a:t>
            </a:r>
          </a:p>
        </p:txBody>
      </p:sp>
      <p:sp>
        <p:nvSpPr>
          <p:cNvPr id="19" name="مستطيل 32"/>
          <p:cNvSpPr/>
          <p:nvPr/>
        </p:nvSpPr>
        <p:spPr>
          <a:xfrm>
            <a:off x="1376486" y="2492896"/>
            <a:ext cx="2835473" cy="504056"/>
          </a:xfrm>
          <a:prstGeom prst="rect">
            <a:avLst/>
          </a:prstGeom>
          <a:solidFill>
            <a:srgbClr val="F14124">
              <a:lumMod val="75000"/>
            </a:srgbClr>
          </a:solidFill>
          <a:ln w="1905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ب) الهضمي</a:t>
            </a:r>
          </a:p>
        </p:txBody>
      </p:sp>
      <p:sp>
        <p:nvSpPr>
          <p:cNvPr id="20" name="مستطيل 33"/>
          <p:cNvSpPr/>
          <p:nvPr/>
        </p:nvSpPr>
        <p:spPr>
          <a:xfrm>
            <a:off x="5508104" y="3188196"/>
            <a:ext cx="2808312" cy="504056"/>
          </a:xfrm>
          <a:prstGeom prst="rect">
            <a:avLst/>
          </a:prstGeom>
          <a:solidFill>
            <a:srgbClr val="F14124">
              <a:lumMod val="75000"/>
            </a:srgbClr>
          </a:solidFill>
          <a:ln w="1905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ج) الهيكلي</a:t>
            </a:r>
          </a:p>
        </p:txBody>
      </p:sp>
      <p:sp>
        <p:nvSpPr>
          <p:cNvPr id="21" name="مستطيل 33"/>
          <p:cNvSpPr/>
          <p:nvPr/>
        </p:nvSpPr>
        <p:spPr>
          <a:xfrm>
            <a:off x="1376487" y="3188196"/>
            <a:ext cx="2835472" cy="504056"/>
          </a:xfrm>
          <a:prstGeom prst="rect">
            <a:avLst/>
          </a:prstGeom>
          <a:solidFill>
            <a:srgbClr val="F14124">
              <a:lumMod val="75000"/>
            </a:srgbClr>
          </a:solidFill>
          <a:ln w="1905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/>
                <a:cs typeface="Sakkal Majalla"/>
              </a:rPr>
              <a:t>د) الدوراني</a:t>
            </a:r>
          </a:p>
        </p:txBody>
      </p:sp>
      <p:sp>
        <p:nvSpPr>
          <p:cNvPr id="22" name="مستطيل 12"/>
          <p:cNvSpPr/>
          <p:nvPr/>
        </p:nvSpPr>
        <p:spPr>
          <a:xfrm>
            <a:off x="4860032" y="4461892"/>
            <a:ext cx="374441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rgbClr val="FFFF00"/>
                </a:solidFill>
              </a:rPr>
              <a:t>أ) أخذ الأكسجين من الماء والهواء</a:t>
            </a:r>
            <a:endParaRPr lang="ar-EG" sz="2800" b="1" dirty="0">
              <a:solidFill>
                <a:srgbClr val="FFFF00"/>
              </a:solidFill>
            </a:endParaRPr>
          </a:p>
        </p:txBody>
      </p:sp>
      <p:sp>
        <p:nvSpPr>
          <p:cNvPr id="23" name="مستطيل 32"/>
          <p:cNvSpPr/>
          <p:nvPr/>
        </p:nvSpPr>
        <p:spPr>
          <a:xfrm>
            <a:off x="971600" y="4461892"/>
            <a:ext cx="3528391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rgbClr val="FFFF00"/>
                </a:solidFill>
              </a:rPr>
              <a:t>ب) دعم العضلات</a:t>
            </a:r>
            <a:endParaRPr lang="ar-EG" sz="2800" b="1" dirty="0">
              <a:solidFill>
                <a:srgbClr val="FFFF00"/>
              </a:solidFill>
            </a:endParaRPr>
          </a:p>
        </p:txBody>
      </p:sp>
      <p:sp>
        <p:nvSpPr>
          <p:cNvPr id="24" name="مستطيل 33"/>
          <p:cNvSpPr/>
          <p:nvPr/>
        </p:nvSpPr>
        <p:spPr>
          <a:xfrm>
            <a:off x="4860032" y="5157192"/>
            <a:ext cx="374441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rgbClr val="FFFF00"/>
                </a:solidFill>
              </a:rPr>
              <a:t>ج) تحليل الطعام</a:t>
            </a:r>
            <a:endParaRPr lang="ar-EG" sz="2800" b="1" dirty="0">
              <a:solidFill>
                <a:srgbClr val="FFFF00"/>
              </a:solidFill>
            </a:endParaRPr>
          </a:p>
        </p:txBody>
      </p:sp>
      <p:sp>
        <p:nvSpPr>
          <p:cNvPr id="25" name="مستطيل 33"/>
          <p:cNvSpPr/>
          <p:nvPr/>
        </p:nvSpPr>
        <p:spPr>
          <a:xfrm>
            <a:off x="971600" y="5157192"/>
            <a:ext cx="3528391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rgbClr val="FFFF00"/>
                </a:solidFill>
              </a:rPr>
              <a:t>د) تخليص الجسم من الفضلات</a:t>
            </a:r>
            <a:endParaRPr lang="ar-EG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5" grpId="0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1242985" y="9909"/>
            <a:ext cx="167283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الثاني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6757055" y="9909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0" name="مربع نص 16"/>
          <p:cNvSpPr txBox="1"/>
          <p:nvPr/>
        </p:nvSpPr>
        <p:spPr>
          <a:xfrm>
            <a:off x="3185452" y="18843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الثالث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349083" y="555222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508149" y="1192192"/>
            <a:ext cx="3312368" cy="7966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6- السؤال الأساسي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0855" y="2096833"/>
            <a:ext cx="78045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كيف تساعد أجهزة الجسم الحيوانات على البقاء ؟</a:t>
            </a:r>
          </a:p>
        </p:txBody>
      </p:sp>
      <p:sp>
        <p:nvSpPr>
          <p:cNvPr id="14" name="Horizontal Scroll 13"/>
          <p:cNvSpPr/>
          <p:nvPr/>
        </p:nvSpPr>
        <p:spPr>
          <a:xfrm>
            <a:off x="971600" y="2779186"/>
            <a:ext cx="7833020" cy="3552583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r>
              <a:rPr lang="ar-SA" sz="3200" b="1" dirty="0" smtClean="0">
                <a:solidFill>
                  <a:schemeClr val="tx1"/>
                </a:solidFill>
              </a:rPr>
              <a:t>تساعد أجهزة الجسم الحيوانات على البقاء لتمكينها من القيام بوظائف الحياة المختلفة . </a:t>
            </a:r>
          </a:p>
          <a:p>
            <a:r>
              <a:rPr lang="ar-SA" sz="3200" b="1" dirty="0" smtClean="0">
                <a:solidFill>
                  <a:schemeClr val="tx1"/>
                </a:solidFill>
              </a:rPr>
              <a:t>فمثلا</a:t>
            </a:r>
            <a:r>
              <a:rPr lang="ar-EG" sz="3200" b="1" smtClean="0">
                <a:solidFill>
                  <a:schemeClr val="tx1"/>
                </a:solidFill>
              </a:rPr>
              <a:t>ً</a:t>
            </a:r>
            <a:r>
              <a:rPr lang="ar-SA" sz="3200" b="1" smtClean="0">
                <a:solidFill>
                  <a:schemeClr val="tx1"/>
                </a:solidFill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</a:rPr>
              <a:t>تحصل الحيوانات على الطاقة من الغذاء بعد هضمه وتحليله في الجهاز الهضمي 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3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4096" cy="1263848"/>
          </a:xfrm>
          <a:prstGeom prst="rect">
            <a:avLst/>
          </a:prstGeom>
          <a:noFill/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827584" cy="1068412"/>
          </a:xfrm>
          <a:prstGeom prst="rect">
            <a:avLst/>
          </a:prstGeom>
          <a:noFill/>
        </p:spPr>
      </p:pic>
      <p:sp>
        <p:nvSpPr>
          <p:cNvPr id="6" name="شكل بيضاوي 10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الرئيسية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886544" cy="886545"/>
          </a:xfrm>
          <a:prstGeom prst="rect">
            <a:avLst/>
          </a:prstGeom>
          <a:noFill/>
        </p:spPr>
      </p:pic>
      <p:sp>
        <p:nvSpPr>
          <p:cNvPr id="11" name="مربع نص 21"/>
          <p:cNvSpPr txBox="1"/>
          <p:nvPr/>
        </p:nvSpPr>
        <p:spPr>
          <a:xfrm>
            <a:off x="2354486" y="-27384"/>
            <a:ext cx="4449762" cy="895826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الواجب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542155" y="117593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/>
              <a:t>س:اختر الاجابة الصحيحة فيما يأتي؟</a:t>
            </a:r>
            <a:endParaRPr lang="en-US" sz="2800" dirty="0"/>
          </a:p>
        </p:txBody>
      </p:sp>
      <p:sp>
        <p:nvSpPr>
          <p:cNvPr id="3" name="مستطيل 2"/>
          <p:cNvSpPr/>
          <p:nvPr/>
        </p:nvSpPr>
        <p:spPr>
          <a:xfrm>
            <a:off x="539552" y="198884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bg2">
                    <a:lumMod val="25000"/>
                  </a:schemeClr>
                </a:solidFill>
              </a:rPr>
              <a:t>1ــ المعدة من أعضاء الجهاز :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أـ العصبي .                                ب- الهضمي 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ج- الهيكلي .                                  د- الدوري . </a:t>
            </a:r>
            <a:endParaRPr lang="ar-SA" sz="2800" b="1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chemeClr val="bg2">
                    <a:lumMod val="25000"/>
                  </a:schemeClr>
                </a:solidFill>
              </a:rPr>
              <a:t>2ــ وظيفة الجهاز </a:t>
            </a:r>
            <a:r>
              <a:rPr lang="ar-SA" sz="2800" b="1" dirty="0" err="1">
                <a:solidFill>
                  <a:schemeClr val="bg2">
                    <a:lumMod val="25000"/>
                  </a:schemeClr>
                </a:solidFill>
              </a:rPr>
              <a:t>الإخراجي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</a:rPr>
              <a:t> هي : </a:t>
            </a:r>
            <a:endParaRPr lang="ar-S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أ- أخذ الأكسجين من الماء والهواء .     </a:t>
            </a:r>
            <a:r>
              <a:rPr lang="ar-SA" sz="2800" b="1" dirty="0" smtClean="0">
                <a:solidFill>
                  <a:srgbClr val="C00000"/>
                </a:solidFill>
              </a:rPr>
              <a:t>	ب- </a:t>
            </a:r>
            <a:r>
              <a:rPr lang="ar-SA" sz="2800" b="1" dirty="0">
                <a:solidFill>
                  <a:srgbClr val="C00000"/>
                </a:solidFill>
              </a:rPr>
              <a:t>دعم العضلات  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ج- تحليل الطعام .                       </a:t>
            </a:r>
            <a:r>
              <a:rPr lang="ar-SA" sz="2800" b="1" dirty="0" smtClean="0">
                <a:solidFill>
                  <a:srgbClr val="C00000"/>
                </a:solidFill>
              </a:rPr>
              <a:t>	   	د- </a:t>
            </a:r>
            <a:r>
              <a:rPr lang="ar-SA" sz="2800" b="1" dirty="0">
                <a:solidFill>
                  <a:srgbClr val="C00000"/>
                </a:solidFill>
              </a:rPr>
              <a:t>تخليص الجسم من الفضلات 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76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</TotalTime>
  <Words>387</Words>
  <Application>Microsoft Office PowerPoint</Application>
  <PresentationFormat>عرض على الشاشة (3:4)‏</PresentationFormat>
  <Paragraphs>81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User</cp:lastModifiedBy>
  <cp:revision>351</cp:revision>
  <dcterms:created xsi:type="dcterms:W3CDTF">2011-03-17T07:07:04Z</dcterms:created>
  <dcterms:modified xsi:type="dcterms:W3CDTF">2017-07-07T04:01:54Z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