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667000" y="824805"/>
            <a:ext cx="56388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يذهب الطلاب إلي المدرسة صباحا . </a:t>
            </a:r>
            <a:endParaRPr lang="ar-SA" sz="2800" b="1" dirty="0">
              <a:solidFill>
                <a:prstClr val="black"/>
              </a:solidFill>
            </a:endParaRPr>
          </a:p>
          <a:p>
            <a:r>
              <a:rPr lang="ar-SA" sz="2800" b="1" dirty="0" smtClean="0">
                <a:solidFill>
                  <a:prstClr val="black"/>
                </a:solidFill>
              </a:rPr>
              <a:t>فإذا كان هناك 4 سيارات تنقل الطلاب إلي المدرسة ، وكانت كل سيارة تنقل 9 طلاب ، وكان نصف الطلاب في الصف الأول ، فما عدد الطلاب الذين يركبون ف السيارات الأربع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05" y="856650"/>
            <a:ext cx="18478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762000" y="3418344"/>
            <a:ext cx="74676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أفهم</a:t>
            </a:r>
            <a:r>
              <a:rPr lang="ar-SA" sz="36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>
                <a:solidFill>
                  <a:prstClr val="black"/>
                </a:solidFill>
              </a:rPr>
              <a:t>       </a:t>
            </a:r>
            <a:r>
              <a:rPr lang="ar-SA" sz="3200" b="1" dirty="0" smtClean="0">
                <a:solidFill>
                  <a:srgbClr val="FF0000"/>
                </a:solidFill>
              </a:rPr>
              <a:t>المعطيات التي أعرفها ؟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800" b="1" dirty="0" smtClean="0">
                <a:solidFill>
                  <a:prstClr val="black"/>
                </a:solidFill>
              </a:rPr>
              <a:t>يذهب الطلاب إلي المدرسة صباحا . </a:t>
            </a:r>
            <a:endParaRPr lang="ar-SA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يذهب الطلاب إلي المدرسة في 4 سيارات كل منها تنقل 9 طلاب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نصف الطلاب في الصف الأول . </a:t>
            </a:r>
          </a:p>
          <a:p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             ما المطلوب؟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عدد الطلاب الذين يركبون في السيارات الأربع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سهم إلى اليسار 12">
            <a:hlinkClick r:id="" action="ppaction://noaction"/>
          </p:cNvPr>
          <p:cNvSpPr/>
          <p:nvPr/>
        </p:nvSpPr>
        <p:spPr>
          <a:xfrm>
            <a:off x="914400" y="5230416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8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88158" y="763570"/>
            <a:ext cx="74676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أخطط </a:t>
            </a:r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أقرر ما المعطيات الضرورية لحل المسألة ؟ </a:t>
            </a:r>
          </a:p>
          <a:p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                      المعطيات الضرورية هي 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عدد السيارات . </a:t>
            </a:r>
            <a:endParaRPr lang="ar-SA" sz="2400" b="1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عدد الطلاب الذين تنقلهم كل سيارة . </a:t>
            </a:r>
          </a:p>
        </p:txBody>
      </p:sp>
      <p:sp>
        <p:nvSpPr>
          <p:cNvPr id="2" name="سحابة 1"/>
          <p:cNvSpPr/>
          <p:nvPr/>
        </p:nvSpPr>
        <p:spPr>
          <a:xfrm>
            <a:off x="152400" y="854122"/>
            <a:ext cx="2790971" cy="196527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</a:rPr>
              <a:t>المعطيات الزائدة  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ar-SA" sz="2000" b="1" dirty="0" smtClean="0">
                <a:solidFill>
                  <a:prstClr val="black"/>
                </a:solidFill>
              </a:rPr>
              <a:t>موعد المدرسة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ar-SA" sz="2000" b="1" dirty="0" smtClean="0">
                <a:solidFill>
                  <a:prstClr val="black"/>
                </a:solidFill>
              </a:rPr>
              <a:t>نصف الطلاب في الصف الأول.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88158" y="2729805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أحـــــل    </a:t>
            </a:r>
            <a:r>
              <a:rPr lang="ar-SA" sz="2400" b="1" dirty="0" smtClean="0">
                <a:solidFill>
                  <a:prstClr val="black"/>
                </a:solidFill>
              </a:rPr>
              <a:t>لإيجاد عدد الطلاب الذين تنقلهم السيارات الأربع ، نضرب عدد السيارات في عدد الطلاب الذين تنقلهم كل سيارة . </a:t>
            </a:r>
          </a:p>
          <a:p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    4            ×            9        = 36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14400" y="4114800"/>
            <a:ext cx="71127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عدد الطلاب الذين تنقلهم السيارات الأربع = 36 طالبا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85800" y="4740295"/>
            <a:ext cx="7528446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أتحقق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أراجع الحل ، بما أن 9 + 9 + 9 + 9 = 36 فإن الجواب صحيح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2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" grpId="0" animBg="1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5943600" y="791028"/>
            <a:ext cx="23485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أحلل المهارة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68740" y="762000"/>
            <a:ext cx="52748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بالرجوع إلي المسألة في الصفحة السابقة ، أجيب عن الأسئلة الآتية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687232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68740" y="1671935"/>
            <a:ext cx="7590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كيف أعرف المعلومات الضرورية والمعلومات غير الضرورية في المسألة ؟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62001" y="2209800"/>
            <a:ext cx="749745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أفكر في المطلوب في إيجاده في المسألة ، وأحدد المعطيات المستخدمة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( معلومات ضرورية ) وغير المستخدمة ( غير الضرورية ) . </a:t>
            </a: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914400" y="3200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22860" y="3363632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85800" y="3348335"/>
            <a:ext cx="75907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أفرض أنه يوجد 36 طالبا و3 سيارات فقط ، فكم طالبا يفترض أن يركب في كل سيارة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981200" y="4038600"/>
            <a:ext cx="4912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 × 12 = 36 ، إذن 12 طالبا . </a:t>
            </a:r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914400" y="4724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مستطيل مستدير الزوايا 18"/>
          <p:cNvSpPr/>
          <p:nvPr/>
        </p:nvSpPr>
        <p:spPr>
          <a:xfrm>
            <a:off x="8322860" y="4963832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34089" y="4948535"/>
            <a:ext cx="797171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أراجع إجابتي عن السؤال 2 . وأذكر كيف أتحقق من صحة إجابتي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83442" y="5562600"/>
            <a:ext cx="71127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12+ 12+ 12 = 36 ، إذن الإجابة صحيحة . </a:t>
            </a:r>
          </a:p>
        </p:txBody>
      </p:sp>
      <p:sp>
        <p:nvSpPr>
          <p:cNvPr id="22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5" grpId="0" animBg="1"/>
      <p:bldP spid="16" grpId="0"/>
      <p:bldP spid="17" grpId="0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604602" y="828559"/>
            <a:ext cx="2487996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لأحل المهارة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769257"/>
            <a:ext cx="570817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أحل كلا من المسائل الآتية ، أكتب المعلومات الناقصة إن وجدت ، وأضع خطا تحت المعلومات الزائدة إن وجدت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839632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505200" y="1836003"/>
            <a:ext cx="47542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في الجدول أدناه قائمة بالأشياء التي اشتراها ناصر من المكتبة . كم ريالا أعاد له البائع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04005"/>
              </p:ext>
            </p:extLst>
          </p:nvPr>
        </p:nvGraphicFramePr>
        <p:xfrm>
          <a:off x="1066800" y="1793240"/>
          <a:ext cx="2286000" cy="14833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السلعة 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السعر بالريال 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أقلام 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أوراق 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ورق تجليد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914400" y="3591580"/>
            <a:ext cx="716245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بحاجة إلي معرفة كمية النقود التي أعطاها ناصر للبائع . </a:t>
            </a: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914400" y="4343400"/>
            <a:ext cx="729451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مستطيل مستدير الزوايا 17"/>
          <p:cNvSpPr/>
          <p:nvPr/>
        </p:nvSpPr>
        <p:spPr>
          <a:xfrm>
            <a:off x="8305800" y="48042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990600" y="4572000"/>
            <a:ext cx="726885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القياس : طول حزام سلمي 58 سنتمترا ، وطول حزام أختها 48 سنتمترا . كم يزيد طول حزام سلمى على حزام أختها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362200" y="5486400"/>
            <a:ext cx="483045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58 – 48 = 10 سنتمترات .</a:t>
            </a:r>
          </a:p>
        </p:txBody>
      </p:sp>
      <p:sp>
        <p:nvSpPr>
          <p:cNvPr id="17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8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604602" y="828559"/>
            <a:ext cx="2487996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لأحل المهارة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769257"/>
            <a:ext cx="570817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أحل كلا من المسائل الآتية ، أكتب المعلومات الناقصة إن وجدت ، وأضع خطا تحت المعلومات الزائدة إن وجدت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7562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14400" y="1586805"/>
            <a:ext cx="73450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مع أحمد بطاقات دخول لمباراة كرة قدم . فإذا كان عشرة منها درجة أولي . ومع صديقه مثل عدد البطاقات التي معه مرتين . فكم بطاقة مع صديق أحمد ؟ 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914400" y="2895600"/>
            <a:ext cx="716245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بحاجة إلي معرفة عدد البطاقات التي كانت مع أحمد . </a:t>
            </a: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914400" y="3581400"/>
            <a:ext cx="729451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مستطيل مستدير الزوايا 17"/>
          <p:cNvSpPr/>
          <p:nvPr/>
        </p:nvSpPr>
        <p:spPr>
          <a:xfrm>
            <a:off x="8305800" y="37338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990600" y="3657600"/>
            <a:ext cx="726885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الرسم التالي يبين عدد القمصان البيضاء وعدد القمصان الزرقاء في محل لبيع الملابس . فكم سيكلف شراء قميص أبيض وآخر أزرق ، إذا كان ثمن القميص الأبيض 67 ريالا  وثمن الأزرق 75 ريالا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378461" y="5215444"/>
            <a:ext cx="483045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67 + 75 = 142 ريالا . </a:t>
            </a:r>
          </a:p>
        </p:txBody>
      </p:sp>
      <p:cxnSp>
        <p:nvCxnSpPr>
          <p:cNvPr id="15" name="رابط مستقيم 14"/>
          <p:cNvCxnSpPr/>
          <p:nvPr/>
        </p:nvCxnSpPr>
        <p:spPr>
          <a:xfrm flipH="1">
            <a:off x="1371601" y="2057400"/>
            <a:ext cx="1098644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flipH="1">
            <a:off x="7054756" y="2514599"/>
            <a:ext cx="1098644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415" name="رابط مستقيم 17414"/>
          <p:cNvCxnSpPr/>
          <p:nvPr/>
        </p:nvCxnSpPr>
        <p:spPr>
          <a:xfrm>
            <a:off x="1219200" y="4038600"/>
            <a:ext cx="5105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68" y="4712781"/>
            <a:ext cx="2364265" cy="147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8" grpId="0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20688"/>
            <a:ext cx="6296670" cy="1455000"/>
          </a:xfrm>
          <a:prstGeom prst="rect">
            <a:avLst/>
          </a:prstGeom>
        </p:spPr>
      </p:pic>
      <p:sp>
        <p:nvSpPr>
          <p:cNvPr id="22" name="مربع نص 12"/>
          <p:cNvSpPr txBox="1"/>
          <p:nvPr/>
        </p:nvSpPr>
        <p:spPr>
          <a:xfrm>
            <a:off x="899592" y="2276872"/>
            <a:ext cx="71624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يضاف إلى السؤال بعد كلمة المكتبة. </a:t>
            </a:r>
            <a:r>
              <a:rPr lang="ar-SA" sz="2800" b="1" dirty="0" smtClean="0">
                <a:solidFill>
                  <a:srgbClr val="FF0000"/>
                </a:solidFill>
              </a:rPr>
              <a:t>إذا أعطى </a:t>
            </a:r>
            <a:r>
              <a:rPr lang="ar-SA" sz="2800" b="1" dirty="0">
                <a:solidFill>
                  <a:srgbClr val="FF0000"/>
                </a:solidFill>
              </a:rPr>
              <a:t>ناصر البائع ١٠ ريالات ، فكم ريا ً لا أعاد له البائع؟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  <p:sp>
        <p:nvSpPr>
          <p:cNvPr id="23" name="مربع نص 12"/>
          <p:cNvSpPr txBox="1"/>
          <p:nvPr/>
        </p:nvSpPr>
        <p:spPr>
          <a:xfrm>
            <a:off x="883287" y="3403175"/>
            <a:ext cx="716245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4 ريال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537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16</cp:revision>
  <dcterms:created xsi:type="dcterms:W3CDTF">2015-10-06T14:56:54Z</dcterms:created>
  <dcterms:modified xsi:type="dcterms:W3CDTF">2019-04-20T10:20:11Z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