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23" r:id="rId2"/>
    <p:sldId id="256" r:id="rId3"/>
    <p:sldId id="295" r:id="rId4"/>
    <p:sldId id="296" r:id="rId5"/>
    <p:sldId id="338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8" r:id="rId24"/>
    <p:sldId id="317" r:id="rId25"/>
    <p:sldId id="319" r:id="rId26"/>
    <p:sldId id="306" r:id="rId27"/>
    <p:sldId id="327" r:id="rId28"/>
    <p:sldId id="345" r:id="rId29"/>
    <p:sldId id="328" r:id="rId30"/>
    <p:sldId id="346" r:id="rId31"/>
    <p:sldId id="329" r:id="rId32"/>
    <p:sldId id="334" r:id="rId33"/>
    <p:sldId id="330" r:id="rId34"/>
    <p:sldId id="341" r:id="rId35"/>
    <p:sldId id="343" r:id="rId36"/>
    <p:sldId id="347" r:id="rId37"/>
    <p:sldId id="348" r:id="rId38"/>
    <p:sldId id="349" r:id="rId39"/>
    <p:sldId id="344" r:id="rId40"/>
    <p:sldId id="332" r:id="rId41"/>
    <p:sldId id="333" r:id="rId42"/>
    <p:sldId id="335" r:id="rId43"/>
    <p:sldId id="336" r:id="rId44"/>
    <p:sldId id="337" r:id="rId45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FF00"/>
    <a:srgbClr val="0000FF"/>
    <a:srgbClr val="9900FF"/>
    <a:srgbClr val="CC00CC"/>
    <a:srgbClr val="FF3300"/>
    <a:srgbClr val="008000"/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915" autoAdjust="0"/>
    <p:restoredTop sz="94677" autoAdjust="0"/>
  </p:normalViewPr>
  <p:slideViewPr>
    <p:cSldViewPr>
      <p:cViewPr varScale="1">
        <p:scale>
          <a:sx n="30" d="100"/>
          <a:sy n="30" d="100"/>
        </p:scale>
        <p:origin x="-78" y="-9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304C-B83B-4A41-BEF4-67B1DA53C066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D0FED-429A-4827-BBD3-5C9A01B9294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D9170-A2F3-421B-AECE-F838F8193571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B3639-BE59-47A3-9E60-EFE6170E8F3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82689-F92F-4C56-AFA2-519BFCC7C5E6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779FB-25A0-4396-86FE-ADC07C7221A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F73E0-7379-44F9-86CC-1A21785ACC24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91287-7E10-4805-8286-23D441E58CC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05AA-C829-486E-A155-5B9C584891EC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486A9-F891-428F-98C8-4F02C4EA3A7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F5120-6A22-4A1D-80F1-04356EB3CD5F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4CFE4-9773-48B8-A255-2DEEDF33251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4AA41-0886-4044-90FA-EE0E8E930ABD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4A33C-7FD1-42DC-A1FD-278141DEBCE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960EE-27DE-4F15-A99D-680D303CCA63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1C903-3047-454C-8A07-AA430F7F076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065FF-72B4-4651-A5E4-19E0DB903E51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D77E3-877D-4423-A01C-7689B65E41D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DA336-72AC-4721-B237-CFA38627D0A5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C7CFD-1EBA-4474-B66A-71C5F1E93BC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D6B61-381A-46E0-B9DC-BBC0FA739CA9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8F20E-233A-4412-9D1C-F5C3BAA83CB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 bright="-14000" contras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1FD756-9957-4881-9E75-23D0F8E8EDBC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2E4BA8-29EF-4C88-B87B-8277D63B495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1149 - suspense notes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7" Type="http://schemas.openxmlformats.org/officeDocument/2006/relationships/audio" Target="../media/audio4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8.wav"/><Relationship Id="rId5" Type="http://schemas.openxmlformats.org/officeDocument/2006/relationships/audio" Target="../media/audio47.wav"/><Relationship Id="rId4" Type="http://schemas.openxmlformats.org/officeDocument/2006/relationships/audio" Target="../media/audio4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2.wav"/><Relationship Id="rId5" Type="http://schemas.openxmlformats.org/officeDocument/2006/relationships/audio" Target="../media/audio51.wav"/><Relationship Id="rId4" Type="http://schemas.openxmlformats.org/officeDocument/2006/relationships/audio" Target="../media/audio5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6.wav"/><Relationship Id="rId5" Type="http://schemas.openxmlformats.org/officeDocument/2006/relationships/audio" Target="../media/audio55.wav"/><Relationship Id="rId4" Type="http://schemas.openxmlformats.org/officeDocument/2006/relationships/audio" Target="../media/audio5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58.wav"/><Relationship Id="rId4" Type="http://schemas.openxmlformats.org/officeDocument/2006/relationships/audio" Target="../media/audio5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60.wav"/><Relationship Id="rId4" Type="http://schemas.openxmlformats.org/officeDocument/2006/relationships/audio" Target="../media/audio5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62.wav"/><Relationship Id="rId4" Type="http://schemas.openxmlformats.org/officeDocument/2006/relationships/audio" Target="../media/audio6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5.wav"/><Relationship Id="rId5" Type="http://schemas.openxmlformats.org/officeDocument/2006/relationships/audio" Target="../media/audio64.wav"/><Relationship Id="rId4" Type="http://schemas.openxmlformats.org/officeDocument/2006/relationships/audio" Target="../media/audio6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67.wav"/><Relationship Id="rId4" Type="http://schemas.openxmlformats.org/officeDocument/2006/relationships/audio" Target="../media/audio6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68.wav"/><Relationship Id="rId7" Type="http://schemas.openxmlformats.org/officeDocument/2006/relationships/audio" Target="../media/audio7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1.wav"/><Relationship Id="rId5" Type="http://schemas.openxmlformats.org/officeDocument/2006/relationships/audio" Target="../media/audio70.wav"/><Relationship Id="rId4" Type="http://schemas.openxmlformats.org/officeDocument/2006/relationships/audio" Target="../media/audio69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68.wav"/><Relationship Id="rId7" Type="http://schemas.openxmlformats.org/officeDocument/2006/relationships/audio" Target="../media/audio7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5.wav"/><Relationship Id="rId5" Type="http://schemas.openxmlformats.org/officeDocument/2006/relationships/audio" Target="../media/audio74.wav"/><Relationship Id="rId4" Type="http://schemas.openxmlformats.org/officeDocument/2006/relationships/audio" Target="../media/audio73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68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9.wav"/><Relationship Id="rId5" Type="http://schemas.openxmlformats.org/officeDocument/2006/relationships/audio" Target="../media/audio78.wav"/><Relationship Id="rId4" Type="http://schemas.openxmlformats.org/officeDocument/2006/relationships/audio" Target="../media/audio7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81.wav"/><Relationship Id="rId7" Type="http://schemas.openxmlformats.org/officeDocument/2006/relationships/audio" Target="../media/audio8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4.wav"/><Relationship Id="rId5" Type="http://schemas.openxmlformats.org/officeDocument/2006/relationships/audio" Target="../media/audio83.wav"/><Relationship Id="rId4" Type="http://schemas.openxmlformats.org/officeDocument/2006/relationships/audio" Target="../media/audio8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9.wav"/><Relationship Id="rId5" Type="http://schemas.openxmlformats.org/officeDocument/2006/relationships/audio" Target="../media/audio88.wav"/><Relationship Id="rId4" Type="http://schemas.openxmlformats.org/officeDocument/2006/relationships/audio" Target="../media/audio87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2.wav"/><Relationship Id="rId5" Type="http://schemas.openxmlformats.org/officeDocument/2006/relationships/audio" Target="../media/audio91.wav"/><Relationship Id="rId4" Type="http://schemas.openxmlformats.org/officeDocument/2006/relationships/audio" Target="../media/audio9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audio" Target="../media/audio94.wav"/><Relationship Id="rId4" Type="http://schemas.openxmlformats.org/officeDocument/2006/relationships/audio" Target="../media/audio9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9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13" Type="http://schemas.openxmlformats.org/officeDocument/2006/relationships/audio" Target="../media/audio109.wav"/><Relationship Id="rId18" Type="http://schemas.openxmlformats.org/officeDocument/2006/relationships/image" Target="../media/image13.png"/><Relationship Id="rId3" Type="http://schemas.openxmlformats.org/officeDocument/2006/relationships/audio" Target="../media/audio99.wav"/><Relationship Id="rId7" Type="http://schemas.openxmlformats.org/officeDocument/2006/relationships/audio" Target="../media/audio103.wav"/><Relationship Id="rId12" Type="http://schemas.openxmlformats.org/officeDocument/2006/relationships/audio" Target="../media/audio108.wav"/><Relationship Id="rId17" Type="http://schemas.openxmlformats.org/officeDocument/2006/relationships/audio" Target="../media/audio113.wav"/><Relationship Id="rId2" Type="http://schemas.openxmlformats.org/officeDocument/2006/relationships/audio" Target="../media/audio8.wav"/><Relationship Id="rId16" Type="http://schemas.openxmlformats.org/officeDocument/2006/relationships/audio" Target="../media/audio11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2.wav"/><Relationship Id="rId11" Type="http://schemas.openxmlformats.org/officeDocument/2006/relationships/audio" Target="../media/audio107.wav"/><Relationship Id="rId5" Type="http://schemas.openxmlformats.org/officeDocument/2006/relationships/audio" Target="../media/audio101.wav"/><Relationship Id="rId15" Type="http://schemas.openxmlformats.org/officeDocument/2006/relationships/audio" Target="../media/audio111.wav"/><Relationship Id="rId10" Type="http://schemas.openxmlformats.org/officeDocument/2006/relationships/audio" Target="../media/audio106.wav"/><Relationship Id="rId4" Type="http://schemas.openxmlformats.org/officeDocument/2006/relationships/audio" Target="../media/audio100.wav"/><Relationship Id="rId9" Type="http://schemas.openxmlformats.org/officeDocument/2006/relationships/audio" Target="../media/audio105.wav"/><Relationship Id="rId14" Type="http://schemas.openxmlformats.org/officeDocument/2006/relationships/audio" Target="../media/audio110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9.wav"/><Relationship Id="rId3" Type="http://schemas.openxmlformats.org/officeDocument/2006/relationships/audio" Target="../media/audio114.wav"/><Relationship Id="rId7" Type="http://schemas.openxmlformats.org/officeDocument/2006/relationships/audio" Target="../media/audio1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7.wav"/><Relationship Id="rId5" Type="http://schemas.openxmlformats.org/officeDocument/2006/relationships/audio" Target="../media/audio116.wav"/><Relationship Id="rId4" Type="http://schemas.openxmlformats.org/officeDocument/2006/relationships/audio" Target="../media/audio115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3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9.wav"/><Relationship Id="rId3" Type="http://schemas.openxmlformats.org/officeDocument/2006/relationships/audio" Target="../media/audio124.wav"/><Relationship Id="rId7" Type="http://schemas.openxmlformats.org/officeDocument/2006/relationships/audio" Target="../media/audio12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7.wav"/><Relationship Id="rId5" Type="http://schemas.openxmlformats.org/officeDocument/2006/relationships/audio" Target="../media/audio126.wav"/><Relationship Id="rId4" Type="http://schemas.openxmlformats.org/officeDocument/2006/relationships/audio" Target="../media/audio125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5.wav"/><Relationship Id="rId3" Type="http://schemas.openxmlformats.org/officeDocument/2006/relationships/audio" Target="../media/audio130.wav"/><Relationship Id="rId7" Type="http://schemas.openxmlformats.org/officeDocument/2006/relationships/audio" Target="../media/audio13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3.wav"/><Relationship Id="rId5" Type="http://schemas.openxmlformats.org/officeDocument/2006/relationships/audio" Target="../media/audio132.wav"/><Relationship Id="rId4" Type="http://schemas.openxmlformats.org/officeDocument/2006/relationships/audio" Target="../media/audio131.wav"/><Relationship Id="rId9" Type="http://schemas.openxmlformats.org/officeDocument/2006/relationships/audio" Target="../media/audio136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0.wav"/><Relationship Id="rId5" Type="http://schemas.openxmlformats.org/officeDocument/2006/relationships/audio" Target="../media/audio139.wav"/><Relationship Id="rId4" Type="http://schemas.openxmlformats.org/officeDocument/2006/relationships/audio" Target="../media/audio138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4.wav"/><Relationship Id="rId5" Type="http://schemas.openxmlformats.org/officeDocument/2006/relationships/audio" Target="../media/audio143.wav"/><Relationship Id="rId4" Type="http://schemas.openxmlformats.org/officeDocument/2006/relationships/audio" Target="../media/audio14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8.wav"/><Relationship Id="rId5" Type="http://schemas.openxmlformats.org/officeDocument/2006/relationships/audio" Target="../media/audio147.wav"/><Relationship Id="rId4" Type="http://schemas.openxmlformats.org/officeDocument/2006/relationships/audio" Target="../media/audio146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2.wav"/><Relationship Id="rId5" Type="http://schemas.openxmlformats.org/officeDocument/2006/relationships/audio" Target="../media/audio151.wav"/><Relationship Id="rId4" Type="http://schemas.openxmlformats.org/officeDocument/2006/relationships/audio" Target="../media/audio15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5" Type="http://schemas.openxmlformats.org/officeDocument/2006/relationships/audio" Target="../media/audio20.wav"/><Relationship Id="rId10" Type="http://schemas.openxmlformats.org/officeDocument/2006/relationships/audio" Target="../media/audio25.wav"/><Relationship Id="rId4" Type="http://schemas.openxmlformats.org/officeDocument/2006/relationships/audio" Target="../media/audio19.wav"/><Relationship Id="rId9" Type="http://schemas.openxmlformats.org/officeDocument/2006/relationships/audio" Target="../media/audio2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56.wav"/><Relationship Id="rId4" Type="http://schemas.openxmlformats.org/officeDocument/2006/relationships/audio" Target="../media/audio155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1.wav"/><Relationship Id="rId3" Type="http://schemas.openxmlformats.org/officeDocument/2006/relationships/audio" Target="../media/audio157.wav"/><Relationship Id="rId7" Type="http://schemas.openxmlformats.org/officeDocument/2006/relationships/audio" Target="../media/audio16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9.wav"/><Relationship Id="rId11" Type="http://schemas.openxmlformats.org/officeDocument/2006/relationships/image" Target="../media/image15.gif"/><Relationship Id="rId5" Type="http://schemas.openxmlformats.org/officeDocument/2006/relationships/audio" Target="../media/audio81.wav"/><Relationship Id="rId10" Type="http://schemas.openxmlformats.org/officeDocument/2006/relationships/image" Target="../media/image14.png"/><Relationship Id="rId4" Type="http://schemas.openxmlformats.org/officeDocument/2006/relationships/audio" Target="../media/audio158.wav"/><Relationship Id="rId9" Type="http://schemas.openxmlformats.org/officeDocument/2006/relationships/audio" Target="../media/audio162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7.wav"/><Relationship Id="rId3" Type="http://schemas.openxmlformats.org/officeDocument/2006/relationships/audio" Target="../media/audio81.wav"/><Relationship Id="rId7" Type="http://schemas.openxmlformats.org/officeDocument/2006/relationships/audio" Target="../media/audio1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5.wav"/><Relationship Id="rId5" Type="http://schemas.openxmlformats.org/officeDocument/2006/relationships/audio" Target="../media/audio164.wav"/><Relationship Id="rId10" Type="http://schemas.openxmlformats.org/officeDocument/2006/relationships/image" Target="../media/image15.gif"/><Relationship Id="rId4" Type="http://schemas.openxmlformats.org/officeDocument/2006/relationships/audio" Target="../media/audio163.wav"/><Relationship Id="rId9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2.wav"/><Relationship Id="rId3" Type="http://schemas.openxmlformats.org/officeDocument/2006/relationships/audio" Target="../media/audio81.wav"/><Relationship Id="rId7" Type="http://schemas.openxmlformats.org/officeDocument/2006/relationships/audio" Target="../media/audio17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0.wav"/><Relationship Id="rId11" Type="http://schemas.openxmlformats.org/officeDocument/2006/relationships/image" Target="../media/image15.gif"/><Relationship Id="rId5" Type="http://schemas.openxmlformats.org/officeDocument/2006/relationships/audio" Target="../media/audio169.wav"/><Relationship Id="rId10" Type="http://schemas.openxmlformats.org/officeDocument/2006/relationships/image" Target="../media/image14.png"/><Relationship Id="rId4" Type="http://schemas.openxmlformats.org/officeDocument/2006/relationships/audio" Target="../media/audio168.wav"/><Relationship Id="rId9" Type="http://schemas.openxmlformats.org/officeDocument/2006/relationships/audio" Target="../media/audio17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4" Type="http://schemas.openxmlformats.org/officeDocument/2006/relationships/audio" Target="../media/audio30.wav"/><Relationship Id="rId9" Type="http://schemas.openxmlformats.org/officeDocument/2006/relationships/audio" Target="../media/audio3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audio" Target="../media/audio30.wav"/><Relationship Id="rId7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5" Type="http://schemas.openxmlformats.org/officeDocument/2006/relationships/audio" Target="../media/audio39.wav"/><Relationship Id="rId4" Type="http://schemas.openxmlformats.org/officeDocument/2006/relationships/audio" Target="../media/audio3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5.wav"/><Relationship Id="rId5" Type="http://schemas.openxmlformats.org/officeDocument/2006/relationships/audio" Target="../media/audio44.wav"/><Relationship Id="rId4" Type="http://schemas.openxmlformats.org/officeDocument/2006/relationships/audio" Target="../media/audio4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7188" y="3478213"/>
            <a:ext cx="7572375" cy="2736850"/>
            <a:chOff x="24" y="3643314"/>
            <a:chExt cx="8072463" cy="2379049"/>
          </a:xfrm>
        </p:grpSpPr>
        <p:grpSp>
          <p:nvGrpSpPr>
            <p:cNvPr id="2052" name="Group 6"/>
            <p:cNvGrpSpPr>
              <a:grpSpLocks/>
            </p:cNvGrpSpPr>
            <p:nvPr/>
          </p:nvGrpSpPr>
          <p:grpSpPr bwMode="auto">
            <a:xfrm>
              <a:off x="24" y="3643314"/>
              <a:ext cx="8072463" cy="2379049"/>
              <a:chOff x="928684" y="2786058"/>
              <a:chExt cx="7400254" cy="23790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42779" y="2857816"/>
                <a:ext cx="7001540" cy="2143076"/>
              </a:xfrm>
              <a:prstGeom prst="rect">
                <a:avLst/>
              </a:prstGeom>
              <a:gradFill flip="none" rotWithShape="1"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  <a:tileRect/>
              </a:gra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055" name="Picture 8" descr="00137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84" y="2786058"/>
                <a:ext cx="7400254" cy="2379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685367" y="3908703"/>
              <a:ext cx="6701020" cy="184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>
                  <a:latin typeface="Calibri" pitchFamily="34" charset="0"/>
                  <a:cs typeface="Times New Roman" pitchFamily="18" charset="0"/>
                </a:rPr>
                <a:t>الجبر: الأنماط العددية والدوال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 الأنماط العدد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6"/>
          <p:cNvGrpSpPr>
            <a:grpSpLocks/>
          </p:cNvGrpSpPr>
          <p:nvPr/>
        </p:nvGrpSpPr>
        <p:grpSpPr bwMode="auto">
          <a:xfrm>
            <a:off x="142875" y="500063"/>
            <a:ext cx="8929688" cy="5786437"/>
            <a:chOff x="428596" y="1928802"/>
            <a:chExt cx="8143932" cy="4572032"/>
          </a:xfrm>
        </p:grpSpPr>
        <p:sp>
          <p:nvSpPr>
            <p:cNvPr id="10" name="Plaque 9"/>
            <p:cNvSpPr/>
            <p:nvPr/>
          </p:nvSpPr>
          <p:spPr>
            <a:xfrm>
              <a:off x="428596" y="1928802"/>
              <a:ext cx="8072989" cy="4572032"/>
            </a:xfrm>
            <a:prstGeom prst="plaque">
              <a:avLst/>
            </a:prstGeom>
            <a:solidFill>
              <a:srgbClr val="0000FF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11273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12" name="Left-Right Arrow 11"/>
              <p:cNvSpPr/>
              <p:nvPr/>
            </p:nvSpPr>
            <p:spPr>
              <a:xfrm>
                <a:off x="642910" y="1643108"/>
                <a:ext cx="8143932" cy="856708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Round Same Side Corner Rectangle 12"/>
              <p:cNvSpPr/>
              <p:nvPr/>
            </p:nvSpPr>
            <p:spPr>
              <a:xfrm>
                <a:off x="1000520" y="1714606"/>
                <a:ext cx="7357771" cy="4286045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7572375" y="1276350"/>
            <a:ext cx="1000125" cy="1000125"/>
            <a:chOff x="7715272" y="714356"/>
            <a:chExt cx="1000132" cy="1000132"/>
          </a:xfrm>
        </p:grpSpPr>
        <p:sp>
          <p:nvSpPr>
            <p:cNvPr id="3" name="Oval 2"/>
            <p:cNvSpPr/>
            <p:nvPr/>
          </p:nvSpPr>
          <p:spPr>
            <a:xfrm>
              <a:off x="7715272" y="714356"/>
              <a:ext cx="1000132" cy="1000132"/>
            </a:xfrm>
            <a:prstGeom prst="ellipse">
              <a:avLst/>
            </a:pr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94751" y="857232"/>
              <a:ext cx="77777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13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7750" y="1066800"/>
            <a:ext cx="65722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63 = </a:t>
            </a:r>
            <a:r>
              <a:rPr lang="ar-EG" sz="4800" b="1" dirty="0" smtClean="0">
                <a:latin typeface="Calibri" pitchFamily="34" charset="0"/>
                <a:cs typeface="+mj-cs"/>
              </a:rPr>
              <a:t>9ك</a:t>
            </a:r>
            <a:r>
              <a:rPr lang="ar-SA" sz="4800" b="1" dirty="0" smtClean="0">
                <a:latin typeface="Calibri" pitchFamily="34" charset="0"/>
                <a:cs typeface="+mj-cs"/>
              </a:rPr>
              <a:t/>
            </a:r>
            <a:br>
              <a:rPr lang="ar-SA" sz="4800" b="1" dirty="0" smtClean="0">
                <a:latin typeface="Calibri" pitchFamily="34" charset="0"/>
                <a:cs typeface="+mj-cs"/>
              </a:rPr>
            </a:br>
            <a:r>
              <a:rPr lang="ar-EG" sz="4800" b="1" dirty="0" smtClean="0">
                <a:latin typeface="Calibri" pitchFamily="34" charset="0"/>
                <a:cs typeface="+mj-cs"/>
              </a:rPr>
              <a:t>؛ </a:t>
            </a:r>
            <a:r>
              <a:rPr lang="ar-EG" sz="4800" b="1" dirty="0">
                <a:latin typeface="Calibri" pitchFamily="34" charset="0"/>
                <a:cs typeface="+mj-cs"/>
              </a:rPr>
              <a:t>6، 7، 8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400" y="5181600"/>
            <a:ext cx="28956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FF0000"/>
                </a:solidFill>
              </a:rPr>
              <a:t>إذن </a:t>
            </a:r>
            <a:r>
              <a:rPr lang="ar-EG" sz="4400" b="1" dirty="0" err="1" smtClean="0">
                <a:solidFill>
                  <a:srgbClr val="FF0000"/>
                </a:solidFill>
              </a:rPr>
              <a:t>ك</a:t>
            </a:r>
            <a:r>
              <a:rPr lang="ar-EG" sz="4400" b="1" dirty="0" smtClean="0">
                <a:solidFill>
                  <a:srgbClr val="FF0000"/>
                </a:solidFill>
              </a:rPr>
              <a:t> = 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8891" y="3048000"/>
            <a:ext cx="295350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600" b="1" dirty="0" smtClean="0">
                <a:solidFill>
                  <a:srgbClr val="9900FF"/>
                </a:solidFill>
              </a:rPr>
              <a:t>أجرب 7</a:t>
            </a:r>
          </a:p>
          <a:p>
            <a:r>
              <a:rPr lang="ar-EG" sz="3600" b="1" dirty="0" smtClean="0">
                <a:solidFill>
                  <a:srgbClr val="9900FF"/>
                </a:solidFill>
              </a:rPr>
              <a:t>63= 9×7</a:t>
            </a:r>
          </a:p>
          <a:p>
            <a:r>
              <a:rPr lang="ar-EG" sz="3600" b="1" dirty="0" err="1" smtClean="0">
                <a:solidFill>
                  <a:srgbClr val="9900FF"/>
                </a:solidFill>
              </a:rPr>
              <a:t>63 </a:t>
            </a:r>
            <a:r>
              <a:rPr lang="ar-EG" sz="3600" b="1" dirty="0" smtClean="0">
                <a:solidFill>
                  <a:srgbClr val="9900FF"/>
                </a:solidFill>
              </a:rPr>
              <a:t>= 63</a:t>
            </a:r>
            <a:endParaRPr lang="ar-EG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4343400" y="3048000"/>
            <a:ext cx="32766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600" b="1" dirty="0" smtClean="0">
                <a:solidFill>
                  <a:srgbClr val="9900FF"/>
                </a:solidFill>
              </a:rPr>
              <a:t>أجرب 6 </a:t>
            </a:r>
          </a:p>
          <a:p>
            <a:r>
              <a:rPr lang="ar-EG" sz="3600" b="1" dirty="0" err="1" smtClean="0">
                <a:solidFill>
                  <a:srgbClr val="9900FF"/>
                </a:solidFill>
              </a:rPr>
              <a:t>63 </a:t>
            </a:r>
            <a:r>
              <a:rPr lang="ar-EG" sz="3600" b="1" dirty="0" smtClean="0">
                <a:solidFill>
                  <a:srgbClr val="9900FF"/>
                </a:solidFill>
              </a:rPr>
              <a:t>= </a:t>
            </a:r>
            <a:r>
              <a:rPr lang="ar-EG" sz="3600" b="1" dirty="0" err="1" smtClean="0">
                <a:solidFill>
                  <a:srgbClr val="9900FF"/>
                </a:solidFill>
              </a:rPr>
              <a:t>9 </a:t>
            </a:r>
            <a:r>
              <a:rPr lang="ar-EG" sz="3600" b="1" dirty="0" smtClean="0">
                <a:solidFill>
                  <a:srgbClr val="9900FF"/>
                </a:solidFill>
              </a:rPr>
              <a:t>× 6</a:t>
            </a:r>
          </a:p>
          <a:p>
            <a:r>
              <a:rPr lang="ar-EG" sz="3600" b="1" dirty="0" smtClean="0">
                <a:solidFill>
                  <a:srgbClr val="9900FF"/>
                </a:solidFill>
              </a:rPr>
              <a:t>63≠ 54</a:t>
            </a:r>
            <a:endParaRPr lang="ar-EG" sz="3600" dirty="0"/>
          </a:p>
        </p:txBody>
      </p:sp>
    </p:spTree>
  </p:cSld>
  <p:clrMapOvr>
    <a:masterClrMapping/>
  </p:clrMapOvr>
  <p:transition>
    <p:pull dir="ru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3 = 9ك؛ 6، 7،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جرَبْ 6 63  = 9 ×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جرَبْ 7 63 = 9 ×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ك =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6"/>
          <p:cNvGrpSpPr>
            <a:grpSpLocks/>
          </p:cNvGrpSpPr>
          <p:nvPr/>
        </p:nvGrpSpPr>
        <p:grpSpPr bwMode="auto">
          <a:xfrm>
            <a:off x="142875" y="500063"/>
            <a:ext cx="8929688" cy="5786437"/>
            <a:chOff x="428596" y="1928802"/>
            <a:chExt cx="8143932" cy="4572032"/>
          </a:xfrm>
        </p:grpSpPr>
        <p:sp>
          <p:nvSpPr>
            <p:cNvPr id="10" name="Plaque 9"/>
            <p:cNvSpPr/>
            <p:nvPr/>
          </p:nvSpPr>
          <p:spPr>
            <a:xfrm>
              <a:off x="428596" y="1928802"/>
              <a:ext cx="8072989" cy="4572032"/>
            </a:xfrm>
            <a:prstGeom prst="plaque">
              <a:avLst/>
            </a:prstGeom>
            <a:solidFill>
              <a:srgbClr val="0000FF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12297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12" name="Left-Right Arrow 11"/>
              <p:cNvSpPr/>
              <p:nvPr/>
            </p:nvSpPr>
            <p:spPr>
              <a:xfrm>
                <a:off x="642910" y="1643108"/>
                <a:ext cx="8143932" cy="856708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Round Same Side Corner Rectangle 12"/>
              <p:cNvSpPr/>
              <p:nvPr/>
            </p:nvSpPr>
            <p:spPr>
              <a:xfrm>
                <a:off x="1000520" y="1714606"/>
                <a:ext cx="7357771" cy="4286045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7572375" y="1268413"/>
            <a:ext cx="1000125" cy="1000125"/>
            <a:chOff x="7715272" y="714356"/>
            <a:chExt cx="1000132" cy="1000132"/>
          </a:xfrm>
        </p:grpSpPr>
        <p:sp>
          <p:nvSpPr>
            <p:cNvPr id="3" name="Oval 2"/>
            <p:cNvSpPr/>
            <p:nvPr/>
          </p:nvSpPr>
          <p:spPr>
            <a:xfrm>
              <a:off x="7715272" y="714356"/>
              <a:ext cx="1000132" cy="1000132"/>
            </a:xfrm>
            <a:prstGeom prst="ellipse">
              <a:avLst/>
            </a:pr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94751" y="857232"/>
              <a:ext cx="77777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14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76350" y="914400"/>
            <a:ext cx="65722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36 ÷ </a:t>
            </a:r>
            <a:r>
              <a:rPr lang="ar-EG" sz="4800" b="1" dirty="0" err="1">
                <a:latin typeface="Calibri" pitchFamily="34" charset="0"/>
                <a:cs typeface="+mj-cs"/>
              </a:rPr>
              <a:t>س</a:t>
            </a:r>
            <a:r>
              <a:rPr lang="ar-EG" sz="4800" b="1" dirty="0">
                <a:latin typeface="Calibri" pitchFamily="34" charset="0"/>
                <a:cs typeface="+mj-cs"/>
              </a:rPr>
              <a:t> = </a:t>
            </a:r>
            <a:r>
              <a:rPr lang="ar-EG" sz="4800" b="1" dirty="0" smtClean="0">
                <a:latin typeface="Calibri" pitchFamily="34" charset="0"/>
                <a:cs typeface="+mj-cs"/>
              </a:rPr>
              <a:t>4</a:t>
            </a:r>
            <a:r>
              <a:rPr lang="ar-SA" sz="4800" b="1" dirty="0" smtClean="0">
                <a:latin typeface="Calibri" pitchFamily="34" charset="0"/>
                <a:cs typeface="+mj-cs"/>
              </a:rPr>
              <a:t/>
            </a:r>
            <a:br>
              <a:rPr lang="ar-SA" sz="4800" b="1" dirty="0" smtClean="0">
                <a:latin typeface="Calibri" pitchFamily="34" charset="0"/>
                <a:cs typeface="+mj-cs"/>
              </a:rPr>
            </a:br>
            <a:r>
              <a:rPr lang="ar-EG" sz="4800" b="1" dirty="0" smtClean="0">
                <a:latin typeface="Calibri" pitchFamily="34" charset="0"/>
                <a:cs typeface="+mj-cs"/>
              </a:rPr>
              <a:t>؛ </a:t>
            </a:r>
            <a:r>
              <a:rPr lang="ar-EG" sz="4800" b="1" dirty="0">
                <a:latin typeface="Calibri" pitchFamily="34" charset="0"/>
                <a:cs typeface="+mj-cs"/>
              </a:rPr>
              <a:t>9، 10، 11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9000" y="4953000"/>
            <a:ext cx="28956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FF0000"/>
                </a:solidFill>
              </a:rPr>
              <a:t>إذن </a:t>
            </a:r>
            <a:r>
              <a:rPr lang="ar-EG" sz="4400" b="1" dirty="0" err="1" smtClean="0">
                <a:solidFill>
                  <a:srgbClr val="FF0000"/>
                </a:solidFill>
              </a:rPr>
              <a:t>س</a:t>
            </a:r>
            <a:r>
              <a:rPr lang="ar-EG" sz="4400" b="1" dirty="0" smtClean="0">
                <a:solidFill>
                  <a:srgbClr val="FF0000"/>
                </a:solidFill>
              </a:rPr>
              <a:t> = 9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1600" y="2514600"/>
            <a:ext cx="468053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4400" b="1" dirty="0" smtClean="0">
                <a:solidFill>
                  <a:srgbClr val="9900FF"/>
                </a:solidFill>
              </a:rPr>
              <a:t>أجرب 9 </a:t>
            </a:r>
          </a:p>
          <a:p>
            <a:r>
              <a:rPr lang="ar-EG" sz="4400" b="1" dirty="0" smtClean="0">
                <a:solidFill>
                  <a:srgbClr val="9900FF"/>
                </a:solidFill>
              </a:rPr>
              <a:t>36 ÷ 9= 4</a:t>
            </a:r>
          </a:p>
          <a:p>
            <a:r>
              <a:rPr lang="ar-EG" sz="4400" b="1" dirty="0" err="1" smtClean="0">
                <a:solidFill>
                  <a:srgbClr val="9900FF"/>
                </a:solidFill>
              </a:rPr>
              <a:t>4 </a:t>
            </a:r>
            <a:r>
              <a:rPr lang="ar-EG" sz="4400" b="1" dirty="0" smtClean="0">
                <a:solidFill>
                  <a:srgbClr val="9900FF"/>
                </a:solidFill>
              </a:rPr>
              <a:t>= 4</a:t>
            </a:r>
            <a:endParaRPr lang="ar-EG" sz="4400" dirty="0"/>
          </a:p>
        </p:txBody>
      </p:sp>
    </p:spTree>
  </p:cSld>
  <p:clrMapOvr>
    <a:masterClrMapping/>
  </p:clrMapOvr>
  <p:transition>
    <p:dissolv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6 ÷ س = 4؛ 9، 10،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جرَبْ 9    36 ÷ 9  =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س =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14313" y="571500"/>
            <a:ext cx="8715375" cy="5572125"/>
            <a:chOff x="214282" y="71414"/>
            <a:chExt cx="8715404" cy="6643710"/>
          </a:xfrm>
        </p:grpSpPr>
        <p:grpSp>
          <p:nvGrpSpPr>
            <p:cNvPr id="13319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9" name="Flowchart: Terminator 8"/>
              <p:cNvSpPr/>
              <p:nvPr/>
            </p:nvSpPr>
            <p:spPr>
              <a:xfrm rot="5400000">
                <a:off x="2285761" y="-428429"/>
                <a:ext cx="4358166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0" name="Flowchart: Terminator 9"/>
              <p:cNvSpPr/>
              <p:nvPr/>
            </p:nvSpPr>
            <p:spPr>
              <a:xfrm rot="5400000">
                <a:off x="2285761" y="-248"/>
                <a:ext cx="4358166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71472" y="1085655"/>
              <a:ext cx="7929618" cy="121098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حل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َّ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 ك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ُ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َّ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 معادلة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ٍ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 </a:t>
              </a: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مما يأتي 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ذهني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ًّ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ا:</a:t>
              </a: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endParaRPr>
            </a:p>
          </p:txBody>
        </p:sp>
      </p:grpSp>
      <p:pic>
        <p:nvPicPr>
          <p:cNvPr id="3" name="صورة 26" descr="cartoon_trees_st5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143750" y="2928938"/>
            <a:ext cx="14636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286644" y="3143248"/>
            <a:ext cx="107157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latin typeface="+mn-lt"/>
                <a:cs typeface="+mj-cs"/>
              </a:rPr>
              <a:t>15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0" y="3071813"/>
            <a:ext cx="4357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هـ </a:t>
            </a:r>
            <a:r>
              <a:rPr lang="ar-EG" sz="6000" b="1" dirty="0">
                <a:latin typeface="Calibri" pitchFamily="34" charset="0"/>
                <a:cs typeface="+mj-cs"/>
              </a:rPr>
              <a:t>+ </a:t>
            </a:r>
            <a:r>
              <a:rPr lang="ar-EG" sz="6000" b="1" dirty="0" err="1">
                <a:latin typeface="Calibri" pitchFamily="34" charset="0"/>
                <a:cs typeface="+mj-cs"/>
              </a:rPr>
              <a:t>7 </a:t>
            </a:r>
            <a:r>
              <a:rPr lang="ar-EG" sz="6000" b="1" dirty="0">
                <a:latin typeface="Calibri" pitchFamily="34" charset="0"/>
                <a:cs typeface="+mj-cs"/>
              </a:rPr>
              <a:t>= 13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85875" y="4214813"/>
            <a:ext cx="59293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chemeClr val="bg1"/>
                </a:solidFill>
              </a:rPr>
              <a:t>6 </a:t>
            </a:r>
            <a:r>
              <a:rPr lang="ar-EG" sz="4800" b="1" dirty="0" smtClean="0">
                <a:solidFill>
                  <a:schemeClr val="bg1"/>
                </a:solidFill>
              </a:rPr>
              <a:t>+ </a:t>
            </a:r>
            <a:r>
              <a:rPr lang="ar-EG" sz="4800" b="1" dirty="0" err="1" smtClean="0">
                <a:solidFill>
                  <a:schemeClr val="bg1"/>
                </a:solidFill>
              </a:rPr>
              <a:t>7 </a:t>
            </a:r>
            <a:r>
              <a:rPr lang="ar-EG" sz="4800" b="1" dirty="0" smtClean="0">
                <a:solidFill>
                  <a:schemeClr val="bg1"/>
                </a:solidFill>
              </a:rPr>
              <a:t>= 13</a:t>
            </a:r>
          </a:p>
          <a:p>
            <a:pPr algn="ctr"/>
            <a:r>
              <a:rPr lang="ar-EG" sz="4800" b="1" dirty="0" smtClean="0">
                <a:solidFill>
                  <a:schemeClr val="bg1"/>
                </a:solidFill>
              </a:rPr>
              <a:t>إذن </a:t>
            </a:r>
            <a:r>
              <a:rPr lang="ar-EG" sz="4800" b="1" dirty="0" err="1" smtClean="0">
                <a:solidFill>
                  <a:schemeClr val="bg1"/>
                </a:solidFill>
              </a:rPr>
              <a:t>هـ </a:t>
            </a:r>
            <a:r>
              <a:rPr lang="ar-EG" sz="4800" b="1" dirty="0" smtClean="0">
                <a:solidFill>
                  <a:schemeClr val="bg1"/>
                </a:solidFill>
              </a:rPr>
              <a:t>= 6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 كل معادلة مما يأ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ched_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ـ + 7 =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 + 7 = 13 إذ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5"/>
          <p:cNvGrpSpPr>
            <a:grpSpLocks/>
          </p:cNvGrpSpPr>
          <p:nvPr/>
        </p:nvGrpSpPr>
        <p:grpSpPr bwMode="auto">
          <a:xfrm>
            <a:off x="214313" y="571500"/>
            <a:ext cx="8715375" cy="5572125"/>
            <a:chOff x="214282" y="71414"/>
            <a:chExt cx="8715404" cy="6643710"/>
          </a:xfrm>
        </p:grpSpPr>
        <p:grpSp>
          <p:nvGrpSpPr>
            <p:cNvPr id="14343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9" name="Flowchart: Terminator 8"/>
              <p:cNvSpPr/>
              <p:nvPr/>
            </p:nvSpPr>
            <p:spPr>
              <a:xfrm rot="5400000">
                <a:off x="2285761" y="-428429"/>
                <a:ext cx="4358166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0" name="Flowchart: Terminator 9"/>
              <p:cNvSpPr/>
              <p:nvPr/>
            </p:nvSpPr>
            <p:spPr>
              <a:xfrm rot="5400000">
                <a:off x="2285761" y="-248"/>
                <a:ext cx="4358166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71472" y="1085655"/>
              <a:ext cx="7929618" cy="121098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حل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َّ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ك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ُ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َّ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معادلة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ٍ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مما يأتي ذهني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ًّ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ا:</a:t>
              </a: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3" name="صورة 26" descr="cartoon_trees_st5 copy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000875" y="2786063"/>
            <a:ext cx="14636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143768" y="3000372"/>
            <a:ext cx="107157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latin typeface="+mn-lt"/>
                <a:cs typeface="+mj-cs"/>
              </a:rPr>
              <a:t>16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43125" y="2928938"/>
            <a:ext cx="4357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22 </a:t>
            </a:r>
            <a:r>
              <a:rPr lang="ar-EG" sz="6000" b="1" dirty="0">
                <a:latin typeface="Calibri" pitchFamily="34" charset="0"/>
                <a:cs typeface="+mj-cs"/>
              </a:rPr>
              <a:t>= </a:t>
            </a:r>
            <a:r>
              <a:rPr lang="ar-EG" sz="6000" b="1" dirty="0" err="1">
                <a:latin typeface="Calibri" pitchFamily="34" charset="0"/>
                <a:cs typeface="+mj-cs"/>
              </a:rPr>
              <a:t>30 </a:t>
            </a:r>
            <a:r>
              <a:rPr lang="ar-EG" sz="6000" b="1" dirty="0">
                <a:latin typeface="Calibri" pitchFamily="34" charset="0"/>
                <a:cs typeface="+mj-cs"/>
              </a:rPr>
              <a:t>– م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85875" y="4214813"/>
            <a:ext cx="59293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chemeClr val="bg1"/>
                </a:solidFill>
              </a:rPr>
              <a:t>22 </a:t>
            </a:r>
            <a:r>
              <a:rPr lang="ar-EG" sz="4800" b="1" dirty="0" smtClean="0">
                <a:solidFill>
                  <a:schemeClr val="bg1"/>
                </a:solidFill>
              </a:rPr>
              <a:t>= </a:t>
            </a:r>
            <a:r>
              <a:rPr lang="ar-EG" sz="4800" b="1" dirty="0" err="1" smtClean="0">
                <a:solidFill>
                  <a:schemeClr val="bg1"/>
                </a:solidFill>
              </a:rPr>
              <a:t>30 </a:t>
            </a:r>
            <a:r>
              <a:rPr lang="ar-EG" sz="4800" b="1" dirty="0" smtClean="0">
                <a:solidFill>
                  <a:schemeClr val="bg1"/>
                </a:solidFill>
              </a:rPr>
              <a:t>– 8</a:t>
            </a:r>
          </a:p>
          <a:p>
            <a:pPr algn="ctr"/>
            <a:r>
              <a:rPr lang="ar-EG" sz="4800" b="1" dirty="0" smtClean="0">
                <a:solidFill>
                  <a:schemeClr val="bg1"/>
                </a:solidFill>
              </a:rPr>
              <a:t>إذن </a:t>
            </a:r>
            <a:r>
              <a:rPr lang="ar-EG" sz="4800" b="1" dirty="0" err="1" smtClean="0">
                <a:solidFill>
                  <a:schemeClr val="bg1"/>
                </a:solidFill>
              </a:rPr>
              <a:t>م </a:t>
            </a:r>
            <a:r>
              <a:rPr lang="ar-EG" sz="4800" b="1" dirty="0" smtClean="0">
                <a:solidFill>
                  <a:schemeClr val="bg1"/>
                </a:solidFill>
              </a:rPr>
              <a:t>= 8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 = 30 – 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2 = 30 – 8 إذ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5"/>
          <p:cNvGrpSpPr>
            <a:grpSpLocks/>
          </p:cNvGrpSpPr>
          <p:nvPr/>
        </p:nvGrpSpPr>
        <p:grpSpPr bwMode="auto">
          <a:xfrm>
            <a:off x="214313" y="571500"/>
            <a:ext cx="8715375" cy="5572125"/>
            <a:chOff x="214282" y="71414"/>
            <a:chExt cx="8715404" cy="6643710"/>
          </a:xfrm>
        </p:grpSpPr>
        <p:grpSp>
          <p:nvGrpSpPr>
            <p:cNvPr id="15367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9" name="Flowchart: Terminator 8"/>
              <p:cNvSpPr/>
              <p:nvPr/>
            </p:nvSpPr>
            <p:spPr>
              <a:xfrm rot="5400000">
                <a:off x="2285761" y="-428429"/>
                <a:ext cx="4358166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0" name="Flowchart: Terminator 9"/>
              <p:cNvSpPr/>
              <p:nvPr/>
            </p:nvSpPr>
            <p:spPr>
              <a:xfrm rot="5400000">
                <a:off x="2285761" y="-248"/>
                <a:ext cx="4358166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71472" y="1085655"/>
              <a:ext cx="7929618" cy="121098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حل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َّ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ك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ُ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َّ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معادلة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ٍ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مما يأتي ذهني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ًّ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ا:</a:t>
              </a: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3" name="صورة 26" descr="cartoon_trees_st5 copy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58000" y="2786063"/>
            <a:ext cx="14636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000892" y="3000372"/>
            <a:ext cx="107157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latin typeface="+mn-lt"/>
                <a:cs typeface="+mj-cs"/>
              </a:rPr>
              <a:t>17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0250" y="2928938"/>
            <a:ext cx="4357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15 </a:t>
            </a:r>
            <a:r>
              <a:rPr lang="ar-EG" sz="6000" b="1" dirty="0">
                <a:latin typeface="Calibri" pitchFamily="34" charset="0"/>
                <a:cs typeface="+mj-cs"/>
              </a:rPr>
              <a:t>– </a:t>
            </a:r>
            <a:r>
              <a:rPr lang="ar-EG" sz="6000" b="1" dirty="0" err="1">
                <a:latin typeface="Calibri" pitchFamily="34" charset="0"/>
                <a:cs typeface="+mj-cs"/>
              </a:rPr>
              <a:t>ب </a:t>
            </a:r>
            <a:r>
              <a:rPr lang="ar-EG" sz="6000" b="1" dirty="0">
                <a:latin typeface="Calibri" pitchFamily="34" charset="0"/>
                <a:cs typeface="+mj-cs"/>
              </a:rPr>
              <a:t>= 12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85875" y="4214813"/>
            <a:ext cx="59293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chemeClr val="bg1"/>
                </a:solidFill>
              </a:rPr>
              <a:t>15 </a:t>
            </a:r>
            <a:r>
              <a:rPr lang="ar-EG" sz="4800" b="1" dirty="0" smtClean="0">
                <a:solidFill>
                  <a:schemeClr val="bg1"/>
                </a:solidFill>
              </a:rPr>
              <a:t>– </a:t>
            </a:r>
            <a:r>
              <a:rPr lang="ar-EG" sz="4800" b="1" dirty="0" err="1" smtClean="0">
                <a:solidFill>
                  <a:schemeClr val="bg1"/>
                </a:solidFill>
              </a:rPr>
              <a:t>3 </a:t>
            </a:r>
            <a:r>
              <a:rPr lang="ar-EG" sz="4800" b="1" dirty="0" smtClean="0">
                <a:solidFill>
                  <a:schemeClr val="bg1"/>
                </a:solidFill>
              </a:rPr>
              <a:t>= 12</a:t>
            </a:r>
          </a:p>
          <a:p>
            <a:pPr algn="ctr"/>
            <a:r>
              <a:rPr lang="ar-EG" sz="4800" b="1" dirty="0" smtClean="0">
                <a:solidFill>
                  <a:schemeClr val="bg1"/>
                </a:solidFill>
              </a:rPr>
              <a:t>إذن </a:t>
            </a:r>
            <a:r>
              <a:rPr lang="ar-EG" sz="4800" b="1" dirty="0" err="1" smtClean="0">
                <a:solidFill>
                  <a:schemeClr val="bg1"/>
                </a:solidFill>
              </a:rPr>
              <a:t>ب </a:t>
            </a:r>
            <a:r>
              <a:rPr lang="ar-EG" sz="4800" b="1" dirty="0" smtClean="0">
                <a:solidFill>
                  <a:schemeClr val="bg1"/>
                </a:solidFill>
              </a:rPr>
              <a:t>= 3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l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– ب =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– 3 = 12 إذ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5"/>
          <p:cNvGrpSpPr>
            <a:grpSpLocks/>
          </p:cNvGrpSpPr>
          <p:nvPr/>
        </p:nvGrpSpPr>
        <p:grpSpPr bwMode="auto">
          <a:xfrm>
            <a:off x="214313" y="571500"/>
            <a:ext cx="8715375" cy="5572125"/>
            <a:chOff x="214282" y="71414"/>
            <a:chExt cx="8715404" cy="6643710"/>
          </a:xfrm>
        </p:grpSpPr>
        <p:grpSp>
          <p:nvGrpSpPr>
            <p:cNvPr id="16391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9" name="Flowchart: Terminator 8"/>
              <p:cNvSpPr/>
              <p:nvPr/>
            </p:nvSpPr>
            <p:spPr>
              <a:xfrm rot="5400000">
                <a:off x="2285761" y="-428429"/>
                <a:ext cx="4358166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0" name="Flowchart: Terminator 9"/>
              <p:cNvSpPr/>
              <p:nvPr/>
            </p:nvSpPr>
            <p:spPr>
              <a:xfrm rot="5400000">
                <a:off x="2285761" y="-248"/>
                <a:ext cx="4358166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71472" y="1085655"/>
              <a:ext cx="7929618" cy="121098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حل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َّ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ك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ُ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َّ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معادلة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ٍ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مما يأتي ذهني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ًّ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ا:</a:t>
              </a: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3" name="صورة 26" descr="cartoon_trees_st5 copy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786563" y="2786063"/>
            <a:ext cx="14636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929454" y="3000372"/>
            <a:ext cx="107157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latin typeface="+mn-lt"/>
                <a:cs typeface="+mj-cs"/>
              </a:rPr>
              <a:t>18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4500" y="2928938"/>
            <a:ext cx="4357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5م</a:t>
            </a:r>
            <a:r>
              <a:rPr lang="ar-EG" sz="6000" b="1" dirty="0">
                <a:latin typeface="Calibri" pitchFamily="34" charset="0"/>
                <a:cs typeface="+mj-cs"/>
              </a:rPr>
              <a:t> = 25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85875" y="4214813"/>
            <a:ext cx="59293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chemeClr val="bg1"/>
                </a:solidFill>
              </a:rPr>
              <a:t>5 </a:t>
            </a:r>
            <a:r>
              <a:rPr lang="ar-EG" sz="4800" b="1" dirty="0" smtClean="0">
                <a:solidFill>
                  <a:schemeClr val="bg1"/>
                </a:solidFill>
              </a:rPr>
              <a:t>× </a:t>
            </a:r>
            <a:r>
              <a:rPr lang="ar-EG" sz="4800" b="1" dirty="0" err="1" smtClean="0">
                <a:solidFill>
                  <a:schemeClr val="bg1"/>
                </a:solidFill>
              </a:rPr>
              <a:t>5 </a:t>
            </a:r>
            <a:r>
              <a:rPr lang="ar-EG" sz="4800" b="1" dirty="0" smtClean="0">
                <a:solidFill>
                  <a:schemeClr val="bg1"/>
                </a:solidFill>
              </a:rPr>
              <a:t>= 25</a:t>
            </a:r>
          </a:p>
          <a:p>
            <a:pPr algn="ctr"/>
            <a:r>
              <a:rPr lang="ar-EG" sz="4800" b="1" dirty="0" smtClean="0">
                <a:solidFill>
                  <a:schemeClr val="bg1"/>
                </a:solidFill>
              </a:rPr>
              <a:t>إذن </a:t>
            </a:r>
            <a:r>
              <a:rPr lang="ar-EG" sz="4800" b="1" dirty="0" err="1" smtClean="0">
                <a:solidFill>
                  <a:schemeClr val="bg1"/>
                </a:solidFill>
              </a:rPr>
              <a:t>م </a:t>
            </a:r>
            <a:r>
              <a:rPr lang="ar-EG" sz="4800" b="1" dirty="0" smtClean="0">
                <a:solidFill>
                  <a:schemeClr val="bg1"/>
                </a:solidFill>
              </a:rPr>
              <a:t>= 5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dir="in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م =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× 5 = 25 إذ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5"/>
          <p:cNvGrpSpPr>
            <a:grpSpLocks/>
          </p:cNvGrpSpPr>
          <p:nvPr/>
        </p:nvGrpSpPr>
        <p:grpSpPr bwMode="auto">
          <a:xfrm>
            <a:off x="214313" y="571500"/>
            <a:ext cx="8715375" cy="5572125"/>
            <a:chOff x="214282" y="71414"/>
            <a:chExt cx="8715404" cy="6643710"/>
          </a:xfrm>
        </p:grpSpPr>
        <p:grpSp>
          <p:nvGrpSpPr>
            <p:cNvPr id="17415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9" name="Flowchart: Terminator 8"/>
              <p:cNvSpPr/>
              <p:nvPr/>
            </p:nvSpPr>
            <p:spPr>
              <a:xfrm rot="5400000">
                <a:off x="2285761" y="-428429"/>
                <a:ext cx="4358166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0" name="Flowchart: Terminator 9"/>
              <p:cNvSpPr/>
              <p:nvPr/>
            </p:nvSpPr>
            <p:spPr>
              <a:xfrm rot="5400000">
                <a:off x="2285761" y="-248"/>
                <a:ext cx="4358166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71472" y="1085655"/>
              <a:ext cx="7929618" cy="121098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حل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َّ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ك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ُ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َّ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معادلة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ٍ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مما يأتي ذهني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ًّ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ا:</a:t>
              </a: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3" name="صورة 26" descr="cartoon_trees_st5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858000" y="2928938"/>
            <a:ext cx="14636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000892" y="3143248"/>
            <a:ext cx="107157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latin typeface="+mn-lt"/>
                <a:cs typeface="+mj-cs"/>
              </a:rPr>
              <a:t>19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0250" y="3071813"/>
            <a:ext cx="4357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6000" b="1" dirty="0">
                <a:latin typeface="Calibri" pitchFamily="34" charset="0"/>
                <a:cs typeface="+mj-cs"/>
              </a:rPr>
              <a:t>22 ÷ </a:t>
            </a:r>
            <a:r>
              <a:rPr lang="ar-EG" sz="6000" b="1" dirty="0" err="1">
                <a:latin typeface="Calibri" pitchFamily="34" charset="0"/>
                <a:cs typeface="+mj-cs"/>
              </a:rPr>
              <a:t>ص</a:t>
            </a:r>
            <a:r>
              <a:rPr lang="ar-EG" sz="6000" b="1" dirty="0">
                <a:latin typeface="Calibri" pitchFamily="34" charset="0"/>
                <a:cs typeface="+mj-cs"/>
              </a:rPr>
              <a:t> =</a:t>
            </a:r>
            <a:r>
              <a:rPr lang="ar-SA" sz="6000" b="1" dirty="0">
                <a:latin typeface="Calibri" pitchFamily="34" charset="0"/>
                <a:cs typeface="+mj-cs"/>
              </a:rPr>
              <a:t> 2</a:t>
            </a:r>
            <a:r>
              <a:rPr lang="ar-EG" sz="6000" b="1" dirty="0">
                <a:latin typeface="Calibri" pitchFamily="34" charset="0"/>
                <a:cs typeface="+mj-cs"/>
              </a:rPr>
              <a:t>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85875" y="4325938"/>
            <a:ext cx="59293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chemeClr val="bg1"/>
                </a:solidFill>
              </a:rPr>
              <a:t>22 </a:t>
            </a:r>
            <a:r>
              <a:rPr lang="ar-EG" sz="4800" b="1" dirty="0" smtClean="0">
                <a:solidFill>
                  <a:schemeClr val="bg1"/>
                </a:solidFill>
              </a:rPr>
              <a:t>÷ </a:t>
            </a:r>
            <a:r>
              <a:rPr lang="ar-EG" sz="4800" b="1" dirty="0" err="1" smtClean="0">
                <a:solidFill>
                  <a:schemeClr val="bg1"/>
                </a:solidFill>
              </a:rPr>
              <a:t>11 </a:t>
            </a:r>
            <a:r>
              <a:rPr lang="ar-EG" sz="4800" b="1" dirty="0" smtClean="0">
                <a:solidFill>
                  <a:schemeClr val="bg1"/>
                </a:solidFill>
              </a:rPr>
              <a:t>= 2 </a:t>
            </a:r>
          </a:p>
          <a:p>
            <a:pPr algn="ctr"/>
            <a:r>
              <a:rPr lang="ar-EG" sz="4800" b="1" dirty="0" smtClean="0">
                <a:solidFill>
                  <a:schemeClr val="bg1"/>
                </a:solidFill>
              </a:rPr>
              <a:t>إذن </a:t>
            </a:r>
            <a:r>
              <a:rPr lang="ar-EG" sz="4800" b="1" dirty="0" err="1" smtClean="0">
                <a:solidFill>
                  <a:schemeClr val="bg1"/>
                </a:solidFill>
              </a:rPr>
              <a:t>ص </a:t>
            </a:r>
            <a:r>
              <a:rPr lang="ar-EG" sz="4800" b="1" dirty="0" smtClean="0">
                <a:solidFill>
                  <a:schemeClr val="bg1"/>
                </a:solidFill>
              </a:rPr>
              <a:t>= 11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 dir="vert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 ÷ ص =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2 ÷ 11 = 2  إذ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ص =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5"/>
          <p:cNvGrpSpPr>
            <a:grpSpLocks/>
          </p:cNvGrpSpPr>
          <p:nvPr/>
        </p:nvGrpSpPr>
        <p:grpSpPr bwMode="auto">
          <a:xfrm>
            <a:off x="214313" y="571500"/>
            <a:ext cx="8715375" cy="5572125"/>
            <a:chOff x="214282" y="71414"/>
            <a:chExt cx="8715404" cy="6643710"/>
          </a:xfrm>
        </p:grpSpPr>
        <p:grpSp>
          <p:nvGrpSpPr>
            <p:cNvPr id="18439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9" name="Flowchart: Terminator 8"/>
              <p:cNvSpPr/>
              <p:nvPr/>
            </p:nvSpPr>
            <p:spPr>
              <a:xfrm rot="5400000">
                <a:off x="2285761" y="-428429"/>
                <a:ext cx="4358166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0" name="Flowchart: Terminator 9"/>
              <p:cNvSpPr/>
              <p:nvPr/>
            </p:nvSpPr>
            <p:spPr>
              <a:xfrm rot="5400000">
                <a:off x="2285761" y="-248"/>
                <a:ext cx="4358166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71472" y="1085655"/>
              <a:ext cx="7929618" cy="121098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حل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َّ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ك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ُ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َّ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معادلة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ٍ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مما يأتي ذهني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ًّ</a:t>
              </a: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ا:</a:t>
              </a: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3" name="صورة 26" descr="cartoon_trees_st5 copy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715125" y="2786063"/>
            <a:ext cx="14636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58016" y="3000372"/>
            <a:ext cx="107157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latin typeface="+mn-lt"/>
                <a:cs typeface="+mj-cs"/>
              </a:rPr>
              <a:t>20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57375" y="2928938"/>
            <a:ext cx="4357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54 </a:t>
            </a:r>
            <a:r>
              <a:rPr lang="ar-EG" sz="6000" b="1" dirty="0">
                <a:latin typeface="Calibri" pitchFamily="34" charset="0"/>
                <a:cs typeface="+mj-cs"/>
              </a:rPr>
              <a:t>= </a:t>
            </a:r>
            <a:r>
              <a:rPr lang="ar-EG" sz="6000" b="1" dirty="0" err="1">
                <a:latin typeface="Calibri" pitchFamily="34" charset="0"/>
                <a:cs typeface="+mj-cs"/>
              </a:rPr>
              <a:t>6ب</a:t>
            </a:r>
            <a:r>
              <a:rPr lang="ar-EG" sz="6000" b="1" dirty="0">
                <a:latin typeface="Calibri" pitchFamily="34" charset="0"/>
                <a:cs typeface="+mj-cs"/>
              </a:rPr>
              <a:t>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85875" y="4214813"/>
            <a:ext cx="59293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chemeClr val="bg1"/>
                </a:solidFill>
              </a:rPr>
              <a:t>54 </a:t>
            </a:r>
            <a:r>
              <a:rPr lang="ar-EG" sz="4800" b="1" dirty="0" smtClean="0">
                <a:solidFill>
                  <a:schemeClr val="bg1"/>
                </a:solidFill>
              </a:rPr>
              <a:t>= </a:t>
            </a:r>
            <a:r>
              <a:rPr lang="ar-EG" sz="4800" b="1" dirty="0" err="1" smtClean="0">
                <a:solidFill>
                  <a:schemeClr val="bg1"/>
                </a:solidFill>
              </a:rPr>
              <a:t>6 </a:t>
            </a:r>
            <a:r>
              <a:rPr lang="ar-EG" sz="4800" b="1" dirty="0" smtClean="0">
                <a:solidFill>
                  <a:schemeClr val="bg1"/>
                </a:solidFill>
              </a:rPr>
              <a:t>× 9</a:t>
            </a:r>
          </a:p>
          <a:p>
            <a:pPr algn="ctr"/>
            <a:r>
              <a:rPr lang="ar-EG" sz="4800" b="1" dirty="0" smtClean="0">
                <a:solidFill>
                  <a:schemeClr val="bg1"/>
                </a:solidFill>
              </a:rPr>
              <a:t>إذن </a:t>
            </a:r>
            <a:r>
              <a:rPr lang="ar-EG" sz="4800" b="1" dirty="0" err="1" smtClean="0">
                <a:solidFill>
                  <a:schemeClr val="bg1"/>
                </a:solidFill>
              </a:rPr>
              <a:t>ب </a:t>
            </a:r>
            <a:r>
              <a:rPr lang="ar-EG" sz="4800" b="1" dirty="0" smtClean="0">
                <a:solidFill>
                  <a:schemeClr val="bg1"/>
                </a:solidFill>
              </a:rPr>
              <a:t>= 9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4 = 6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4 = 6 × 9  إذ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7188" y="0"/>
            <a:ext cx="8480425" cy="6704013"/>
            <a:chOff x="375180" y="-24"/>
            <a:chExt cx="8481227" cy="6703779"/>
          </a:xfrm>
        </p:grpSpPr>
        <p:grpSp>
          <p:nvGrpSpPr>
            <p:cNvPr id="19463" name="Group 24"/>
            <p:cNvGrpSpPr>
              <a:grpSpLocks/>
            </p:cNvGrpSpPr>
            <p:nvPr/>
          </p:nvGrpSpPr>
          <p:grpSpPr bwMode="auto">
            <a:xfrm>
              <a:off x="375180" y="-24"/>
              <a:ext cx="8481227" cy="6703779"/>
              <a:chOff x="375180" y="-24"/>
              <a:chExt cx="8481227" cy="6703779"/>
            </a:xfrm>
          </p:grpSpPr>
          <p:grpSp>
            <p:nvGrpSpPr>
              <p:cNvPr id="19465" name="Group 23"/>
              <p:cNvGrpSpPr>
                <a:grpSpLocks/>
              </p:cNvGrpSpPr>
              <p:nvPr/>
            </p:nvGrpSpPr>
            <p:grpSpPr bwMode="auto">
              <a:xfrm>
                <a:off x="2571738" y="-24"/>
                <a:ext cx="4286281" cy="714380"/>
                <a:chOff x="4572024" y="-24"/>
                <a:chExt cx="2143116" cy="714380"/>
              </a:xfrm>
            </p:grpSpPr>
            <p:sp>
              <p:nvSpPr>
                <p:cNvPr id="16" name="Moon 15"/>
                <p:cNvSpPr/>
                <p:nvPr/>
              </p:nvSpPr>
              <p:spPr>
                <a:xfrm rot="16200000">
                  <a:off x="4857818" y="-285442"/>
                  <a:ext cx="714350" cy="1285188"/>
                </a:xfrm>
                <a:prstGeom prst="moon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7" name="Moon 16"/>
                <p:cNvSpPr/>
                <p:nvPr/>
              </p:nvSpPr>
              <p:spPr>
                <a:xfrm rot="16200000">
                  <a:off x="5072148" y="-285442"/>
                  <a:ext cx="714350" cy="1285188"/>
                </a:xfrm>
                <a:prstGeom prst="moon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8" name="Moon 17"/>
                <p:cNvSpPr/>
                <p:nvPr/>
              </p:nvSpPr>
              <p:spPr>
                <a:xfrm rot="16200000">
                  <a:off x="5286478" y="-285442"/>
                  <a:ext cx="714350" cy="1285188"/>
                </a:xfrm>
                <a:prstGeom prst="moon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9" name="Moon 18"/>
                <p:cNvSpPr/>
                <p:nvPr/>
              </p:nvSpPr>
              <p:spPr>
                <a:xfrm rot="16200000">
                  <a:off x="5500809" y="-285442"/>
                  <a:ext cx="714350" cy="1285188"/>
                </a:xfrm>
                <a:prstGeom prst="moon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20" name="Moon 19"/>
                <p:cNvSpPr/>
                <p:nvPr/>
              </p:nvSpPr>
              <p:spPr>
                <a:xfrm rot="16200000">
                  <a:off x="5715139" y="-285442"/>
                  <a:ext cx="714350" cy="1285188"/>
                </a:xfrm>
                <a:prstGeom prst="moon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  <p:sp>
            <p:nvSpPr>
              <p:cNvPr id="11" name="Wave 10"/>
              <p:cNvSpPr/>
              <p:nvPr/>
            </p:nvSpPr>
            <p:spPr>
              <a:xfrm rot="719116" flipH="1">
                <a:off x="375180" y="5625273"/>
                <a:ext cx="2000264" cy="1071570"/>
              </a:xfrm>
              <a:prstGeom prst="wave">
                <a:avLst/>
              </a:prstGeom>
              <a:solidFill>
                <a:srgbClr val="990099"/>
              </a:solidFill>
              <a:ln w="381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2" name="Wave 11"/>
              <p:cNvSpPr/>
              <p:nvPr/>
            </p:nvSpPr>
            <p:spPr>
              <a:xfrm rot="21043198">
                <a:off x="6856143" y="5632185"/>
                <a:ext cx="2000264" cy="1071570"/>
              </a:xfrm>
              <a:prstGeom prst="wave">
                <a:avLst/>
              </a:prstGeom>
              <a:solidFill>
                <a:srgbClr val="006600"/>
              </a:solidFill>
              <a:ln w="57150">
                <a:solidFill>
                  <a:srgbClr val="00FF0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3" name="Wave 12"/>
              <p:cNvSpPr/>
              <p:nvPr/>
            </p:nvSpPr>
            <p:spPr>
              <a:xfrm flipH="1">
                <a:off x="643492" y="142846"/>
                <a:ext cx="2000439" cy="1071526"/>
              </a:xfrm>
              <a:prstGeom prst="wave">
                <a:avLst/>
              </a:prstGeom>
              <a:solidFill>
                <a:srgbClr val="D6009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4" name="Wave 13"/>
              <p:cNvSpPr/>
              <p:nvPr/>
            </p:nvSpPr>
            <p:spPr>
              <a:xfrm>
                <a:off x="6714666" y="142846"/>
                <a:ext cx="2000439" cy="1071526"/>
              </a:xfrm>
              <a:prstGeom prst="wav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500034" y="357166"/>
                <a:ext cx="8286808" cy="6143668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19464" name="TextBox 8"/>
            <p:cNvSpPr txBox="1">
              <a:spLocks noChangeArrowheads="1"/>
            </p:cNvSpPr>
            <p:nvPr/>
          </p:nvSpPr>
          <p:spPr bwMode="auto">
            <a:xfrm>
              <a:off x="1133680" y="764653"/>
              <a:ext cx="5929354" cy="3785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كرة قدم: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فاز فريق لكرة القدم في 20 مباراة من 25 مباراة شارك </a:t>
              </a:r>
              <a:r>
                <a:rPr lang="ar-EG" sz="4000" b="1" dirty="0" err="1">
                  <a:latin typeface="Times New Roman" pitchFamily="18" charset="0"/>
                  <a:cs typeface="Times New Roman" pitchFamily="18" charset="0"/>
                </a:rPr>
                <a:t>فيها.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 حُل المعادلة </a:t>
              </a:r>
              <a:r>
                <a:rPr lang="ar-EG" sz="4000" b="1" dirty="0" err="1">
                  <a:latin typeface="Times New Roman" pitchFamily="18" charset="0"/>
                  <a:cs typeface="Times New Roman" pitchFamily="18" charset="0"/>
                </a:rPr>
                <a:t>20 +م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= 25؛ لتجد قيمة م التي ترمز إلى عدد المباريات التي خسرها أو تعادل فيها الفريق.</a:t>
              </a:r>
            </a:p>
          </p:txBody>
        </p:sp>
      </p:grp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7286625" y="1643063"/>
            <a:ext cx="1589088" cy="1779587"/>
            <a:chOff x="7072330" y="642917"/>
            <a:chExt cx="1589091" cy="1779041"/>
          </a:xfrm>
        </p:grpSpPr>
        <p:pic>
          <p:nvPicPr>
            <p:cNvPr id="19461" name="صورة 33" descr="123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72330" y="642917"/>
              <a:ext cx="1589091" cy="1779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7286644" y="1285860"/>
              <a:ext cx="1143008" cy="101566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0000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1000" y="3886200"/>
            <a:ext cx="8001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ar-EG" sz="4000" b="1" dirty="0">
                <a:solidFill>
                  <a:srgbClr val="0000FF"/>
                </a:solidFill>
              </a:rPr>
              <a:t>20 + م = </a:t>
            </a:r>
            <a:r>
              <a:rPr lang="ar-EG" sz="4000" b="1" dirty="0" smtClean="0">
                <a:solidFill>
                  <a:srgbClr val="0000FF"/>
                </a:solidFill>
              </a:rPr>
              <a:t>25</a:t>
            </a:r>
          </a:p>
          <a:p>
            <a:pPr eaLnBrk="0" hangingPunct="0"/>
            <a:r>
              <a:rPr lang="ar-EG" sz="4000" b="1" dirty="0" err="1" smtClean="0">
                <a:solidFill>
                  <a:srgbClr val="0000FF"/>
                </a:solidFill>
              </a:rPr>
              <a:t>20 </a:t>
            </a:r>
            <a:r>
              <a:rPr lang="ar-EG" sz="4000" b="1" dirty="0" smtClean="0">
                <a:solidFill>
                  <a:srgbClr val="0000FF"/>
                </a:solidFill>
              </a:rPr>
              <a:t>+ </a:t>
            </a:r>
            <a:r>
              <a:rPr lang="ar-EG" sz="4000" b="1" dirty="0" err="1" smtClean="0">
                <a:solidFill>
                  <a:srgbClr val="0000FF"/>
                </a:solidFill>
              </a:rPr>
              <a:t>5 </a:t>
            </a:r>
            <a:r>
              <a:rPr lang="ar-EG" sz="4000" b="1" dirty="0" smtClean="0">
                <a:solidFill>
                  <a:srgbClr val="0000FF"/>
                </a:solidFill>
              </a:rPr>
              <a:t>= 25</a:t>
            </a:r>
            <a:endParaRPr lang="en-US" sz="4000" dirty="0">
              <a:solidFill>
                <a:srgbClr val="0000FF"/>
              </a:solidFill>
            </a:endParaRPr>
          </a:p>
          <a:p>
            <a:pPr eaLnBrk="0" hangingPunct="0"/>
            <a:r>
              <a:rPr lang="ar-EG" sz="4000" b="1" dirty="0" smtClean="0">
                <a:solidFill>
                  <a:srgbClr val="0000FF"/>
                </a:solidFill>
              </a:rPr>
              <a:t>إذن</a:t>
            </a:r>
            <a:r>
              <a:rPr lang="ar-SA" sz="4000" b="1" dirty="0" smtClean="0">
                <a:solidFill>
                  <a:srgbClr val="0000FF"/>
                </a:solidFill>
              </a:rPr>
              <a:t>،</a:t>
            </a:r>
            <a:r>
              <a:rPr lang="ar-EG" sz="4000" b="1" dirty="0" smtClean="0">
                <a:solidFill>
                  <a:srgbClr val="0000FF"/>
                </a:solidFill>
              </a:rPr>
              <a:t> عدد المباريات التي خسرها أو تعادل فيها الفريق= </a:t>
            </a:r>
            <a:r>
              <a:rPr lang="ar-EG" sz="4000" b="1" dirty="0">
                <a:solidFill>
                  <a:srgbClr val="FF0000"/>
                </a:solidFill>
              </a:rPr>
              <a:t>5 مباريات.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رة قدم فاز فريق لك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0 + م =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 + 5 =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عدد المباريات التي خسر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14313" y="142875"/>
            <a:ext cx="8215312" cy="6572250"/>
            <a:chOff x="500029" y="357166"/>
            <a:chExt cx="8215381" cy="6215106"/>
          </a:xfrm>
        </p:grpSpPr>
        <p:grpSp>
          <p:nvGrpSpPr>
            <p:cNvPr id="20487" name="Group 46"/>
            <p:cNvGrpSpPr>
              <a:grpSpLocks/>
            </p:cNvGrpSpPr>
            <p:nvPr/>
          </p:nvGrpSpPr>
          <p:grpSpPr bwMode="auto">
            <a:xfrm>
              <a:off x="500029" y="357166"/>
              <a:ext cx="8215381" cy="6215106"/>
              <a:chOff x="500029" y="357166"/>
              <a:chExt cx="8215381" cy="6215106"/>
            </a:xfrm>
          </p:grpSpPr>
          <p:pic>
            <p:nvPicPr>
              <p:cNvPr id="20489" name="Picture 9" descr="4fe4d6be42519b2e5e498ef8a21718eb.gif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066802" y="500042"/>
                <a:ext cx="3790950" cy="962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490" name="Group 44"/>
              <p:cNvGrpSpPr>
                <a:grpSpLocks/>
              </p:cNvGrpSpPr>
              <p:nvPr/>
            </p:nvGrpSpPr>
            <p:grpSpPr bwMode="auto">
              <a:xfrm>
                <a:off x="500029" y="357166"/>
                <a:ext cx="8215381" cy="6215106"/>
                <a:chOff x="500029" y="357166"/>
                <a:chExt cx="8215381" cy="6215106"/>
              </a:xfrm>
            </p:grpSpPr>
            <p:grpSp>
              <p:nvGrpSpPr>
                <p:cNvPr id="6" name="Group 37"/>
                <p:cNvGrpSpPr/>
                <p:nvPr/>
              </p:nvGrpSpPr>
              <p:grpSpPr>
                <a:xfrm rot="16200000">
                  <a:off x="-1893144" y="3107531"/>
                  <a:ext cx="5572163" cy="785817"/>
                  <a:chOff x="1000100" y="357166"/>
                  <a:chExt cx="7072362" cy="500066"/>
                </a:xfrm>
                <a:solidFill>
                  <a:srgbClr val="0000FF"/>
                </a:solidFill>
              </p:grpSpPr>
              <p:grpSp>
                <p:nvGrpSpPr>
                  <p:cNvPr id="7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8" name="Heart 37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9" name="Heart 38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8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6" name="Heart 35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7" name="Heart 36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9" name="Group 30"/>
                <p:cNvGrpSpPr/>
                <p:nvPr/>
              </p:nvGrpSpPr>
              <p:grpSpPr>
                <a:xfrm rot="5400000">
                  <a:off x="5572138" y="3214685"/>
                  <a:ext cx="5572163" cy="714380"/>
                  <a:chOff x="1000100" y="357166"/>
                  <a:chExt cx="7072362" cy="500066"/>
                </a:xfrm>
                <a:solidFill>
                  <a:srgbClr val="00FF00"/>
                </a:solidFill>
              </p:grpSpPr>
              <p:grpSp>
                <p:nvGrpSpPr>
                  <p:cNvPr id="10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2" name="Heart 31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3" name="Heart 32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1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0" name="Heart 29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1" name="Heart 30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2" name="Group 23"/>
                <p:cNvGrpSpPr/>
                <p:nvPr/>
              </p:nvGrpSpPr>
              <p:grpSpPr>
                <a:xfrm rot="10800000">
                  <a:off x="1152500" y="5857892"/>
                  <a:ext cx="7072362" cy="714380"/>
                  <a:chOff x="1000100" y="357166"/>
                  <a:chExt cx="7072362" cy="500066"/>
                </a:xfrm>
                <a:solidFill>
                  <a:srgbClr val="CC00FF"/>
                </a:solidFill>
              </p:grpSpPr>
              <p:grpSp>
                <p:nvGrpSpPr>
                  <p:cNvPr id="13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6" name="Heart 25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7" name="Heart 26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4" name="Group 22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4" name="Heart 23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5" name="Heart 24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20494" name="Group 22"/>
                <p:cNvGrpSpPr>
                  <a:grpSpLocks/>
                </p:cNvGrpSpPr>
                <p:nvPr/>
              </p:nvGrpSpPr>
              <p:grpSpPr bwMode="auto">
                <a:xfrm>
                  <a:off x="1000100" y="357166"/>
                  <a:ext cx="7072362" cy="642942"/>
                  <a:chOff x="1000100" y="357166"/>
                  <a:chExt cx="7072362" cy="500066"/>
                </a:xfrm>
              </p:grpSpPr>
              <p:grpSp>
                <p:nvGrpSpPr>
                  <p:cNvPr id="2049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20" name="Heart 19"/>
                    <p:cNvSpPr/>
                    <p:nvPr/>
                  </p:nvSpPr>
                  <p:spPr>
                    <a:xfrm>
                      <a:off x="3857615" y="357166"/>
                      <a:ext cx="2000267" cy="499744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1" name="Heart 20"/>
                    <p:cNvSpPr/>
                    <p:nvPr/>
                  </p:nvSpPr>
                  <p:spPr>
                    <a:xfrm>
                      <a:off x="5857881" y="357166"/>
                      <a:ext cx="2000267" cy="499744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20499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18" name="Heart 17"/>
                    <p:cNvSpPr/>
                    <p:nvPr/>
                  </p:nvSpPr>
                  <p:spPr>
                    <a:xfrm>
                      <a:off x="3857620" y="357166"/>
                      <a:ext cx="2000267" cy="499744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19" name="Heart 18"/>
                    <p:cNvSpPr/>
                    <p:nvPr/>
                  </p:nvSpPr>
                  <p:spPr>
                    <a:xfrm>
                      <a:off x="5857887" y="357166"/>
                      <a:ext cx="2000267" cy="499744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sp>
              <p:nvSpPr>
                <p:cNvPr id="15" name="Rounded Rectangle 14"/>
                <p:cNvSpPr/>
                <p:nvPr/>
              </p:nvSpPr>
              <p:spPr>
                <a:xfrm>
                  <a:off x="714348" y="500042"/>
                  <a:ext cx="7786742" cy="5857916"/>
                </a:xfrm>
                <a:prstGeom prst="roundRect">
                  <a:avLst/>
                </a:prstGeom>
                <a:gradFill>
                  <a:gsLst>
                    <a:gs pos="0">
                      <a:srgbClr val="FFFF00"/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5400000" scaled="1"/>
                </a:gradFill>
                <a:ln w="57150">
                  <a:solidFill>
                    <a:schemeClr val="tx1"/>
                  </a:solidFill>
                </a:ln>
                <a:effectLst>
                  <a:innerShdw blurRad="444500" dist="50800" dir="16200000">
                    <a:srgbClr val="FF0000">
                      <a:alpha val="50000"/>
                    </a:srgbClr>
                  </a:inn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57352" name="TextBox 7"/>
            <p:cNvSpPr txBox="1">
              <a:spLocks noChangeArrowheads="1"/>
            </p:cNvSpPr>
            <p:nvPr/>
          </p:nvSpPr>
          <p:spPr bwMode="auto">
            <a:xfrm>
              <a:off x="1214410" y="762499"/>
              <a:ext cx="6286553" cy="4219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نقود: </a:t>
              </a:r>
              <a:r>
                <a:rPr lang="ar-EG" sz="4000" b="1" dirty="0">
                  <a:latin typeface="Calibri" pitchFamily="34" charset="0"/>
                  <a:cs typeface="+mj-cs"/>
                </a:rPr>
                <a:t>حصل خمسة عمال على مبلغ 250 ريالاً مقابل عملهم في تنظيف أحد المراكز التجارية، حيث تلقى كل منهم الأجر نفسه. حُل المعادلة 5ص = 250؛ لتجد قيمة ص التي ترمز إلى المبلغ الذي حصل عليه كل واحد منهم.</a:t>
              </a:r>
            </a:p>
          </p:txBody>
        </p:sp>
      </p:grpSp>
      <p:grpSp>
        <p:nvGrpSpPr>
          <p:cNvPr id="23" name="Group 1"/>
          <p:cNvGrpSpPr>
            <a:grpSpLocks/>
          </p:cNvGrpSpPr>
          <p:nvPr/>
        </p:nvGrpSpPr>
        <p:grpSpPr bwMode="auto">
          <a:xfrm>
            <a:off x="7358063" y="1795463"/>
            <a:ext cx="1589087" cy="1779587"/>
            <a:chOff x="7072330" y="642917"/>
            <a:chExt cx="1589091" cy="1779041"/>
          </a:xfrm>
        </p:grpSpPr>
        <p:pic>
          <p:nvPicPr>
            <p:cNvPr id="20485" name="صورة 33" descr="123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72330" y="642917"/>
              <a:ext cx="1589091" cy="1779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7286644" y="1285860"/>
              <a:ext cx="1143008" cy="101566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0000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22</a:t>
              </a:r>
            </a:p>
          </p:txBody>
        </p:sp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33400" y="4572000"/>
            <a:ext cx="7467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 smtClean="0">
                <a:solidFill>
                  <a:srgbClr val="0000FF"/>
                </a:solidFill>
              </a:rPr>
              <a:t>5ص = 250</a:t>
            </a:r>
            <a:endParaRPr lang="en-US" sz="3200" dirty="0" smtClean="0">
              <a:solidFill>
                <a:srgbClr val="0000FF"/>
              </a:solidFill>
            </a:endParaRPr>
          </a:p>
          <a:p>
            <a:r>
              <a:rPr lang="ar-EG" sz="3200" b="1" dirty="0" err="1" smtClean="0">
                <a:solidFill>
                  <a:srgbClr val="0000FF"/>
                </a:solidFill>
              </a:rPr>
              <a:t>5 </a:t>
            </a:r>
            <a:r>
              <a:rPr lang="ar-EG" sz="3200" b="1" dirty="0" smtClean="0">
                <a:solidFill>
                  <a:srgbClr val="0000FF"/>
                </a:solidFill>
              </a:rPr>
              <a:t>× </a:t>
            </a:r>
            <a:r>
              <a:rPr lang="ar-EG" sz="3200" b="1" dirty="0" err="1" smtClean="0">
                <a:solidFill>
                  <a:srgbClr val="0000FF"/>
                </a:solidFill>
              </a:rPr>
              <a:t>50 </a:t>
            </a:r>
            <a:r>
              <a:rPr lang="ar-EG" sz="3200" b="1" dirty="0" smtClean="0">
                <a:solidFill>
                  <a:srgbClr val="0000FF"/>
                </a:solidFill>
              </a:rPr>
              <a:t>= 250 </a:t>
            </a:r>
          </a:p>
          <a:p>
            <a:r>
              <a:rPr lang="ar-EG" sz="3200" b="1" dirty="0" smtClean="0">
                <a:solidFill>
                  <a:srgbClr val="0000FF"/>
                </a:solidFill>
              </a:rPr>
              <a:t>إذن</a:t>
            </a:r>
            <a:r>
              <a:rPr lang="ar-SA" sz="3200" b="1" dirty="0" smtClean="0">
                <a:solidFill>
                  <a:srgbClr val="0000FF"/>
                </a:solidFill>
              </a:rPr>
              <a:t>،</a:t>
            </a:r>
            <a:r>
              <a:rPr lang="ar-EG" sz="3200" b="1" dirty="0" smtClean="0">
                <a:solidFill>
                  <a:srgbClr val="0000FF"/>
                </a:solidFill>
              </a:rPr>
              <a:t> المبلغ الذي حصل عليه كل واحد منهم =</a:t>
            </a:r>
            <a:r>
              <a:rPr lang="ar-EG" sz="3200" b="1" dirty="0" smtClean="0">
                <a:solidFill>
                  <a:srgbClr val="FF0000"/>
                </a:solidFill>
              </a:rPr>
              <a:t>50 ريال</a:t>
            </a:r>
            <a:r>
              <a:rPr lang="ar-SA" sz="3200" b="1" dirty="0" smtClean="0">
                <a:solidFill>
                  <a:srgbClr val="FF0000"/>
                </a:solidFill>
              </a:rPr>
              <a:t>ً</a:t>
            </a:r>
            <a:r>
              <a:rPr lang="ar-EG" sz="3200" b="1" dirty="0" smtClean="0">
                <a:solidFill>
                  <a:srgbClr val="FF0000"/>
                </a:solidFill>
              </a:rPr>
              <a:t>ا.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قود حصل خمسة عمال على مبل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ص = 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 × 50 = 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المبلغ الذي حصل عليه كل وا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29125" y="571500"/>
            <a:ext cx="4221163" cy="1857375"/>
            <a:chOff x="4572000" y="142852"/>
            <a:chExt cx="4221047" cy="1857388"/>
          </a:xfrm>
        </p:grpSpPr>
        <p:pic>
          <p:nvPicPr>
            <p:cNvPr id="3078" name="Picture 4" descr="BCKMC010.WM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142852"/>
              <a:ext cx="4221047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 rot="21444094">
              <a:off x="5286380" y="428604"/>
              <a:ext cx="2714644" cy="120032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 – 8 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5750" y="3643313"/>
            <a:ext cx="6786563" cy="2928937"/>
            <a:chOff x="285720" y="3643314"/>
            <a:chExt cx="6786610" cy="2928910"/>
          </a:xfrm>
        </p:grpSpPr>
        <p:pic>
          <p:nvPicPr>
            <p:cNvPr id="3076" name="Picture 7" descr="BCKMC011.WM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20" y="3643314"/>
              <a:ext cx="6786610" cy="2928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7" name="TextBox 8"/>
            <p:cNvSpPr txBox="1">
              <a:spLocks noChangeArrowheads="1"/>
            </p:cNvSpPr>
            <p:nvPr/>
          </p:nvSpPr>
          <p:spPr bwMode="auto">
            <a:xfrm rot="-228052">
              <a:off x="670682" y="4378592"/>
              <a:ext cx="5357850" cy="830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تابع الجبر: المعادلات</a:t>
              </a:r>
            </a:p>
          </p:txBody>
        </p:sp>
      </p:grpSp>
    </p:spTree>
  </p:cSld>
  <p:clrMapOvr>
    <a:masterClrMapping/>
  </p:clrMapOvr>
  <p:transition>
    <p:zoom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ابع الجبر  المعاد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214313"/>
            <a:ext cx="7715250" cy="6450012"/>
            <a:chOff x="0" y="500042"/>
            <a:chExt cx="7715272" cy="6164479"/>
          </a:xfrm>
        </p:grpSpPr>
        <p:grpSp>
          <p:nvGrpSpPr>
            <p:cNvPr id="21511" name="Group 5"/>
            <p:cNvGrpSpPr>
              <a:grpSpLocks/>
            </p:cNvGrpSpPr>
            <p:nvPr/>
          </p:nvGrpSpPr>
          <p:grpSpPr bwMode="auto">
            <a:xfrm>
              <a:off x="0" y="500042"/>
              <a:ext cx="7715272" cy="6164479"/>
              <a:chOff x="115340" y="1407925"/>
              <a:chExt cx="8457188" cy="5235785"/>
            </a:xfrm>
          </p:grpSpPr>
          <p:grpSp>
            <p:nvGrpSpPr>
              <p:cNvPr id="21513" name="Group 8"/>
              <p:cNvGrpSpPr>
                <a:grpSpLocks/>
              </p:cNvGrpSpPr>
              <p:nvPr/>
            </p:nvGrpSpPr>
            <p:grpSpPr bwMode="auto">
              <a:xfrm>
                <a:off x="642910" y="1714488"/>
                <a:ext cx="7929618" cy="4929222"/>
                <a:chOff x="714348" y="285728"/>
                <a:chExt cx="6643734" cy="6072230"/>
              </a:xfrm>
            </p:grpSpPr>
            <p:sp>
              <p:nvSpPr>
                <p:cNvPr id="9" name="Snip Diagonal Corner Rectangle 8"/>
                <p:cNvSpPr/>
                <p:nvPr/>
              </p:nvSpPr>
              <p:spPr>
                <a:xfrm>
                  <a:off x="714096" y="285895"/>
                  <a:ext cx="6072460" cy="5500575"/>
                </a:xfrm>
                <a:prstGeom prst="snip2DiagRect">
                  <a:avLst/>
                </a:prstGeom>
                <a:solidFill>
                  <a:srgbClr val="00FF00"/>
                </a:solidFill>
                <a:ln w="762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10" name="Snip Diagonal Corner Rectangle 9"/>
                <p:cNvSpPr/>
                <p:nvPr/>
              </p:nvSpPr>
              <p:spPr>
                <a:xfrm>
                  <a:off x="1285622" y="857383"/>
                  <a:ext cx="6072460" cy="5500575"/>
                </a:xfrm>
                <a:prstGeom prst="snip2DiagRect">
                  <a:avLst/>
                </a:prstGeom>
                <a:solidFill>
                  <a:srgbClr val="9900FF"/>
                </a:solidFill>
                <a:ln w="762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11" name="Snip Diagonal Corner Rectangle 10"/>
                <p:cNvSpPr/>
                <p:nvPr/>
              </p:nvSpPr>
              <p:spPr>
                <a:xfrm>
                  <a:off x="999859" y="571639"/>
                  <a:ext cx="6072460" cy="5500575"/>
                </a:xfrm>
                <a:prstGeom prst="snip2Diag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  <p:pic>
            <p:nvPicPr>
              <p:cNvPr id="21514" name="Picture 7" descr="08e4adeb43f83bff193043710f7ebc68.gif"/>
              <p:cNvPicPr>
                <a:picLocks noChangeAspect="1"/>
              </p:cNvPicPr>
              <p:nvPr/>
            </p:nvPicPr>
            <p:blipFill>
              <a:blip r:embed="rId7" cstate="print">
                <a:lum bright="-32000" contrast="64000"/>
              </a:blip>
              <a:srcRect/>
              <a:stretch>
                <a:fillRect/>
              </a:stretch>
            </p:blipFill>
            <p:spPr bwMode="auto">
              <a:xfrm rot="-1028553">
                <a:off x="115340" y="1407925"/>
                <a:ext cx="2456256" cy="1153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376" name="TextBox 4"/>
            <p:cNvSpPr txBox="1">
              <a:spLocks noChangeArrowheads="1"/>
            </p:cNvSpPr>
            <p:nvPr/>
          </p:nvSpPr>
          <p:spPr bwMode="auto">
            <a:xfrm>
              <a:off x="1143003" y="1387617"/>
              <a:ext cx="5572141" cy="3618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000" b="1" dirty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حيوانات: </a:t>
              </a:r>
              <a:r>
                <a:rPr lang="ar-EG" sz="4000" b="1" dirty="0">
                  <a:latin typeface="Calibri" pitchFamily="34" charset="0"/>
                  <a:cs typeface="+mj-cs"/>
                </a:rPr>
                <a:t>يبلغ طول أحد أنواع الدلافين 8 أقدام. فإذا علمت أن كل 30 سم تقريباً تساوي 1 قدم، فحُلَّ المعادلة 8 × 30 = ل؛ لتجد قيمة ل التي ترمز إلى طول الدلفين بالسنتيمترات.</a:t>
              </a: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7358063" y="1795463"/>
            <a:ext cx="1589087" cy="1779587"/>
            <a:chOff x="7072330" y="642917"/>
            <a:chExt cx="1589091" cy="1779041"/>
          </a:xfrm>
        </p:grpSpPr>
        <p:pic>
          <p:nvPicPr>
            <p:cNvPr id="21509" name="صورة 33" descr="123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72330" y="642917"/>
              <a:ext cx="1589091" cy="1779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7286644" y="1285860"/>
              <a:ext cx="1143008" cy="101566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0000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23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57288" y="4924961"/>
            <a:ext cx="59293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</a:rPr>
              <a:t>8 × 30 = ل</a:t>
            </a:r>
            <a:endParaRPr lang="en-US" sz="4000" dirty="0">
              <a:solidFill>
                <a:srgbClr val="0000FF"/>
              </a:solidFill>
            </a:endParaRPr>
          </a:p>
          <a:p>
            <a:r>
              <a:rPr lang="ar-EG" sz="4000" b="1" dirty="0" smtClean="0">
                <a:solidFill>
                  <a:srgbClr val="0000FF"/>
                </a:solidFill>
              </a:rPr>
              <a:t>إذن</a:t>
            </a:r>
            <a:r>
              <a:rPr lang="ar-SA" sz="4000" b="1" dirty="0" smtClean="0">
                <a:solidFill>
                  <a:srgbClr val="0000FF"/>
                </a:solidFill>
              </a:rPr>
              <a:t>،</a:t>
            </a:r>
            <a:r>
              <a:rPr lang="ar-EG" sz="4000" b="1" dirty="0" smtClean="0">
                <a:solidFill>
                  <a:srgbClr val="0000FF"/>
                </a:solidFill>
              </a:rPr>
              <a:t> طول الدلفين = </a:t>
            </a:r>
            <a:r>
              <a:rPr lang="ar-EG" sz="4000" b="1" dirty="0">
                <a:solidFill>
                  <a:srgbClr val="FF0000"/>
                </a:solidFill>
              </a:rPr>
              <a:t>240 سم.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amond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يوانات يبلغ طول أحد أنوا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× 30 = 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طول الدلفين = 240 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1" name="Group 8"/>
          <p:cNvGrpSpPr>
            <a:grpSpLocks/>
          </p:cNvGrpSpPr>
          <p:nvPr/>
        </p:nvGrpSpPr>
        <p:grpSpPr bwMode="auto">
          <a:xfrm>
            <a:off x="500063" y="2433462"/>
            <a:ext cx="8143875" cy="2424288"/>
            <a:chOff x="500034" y="2643182"/>
            <a:chExt cx="8143900" cy="3500462"/>
          </a:xfrm>
        </p:grpSpPr>
        <p:pic>
          <p:nvPicPr>
            <p:cNvPr id="11" name="Picture 10" descr="BANNR028.WMF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F0066">
                  <a:tint val="45000"/>
                  <a:satMod val="400000"/>
                </a:srgbClr>
              </a:duotone>
              <a:lum bright="46000" contrast="93000"/>
            </a:blip>
            <a:stretch>
              <a:fillRect/>
            </a:stretch>
          </p:blipFill>
          <p:spPr>
            <a:xfrm rot="10800000">
              <a:off x="500034" y="2643182"/>
              <a:ext cx="8143900" cy="3500462"/>
            </a:xfrm>
            <a:prstGeom prst="rect">
              <a:avLst/>
            </a:prstGeom>
            <a:effectLst>
              <a:innerShdw blurRad="774700">
                <a:srgbClr val="FF0000"/>
              </a:innerShdw>
            </a:effectLst>
          </p:spPr>
        </p:pic>
        <p:sp>
          <p:nvSpPr>
            <p:cNvPr id="12" name="Rectangle 2"/>
            <p:cNvSpPr/>
            <p:nvPr/>
          </p:nvSpPr>
          <p:spPr>
            <a:xfrm>
              <a:off x="1571604" y="3090417"/>
              <a:ext cx="6215090" cy="27997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مسائل</a:t>
              </a:r>
              <a: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ar-SA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</a:br>
              <a:r>
                <a:rPr lang="ar-EG" sz="6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مهارات </a:t>
              </a: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التفكير العليا</a:t>
              </a:r>
            </a:p>
          </p:txBody>
        </p:sp>
      </p:grpSp>
    </p:spTree>
  </p:cSld>
  <p:clrMapOvr>
    <a:masterClrMapping/>
  </p:clrMapOvr>
  <p:transition>
    <p:wedg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ائل مهارات التفكير الع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28625" y="500063"/>
            <a:ext cx="7861942" cy="5732462"/>
            <a:chOff x="428596" y="500042"/>
            <a:chExt cx="7861997" cy="5733209"/>
          </a:xfrm>
        </p:grpSpPr>
        <p:grpSp>
          <p:nvGrpSpPr>
            <p:cNvPr id="23561" name="Group 7"/>
            <p:cNvGrpSpPr>
              <a:grpSpLocks/>
            </p:cNvGrpSpPr>
            <p:nvPr/>
          </p:nvGrpSpPr>
          <p:grpSpPr bwMode="auto">
            <a:xfrm flipH="1">
              <a:off x="428596" y="500042"/>
              <a:ext cx="7861997" cy="5733209"/>
              <a:chOff x="428597" y="1571612"/>
              <a:chExt cx="8429683" cy="4429156"/>
            </a:xfrm>
          </p:grpSpPr>
          <p:sp>
            <p:nvSpPr>
              <p:cNvPr id="9" name="Cloud 8"/>
              <p:cNvSpPr/>
              <p:nvPr/>
            </p:nvSpPr>
            <p:spPr>
              <a:xfrm>
                <a:off x="6929454" y="1571612"/>
                <a:ext cx="1928826" cy="2286016"/>
              </a:xfrm>
              <a:prstGeom prst="cloud">
                <a:avLst/>
              </a:prstGeom>
              <a:solidFill>
                <a:srgbClr val="990099"/>
              </a:solidFill>
              <a:ln w="28575">
                <a:solidFill>
                  <a:schemeClr val="bg1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>
                  <a:cs typeface="+mj-cs"/>
                </a:endParaRPr>
              </a:p>
            </p:txBody>
          </p:sp>
          <p:sp>
            <p:nvSpPr>
              <p:cNvPr id="10" name="Snip Diagonal Corner Rectangle 9"/>
              <p:cNvSpPr/>
              <p:nvPr/>
            </p:nvSpPr>
            <p:spPr>
              <a:xfrm>
                <a:off x="429285" y="1999686"/>
                <a:ext cx="8343888" cy="4001082"/>
              </a:xfrm>
              <a:prstGeom prst="snip2DiagRect">
                <a:avLst>
                  <a:gd name="adj1" fmla="val 8214"/>
                  <a:gd name="adj2" fmla="val 18543"/>
                </a:avLst>
              </a:prstGeom>
              <a:gradFill flip="none" rotWithShape="1">
                <a:gsLst>
                  <a:gs pos="0">
                    <a:srgbClr val="00FF00"/>
                  </a:gs>
                  <a:gs pos="35000">
                    <a:srgbClr val="FFFF00"/>
                  </a:gs>
                  <a:gs pos="100000">
                    <a:srgbClr val="00FF00"/>
                  </a:gs>
                </a:gsLst>
                <a:lin ang="13500000" scaled="1"/>
                <a:tileRect/>
              </a:gra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>
                  <a:cs typeface="+mj-cs"/>
                </a:endParaRPr>
              </a:p>
            </p:txBody>
          </p:sp>
        </p:grpSp>
        <p:sp>
          <p:nvSpPr>
            <p:cNvPr id="60424" name="TextBox 4"/>
            <p:cNvSpPr txBox="1">
              <a:spLocks noChangeArrowheads="1"/>
            </p:cNvSpPr>
            <p:nvPr/>
          </p:nvSpPr>
          <p:spPr bwMode="auto">
            <a:xfrm>
              <a:off x="1285852" y="1285956"/>
              <a:ext cx="5857916" cy="2308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800" b="1" dirty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مسألة مفتوحة: </a:t>
              </a:r>
              <a:r>
                <a:rPr lang="ar-EG" sz="4800" b="1" dirty="0">
                  <a:latin typeface="Calibri" pitchFamily="34" charset="0"/>
                  <a:cs typeface="+mj-cs"/>
                </a:rPr>
                <a:t>أعط </a:t>
              </a:r>
              <a:r>
                <a:rPr lang="ar-EG" sz="4800" b="1" dirty="0" smtClean="0">
                  <a:latin typeface="Calibri" pitchFamily="34" charset="0"/>
                  <a:cs typeface="+mj-cs"/>
                </a:rPr>
                <a:t>مثال</a:t>
              </a:r>
              <a:r>
                <a:rPr lang="ar-SA" sz="4800" b="1" dirty="0" smtClean="0">
                  <a:latin typeface="Calibri" pitchFamily="34" charset="0"/>
                  <a:cs typeface="+mj-cs"/>
                </a:rPr>
                <a:t>ً</a:t>
              </a:r>
              <a:r>
                <a:rPr lang="ar-EG" sz="4800" b="1" dirty="0" smtClean="0">
                  <a:latin typeface="Calibri" pitchFamily="34" charset="0"/>
                  <a:cs typeface="+mj-cs"/>
                </a:rPr>
                <a:t>ا </a:t>
              </a:r>
              <a:r>
                <a:rPr lang="ar-EG" sz="4800" b="1" dirty="0">
                  <a:latin typeface="Calibri" pitchFamily="34" charset="0"/>
                  <a:cs typeface="+mj-cs"/>
                </a:rPr>
                <a:t>على معادلة يكون العدد 5 حلاً لها.</a:t>
              </a: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7643813" y="1714500"/>
            <a:ext cx="1195387" cy="1333500"/>
            <a:chOff x="4786314" y="2881543"/>
            <a:chExt cx="2481506" cy="1833341"/>
          </a:xfrm>
        </p:grpSpPr>
        <p:pic>
          <p:nvPicPr>
            <p:cNvPr id="23557" name="صورة 8" descr="at_umbrella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-619351">
              <a:off x="6096245" y="2881543"/>
              <a:ext cx="1171575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ounded Rectangle 3"/>
            <p:cNvSpPr/>
            <p:nvPr/>
          </p:nvSpPr>
          <p:spPr>
            <a:xfrm>
              <a:off x="4786314" y="3571876"/>
              <a:ext cx="2003749" cy="1143008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49000">
                  <a:schemeClr val="bg1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chemeClr val="tx1"/>
                    </a:solidFill>
                  </a:ln>
                  <a:solidFill>
                    <a:srgbClr val="CC00CC"/>
                  </a:solidFill>
                  <a:cs typeface="+mj-cs"/>
                </a:rPr>
                <a:t>24  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57313" y="3571875"/>
            <a:ext cx="59293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48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س +8=13</a:t>
            </a:r>
            <a:endParaRPr lang="ar-EG" sz="48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143000" y="4549914"/>
            <a:ext cx="5929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5</a:t>
            </a:r>
            <a:r>
              <a:rPr lang="ar-SA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 </a:t>
            </a:r>
            <a:r>
              <a:rPr lang="ar-SA" sz="4000" b="1" dirty="0" err="1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+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 </a:t>
            </a:r>
            <a:r>
              <a:rPr lang="ar-SA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8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 </a:t>
            </a:r>
            <a:r>
              <a:rPr lang="ar-SA" sz="4000" b="1" dirty="0" err="1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=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 </a:t>
            </a:r>
            <a:r>
              <a:rPr lang="ar-SA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13</a:t>
            </a:r>
            <a:endParaRPr lang="ar-EG" sz="40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143000" y="5257800"/>
            <a:ext cx="5929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إذن</a:t>
            </a:r>
            <a:r>
              <a:rPr lang="ar-SA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،</a:t>
            </a:r>
            <a:r>
              <a:rPr lang="ar-EG" sz="4000" b="1" dirty="0" smtClean="0">
                <a:solidFill>
                  <a:srgbClr val="0000FF"/>
                </a:solidFill>
                <a:latin typeface="Calibri" pitchFamily="34" charset="0"/>
                <a:cs typeface="+mj-cs"/>
              </a:rPr>
              <a:t> حل المعادلة = 5</a:t>
            </a:r>
            <a:endParaRPr lang="ar-EG" sz="4000" b="1" dirty="0">
              <a:solidFill>
                <a:srgbClr val="0000FF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pull dir="ru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ألة مفتوحة أعط مث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 +8=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 +8=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، حل المعادلة =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0538" y="1571625"/>
            <a:ext cx="8224837" cy="3714750"/>
            <a:chOff x="500034" y="1357298"/>
            <a:chExt cx="8224894" cy="3714776"/>
          </a:xfrm>
        </p:grpSpPr>
        <p:grpSp>
          <p:nvGrpSpPr>
            <p:cNvPr id="24579" name="Group 2"/>
            <p:cNvGrpSpPr>
              <a:grpSpLocks/>
            </p:cNvGrpSpPr>
            <p:nvPr/>
          </p:nvGrpSpPr>
          <p:grpSpPr bwMode="auto">
            <a:xfrm>
              <a:off x="500034" y="1357298"/>
              <a:ext cx="8224894" cy="3714776"/>
              <a:chOff x="500034" y="1785926"/>
              <a:chExt cx="8224894" cy="3714776"/>
            </a:xfrm>
          </p:grpSpPr>
          <p:sp>
            <p:nvSpPr>
              <p:cNvPr id="4" name="Cloud 3"/>
              <p:cNvSpPr/>
              <p:nvPr/>
            </p:nvSpPr>
            <p:spPr>
              <a:xfrm>
                <a:off x="500034" y="2009766"/>
                <a:ext cx="1714512" cy="3133747"/>
              </a:xfrm>
              <a:prstGeom prst="cloud">
                <a:avLst/>
              </a:prstGeom>
              <a:solidFill>
                <a:srgbClr val="9900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5" name="Cloud 4"/>
              <p:cNvSpPr/>
              <p:nvPr/>
            </p:nvSpPr>
            <p:spPr>
              <a:xfrm>
                <a:off x="6715139" y="2366955"/>
                <a:ext cx="2009789" cy="2776557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071538" y="1785926"/>
                <a:ext cx="6858048" cy="1214447"/>
              </a:xfrm>
              <a:prstGeom prst="clou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Cloud 6"/>
              <p:cNvSpPr/>
              <p:nvPr/>
            </p:nvSpPr>
            <p:spPr>
              <a:xfrm>
                <a:off x="1347765" y="4286257"/>
                <a:ext cx="6858048" cy="1214445"/>
              </a:xfrm>
              <a:prstGeom prst="cloud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919137" y="2000241"/>
                <a:ext cx="7358113" cy="3143272"/>
              </a:xfrm>
              <a:prstGeom prst="roundRec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000074" y="1857363"/>
              <a:ext cx="6858074" cy="267767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 smtClean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تحد</a:t>
              </a:r>
              <a:r>
                <a:rPr lang="ar-SA" sz="6000" b="1" dirty="0" smtClean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ٍ</a:t>
              </a:r>
              <a:r>
                <a:rPr lang="ar-EG" sz="6000" b="1" dirty="0" smtClean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: </a:t>
              </a:r>
              <a:r>
                <a:rPr lang="ar-EG" sz="5400" b="1" dirty="0">
                  <a:solidFill>
                    <a:schemeClr val="bg1"/>
                  </a:solidFill>
                  <a:latin typeface="+mn-lt"/>
                  <a:cs typeface="+mj-cs"/>
                </a:rPr>
                <a:t>في السؤالين 25، 26: </a:t>
              </a:r>
              <a:r>
                <a:rPr lang="ar-EG" sz="5400" b="1" dirty="0" err="1" smtClean="0">
                  <a:solidFill>
                    <a:schemeClr val="bg1"/>
                  </a:solidFill>
                  <a:latin typeface="+mn-lt"/>
                  <a:cs typeface="+mj-cs"/>
                </a:rPr>
                <a:t>ب</a:t>
              </a:r>
              <a:r>
                <a:rPr lang="ar-SA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َ</a:t>
              </a:r>
              <a:r>
                <a:rPr lang="ar-EG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ي</a:t>
              </a:r>
              <a:r>
                <a:rPr lang="ar-SA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ِّ</a:t>
              </a:r>
              <a:r>
                <a:rPr lang="ar-EG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ن</a:t>
              </a:r>
              <a:r>
                <a:rPr lang="ar-SA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ْ</a:t>
              </a:r>
              <a:r>
                <a:rPr lang="ar-EG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 </a:t>
              </a:r>
              <a:r>
                <a:rPr lang="ar-EG" sz="5400" b="1" dirty="0">
                  <a:solidFill>
                    <a:schemeClr val="bg1"/>
                  </a:solidFill>
                  <a:latin typeface="+mn-lt"/>
                  <a:cs typeface="+mj-cs"/>
                </a:rPr>
                <a:t>ما إذا كانت </a:t>
              </a:r>
              <a:r>
                <a:rPr lang="ar-EG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العبارة</a:t>
              </a:r>
              <a:r>
                <a:rPr lang="ar-SA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ُ</a:t>
              </a:r>
              <a:r>
                <a:rPr lang="ar-EG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 صحيحة</a:t>
              </a:r>
              <a:r>
                <a:rPr lang="ar-SA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ً</a:t>
              </a:r>
              <a:r>
                <a:rPr lang="ar-EG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 </a:t>
              </a:r>
              <a:r>
                <a:rPr lang="ar-EG" sz="5400" b="1" dirty="0">
                  <a:solidFill>
                    <a:schemeClr val="bg1"/>
                  </a:solidFill>
                  <a:latin typeface="+mn-lt"/>
                  <a:cs typeface="+mj-cs"/>
                </a:rPr>
                <a:t>أم لا، ثم </a:t>
              </a:r>
              <a:r>
                <a:rPr lang="ar-EG" sz="5400" b="1" dirty="0" err="1" smtClean="0">
                  <a:solidFill>
                    <a:schemeClr val="bg1"/>
                  </a:solidFill>
                  <a:latin typeface="+mn-lt"/>
                  <a:cs typeface="+mj-cs"/>
                </a:rPr>
                <a:t>فس</a:t>
              </a:r>
              <a:r>
                <a:rPr lang="ar-SA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ِّ</a:t>
              </a:r>
              <a:r>
                <a:rPr lang="ar-EG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ر</a:t>
              </a:r>
              <a:r>
                <a:rPr lang="ar-SA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ْ</a:t>
              </a:r>
              <a:r>
                <a:rPr lang="ar-EG" sz="5400" b="1" dirty="0" smtClean="0">
                  <a:solidFill>
                    <a:schemeClr val="bg1"/>
                  </a:solidFill>
                  <a:latin typeface="+mn-lt"/>
                  <a:cs typeface="+mj-cs"/>
                </a:rPr>
                <a:t> </a:t>
              </a:r>
              <a:r>
                <a:rPr lang="ar-EG" sz="5400" b="1" dirty="0">
                  <a:solidFill>
                    <a:schemeClr val="bg1"/>
                  </a:solidFill>
                  <a:latin typeface="+mn-lt"/>
                  <a:cs typeface="+mj-cs"/>
                </a:rPr>
                <a:t>إجابتك.</a:t>
              </a:r>
            </a:p>
          </p:txBody>
        </p:sp>
      </p:grpSp>
    </p:spTree>
  </p:cSld>
  <p:clrMapOvr>
    <a:masterClrMapping/>
  </p:clrMapOvr>
  <p:transition>
    <p:pull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د في السؤالين  25 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8625" y="0"/>
            <a:ext cx="7429500" cy="6572250"/>
            <a:chOff x="3000364" y="2000240"/>
            <a:chExt cx="4000528" cy="1643074"/>
          </a:xfrm>
        </p:grpSpPr>
        <p:sp>
          <p:nvSpPr>
            <p:cNvPr id="8" name="Wave 7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cs typeface="+mj-cs"/>
              </a:endParaRPr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3000364" y="2160970"/>
              <a:ext cx="4000528" cy="1214450"/>
            </a:xfrm>
            <a:prstGeom prst="wedgeRoundRectCallout">
              <a:avLst>
                <a:gd name="adj1" fmla="val -31904"/>
                <a:gd name="adj2" fmla="val 37662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cs typeface="+mj-cs"/>
                </a:rPr>
                <a:t>يمكن أن يأخذ المتغير م في العبارة م + 8 </a:t>
              </a:r>
              <a:r>
                <a:rPr lang="ar-EG" sz="4800" b="1" dirty="0" smtClean="0">
                  <a:cs typeface="+mj-cs"/>
                </a:rPr>
                <a:t>أي</a:t>
              </a:r>
              <a:r>
                <a:rPr lang="ar-SA" sz="4800" b="1" dirty="0" smtClean="0">
                  <a:cs typeface="+mj-cs"/>
                </a:rPr>
                <a:t>ّ</a:t>
              </a:r>
              <a:r>
                <a:rPr lang="ar-EG" sz="4800" b="1" dirty="0" smtClean="0">
                  <a:cs typeface="+mj-cs"/>
                </a:rPr>
                <a:t> </a:t>
              </a:r>
              <a:r>
                <a:rPr lang="ar-EG" sz="4800" b="1" dirty="0">
                  <a:cs typeface="+mj-cs"/>
                </a:rPr>
                <a:t>قيمة.</a:t>
              </a:r>
            </a:p>
          </p:txBody>
        </p:sp>
      </p:grp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7715250" y="785813"/>
            <a:ext cx="1195388" cy="1333500"/>
            <a:chOff x="4786314" y="2881543"/>
            <a:chExt cx="2481506" cy="1833341"/>
          </a:xfrm>
        </p:grpSpPr>
        <p:pic>
          <p:nvPicPr>
            <p:cNvPr id="25605" name="صورة 8" descr="at_umbrella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619351">
              <a:off x="6096245" y="2881543"/>
              <a:ext cx="1171575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ounded Rectangle 3"/>
            <p:cNvSpPr/>
            <p:nvPr/>
          </p:nvSpPr>
          <p:spPr>
            <a:xfrm>
              <a:off x="4786314" y="3571876"/>
              <a:ext cx="2003749" cy="1143008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49000">
                  <a:schemeClr val="bg1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chemeClr val="tx1"/>
                    </a:solidFill>
                  </a:ln>
                  <a:solidFill>
                    <a:srgbClr val="CC00CC"/>
                  </a:solidFill>
                  <a:cs typeface="+mj-cs"/>
                </a:rPr>
                <a:t>25  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5800" y="2779455"/>
            <a:ext cx="6934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ar-EG" sz="4000" b="1" dirty="0" smtClean="0">
                <a:solidFill>
                  <a:srgbClr val="92D050"/>
                </a:solidFill>
              </a:rPr>
              <a:t>العبارة </a:t>
            </a:r>
            <a:r>
              <a:rPr lang="ar-EG" sz="4000" b="1" dirty="0">
                <a:solidFill>
                  <a:srgbClr val="92D050"/>
                </a:solidFill>
              </a:rPr>
              <a:t>صحيحة</a:t>
            </a:r>
            <a:r>
              <a:rPr lang="ar-EG" sz="4000" b="1" dirty="0" smtClean="0">
                <a:solidFill>
                  <a:srgbClr val="92D050"/>
                </a:solidFill>
              </a:rPr>
              <a:t>.</a:t>
            </a:r>
          </a:p>
          <a:p>
            <a:pPr eaLnBrk="0" hangingPunct="0"/>
            <a:r>
              <a:rPr lang="ar-EG" sz="4000" b="1" dirty="0" smtClean="0">
                <a:solidFill>
                  <a:srgbClr val="92D050"/>
                </a:solidFill>
              </a:rPr>
              <a:t>لأن </a:t>
            </a:r>
            <a:r>
              <a:rPr lang="ar-EG" sz="4000" b="1" dirty="0" err="1" smtClean="0">
                <a:solidFill>
                  <a:srgbClr val="92D050"/>
                </a:solidFill>
              </a:rPr>
              <a:t>م </a:t>
            </a:r>
            <a:r>
              <a:rPr lang="ar-EG" sz="4000" b="1" dirty="0" smtClean="0">
                <a:solidFill>
                  <a:srgbClr val="92D050"/>
                </a:solidFill>
              </a:rPr>
              <a:t>+ 8 تمثل عبارة جبرية ولا تساوي قيمة محددة، لذلك يمكن أن تأخذ م أي قيمة.</a:t>
            </a:r>
            <a:endParaRPr lang="en-US" sz="4000" dirty="0" smtClean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split orient="vert" dir="in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 أن يأخذ المتغ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بار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أن م + 8 تمثل عبارة جب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786688" y="1500188"/>
            <a:ext cx="1195387" cy="1333500"/>
            <a:chOff x="4786314" y="2881543"/>
            <a:chExt cx="2481506" cy="1833341"/>
          </a:xfrm>
        </p:grpSpPr>
        <p:pic>
          <p:nvPicPr>
            <p:cNvPr id="26634" name="صورة 8" descr="at_umbrella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619351">
              <a:off x="6096245" y="2881543"/>
              <a:ext cx="1171575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ounded Rectangle 3"/>
            <p:cNvSpPr/>
            <p:nvPr/>
          </p:nvSpPr>
          <p:spPr>
            <a:xfrm>
              <a:off x="4786314" y="3571876"/>
              <a:ext cx="2003749" cy="1143008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49000">
                  <a:schemeClr val="bg1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chemeClr val="tx1"/>
                    </a:solidFill>
                  </a:ln>
                  <a:solidFill>
                    <a:srgbClr val="CC00CC"/>
                  </a:solidFill>
                  <a:cs typeface="+mj-cs"/>
                </a:rPr>
                <a:t>26  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47638" y="857250"/>
            <a:ext cx="7496175" cy="5224463"/>
            <a:chOff x="147614" y="1071546"/>
            <a:chExt cx="7496220" cy="5224498"/>
          </a:xfrm>
        </p:grpSpPr>
        <p:grpSp>
          <p:nvGrpSpPr>
            <p:cNvPr id="26629" name="Group 5"/>
            <p:cNvGrpSpPr>
              <a:grpSpLocks/>
            </p:cNvGrpSpPr>
            <p:nvPr/>
          </p:nvGrpSpPr>
          <p:grpSpPr bwMode="auto">
            <a:xfrm>
              <a:off x="147614" y="1071546"/>
              <a:ext cx="7496220" cy="5224498"/>
              <a:chOff x="214282" y="1428736"/>
              <a:chExt cx="8853542" cy="5224498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14282" y="1428736"/>
                <a:ext cx="8559173" cy="4929221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508649" y="1724013"/>
                <a:ext cx="8559175" cy="4929221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356779" y="1571612"/>
                <a:ext cx="8559173" cy="4929221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63494" name="TextBox 4"/>
            <p:cNvSpPr txBox="1">
              <a:spLocks noChangeArrowheads="1"/>
            </p:cNvSpPr>
            <p:nvPr/>
          </p:nvSpPr>
          <p:spPr bwMode="auto">
            <a:xfrm>
              <a:off x="533378" y="1433498"/>
              <a:ext cx="6748503" cy="2123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ar-EG" sz="4400" b="1" dirty="0">
                  <a:latin typeface="Calibri" pitchFamily="34" charset="0"/>
                  <a:cs typeface="+mj-cs"/>
                </a:rPr>
                <a:t>يمكن أن يأخذ المتغير م في 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المعادلة</a:t>
              </a:r>
              <a:r>
                <a:rPr lang="ar-SA" sz="4400" b="1" dirty="0" smtClean="0">
                  <a:latin typeface="Calibri" pitchFamily="34" charset="0"/>
                  <a:cs typeface="+mj-cs"/>
                </a:rPr>
                <a:t/>
              </a:r>
              <a:br>
                <a:rPr lang="ar-SA" sz="4400" b="1" dirty="0" smtClean="0">
                  <a:latin typeface="Calibri" pitchFamily="34" charset="0"/>
                  <a:cs typeface="+mj-cs"/>
                </a:rPr>
              </a:br>
              <a:r>
                <a:rPr lang="ar-EG" sz="4400" b="1" dirty="0" smtClean="0">
                  <a:latin typeface="Calibri" pitchFamily="34" charset="0"/>
                  <a:cs typeface="+mj-cs"/>
                </a:rPr>
                <a:t> </a:t>
              </a:r>
              <a:r>
                <a:rPr lang="ar-EG" sz="4400" b="1" dirty="0">
                  <a:latin typeface="Calibri" pitchFamily="34" charset="0"/>
                  <a:cs typeface="+mj-cs"/>
                </a:rPr>
                <a:t>م + 8 = 12 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أي</a:t>
              </a:r>
              <a:r>
                <a:rPr lang="ar-SA" sz="4400" b="1" dirty="0" smtClean="0">
                  <a:latin typeface="Calibri" pitchFamily="34" charset="0"/>
                  <a:cs typeface="+mj-cs"/>
                </a:rPr>
                <a:t>ّ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 </a:t>
              </a:r>
              <a:r>
                <a:rPr lang="ar-EG" sz="4400" b="1" dirty="0">
                  <a:latin typeface="Calibri" pitchFamily="34" charset="0"/>
                  <a:cs typeface="+mj-cs"/>
                </a:rPr>
                <a:t>قيمة ويكون 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حل</a:t>
              </a:r>
              <a:r>
                <a:rPr lang="ar-SA" sz="4400" b="1" dirty="0" smtClean="0">
                  <a:latin typeface="Calibri" pitchFamily="34" charset="0"/>
                  <a:cs typeface="+mj-cs"/>
                </a:rPr>
                <a:t>ًّ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ا </a:t>
              </a:r>
              <a:r>
                <a:rPr lang="ar-EG" sz="4400" b="1" dirty="0">
                  <a:latin typeface="Calibri" pitchFamily="34" charset="0"/>
                  <a:cs typeface="+mj-cs"/>
                </a:rPr>
                <a:t>للمعادلة.</a:t>
              </a:r>
            </a:p>
          </p:txBody>
        </p:sp>
      </p:grp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85800" y="3276600"/>
            <a:ext cx="6629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ar-EG" sz="4000" b="1" dirty="0" smtClean="0">
                <a:solidFill>
                  <a:srgbClr val="C00000"/>
                </a:solidFill>
              </a:rPr>
              <a:t>العبارة خاطئة.</a:t>
            </a:r>
          </a:p>
          <a:p>
            <a:pPr eaLnBrk="0" hangingPunct="0"/>
            <a:r>
              <a:rPr lang="ar-EG" sz="4000" b="1" dirty="0" smtClean="0">
                <a:solidFill>
                  <a:srgbClr val="C00000"/>
                </a:solidFill>
              </a:rPr>
              <a:t>لأن </a:t>
            </a:r>
            <a:r>
              <a:rPr lang="ar-EG" sz="4000" b="1" dirty="0" err="1" smtClean="0">
                <a:solidFill>
                  <a:srgbClr val="C00000"/>
                </a:solidFill>
              </a:rPr>
              <a:t>م</a:t>
            </a:r>
            <a:r>
              <a:rPr lang="ar-EG" sz="4000" b="1" dirty="0" smtClean="0">
                <a:solidFill>
                  <a:srgbClr val="C00000"/>
                </a:solidFill>
              </a:rPr>
              <a:t> + 8 = 12 معادلة جبرية ويجب أن يتساو</a:t>
            </a:r>
            <a:r>
              <a:rPr lang="ar-SA" sz="4000" b="1" dirty="0" smtClean="0">
                <a:solidFill>
                  <a:srgbClr val="C00000"/>
                </a:solidFill>
              </a:rPr>
              <a:t>ى</a:t>
            </a:r>
            <a:r>
              <a:rPr lang="ar-EG" sz="4000" b="1" dirty="0" smtClean="0">
                <a:solidFill>
                  <a:srgbClr val="C00000"/>
                </a:solidFill>
              </a:rPr>
              <a:t> طرفاها</a:t>
            </a:r>
            <a:r>
              <a:rPr lang="ar-SA" sz="4000" b="1" dirty="0" smtClean="0">
                <a:solidFill>
                  <a:srgbClr val="C00000"/>
                </a:solidFill>
              </a:rPr>
              <a:t>،</a:t>
            </a:r>
            <a:r>
              <a:rPr lang="ar-EG" sz="4000" b="1" dirty="0" smtClean="0">
                <a:solidFill>
                  <a:srgbClr val="C00000"/>
                </a:solidFill>
              </a:rPr>
              <a:t> لذا فإن لها حلاً واحد</a:t>
            </a:r>
            <a:r>
              <a:rPr lang="ar-SA" sz="4000" b="1" dirty="0" smtClean="0">
                <a:solidFill>
                  <a:srgbClr val="C00000"/>
                </a:solidFill>
              </a:rPr>
              <a:t>ً</a:t>
            </a:r>
            <a:r>
              <a:rPr lang="ar-EG" sz="4000" b="1" dirty="0" smtClean="0">
                <a:solidFill>
                  <a:srgbClr val="C00000"/>
                </a:solidFill>
              </a:rPr>
              <a:t>ا هو 4.</a:t>
            </a:r>
            <a:endParaRPr lang="en-US" sz="40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over dir="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 أن يأخذ المتغير م في المعادلة م + 8 =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بار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أن م + 8 = 12 معاد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27655" name="Group 5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7" name="Flowchart: Punched Tape 6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27658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9" name="Flowchart: Punched Tape 8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10" name="Round Single Corner Rectangle 9"/>
                <p:cNvSpPr/>
                <p:nvPr/>
              </p:nvSpPr>
              <p:spPr>
                <a:xfrm>
                  <a:off x="4071934" y="785524"/>
                  <a:ext cx="3929090" cy="2500990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64520" name="TextBox 4"/>
            <p:cNvSpPr txBox="1">
              <a:spLocks noChangeArrowheads="1"/>
            </p:cNvSpPr>
            <p:nvPr/>
          </p:nvSpPr>
          <p:spPr bwMode="auto">
            <a:xfrm>
              <a:off x="357158" y="1219201"/>
              <a:ext cx="7143799" cy="2185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800" b="1" u="sng" dirty="0" smtClean="0">
                  <a:solidFill>
                    <a:srgbClr val="FF0000"/>
                  </a:solidFill>
                  <a:latin typeface="Calibri" pitchFamily="34" charset="0"/>
                  <a:cs typeface="+mj-cs"/>
                </a:rPr>
                <a:t>اكتب:</a:t>
              </a:r>
              <a:r>
                <a:rPr lang="ar-EG" sz="4800" b="1" dirty="0" smtClean="0">
                  <a:latin typeface="Calibri" pitchFamily="34" charset="0"/>
                  <a:cs typeface="+mj-cs"/>
                </a:rPr>
                <a:t> </a:t>
              </a:r>
              <a:r>
                <a:rPr lang="ar-EG" sz="4400" b="1" dirty="0">
                  <a:latin typeface="Calibri" pitchFamily="34" charset="0"/>
                  <a:cs typeface="+mj-cs"/>
                </a:rPr>
                <a:t>مسألة من واقع الحياة تحتاج عند حلها إلى حل المعادلة </a:t>
              </a:r>
              <a:r>
                <a:rPr lang="ar-SA" sz="4400" b="1" dirty="0" smtClean="0">
                  <a:latin typeface="Calibri" pitchFamily="34" charset="0"/>
                  <a:cs typeface="+mj-cs"/>
                </a:rPr>
                <a:t/>
              </a:r>
              <a:br>
                <a:rPr lang="ar-SA" sz="4400" b="1" dirty="0" smtClean="0">
                  <a:latin typeface="Calibri" pitchFamily="34" charset="0"/>
                  <a:cs typeface="+mj-cs"/>
                </a:rPr>
              </a:br>
              <a:r>
                <a:rPr lang="ar-SA" sz="4400" b="1" dirty="0" smtClean="0">
                  <a:latin typeface="Calibri" pitchFamily="34" charset="0"/>
                  <a:cs typeface="+mj-cs"/>
                </a:rPr>
                <a:t>		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أ </a:t>
              </a:r>
              <a:r>
                <a:rPr lang="ar-EG" sz="4400" b="1" dirty="0">
                  <a:latin typeface="Calibri" pitchFamily="34" charset="0"/>
                  <a:cs typeface="+mj-cs"/>
                </a:rPr>
                <a:t>+ 12 = 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30</a:t>
              </a:r>
              <a:endParaRPr lang="ar-EG" sz="4400" b="1" dirty="0">
                <a:latin typeface="Calibri" pitchFamily="34" charset="0"/>
                <a:cs typeface="+mj-cs"/>
              </a:endParaRP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7715250" y="1000125"/>
            <a:ext cx="1195388" cy="1333500"/>
            <a:chOff x="4786314" y="2881543"/>
            <a:chExt cx="2481506" cy="1833341"/>
          </a:xfrm>
        </p:grpSpPr>
        <p:pic>
          <p:nvPicPr>
            <p:cNvPr id="27653" name="صورة 8" descr="at_umbrella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619351">
              <a:off x="6096245" y="2881543"/>
              <a:ext cx="1171575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ounded Rectangle 3"/>
            <p:cNvSpPr/>
            <p:nvPr/>
          </p:nvSpPr>
          <p:spPr>
            <a:xfrm>
              <a:off x="4786314" y="3571876"/>
              <a:ext cx="2003749" cy="1143008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49000">
                  <a:schemeClr val="bg1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chemeClr val="tx1"/>
                    </a:solidFill>
                  </a:ln>
                  <a:solidFill>
                    <a:srgbClr val="CC00CC"/>
                  </a:solidFill>
                  <a:cs typeface="+mj-cs"/>
                </a:rPr>
                <a:t>27  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57313" y="3581400"/>
            <a:ext cx="65008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000" b="1" dirty="0">
                <a:solidFill>
                  <a:srgbClr val="0000FF"/>
                </a:solidFill>
              </a:rPr>
              <a:t>لدى هاشم 12 </a:t>
            </a:r>
            <a:r>
              <a:rPr lang="ar-EG" sz="4000" b="1" dirty="0" smtClean="0">
                <a:solidFill>
                  <a:srgbClr val="0000FF"/>
                </a:solidFill>
              </a:rPr>
              <a:t>كتاب</a:t>
            </a:r>
            <a:r>
              <a:rPr lang="ar-SA" sz="4000" b="1" dirty="0" smtClean="0">
                <a:solidFill>
                  <a:srgbClr val="0000FF"/>
                </a:solidFill>
              </a:rPr>
              <a:t>ً</a:t>
            </a:r>
            <a:r>
              <a:rPr lang="ar-EG" sz="4000" b="1" dirty="0" smtClean="0">
                <a:solidFill>
                  <a:srgbClr val="0000FF"/>
                </a:solidFill>
              </a:rPr>
              <a:t>ا </a:t>
            </a:r>
            <a:r>
              <a:rPr lang="ar-EG" sz="4000" b="1" dirty="0">
                <a:solidFill>
                  <a:srgbClr val="0000FF"/>
                </a:solidFill>
              </a:rPr>
              <a:t>زيادة على ما عند جلال، حل المعادلة أ + 12 = 30 </a:t>
            </a:r>
            <a:r>
              <a:rPr lang="ar-EG" sz="4000" b="1" dirty="0" smtClean="0">
                <a:solidFill>
                  <a:srgbClr val="0000FF"/>
                </a:solidFill>
              </a:rPr>
              <a:t>لتجد</a:t>
            </a:r>
            <a:r>
              <a:rPr lang="ar-SA" sz="4000" b="1" dirty="0" smtClean="0">
                <a:solidFill>
                  <a:srgbClr val="0000FF"/>
                </a:solidFill>
              </a:rPr>
              <a:t>َ</a:t>
            </a:r>
            <a:r>
              <a:rPr lang="ar-EG" sz="4000" b="1" dirty="0" smtClean="0">
                <a:solidFill>
                  <a:srgbClr val="0000FF"/>
                </a:solidFill>
              </a:rPr>
              <a:t> عدد</a:t>
            </a:r>
            <a:r>
              <a:rPr lang="ar-SA" sz="4000" b="1" dirty="0" smtClean="0">
                <a:solidFill>
                  <a:srgbClr val="0000FF"/>
                </a:solidFill>
              </a:rPr>
              <a:t>َ</a:t>
            </a:r>
            <a:r>
              <a:rPr lang="ar-EG" sz="4000" b="1" dirty="0" smtClean="0">
                <a:solidFill>
                  <a:srgbClr val="0000FF"/>
                </a:solidFill>
              </a:rPr>
              <a:t> </a:t>
            </a:r>
            <a:r>
              <a:rPr lang="ar-EG" sz="4000" b="1" dirty="0">
                <a:solidFill>
                  <a:srgbClr val="0000FF"/>
                </a:solidFill>
              </a:rPr>
              <a:t>كتب جلال.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مسألة من واق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دى هاشم 12 كتاباً زيادة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547688" y="733425"/>
            <a:ext cx="8215312" cy="5286375"/>
            <a:chOff x="500027" y="357166"/>
            <a:chExt cx="8215385" cy="6215106"/>
          </a:xfrm>
        </p:grpSpPr>
        <p:grpSp>
          <p:nvGrpSpPr>
            <p:cNvPr id="10" name="Group 46"/>
            <p:cNvGrpSpPr>
              <a:grpSpLocks/>
            </p:cNvGrpSpPr>
            <p:nvPr/>
          </p:nvGrpSpPr>
          <p:grpSpPr bwMode="auto">
            <a:xfrm>
              <a:off x="500025" y="357166"/>
              <a:ext cx="8215389" cy="6215106"/>
              <a:chOff x="500025" y="357166"/>
              <a:chExt cx="8215389" cy="6215106"/>
            </a:xfrm>
          </p:grpSpPr>
          <p:pic>
            <p:nvPicPr>
              <p:cNvPr id="12" name="Picture 10" descr="4fe4d6be42519b2e5e498ef8a21718eb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66802" y="442304"/>
                <a:ext cx="3790950" cy="962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500025" y="357166"/>
                <a:ext cx="8215389" cy="6215106"/>
                <a:chOff x="500025" y="357166"/>
                <a:chExt cx="8215389" cy="6215106"/>
              </a:xfrm>
            </p:grpSpPr>
            <p:grpSp>
              <p:nvGrpSpPr>
                <p:cNvPr id="14" name="Group 37"/>
                <p:cNvGrpSpPr/>
                <p:nvPr/>
              </p:nvGrpSpPr>
              <p:grpSpPr>
                <a:xfrm rot="16200000">
                  <a:off x="-1893148" y="3107531"/>
                  <a:ext cx="5572163" cy="785817"/>
                  <a:chOff x="1000100" y="357166"/>
                  <a:chExt cx="7072362" cy="500066"/>
                </a:xfrm>
                <a:solidFill>
                  <a:srgbClr val="0000FF"/>
                </a:solidFill>
              </p:grpSpPr>
              <p:grpSp>
                <p:nvGrpSpPr>
                  <p:cNvPr id="37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41" name="Heart 38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42" name="Heart 39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38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9" name="Heart 3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40" name="Heart 3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5" name="Group 30"/>
                <p:cNvGrpSpPr/>
                <p:nvPr/>
              </p:nvGrpSpPr>
              <p:grpSpPr>
                <a:xfrm rot="5400000">
                  <a:off x="5572142" y="3214685"/>
                  <a:ext cx="5572163" cy="714380"/>
                  <a:chOff x="1000100" y="357166"/>
                  <a:chExt cx="7072362" cy="500066"/>
                </a:xfrm>
                <a:solidFill>
                  <a:srgbClr val="00FF00"/>
                </a:solidFill>
              </p:grpSpPr>
              <p:grpSp>
                <p:nvGrpSpPr>
                  <p:cNvPr id="31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5" name="Heart 32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6" name="Heart 33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32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3" name="Heart 30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4" name="Heart 31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6" name="Group 23"/>
                <p:cNvGrpSpPr/>
                <p:nvPr/>
              </p:nvGrpSpPr>
              <p:grpSpPr>
                <a:xfrm rot="10800000">
                  <a:off x="1152500" y="5857892"/>
                  <a:ext cx="7072362" cy="714380"/>
                  <a:chOff x="1000100" y="357166"/>
                  <a:chExt cx="7072362" cy="500066"/>
                </a:xfrm>
                <a:solidFill>
                  <a:srgbClr val="CC00FF"/>
                </a:solidFill>
              </p:grpSpPr>
              <p:grpSp>
                <p:nvGrpSpPr>
                  <p:cNvPr id="25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9" name="Heart 2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0" name="Heart 2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26" name="Group 23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7" name="Heart 24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8" name="Heart 25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7" name="Group 22"/>
                <p:cNvGrpSpPr>
                  <a:grpSpLocks/>
                </p:cNvGrpSpPr>
                <p:nvPr/>
              </p:nvGrpSpPr>
              <p:grpSpPr bwMode="auto">
                <a:xfrm>
                  <a:off x="1000100" y="357166"/>
                  <a:ext cx="7072362" cy="642942"/>
                  <a:chOff x="1000100" y="357166"/>
                  <a:chExt cx="7072362" cy="500066"/>
                </a:xfrm>
              </p:grpSpPr>
              <p:grpSp>
                <p:nvGrpSpPr>
                  <p:cNvPr id="19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23" name="Heart 20"/>
                    <p:cNvSpPr/>
                    <p:nvPr/>
                  </p:nvSpPr>
                  <p:spPr>
                    <a:xfrm>
                      <a:off x="3857613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4" name="Heart 21"/>
                    <p:cNvSpPr/>
                    <p:nvPr/>
                  </p:nvSpPr>
                  <p:spPr>
                    <a:xfrm>
                      <a:off x="5857881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20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21" name="Heart 18"/>
                    <p:cNvSpPr/>
                    <p:nvPr/>
                  </p:nvSpPr>
                  <p:spPr>
                    <a:xfrm>
                      <a:off x="3857619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2" name="Heart 19"/>
                    <p:cNvSpPr/>
                    <p:nvPr/>
                  </p:nvSpPr>
                  <p:spPr>
                    <a:xfrm>
                      <a:off x="5857887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sp>
              <p:nvSpPr>
                <p:cNvPr id="18" name="Rounded Rectangle 15"/>
                <p:cNvSpPr/>
                <p:nvPr/>
              </p:nvSpPr>
              <p:spPr>
                <a:xfrm>
                  <a:off x="714348" y="500042"/>
                  <a:ext cx="7786742" cy="585791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CC00CC"/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13500000" scaled="1"/>
                  <a:tileRect/>
                </a:gradFill>
                <a:ln w="57150">
                  <a:solidFill>
                    <a:schemeClr val="tx1"/>
                  </a:solidFill>
                </a:ln>
                <a:effectLst>
                  <a:innerShdw blurRad="444500" dist="50800" dir="16200000">
                    <a:srgbClr val="FF0000">
                      <a:alpha val="50000"/>
                    </a:srgbClr>
                  </a:inn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1285846" y="1417280"/>
              <a:ext cx="6858061" cy="90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ar-SA" sz="4400" b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+mj-cs"/>
                <a:sym typeface="AGA Arabesque" pitchFamily="2" charset="2"/>
              </a:endParaRPr>
            </a:p>
          </p:txBody>
        </p:sp>
      </p:grp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1524000" y="3581400"/>
            <a:ext cx="647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800" b="1" dirty="0" smtClean="0">
                <a:latin typeface="Calibri" pitchFamily="34" charset="0"/>
                <a:cs typeface="+mj-cs"/>
              </a:rPr>
              <a:t>إذن</a:t>
            </a:r>
            <a:r>
              <a:rPr lang="ar-SA" sz="4800" b="1" dirty="0" smtClean="0">
                <a:latin typeface="Calibri" pitchFamily="34" charset="0"/>
                <a:cs typeface="+mj-cs"/>
              </a:rPr>
              <a:t>،</a:t>
            </a:r>
            <a:r>
              <a:rPr lang="ar-EG" sz="4800" b="1" dirty="0" smtClean="0">
                <a:latin typeface="Calibri" pitchFamily="34" charset="0"/>
                <a:cs typeface="+mj-cs"/>
              </a:rPr>
              <a:t> عدد كتب جلال = 18 كتاب</a:t>
            </a:r>
            <a:r>
              <a:rPr lang="ar-SA" sz="4800" b="1" dirty="0" smtClean="0">
                <a:latin typeface="Calibri" pitchFamily="34" charset="0"/>
                <a:cs typeface="+mj-cs"/>
              </a:rPr>
              <a:t>ً</a:t>
            </a:r>
            <a:r>
              <a:rPr lang="ar-EG" sz="4800" b="1" dirty="0" smtClean="0">
                <a:latin typeface="Calibri" pitchFamily="34" charset="0"/>
                <a:cs typeface="+mj-cs"/>
              </a:rPr>
              <a:t>ا.</a:t>
            </a:r>
            <a:endParaRPr lang="ar-EG" sz="4800" b="1" dirty="0">
              <a:latin typeface="Calibri" pitchFamily="34" charset="0"/>
              <a:cs typeface="+mj-cs"/>
            </a:endParaRPr>
          </a:p>
        </p:txBody>
      </p:sp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1524000" y="2286000"/>
            <a:ext cx="647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800" b="1" dirty="0" err="1" smtClean="0">
                <a:latin typeface="Calibri" pitchFamily="34" charset="0"/>
                <a:cs typeface="+mj-cs"/>
              </a:rPr>
              <a:t>18 </a:t>
            </a:r>
            <a:r>
              <a:rPr lang="ar-EG" sz="4800" b="1" dirty="0" smtClean="0">
                <a:latin typeface="Calibri" pitchFamily="34" charset="0"/>
                <a:cs typeface="+mj-cs"/>
              </a:rPr>
              <a:t>+ </a:t>
            </a:r>
            <a:r>
              <a:rPr lang="ar-EG" sz="4800" b="1" dirty="0" err="1" smtClean="0">
                <a:latin typeface="Calibri" pitchFamily="34" charset="0"/>
                <a:cs typeface="+mj-cs"/>
              </a:rPr>
              <a:t>12 </a:t>
            </a:r>
            <a:r>
              <a:rPr lang="ar-EG" sz="4800" b="1" dirty="0" smtClean="0">
                <a:latin typeface="Calibri" pitchFamily="34" charset="0"/>
                <a:cs typeface="+mj-cs"/>
              </a:rPr>
              <a:t>= 30</a:t>
            </a:r>
            <a:endParaRPr lang="ar-EG" sz="4800" b="1" dirty="0"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 + 12 =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ن عدد كتب جلال = 18 كتا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39775" y="1960563"/>
            <a:ext cx="7793038" cy="2303462"/>
            <a:chOff x="7298858" y="4725144"/>
            <a:chExt cx="1298929" cy="1065076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7298858" y="4725144"/>
              <a:ext cx="1298929" cy="1065076"/>
              <a:chOff x="2915816" y="3228020"/>
              <a:chExt cx="1440160" cy="1065076"/>
            </a:xfrm>
          </p:grpSpPr>
          <p:pic>
            <p:nvPicPr>
              <p:cNvPr id="28677" name="Picture 4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15816" y="3228020"/>
                <a:ext cx="1440160" cy="1065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Flowchart: Sequential Access Storage 6"/>
              <p:cNvSpPr/>
              <p:nvPr/>
            </p:nvSpPr>
            <p:spPr bwMode="auto">
              <a:xfrm>
                <a:off x="2995663" y="3320988"/>
                <a:ext cx="1290856" cy="828092"/>
              </a:xfrm>
              <a:prstGeom prst="flowChartMagneticTape">
                <a:avLst/>
              </a:prstGeom>
              <a:gradFill flip="none" rotWithShape="1">
                <a:gsLst>
                  <a:gs pos="0">
                    <a:srgbClr val="660033"/>
                  </a:gs>
                  <a:gs pos="50000">
                    <a:srgbClr val="CC00FF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ln w="18415" cmpd="sng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442800" y="4958129"/>
              <a:ext cx="974946" cy="5548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7200" b="1" dirty="0">
                  <a:ln w="18415" cmpd="sng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تدريب على اختبار</a:t>
              </a:r>
            </a:p>
          </p:txBody>
        </p:sp>
      </p:grp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يب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1" name="Group 18"/>
          <p:cNvGrpSpPr>
            <a:grpSpLocks/>
          </p:cNvGrpSpPr>
          <p:nvPr/>
        </p:nvGrpSpPr>
        <p:grpSpPr bwMode="auto">
          <a:xfrm>
            <a:off x="585" y="71438"/>
            <a:ext cx="9071978" cy="6715125"/>
            <a:chOff x="0" y="71414"/>
            <a:chExt cx="9072562" cy="6715148"/>
          </a:xfrm>
        </p:grpSpPr>
        <p:sp>
          <p:nvSpPr>
            <p:cNvPr id="10" name="Half Frame 9"/>
            <p:cNvSpPr/>
            <p:nvPr/>
          </p:nvSpPr>
          <p:spPr>
            <a:xfrm rot="10800000" flipV="1">
              <a:off x="-585" y="71414"/>
              <a:ext cx="9073147" cy="6715148"/>
            </a:xfrm>
            <a:prstGeom prst="halfFram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4282" y="285728"/>
              <a:ext cx="8715436" cy="628654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16000" y="1322725"/>
            <a:ext cx="7366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400" b="1" dirty="0"/>
              <a:t>28– التمثيل المجاور يمثل عدد السكان لأقرب ألف لبعض مدن المملكة عام </a:t>
            </a:r>
            <a:r>
              <a:rPr lang="ar-EG" sz="4400" b="1" dirty="0" err="1"/>
              <a:t>1431هـ</a:t>
            </a:r>
            <a:r>
              <a:rPr lang="ar-EG" sz="4400" b="1" dirty="0"/>
              <a:t>، أي معادلة مما يأتي يمكن استعمالها لإيجاد </a:t>
            </a:r>
            <a:r>
              <a:rPr lang="ar-EG" sz="4400" b="1" dirty="0" err="1"/>
              <a:t>الفرق </a:t>
            </a:r>
            <a:r>
              <a:rPr lang="ar-EG" sz="4400" b="1" dirty="0"/>
              <a:t>(ع) بين عدد سكان أبها وعدد سكان </a:t>
            </a:r>
            <a:r>
              <a:rPr lang="ar-EG" sz="4400" b="1" dirty="0" err="1"/>
              <a:t>الدمام؟</a:t>
            </a:r>
            <a:endParaRPr lang="ar-EG" sz="4400" b="1" dirty="0"/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المجاور يمثل عدد السك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142844" y="1643050"/>
            <a:ext cx="8786842" cy="2857520"/>
            <a:chOff x="357158" y="1643050"/>
            <a:chExt cx="8786842" cy="2857520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6" name="Group 2"/>
            <p:cNvGrpSpPr/>
            <p:nvPr/>
          </p:nvGrpSpPr>
          <p:grpSpPr>
            <a:xfrm>
              <a:off x="357158" y="1643050"/>
              <a:ext cx="8786842" cy="2857520"/>
              <a:chOff x="2535617" y="428604"/>
              <a:chExt cx="5072898" cy="1772926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2571736" y="428604"/>
                <a:ext cx="5036779" cy="1630049"/>
              </a:xfrm>
              <a:custGeom>
                <a:avLst/>
                <a:gdLst>
                  <a:gd name="connsiteX0" fmla="*/ 4772025 w 5036779"/>
                  <a:gd name="connsiteY0" fmla="*/ 115585 h 1244298"/>
                  <a:gd name="connsiteX1" fmla="*/ 4657725 w 5036779"/>
                  <a:gd name="connsiteY1" fmla="*/ 215598 h 1244298"/>
                  <a:gd name="connsiteX2" fmla="*/ 4572000 w 5036779"/>
                  <a:gd name="connsiteY2" fmla="*/ 272748 h 1244298"/>
                  <a:gd name="connsiteX3" fmla="*/ 4486275 w 5036779"/>
                  <a:gd name="connsiteY3" fmla="*/ 229885 h 1244298"/>
                  <a:gd name="connsiteX4" fmla="*/ 4414837 w 5036779"/>
                  <a:gd name="connsiteY4" fmla="*/ 187023 h 1244298"/>
                  <a:gd name="connsiteX5" fmla="*/ 4371975 w 5036779"/>
                  <a:gd name="connsiteY5" fmla="*/ 158448 h 1244298"/>
                  <a:gd name="connsiteX6" fmla="*/ 4314825 w 5036779"/>
                  <a:gd name="connsiteY6" fmla="*/ 144160 h 1244298"/>
                  <a:gd name="connsiteX7" fmla="*/ 4214812 w 5036779"/>
                  <a:gd name="connsiteY7" fmla="*/ 101298 h 1244298"/>
                  <a:gd name="connsiteX8" fmla="*/ 4129087 w 5036779"/>
                  <a:gd name="connsiteY8" fmla="*/ 115585 h 1244298"/>
                  <a:gd name="connsiteX9" fmla="*/ 4029075 w 5036779"/>
                  <a:gd name="connsiteY9" fmla="*/ 215598 h 1244298"/>
                  <a:gd name="connsiteX10" fmla="*/ 3986212 w 5036779"/>
                  <a:gd name="connsiteY10" fmla="*/ 244173 h 1244298"/>
                  <a:gd name="connsiteX11" fmla="*/ 3871912 w 5036779"/>
                  <a:gd name="connsiteY11" fmla="*/ 258460 h 1244298"/>
                  <a:gd name="connsiteX12" fmla="*/ 3800475 w 5036779"/>
                  <a:gd name="connsiteY12" fmla="*/ 244173 h 1244298"/>
                  <a:gd name="connsiteX13" fmla="*/ 3686175 w 5036779"/>
                  <a:gd name="connsiteY13" fmla="*/ 187023 h 1244298"/>
                  <a:gd name="connsiteX14" fmla="*/ 3571875 w 5036779"/>
                  <a:gd name="connsiteY14" fmla="*/ 158448 h 1244298"/>
                  <a:gd name="connsiteX15" fmla="*/ 3443287 w 5036779"/>
                  <a:gd name="connsiteY15" fmla="*/ 187023 h 1244298"/>
                  <a:gd name="connsiteX16" fmla="*/ 3414712 w 5036779"/>
                  <a:gd name="connsiteY16" fmla="*/ 229885 h 1244298"/>
                  <a:gd name="connsiteX17" fmla="*/ 3371850 w 5036779"/>
                  <a:gd name="connsiteY17" fmla="*/ 287035 h 1244298"/>
                  <a:gd name="connsiteX18" fmla="*/ 3314700 w 5036779"/>
                  <a:gd name="connsiteY18" fmla="*/ 344185 h 1244298"/>
                  <a:gd name="connsiteX19" fmla="*/ 3257550 w 5036779"/>
                  <a:gd name="connsiteY19" fmla="*/ 429910 h 1244298"/>
                  <a:gd name="connsiteX20" fmla="*/ 3171825 w 5036779"/>
                  <a:gd name="connsiteY20" fmla="*/ 387048 h 1244298"/>
                  <a:gd name="connsiteX21" fmla="*/ 3057525 w 5036779"/>
                  <a:gd name="connsiteY21" fmla="*/ 301323 h 1244298"/>
                  <a:gd name="connsiteX22" fmla="*/ 2928937 w 5036779"/>
                  <a:gd name="connsiteY22" fmla="*/ 315610 h 1244298"/>
                  <a:gd name="connsiteX23" fmla="*/ 2871787 w 5036779"/>
                  <a:gd name="connsiteY23" fmla="*/ 344185 h 1244298"/>
                  <a:gd name="connsiteX24" fmla="*/ 2828925 w 5036779"/>
                  <a:gd name="connsiteY24" fmla="*/ 358473 h 1244298"/>
                  <a:gd name="connsiteX25" fmla="*/ 2700337 w 5036779"/>
                  <a:gd name="connsiteY25" fmla="*/ 472773 h 1244298"/>
                  <a:gd name="connsiteX26" fmla="*/ 2657475 w 5036779"/>
                  <a:gd name="connsiteY26" fmla="*/ 487060 h 1244298"/>
                  <a:gd name="connsiteX27" fmla="*/ 2614612 w 5036779"/>
                  <a:gd name="connsiteY27" fmla="*/ 444198 h 1244298"/>
                  <a:gd name="connsiteX28" fmla="*/ 2571750 w 5036779"/>
                  <a:gd name="connsiteY28" fmla="*/ 415623 h 1244298"/>
                  <a:gd name="connsiteX29" fmla="*/ 2543175 w 5036779"/>
                  <a:gd name="connsiteY29" fmla="*/ 372760 h 1244298"/>
                  <a:gd name="connsiteX30" fmla="*/ 2443162 w 5036779"/>
                  <a:gd name="connsiteY30" fmla="*/ 315610 h 1244298"/>
                  <a:gd name="connsiteX31" fmla="*/ 2257425 w 5036779"/>
                  <a:gd name="connsiteY31" fmla="*/ 372760 h 1244298"/>
                  <a:gd name="connsiteX32" fmla="*/ 2214562 w 5036779"/>
                  <a:gd name="connsiteY32" fmla="*/ 401335 h 1244298"/>
                  <a:gd name="connsiteX33" fmla="*/ 2171700 w 5036779"/>
                  <a:gd name="connsiteY33" fmla="*/ 387048 h 1244298"/>
                  <a:gd name="connsiteX34" fmla="*/ 2057400 w 5036779"/>
                  <a:gd name="connsiteY34" fmla="*/ 315610 h 1244298"/>
                  <a:gd name="connsiteX35" fmla="*/ 1985962 w 5036779"/>
                  <a:gd name="connsiteY35" fmla="*/ 301323 h 1244298"/>
                  <a:gd name="connsiteX36" fmla="*/ 1885950 w 5036779"/>
                  <a:gd name="connsiteY36" fmla="*/ 258460 h 1244298"/>
                  <a:gd name="connsiteX37" fmla="*/ 1800225 w 5036779"/>
                  <a:gd name="connsiteY37" fmla="*/ 229885 h 1244298"/>
                  <a:gd name="connsiteX38" fmla="*/ 1657350 w 5036779"/>
                  <a:gd name="connsiteY38" fmla="*/ 172735 h 1244298"/>
                  <a:gd name="connsiteX39" fmla="*/ 1471612 w 5036779"/>
                  <a:gd name="connsiteY39" fmla="*/ 158448 h 1244298"/>
                  <a:gd name="connsiteX40" fmla="*/ 1428750 w 5036779"/>
                  <a:gd name="connsiteY40" fmla="*/ 144160 h 1244298"/>
                  <a:gd name="connsiteX41" fmla="*/ 1343025 w 5036779"/>
                  <a:gd name="connsiteY41" fmla="*/ 129873 h 1244298"/>
                  <a:gd name="connsiteX42" fmla="*/ 1271587 w 5036779"/>
                  <a:gd name="connsiteY42" fmla="*/ 115585 h 1244298"/>
                  <a:gd name="connsiteX43" fmla="*/ 871537 w 5036779"/>
                  <a:gd name="connsiteY43" fmla="*/ 129873 h 1244298"/>
                  <a:gd name="connsiteX44" fmla="*/ 828675 w 5036779"/>
                  <a:gd name="connsiteY44" fmla="*/ 144160 h 1244298"/>
                  <a:gd name="connsiteX45" fmla="*/ 728662 w 5036779"/>
                  <a:gd name="connsiteY45" fmla="*/ 215598 h 1244298"/>
                  <a:gd name="connsiteX46" fmla="*/ 628650 w 5036779"/>
                  <a:gd name="connsiteY46" fmla="*/ 201310 h 1244298"/>
                  <a:gd name="connsiteX47" fmla="*/ 600075 w 5036779"/>
                  <a:gd name="connsiteY47" fmla="*/ 158448 h 1244298"/>
                  <a:gd name="connsiteX48" fmla="*/ 542925 w 5036779"/>
                  <a:gd name="connsiteY48" fmla="*/ 87010 h 1244298"/>
                  <a:gd name="connsiteX49" fmla="*/ 471487 w 5036779"/>
                  <a:gd name="connsiteY49" fmla="*/ 1285 h 1244298"/>
                  <a:gd name="connsiteX50" fmla="*/ 414337 w 5036779"/>
                  <a:gd name="connsiteY50" fmla="*/ 15573 h 1244298"/>
                  <a:gd name="connsiteX51" fmla="*/ 371475 w 5036779"/>
                  <a:gd name="connsiteY51" fmla="*/ 29860 h 1244298"/>
                  <a:gd name="connsiteX52" fmla="*/ 185737 w 5036779"/>
                  <a:gd name="connsiteY52" fmla="*/ 58435 h 1244298"/>
                  <a:gd name="connsiteX53" fmla="*/ 71437 w 5036779"/>
                  <a:gd name="connsiteY53" fmla="*/ 87010 h 1244298"/>
                  <a:gd name="connsiteX54" fmla="*/ 28575 w 5036779"/>
                  <a:gd name="connsiteY54" fmla="*/ 129873 h 1244298"/>
                  <a:gd name="connsiteX55" fmla="*/ 0 w 5036779"/>
                  <a:gd name="connsiteY55" fmla="*/ 215598 h 1244298"/>
                  <a:gd name="connsiteX56" fmla="*/ 14287 w 5036779"/>
                  <a:gd name="connsiteY56" fmla="*/ 258460 h 1244298"/>
                  <a:gd name="connsiteX57" fmla="*/ 100012 w 5036779"/>
                  <a:gd name="connsiteY57" fmla="*/ 301323 h 1244298"/>
                  <a:gd name="connsiteX58" fmla="*/ 371475 w 5036779"/>
                  <a:gd name="connsiteY58" fmla="*/ 344185 h 1244298"/>
                  <a:gd name="connsiteX59" fmla="*/ 328612 w 5036779"/>
                  <a:gd name="connsiteY59" fmla="*/ 372760 h 1244298"/>
                  <a:gd name="connsiteX60" fmla="*/ 185737 w 5036779"/>
                  <a:gd name="connsiteY60" fmla="*/ 501348 h 1244298"/>
                  <a:gd name="connsiteX61" fmla="*/ 314325 w 5036779"/>
                  <a:gd name="connsiteY61" fmla="*/ 687085 h 1244298"/>
                  <a:gd name="connsiteX62" fmla="*/ 357187 w 5036779"/>
                  <a:gd name="connsiteY62" fmla="*/ 729948 h 1244298"/>
                  <a:gd name="connsiteX63" fmla="*/ 371475 w 5036779"/>
                  <a:gd name="connsiteY63" fmla="*/ 772810 h 1244298"/>
                  <a:gd name="connsiteX64" fmla="*/ 328612 w 5036779"/>
                  <a:gd name="connsiteY64" fmla="*/ 815673 h 1244298"/>
                  <a:gd name="connsiteX65" fmla="*/ 314325 w 5036779"/>
                  <a:gd name="connsiteY65" fmla="*/ 858535 h 1244298"/>
                  <a:gd name="connsiteX66" fmla="*/ 357187 w 5036779"/>
                  <a:gd name="connsiteY66" fmla="*/ 887110 h 1244298"/>
                  <a:gd name="connsiteX67" fmla="*/ 385762 w 5036779"/>
                  <a:gd name="connsiteY67" fmla="*/ 1001410 h 1244298"/>
                  <a:gd name="connsiteX68" fmla="*/ 428625 w 5036779"/>
                  <a:gd name="connsiteY68" fmla="*/ 1029985 h 1244298"/>
                  <a:gd name="connsiteX69" fmla="*/ 528637 w 5036779"/>
                  <a:gd name="connsiteY69" fmla="*/ 1015698 h 1244298"/>
                  <a:gd name="connsiteX70" fmla="*/ 571500 w 5036779"/>
                  <a:gd name="connsiteY70" fmla="*/ 987123 h 1244298"/>
                  <a:gd name="connsiteX71" fmla="*/ 714375 w 5036779"/>
                  <a:gd name="connsiteY71" fmla="*/ 1044273 h 1244298"/>
                  <a:gd name="connsiteX72" fmla="*/ 728662 w 5036779"/>
                  <a:gd name="connsiteY72" fmla="*/ 1001410 h 1244298"/>
                  <a:gd name="connsiteX73" fmla="*/ 785812 w 5036779"/>
                  <a:gd name="connsiteY73" fmla="*/ 901398 h 1244298"/>
                  <a:gd name="connsiteX74" fmla="*/ 814387 w 5036779"/>
                  <a:gd name="connsiteY74" fmla="*/ 944260 h 1244298"/>
                  <a:gd name="connsiteX75" fmla="*/ 871537 w 5036779"/>
                  <a:gd name="connsiteY75" fmla="*/ 987123 h 1244298"/>
                  <a:gd name="connsiteX76" fmla="*/ 914400 w 5036779"/>
                  <a:gd name="connsiteY76" fmla="*/ 1029985 h 1244298"/>
                  <a:gd name="connsiteX77" fmla="*/ 1028700 w 5036779"/>
                  <a:gd name="connsiteY77" fmla="*/ 1001410 h 1244298"/>
                  <a:gd name="connsiteX78" fmla="*/ 1128712 w 5036779"/>
                  <a:gd name="connsiteY78" fmla="*/ 972835 h 1244298"/>
                  <a:gd name="connsiteX79" fmla="*/ 1200150 w 5036779"/>
                  <a:gd name="connsiteY79" fmla="*/ 1044273 h 1244298"/>
                  <a:gd name="connsiteX80" fmla="*/ 1285875 w 5036779"/>
                  <a:gd name="connsiteY80" fmla="*/ 958548 h 1244298"/>
                  <a:gd name="connsiteX81" fmla="*/ 1314450 w 5036779"/>
                  <a:gd name="connsiteY81" fmla="*/ 1001410 h 1244298"/>
                  <a:gd name="connsiteX82" fmla="*/ 1371600 w 5036779"/>
                  <a:gd name="connsiteY82" fmla="*/ 1044273 h 1244298"/>
                  <a:gd name="connsiteX83" fmla="*/ 1414462 w 5036779"/>
                  <a:gd name="connsiteY83" fmla="*/ 1087135 h 1244298"/>
                  <a:gd name="connsiteX84" fmla="*/ 1528762 w 5036779"/>
                  <a:gd name="connsiteY84" fmla="*/ 1087135 h 1244298"/>
                  <a:gd name="connsiteX85" fmla="*/ 1671637 w 5036779"/>
                  <a:gd name="connsiteY85" fmla="*/ 1201435 h 1244298"/>
                  <a:gd name="connsiteX86" fmla="*/ 1771650 w 5036779"/>
                  <a:gd name="connsiteY86" fmla="*/ 1144285 h 1244298"/>
                  <a:gd name="connsiteX87" fmla="*/ 1857375 w 5036779"/>
                  <a:gd name="connsiteY87" fmla="*/ 1087135 h 1244298"/>
                  <a:gd name="connsiteX88" fmla="*/ 1943100 w 5036779"/>
                  <a:gd name="connsiteY88" fmla="*/ 1158573 h 1244298"/>
                  <a:gd name="connsiteX89" fmla="*/ 2000250 w 5036779"/>
                  <a:gd name="connsiteY89" fmla="*/ 1172860 h 1244298"/>
                  <a:gd name="connsiteX90" fmla="*/ 2085975 w 5036779"/>
                  <a:gd name="connsiteY90" fmla="*/ 1144285 h 1244298"/>
                  <a:gd name="connsiteX91" fmla="*/ 2200275 w 5036779"/>
                  <a:gd name="connsiteY91" fmla="*/ 1115710 h 1244298"/>
                  <a:gd name="connsiteX92" fmla="*/ 2243137 w 5036779"/>
                  <a:gd name="connsiteY92" fmla="*/ 1129998 h 1244298"/>
                  <a:gd name="connsiteX93" fmla="*/ 2371725 w 5036779"/>
                  <a:gd name="connsiteY93" fmla="*/ 1158573 h 1244298"/>
                  <a:gd name="connsiteX94" fmla="*/ 2471737 w 5036779"/>
                  <a:gd name="connsiteY94" fmla="*/ 1201435 h 1244298"/>
                  <a:gd name="connsiteX95" fmla="*/ 2514600 w 5036779"/>
                  <a:gd name="connsiteY95" fmla="*/ 1215723 h 1244298"/>
                  <a:gd name="connsiteX96" fmla="*/ 2628900 w 5036779"/>
                  <a:gd name="connsiteY96" fmla="*/ 1187148 h 1244298"/>
                  <a:gd name="connsiteX97" fmla="*/ 2686050 w 5036779"/>
                  <a:gd name="connsiteY97" fmla="*/ 1144285 h 1244298"/>
                  <a:gd name="connsiteX98" fmla="*/ 2800350 w 5036779"/>
                  <a:gd name="connsiteY98" fmla="*/ 1072848 h 1244298"/>
                  <a:gd name="connsiteX99" fmla="*/ 2843212 w 5036779"/>
                  <a:gd name="connsiteY99" fmla="*/ 1087135 h 1244298"/>
                  <a:gd name="connsiteX100" fmla="*/ 2943225 w 5036779"/>
                  <a:gd name="connsiteY100" fmla="*/ 1158573 h 1244298"/>
                  <a:gd name="connsiteX101" fmla="*/ 3014662 w 5036779"/>
                  <a:gd name="connsiteY101" fmla="*/ 1172860 h 1244298"/>
                  <a:gd name="connsiteX102" fmla="*/ 3128962 w 5036779"/>
                  <a:gd name="connsiteY102" fmla="*/ 1129998 h 1244298"/>
                  <a:gd name="connsiteX103" fmla="*/ 3171825 w 5036779"/>
                  <a:gd name="connsiteY103" fmla="*/ 1158573 h 1244298"/>
                  <a:gd name="connsiteX104" fmla="*/ 3243262 w 5036779"/>
                  <a:gd name="connsiteY104" fmla="*/ 1215723 h 1244298"/>
                  <a:gd name="connsiteX105" fmla="*/ 3314700 w 5036779"/>
                  <a:gd name="connsiteY105" fmla="*/ 1244298 h 1244298"/>
                  <a:gd name="connsiteX106" fmla="*/ 3414712 w 5036779"/>
                  <a:gd name="connsiteY106" fmla="*/ 1230010 h 1244298"/>
                  <a:gd name="connsiteX107" fmla="*/ 3500437 w 5036779"/>
                  <a:gd name="connsiteY107" fmla="*/ 1172860 h 1244298"/>
                  <a:gd name="connsiteX108" fmla="*/ 3671887 w 5036779"/>
                  <a:gd name="connsiteY108" fmla="*/ 1201435 h 1244298"/>
                  <a:gd name="connsiteX109" fmla="*/ 3786187 w 5036779"/>
                  <a:gd name="connsiteY109" fmla="*/ 1187148 h 1244298"/>
                  <a:gd name="connsiteX110" fmla="*/ 3886200 w 5036779"/>
                  <a:gd name="connsiteY110" fmla="*/ 1129998 h 1244298"/>
                  <a:gd name="connsiteX111" fmla="*/ 3957637 w 5036779"/>
                  <a:gd name="connsiteY111" fmla="*/ 1101423 h 1244298"/>
                  <a:gd name="connsiteX112" fmla="*/ 4043362 w 5036779"/>
                  <a:gd name="connsiteY112" fmla="*/ 1087135 h 1244298"/>
                  <a:gd name="connsiteX113" fmla="*/ 4429125 w 5036779"/>
                  <a:gd name="connsiteY113" fmla="*/ 1072848 h 1244298"/>
                  <a:gd name="connsiteX114" fmla="*/ 4486275 w 5036779"/>
                  <a:gd name="connsiteY114" fmla="*/ 1044273 h 1244298"/>
                  <a:gd name="connsiteX115" fmla="*/ 4529137 w 5036779"/>
                  <a:gd name="connsiteY115" fmla="*/ 1001410 h 1244298"/>
                  <a:gd name="connsiteX116" fmla="*/ 4614862 w 5036779"/>
                  <a:gd name="connsiteY116" fmla="*/ 972835 h 1244298"/>
                  <a:gd name="connsiteX117" fmla="*/ 4657725 w 5036779"/>
                  <a:gd name="connsiteY117" fmla="*/ 944260 h 1244298"/>
                  <a:gd name="connsiteX118" fmla="*/ 4729162 w 5036779"/>
                  <a:gd name="connsiteY118" fmla="*/ 872823 h 1244298"/>
                  <a:gd name="connsiteX119" fmla="*/ 4772025 w 5036779"/>
                  <a:gd name="connsiteY119" fmla="*/ 787098 h 1244298"/>
                  <a:gd name="connsiteX120" fmla="*/ 4800600 w 5036779"/>
                  <a:gd name="connsiteY120" fmla="*/ 744235 h 1244298"/>
                  <a:gd name="connsiteX121" fmla="*/ 4843462 w 5036779"/>
                  <a:gd name="connsiteY121" fmla="*/ 701373 h 1244298"/>
                  <a:gd name="connsiteX122" fmla="*/ 4986337 w 5036779"/>
                  <a:gd name="connsiteY122" fmla="*/ 687085 h 1244298"/>
                  <a:gd name="connsiteX123" fmla="*/ 5029200 w 5036779"/>
                  <a:gd name="connsiteY123" fmla="*/ 644223 h 1244298"/>
                  <a:gd name="connsiteX124" fmla="*/ 5014912 w 5036779"/>
                  <a:gd name="connsiteY124" fmla="*/ 472773 h 1244298"/>
                  <a:gd name="connsiteX125" fmla="*/ 5000625 w 5036779"/>
                  <a:gd name="connsiteY125" fmla="*/ 429910 h 1244298"/>
                  <a:gd name="connsiteX126" fmla="*/ 4957762 w 5036779"/>
                  <a:gd name="connsiteY126" fmla="*/ 401335 h 1244298"/>
                  <a:gd name="connsiteX127" fmla="*/ 4943475 w 5036779"/>
                  <a:gd name="connsiteY127" fmla="*/ 358473 h 1244298"/>
                  <a:gd name="connsiteX128" fmla="*/ 4900612 w 5036779"/>
                  <a:gd name="connsiteY128" fmla="*/ 315610 h 1244298"/>
                  <a:gd name="connsiteX129" fmla="*/ 4886325 w 5036779"/>
                  <a:gd name="connsiteY129" fmla="*/ 229885 h 1244298"/>
                  <a:gd name="connsiteX130" fmla="*/ 4800600 w 5036779"/>
                  <a:gd name="connsiteY130" fmla="*/ 158448 h 1244298"/>
                  <a:gd name="connsiteX131" fmla="*/ 4772025 w 5036779"/>
                  <a:gd name="connsiteY131" fmla="*/ 115585 h 124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5036779" h="1244298">
                    <a:moveTo>
                      <a:pt x="4772025" y="115585"/>
                    </a:moveTo>
                    <a:cubicBezTo>
                      <a:pt x="4748213" y="125110"/>
                      <a:pt x="4773123" y="125845"/>
                      <a:pt x="4657725" y="215598"/>
                    </a:cubicBezTo>
                    <a:cubicBezTo>
                      <a:pt x="4577457" y="278028"/>
                      <a:pt x="4653973" y="245422"/>
                      <a:pt x="4572000" y="272748"/>
                    </a:cubicBezTo>
                    <a:cubicBezTo>
                      <a:pt x="4449164" y="190858"/>
                      <a:pt x="4604577" y="289036"/>
                      <a:pt x="4486275" y="229885"/>
                    </a:cubicBezTo>
                    <a:cubicBezTo>
                      <a:pt x="4461437" y="217466"/>
                      <a:pt x="4438386" y="201741"/>
                      <a:pt x="4414837" y="187023"/>
                    </a:cubicBezTo>
                    <a:cubicBezTo>
                      <a:pt x="4400276" y="177922"/>
                      <a:pt x="4387758" y="165212"/>
                      <a:pt x="4371975" y="158448"/>
                    </a:cubicBezTo>
                    <a:cubicBezTo>
                      <a:pt x="4353926" y="150713"/>
                      <a:pt x="4333706" y="149554"/>
                      <a:pt x="4314825" y="144160"/>
                    </a:cubicBezTo>
                    <a:cubicBezTo>
                      <a:pt x="4265767" y="130144"/>
                      <a:pt x="4265618" y="126701"/>
                      <a:pt x="4214812" y="101298"/>
                    </a:cubicBezTo>
                    <a:cubicBezTo>
                      <a:pt x="4186237" y="106060"/>
                      <a:pt x="4153759" y="100402"/>
                      <a:pt x="4129087" y="115585"/>
                    </a:cubicBezTo>
                    <a:cubicBezTo>
                      <a:pt x="4088934" y="140294"/>
                      <a:pt x="4068303" y="189446"/>
                      <a:pt x="4029075" y="215598"/>
                    </a:cubicBezTo>
                    <a:cubicBezTo>
                      <a:pt x="4014787" y="225123"/>
                      <a:pt x="4002779" y="239655"/>
                      <a:pt x="3986212" y="244173"/>
                    </a:cubicBezTo>
                    <a:cubicBezTo>
                      <a:pt x="3949168" y="254276"/>
                      <a:pt x="3910012" y="253698"/>
                      <a:pt x="3871912" y="258460"/>
                    </a:cubicBezTo>
                    <a:cubicBezTo>
                      <a:pt x="3848100" y="253698"/>
                      <a:pt x="3823140" y="252890"/>
                      <a:pt x="3800475" y="244173"/>
                    </a:cubicBezTo>
                    <a:cubicBezTo>
                      <a:pt x="3760717" y="228882"/>
                      <a:pt x="3727500" y="197354"/>
                      <a:pt x="3686175" y="187023"/>
                    </a:cubicBezTo>
                    <a:lnTo>
                      <a:pt x="3571875" y="158448"/>
                    </a:lnTo>
                    <a:cubicBezTo>
                      <a:pt x="3570297" y="158764"/>
                      <a:pt x="3451937" y="181256"/>
                      <a:pt x="3443287" y="187023"/>
                    </a:cubicBezTo>
                    <a:cubicBezTo>
                      <a:pt x="3429000" y="196548"/>
                      <a:pt x="3424693" y="215912"/>
                      <a:pt x="3414712" y="229885"/>
                    </a:cubicBezTo>
                    <a:cubicBezTo>
                      <a:pt x="3400871" y="249262"/>
                      <a:pt x="3387531" y="269114"/>
                      <a:pt x="3371850" y="287035"/>
                    </a:cubicBezTo>
                    <a:cubicBezTo>
                      <a:pt x="3354109" y="307310"/>
                      <a:pt x="3331530" y="323148"/>
                      <a:pt x="3314700" y="344185"/>
                    </a:cubicBezTo>
                    <a:cubicBezTo>
                      <a:pt x="3293246" y="371002"/>
                      <a:pt x="3257550" y="429910"/>
                      <a:pt x="3257550" y="429910"/>
                    </a:cubicBezTo>
                    <a:cubicBezTo>
                      <a:pt x="3205870" y="412684"/>
                      <a:pt x="3218697" y="421137"/>
                      <a:pt x="3171825" y="387048"/>
                    </a:cubicBezTo>
                    <a:cubicBezTo>
                      <a:pt x="3133309" y="359036"/>
                      <a:pt x="3057525" y="301323"/>
                      <a:pt x="3057525" y="301323"/>
                    </a:cubicBezTo>
                    <a:cubicBezTo>
                      <a:pt x="3014662" y="306085"/>
                      <a:pt x="2970959" y="305913"/>
                      <a:pt x="2928937" y="315610"/>
                    </a:cubicBezTo>
                    <a:cubicBezTo>
                      <a:pt x="2908184" y="320399"/>
                      <a:pt x="2891363" y="335795"/>
                      <a:pt x="2871787" y="344185"/>
                    </a:cubicBezTo>
                    <a:cubicBezTo>
                      <a:pt x="2857944" y="350118"/>
                      <a:pt x="2843212" y="353710"/>
                      <a:pt x="2828925" y="358473"/>
                    </a:cubicBezTo>
                    <a:cubicBezTo>
                      <a:pt x="2787262" y="400135"/>
                      <a:pt x="2750956" y="439027"/>
                      <a:pt x="2700337" y="472773"/>
                    </a:cubicBezTo>
                    <a:cubicBezTo>
                      <a:pt x="2687806" y="481127"/>
                      <a:pt x="2671762" y="482298"/>
                      <a:pt x="2657475" y="487060"/>
                    </a:cubicBezTo>
                    <a:cubicBezTo>
                      <a:pt x="2643187" y="472773"/>
                      <a:pt x="2630134" y="457133"/>
                      <a:pt x="2614612" y="444198"/>
                    </a:cubicBezTo>
                    <a:cubicBezTo>
                      <a:pt x="2601421" y="433205"/>
                      <a:pt x="2583892" y="427765"/>
                      <a:pt x="2571750" y="415623"/>
                    </a:cubicBezTo>
                    <a:cubicBezTo>
                      <a:pt x="2559608" y="403481"/>
                      <a:pt x="2555317" y="384902"/>
                      <a:pt x="2543175" y="372760"/>
                    </a:cubicBezTo>
                    <a:cubicBezTo>
                      <a:pt x="2499927" y="329512"/>
                      <a:pt x="2492202" y="331957"/>
                      <a:pt x="2443162" y="315610"/>
                    </a:cubicBezTo>
                    <a:cubicBezTo>
                      <a:pt x="2370070" y="333883"/>
                      <a:pt x="2322167" y="340389"/>
                      <a:pt x="2257425" y="372760"/>
                    </a:cubicBezTo>
                    <a:cubicBezTo>
                      <a:pt x="2242066" y="380439"/>
                      <a:pt x="2228850" y="391810"/>
                      <a:pt x="2214562" y="401335"/>
                    </a:cubicBezTo>
                    <a:cubicBezTo>
                      <a:pt x="2200275" y="396573"/>
                      <a:pt x="2184776" y="394520"/>
                      <a:pt x="2171700" y="387048"/>
                    </a:cubicBezTo>
                    <a:cubicBezTo>
                      <a:pt x="2103266" y="347942"/>
                      <a:pt x="2130702" y="340044"/>
                      <a:pt x="2057400" y="315610"/>
                    </a:cubicBezTo>
                    <a:cubicBezTo>
                      <a:pt x="2034362" y="307931"/>
                      <a:pt x="2009521" y="307213"/>
                      <a:pt x="1985962" y="301323"/>
                    </a:cubicBezTo>
                    <a:cubicBezTo>
                      <a:pt x="1924648" y="285995"/>
                      <a:pt x="1954090" y="285716"/>
                      <a:pt x="1885950" y="258460"/>
                    </a:cubicBezTo>
                    <a:cubicBezTo>
                      <a:pt x="1857984" y="247273"/>
                      <a:pt x="1828191" y="241072"/>
                      <a:pt x="1800225" y="229885"/>
                    </a:cubicBezTo>
                    <a:cubicBezTo>
                      <a:pt x="1749554" y="209617"/>
                      <a:pt x="1716017" y="177248"/>
                      <a:pt x="1657350" y="172735"/>
                    </a:cubicBezTo>
                    <a:lnTo>
                      <a:pt x="1471612" y="158448"/>
                    </a:lnTo>
                    <a:cubicBezTo>
                      <a:pt x="1457325" y="153685"/>
                      <a:pt x="1443452" y="147427"/>
                      <a:pt x="1428750" y="144160"/>
                    </a:cubicBezTo>
                    <a:cubicBezTo>
                      <a:pt x="1400471" y="137876"/>
                      <a:pt x="1371527" y="135055"/>
                      <a:pt x="1343025" y="129873"/>
                    </a:cubicBezTo>
                    <a:cubicBezTo>
                      <a:pt x="1319132" y="125529"/>
                      <a:pt x="1295400" y="120348"/>
                      <a:pt x="1271587" y="115585"/>
                    </a:cubicBezTo>
                    <a:cubicBezTo>
                      <a:pt x="1138237" y="120348"/>
                      <a:pt x="1004695" y="121282"/>
                      <a:pt x="871537" y="129873"/>
                    </a:cubicBezTo>
                    <a:cubicBezTo>
                      <a:pt x="856508" y="130843"/>
                      <a:pt x="841206" y="135806"/>
                      <a:pt x="828675" y="144160"/>
                    </a:cubicBezTo>
                    <a:cubicBezTo>
                      <a:pt x="654905" y="260007"/>
                      <a:pt x="925996" y="116931"/>
                      <a:pt x="728662" y="215598"/>
                    </a:cubicBezTo>
                    <a:cubicBezTo>
                      <a:pt x="695325" y="210835"/>
                      <a:pt x="659423" y="214987"/>
                      <a:pt x="628650" y="201310"/>
                    </a:cubicBezTo>
                    <a:cubicBezTo>
                      <a:pt x="612959" y="194336"/>
                      <a:pt x="610378" y="172185"/>
                      <a:pt x="600075" y="158448"/>
                    </a:cubicBezTo>
                    <a:cubicBezTo>
                      <a:pt x="581778" y="134052"/>
                      <a:pt x="559841" y="112383"/>
                      <a:pt x="542925" y="87010"/>
                    </a:cubicBezTo>
                    <a:cubicBezTo>
                      <a:pt x="484919" y="0"/>
                      <a:pt x="549609" y="53366"/>
                      <a:pt x="471487" y="1285"/>
                    </a:cubicBezTo>
                    <a:cubicBezTo>
                      <a:pt x="452437" y="6048"/>
                      <a:pt x="433218" y="10178"/>
                      <a:pt x="414337" y="15573"/>
                    </a:cubicBezTo>
                    <a:cubicBezTo>
                      <a:pt x="399856" y="19710"/>
                      <a:pt x="386177" y="26593"/>
                      <a:pt x="371475" y="29860"/>
                    </a:cubicBezTo>
                    <a:cubicBezTo>
                      <a:pt x="265179" y="53481"/>
                      <a:pt x="299726" y="35637"/>
                      <a:pt x="185737" y="58435"/>
                    </a:cubicBezTo>
                    <a:cubicBezTo>
                      <a:pt x="147227" y="66137"/>
                      <a:pt x="71437" y="87010"/>
                      <a:pt x="71437" y="87010"/>
                    </a:cubicBezTo>
                    <a:cubicBezTo>
                      <a:pt x="57150" y="101298"/>
                      <a:pt x="38388" y="112210"/>
                      <a:pt x="28575" y="129873"/>
                    </a:cubicBezTo>
                    <a:cubicBezTo>
                      <a:pt x="13947" y="156203"/>
                      <a:pt x="0" y="215598"/>
                      <a:pt x="0" y="215598"/>
                    </a:cubicBezTo>
                    <a:cubicBezTo>
                      <a:pt x="4762" y="229885"/>
                      <a:pt x="2853" y="248659"/>
                      <a:pt x="14287" y="258460"/>
                    </a:cubicBezTo>
                    <a:cubicBezTo>
                      <a:pt x="38544" y="279251"/>
                      <a:pt x="70194" y="289854"/>
                      <a:pt x="100012" y="301323"/>
                    </a:cubicBezTo>
                    <a:cubicBezTo>
                      <a:pt x="204234" y="341408"/>
                      <a:pt x="249718" y="334039"/>
                      <a:pt x="371475" y="344185"/>
                    </a:cubicBezTo>
                    <a:cubicBezTo>
                      <a:pt x="357187" y="353710"/>
                      <a:pt x="341376" y="361273"/>
                      <a:pt x="328612" y="372760"/>
                    </a:cubicBezTo>
                    <a:cubicBezTo>
                      <a:pt x="168391" y="516959"/>
                      <a:pt x="285335" y="434950"/>
                      <a:pt x="185737" y="501348"/>
                    </a:cubicBezTo>
                    <a:cubicBezTo>
                      <a:pt x="210593" y="625621"/>
                      <a:pt x="182853" y="555613"/>
                      <a:pt x="314325" y="687085"/>
                    </a:cubicBezTo>
                    <a:lnTo>
                      <a:pt x="357187" y="729948"/>
                    </a:lnTo>
                    <a:cubicBezTo>
                      <a:pt x="361950" y="744235"/>
                      <a:pt x="376237" y="758523"/>
                      <a:pt x="371475" y="772810"/>
                    </a:cubicBezTo>
                    <a:cubicBezTo>
                      <a:pt x="365085" y="791979"/>
                      <a:pt x="339820" y="798861"/>
                      <a:pt x="328612" y="815673"/>
                    </a:cubicBezTo>
                    <a:cubicBezTo>
                      <a:pt x="320258" y="828204"/>
                      <a:pt x="319087" y="844248"/>
                      <a:pt x="314325" y="858535"/>
                    </a:cubicBezTo>
                    <a:cubicBezTo>
                      <a:pt x="328612" y="868060"/>
                      <a:pt x="346460" y="873701"/>
                      <a:pt x="357187" y="887110"/>
                    </a:cubicBezTo>
                    <a:cubicBezTo>
                      <a:pt x="371775" y="905345"/>
                      <a:pt x="380420" y="992061"/>
                      <a:pt x="385762" y="1001410"/>
                    </a:cubicBezTo>
                    <a:cubicBezTo>
                      <a:pt x="394282" y="1016319"/>
                      <a:pt x="414337" y="1020460"/>
                      <a:pt x="428625" y="1029985"/>
                    </a:cubicBezTo>
                    <a:cubicBezTo>
                      <a:pt x="461962" y="1025223"/>
                      <a:pt x="496381" y="1025375"/>
                      <a:pt x="528637" y="1015698"/>
                    </a:cubicBezTo>
                    <a:cubicBezTo>
                      <a:pt x="545084" y="1010764"/>
                      <a:pt x="554328" y="987123"/>
                      <a:pt x="571500" y="987123"/>
                    </a:cubicBezTo>
                    <a:cubicBezTo>
                      <a:pt x="606810" y="987123"/>
                      <a:pt x="680220" y="1027196"/>
                      <a:pt x="714375" y="1044273"/>
                    </a:cubicBezTo>
                    <a:cubicBezTo>
                      <a:pt x="719137" y="1029985"/>
                      <a:pt x="721190" y="1014486"/>
                      <a:pt x="728662" y="1001410"/>
                    </a:cubicBezTo>
                    <a:cubicBezTo>
                      <a:pt x="797861" y="880311"/>
                      <a:pt x="753054" y="999675"/>
                      <a:pt x="785812" y="901398"/>
                    </a:cubicBezTo>
                    <a:cubicBezTo>
                      <a:pt x="795337" y="915685"/>
                      <a:pt x="802245" y="932118"/>
                      <a:pt x="814387" y="944260"/>
                    </a:cubicBezTo>
                    <a:cubicBezTo>
                      <a:pt x="831225" y="961098"/>
                      <a:pt x="853457" y="971626"/>
                      <a:pt x="871537" y="987123"/>
                    </a:cubicBezTo>
                    <a:cubicBezTo>
                      <a:pt x="886878" y="1000273"/>
                      <a:pt x="900112" y="1015698"/>
                      <a:pt x="914400" y="1029985"/>
                    </a:cubicBezTo>
                    <a:cubicBezTo>
                      <a:pt x="952500" y="1020460"/>
                      <a:pt x="992948" y="1017661"/>
                      <a:pt x="1028700" y="1001410"/>
                    </a:cubicBezTo>
                    <a:cubicBezTo>
                      <a:pt x="1129381" y="955646"/>
                      <a:pt x="1009263" y="942974"/>
                      <a:pt x="1128712" y="972835"/>
                    </a:cubicBezTo>
                    <a:cubicBezTo>
                      <a:pt x="1134155" y="981000"/>
                      <a:pt x="1175656" y="1055159"/>
                      <a:pt x="1200150" y="1044273"/>
                    </a:cubicBezTo>
                    <a:cubicBezTo>
                      <a:pt x="1237078" y="1027861"/>
                      <a:pt x="1285875" y="958548"/>
                      <a:pt x="1285875" y="958548"/>
                    </a:cubicBezTo>
                    <a:cubicBezTo>
                      <a:pt x="1295400" y="972835"/>
                      <a:pt x="1302308" y="989268"/>
                      <a:pt x="1314450" y="1001410"/>
                    </a:cubicBezTo>
                    <a:cubicBezTo>
                      <a:pt x="1331288" y="1018248"/>
                      <a:pt x="1353520" y="1028776"/>
                      <a:pt x="1371600" y="1044273"/>
                    </a:cubicBezTo>
                    <a:cubicBezTo>
                      <a:pt x="1386941" y="1057422"/>
                      <a:pt x="1400175" y="1072848"/>
                      <a:pt x="1414462" y="1087135"/>
                    </a:cubicBezTo>
                    <a:cubicBezTo>
                      <a:pt x="1455413" y="1073485"/>
                      <a:pt x="1482787" y="1056485"/>
                      <a:pt x="1528762" y="1087135"/>
                    </a:cubicBezTo>
                    <a:cubicBezTo>
                      <a:pt x="1750084" y="1234683"/>
                      <a:pt x="1548699" y="1160457"/>
                      <a:pt x="1671637" y="1201435"/>
                    </a:cubicBezTo>
                    <a:cubicBezTo>
                      <a:pt x="1706572" y="1183967"/>
                      <a:pt x="1741359" y="1169528"/>
                      <a:pt x="1771650" y="1144285"/>
                    </a:cubicBezTo>
                    <a:cubicBezTo>
                      <a:pt x="1843000" y="1084827"/>
                      <a:pt x="1782047" y="1112245"/>
                      <a:pt x="1857375" y="1087135"/>
                    </a:cubicBezTo>
                    <a:cubicBezTo>
                      <a:pt x="1883123" y="1112883"/>
                      <a:pt x="1908288" y="1143654"/>
                      <a:pt x="1943100" y="1158573"/>
                    </a:cubicBezTo>
                    <a:cubicBezTo>
                      <a:pt x="1961149" y="1166308"/>
                      <a:pt x="1981200" y="1168098"/>
                      <a:pt x="2000250" y="1172860"/>
                    </a:cubicBezTo>
                    <a:cubicBezTo>
                      <a:pt x="2028825" y="1163335"/>
                      <a:pt x="2057013" y="1152560"/>
                      <a:pt x="2085975" y="1144285"/>
                    </a:cubicBezTo>
                    <a:cubicBezTo>
                      <a:pt x="2123737" y="1133496"/>
                      <a:pt x="2200275" y="1115710"/>
                      <a:pt x="2200275" y="1115710"/>
                    </a:cubicBezTo>
                    <a:cubicBezTo>
                      <a:pt x="2214562" y="1120473"/>
                      <a:pt x="2228526" y="1126345"/>
                      <a:pt x="2243137" y="1129998"/>
                    </a:cubicBezTo>
                    <a:cubicBezTo>
                      <a:pt x="2285734" y="1140647"/>
                      <a:pt x="2329815" y="1145476"/>
                      <a:pt x="2371725" y="1158573"/>
                    </a:cubicBezTo>
                    <a:cubicBezTo>
                      <a:pt x="2406344" y="1169391"/>
                      <a:pt x="2438061" y="1187965"/>
                      <a:pt x="2471737" y="1201435"/>
                    </a:cubicBezTo>
                    <a:cubicBezTo>
                      <a:pt x="2485720" y="1207028"/>
                      <a:pt x="2500312" y="1210960"/>
                      <a:pt x="2514600" y="1215723"/>
                    </a:cubicBezTo>
                    <a:cubicBezTo>
                      <a:pt x="2552700" y="1206198"/>
                      <a:pt x="2597482" y="1210712"/>
                      <a:pt x="2628900" y="1187148"/>
                    </a:cubicBezTo>
                    <a:cubicBezTo>
                      <a:pt x="2647950" y="1172860"/>
                      <a:pt x="2666673" y="1158126"/>
                      <a:pt x="2686050" y="1144285"/>
                    </a:cubicBezTo>
                    <a:cubicBezTo>
                      <a:pt x="2724536" y="1116795"/>
                      <a:pt x="2758633" y="1097878"/>
                      <a:pt x="2800350" y="1072848"/>
                    </a:cubicBezTo>
                    <a:cubicBezTo>
                      <a:pt x="2814637" y="1077610"/>
                      <a:pt x="2830136" y="1079663"/>
                      <a:pt x="2843212" y="1087135"/>
                    </a:cubicBezTo>
                    <a:cubicBezTo>
                      <a:pt x="2849491" y="1090723"/>
                      <a:pt x="2927139" y="1152541"/>
                      <a:pt x="2943225" y="1158573"/>
                    </a:cubicBezTo>
                    <a:cubicBezTo>
                      <a:pt x="2965963" y="1167100"/>
                      <a:pt x="2990850" y="1168098"/>
                      <a:pt x="3014662" y="1172860"/>
                    </a:cubicBezTo>
                    <a:cubicBezTo>
                      <a:pt x="3037798" y="1161292"/>
                      <a:pt x="3098701" y="1125675"/>
                      <a:pt x="3128962" y="1129998"/>
                    </a:cubicBezTo>
                    <a:cubicBezTo>
                      <a:pt x="3145961" y="1132426"/>
                      <a:pt x="3158088" y="1148270"/>
                      <a:pt x="3171825" y="1158573"/>
                    </a:cubicBezTo>
                    <a:cubicBezTo>
                      <a:pt x="3196221" y="1176870"/>
                      <a:pt x="3217113" y="1200034"/>
                      <a:pt x="3243262" y="1215723"/>
                    </a:cubicBezTo>
                    <a:cubicBezTo>
                      <a:pt x="3265254" y="1228918"/>
                      <a:pt x="3290887" y="1234773"/>
                      <a:pt x="3314700" y="1244298"/>
                    </a:cubicBezTo>
                    <a:cubicBezTo>
                      <a:pt x="3348037" y="1239535"/>
                      <a:pt x="3383281" y="1242099"/>
                      <a:pt x="3414712" y="1230010"/>
                    </a:cubicBezTo>
                    <a:cubicBezTo>
                      <a:pt x="3446766" y="1217682"/>
                      <a:pt x="3500437" y="1172860"/>
                      <a:pt x="3500437" y="1172860"/>
                    </a:cubicBezTo>
                    <a:cubicBezTo>
                      <a:pt x="3541003" y="1180973"/>
                      <a:pt x="3636438" y="1201435"/>
                      <a:pt x="3671887" y="1201435"/>
                    </a:cubicBezTo>
                    <a:cubicBezTo>
                      <a:pt x="3710283" y="1201435"/>
                      <a:pt x="3748087" y="1191910"/>
                      <a:pt x="3786187" y="1187148"/>
                    </a:cubicBezTo>
                    <a:cubicBezTo>
                      <a:pt x="3832157" y="1156502"/>
                      <a:pt x="3831819" y="1154168"/>
                      <a:pt x="3886200" y="1129998"/>
                    </a:cubicBezTo>
                    <a:cubicBezTo>
                      <a:pt x="3909636" y="1119582"/>
                      <a:pt x="3932894" y="1108171"/>
                      <a:pt x="3957637" y="1101423"/>
                    </a:cubicBezTo>
                    <a:cubicBezTo>
                      <a:pt x="3985585" y="1093801"/>
                      <a:pt x="4014446" y="1088887"/>
                      <a:pt x="4043362" y="1087135"/>
                    </a:cubicBezTo>
                    <a:cubicBezTo>
                      <a:pt x="4171802" y="1079351"/>
                      <a:pt x="4300537" y="1077610"/>
                      <a:pt x="4429125" y="1072848"/>
                    </a:cubicBezTo>
                    <a:cubicBezTo>
                      <a:pt x="4448175" y="1063323"/>
                      <a:pt x="4468944" y="1056653"/>
                      <a:pt x="4486275" y="1044273"/>
                    </a:cubicBezTo>
                    <a:cubicBezTo>
                      <a:pt x="4502717" y="1032529"/>
                      <a:pt x="4511474" y="1011223"/>
                      <a:pt x="4529137" y="1001410"/>
                    </a:cubicBezTo>
                    <a:cubicBezTo>
                      <a:pt x="4555467" y="986782"/>
                      <a:pt x="4586287" y="982360"/>
                      <a:pt x="4614862" y="972835"/>
                    </a:cubicBezTo>
                    <a:cubicBezTo>
                      <a:pt x="4631152" y="967405"/>
                      <a:pt x="4643437" y="953785"/>
                      <a:pt x="4657725" y="944260"/>
                    </a:cubicBezTo>
                    <a:cubicBezTo>
                      <a:pt x="4733928" y="829957"/>
                      <a:pt x="4633910" y="968076"/>
                      <a:pt x="4729162" y="872823"/>
                    </a:cubicBezTo>
                    <a:cubicBezTo>
                      <a:pt x="4770107" y="831878"/>
                      <a:pt x="4748785" y="833578"/>
                      <a:pt x="4772025" y="787098"/>
                    </a:cubicBezTo>
                    <a:cubicBezTo>
                      <a:pt x="4779704" y="771739"/>
                      <a:pt x="4789607" y="757427"/>
                      <a:pt x="4800600" y="744235"/>
                    </a:cubicBezTo>
                    <a:cubicBezTo>
                      <a:pt x="4813535" y="728713"/>
                      <a:pt x="4824150" y="707315"/>
                      <a:pt x="4843462" y="701373"/>
                    </a:cubicBezTo>
                    <a:cubicBezTo>
                      <a:pt x="4889208" y="687297"/>
                      <a:pt x="4938712" y="691848"/>
                      <a:pt x="4986337" y="687085"/>
                    </a:cubicBezTo>
                    <a:cubicBezTo>
                      <a:pt x="5000625" y="672798"/>
                      <a:pt x="5026530" y="664251"/>
                      <a:pt x="5029200" y="644223"/>
                    </a:cubicBezTo>
                    <a:cubicBezTo>
                      <a:pt x="5036779" y="587378"/>
                      <a:pt x="5022491" y="529618"/>
                      <a:pt x="5014912" y="472773"/>
                    </a:cubicBezTo>
                    <a:cubicBezTo>
                      <a:pt x="5012922" y="457845"/>
                      <a:pt x="5010033" y="441670"/>
                      <a:pt x="5000625" y="429910"/>
                    </a:cubicBezTo>
                    <a:cubicBezTo>
                      <a:pt x="4989898" y="416501"/>
                      <a:pt x="4972050" y="410860"/>
                      <a:pt x="4957762" y="401335"/>
                    </a:cubicBezTo>
                    <a:cubicBezTo>
                      <a:pt x="4953000" y="387048"/>
                      <a:pt x="4951829" y="371004"/>
                      <a:pt x="4943475" y="358473"/>
                    </a:cubicBezTo>
                    <a:cubicBezTo>
                      <a:pt x="4932267" y="341661"/>
                      <a:pt x="4908818" y="334074"/>
                      <a:pt x="4900612" y="315610"/>
                    </a:cubicBezTo>
                    <a:cubicBezTo>
                      <a:pt x="4888847" y="289138"/>
                      <a:pt x="4898091" y="256357"/>
                      <a:pt x="4886325" y="229885"/>
                    </a:cubicBezTo>
                    <a:cubicBezTo>
                      <a:pt x="4871594" y="196740"/>
                      <a:pt x="4826048" y="179655"/>
                      <a:pt x="4800600" y="158448"/>
                    </a:cubicBezTo>
                    <a:cubicBezTo>
                      <a:pt x="4754370" y="119922"/>
                      <a:pt x="4795838" y="106060"/>
                      <a:pt x="4772025" y="11558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C3300">
                      <a:shade val="30000"/>
                      <a:satMod val="115000"/>
                    </a:srgbClr>
                  </a:gs>
                  <a:gs pos="50000">
                    <a:srgbClr val="CC3300">
                      <a:shade val="67500"/>
                      <a:satMod val="115000"/>
                    </a:srgbClr>
                  </a:gs>
                  <a:gs pos="100000">
                    <a:srgbClr val="CC33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 rot="10800000">
                <a:off x="2535617" y="571481"/>
                <a:ext cx="5036779" cy="1630049"/>
              </a:xfrm>
              <a:custGeom>
                <a:avLst/>
                <a:gdLst>
                  <a:gd name="connsiteX0" fmla="*/ 4772025 w 5036779"/>
                  <a:gd name="connsiteY0" fmla="*/ 115585 h 1244298"/>
                  <a:gd name="connsiteX1" fmla="*/ 4657725 w 5036779"/>
                  <a:gd name="connsiteY1" fmla="*/ 215598 h 1244298"/>
                  <a:gd name="connsiteX2" fmla="*/ 4572000 w 5036779"/>
                  <a:gd name="connsiteY2" fmla="*/ 272748 h 1244298"/>
                  <a:gd name="connsiteX3" fmla="*/ 4486275 w 5036779"/>
                  <a:gd name="connsiteY3" fmla="*/ 229885 h 1244298"/>
                  <a:gd name="connsiteX4" fmla="*/ 4414837 w 5036779"/>
                  <a:gd name="connsiteY4" fmla="*/ 187023 h 1244298"/>
                  <a:gd name="connsiteX5" fmla="*/ 4371975 w 5036779"/>
                  <a:gd name="connsiteY5" fmla="*/ 158448 h 1244298"/>
                  <a:gd name="connsiteX6" fmla="*/ 4314825 w 5036779"/>
                  <a:gd name="connsiteY6" fmla="*/ 144160 h 1244298"/>
                  <a:gd name="connsiteX7" fmla="*/ 4214812 w 5036779"/>
                  <a:gd name="connsiteY7" fmla="*/ 101298 h 1244298"/>
                  <a:gd name="connsiteX8" fmla="*/ 4129087 w 5036779"/>
                  <a:gd name="connsiteY8" fmla="*/ 115585 h 1244298"/>
                  <a:gd name="connsiteX9" fmla="*/ 4029075 w 5036779"/>
                  <a:gd name="connsiteY9" fmla="*/ 215598 h 1244298"/>
                  <a:gd name="connsiteX10" fmla="*/ 3986212 w 5036779"/>
                  <a:gd name="connsiteY10" fmla="*/ 244173 h 1244298"/>
                  <a:gd name="connsiteX11" fmla="*/ 3871912 w 5036779"/>
                  <a:gd name="connsiteY11" fmla="*/ 258460 h 1244298"/>
                  <a:gd name="connsiteX12" fmla="*/ 3800475 w 5036779"/>
                  <a:gd name="connsiteY12" fmla="*/ 244173 h 1244298"/>
                  <a:gd name="connsiteX13" fmla="*/ 3686175 w 5036779"/>
                  <a:gd name="connsiteY13" fmla="*/ 187023 h 1244298"/>
                  <a:gd name="connsiteX14" fmla="*/ 3571875 w 5036779"/>
                  <a:gd name="connsiteY14" fmla="*/ 158448 h 1244298"/>
                  <a:gd name="connsiteX15" fmla="*/ 3443287 w 5036779"/>
                  <a:gd name="connsiteY15" fmla="*/ 187023 h 1244298"/>
                  <a:gd name="connsiteX16" fmla="*/ 3414712 w 5036779"/>
                  <a:gd name="connsiteY16" fmla="*/ 229885 h 1244298"/>
                  <a:gd name="connsiteX17" fmla="*/ 3371850 w 5036779"/>
                  <a:gd name="connsiteY17" fmla="*/ 287035 h 1244298"/>
                  <a:gd name="connsiteX18" fmla="*/ 3314700 w 5036779"/>
                  <a:gd name="connsiteY18" fmla="*/ 344185 h 1244298"/>
                  <a:gd name="connsiteX19" fmla="*/ 3257550 w 5036779"/>
                  <a:gd name="connsiteY19" fmla="*/ 429910 h 1244298"/>
                  <a:gd name="connsiteX20" fmla="*/ 3171825 w 5036779"/>
                  <a:gd name="connsiteY20" fmla="*/ 387048 h 1244298"/>
                  <a:gd name="connsiteX21" fmla="*/ 3057525 w 5036779"/>
                  <a:gd name="connsiteY21" fmla="*/ 301323 h 1244298"/>
                  <a:gd name="connsiteX22" fmla="*/ 2928937 w 5036779"/>
                  <a:gd name="connsiteY22" fmla="*/ 315610 h 1244298"/>
                  <a:gd name="connsiteX23" fmla="*/ 2871787 w 5036779"/>
                  <a:gd name="connsiteY23" fmla="*/ 344185 h 1244298"/>
                  <a:gd name="connsiteX24" fmla="*/ 2828925 w 5036779"/>
                  <a:gd name="connsiteY24" fmla="*/ 358473 h 1244298"/>
                  <a:gd name="connsiteX25" fmla="*/ 2700337 w 5036779"/>
                  <a:gd name="connsiteY25" fmla="*/ 472773 h 1244298"/>
                  <a:gd name="connsiteX26" fmla="*/ 2657475 w 5036779"/>
                  <a:gd name="connsiteY26" fmla="*/ 487060 h 1244298"/>
                  <a:gd name="connsiteX27" fmla="*/ 2614612 w 5036779"/>
                  <a:gd name="connsiteY27" fmla="*/ 444198 h 1244298"/>
                  <a:gd name="connsiteX28" fmla="*/ 2571750 w 5036779"/>
                  <a:gd name="connsiteY28" fmla="*/ 415623 h 1244298"/>
                  <a:gd name="connsiteX29" fmla="*/ 2543175 w 5036779"/>
                  <a:gd name="connsiteY29" fmla="*/ 372760 h 1244298"/>
                  <a:gd name="connsiteX30" fmla="*/ 2443162 w 5036779"/>
                  <a:gd name="connsiteY30" fmla="*/ 315610 h 1244298"/>
                  <a:gd name="connsiteX31" fmla="*/ 2257425 w 5036779"/>
                  <a:gd name="connsiteY31" fmla="*/ 372760 h 1244298"/>
                  <a:gd name="connsiteX32" fmla="*/ 2214562 w 5036779"/>
                  <a:gd name="connsiteY32" fmla="*/ 401335 h 1244298"/>
                  <a:gd name="connsiteX33" fmla="*/ 2171700 w 5036779"/>
                  <a:gd name="connsiteY33" fmla="*/ 387048 h 1244298"/>
                  <a:gd name="connsiteX34" fmla="*/ 2057400 w 5036779"/>
                  <a:gd name="connsiteY34" fmla="*/ 315610 h 1244298"/>
                  <a:gd name="connsiteX35" fmla="*/ 1985962 w 5036779"/>
                  <a:gd name="connsiteY35" fmla="*/ 301323 h 1244298"/>
                  <a:gd name="connsiteX36" fmla="*/ 1885950 w 5036779"/>
                  <a:gd name="connsiteY36" fmla="*/ 258460 h 1244298"/>
                  <a:gd name="connsiteX37" fmla="*/ 1800225 w 5036779"/>
                  <a:gd name="connsiteY37" fmla="*/ 229885 h 1244298"/>
                  <a:gd name="connsiteX38" fmla="*/ 1657350 w 5036779"/>
                  <a:gd name="connsiteY38" fmla="*/ 172735 h 1244298"/>
                  <a:gd name="connsiteX39" fmla="*/ 1471612 w 5036779"/>
                  <a:gd name="connsiteY39" fmla="*/ 158448 h 1244298"/>
                  <a:gd name="connsiteX40" fmla="*/ 1428750 w 5036779"/>
                  <a:gd name="connsiteY40" fmla="*/ 144160 h 1244298"/>
                  <a:gd name="connsiteX41" fmla="*/ 1343025 w 5036779"/>
                  <a:gd name="connsiteY41" fmla="*/ 129873 h 1244298"/>
                  <a:gd name="connsiteX42" fmla="*/ 1271587 w 5036779"/>
                  <a:gd name="connsiteY42" fmla="*/ 115585 h 1244298"/>
                  <a:gd name="connsiteX43" fmla="*/ 871537 w 5036779"/>
                  <a:gd name="connsiteY43" fmla="*/ 129873 h 1244298"/>
                  <a:gd name="connsiteX44" fmla="*/ 828675 w 5036779"/>
                  <a:gd name="connsiteY44" fmla="*/ 144160 h 1244298"/>
                  <a:gd name="connsiteX45" fmla="*/ 728662 w 5036779"/>
                  <a:gd name="connsiteY45" fmla="*/ 215598 h 1244298"/>
                  <a:gd name="connsiteX46" fmla="*/ 628650 w 5036779"/>
                  <a:gd name="connsiteY46" fmla="*/ 201310 h 1244298"/>
                  <a:gd name="connsiteX47" fmla="*/ 600075 w 5036779"/>
                  <a:gd name="connsiteY47" fmla="*/ 158448 h 1244298"/>
                  <a:gd name="connsiteX48" fmla="*/ 542925 w 5036779"/>
                  <a:gd name="connsiteY48" fmla="*/ 87010 h 1244298"/>
                  <a:gd name="connsiteX49" fmla="*/ 471487 w 5036779"/>
                  <a:gd name="connsiteY49" fmla="*/ 1285 h 1244298"/>
                  <a:gd name="connsiteX50" fmla="*/ 414337 w 5036779"/>
                  <a:gd name="connsiteY50" fmla="*/ 15573 h 1244298"/>
                  <a:gd name="connsiteX51" fmla="*/ 371475 w 5036779"/>
                  <a:gd name="connsiteY51" fmla="*/ 29860 h 1244298"/>
                  <a:gd name="connsiteX52" fmla="*/ 185737 w 5036779"/>
                  <a:gd name="connsiteY52" fmla="*/ 58435 h 1244298"/>
                  <a:gd name="connsiteX53" fmla="*/ 71437 w 5036779"/>
                  <a:gd name="connsiteY53" fmla="*/ 87010 h 1244298"/>
                  <a:gd name="connsiteX54" fmla="*/ 28575 w 5036779"/>
                  <a:gd name="connsiteY54" fmla="*/ 129873 h 1244298"/>
                  <a:gd name="connsiteX55" fmla="*/ 0 w 5036779"/>
                  <a:gd name="connsiteY55" fmla="*/ 215598 h 1244298"/>
                  <a:gd name="connsiteX56" fmla="*/ 14287 w 5036779"/>
                  <a:gd name="connsiteY56" fmla="*/ 258460 h 1244298"/>
                  <a:gd name="connsiteX57" fmla="*/ 100012 w 5036779"/>
                  <a:gd name="connsiteY57" fmla="*/ 301323 h 1244298"/>
                  <a:gd name="connsiteX58" fmla="*/ 371475 w 5036779"/>
                  <a:gd name="connsiteY58" fmla="*/ 344185 h 1244298"/>
                  <a:gd name="connsiteX59" fmla="*/ 328612 w 5036779"/>
                  <a:gd name="connsiteY59" fmla="*/ 372760 h 1244298"/>
                  <a:gd name="connsiteX60" fmla="*/ 185737 w 5036779"/>
                  <a:gd name="connsiteY60" fmla="*/ 501348 h 1244298"/>
                  <a:gd name="connsiteX61" fmla="*/ 314325 w 5036779"/>
                  <a:gd name="connsiteY61" fmla="*/ 687085 h 1244298"/>
                  <a:gd name="connsiteX62" fmla="*/ 357187 w 5036779"/>
                  <a:gd name="connsiteY62" fmla="*/ 729948 h 1244298"/>
                  <a:gd name="connsiteX63" fmla="*/ 371475 w 5036779"/>
                  <a:gd name="connsiteY63" fmla="*/ 772810 h 1244298"/>
                  <a:gd name="connsiteX64" fmla="*/ 328612 w 5036779"/>
                  <a:gd name="connsiteY64" fmla="*/ 815673 h 1244298"/>
                  <a:gd name="connsiteX65" fmla="*/ 314325 w 5036779"/>
                  <a:gd name="connsiteY65" fmla="*/ 858535 h 1244298"/>
                  <a:gd name="connsiteX66" fmla="*/ 357187 w 5036779"/>
                  <a:gd name="connsiteY66" fmla="*/ 887110 h 1244298"/>
                  <a:gd name="connsiteX67" fmla="*/ 385762 w 5036779"/>
                  <a:gd name="connsiteY67" fmla="*/ 1001410 h 1244298"/>
                  <a:gd name="connsiteX68" fmla="*/ 428625 w 5036779"/>
                  <a:gd name="connsiteY68" fmla="*/ 1029985 h 1244298"/>
                  <a:gd name="connsiteX69" fmla="*/ 528637 w 5036779"/>
                  <a:gd name="connsiteY69" fmla="*/ 1015698 h 1244298"/>
                  <a:gd name="connsiteX70" fmla="*/ 571500 w 5036779"/>
                  <a:gd name="connsiteY70" fmla="*/ 987123 h 1244298"/>
                  <a:gd name="connsiteX71" fmla="*/ 714375 w 5036779"/>
                  <a:gd name="connsiteY71" fmla="*/ 1044273 h 1244298"/>
                  <a:gd name="connsiteX72" fmla="*/ 728662 w 5036779"/>
                  <a:gd name="connsiteY72" fmla="*/ 1001410 h 1244298"/>
                  <a:gd name="connsiteX73" fmla="*/ 785812 w 5036779"/>
                  <a:gd name="connsiteY73" fmla="*/ 901398 h 1244298"/>
                  <a:gd name="connsiteX74" fmla="*/ 814387 w 5036779"/>
                  <a:gd name="connsiteY74" fmla="*/ 944260 h 1244298"/>
                  <a:gd name="connsiteX75" fmla="*/ 871537 w 5036779"/>
                  <a:gd name="connsiteY75" fmla="*/ 987123 h 1244298"/>
                  <a:gd name="connsiteX76" fmla="*/ 914400 w 5036779"/>
                  <a:gd name="connsiteY76" fmla="*/ 1029985 h 1244298"/>
                  <a:gd name="connsiteX77" fmla="*/ 1028700 w 5036779"/>
                  <a:gd name="connsiteY77" fmla="*/ 1001410 h 1244298"/>
                  <a:gd name="connsiteX78" fmla="*/ 1128712 w 5036779"/>
                  <a:gd name="connsiteY78" fmla="*/ 972835 h 1244298"/>
                  <a:gd name="connsiteX79" fmla="*/ 1200150 w 5036779"/>
                  <a:gd name="connsiteY79" fmla="*/ 1044273 h 1244298"/>
                  <a:gd name="connsiteX80" fmla="*/ 1285875 w 5036779"/>
                  <a:gd name="connsiteY80" fmla="*/ 958548 h 1244298"/>
                  <a:gd name="connsiteX81" fmla="*/ 1314450 w 5036779"/>
                  <a:gd name="connsiteY81" fmla="*/ 1001410 h 1244298"/>
                  <a:gd name="connsiteX82" fmla="*/ 1371600 w 5036779"/>
                  <a:gd name="connsiteY82" fmla="*/ 1044273 h 1244298"/>
                  <a:gd name="connsiteX83" fmla="*/ 1414462 w 5036779"/>
                  <a:gd name="connsiteY83" fmla="*/ 1087135 h 1244298"/>
                  <a:gd name="connsiteX84" fmla="*/ 1528762 w 5036779"/>
                  <a:gd name="connsiteY84" fmla="*/ 1087135 h 1244298"/>
                  <a:gd name="connsiteX85" fmla="*/ 1671637 w 5036779"/>
                  <a:gd name="connsiteY85" fmla="*/ 1201435 h 1244298"/>
                  <a:gd name="connsiteX86" fmla="*/ 1771650 w 5036779"/>
                  <a:gd name="connsiteY86" fmla="*/ 1144285 h 1244298"/>
                  <a:gd name="connsiteX87" fmla="*/ 1857375 w 5036779"/>
                  <a:gd name="connsiteY87" fmla="*/ 1087135 h 1244298"/>
                  <a:gd name="connsiteX88" fmla="*/ 1943100 w 5036779"/>
                  <a:gd name="connsiteY88" fmla="*/ 1158573 h 1244298"/>
                  <a:gd name="connsiteX89" fmla="*/ 2000250 w 5036779"/>
                  <a:gd name="connsiteY89" fmla="*/ 1172860 h 1244298"/>
                  <a:gd name="connsiteX90" fmla="*/ 2085975 w 5036779"/>
                  <a:gd name="connsiteY90" fmla="*/ 1144285 h 1244298"/>
                  <a:gd name="connsiteX91" fmla="*/ 2200275 w 5036779"/>
                  <a:gd name="connsiteY91" fmla="*/ 1115710 h 1244298"/>
                  <a:gd name="connsiteX92" fmla="*/ 2243137 w 5036779"/>
                  <a:gd name="connsiteY92" fmla="*/ 1129998 h 1244298"/>
                  <a:gd name="connsiteX93" fmla="*/ 2371725 w 5036779"/>
                  <a:gd name="connsiteY93" fmla="*/ 1158573 h 1244298"/>
                  <a:gd name="connsiteX94" fmla="*/ 2471737 w 5036779"/>
                  <a:gd name="connsiteY94" fmla="*/ 1201435 h 1244298"/>
                  <a:gd name="connsiteX95" fmla="*/ 2514600 w 5036779"/>
                  <a:gd name="connsiteY95" fmla="*/ 1215723 h 1244298"/>
                  <a:gd name="connsiteX96" fmla="*/ 2628900 w 5036779"/>
                  <a:gd name="connsiteY96" fmla="*/ 1187148 h 1244298"/>
                  <a:gd name="connsiteX97" fmla="*/ 2686050 w 5036779"/>
                  <a:gd name="connsiteY97" fmla="*/ 1144285 h 1244298"/>
                  <a:gd name="connsiteX98" fmla="*/ 2800350 w 5036779"/>
                  <a:gd name="connsiteY98" fmla="*/ 1072848 h 1244298"/>
                  <a:gd name="connsiteX99" fmla="*/ 2843212 w 5036779"/>
                  <a:gd name="connsiteY99" fmla="*/ 1087135 h 1244298"/>
                  <a:gd name="connsiteX100" fmla="*/ 2943225 w 5036779"/>
                  <a:gd name="connsiteY100" fmla="*/ 1158573 h 1244298"/>
                  <a:gd name="connsiteX101" fmla="*/ 3014662 w 5036779"/>
                  <a:gd name="connsiteY101" fmla="*/ 1172860 h 1244298"/>
                  <a:gd name="connsiteX102" fmla="*/ 3128962 w 5036779"/>
                  <a:gd name="connsiteY102" fmla="*/ 1129998 h 1244298"/>
                  <a:gd name="connsiteX103" fmla="*/ 3171825 w 5036779"/>
                  <a:gd name="connsiteY103" fmla="*/ 1158573 h 1244298"/>
                  <a:gd name="connsiteX104" fmla="*/ 3243262 w 5036779"/>
                  <a:gd name="connsiteY104" fmla="*/ 1215723 h 1244298"/>
                  <a:gd name="connsiteX105" fmla="*/ 3314700 w 5036779"/>
                  <a:gd name="connsiteY105" fmla="*/ 1244298 h 1244298"/>
                  <a:gd name="connsiteX106" fmla="*/ 3414712 w 5036779"/>
                  <a:gd name="connsiteY106" fmla="*/ 1230010 h 1244298"/>
                  <a:gd name="connsiteX107" fmla="*/ 3500437 w 5036779"/>
                  <a:gd name="connsiteY107" fmla="*/ 1172860 h 1244298"/>
                  <a:gd name="connsiteX108" fmla="*/ 3671887 w 5036779"/>
                  <a:gd name="connsiteY108" fmla="*/ 1201435 h 1244298"/>
                  <a:gd name="connsiteX109" fmla="*/ 3786187 w 5036779"/>
                  <a:gd name="connsiteY109" fmla="*/ 1187148 h 1244298"/>
                  <a:gd name="connsiteX110" fmla="*/ 3886200 w 5036779"/>
                  <a:gd name="connsiteY110" fmla="*/ 1129998 h 1244298"/>
                  <a:gd name="connsiteX111" fmla="*/ 3957637 w 5036779"/>
                  <a:gd name="connsiteY111" fmla="*/ 1101423 h 1244298"/>
                  <a:gd name="connsiteX112" fmla="*/ 4043362 w 5036779"/>
                  <a:gd name="connsiteY112" fmla="*/ 1087135 h 1244298"/>
                  <a:gd name="connsiteX113" fmla="*/ 4429125 w 5036779"/>
                  <a:gd name="connsiteY113" fmla="*/ 1072848 h 1244298"/>
                  <a:gd name="connsiteX114" fmla="*/ 4486275 w 5036779"/>
                  <a:gd name="connsiteY114" fmla="*/ 1044273 h 1244298"/>
                  <a:gd name="connsiteX115" fmla="*/ 4529137 w 5036779"/>
                  <a:gd name="connsiteY115" fmla="*/ 1001410 h 1244298"/>
                  <a:gd name="connsiteX116" fmla="*/ 4614862 w 5036779"/>
                  <a:gd name="connsiteY116" fmla="*/ 972835 h 1244298"/>
                  <a:gd name="connsiteX117" fmla="*/ 4657725 w 5036779"/>
                  <a:gd name="connsiteY117" fmla="*/ 944260 h 1244298"/>
                  <a:gd name="connsiteX118" fmla="*/ 4729162 w 5036779"/>
                  <a:gd name="connsiteY118" fmla="*/ 872823 h 1244298"/>
                  <a:gd name="connsiteX119" fmla="*/ 4772025 w 5036779"/>
                  <a:gd name="connsiteY119" fmla="*/ 787098 h 1244298"/>
                  <a:gd name="connsiteX120" fmla="*/ 4800600 w 5036779"/>
                  <a:gd name="connsiteY120" fmla="*/ 744235 h 1244298"/>
                  <a:gd name="connsiteX121" fmla="*/ 4843462 w 5036779"/>
                  <a:gd name="connsiteY121" fmla="*/ 701373 h 1244298"/>
                  <a:gd name="connsiteX122" fmla="*/ 4986337 w 5036779"/>
                  <a:gd name="connsiteY122" fmla="*/ 687085 h 1244298"/>
                  <a:gd name="connsiteX123" fmla="*/ 5029200 w 5036779"/>
                  <a:gd name="connsiteY123" fmla="*/ 644223 h 1244298"/>
                  <a:gd name="connsiteX124" fmla="*/ 5014912 w 5036779"/>
                  <a:gd name="connsiteY124" fmla="*/ 472773 h 1244298"/>
                  <a:gd name="connsiteX125" fmla="*/ 5000625 w 5036779"/>
                  <a:gd name="connsiteY125" fmla="*/ 429910 h 1244298"/>
                  <a:gd name="connsiteX126" fmla="*/ 4957762 w 5036779"/>
                  <a:gd name="connsiteY126" fmla="*/ 401335 h 1244298"/>
                  <a:gd name="connsiteX127" fmla="*/ 4943475 w 5036779"/>
                  <a:gd name="connsiteY127" fmla="*/ 358473 h 1244298"/>
                  <a:gd name="connsiteX128" fmla="*/ 4900612 w 5036779"/>
                  <a:gd name="connsiteY128" fmla="*/ 315610 h 1244298"/>
                  <a:gd name="connsiteX129" fmla="*/ 4886325 w 5036779"/>
                  <a:gd name="connsiteY129" fmla="*/ 229885 h 1244298"/>
                  <a:gd name="connsiteX130" fmla="*/ 4800600 w 5036779"/>
                  <a:gd name="connsiteY130" fmla="*/ 158448 h 1244298"/>
                  <a:gd name="connsiteX131" fmla="*/ 4772025 w 5036779"/>
                  <a:gd name="connsiteY131" fmla="*/ 115585 h 124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5036779" h="1244298">
                    <a:moveTo>
                      <a:pt x="4772025" y="115585"/>
                    </a:moveTo>
                    <a:cubicBezTo>
                      <a:pt x="4748213" y="125110"/>
                      <a:pt x="4773123" y="125845"/>
                      <a:pt x="4657725" y="215598"/>
                    </a:cubicBezTo>
                    <a:cubicBezTo>
                      <a:pt x="4577457" y="278028"/>
                      <a:pt x="4653973" y="245422"/>
                      <a:pt x="4572000" y="272748"/>
                    </a:cubicBezTo>
                    <a:cubicBezTo>
                      <a:pt x="4449164" y="190858"/>
                      <a:pt x="4604577" y="289036"/>
                      <a:pt x="4486275" y="229885"/>
                    </a:cubicBezTo>
                    <a:cubicBezTo>
                      <a:pt x="4461437" y="217466"/>
                      <a:pt x="4438386" y="201741"/>
                      <a:pt x="4414837" y="187023"/>
                    </a:cubicBezTo>
                    <a:cubicBezTo>
                      <a:pt x="4400276" y="177922"/>
                      <a:pt x="4387758" y="165212"/>
                      <a:pt x="4371975" y="158448"/>
                    </a:cubicBezTo>
                    <a:cubicBezTo>
                      <a:pt x="4353926" y="150713"/>
                      <a:pt x="4333706" y="149554"/>
                      <a:pt x="4314825" y="144160"/>
                    </a:cubicBezTo>
                    <a:cubicBezTo>
                      <a:pt x="4265767" y="130144"/>
                      <a:pt x="4265618" y="126701"/>
                      <a:pt x="4214812" y="101298"/>
                    </a:cubicBezTo>
                    <a:cubicBezTo>
                      <a:pt x="4186237" y="106060"/>
                      <a:pt x="4153759" y="100402"/>
                      <a:pt x="4129087" y="115585"/>
                    </a:cubicBezTo>
                    <a:cubicBezTo>
                      <a:pt x="4088934" y="140294"/>
                      <a:pt x="4068303" y="189446"/>
                      <a:pt x="4029075" y="215598"/>
                    </a:cubicBezTo>
                    <a:cubicBezTo>
                      <a:pt x="4014787" y="225123"/>
                      <a:pt x="4002779" y="239655"/>
                      <a:pt x="3986212" y="244173"/>
                    </a:cubicBezTo>
                    <a:cubicBezTo>
                      <a:pt x="3949168" y="254276"/>
                      <a:pt x="3910012" y="253698"/>
                      <a:pt x="3871912" y="258460"/>
                    </a:cubicBezTo>
                    <a:cubicBezTo>
                      <a:pt x="3848100" y="253698"/>
                      <a:pt x="3823140" y="252890"/>
                      <a:pt x="3800475" y="244173"/>
                    </a:cubicBezTo>
                    <a:cubicBezTo>
                      <a:pt x="3760717" y="228882"/>
                      <a:pt x="3727500" y="197354"/>
                      <a:pt x="3686175" y="187023"/>
                    </a:cubicBezTo>
                    <a:lnTo>
                      <a:pt x="3571875" y="158448"/>
                    </a:lnTo>
                    <a:cubicBezTo>
                      <a:pt x="3570297" y="158764"/>
                      <a:pt x="3451937" y="181256"/>
                      <a:pt x="3443287" y="187023"/>
                    </a:cubicBezTo>
                    <a:cubicBezTo>
                      <a:pt x="3429000" y="196548"/>
                      <a:pt x="3424693" y="215912"/>
                      <a:pt x="3414712" y="229885"/>
                    </a:cubicBezTo>
                    <a:cubicBezTo>
                      <a:pt x="3400871" y="249262"/>
                      <a:pt x="3387531" y="269114"/>
                      <a:pt x="3371850" y="287035"/>
                    </a:cubicBezTo>
                    <a:cubicBezTo>
                      <a:pt x="3354109" y="307310"/>
                      <a:pt x="3331530" y="323148"/>
                      <a:pt x="3314700" y="344185"/>
                    </a:cubicBezTo>
                    <a:cubicBezTo>
                      <a:pt x="3293246" y="371002"/>
                      <a:pt x="3257550" y="429910"/>
                      <a:pt x="3257550" y="429910"/>
                    </a:cubicBezTo>
                    <a:cubicBezTo>
                      <a:pt x="3205870" y="412684"/>
                      <a:pt x="3218697" y="421137"/>
                      <a:pt x="3171825" y="387048"/>
                    </a:cubicBezTo>
                    <a:cubicBezTo>
                      <a:pt x="3133309" y="359036"/>
                      <a:pt x="3057525" y="301323"/>
                      <a:pt x="3057525" y="301323"/>
                    </a:cubicBezTo>
                    <a:cubicBezTo>
                      <a:pt x="3014662" y="306085"/>
                      <a:pt x="2970959" y="305913"/>
                      <a:pt x="2928937" y="315610"/>
                    </a:cubicBezTo>
                    <a:cubicBezTo>
                      <a:pt x="2908184" y="320399"/>
                      <a:pt x="2891363" y="335795"/>
                      <a:pt x="2871787" y="344185"/>
                    </a:cubicBezTo>
                    <a:cubicBezTo>
                      <a:pt x="2857944" y="350118"/>
                      <a:pt x="2843212" y="353710"/>
                      <a:pt x="2828925" y="358473"/>
                    </a:cubicBezTo>
                    <a:cubicBezTo>
                      <a:pt x="2787262" y="400135"/>
                      <a:pt x="2750956" y="439027"/>
                      <a:pt x="2700337" y="472773"/>
                    </a:cubicBezTo>
                    <a:cubicBezTo>
                      <a:pt x="2687806" y="481127"/>
                      <a:pt x="2671762" y="482298"/>
                      <a:pt x="2657475" y="487060"/>
                    </a:cubicBezTo>
                    <a:cubicBezTo>
                      <a:pt x="2643187" y="472773"/>
                      <a:pt x="2630134" y="457133"/>
                      <a:pt x="2614612" y="444198"/>
                    </a:cubicBezTo>
                    <a:cubicBezTo>
                      <a:pt x="2601421" y="433205"/>
                      <a:pt x="2583892" y="427765"/>
                      <a:pt x="2571750" y="415623"/>
                    </a:cubicBezTo>
                    <a:cubicBezTo>
                      <a:pt x="2559608" y="403481"/>
                      <a:pt x="2555317" y="384902"/>
                      <a:pt x="2543175" y="372760"/>
                    </a:cubicBezTo>
                    <a:cubicBezTo>
                      <a:pt x="2499927" y="329512"/>
                      <a:pt x="2492202" y="331957"/>
                      <a:pt x="2443162" y="315610"/>
                    </a:cubicBezTo>
                    <a:cubicBezTo>
                      <a:pt x="2370070" y="333883"/>
                      <a:pt x="2322167" y="340389"/>
                      <a:pt x="2257425" y="372760"/>
                    </a:cubicBezTo>
                    <a:cubicBezTo>
                      <a:pt x="2242066" y="380439"/>
                      <a:pt x="2228850" y="391810"/>
                      <a:pt x="2214562" y="401335"/>
                    </a:cubicBezTo>
                    <a:cubicBezTo>
                      <a:pt x="2200275" y="396573"/>
                      <a:pt x="2184776" y="394520"/>
                      <a:pt x="2171700" y="387048"/>
                    </a:cubicBezTo>
                    <a:cubicBezTo>
                      <a:pt x="2103266" y="347942"/>
                      <a:pt x="2130702" y="340044"/>
                      <a:pt x="2057400" y="315610"/>
                    </a:cubicBezTo>
                    <a:cubicBezTo>
                      <a:pt x="2034362" y="307931"/>
                      <a:pt x="2009521" y="307213"/>
                      <a:pt x="1985962" y="301323"/>
                    </a:cubicBezTo>
                    <a:cubicBezTo>
                      <a:pt x="1924648" y="285995"/>
                      <a:pt x="1954090" y="285716"/>
                      <a:pt x="1885950" y="258460"/>
                    </a:cubicBezTo>
                    <a:cubicBezTo>
                      <a:pt x="1857984" y="247273"/>
                      <a:pt x="1828191" y="241072"/>
                      <a:pt x="1800225" y="229885"/>
                    </a:cubicBezTo>
                    <a:cubicBezTo>
                      <a:pt x="1749554" y="209617"/>
                      <a:pt x="1716017" y="177248"/>
                      <a:pt x="1657350" y="172735"/>
                    </a:cubicBezTo>
                    <a:lnTo>
                      <a:pt x="1471612" y="158448"/>
                    </a:lnTo>
                    <a:cubicBezTo>
                      <a:pt x="1457325" y="153685"/>
                      <a:pt x="1443452" y="147427"/>
                      <a:pt x="1428750" y="144160"/>
                    </a:cubicBezTo>
                    <a:cubicBezTo>
                      <a:pt x="1400471" y="137876"/>
                      <a:pt x="1371527" y="135055"/>
                      <a:pt x="1343025" y="129873"/>
                    </a:cubicBezTo>
                    <a:cubicBezTo>
                      <a:pt x="1319132" y="125529"/>
                      <a:pt x="1295400" y="120348"/>
                      <a:pt x="1271587" y="115585"/>
                    </a:cubicBezTo>
                    <a:cubicBezTo>
                      <a:pt x="1138237" y="120348"/>
                      <a:pt x="1004695" y="121282"/>
                      <a:pt x="871537" y="129873"/>
                    </a:cubicBezTo>
                    <a:cubicBezTo>
                      <a:pt x="856508" y="130843"/>
                      <a:pt x="841206" y="135806"/>
                      <a:pt x="828675" y="144160"/>
                    </a:cubicBezTo>
                    <a:cubicBezTo>
                      <a:pt x="654905" y="260007"/>
                      <a:pt x="925996" y="116931"/>
                      <a:pt x="728662" y="215598"/>
                    </a:cubicBezTo>
                    <a:cubicBezTo>
                      <a:pt x="695325" y="210835"/>
                      <a:pt x="659423" y="214987"/>
                      <a:pt x="628650" y="201310"/>
                    </a:cubicBezTo>
                    <a:cubicBezTo>
                      <a:pt x="612959" y="194336"/>
                      <a:pt x="610378" y="172185"/>
                      <a:pt x="600075" y="158448"/>
                    </a:cubicBezTo>
                    <a:cubicBezTo>
                      <a:pt x="581778" y="134052"/>
                      <a:pt x="559841" y="112383"/>
                      <a:pt x="542925" y="87010"/>
                    </a:cubicBezTo>
                    <a:cubicBezTo>
                      <a:pt x="484919" y="0"/>
                      <a:pt x="549609" y="53366"/>
                      <a:pt x="471487" y="1285"/>
                    </a:cubicBezTo>
                    <a:cubicBezTo>
                      <a:pt x="452437" y="6048"/>
                      <a:pt x="433218" y="10178"/>
                      <a:pt x="414337" y="15573"/>
                    </a:cubicBezTo>
                    <a:cubicBezTo>
                      <a:pt x="399856" y="19710"/>
                      <a:pt x="386177" y="26593"/>
                      <a:pt x="371475" y="29860"/>
                    </a:cubicBezTo>
                    <a:cubicBezTo>
                      <a:pt x="265179" y="53481"/>
                      <a:pt x="299726" y="35637"/>
                      <a:pt x="185737" y="58435"/>
                    </a:cubicBezTo>
                    <a:cubicBezTo>
                      <a:pt x="147227" y="66137"/>
                      <a:pt x="71437" y="87010"/>
                      <a:pt x="71437" y="87010"/>
                    </a:cubicBezTo>
                    <a:cubicBezTo>
                      <a:pt x="57150" y="101298"/>
                      <a:pt x="38388" y="112210"/>
                      <a:pt x="28575" y="129873"/>
                    </a:cubicBezTo>
                    <a:cubicBezTo>
                      <a:pt x="13947" y="156203"/>
                      <a:pt x="0" y="215598"/>
                      <a:pt x="0" y="215598"/>
                    </a:cubicBezTo>
                    <a:cubicBezTo>
                      <a:pt x="4762" y="229885"/>
                      <a:pt x="2853" y="248659"/>
                      <a:pt x="14287" y="258460"/>
                    </a:cubicBezTo>
                    <a:cubicBezTo>
                      <a:pt x="38544" y="279251"/>
                      <a:pt x="70194" y="289854"/>
                      <a:pt x="100012" y="301323"/>
                    </a:cubicBezTo>
                    <a:cubicBezTo>
                      <a:pt x="204234" y="341408"/>
                      <a:pt x="249718" y="334039"/>
                      <a:pt x="371475" y="344185"/>
                    </a:cubicBezTo>
                    <a:cubicBezTo>
                      <a:pt x="357187" y="353710"/>
                      <a:pt x="341376" y="361273"/>
                      <a:pt x="328612" y="372760"/>
                    </a:cubicBezTo>
                    <a:cubicBezTo>
                      <a:pt x="168391" y="516959"/>
                      <a:pt x="285335" y="434950"/>
                      <a:pt x="185737" y="501348"/>
                    </a:cubicBezTo>
                    <a:cubicBezTo>
                      <a:pt x="210593" y="625621"/>
                      <a:pt x="182853" y="555613"/>
                      <a:pt x="314325" y="687085"/>
                    </a:cubicBezTo>
                    <a:lnTo>
                      <a:pt x="357187" y="729948"/>
                    </a:lnTo>
                    <a:cubicBezTo>
                      <a:pt x="361950" y="744235"/>
                      <a:pt x="376237" y="758523"/>
                      <a:pt x="371475" y="772810"/>
                    </a:cubicBezTo>
                    <a:cubicBezTo>
                      <a:pt x="365085" y="791979"/>
                      <a:pt x="339820" y="798861"/>
                      <a:pt x="328612" y="815673"/>
                    </a:cubicBezTo>
                    <a:cubicBezTo>
                      <a:pt x="320258" y="828204"/>
                      <a:pt x="319087" y="844248"/>
                      <a:pt x="314325" y="858535"/>
                    </a:cubicBezTo>
                    <a:cubicBezTo>
                      <a:pt x="328612" y="868060"/>
                      <a:pt x="346460" y="873701"/>
                      <a:pt x="357187" y="887110"/>
                    </a:cubicBezTo>
                    <a:cubicBezTo>
                      <a:pt x="371775" y="905345"/>
                      <a:pt x="380420" y="992061"/>
                      <a:pt x="385762" y="1001410"/>
                    </a:cubicBezTo>
                    <a:cubicBezTo>
                      <a:pt x="394282" y="1016319"/>
                      <a:pt x="414337" y="1020460"/>
                      <a:pt x="428625" y="1029985"/>
                    </a:cubicBezTo>
                    <a:cubicBezTo>
                      <a:pt x="461962" y="1025223"/>
                      <a:pt x="496381" y="1025375"/>
                      <a:pt x="528637" y="1015698"/>
                    </a:cubicBezTo>
                    <a:cubicBezTo>
                      <a:pt x="545084" y="1010764"/>
                      <a:pt x="554328" y="987123"/>
                      <a:pt x="571500" y="987123"/>
                    </a:cubicBezTo>
                    <a:cubicBezTo>
                      <a:pt x="606810" y="987123"/>
                      <a:pt x="680220" y="1027196"/>
                      <a:pt x="714375" y="1044273"/>
                    </a:cubicBezTo>
                    <a:cubicBezTo>
                      <a:pt x="719137" y="1029985"/>
                      <a:pt x="721190" y="1014486"/>
                      <a:pt x="728662" y="1001410"/>
                    </a:cubicBezTo>
                    <a:cubicBezTo>
                      <a:pt x="797861" y="880311"/>
                      <a:pt x="753054" y="999675"/>
                      <a:pt x="785812" y="901398"/>
                    </a:cubicBezTo>
                    <a:cubicBezTo>
                      <a:pt x="795337" y="915685"/>
                      <a:pt x="802245" y="932118"/>
                      <a:pt x="814387" y="944260"/>
                    </a:cubicBezTo>
                    <a:cubicBezTo>
                      <a:pt x="831225" y="961098"/>
                      <a:pt x="853457" y="971626"/>
                      <a:pt x="871537" y="987123"/>
                    </a:cubicBezTo>
                    <a:cubicBezTo>
                      <a:pt x="886878" y="1000273"/>
                      <a:pt x="900112" y="1015698"/>
                      <a:pt x="914400" y="1029985"/>
                    </a:cubicBezTo>
                    <a:cubicBezTo>
                      <a:pt x="952500" y="1020460"/>
                      <a:pt x="992948" y="1017661"/>
                      <a:pt x="1028700" y="1001410"/>
                    </a:cubicBezTo>
                    <a:cubicBezTo>
                      <a:pt x="1129381" y="955646"/>
                      <a:pt x="1009263" y="942974"/>
                      <a:pt x="1128712" y="972835"/>
                    </a:cubicBezTo>
                    <a:cubicBezTo>
                      <a:pt x="1134155" y="981000"/>
                      <a:pt x="1175656" y="1055159"/>
                      <a:pt x="1200150" y="1044273"/>
                    </a:cubicBezTo>
                    <a:cubicBezTo>
                      <a:pt x="1237078" y="1027861"/>
                      <a:pt x="1285875" y="958548"/>
                      <a:pt x="1285875" y="958548"/>
                    </a:cubicBezTo>
                    <a:cubicBezTo>
                      <a:pt x="1295400" y="972835"/>
                      <a:pt x="1302308" y="989268"/>
                      <a:pt x="1314450" y="1001410"/>
                    </a:cubicBezTo>
                    <a:cubicBezTo>
                      <a:pt x="1331288" y="1018248"/>
                      <a:pt x="1353520" y="1028776"/>
                      <a:pt x="1371600" y="1044273"/>
                    </a:cubicBezTo>
                    <a:cubicBezTo>
                      <a:pt x="1386941" y="1057422"/>
                      <a:pt x="1400175" y="1072848"/>
                      <a:pt x="1414462" y="1087135"/>
                    </a:cubicBezTo>
                    <a:cubicBezTo>
                      <a:pt x="1455413" y="1073485"/>
                      <a:pt x="1482787" y="1056485"/>
                      <a:pt x="1528762" y="1087135"/>
                    </a:cubicBezTo>
                    <a:cubicBezTo>
                      <a:pt x="1750084" y="1234683"/>
                      <a:pt x="1548699" y="1160457"/>
                      <a:pt x="1671637" y="1201435"/>
                    </a:cubicBezTo>
                    <a:cubicBezTo>
                      <a:pt x="1706572" y="1183967"/>
                      <a:pt x="1741359" y="1169528"/>
                      <a:pt x="1771650" y="1144285"/>
                    </a:cubicBezTo>
                    <a:cubicBezTo>
                      <a:pt x="1843000" y="1084827"/>
                      <a:pt x="1782047" y="1112245"/>
                      <a:pt x="1857375" y="1087135"/>
                    </a:cubicBezTo>
                    <a:cubicBezTo>
                      <a:pt x="1883123" y="1112883"/>
                      <a:pt x="1908288" y="1143654"/>
                      <a:pt x="1943100" y="1158573"/>
                    </a:cubicBezTo>
                    <a:cubicBezTo>
                      <a:pt x="1961149" y="1166308"/>
                      <a:pt x="1981200" y="1168098"/>
                      <a:pt x="2000250" y="1172860"/>
                    </a:cubicBezTo>
                    <a:cubicBezTo>
                      <a:pt x="2028825" y="1163335"/>
                      <a:pt x="2057013" y="1152560"/>
                      <a:pt x="2085975" y="1144285"/>
                    </a:cubicBezTo>
                    <a:cubicBezTo>
                      <a:pt x="2123737" y="1133496"/>
                      <a:pt x="2200275" y="1115710"/>
                      <a:pt x="2200275" y="1115710"/>
                    </a:cubicBezTo>
                    <a:cubicBezTo>
                      <a:pt x="2214562" y="1120473"/>
                      <a:pt x="2228526" y="1126345"/>
                      <a:pt x="2243137" y="1129998"/>
                    </a:cubicBezTo>
                    <a:cubicBezTo>
                      <a:pt x="2285734" y="1140647"/>
                      <a:pt x="2329815" y="1145476"/>
                      <a:pt x="2371725" y="1158573"/>
                    </a:cubicBezTo>
                    <a:cubicBezTo>
                      <a:pt x="2406344" y="1169391"/>
                      <a:pt x="2438061" y="1187965"/>
                      <a:pt x="2471737" y="1201435"/>
                    </a:cubicBezTo>
                    <a:cubicBezTo>
                      <a:pt x="2485720" y="1207028"/>
                      <a:pt x="2500312" y="1210960"/>
                      <a:pt x="2514600" y="1215723"/>
                    </a:cubicBezTo>
                    <a:cubicBezTo>
                      <a:pt x="2552700" y="1206198"/>
                      <a:pt x="2597482" y="1210712"/>
                      <a:pt x="2628900" y="1187148"/>
                    </a:cubicBezTo>
                    <a:cubicBezTo>
                      <a:pt x="2647950" y="1172860"/>
                      <a:pt x="2666673" y="1158126"/>
                      <a:pt x="2686050" y="1144285"/>
                    </a:cubicBezTo>
                    <a:cubicBezTo>
                      <a:pt x="2724536" y="1116795"/>
                      <a:pt x="2758633" y="1097878"/>
                      <a:pt x="2800350" y="1072848"/>
                    </a:cubicBezTo>
                    <a:cubicBezTo>
                      <a:pt x="2814637" y="1077610"/>
                      <a:pt x="2830136" y="1079663"/>
                      <a:pt x="2843212" y="1087135"/>
                    </a:cubicBezTo>
                    <a:cubicBezTo>
                      <a:pt x="2849491" y="1090723"/>
                      <a:pt x="2927139" y="1152541"/>
                      <a:pt x="2943225" y="1158573"/>
                    </a:cubicBezTo>
                    <a:cubicBezTo>
                      <a:pt x="2965963" y="1167100"/>
                      <a:pt x="2990850" y="1168098"/>
                      <a:pt x="3014662" y="1172860"/>
                    </a:cubicBezTo>
                    <a:cubicBezTo>
                      <a:pt x="3037798" y="1161292"/>
                      <a:pt x="3098701" y="1125675"/>
                      <a:pt x="3128962" y="1129998"/>
                    </a:cubicBezTo>
                    <a:cubicBezTo>
                      <a:pt x="3145961" y="1132426"/>
                      <a:pt x="3158088" y="1148270"/>
                      <a:pt x="3171825" y="1158573"/>
                    </a:cubicBezTo>
                    <a:cubicBezTo>
                      <a:pt x="3196221" y="1176870"/>
                      <a:pt x="3217113" y="1200034"/>
                      <a:pt x="3243262" y="1215723"/>
                    </a:cubicBezTo>
                    <a:cubicBezTo>
                      <a:pt x="3265254" y="1228918"/>
                      <a:pt x="3290887" y="1234773"/>
                      <a:pt x="3314700" y="1244298"/>
                    </a:cubicBezTo>
                    <a:cubicBezTo>
                      <a:pt x="3348037" y="1239535"/>
                      <a:pt x="3383281" y="1242099"/>
                      <a:pt x="3414712" y="1230010"/>
                    </a:cubicBezTo>
                    <a:cubicBezTo>
                      <a:pt x="3446766" y="1217682"/>
                      <a:pt x="3500437" y="1172860"/>
                      <a:pt x="3500437" y="1172860"/>
                    </a:cubicBezTo>
                    <a:cubicBezTo>
                      <a:pt x="3541003" y="1180973"/>
                      <a:pt x="3636438" y="1201435"/>
                      <a:pt x="3671887" y="1201435"/>
                    </a:cubicBezTo>
                    <a:cubicBezTo>
                      <a:pt x="3710283" y="1201435"/>
                      <a:pt x="3748087" y="1191910"/>
                      <a:pt x="3786187" y="1187148"/>
                    </a:cubicBezTo>
                    <a:cubicBezTo>
                      <a:pt x="3832157" y="1156502"/>
                      <a:pt x="3831819" y="1154168"/>
                      <a:pt x="3886200" y="1129998"/>
                    </a:cubicBezTo>
                    <a:cubicBezTo>
                      <a:pt x="3909636" y="1119582"/>
                      <a:pt x="3932894" y="1108171"/>
                      <a:pt x="3957637" y="1101423"/>
                    </a:cubicBezTo>
                    <a:cubicBezTo>
                      <a:pt x="3985585" y="1093801"/>
                      <a:pt x="4014446" y="1088887"/>
                      <a:pt x="4043362" y="1087135"/>
                    </a:cubicBezTo>
                    <a:cubicBezTo>
                      <a:pt x="4171802" y="1079351"/>
                      <a:pt x="4300537" y="1077610"/>
                      <a:pt x="4429125" y="1072848"/>
                    </a:cubicBezTo>
                    <a:cubicBezTo>
                      <a:pt x="4448175" y="1063323"/>
                      <a:pt x="4468944" y="1056653"/>
                      <a:pt x="4486275" y="1044273"/>
                    </a:cubicBezTo>
                    <a:cubicBezTo>
                      <a:pt x="4502717" y="1032529"/>
                      <a:pt x="4511474" y="1011223"/>
                      <a:pt x="4529137" y="1001410"/>
                    </a:cubicBezTo>
                    <a:cubicBezTo>
                      <a:pt x="4555467" y="986782"/>
                      <a:pt x="4586287" y="982360"/>
                      <a:pt x="4614862" y="972835"/>
                    </a:cubicBezTo>
                    <a:cubicBezTo>
                      <a:pt x="4631152" y="967405"/>
                      <a:pt x="4643437" y="953785"/>
                      <a:pt x="4657725" y="944260"/>
                    </a:cubicBezTo>
                    <a:cubicBezTo>
                      <a:pt x="4733928" y="829957"/>
                      <a:pt x="4633910" y="968076"/>
                      <a:pt x="4729162" y="872823"/>
                    </a:cubicBezTo>
                    <a:cubicBezTo>
                      <a:pt x="4770107" y="831878"/>
                      <a:pt x="4748785" y="833578"/>
                      <a:pt x="4772025" y="787098"/>
                    </a:cubicBezTo>
                    <a:cubicBezTo>
                      <a:pt x="4779704" y="771739"/>
                      <a:pt x="4789607" y="757427"/>
                      <a:pt x="4800600" y="744235"/>
                    </a:cubicBezTo>
                    <a:cubicBezTo>
                      <a:pt x="4813535" y="728713"/>
                      <a:pt x="4824150" y="707315"/>
                      <a:pt x="4843462" y="701373"/>
                    </a:cubicBezTo>
                    <a:cubicBezTo>
                      <a:pt x="4889208" y="687297"/>
                      <a:pt x="4938712" y="691848"/>
                      <a:pt x="4986337" y="687085"/>
                    </a:cubicBezTo>
                    <a:cubicBezTo>
                      <a:pt x="5000625" y="672798"/>
                      <a:pt x="5026530" y="664251"/>
                      <a:pt x="5029200" y="644223"/>
                    </a:cubicBezTo>
                    <a:cubicBezTo>
                      <a:pt x="5036779" y="587378"/>
                      <a:pt x="5022491" y="529618"/>
                      <a:pt x="5014912" y="472773"/>
                    </a:cubicBezTo>
                    <a:cubicBezTo>
                      <a:pt x="5012922" y="457845"/>
                      <a:pt x="5010033" y="441670"/>
                      <a:pt x="5000625" y="429910"/>
                    </a:cubicBezTo>
                    <a:cubicBezTo>
                      <a:pt x="4989898" y="416501"/>
                      <a:pt x="4972050" y="410860"/>
                      <a:pt x="4957762" y="401335"/>
                    </a:cubicBezTo>
                    <a:cubicBezTo>
                      <a:pt x="4953000" y="387048"/>
                      <a:pt x="4951829" y="371004"/>
                      <a:pt x="4943475" y="358473"/>
                    </a:cubicBezTo>
                    <a:cubicBezTo>
                      <a:pt x="4932267" y="341661"/>
                      <a:pt x="4908818" y="334074"/>
                      <a:pt x="4900612" y="315610"/>
                    </a:cubicBezTo>
                    <a:cubicBezTo>
                      <a:pt x="4888847" y="289138"/>
                      <a:pt x="4898091" y="256357"/>
                      <a:pt x="4886325" y="229885"/>
                    </a:cubicBezTo>
                    <a:cubicBezTo>
                      <a:pt x="4871594" y="196740"/>
                      <a:pt x="4826048" y="179655"/>
                      <a:pt x="4800600" y="158448"/>
                    </a:cubicBezTo>
                    <a:cubicBezTo>
                      <a:pt x="4754370" y="119922"/>
                      <a:pt x="4795838" y="106060"/>
                      <a:pt x="4772025" y="11558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CC00"/>
                  </a:gs>
                  <a:gs pos="50000">
                    <a:srgbClr val="FFFF00"/>
                  </a:gs>
                  <a:gs pos="100000">
                    <a:srgbClr val="9900CC"/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643042" y="2428868"/>
              <a:ext cx="6072230" cy="120032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تدرب، وحل المسائل</a:t>
              </a:r>
            </a:p>
          </p:txBody>
        </p:sp>
      </p:grpSp>
    </p:spTree>
  </p:cSld>
  <p:clrMapOvr>
    <a:masterClrMapping/>
  </p:clrMapOvr>
  <p:transition>
    <p:blinds dir="vert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ب،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85" y="71438"/>
            <a:ext cx="9071978" cy="6715125"/>
            <a:chOff x="0" y="71414"/>
            <a:chExt cx="9072562" cy="6715148"/>
          </a:xfrm>
        </p:grpSpPr>
        <p:sp>
          <p:nvSpPr>
            <p:cNvPr id="10" name="Half Frame 9"/>
            <p:cNvSpPr/>
            <p:nvPr/>
          </p:nvSpPr>
          <p:spPr>
            <a:xfrm rot="10800000" flipV="1">
              <a:off x="-585" y="71414"/>
              <a:ext cx="9073147" cy="6715148"/>
            </a:xfrm>
            <a:prstGeom prst="halfFram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4282" y="285728"/>
              <a:ext cx="8715436" cy="628654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38200" y="685800"/>
            <a:ext cx="74676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ستطيل 13"/>
          <p:cNvSpPr/>
          <p:nvPr/>
        </p:nvSpPr>
        <p:spPr>
          <a:xfrm>
            <a:off x="3657600" y="762000"/>
            <a:ext cx="3733800" cy="533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ستطيل 14"/>
          <p:cNvSpPr/>
          <p:nvPr/>
        </p:nvSpPr>
        <p:spPr>
          <a:xfrm rot="16200000">
            <a:off x="-1" y="2514601"/>
            <a:ext cx="2819401" cy="5333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ستطيل 15"/>
          <p:cNvSpPr/>
          <p:nvPr/>
        </p:nvSpPr>
        <p:spPr>
          <a:xfrm>
            <a:off x="2286000" y="5410200"/>
            <a:ext cx="5791200" cy="533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مستطيل 16"/>
          <p:cNvSpPr/>
          <p:nvPr/>
        </p:nvSpPr>
        <p:spPr>
          <a:xfrm>
            <a:off x="2971800" y="4343400"/>
            <a:ext cx="9144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/>
          <p:cNvSpPr/>
          <p:nvPr/>
        </p:nvSpPr>
        <p:spPr>
          <a:xfrm>
            <a:off x="3124200" y="1371600"/>
            <a:ext cx="6096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مستطيل 18"/>
          <p:cNvSpPr/>
          <p:nvPr/>
        </p:nvSpPr>
        <p:spPr>
          <a:xfrm>
            <a:off x="4114800" y="4343400"/>
            <a:ext cx="6096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ستطيل 19"/>
          <p:cNvSpPr/>
          <p:nvPr/>
        </p:nvSpPr>
        <p:spPr>
          <a:xfrm>
            <a:off x="4114800" y="2209800"/>
            <a:ext cx="6096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مستطيل 20"/>
          <p:cNvSpPr/>
          <p:nvPr/>
        </p:nvSpPr>
        <p:spPr>
          <a:xfrm>
            <a:off x="5029200" y="4343400"/>
            <a:ext cx="5334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مستطيل 21"/>
          <p:cNvSpPr/>
          <p:nvPr/>
        </p:nvSpPr>
        <p:spPr>
          <a:xfrm>
            <a:off x="4953000" y="2743200"/>
            <a:ext cx="6096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مستطيل 22"/>
          <p:cNvSpPr/>
          <p:nvPr/>
        </p:nvSpPr>
        <p:spPr>
          <a:xfrm>
            <a:off x="6019800" y="4267200"/>
            <a:ext cx="5334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مستطيل 23"/>
          <p:cNvSpPr/>
          <p:nvPr/>
        </p:nvSpPr>
        <p:spPr>
          <a:xfrm>
            <a:off x="5867400" y="2819400"/>
            <a:ext cx="6858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مستطيل 24"/>
          <p:cNvSpPr/>
          <p:nvPr/>
        </p:nvSpPr>
        <p:spPr>
          <a:xfrm>
            <a:off x="6934200" y="4343400"/>
            <a:ext cx="5334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6858000" y="3048000"/>
            <a:ext cx="5334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572000" y="4876800"/>
            <a:ext cx="914400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821 - one bongo 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سكان بعض مدن الممل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سكان (بالألف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دي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دم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بو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ح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ب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ين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3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المصدر مصل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6" name="Group 18"/>
          <p:cNvGrpSpPr>
            <a:grpSpLocks/>
          </p:cNvGrpSpPr>
          <p:nvPr/>
        </p:nvGrpSpPr>
        <p:grpSpPr bwMode="auto">
          <a:xfrm>
            <a:off x="585" y="71438"/>
            <a:ext cx="9071978" cy="6715125"/>
            <a:chOff x="0" y="71414"/>
            <a:chExt cx="9072562" cy="6715148"/>
          </a:xfrm>
        </p:grpSpPr>
        <p:sp>
          <p:nvSpPr>
            <p:cNvPr id="10" name="Half Frame 9"/>
            <p:cNvSpPr/>
            <p:nvPr/>
          </p:nvSpPr>
          <p:spPr>
            <a:xfrm rot="10800000" flipV="1">
              <a:off x="-585" y="71414"/>
              <a:ext cx="9073147" cy="6715148"/>
            </a:xfrm>
            <a:prstGeom prst="halfFram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4282" y="285728"/>
              <a:ext cx="8715436" cy="628654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71800" y="992188"/>
            <a:ext cx="54737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rgbClr val="9900FF"/>
                </a:solidFill>
              </a:rPr>
              <a:t>أ) </a:t>
            </a:r>
            <a:r>
              <a:rPr lang="ar-EG" sz="4800" b="1" dirty="0" err="1">
                <a:solidFill>
                  <a:srgbClr val="9900FF"/>
                </a:solidFill>
              </a:rPr>
              <a:t>ع </a:t>
            </a:r>
            <a:r>
              <a:rPr lang="ar-EG" sz="4800" b="1" dirty="0">
                <a:solidFill>
                  <a:srgbClr val="9900FF"/>
                </a:solidFill>
              </a:rPr>
              <a:t>+ </a:t>
            </a:r>
            <a:r>
              <a:rPr lang="ar-EG" sz="4800" b="1" dirty="0" err="1">
                <a:solidFill>
                  <a:srgbClr val="9900FF"/>
                </a:solidFill>
              </a:rPr>
              <a:t>360 </a:t>
            </a:r>
            <a:r>
              <a:rPr lang="ar-EG" sz="4800" b="1" dirty="0">
                <a:solidFill>
                  <a:srgbClr val="9900FF"/>
                </a:solidFill>
              </a:rPr>
              <a:t>= 900</a:t>
            </a:r>
          </a:p>
          <a:p>
            <a:r>
              <a:rPr lang="ar-EG" sz="4800" b="1" dirty="0">
                <a:solidFill>
                  <a:srgbClr val="9900FF"/>
                </a:solidFill>
              </a:rPr>
              <a:t>ب) </a:t>
            </a:r>
            <a:r>
              <a:rPr lang="ar-EG" sz="4800" b="1" dirty="0" err="1">
                <a:solidFill>
                  <a:srgbClr val="9900FF"/>
                </a:solidFill>
              </a:rPr>
              <a:t>ع </a:t>
            </a:r>
            <a:r>
              <a:rPr lang="ar-EG" sz="4800" b="1" dirty="0">
                <a:solidFill>
                  <a:srgbClr val="9900FF"/>
                </a:solidFill>
              </a:rPr>
              <a:t>– </a:t>
            </a:r>
            <a:r>
              <a:rPr lang="ar-EG" sz="4800" b="1" dirty="0" err="1">
                <a:solidFill>
                  <a:srgbClr val="9900FF"/>
                </a:solidFill>
              </a:rPr>
              <a:t>360 </a:t>
            </a:r>
            <a:r>
              <a:rPr lang="ar-EG" sz="4800" b="1" dirty="0">
                <a:solidFill>
                  <a:srgbClr val="9900FF"/>
                </a:solidFill>
              </a:rPr>
              <a:t>= 900</a:t>
            </a:r>
          </a:p>
          <a:p>
            <a:r>
              <a:rPr lang="ar-EG" sz="4800" b="1" dirty="0" err="1">
                <a:solidFill>
                  <a:srgbClr val="9900FF"/>
                </a:solidFill>
              </a:rPr>
              <a:t>جـ</a:t>
            </a:r>
            <a:r>
              <a:rPr lang="ar-EG" sz="4800" b="1" dirty="0">
                <a:solidFill>
                  <a:srgbClr val="9900FF"/>
                </a:solidFill>
              </a:rPr>
              <a:t>) </a:t>
            </a:r>
            <a:r>
              <a:rPr lang="ar-EG" sz="4800" b="1" dirty="0" err="1">
                <a:solidFill>
                  <a:srgbClr val="9900FF"/>
                </a:solidFill>
              </a:rPr>
              <a:t>900 </a:t>
            </a:r>
            <a:r>
              <a:rPr lang="ar-EG" sz="4800" b="1" dirty="0">
                <a:solidFill>
                  <a:srgbClr val="9900FF"/>
                </a:solidFill>
              </a:rPr>
              <a:t>+ </a:t>
            </a:r>
            <a:r>
              <a:rPr lang="ar-EG" sz="4800" b="1" dirty="0" err="1">
                <a:solidFill>
                  <a:srgbClr val="9900FF"/>
                </a:solidFill>
              </a:rPr>
              <a:t>360 </a:t>
            </a:r>
            <a:r>
              <a:rPr lang="ar-EG" sz="4800" b="1" dirty="0">
                <a:solidFill>
                  <a:srgbClr val="9900FF"/>
                </a:solidFill>
              </a:rPr>
              <a:t>= ع</a:t>
            </a:r>
          </a:p>
          <a:p>
            <a:r>
              <a:rPr lang="ar-EG" sz="4800" b="1" dirty="0">
                <a:solidFill>
                  <a:srgbClr val="9900FF"/>
                </a:solidFill>
              </a:rPr>
              <a:t>د) </a:t>
            </a:r>
            <a:r>
              <a:rPr lang="ar-EG" sz="4800" b="1" dirty="0" err="1">
                <a:solidFill>
                  <a:srgbClr val="9900FF"/>
                </a:solidFill>
              </a:rPr>
              <a:t>ع </a:t>
            </a:r>
            <a:r>
              <a:rPr lang="ar-EG" sz="4800" b="1" dirty="0">
                <a:solidFill>
                  <a:srgbClr val="9900FF"/>
                </a:solidFill>
              </a:rPr>
              <a:t>– </a:t>
            </a:r>
            <a:r>
              <a:rPr lang="ar-EG" sz="4800" b="1" dirty="0" err="1">
                <a:solidFill>
                  <a:srgbClr val="9900FF"/>
                </a:solidFill>
              </a:rPr>
              <a:t>900 </a:t>
            </a:r>
            <a:r>
              <a:rPr lang="ar-EG" sz="4800" b="1" dirty="0">
                <a:solidFill>
                  <a:srgbClr val="9900FF"/>
                </a:solidFill>
              </a:rPr>
              <a:t>= 360 </a:t>
            </a:r>
            <a:endParaRPr lang="ar-EG" sz="4400" b="1" dirty="0">
              <a:solidFill>
                <a:srgbClr val="99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0" y="847601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4953000"/>
            <a:ext cx="6705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</a:rPr>
              <a:t>أ) </a:t>
            </a:r>
            <a:r>
              <a:rPr lang="ar-EG" sz="3600" b="1" dirty="0" err="1" smtClean="0">
                <a:solidFill>
                  <a:srgbClr val="FF0000"/>
                </a:solidFill>
              </a:rPr>
              <a:t>ع </a:t>
            </a:r>
            <a:r>
              <a:rPr lang="ar-EG" sz="3600" b="1" dirty="0" smtClean="0">
                <a:solidFill>
                  <a:srgbClr val="FF0000"/>
                </a:solidFill>
              </a:rPr>
              <a:t>+ </a:t>
            </a:r>
            <a:r>
              <a:rPr lang="ar-EG" sz="3600" b="1" dirty="0" err="1" smtClean="0">
                <a:solidFill>
                  <a:srgbClr val="FF0000"/>
                </a:solidFill>
              </a:rPr>
              <a:t>360 </a:t>
            </a:r>
            <a:r>
              <a:rPr lang="ar-EG" sz="3600" b="1" dirty="0" smtClean="0">
                <a:solidFill>
                  <a:srgbClr val="FF0000"/>
                </a:solidFill>
              </a:rPr>
              <a:t>= 900 </a:t>
            </a:r>
            <a:endParaRPr lang="ar-EG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 + 360 = 9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 – 360 = 9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00  + 360 = 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 – 900 = 3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) ع + 360 = 9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16013" y="1143000"/>
            <a:ext cx="7215187" cy="4357688"/>
            <a:chOff x="1428728" y="1142984"/>
            <a:chExt cx="7215238" cy="4357718"/>
          </a:xfrm>
        </p:grpSpPr>
        <p:sp>
          <p:nvSpPr>
            <p:cNvPr id="3" name="Moon 2"/>
            <p:cNvSpPr/>
            <p:nvPr/>
          </p:nvSpPr>
          <p:spPr>
            <a:xfrm flipH="1">
              <a:off x="5572132" y="1142984"/>
              <a:ext cx="3071834" cy="4357718"/>
            </a:xfrm>
            <a:prstGeom prst="moon">
              <a:avLst/>
            </a:prstGeom>
            <a:gradFill flip="none" rotWithShape="1">
              <a:gsLst>
                <a:gs pos="0">
                  <a:srgbClr val="006666">
                    <a:tint val="66000"/>
                    <a:satMod val="160000"/>
                  </a:srgbClr>
                </a:gs>
                <a:gs pos="50000">
                  <a:srgbClr val="006666">
                    <a:tint val="44500"/>
                    <a:satMod val="160000"/>
                  </a:srgbClr>
                </a:gs>
                <a:gs pos="100000">
                  <a:srgbClr val="00666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428728" y="1142984"/>
              <a:ext cx="6715172" cy="4143404"/>
              <a:chOff x="1142976" y="1142984"/>
              <a:chExt cx="6715172" cy="4143404"/>
            </a:xfr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5" name="L-Shape 3"/>
              <p:cNvSpPr/>
              <p:nvPr/>
            </p:nvSpPr>
            <p:spPr>
              <a:xfrm>
                <a:off x="1142976" y="1142984"/>
                <a:ext cx="5357850" cy="4143404"/>
              </a:xfrm>
              <a:prstGeom prst="corner">
                <a:avLst/>
              </a:prstGeom>
              <a:grpFill/>
              <a:ln w="57150">
                <a:solidFill>
                  <a:schemeClr val="bg1">
                    <a:lumMod val="50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Oval Callout 5"/>
              <p:cNvSpPr/>
              <p:nvPr/>
            </p:nvSpPr>
            <p:spPr>
              <a:xfrm>
                <a:off x="1357290" y="1428736"/>
                <a:ext cx="6500858" cy="3357586"/>
              </a:xfrm>
              <a:prstGeom prst="wedgeEllipseCallou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57150">
                <a:solidFill>
                  <a:schemeClr val="bg1">
                    <a:lumMod val="85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58558" y="2512165"/>
            <a:ext cx="55721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581025" algn="l"/>
              </a:tabLst>
              <a:defRPr/>
            </a:pPr>
            <a:r>
              <a:rPr lang="ar-EG" sz="8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مراجعة تراكمية</a:t>
            </a:r>
            <a:endParaRPr lang="ar-EG" sz="8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84 - safe door clo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راجعة ترا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3" name="Rectangle 2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7" name="Group 10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55650" y="1125538"/>
            <a:ext cx="7704138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29– </a:t>
            </a:r>
            <a:r>
              <a:rPr lang="ar-EG" sz="4400" b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كرات ملونة: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صندوق فيه 27 كرة ملونة: حمراء وصفراء وخضراء. إذا كان عدد الكرات الحمراء يزيد 6 كرات على عدد الكرات الصفراء، وعدد الكرات الخضراء يقل 3 كرات عن عدد الكرات الصفراء، فما عدد الكرات لكل لون؟ 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(الدرس 1-7)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رات ملونة صندوق فيه 27 ك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3" name="Rectangle 2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7" name="Group 10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22" name="مستطيل 1"/>
          <p:cNvSpPr/>
          <p:nvPr/>
        </p:nvSpPr>
        <p:spPr>
          <a:xfrm>
            <a:off x="714375" y="609600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7" name="مربع نص 2"/>
          <p:cNvSpPr txBox="1">
            <a:spLocks noChangeArrowheads="1"/>
          </p:cNvSpPr>
          <p:nvPr/>
        </p:nvSpPr>
        <p:spPr bwMode="auto">
          <a:xfrm>
            <a:off x="2590800" y="725269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</a:rPr>
              <a:t>أفهم ما معطيات </a:t>
            </a:r>
            <a:r>
              <a:rPr lang="ar-EG" sz="3600" b="1" dirty="0" err="1" smtClean="0">
                <a:solidFill>
                  <a:srgbClr val="FF0000"/>
                </a:solidFill>
              </a:rPr>
              <a:t>المسألة:</a:t>
            </a:r>
            <a:endParaRPr lang="ar-EG" sz="3600" b="1" dirty="0">
              <a:solidFill>
                <a:srgbClr val="FF0000"/>
              </a:solidFill>
            </a:endParaRPr>
          </a:p>
        </p:txBody>
      </p:sp>
      <p:sp>
        <p:nvSpPr>
          <p:cNvPr id="18" name="مربع نص 3"/>
          <p:cNvSpPr txBox="1">
            <a:spLocks noChangeArrowheads="1"/>
          </p:cNvSpPr>
          <p:nvPr/>
        </p:nvSpPr>
        <p:spPr bwMode="auto">
          <a:xfrm>
            <a:off x="1066800" y="1524000"/>
            <a:ext cx="701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200" dirty="0">
                <a:solidFill>
                  <a:srgbClr val="0000FF"/>
                </a:solidFill>
              </a:rPr>
              <a:t> </a:t>
            </a:r>
            <a:r>
              <a:rPr lang="ar-SA" sz="3200" b="1" dirty="0" smtClean="0">
                <a:solidFill>
                  <a:srgbClr val="0000FF"/>
                </a:solidFill>
              </a:rPr>
              <a:t>صندوق به 27 كرة ملونة حمراء وصفراء وخضراء.	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مربع نص 4"/>
          <p:cNvSpPr txBox="1">
            <a:spLocks noChangeArrowheads="1"/>
          </p:cNvSpPr>
          <p:nvPr/>
        </p:nvSpPr>
        <p:spPr bwMode="auto">
          <a:xfrm>
            <a:off x="1066800" y="2819400"/>
            <a:ext cx="701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200" dirty="0">
                <a:solidFill>
                  <a:srgbClr val="0000FF"/>
                </a:solidFill>
              </a:rPr>
              <a:t> </a:t>
            </a:r>
            <a:r>
              <a:rPr lang="ar-SA" sz="3200" b="1" dirty="0" smtClean="0">
                <a:solidFill>
                  <a:srgbClr val="0000FF"/>
                </a:solidFill>
              </a:rPr>
              <a:t>عدد الكرات الحمراء يزيد 6 كرات على عدد الكرات الصفراء.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0" name="مربع نص 5"/>
          <p:cNvSpPr txBox="1">
            <a:spLocks noChangeArrowheads="1"/>
          </p:cNvSpPr>
          <p:nvPr/>
        </p:nvSpPr>
        <p:spPr bwMode="auto">
          <a:xfrm>
            <a:off x="1066800" y="4114800"/>
            <a:ext cx="701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200" b="1" dirty="0" smtClean="0">
                <a:solidFill>
                  <a:srgbClr val="0000FF"/>
                </a:solidFill>
              </a:rPr>
              <a:t> </a:t>
            </a:r>
            <a:r>
              <a:rPr lang="ar-SA" sz="3200" b="1" dirty="0" smtClean="0">
                <a:solidFill>
                  <a:srgbClr val="0000FF"/>
                </a:solidFill>
              </a:rPr>
              <a:t>عدد الكرات الخضراء يقل 3 كرات عن عدد الكرات الصفراء.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1" name="مربع نص 5"/>
          <p:cNvSpPr txBox="1">
            <a:spLocks noChangeArrowheads="1"/>
          </p:cNvSpPr>
          <p:nvPr/>
        </p:nvSpPr>
        <p:spPr bwMode="auto">
          <a:xfrm>
            <a:off x="1143000" y="5297269"/>
            <a:ext cx="701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3600" b="1" dirty="0" smtClean="0">
                <a:solidFill>
                  <a:srgbClr val="FF0000"/>
                </a:solidFill>
              </a:rPr>
              <a:t> </a:t>
            </a:r>
            <a:r>
              <a:rPr lang="ar-SA" sz="3600" b="1" dirty="0" smtClean="0">
                <a:solidFill>
                  <a:srgbClr val="FF0000"/>
                </a:solidFill>
              </a:rPr>
              <a:t>المطلوب مني </a:t>
            </a:r>
            <a:r>
              <a:rPr lang="ar-SA" sz="3600" b="1" dirty="0" smtClean="0">
                <a:solidFill>
                  <a:srgbClr val="0000FF"/>
                </a:solidFill>
              </a:rPr>
              <a:t>حساب عدد الكرات لكل لون</a:t>
            </a:r>
            <a:r>
              <a:rPr lang="ar-EG" sz="3600" b="1" dirty="0" err="1" smtClean="0">
                <a:solidFill>
                  <a:srgbClr val="0000FF"/>
                </a:solidFill>
              </a:rPr>
              <a:t>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فهم ما معطيات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صندوق به 27 كرة ملونة حمراء وصفراء  ش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كرات الحمراء يزيد 6 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الكرات الخضراء يقل 3 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مطلوب مني حساب عدد ال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3" name="Rectangle 2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7" name="Group 10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25" name="مستطيل 1"/>
          <p:cNvSpPr/>
          <p:nvPr/>
        </p:nvSpPr>
        <p:spPr>
          <a:xfrm>
            <a:off x="714375" y="609600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6" name="مربع نص 2"/>
          <p:cNvSpPr txBox="1">
            <a:spLocks noChangeArrowheads="1"/>
          </p:cNvSpPr>
          <p:nvPr/>
        </p:nvSpPr>
        <p:spPr bwMode="auto">
          <a:xfrm>
            <a:off x="6324600" y="685800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أخطط 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17" name="مربع نص 3"/>
          <p:cNvSpPr txBox="1">
            <a:spLocks noChangeArrowheads="1"/>
          </p:cNvSpPr>
          <p:nvPr/>
        </p:nvSpPr>
        <p:spPr bwMode="auto">
          <a:xfrm>
            <a:off x="1066800" y="1563469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smtClean="0">
                <a:solidFill>
                  <a:srgbClr val="0000FF"/>
                </a:solidFill>
              </a:rPr>
              <a:t>أستعمل خطة التخمين والتحقق.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8" name="مربع نص 2"/>
          <p:cNvSpPr txBox="1">
            <a:spLocks noChangeArrowheads="1"/>
          </p:cNvSpPr>
          <p:nvPr/>
        </p:nvSpPr>
        <p:spPr bwMode="auto">
          <a:xfrm>
            <a:off x="7010400" y="2286000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أحل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21" name="مربع نص 3"/>
          <p:cNvSpPr txBox="1">
            <a:spLocks noChangeArrowheads="1"/>
          </p:cNvSpPr>
          <p:nvPr/>
        </p:nvSpPr>
        <p:spPr bwMode="auto">
          <a:xfrm>
            <a:off x="1143000" y="4687669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عدد الكرات الخضراء 6 – 3 = 3 كرات</a:t>
            </a:r>
            <a:endParaRPr lang="en-US" sz="3200" dirty="0"/>
          </a:p>
        </p:txBody>
      </p:sp>
      <p:sp>
        <p:nvSpPr>
          <p:cNvPr id="22" name="مربع نص 3"/>
          <p:cNvSpPr txBox="1">
            <a:spLocks noChangeArrowheads="1"/>
          </p:cNvSpPr>
          <p:nvPr/>
        </p:nvSpPr>
        <p:spPr bwMode="auto">
          <a:xfrm>
            <a:off x="1143000" y="3987225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عدد الكرات الصفراء 12 – 6 = 6 كرات</a:t>
            </a:r>
            <a:r>
              <a:rPr lang="ar-SA" sz="3200" b="1" dirty="0" smtClean="0"/>
              <a:t> </a:t>
            </a:r>
            <a:endParaRPr lang="en-US" sz="3200" dirty="0"/>
          </a:p>
        </p:txBody>
      </p:sp>
      <p:sp>
        <p:nvSpPr>
          <p:cNvPr id="23" name="مربع نص 3"/>
          <p:cNvSpPr txBox="1">
            <a:spLocks noChangeArrowheads="1"/>
          </p:cNvSpPr>
          <p:nvPr/>
        </p:nvSpPr>
        <p:spPr bwMode="auto">
          <a:xfrm>
            <a:off x="838200" y="3301425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ar-EG" sz="3200" b="1" dirty="0" smtClean="0"/>
              <a:t>عدد الكرات الحمراء 12</a:t>
            </a:r>
            <a:endParaRPr lang="en-US" sz="3200" dirty="0"/>
          </a:p>
        </p:txBody>
      </p:sp>
      <p:sp>
        <p:nvSpPr>
          <p:cNvPr id="24" name="مربع نص 3"/>
          <p:cNvSpPr txBox="1">
            <a:spLocks noChangeArrowheads="1"/>
          </p:cNvSpPr>
          <p:nvPr/>
        </p:nvSpPr>
        <p:spPr bwMode="auto">
          <a:xfrm>
            <a:off x="1143000" y="5348644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المجموع 21 كرة</a:t>
            </a:r>
            <a:r>
              <a:rPr lang="ar-SA" sz="3200" b="1" dirty="0" smtClean="0"/>
              <a:t>،</a:t>
            </a:r>
            <a:r>
              <a:rPr lang="ar-EG" sz="3200" b="1" dirty="0" smtClean="0"/>
              <a:t> أقل.</a:t>
            </a:r>
            <a:endParaRPr lang="en-US" sz="3200" dirty="0"/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عمل خطة التخمين وال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كرات الحمراء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الكرات الصفراء = 12 – 6 = 6 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دد الكرات الخضراء = 6 – 3 = 3 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مجموع = 21 كرة أق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  <p:bldP spid="22" grpId="0"/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3" name="Rectangle 2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7" name="Group 10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5" name="مستطيل 1"/>
          <p:cNvSpPr/>
          <p:nvPr/>
        </p:nvSpPr>
        <p:spPr>
          <a:xfrm>
            <a:off x="714375" y="609600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6" name="مربع نص 2"/>
          <p:cNvSpPr txBox="1">
            <a:spLocks noChangeArrowheads="1"/>
          </p:cNvSpPr>
          <p:nvPr/>
        </p:nvSpPr>
        <p:spPr bwMode="auto">
          <a:xfrm>
            <a:off x="6324600" y="685800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أخطط 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17" name="مربع نص 3"/>
          <p:cNvSpPr txBox="1">
            <a:spLocks noChangeArrowheads="1"/>
          </p:cNvSpPr>
          <p:nvPr/>
        </p:nvSpPr>
        <p:spPr bwMode="auto">
          <a:xfrm>
            <a:off x="1066800" y="1563469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smtClean="0">
                <a:solidFill>
                  <a:srgbClr val="0000FF"/>
                </a:solidFill>
              </a:rPr>
              <a:t>أستعمل خطة التخمين والتحقق.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8" name="مربع نص 2"/>
          <p:cNvSpPr txBox="1">
            <a:spLocks noChangeArrowheads="1"/>
          </p:cNvSpPr>
          <p:nvPr/>
        </p:nvSpPr>
        <p:spPr bwMode="auto">
          <a:xfrm>
            <a:off x="7010400" y="2286000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أحل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21" name="مربع نص 3"/>
          <p:cNvSpPr txBox="1">
            <a:spLocks noChangeArrowheads="1"/>
          </p:cNvSpPr>
          <p:nvPr/>
        </p:nvSpPr>
        <p:spPr bwMode="auto">
          <a:xfrm>
            <a:off x="1143000" y="4724400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عدد الكرات الخضراء 7 – 3 = 4 كرات</a:t>
            </a:r>
            <a:r>
              <a:rPr lang="ar-SA" sz="3200" b="1" dirty="0" smtClean="0"/>
              <a:t> </a:t>
            </a:r>
            <a:endParaRPr lang="en-US" sz="3200" dirty="0"/>
          </a:p>
        </p:txBody>
      </p:sp>
      <p:sp>
        <p:nvSpPr>
          <p:cNvPr id="22" name="مربع نص 3"/>
          <p:cNvSpPr txBox="1">
            <a:spLocks noChangeArrowheads="1"/>
          </p:cNvSpPr>
          <p:nvPr/>
        </p:nvSpPr>
        <p:spPr bwMode="auto">
          <a:xfrm>
            <a:off x="1143000" y="3987225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عدد الكرات الصفراء 13 – 6 = 7 كرات</a:t>
            </a:r>
            <a:endParaRPr lang="en-US" sz="3200" dirty="0"/>
          </a:p>
        </p:txBody>
      </p:sp>
      <p:sp>
        <p:nvSpPr>
          <p:cNvPr id="23" name="مربع نص 3"/>
          <p:cNvSpPr txBox="1">
            <a:spLocks noChangeArrowheads="1"/>
          </p:cNvSpPr>
          <p:nvPr/>
        </p:nvSpPr>
        <p:spPr bwMode="auto">
          <a:xfrm>
            <a:off x="838200" y="3301425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ar-EG" sz="3200" b="1" dirty="0" smtClean="0"/>
              <a:t>عدد الكرات </a:t>
            </a:r>
            <a:r>
              <a:rPr lang="ar-EG" sz="3200" b="1" smtClean="0"/>
              <a:t>الحمراء 13</a:t>
            </a:r>
            <a:endParaRPr lang="en-US" sz="3200" dirty="0"/>
          </a:p>
        </p:txBody>
      </p:sp>
      <p:sp>
        <p:nvSpPr>
          <p:cNvPr id="24" name="مربع نص 3"/>
          <p:cNvSpPr txBox="1">
            <a:spLocks noChangeArrowheads="1"/>
          </p:cNvSpPr>
          <p:nvPr/>
        </p:nvSpPr>
        <p:spPr bwMode="auto">
          <a:xfrm>
            <a:off x="1143000" y="5348644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المجموع 24 كرة</a:t>
            </a:r>
            <a:r>
              <a:rPr lang="ar-SA" sz="3200" b="1" dirty="0" smtClean="0"/>
              <a:t>،</a:t>
            </a:r>
            <a:r>
              <a:rPr lang="ar-EG" sz="3200" b="1" dirty="0" smtClean="0"/>
              <a:t> أقل قليلاً.</a:t>
            </a:r>
            <a:endParaRPr lang="en-US" sz="3200" dirty="0"/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دد الكرات الحمراء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كرات الصفراء = 13 – 6 = 7 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كرات الخضراء = 7 – 3 = 4 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جموع 24 كرة أقل قلي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3" name="Rectangle 2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7" name="Group 10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5" name="مستطيل 1"/>
          <p:cNvSpPr/>
          <p:nvPr/>
        </p:nvSpPr>
        <p:spPr>
          <a:xfrm>
            <a:off x="714375" y="609600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6" name="مربع نص 2"/>
          <p:cNvSpPr txBox="1">
            <a:spLocks noChangeArrowheads="1"/>
          </p:cNvSpPr>
          <p:nvPr/>
        </p:nvSpPr>
        <p:spPr bwMode="auto">
          <a:xfrm>
            <a:off x="6324600" y="685800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أخطط 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17" name="مربع نص 3"/>
          <p:cNvSpPr txBox="1">
            <a:spLocks noChangeArrowheads="1"/>
          </p:cNvSpPr>
          <p:nvPr/>
        </p:nvSpPr>
        <p:spPr bwMode="auto">
          <a:xfrm>
            <a:off x="1066800" y="1563469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smtClean="0">
                <a:solidFill>
                  <a:srgbClr val="0000FF"/>
                </a:solidFill>
              </a:rPr>
              <a:t>أستعمل خطة التخمين والتحقق.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8" name="مربع نص 2"/>
          <p:cNvSpPr txBox="1">
            <a:spLocks noChangeArrowheads="1"/>
          </p:cNvSpPr>
          <p:nvPr/>
        </p:nvSpPr>
        <p:spPr bwMode="auto">
          <a:xfrm>
            <a:off x="7010400" y="2286000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أحل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21" name="مربع نص 3"/>
          <p:cNvSpPr txBox="1">
            <a:spLocks noChangeArrowheads="1"/>
          </p:cNvSpPr>
          <p:nvPr/>
        </p:nvSpPr>
        <p:spPr bwMode="auto">
          <a:xfrm>
            <a:off x="1143000" y="4687669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عدد الكرات الخضراء  8 – 3 = 5 كرات</a:t>
            </a:r>
            <a:endParaRPr lang="en-US" sz="3200" dirty="0"/>
          </a:p>
        </p:txBody>
      </p:sp>
      <p:sp>
        <p:nvSpPr>
          <p:cNvPr id="22" name="مربع نص 3"/>
          <p:cNvSpPr txBox="1">
            <a:spLocks noChangeArrowheads="1"/>
          </p:cNvSpPr>
          <p:nvPr/>
        </p:nvSpPr>
        <p:spPr bwMode="auto">
          <a:xfrm>
            <a:off x="1143000" y="3987225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عدد الكرات الصفراء 14 – 6 = 8 كرات</a:t>
            </a:r>
            <a:endParaRPr lang="en-US" sz="3200" dirty="0"/>
          </a:p>
        </p:txBody>
      </p:sp>
      <p:sp>
        <p:nvSpPr>
          <p:cNvPr id="23" name="مربع نص 3"/>
          <p:cNvSpPr txBox="1">
            <a:spLocks noChangeArrowheads="1"/>
          </p:cNvSpPr>
          <p:nvPr/>
        </p:nvSpPr>
        <p:spPr bwMode="auto">
          <a:xfrm>
            <a:off x="838200" y="3301425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ar-EG" sz="3200" b="1" dirty="0" smtClean="0"/>
              <a:t>عدد الكرات الحمراء 14</a:t>
            </a:r>
            <a:endParaRPr lang="en-US" sz="3200" dirty="0"/>
          </a:p>
        </p:txBody>
      </p:sp>
      <p:sp>
        <p:nvSpPr>
          <p:cNvPr id="24" name="مربع نص 3"/>
          <p:cNvSpPr txBox="1">
            <a:spLocks noChangeArrowheads="1"/>
          </p:cNvSpPr>
          <p:nvPr/>
        </p:nvSpPr>
        <p:spPr bwMode="auto">
          <a:xfrm>
            <a:off x="1143000" y="5348644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المجموع = 27 كرة</a:t>
            </a:r>
            <a:r>
              <a:rPr lang="ar-SA" sz="3200" b="1" dirty="0" smtClean="0"/>
              <a:t>،</a:t>
            </a:r>
            <a:r>
              <a:rPr lang="ar-EG" sz="3200" b="1" dirty="0" smtClean="0"/>
              <a:t> يساوي.</a:t>
            </a:r>
            <a:endParaRPr lang="en-US" sz="3200" dirty="0"/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دد الكرات الحمراء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كرات الصفراء = 14 – 6 = 8 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كرات الخضراء = 8 – 3 = 5 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جموع = 27 كرة يساوي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3" name="Rectangle 2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7" name="Group 10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5" name="مستطيل 1"/>
          <p:cNvSpPr/>
          <p:nvPr/>
        </p:nvSpPr>
        <p:spPr>
          <a:xfrm>
            <a:off x="714375" y="609600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6" name="مربع نص 2"/>
          <p:cNvSpPr txBox="1">
            <a:spLocks noChangeArrowheads="1"/>
          </p:cNvSpPr>
          <p:nvPr/>
        </p:nvSpPr>
        <p:spPr bwMode="auto">
          <a:xfrm>
            <a:off x="6324600" y="685800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أخطط 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17" name="مربع نص 3"/>
          <p:cNvSpPr txBox="1">
            <a:spLocks noChangeArrowheads="1"/>
          </p:cNvSpPr>
          <p:nvPr/>
        </p:nvSpPr>
        <p:spPr bwMode="auto">
          <a:xfrm>
            <a:off x="1066800" y="1563469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smtClean="0">
                <a:solidFill>
                  <a:srgbClr val="0000FF"/>
                </a:solidFill>
              </a:rPr>
              <a:t>أستعمل خطة التخمين والتحقق.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8" name="مربع نص 2"/>
          <p:cNvSpPr txBox="1">
            <a:spLocks noChangeArrowheads="1"/>
          </p:cNvSpPr>
          <p:nvPr/>
        </p:nvSpPr>
        <p:spPr bwMode="auto">
          <a:xfrm>
            <a:off x="7010400" y="2286000"/>
            <a:ext cx="106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</a:rPr>
              <a:t>أحل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21" name="مربع نص 3"/>
          <p:cNvSpPr txBox="1">
            <a:spLocks noChangeArrowheads="1"/>
          </p:cNvSpPr>
          <p:nvPr/>
        </p:nvSpPr>
        <p:spPr bwMode="auto">
          <a:xfrm>
            <a:off x="1143000" y="4687669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عدد الكرات </a:t>
            </a:r>
            <a:r>
              <a:rPr lang="ar-EG" sz="3200" b="1" dirty="0" err="1" smtClean="0"/>
              <a:t>الصفراء </a:t>
            </a:r>
            <a:r>
              <a:rPr lang="ar-EG" sz="3200" b="1" dirty="0" smtClean="0"/>
              <a:t>= 8 كرات.</a:t>
            </a:r>
            <a:endParaRPr lang="en-US" sz="3200" dirty="0"/>
          </a:p>
        </p:txBody>
      </p:sp>
      <p:sp>
        <p:nvSpPr>
          <p:cNvPr id="22" name="مربع نص 3"/>
          <p:cNvSpPr txBox="1">
            <a:spLocks noChangeArrowheads="1"/>
          </p:cNvSpPr>
          <p:nvPr/>
        </p:nvSpPr>
        <p:spPr bwMode="auto">
          <a:xfrm>
            <a:off x="1143000" y="3987225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عدد الكرات </a:t>
            </a:r>
            <a:r>
              <a:rPr lang="ar-EG" sz="3200" b="1" dirty="0" err="1" smtClean="0"/>
              <a:t>الحمراء </a:t>
            </a:r>
            <a:r>
              <a:rPr lang="ar-EG" sz="3200" b="1" dirty="0" smtClean="0"/>
              <a:t>= 14 كرة.</a:t>
            </a:r>
            <a:endParaRPr lang="en-US" sz="3200" dirty="0"/>
          </a:p>
        </p:txBody>
      </p:sp>
      <p:sp>
        <p:nvSpPr>
          <p:cNvPr id="23" name="مربع نص 3"/>
          <p:cNvSpPr txBox="1">
            <a:spLocks noChangeArrowheads="1"/>
          </p:cNvSpPr>
          <p:nvPr/>
        </p:nvSpPr>
        <p:spPr bwMode="auto">
          <a:xfrm>
            <a:off x="838200" y="3301425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ar-EG" sz="3200" b="1" dirty="0" smtClean="0"/>
              <a:t>إذن</a:t>
            </a:r>
            <a:endParaRPr lang="en-US" sz="3200" dirty="0"/>
          </a:p>
        </p:txBody>
      </p:sp>
      <p:sp>
        <p:nvSpPr>
          <p:cNvPr id="24" name="مربع نص 3"/>
          <p:cNvSpPr txBox="1">
            <a:spLocks noChangeArrowheads="1"/>
          </p:cNvSpPr>
          <p:nvPr/>
        </p:nvSpPr>
        <p:spPr bwMode="auto">
          <a:xfrm>
            <a:off x="1143000" y="5348644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EG" sz="3200" b="1" dirty="0" smtClean="0"/>
              <a:t>عدد الكرات </a:t>
            </a:r>
            <a:r>
              <a:rPr lang="ar-EG" sz="3200" b="1" dirty="0" err="1" smtClean="0"/>
              <a:t>الخضراء </a:t>
            </a:r>
            <a:r>
              <a:rPr lang="ar-EG" sz="3200" b="1" dirty="0" smtClean="0"/>
              <a:t>= 5 كرات.</a:t>
            </a:r>
            <a:endParaRPr lang="en-US" sz="3200" dirty="0"/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كرات الحمراء = 14 ك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كرات الصفراء = 8 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كرات الخضراء = 5 ك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4" name="Rectangle 3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12" name="Group 11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4" name="Round Single Corner Rectangle 13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9" name="مستطيل 1"/>
          <p:cNvSpPr/>
          <p:nvPr/>
        </p:nvSpPr>
        <p:spPr>
          <a:xfrm>
            <a:off x="714375" y="609600"/>
            <a:ext cx="7572375" cy="5786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7" name="مربع نص 3"/>
          <p:cNvSpPr txBox="1">
            <a:spLocks noChangeArrowheads="1"/>
          </p:cNvSpPr>
          <p:nvPr/>
        </p:nvSpPr>
        <p:spPr bwMode="auto">
          <a:xfrm>
            <a:off x="762000" y="2438400"/>
            <a:ext cx="7315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3600" b="1" dirty="0" smtClean="0">
                <a:solidFill>
                  <a:srgbClr val="0000FF"/>
                </a:solidFill>
              </a:rPr>
              <a:t>أجمع عدد الكرات الحمراء والصفراء والخضراء </a:t>
            </a:r>
            <a:endParaRPr lang="en-US" sz="3600" dirty="0" smtClean="0">
              <a:solidFill>
                <a:srgbClr val="0000FF"/>
              </a:solidFill>
            </a:endParaRPr>
          </a:p>
          <a:p>
            <a:r>
              <a:rPr lang="ar-SA" sz="3600" b="1" dirty="0" smtClean="0">
                <a:solidFill>
                  <a:srgbClr val="0000FF"/>
                </a:solidFill>
              </a:rPr>
              <a:t>8 + 5 + 14 </a:t>
            </a:r>
            <a:r>
              <a:rPr lang="ar-SA" sz="3600" b="1" dirty="0" err="1" smtClean="0">
                <a:solidFill>
                  <a:srgbClr val="0000FF"/>
                </a:solidFill>
              </a:rPr>
              <a:t>=27 (</a:t>
            </a:r>
            <a:r>
              <a:rPr lang="ar-EG" sz="3600" b="1" dirty="0" smtClean="0">
                <a:solidFill>
                  <a:srgbClr val="0000FF"/>
                </a:solidFill>
              </a:rPr>
              <a:t>وهو عدد الكرات الكلي داخل الصندوق</a:t>
            </a:r>
            <a:r>
              <a:rPr lang="ar-SA" sz="3600" b="1" dirty="0" err="1" smtClean="0">
                <a:solidFill>
                  <a:srgbClr val="0000FF"/>
                </a:solidFill>
              </a:rPr>
              <a:t>)</a:t>
            </a:r>
            <a:r>
              <a:rPr lang="ar-EG" sz="3600" b="1" dirty="0" smtClean="0">
                <a:solidFill>
                  <a:srgbClr val="0000FF"/>
                </a:solidFill>
              </a:rPr>
              <a:t>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8" name="مربع نص 2"/>
          <p:cNvSpPr txBox="1">
            <a:spLocks noChangeArrowheads="1"/>
          </p:cNvSpPr>
          <p:nvPr/>
        </p:nvSpPr>
        <p:spPr bwMode="auto">
          <a:xfrm>
            <a:off x="6477000" y="1066800"/>
            <a:ext cx="1676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400" b="1" dirty="0" smtClean="0">
                <a:solidFill>
                  <a:srgbClr val="FF0000"/>
                </a:solidFill>
              </a:rPr>
              <a:t>أتحقق</a:t>
            </a:r>
            <a:endParaRPr lang="ar-EG" sz="4400" b="1" dirty="0">
              <a:solidFill>
                <a:srgbClr val="FF0000"/>
              </a:solidFill>
            </a:endParaRPr>
          </a:p>
        </p:txBody>
      </p:sp>
      <p:sp>
        <p:nvSpPr>
          <p:cNvPr id="20" name="مربع نص 3"/>
          <p:cNvSpPr txBox="1">
            <a:spLocks noChangeArrowheads="1"/>
          </p:cNvSpPr>
          <p:nvPr/>
        </p:nvSpPr>
        <p:spPr bwMode="auto">
          <a:xfrm>
            <a:off x="1143000" y="4724400"/>
            <a:ext cx="693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إذن</a:t>
            </a:r>
            <a:r>
              <a:rPr lang="ar-SA" sz="3600" b="1" dirty="0" smtClean="0">
                <a:solidFill>
                  <a:srgbClr val="0000FF"/>
                </a:solidFill>
              </a:rPr>
              <a:t>،</a:t>
            </a:r>
            <a:r>
              <a:rPr lang="ar-EG" sz="3600" b="1" dirty="0" smtClean="0">
                <a:solidFill>
                  <a:srgbClr val="0000FF"/>
                </a:solidFill>
              </a:rPr>
              <a:t> الإجابة صحيحة.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جمع عدد الكرات الحمراء والصفر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allAtOnce"/>
      <p:bldP spid="18" grpId="0"/>
      <p:bldP spid="20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"/>
          <p:cNvGraphicFramePr>
            <a:graphicFrameLocks noGrp="1"/>
          </p:cNvGraphicFramePr>
          <p:nvPr/>
        </p:nvGraphicFramePr>
        <p:xfrm>
          <a:off x="1447800" y="1524000"/>
          <a:ext cx="6096000" cy="379507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960430">
                <a:tc gridSpan="2">
                  <a:txBody>
                    <a:bodyPr/>
                    <a:lstStyle/>
                    <a:p>
                      <a:pPr algn="ctr" rtl="1"/>
                      <a:r>
                        <a:rPr lang="ar-EG" sz="4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إرشادات للتمارين</a:t>
                      </a:r>
                      <a:endParaRPr lang="ar-EG" sz="4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99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EG" sz="2800" dirty="0">
                        <a:cs typeface="Traditional Arabic" pitchFamily="2" charset="-78"/>
                      </a:endParaRPr>
                    </a:p>
                  </a:txBody>
                  <a:tcPr anchor="ctr"/>
                </a:tc>
              </a:tr>
              <a:tr h="2016132">
                <a:tc>
                  <a:txBody>
                    <a:bodyPr/>
                    <a:lstStyle/>
                    <a:p>
                      <a:pPr algn="ctr" rtl="1"/>
                      <a:endParaRPr lang="ar-EG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/>
                      <a:endParaRPr lang="ar-EG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/>
                      <a:endParaRPr lang="ar-EG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/>
                      <a:endParaRPr lang="ar-EG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/>
                      <a:endParaRPr lang="ar-EG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967288" y="2782888"/>
            <a:ext cx="19669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للتمارين</a:t>
            </a:r>
          </a:p>
          <a:p>
            <a:pPr algn="ctr"/>
            <a:r>
              <a:rPr lang="ar-EG" sz="3600" b="1" dirty="0" err="1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– 14 </a:t>
            </a:r>
          </a:p>
          <a:p>
            <a:pPr algn="ctr"/>
            <a:r>
              <a:rPr lang="ar-EG" sz="3600" b="1" dirty="0" err="1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– 20  </a:t>
            </a:r>
          </a:p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21, 22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24050" y="2744788"/>
            <a:ext cx="19669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انظر الأمثلة </a:t>
            </a:r>
          </a:p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2 </a:t>
            </a:r>
          </a:p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3  </a:t>
            </a:r>
          </a:p>
        </p:txBody>
      </p:sp>
    </p:spTree>
  </p:cSld>
  <p:clrMapOvr>
    <a:masterClrMapping/>
  </p:clrMapOvr>
  <p:transition>
    <p:cover dir="r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رشادات للتمار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لتمار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 –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 ش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5 –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 ش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1,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ش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3" name="Rectangle 2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7" name="Group 10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55650" y="1125538"/>
            <a:ext cx="7704138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30– </a:t>
            </a:r>
            <a:r>
              <a:rPr lang="ar-EG" sz="4800" b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نقود: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إذا كانت هند توفر 14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ريال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ا أسبوعي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ًّ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ا،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فاكتب عبارة تمثل مجموع ما توفر هند لعدد من الأسابيع، ثم أوجد مجموع ما ستوفره في 8 أسابيع؟ </a:t>
            </a:r>
            <a:br>
              <a:rPr lang="ar-EG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ar-EG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(الدرس 1-6)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قود إذا كانت هند توف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3" name="Rectangle 2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7" name="Group 10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057400" y="1013936"/>
            <a:ext cx="65214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000" b="1" dirty="0" smtClean="0">
                <a:solidFill>
                  <a:srgbClr val="0000FF"/>
                </a:solidFill>
              </a:rPr>
              <a:t>نرمز لعدد الأسابيع بالرمز </a:t>
            </a:r>
            <a:r>
              <a:rPr lang="ar-EG" sz="4000" b="1" dirty="0" smtClean="0">
                <a:solidFill>
                  <a:srgbClr val="FF0000"/>
                </a:solidFill>
              </a:rPr>
              <a:t>ع.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066800" y="1905000"/>
            <a:ext cx="75120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b="1" dirty="0" smtClean="0">
                <a:solidFill>
                  <a:srgbClr val="0000FF"/>
                </a:solidFill>
              </a:rPr>
              <a:t>فتكون العبارة كالتالي </a:t>
            </a:r>
            <a:endParaRPr lang="ar-EG" sz="4000" b="1" dirty="0" smtClean="0">
              <a:solidFill>
                <a:srgbClr val="FF0000"/>
              </a:solidFill>
            </a:endParaRPr>
          </a:p>
          <a:p>
            <a:r>
              <a:rPr lang="ar-EG" sz="4000" b="1" dirty="0" smtClean="0"/>
              <a:t>مجموع ما توفره هند في عدد من </a:t>
            </a:r>
            <a:r>
              <a:rPr lang="ar-EG" sz="4000" b="1" dirty="0" err="1" smtClean="0"/>
              <a:t>الأسابيع </a:t>
            </a:r>
            <a:r>
              <a:rPr lang="ar-EG" sz="4000" b="1" dirty="0" smtClean="0"/>
              <a:t>=</a:t>
            </a:r>
            <a:r>
              <a:rPr lang="ar-EG" sz="4000" b="1" dirty="0" smtClean="0">
                <a:solidFill>
                  <a:srgbClr val="FF0000"/>
                </a:solidFill>
              </a:rPr>
              <a:t> </a:t>
            </a:r>
            <a:r>
              <a:rPr lang="ar-EG" sz="4000" b="1" dirty="0" err="1" smtClean="0">
                <a:solidFill>
                  <a:srgbClr val="FF0000"/>
                </a:solidFill>
              </a:rPr>
              <a:t>14ع.</a:t>
            </a:r>
            <a:r>
              <a:rPr lang="ar-EG" sz="4000" b="1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66800" y="4004608"/>
            <a:ext cx="75120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0000FF"/>
                </a:solidFill>
              </a:rPr>
              <a:t>إذن</a:t>
            </a:r>
            <a:endParaRPr lang="ar-EG" sz="4000" b="1" dirty="0" smtClean="0">
              <a:solidFill>
                <a:srgbClr val="FF0000"/>
              </a:solidFill>
            </a:endParaRPr>
          </a:p>
          <a:p>
            <a:pPr algn="ctr"/>
            <a:r>
              <a:rPr lang="ar-EG" sz="4000" b="1" dirty="0" smtClean="0"/>
              <a:t>ما توفره هند في 8 أسابيع =</a:t>
            </a:r>
            <a:r>
              <a:rPr lang="ar-SA" sz="4000" b="1" dirty="0" smtClean="0">
                <a:solidFill>
                  <a:srgbClr val="FF0000"/>
                </a:solidFill>
              </a:rPr>
              <a:t/>
            </a:r>
            <a:br>
              <a:rPr lang="ar-SA" sz="4000" b="1" dirty="0" smtClean="0">
                <a:solidFill>
                  <a:srgbClr val="FF0000"/>
                </a:solidFill>
              </a:rPr>
            </a:br>
            <a:r>
              <a:rPr lang="ar-EG" sz="4000" b="1" dirty="0" smtClean="0">
                <a:solidFill>
                  <a:srgbClr val="FF0000"/>
                </a:solidFill>
              </a:rPr>
              <a:t>14 × 8 = 112 ريال</a:t>
            </a:r>
            <a:r>
              <a:rPr lang="ar-SA" sz="4000" b="1" dirty="0" smtClean="0">
                <a:solidFill>
                  <a:srgbClr val="FF0000"/>
                </a:solidFill>
              </a:rPr>
              <a:t>ً</a:t>
            </a:r>
            <a:r>
              <a:rPr lang="ar-EG" sz="4000" b="1" dirty="0" smtClean="0">
                <a:solidFill>
                  <a:srgbClr val="FF0000"/>
                </a:solidFill>
              </a:rPr>
              <a:t>ا.</a:t>
            </a:r>
            <a:r>
              <a:rPr lang="ar-SA" sz="4000" b="1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رمز لعدد الأسابيع بالرمز 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تكون العبارة كالتا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ن ما توفره هند في 8 أسا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88913"/>
            <a:ext cx="9144000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980728"/>
            <a:ext cx="756084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0008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إذا كانت: س= 2، ص= 4، ع= 6، فاحسب قيمة كل من العبارات التالية: (الدرس 1-5)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948488" y="3068638"/>
            <a:ext cx="1223962" cy="1062037"/>
            <a:chOff x="5570233" y="4129970"/>
            <a:chExt cx="710686" cy="738774"/>
          </a:xfrm>
        </p:grpSpPr>
        <p:grpSp>
          <p:nvGrpSpPr>
            <p:cNvPr id="36871" name="Group 4"/>
            <p:cNvGrpSpPr>
              <a:grpSpLocks/>
            </p:cNvGrpSpPr>
            <p:nvPr/>
          </p:nvGrpSpPr>
          <p:grpSpPr bwMode="auto">
            <a:xfrm>
              <a:off x="5570233" y="4129970"/>
              <a:ext cx="710686" cy="710686"/>
              <a:chOff x="5570233" y="4129970"/>
              <a:chExt cx="710686" cy="710686"/>
            </a:xfrm>
          </p:grpSpPr>
          <p:pic>
            <p:nvPicPr>
              <p:cNvPr id="36873" name="Picture 6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570233" y="4129970"/>
                <a:ext cx="710686" cy="710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Oval 7"/>
              <p:cNvSpPr/>
              <p:nvPr/>
            </p:nvSpPr>
            <p:spPr>
              <a:xfrm>
                <a:off x="5570233" y="4129970"/>
                <a:ext cx="710686" cy="710686"/>
              </a:xfrm>
              <a:prstGeom prst="ellipse">
                <a:avLst/>
              </a:prstGeom>
              <a:solidFill>
                <a:schemeClr val="bg1">
                  <a:lumMod val="85000"/>
                  <a:alpha val="72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80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612038" y="4162108"/>
              <a:ext cx="627076" cy="70663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60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31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35150" y="3068638"/>
            <a:ext cx="4321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3س</a:t>
            </a:r>
            <a:r>
              <a:rPr lang="ar-EG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ص </a:t>
            </a:r>
            <a:r>
              <a:rPr lang="ar-EG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 </a:t>
            </a:r>
            <a:r>
              <a:rPr lang="ar-EG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+ 14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925" y="4365625"/>
            <a:ext cx="84248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 smtClean="0"/>
              <a:t>                   </a:t>
            </a:r>
            <a:r>
              <a:rPr lang="ar-SA" sz="4000" b="1" dirty="0" smtClean="0"/>
              <a:t>= </a:t>
            </a:r>
            <a:r>
              <a:rPr lang="ar-SA" sz="4000" b="1" dirty="0"/>
              <a:t>3(2) (4) (6) + 14</a:t>
            </a:r>
            <a:endParaRPr lang="en-US" sz="4000" dirty="0"/>
          </a:p>
          <a:p>
            <a:r>
              <a:rPr lang="ar-SA" sz="4000" b="1" dirty="0"/>
              <a:t>		      = 144 + 14</a:t>
            </a:r>
            <a:endParaRPr lang="en-US" sz="4000" dirty="0"/>
          </a:p>
          <a:p>
            <a:r>
              <a:rPr lang="ar-SA" sz="4000" b="1" dirty="0"/>
              <a:t>		      = </a:t>
            </a:r>
            <a:r>
              <a:rPr lang="ar-SA" sz="4000" b="1" dirty="0">
                <a:solidFill>
                  <a:srgbClr val="FF0000"/>
                </a:solidFill>
              </a:rPr>
              <a:t>158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00 - hangup click of 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كانت س= 2، ص=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س ص ع +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3(2) (4) (6) +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144 +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= 1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88913"/>
            <a:ext cx="9144000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980728"/>
            <a:ext cx="756084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0008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إذا كانت: س= 2، ص= 4، ع= 6، فاحسب قيمة كل من العبارات </a:t>
            </a:r>
            <a:r>
              <a:rPr lang="ar-EG" sz="40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التالية: </a:t>
            </a:r>
            <a:r>
              <a:rPr lang="ar-EG" sz="4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(الدرس 1-5</a:t>
            </a:r>
            <a:r>
              <a:rPr lang="ar-EG" sz="40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)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948488" y="3068638"/>
            <a:ext cx="1223962" cy="1062037"/>
            <a:chOff x="5570233" y="4129970"/>
            <a:chExt cx="710686" cy="738774"/>
          </a:xfrm>
        </p:grpSpPr>
        <p:grpSp>
          <p:nvGrpSpPr>
            <p:cNvPr id="37895" name="Group 4"/>
            <p:cNvGrpSpPr>
              <a:grpSpLocks/>
            </p:cNvGrpSpPr>
            <p:nvPr/>
          </p:nvGrpSpPr>
          <p:grpSpPr bwMode="auto">
            <a:xfrm>
              <a:off x="5570233" y="4129970"/>
              <a:ext cx="710686" cy="710686"/>
              <a:chOff x="5570233" y="4129970"/>
              <a:chExt cx="710686" cy="710686"/>
            </a:xfrm>
          </p:grpSpPr>
          <p:pic>
            <p:nvPicPr>
              <p:cNvPr id="37897" name="Picture 6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570233" y="4129970"/>
                <a:ext cx="710686" cy="710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Oval 7"/>
              <p:cNvSpPr/>
              <p:nvPr/>
            </p:nvSpPr>
            <p:spPr>
              <a:xfrm>
                <a:off x="5570233" y="4129970"/>
                <a:ext cx="710686" cy="710686"/>
              </a:xfrm>
              <a:prstGeom prst="ellipse">
                <a:avLst/>
              </a:prstGeom>
              <a:solidFill>
                <a:schemeClr val="bg1">
                  <a:lumMod val="85000"/>
                  <a:alpha val="72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80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612038" y="4162108"/>
              <a:ext cx="627076" cy="70663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60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32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35150" y="3068638"/>
            <a:ext cx="4321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ar-EG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÷ </a:t>
            </a:r>
            <a:r>
              <a:rPr lang="ar-EG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3ص</a:t>
            </a:r>
            <a:r>
              <a:rPr lang="ar-EG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ع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63713" y="4246563"/>
            <a:ext cx="58324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 smtClean="0"/>
              <a:t>                        </a:t>
            </a:r>
            <a:r>
              <a:rPr lang="ar-SA" sz="3200" b="1" dirty="0" smtClean="0"/>
              <a:t>= </a:t>
            </a:r>
            <a:r>
              <a:rPr lang="ar-SA" sz="3200" b="1" dirty="0"/>
              <a:t>9 ÷ 3 × 4 + 6</a:t>
            </a:r>
            <a:endParaRPr lang="en-US" sz="3200" dirty="0"/>
          </a:p>
          <a:p>
            <a:r>
              <a:rPr lang="ar-SA" sz="3200" b="1" dirty="0"/>
              <a:t>			= 3 × 4 + 6</a:t>
            </a:r>
            <a:endParaRPr lang="en-US" sz="3200" dirty="0"/>
          </a:p>
          <a:p>
            <a:r>
              <a:rPr lang="ar-SA" sz="3200" b="1" dirty="0"/>
              <a:t>			= 12 + 6</a:t>
            </a:r>
            <a:endParaRPr lang="en-US" sz="3200" dirty="0"/>
          </a:p>
          <a:p>
            <a:r>
              <a:rPr lang="ar-SA" sz="3200" b="1" dirty="0"/>
              <a:t>			= </a:t>
            </a:r>
            <a:r>
              <a:rPr lang="ar-SA" sz="3200" b="1" dirty="0">
                <a:solidFill>
                  <a:srgbClr val="FF0000"/>
                </a:solidFill>
              </a:rPr>
              <a:t>18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 ÷ 3ص + 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9 ÷ 3 × 4 +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3 × 4 +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12 +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88913"/>
            <a:ext cx="9144000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980728"/>
            <a:ext cx="756084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0008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إذا كانت: س= 2، ص= 4، ع= 6، فاحسب قيمة كل من العبارات </a:t>
            </a:r>
            <a:r>
              <a:rPr lang="ar-EG" sz="40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التالية: </a:t>
            </a:r>
            <a:r>
              <a:rPr lang="ar-EG" sz="4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(الدرس 1-5</a:t>
            </a:r>
            <a:r>
              <a:rPr lang="ar-EG" sz="4000" b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)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948488" y="2636838"/>
            <a:ext cx="1223962" cy="1062037"/>
            <a:chOff x="5570233" y="4129970"/>
            <a:chExt cx="710686" cy="738774"/>
          </a:xfrm>
        </p:grpSpPr>
        <p:grpSp>
          <p:nvGrpSpPr>
            <p:cNvPr id="38919" name="Group 4"/>
            <p:cNvGrpSpPr>
              <a:grpSpLocks/>
            </p:cNvGrpSpPr>
            <p:nvPr/>
          </p:nvGrpSpPr>
          <p:grpSpPr bwMode="auto">
            <a:xfrm>
              <a:off x="5570233" y="4129970"/>
              <a:ext cx="710686" cy="710686"/>
              <a:chOff x="5570233" y="4129970"/>
              <a:chExt cx="710686" cy="710686"/>
            </a:xfrm>
          </p:grpSpPr>
          <p:pic>
            <p:nvPicPr>
              <p:cNvPr id="38921" name="Picture 6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570233" y="4129970"/>
                <a:ext cx="710686" cy="710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Oval 7"/>
              <p:cNvSpPr/>
              <p:nvPr/>
            </p:nvSpPr>
            <p:spPr>
              <a:xfrm>
                <a:off x="5570233" y="4129970"/>
                <a:ext cx="710686" cy="710686"/>
              </a:xfrm>
              <a:prstGeom prst="ellipse">
                <a:avLst/>
              </a:prstGeom>
              <a:solidFill>
                <a:schemeClr val="bg1">
                  <a:lumMod val="85000"/>
                  <a:alpha val="72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80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612038" y="4162108"/>
              <a:ext cx="627076" cy="70663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60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33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46188" y="2720975"/>
            <a:ext cx="5197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ar-EG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ar-EG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 </a:t>
            </a:r>
            <a:r>
              <a:rPr lang="ar-EG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÷ </a:t>
            </a:r>
            <a:r>
              <a:rPr lang="ar-EG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 </a:t>
            </a:r>
            <a:r>
              <a:rPr lang="ar-EG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 </a:t>
            </a:r>
            <a:r>
              <a:rPr lang="ar-EG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4ص</a:t>
            </a:r>
            <a:endParaRPr lang="ar-EG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19188" y="3733800"/>
            <a:ext cx="81010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 smtClean="0"/>
              <a:t>                                </a:t>
            </a:r>
            <a:r>
              <a:rPr lang="ar-SA" sz="3200" b="1" dirty="0" smtClean="0"/>
              <a:t>= </a:t>
            </a:r>
            <a:r>
              <a:rPr lang="ar-SA" sz="3200" b="1" dirty="0"/>
              <a:t>4 + 6 ÷ 2 × 4 × 4</a:t>
            </a:r>
            <a:endParaRPr lang="en-US" sz="3200" dirty="0"/>
          </a:p>
          <a:p>
            <a:r>
              <a:rPr lang="ar-SA" sz="3200" b="1" dirty="0"/>
              <a:t>				= 4 + 3 × 4 × 4</a:t>
            </a:r>
            <a:endParaRPr lang="en-US" sz="3200" dirty="0"/>
          </a:p>
          <a:p>
            <a:r>
              <a:rPr lang="ar-SA" sz="3200" b="1" dirty="0"/>
              <a:t>				= 4 + 12 × 4</a:t>
            </a:r>
            <a:endParaRPr lang="en-US" sz="3200" dirty="0"/>
          </a:p>
          <a:p>
            <a:r>
              <a:rPr lang="ar-SA" sz="3200" b="1" dirty="0"/>
              <a:t>				= 4 + 48</a:t>
            </a:r>
            <a:endParaRPr lang="en-US" sz="3200" dirty="0"/>
          </a:p>
          <a:p>
            <a:r>
              <a:rPr lang="ar-SA" sz="3200" b="1" dirty="0"/>
              <a:t>				= </a:t>
            </a:r>
            <a:r>
              <a:rPr lang="ar-SA" sz="3200" b="1" dirty="0">
                <a:solidFill>
                  <a:srgbClr val="FF0000"/>
                </a:solidFill>
              </a:rPr>
              <a:t>52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 + ع ÷ س × 4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4 + 6 ÷ 2 × 4 ×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4 + 3 × 4 ×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4 + 12 ×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4 +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= 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2438" y="1268413"/>
            <a:ext cx="8223250" cy="4176712"/>
            <a:chOff x="2627784" y="1484784"/>
            <a:chExt cx="5832648" cy="3168352"/>
          </a:xfrm>
        </p:grpSpPr>
        <p:sp>
          <p:nvSpPr>
            <p:cNvPr id="4" name="Flowchart: Alternate Process 3"/>
            <p:cNvSpPr/>
            <p:nvPr/>
          </p:nvSpPr>
          <p:spPr>
            <a:xfrm>
              <a:off x="5004048" y="1484784"/>
              <a:ext cx="3456384" cy="3168352"/>
            </a:xfrm>
            <a:prstGeom prst="flowChartAlternateProcess">
              <a:avLst/>
            </a:prstGeom>
            <a:solidFill>
              <a:srgbClr val="009900"/>
            </a:solidFill>
            <a:ln w="38100">
              <a:solidFill>
                <a:schemeClr val="bg1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ln>
                  <a:solidFill>
                    <a:srgbClr val="FF0000"/>
                  </a:solidFill>
                </a:ln>
                <a:solidFill>
                  <a:srgbClr val="6600CC"/>
                </a:solidFill>
              </a:endParaRPr>
            </a:p>
          </p:txBody>
        </p:sp>
        <p:sp>
          <p:nvSpPr>
            <p:cNvPr id="5" name="Flowchart: Document 4"/>
            <p:cNvSpPr/>
            <p:nvPr/>
          </p:nvSpPr>
          <p:spPr>
            <a:xfrm>
              <a:off x="2627784" y="1484784"/>
              <a:ext cx="5328592" cy="3168352"/>
            </a:xfrm>
            <a:prstGeom prst="flowChartDocument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ln>
                  <a:solidFill>
                    <a:srgbClr val="FF0000"/>
                  </a:solidFill>
                </a:ln>
                <a:solidFill>
                  <a:srgbClr val="6600CC"/>
                </a:solidFill>
              </a:endParaRPr>
            </a:p>
          </p:txBody>
        </p:sp>
        <p:sp>
          <p:nvSpPr>
            <p:cNvPr id="6" name="Flowchart: Terminator 5"/>
            <p:cNvSpPr/>
            <p:nvPr/>
          </p:nvSpPr>
          <p:spPr>
            <a:xfrm>
              <a:off x="2699792" y="1628800"/>
              <a:ext cx="5760640" cy="2736304"/>
            </a:xfrm>
            <a:prstGeom prst="flowChartTerminator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38100">
              <a:solidFill>
                <a:schemeClr val="bg1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ln>
                  <a:solidFill>
                    <a:srgbClr val="FF0000"/>
                  </a:solidFill>
                </a:ln>
                <a:solidFill>
                  <a:srgbClr val="6600CC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244389" y="1995805"/>
            <a:ext cx="6912768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في الأسئلة 9 – 14، حدد </a:t>
            </a:r>
            <a:r>
              <a:rPr lang="ar-EG" sz="54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حل</a:t>
            </a:r>
            <a:r>
              <a:rPr lang="ar-SA" sz="54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َّ</a:t>
            </a:r>
            <a:r>
              <a:rPr lang="ar-EG" sz="54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 كل</a:t>
            </a:r>
            <a:r>
              <a:rPr lang="ar-SA" sz="54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ِّ</a:t>
            </a:r>
            <a:r>
              <a:rPr lang="ar-EG" sz="54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ar-EG" sz="54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معادلة مما يأتي </a:t>
            </a:r>
            <a:r>
              <a:rPr lang="ar-EG" sz="54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مستعمل</a:t>
            </a:r>
            <a:r>
              <a:rPr lang="ar-SA" sz="54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ً</a:t>
            </a:r>
            <a:r>
              <a:rPr lang="ar-EG" sz="5400" b="1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ا </a:t>
            </a:r>
            <a:r>
              <a:rPr lang="ar-EG" sz="54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القيم المجاورة لكل منها:</a:t>
            </a: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الأسئلة 9 – 14، ح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2875" y="500063"/>
            <a:ext cx="8929688" cy="5786437"/>
            <a:chOff x="428596" y="1928802"/>
            <a:chExt cx="8143932" cy="4572032"/>
          </a:xfrm>
        </p:grpSpPr>
        <p:sp>
          <p:nvSpPr>
            <p:cNvPr id="8" name="Plaque 7"/>
            <p:cNvSpPr/>
            <p:nvPr/>
          </p:nvSpPr>
          <p:spPr>
            <a:xfrm>
              <a:off x="428596" y="1928802"/>
              <a:ext cx="8072989" cy="4572032"/>
            </a:xfrm>
            <a:prstGeom prst="plaque">
              <a:avLst/>
            </a:prstGeom>
            <a:solidFill>
              <a:srgbClr val="0000FF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7177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10" name="Left-Right Arrow 9"/>
              <p:cNvSpPr/>
              <p:nvPr/>
            </p:nvSpPr>
            <p:spPr>
              <a:xfrm>
                <a:off x="642910" y="1643108"/>
                <a:ext cx="8143932" cy="856708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1000520" y="1714606"/>
                <a:ext cx="7357771" cy="4286045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7572375" y="1341438"/>
            <a:ext cx="1000125" cy="1000125"/>
            <a:chOff x="7715272" y="714356"/>
            <a:chExt cx="1000132" cy="1000132"/>
          </a:xfrm>
        </p:grpSpPr>
        <p:sp>
          <p:nvSpPr>
            <p:cNvPr id="3" name="Oval 2"/>
            <p:cNvSpPr/>
            <p:nvPr/>
          </p:nvSpPr>
          <p:spPr>
            <a:xfrm>
              <a:off x="7715272" y="714356"/>
              <a:ext cx="1000132" cy="1000132"/>
            </a:xfrm>
            <a:prstGeom prst="ellipse">
              <a:avLst/>
            </a:pr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982076" y="857232"/>
              <a:ext cx="48122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9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74725" y="1143000"/>
            <a:ext cx="67214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س + 15 = </a:t>
            </a:r>
            <a:r>
              <a:rPr lang="ar-EG" sz="5400" b="1" dirty="0" smtClean="0">
                <a:latin typeface="Calibri" pitchFamily="34" charset="0"/>
                <a:cs typeface="+mj-cs"/>
              </a:rPr>
              <a:t>23</a:t>
            </a:r>
            <a:r>
              <a:rPr lang="ar-SA" sz="5400" b="1" dirty="0" smtClean="0">
                <a:latin typeface="Calibri" pitchFamily="34" charset="0"/>
                <a:cs typeface="+mj-cs"/>
              </a:rPr>
              <a:t/>
            </a:r>
            <a:br>
              <a:rPr lang="ar-SA" sz="5400" b="1" dirty="0" smtClean="0">
                <a:latin typeface="Calibri" pitchFamily="34" charset="0"/>
                <a:cs typeface="+mj-cs"/>
              </a:rPr>
            </a:br>
            <a:r>
              <a:rPr lang="ar-EG" sz="5400" b="1" dirty="0" smtClean="0">
                <a:latin typeface="Calibri" pitchFamily="34" charset="0"/>
                <a:cs typeface="+mj-cs"/>
              </a:rPr>
              <a:t>؛ </a:t>
            </a:r>
            <a:r>
              <a:rPr lang="ar-EG" sz="5400" b="1" dirty="0">
                <a:latin typeface="Calibri" pitchFamily="34" charset="0"/>
                <a:cs typeface="+mj-cs"/>
              </a:rPr>
              <a:t>6، 7، 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3352800"/>
            <a:ext cx="20574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 smtClean="0">
                <a:solidFill>
                  <a:srgbClr val="9900FF"/>
                </a:solidFill>
              </a:rPr>
              <a:t>أجرب 6 </a:t>
            </a:r>
          </a:p>
          <a:p>
            <a:r>
              <a:rPr lang="ar-EG" sz="2800" b="1" dirty="0" smtClean="0">
                <a:solidFill>
                  <a:srgbClr val="9900FF"/>
                </a:solidFill>
              </a:rPr>
              <a:t>6+ </a:t>
            </a:r>
            <a:r>
              <a:rPr lang="ar-EG" sz="2800" b="1" dirty="0" err="1" smtClean="0">
                <a:solidFill>
                  <a:srgbClr val="9900FF"/>
                </a:solidFill>
              </a:rPr>
              <a:t>15 </a:t>
            </a:r>
            <a:r>
              <a:rPr lang="ar-EG" sz="2800" b="1" dirty="0" smtClean="0">
                <a:solidFill>
                  <a:srgbClr val="9900FF"/>
                </a:solidFill>
              </a:rPr>
              <a:t>= </a:t>
            </a:r>
            <a:r>
              <a:rPr lang="ar-EG" sz="2800" b="1" dirty="0" err="1" smtClean="0">
                <a:solidFill>
                  <a:srgbClr val="9900FF"/>
                </a:solidFill>
              </a:rPr>
              <a:t>21  </a:t>
            </a:r>
            <a:r>
              <a:rPr lang="ar-EG" sz="2800" b="1" dirty="0" smtClean="0">
                <a:solidFill>
                  <a:srgbClr val="9900FF"/>
                </a:solidFill>
              </a:rPr>
              <a:t>≠ 23</a:t>
            </a:r>
            <a:endParaRPr lang="ar-EG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505200" y="3352800"/>
            <a:ext cx="20574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 smtClean="0">
                <a:solidFill>
                  <a:srgbClr val="9900FF"/>
                </a:solidFill>
              </a:rPr>
              <a:t>أجرب 7 </a:t>
            </a:r>
          </a:p>
          <a:p>
            <a:r>
              <a:rPr lang="ar-EG" sz="2800" b="1" dirty="0" smtClean="0">
                <a:solidFill>
                  <a:srgbClr val="9900FF"/>
                </a:solidFill>
              </a:rPr>
              <a:t>7 + </a:t>
            </a:r>
            <a:r>
              <a:rPr lang="ar-EG" sz="2800" b="1" dirty="0" err="1" smtClean="0">
                <a:solidFill>
                  <a:srgbClr val="9900FF"/>
                </a:solidFill>
              </a:rPr>
              <a:t>15 </a:t>
            </a:r>
            <a:r>
              <a:rPr lang="ar-EG" sz="2800" b="1" dirty="0" smtClean="0">
                <a:solidFill>
                  <a:srgbClr val="9900FF"/>
                </a:solidFill>
              </a:rPr>
              <a:t>= </a:t>
            </a:r>
            <a:r>
              <a:rPr lang="ar-EG" sz="2800" b="1" dirty="0" err="1" smtClean="0">
                <a:solidFill>
                  <a:srgbClr val="9900FF"/>
                </a:solidFill>
              </a:rPr>
              <a:t>22 </a:t>
            </a:r>
            <a:r>
              <a:rPr lang="ar-EG" sz="2800" b="1" dirty="0" smtClean="0">
                <a:solidFill>
                  <a:srgbClr val="9900FF"/>
                </a:solidFill>
              </a:rPr>
              <a:t>≠ 23</a:t>
            </a:r>
            <a:endParaRPr lang="ar-EG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3352800"/>
            <a:ext cx="19812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 smtClean="0">
                <a:solidFill>
                  <a:srgbClr val="9900FF"/>
                </a:solidFill>
              </a:rPr>
              <a:t>أجرب 8</a:t>
            </a:r>
            <a:endParaRPr lang="en-US" sz="2800" dirty="0" smtClean="0">
              <a:solidFill>
                <a:srgbClr val="9900FF"/>
              </a:solidFill>
            </a:endParaRPr>
          </a:p>
          <a:p>
            <a:r>
              <a:rPr lang="ar-EG" sz="2800" b="1" dirty="0" smtClean="0">
                <a:solidFill>
                  <a:srgbClr val="9900FF"/>
                </a:solidFill>
              </a:rPr>
              <a:t>8 + 15 = 23</a:t>
            </a:r>
            <a:endParaRPr lang="en-US" sz="2800" dirty="0" smtClean="0">
              <a:solidFill>
                <a:srgbClr val="99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800" y="5105400"/>
            <a:ext cx="28956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FF0000"/>
                </a:solidFill>
              </a:rPr>
              <a:t>إذن </a:t>
            </a:r>
            <a:r>
              <a:rPr lang="ar-EG" sz="4400" b="1" dirty="0" err="1" smtClean="0">
                <a:solidFill>
                  <a:srgbClr val="FF0000"/>
                </a:solidFill>
              </a:rPr>
              <a:t>س</a:t>
            </a:r>
            <a:r>
              <a:rPr lang="ar-EG" sz="4400" b="1" dirty="0" smtClean="0">
                <a:solidFill>
                  <a:srgbClr val="FF0000"/>
                </a:solidFill>
              </a:rPr>
              <a:t> = 8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 dir="in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39 -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 + 15 = 23  6   7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جرَبْ 6    6+15=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جرَبْ 7   7+15=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جرَبْ 8   8+15=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ذن س =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6"/>
          <p:cNvGrpSpPr>
            <a:grpSpLocks/>
          </p:cNvGrpSpPr>
          <p:nvPr/>
        </p:nvGrpSpPr>
        <p:grpSpPr bwMode="auto">
          <a:xfrm>
            <a:off x="142875" y="500063"/>
            <a:ext cx="8929688" cy="5786437"/>
            <a:chOff x="428596" y="1928802"/>
            <a:chExt cx="8143932" cy="4572032"/>
          </a:xfrm>
        </p:grpSpPr>
        <p:sp>
          <p:nvSpPr>
            <p:cNvPr id="8" name="Plaque 7"/>
            <p:cNvSpPr/>
            <p:nvPr/>
          </p:nvSpPr>
          <p:spPr>
            <a:xfrm>
              <a:off x="428596" y="1928802"/>
              <a:ext cx="8072989" cy="4572032"/>
            </a:xfrm>
            <a:prstGeom prst="plaque">
              <a:avLst/>
            </a:prstGeom>
            <a:solidFill>
              <a:srgbClr val="0000FF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8201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10" name="Left-Right Arrow 9"/>
              <p:cNvSpPr/>
              <p:nvPr/>
            </p:nvSpPr>
            <p:spPr>
              <a:xfrm>
                <a:off x="642910" y="1643108"/>
                <a:ext cx="8143932" cy="856708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1000520" y="1714606"/>
                <a:ext cx="7357771" cy="4286045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7572375" y="1268413"/>
            <a:ext cx="1000125" cy="1000125"/>
            <a:chOff x="7715272" y="714356"/>
            <a:chExt cx="1000132" cy="1000132"/>
          </a:xfrm>
        </p:grpSpPr>
        <p:sp>
          <p:nvSpPr>
            <p:cNvPr id="3" name="Oval 2"/>
            <p:cNvSpPr/>
            <p:nvPr/>
          </p:nvSpPr>
          <p:spPr>
            <a:xfrm>
              <a:off x="7715272" y="714356"/>
              <a:ext cx="1000132" cy="1000132"/>
            </a:xfrm>
            <a:prstGeom prst="ellipse">
              <a:avLst/>
            </a:pr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94751" y="857232"/>
              <a:ext cx="77777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10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09638" y="1066800"/>
            <a:ext cx="6786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35 = 45 – </a:t>
            </a:r>
            <a:r>
              <a:rPr lang="ar-EG" sz="4800" b="1" dirty="0" err="1" smtClean="0">
                <a:latin typeface="Calibri" pitchFamily="34" charset="0"/>
                <a:cs typeface="+mj-cs"/>
              </a:rPr>
              <a:t>ن</a:t>
            </a:r>
            <a:r>
              <a:rPr lang="ar-SA" sz="4800" b="1" dirty="0" smtClean="0">
                <a:latin typeface="Calibri" pitchFamily="34" charset="0"/>
                <a:cs typeface="+mj-cs"/>
              </a:rPr>
              <a:t/>
            </a:r>
            <a:br>
              <a:rPr lang="ar-SA" sz="4800" b="1" dirty="0" smtClean="0">
                <a:latin typeface="Calibri" pitchFamily="34" charset="0"/>
                <a:cs typeface="+mj-cs"/>
              </a:rPr>
            </a:br>
            <a:r>
              <a:rPr lang="ar-EG" sz="4800" b="1" dirty="0" smtClean="0">
                <a:latin typeface="Calibri" pitchFamily="34" charset="0"/>
                <a:cs typeface="+mj-cs"/>
              </a:rPr>
              <a:t>؛ </a:t>
            </a:r>
            <a:r>
              <a:rPr lang="ar-EG" sz="4800" b="1" dirty="0">
                <a:latin typeface="Calibri" pitchFamily="34" charset="0"/>
                <a:cs typeface="+mj-cs"/>
              </a:rPr>
              <a:t>10، 11، 12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1200" y="2855655"/>
            <a:ext cx="510540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9900FF"/>
                </a:solidFill>
              </a:rPr>
              <a:t>أجرب 10 </a:t>
            </a:r>
          </a:p>
          <a:p>
            <a:pPr algn="ctr"/>
            <a:r>
              <a:rPr lang="ar-EG" sz="4000" b="1" dirty="0" err="1" smtClean="0">
                <a:solidFill>
                  <a:srgbClr val="9900FF"/>
                </a:solidFill>
              </a:rPr>
              <a:t>35 </a:t>
            </a:r>
            <a:r>
              <a:rPr lang="ar-EG" sz="4000" b="1" dirty="0" smtClean="0">
                <a:solidFill>
                  <a:srgbClr val="9900FF"/>
                </a:solidFill>
              </a:rPr>
              <a:t>= </a:t>
            </a:r>
            <a:r>
              <a:rPr lang="ar-EG" sz="4000" b="1" dirty="0" err="1" smtClean="0">
                <a:solidFill>
                  <a:srgbClr val="9900FF"/>
                </a:solidFill>
              </a:rPr>
              <a:t>45 </a:t>
            </a:r>
            <a:r>
              <a:rPr lang="ar-EG" sz="4000" b="1" dirty="0" smtClean="0">
                <a:solidFill>
                  <a:srgbClr val="9900FF"/>
                </a:solidFill>
              </a:rPr>
              <a:t>– 10</a:t>
            </a:r>
            <a:endParaRPr lang="ar-EG" sz="4000" dirty="0"/>
          </a:p>
          <a:p>
            <a:pPr algn="ctr"/>
            <a:r>
              <a:rPr lang="ar-EG" sz="4000" b="1" dirty="0" err="1" smtClean="0">
                <a:solidFill>
                  <a:srgbClr val="9900FF"/>
                </a:solidFill>
              </a:rPr>
              <a:t>35 </a:t>
            </a:r>
            <a:r>
              <a:rPr lang="ar-EG" sz="4000" b="1" dirty="0" smtClean="0">
                <a:solidFill>
                  <a:srgbClr val="9900FF"/>
                </a:solidFill>
              </a:rPr>
              <a:t>= 35 </a:t>
            </a:r>
          </a:p>
          <a:p>
            <a:pPr algn="ctr"/>
            <a:r>
              <a:rPr lang="ar-EG" sz="4000" b="1" dirty="0" smtClean="0">
                <a:solidFill>
                  <a:srgbClr val="9900FF"/>
                </a:solidFill>
              </a:rPr>
              <a:t>إذن </a:t>
            </a:r>
            <a:r>
              <a:rPr lang="ar-EG" sz="4000" b="1" dirty="0" err="1" smtClean="0">
                <a:solidFill>
                  <a:srgbClr val="9900FF"/>
                </a:solidFill>
              </a:rPr>
              <a:t>ن</a:t>
            </a:r>
            <a:r>
              <a:rPr lang="ar-EG" sz="4000" b="1" dirty="0" smtClean="0">
                <a:solidFill>
                  <a:srgbClr val="9900FF"/>
                </a:solidFill>
              </a:rPr>
              <a:t> =10 </a:t>
            </a:r>
            <a:r>
              <a:rPr lang="ar-SA" sz="4000" b="1" dirty="0" smtClean="0">
                <a:solidFill>
                  <a:srgbClr val="9900FF"/>
                </a:solidFill>
              </a:rPr>
              <a:t> </a:t>
            </a:r>
            <a:endParaRPr lang="en-US" sz="4000" b="1" dirty="0" smtClean="0">
              <a:solidFill>
                <a:srgbClr val="9900FF"/>
              </a:solidFill>
            </a:endParaRPr>
          </a:p>
        </p:txBody>
      </p:sp>
    </p:spTree>
  </p:cSld>
  <p:clrMapOvr>
    <a:masterClrMapping/>
  </p:clrMapOvr>
  <p:transition>
    <p:pull dir="u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5 = 45 – ن؛ 10، 11،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جرب 10 35 = 45 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6"/>
          <p:cNvGrpSpPr>
            <a:grpSpLocks/>
          </p:cNvGrpSpPr>
          <p:nvPr/>
        </p:nvGrpSpPr>
        <p:grpSpPr bwMode="auto">
          <a:xfrm>
            <a:off x="142875" y="500063"/>
            <a:ext cx="8929688" cy="5786437"/>
            <a:chOff x="428596" y="1928802"/>
            <a:chExt cx="8143932" cy="4572032"/>
          </a:xfrm>
        </p:grpSpPr>
        <p:sp>
          <p:nvSpPr>
            <p:cNvPr id="10" name="Plaque 9"/>
            <p:cNvSpPr/>
            <p:nvPr/>
          </p:nvSpPr>
          <p:spPr>
            <a:xfrm>
              <a:off x="428596" y="1928802"/>
              <a:ext cx="8072989" cy="4572032"/>
            </a:xfrm>
            <a:prstGeom prst="plaque">
              <a:avLst/>
            </a:prstGeom>
            <a:solidFill>
              <a:srgbClr val="0000FF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9225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12" name="Left-Right Arrow 11"/>
              <p:cNvSpPr/>
              <p:nvPr/>
            </p:nvSpPr>
            <p:spPr>
              <a:xfrm>
                <a:off x="642910" y="1643108"/>
                <a:ext cx="8143932" cy="856708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Round Same Side Corner Rectangle 12"/>
              <p:cNvSpPr/>
              <p:nvPr/>
            </p:nvSpPr>
            <p:spPr>
              <a:xfrm>
                <a:off x="1000520" y="1714606"/>
                <a:ext cx="7357771" cy="4286045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7572375" y="1341438"/>
            <a:ext cx="1000125" cy="1000125"/>
            <a:chOff x="7715272" y="714356"/>
            <a:chExt cx="1000132" cy="1000132"/>
          </a:xfrm>
        </p:grpSpPr>
        <p:sp>
          <p:nvSpPr>
            <p:cNvPr id="3" name="Oval 2"/>
            <p:cNvSpPr/>
            <p:nvPr/>
          </p:nvSpPr>
          <p:spPr>
            <a:xfrm>
              <a:off x="7715272" y="714356"/>
              <a:ext cx="1000132" cy="1000132"/>
            </a:xfrm>
            <a:prstGeom prst="ellipse">
              <a:avLst/>
            </a:pr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94751" y="857232"/>
              <a:ext cx="77777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11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95350" y="1066800"/>
            <a:ext cx="65722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19 = </a:t>
            </a:r>
            <a:r>
              <a:rPr lang="ar-EG" sz="4800" b="1" dirty="0" err="1">
                <a:latin typeface="Calibri" pitchFamily="34" charset="0"/>
                <a:cs typeface="+mj-cs"/>
              </a:rPr>
              <a:t>ص</a:t>
            </a:r>
            <a:r>
              <a:rPr lang="ar-EG" sz="4800" b="1" dirty="0">
                <a:latin typeface="Calibri" pitchFamily="34" charset="0"/>
                <a:cs typeface="+mj-cs"/>
              </a:rPr>
              <a:t>- </a:t>
            </a:r>
            <a:r>
              <a:rPr lang="ar-EG" sz="4800" b="1" dirty="0" smtClean="0">
                <a:latin typeface="Calibri" pitchFamily="34" charset="0"/>
                <a:cs typeface="+mj-cs"/>
              </a:rPr>
              <a:t>12</a:t>
            </a:r>
            <a:r>
              <a:rPr lang="ar-SA" sz="4800" b="1" dirty="0" smtClean="0">
                <a:latin typeface="Calibri" pitchFamily="34" charset="0"/>
                <a:cs typeface="+mj-cs"/>
              </a:rPr>
              <a:t/>
            </a:r>
            <a:br>
              <a:rPr lang="ar-SA" sz="4800" b="1" dirty="0" smtClean="0">
                <a:latin typeface="Calibri" pitchFamily="34" charset="0"/>
                <a:cs typeface="+mj-cs"/>
              </a:rPr>
            </a:br>
            <a:r>
              <a:rPr lang="ar-EG" sz="4800" b="1" dirty="0" smtClean="0">
                <a:latin typeface="Calibri" pitchFamily="34" charset="0"/>
                <a:cs typeface="+mj-cs"/>
              </a:rPr>
              <a:t>؛ </a:t>
            </a:r>
            <a:r>
              <a:rPr lang="ar-EG" sz="4800" b="1" dirty="0">
                <a:latin typeface="Calibri" pitchFamily="34" charset="0"/>
                <a:cs typeface="+mj-cs"/>
              </a:rPr>
              <a:t>29، 30، 31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400" y="5105400"/>
            <a:ext cx="3505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FF0000"/>
                </a:solidFill>
              </a:rPr>
              <a:t>إذن ص = 31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2971800"/>
            <a:ext cx="231833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 smtClean="0">
                <a:solidFill>
                  <a:srgbClr val="9900FF"/>
                </a:solidFill>
              </a:rPr>
              <a:t>أجرب 31 </a:t>
            </a:r>
          </a:p>
          <a:p>
            <a:r>
              <a:rPr lang="ar-EG" sz="2800" b="1" dirty="0" err="1" smtClean="0">
                <a:solidFill>
                  <a:srgbClr val="9900FF"/>
                </a:solidFill>
              </a:rPr>
              <a:t>19 </a:t>
            </a:r>
            <a:r>
              <a:rPr lang="ar-EG" sz="2800" b="1" dirty="0" smtClean="0">
                <a:solidFill>
                  <a:srgbClr val="9900FF"/>
                </a:solidFill>
              </a:rPr>
              <a:t>= </a:t>
            </a:r>
            <a:r>
              <a:rPr lang="ar-EG" sz="2800" b="1" dirty="0" err="1" smtClean="0">
                <a:solidFill>
                  <a:srgbClr val="9900FF"/>
                </a:solidFill>
              </a:rPr>
              <a:t>31 </a:t>
            </a:r>
            <a:r>
              <a:rPr lang="ar-EG" sz="2800" b="1" dirty="0" smtClean="0">
                <a:solidFill>
                  <a:srgbClr val="9900FF"/>
                </a:solidFill>
              </a:rPr>
              <a:t>– 12</a:t>
            </a:r>
          </a:p>
          <a:p>
            <a:r>
              <a:rPr lang="ar-EG" sz="2800" b="1" dirty="0" err="1" smtClean="0">
                <a:solidFill>
                  <a:srgbClr val="9900FF"/>
                </a:solidFill>
              </a:rPr>
              <a:t>19 </a:t>
            </a:r>
            <a:r>
              <a:rPr lang="ar-EG" sz="2800" b="1" dirty="0" smtClean="0">
                <a:solidFill>
                  <a:srgbClr val="9900FF"/>
                </a:solidFill>
              </a:rPr>
              <a:t>= 19</a:t>
            </a:r>
            <a:endParaRPr lang="ar-EG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200400" y="3048000"/>
            <a:ext cx="247073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 smtClean="0">
                <a:solidFill>
                  <a:srgbClr val="9900FF"/>
                </a:solidFill>
              </a:rPr>
              <a:t>أجرب 30 </a:t>
            </a:r>
          </a:p>
          <a:p>
            <a:r>
              <a:rPr lang="ar-EG" sz="2800" b="1" dirty="0" err="1" smtClean="0">
                <a:solidFill>
                  <a:srgbClr val="9900FF"/>
                </a:solidFill>
              </a:rPr>
              <a:t>19 </a:t>
            </a:r>
            <a:r>
              <a:rPr lang="ar-EG" sz="2800" b="1" dirty="0" smtClean="0">
                <a:solidFill>
                  <a:srgbClr val="9900FF"/>
                </a:solidFill>
              </a:rPr>
              <a:t>= 30- 12</a:t>
            </a:r>
          </a:p>
          <a:p>
            <a:r>
              <a:rPr lang="ar-EG" sz="2800" b="1" dirty="0" smtClean="0">
                <a:solidFill>
                  <a:srgbClr val="9900FF"/>
                </a:solidFill>
              </a:rPr>
              <a:t>19≠ 18</a:t>
            </a:r>
            <a:endParaRPr lang="ar-EG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7400" y="3124200"/>
            <a:ext cx="247073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 smtClean="0">
                <a:solidFill>
                  <a:srgbClr val="9900FF"/>
                </a:solidFill>
              </a:rPr>
              <a:t>أجرب 29</a:t>
            </a:r>
          </a:p>
          <a:p>
            <a:r>
              <a:rPr lang="ar-EG" sz="2800" b="1" dirty="0" err="1" smtClean="0">
                <a:solidFill>
                  <a:srgbClr val="9900FF"/>
                </a:solidFill>
              </a:rPr>
              <a:t>19 </a:t>
            </a:r>
            <a:r>
              <a:rPr lang="ar-EG" sz="2800" b="1" dirty="0" smtClean="0">
                <a:solidFill>
                  <a:srgbClr val="9900FF"/>
                </a:solidFill>
              </a:rPr>
              <a:t>= </a:t>
            </a:r>
            <a:r>
              <a:rPr lang="ar-EG" sz="2800" b="1" dirty="0" err="1" smtClean="0">
                <a:solidFill>
                  <a:srgbClr val="9900FF"/>
                </a:solidFill>
              </a:rPr>
              <a:t>29 </a:t>
            </a:r>
            <a:r>
              <a:rPr lang="ar-EG" sz="2800" b="1" dirty="0" smtClean="0">
                <a:solidFill>
                  <a:srgbClr val="9900FF"/>
                </a:solidFill>
              </a:rPr>
              <a:t>- 12</a:t>
            </a:r>
            <a:endParaRPr lang="en-US" sz="2800" dirty="0" smtClean="0">
              <a:solidFill>
                <a:srgbClr val="9900FF"/>
              </a:solidFill>
            </a:endParaRPr>
          </a:p>
          <a:p>
            <a:r>
              <a:rPr lang="ar-EG" sz="2800" b="1" dirty="0" smtClean="0">
                <a:solidFill>
                  <a:srgbClr val="9900FF"/>
                </a:solidFill>
              </a:rPr>
              <a:t>19≠ 17</a:t>
            </a:r>
            <a:endParaRPr lang="en-US" sz="2800" dirty="0" smtClean="0">
              <a:solidFill>
                <a:srgbClr val="9900FF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9 = ص- 12؛ 29، 30،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جرَبْ 29  19 = 29 -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جرب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جرَبْ 31   19 = 31 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ذن ص =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6"/>
          <p:cNvGrpSpPr>
            <a:grpSpLocks/>
          </p:cNvGrpSpPr>
          <p:nvPr/>
        </p:nvGrpSpPr>
        <p:grpSpPr bwMode="auto">
          <a:xfrm>
            <a:off x="142875" y="500063"/>
            <a:ext cx="8929688" cy="5786437"/>
            <a:chOff x="428596" y="1928802"/>
            <a:chExt cx="8143932" cy="4572032"/>
          </a:xfrm>
        </p:grpSpPr>
        <p:sp>
          <p:nvSpPr>
            <p:cNvPr id="10" name="Plaque 9"/>
            <p:cNvSpPr/>
            <p:nvPr/>
          </p:nvSpPr>
          <p:spPr>
            <a:xfrm>
              <a:off x="428596" y="1928802"/>
              <a:ext cx="8072989" cy="4572032"/>
            </a:xfrm>
            <a:prstGeom prst="plaque">
              <a:avLst/>
            </a:prstGeom>
            <a:solidFill>
              <a:srgbClr val="0000FF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10249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12" name="Left-Right Arrow 11"/>
              <p:cNvSpPr/>
              <p:nvPr/>
            </p:nvSpPr>
            <p:spPr>
              <a:xfrm>
                <a:off x="642910" y="1643108"/>
                <a:ext cx="8143932" cy="856708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Round Same Side Corner Rectangle 12"/>
              <p:cNvSpPr/>
              <p:nvPr/>
            </p:nvSpPr>
            <p:spPr>
              <a:xfrm>
                <a:off x="1000520" y="1714606"/>
                <a:ext cx="7357771" cy="4286045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7469188" y="1196975"/>
            <a:ext cx="1000125" cy="1000125"/>
            <a:chOff x="7715272" y="714356"/>
            <a:chExt cx="1000132" cy="1000132"/>
          </a:xfrm>
        </p:grpSpPr>
        <p:sp>
          <p:nvSpPr>
            <p:cNvPr id="3" name="Oval 2"/>
            <p:cNvSpPr/>
            <p:nvPr/>
          </p:nvSpPr>
          <p:spPr>
            <a:xfrm>
              <a:off x="7715272" y="714356"/>
              <a:ext cx="1000132" cy="1000132"/>
            </a:xfrm>
            <a:prstGeom prst="ellipse">
              <a:avLst/>
            </a:pr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94751" y="857232"/>
              <a:ext cx="77777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12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7750" y="912674"/>
            <a:ext cx="65722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6ل = </a:t>
            </a:r>
            <a:r>
              <a:rPr lang="ar-EG" sz="5400" b="1" dirty="0" smtClean="0">
                <a:latin typeface="Calibri" pitchFamily="34" charset="0"/>
                <a:cs typeface="+mj-cs"/>
              </a:rPr>
              <a:t>30</a:t>
            </a:r>
            <a:r>
              <a:rPr lang="ar-SA" sz="5400" b="1" dirty="0" smtClean="0">
                <a:latin typeface="Calibri" pitchFamily="34" charset="0"/>
                <a:cs typeface="+mj-cs"/>
              </a:rPr>
              <a:t/>
            </a:r>
            <a:br>
              <a:rPr lang="ar-SA" sz="5400" b="1" dirty="0" smtClean="0">
                <a:latin typeface="Calibri" pitchFamily="34" charset="0"/>
                <a:cs typeface="+mj-cs"/>
              </a:rPr>
            </a:br>
            <a:r>
              <a:rPr lang="ar-EG" sz="5400" b="1" dirty="0" smtClean="0">
                <a:latin typeface="Calibri" pitchFamily="34" charset="0"/>
                <a:cs typeface="+mj-cs"/>
              </a:rPr>
              <a:t>؛ </a:t>
            </a:r>
            <a:r>
              <a:rPr lang="ar-EG" sz="5400" b="1" dirty="0">
                <a:latin typeface="Calibri" pitchFamily="34" charset="0"/>
                <a:cs typeface="+mj-cs"/>
              </a:rPr>
              <a:t>5، 6، 7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4953000"/>
            <a:ext cx="28956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FF0000"/>
                </a:solidFill>
              </a:rPr>
              <a:t>إذن </a:t>
            </a:r>
            <a:r>
              <a:rPr lang="ar-EG" sz="4400" b="1" dirty="0" err="1" smtClean="0">
                <a:solidFill>
                  <a:srgbClr val="FF0000"/>
                </a:solidFill>
              </a:rPr>
              <a:t>ل</a:t>
            </a:r>
            <a:r>
              <a:rPr lang="ar-EG" sz="4400" b="1" dirty="0" smtClean="0">
                <a:solidFill>
                  <a:srgbClr val="FF0000"/>
                </a:solidFill>
              </a:rPr>
              <a:t> = 5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2269" y="3048000"/>
            <a:ext cx="399473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9900FF"/>
                </a:solidFill>
              </a:rPr>
              <a:t>أجرب 5 </a:t>
            </a:r>
          </a:p>
          <a:p>
            <a:pPr algn="ctr"/>
            <a:r>
              <a:rPr lang="ar-EG" sz="4000" b="1" dirty="0" smtClean="0">
                <a:solidFill>
                  <a:srgbClr val="9900FF"/>
                </a:solidFill>
              </a:rPr>
              <a:t>6 × </a:t>
            </a:r>
            <a:r>
              <a:rPr lang="ar-EG" sz="4000" b="1" dirty="0" err="1" smtClean="0">
                <a:solidFill>
                  <a:srgbClr val="9900FF"/>
                </a:solidFill>
              </a:rPr>
              <a:t>5 </a:t>
            </a:r>
            <a:r>
              <a:rPr lang="ar-EG" sz="4000" b="1" dirty="0" smtClean="0">
                <a:solidFill>
                  <a:srgbClr val="9900FF"/>
                </a:solidFill>
              </a:rPr>
              <a:t>= 30</a:t>
            </a:r>
            <a:endParaRPr lang="ar-EG" sz="4000" dirty="0"/>
          </a:p>
        </p:txBody>
      </p:sp>
    </p:spTree>
  </p:cSld>
  <p:clrMapOvr>
    <a:masterClrMapping/>
  </p:clrMapOvr>
  <p:transition>
    <p:wheel spokes="3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40 - clink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ل = 30؛ 5، 6،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جرَبْ 5  6 ×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ل =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4650</TotalTime>
  <Words>1287</Words>
  <Application>Microsoft Office PowerPoint</Application>
  <PresentationFormat>عرض على الشاشة (3:4)‏</PresentationFormat>
  <Paragraphs>203</Paragraphs>
  <Slides>44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45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1 - 8 تابع الجبر: المعادلات</dc:subject>
  <dc:creator>أ/ بندر الحازمي</dc:creator>
  <cp:keywords>حقيبة إنجاز المعلم والمعلمة</cp:keywords>
  <cp:lastModifiedBy>Work Server</cp:lastModifiedBy>
  <cp:revision>736</cp:revision>
  <dcterms:created xsi:type="dcterms:W3CDTF">2011-05-22T08:41:16Z</dcterms:created>
  <dcterms:modified xsi:type="dcterms:W3CDTF">2017-09-16T01:17:19Z</dcterms:modified>
</cp:coreProperties>
</file>