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89" r:id="rId2"/>
    <p:sldId id="860" r:id="rId3"/>
    <p:sldId id="863" r:id="rId4"/>
    <p:sldId id="865" r:id="rId5"/>
    <p:sldId id="893" r:id="rId6"/>
    <p:sldId id="862" r:id="rId7"/>
    <p:sldId id="895" r:id="rId8"/>
    <p:sldId id="875" r:id="rId9"/>
    <p:sldId id="890" r:id="rId10"/>
    <p:sldId id="896" r:id="rId11"/>
    <p:sldId id="900" r:id="rId12"/>
    <p:sldId id="897" r:id="rId13"/>
    <p:sldId id="898" r:id="rId14"/>
    <p:sldId id="899" r:id="rId15"/>
    <p:sldId id="901" r:id="rId16"/>
    <p:sldId id="888" r:id="rId17"/>
    <p:sldId id="902" r:id="rId18"/>
    <p:sldId id="834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9" autoAdjust="0"/>
    <p:restoredTop sz="99645" autoAdjust="0"/>
  </p:normalViewPr>
  <p:slideViewPr>
    <p:cSldViewPr snapToGrid="0">
      <p:cViewPr>
        <p:scale>
          <a:sx n="75" d="100"/>
          <a:sy n="75" d="100"/>
        </p:scale>
        <p:origin x="-426" y="-36"/>
      </p:cViewPr>
      <p:guideLst>
        <p:guide orient="horz" pos="91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24/12/1442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1.png"/><Relationship Id="rId7" Type="http://schemas.microsoft.com/office/2007/relationships/hdphoto" Target="../media/hdphoto9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8.wdp"/><Relationship Id="rId4" Type="http://schemas.openxmlformats.org/officeDocument/2006/relationships/image" Target="../media/image39.pn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31.png"/><Relationship Id="rId7" Type="http://schemas.openxmlformats.org/officeDocument/2006/relationships/image" Target="../media/image4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2.jpg"/><Relationship Id="rId10" Type="http://schemas.microsoft.com/office/2007/relationships/hdphoto" Target="../media/hdphoto4.wdp"/><Relationship Id="rId4" Type="http://schemas.openxmlformats.org/officeDocument/2006/relationships/image" Target="../media/image7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995882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0921368" y="30952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الحيوانات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الفقارية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52467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5895741" y="3980854"/>
            <a:ext cx="6087146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088512" y="408316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5950725" y="408612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5894341" y="401834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986952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33176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779473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8481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8334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7794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791869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2072474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555158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596881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2110346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59538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555158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555158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555158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32" y="2073581"/>
            <a:ext cx="611769" cy="36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48">
            <a:extLst>
              <a:ext uri="{FF2B5EF4-FFF2-40B4-BE49-F238E27FC236}">
                <a16:creationId xmlns="" xmlns:a16="http://schemas.microsoft.com/office/drawing/2014/main" id="{DFF1104E-0994-4563-B950-18A0EAFC2F14}"/>
              </a:ext>
            </a:extLst>
          </p:cNvPr>
          <p:cNvSpPr txBox="1"/>
          <p:nvPr/>
        </p:nvSpPr>
        <p:spPr>
          <a:xfrm>
            <a:off x="6388100" y="4316268"/>
            <a:ext cx="544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rPr>
              <a:t>و مع أن للبرمائيات 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" panose="02000503000000000000" pitchFamily="2" charset="0"/>
              </a:rPr>
              <a:t>رئات وكذلك خياشيم 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rPr>
              <a:t> فهي تتنفس عن طريق الجلد أيضاً , لذا يجب أن يكون جلدها رطب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rPr>
              <a:t> , و إذا جف جلدها فإنها تموت  و لأجل ذلك تعيش البرمائيات قرب الماء باستمرار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9777207" y="4029132"/>
            <a:ext cx="211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>
                <a:solidFill>
                  <a:srgbClr val="C00000"/>
                </a:solidFill>
              </a:rPr>
              <a:t>أجسامها </a:t>
            </a:r>
            <a:r>
              <a:rPr lang="ar-SY" b="1" dirty="0"/>
              <a:t>لزجة </a:t>
            </a: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548041" y="3070996"/>
            <a:ext cx="43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>
                <a:solidFill>
                  <a:srgbClr val="C00000"/>
                </a:solidFill>
                <a:latin typeface="Oswald" panose="02000503000000000000" pitchFamily="2" charset="0"/>
              </a:rPr>
              <a:t>تقضي</a:t>
            </a:r>
            <a:r>
              <a:rPr lang="ar-SY" b="1" dirty="0">
                <a:latin typeface="Oswald" panose="02000503000000000000" pitchFamily="2" charset="0"/>
              </a:rPr>
              <a:t> جزء من دورة حياتها في </a:t>
            </a:r>
            <a:r>
              <a:rPr lang="ar-SY" b="1" dirty="0">
                <a:solidFill>
                  <a:srgbClr val="C00000"/>
                </a:solidFill>
                <a:latin typeface="Oswald" panose="02000503000000000000" pitchFamily="2" charset="0"/>
              </a:rPr>
              <a:t>الماء</a:t>
            </a:r>
            <a:r>
              <a:rPr lang="ar-SY" b="1" dirty="0">
                <a:latin typeface="Oswald" panose="02000503000000000000" pitchFamily="2" charset="0"/>
              </a:rPr>
              <a:t>  وتقضي الجزء الآخر على </a:t>
            </a:r>
            <a:r>
              <a:rPr lang="ar-SY" b="1" dirty="0">
                <a:solidFill>
                  <a:srgbClr val="C00000"/>
                </a:solidFill>
                <a:latin typeface="Oswald" panose="02000503000000000000" pitchFamily="2" charset="0"/>
              </a:rPr>
              <a:t>اليابسة </a:t>
            </a: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90614" y="1897583"/>
            <a:ext cx="3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b="1" dirty="0" smtClean="0">
                <a:latin typeface="Oswald" panose="02000503000000000000" pitchFamily="2" charset="0"/>
              </a:rPr>
              <a:t>و منها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الضفادع </a:t>
            </a:r>
            <a:r>
              <a:rPr lang="ar-SY" b="1" dirty="0" smtClean="0">
                <a:latin typeface="Oswald" panose="02000503000000000000" pitchFamily="2" charset="0"/>
              </a:rPr>
              <a:t>و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السلمندرات</a:t>
            </a:r>
            <a:r>
              <a:rPr lang="ar-SY" b="1" dirty="0" smtClean="0">
                <a:latin typeface="Oswald" panose="02000503000000000000" pitchFamily="2" charset="0"/>
              </a:rPr>
              <a:t> تُعدُّ من الحيوانات المتغيرة درجة الحرارة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131256" y="141631"/>
            <a:ext cx="3928949" cy="74253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2304847" y="1533162"/>
              <a:ext cx="1598858" cy="6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البرمائيات </a:t>
              </a:r>
            </a:p>
          </p:txBody>
        </p:sp>
      </p:grpSp>
      <p:grpSp>
        <p:nvGrpSpPr>
          <p:cNvPr id="58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4037091" y="1304939"/>
            <a:ext cx="1501787" cy="2027914"/>
            <a:chOff x="740516" y="2514485"/>
            <a:chExt cx="2201565" cy="3112311"/>
          </a:xfrm>
        </p:grpSpPr>
        <p:sp>
          <p:nvSpPr>
            <p:cNvPr id="6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3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الضفدع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4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405" y="3909707"/>
              <a:ext cx="1415697" cy="1266109"/>
            </a:xfrm>
            <a:prstGeom prst="rect">
              <a:avLst/>
            </a:prstGeom>
          </p:spPr>
        </p:pic>
      </p:grpSp>
      <p:sp>
        <p:nvSpPr>
          <p:cNvPr id="88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3965136" y="146882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045546" y="3836824"/>
            <a:ext cx="1501787" cy="2027914"/>
            <a:chOff x="740516" y="2514485"/>
            <a:chExt cx="2201565" cy="3112311"/>
          </a:xfrm>
        </p:grpSpPr>
        <p:sp>
          <p:nvSpPr>
            <p:cNvPr id="101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3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السلمندر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4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741" y="3684454"/>
              <a:ext cx="1116273" cy="1747649"/>
            </a:xfrm>
            <a:prstGeom prst="rect">
              <a:avLst/>
            </a:prstGeom>
          </p:spPr>
        </p:pic>
      </p:grpSp>
      <p:sp>
        <p:nvSpPr>
          <p:cNvPr id="105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3973591" y="400070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raphic 72">
            <a:extLst>
              <a:ext uri="{FF2B5EF4-FFF2-40B4-BE49-F238E27FC236}">
                <a16:creationId xmlns="" xmlns:a16="http://schemas.microsoft.com/office/drawing/2014/main" id="{CC0509EF-361D-45A6-8196-A3836C276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98" y="3263820"/>
            <a:ext cx="7974013" cy="3480434"/>
          </a:xfrm>
          <a:prstGeom prst="rect">
            <a:avLst/>
          </a:prstGeom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394700" y="11542"/>
            <a:ext cx="3665505" cy="692746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أقرأ الصورة 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7299575" y="692688"/>
            <a:ext cx="4652114" cy="748429"/>
            <a:chOff x="7533113" y="1381123"/>
            <a:chExt cx="4331342" cy="748429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0840383" y="1685412"/>
              <a:ext cx="720797" cy="2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33113" y="1381124"/>
              <a:ext cx="3255028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3311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51735" y="1615183"/>
              <a:ext cx="291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تختلفُ السَّحالي </a:t>
              </a:r>
              <a:r>
                <a:rPr lang="ar-SY" b="1" dirty="0" smtClean="0">
                  <a:latin typeface="Oswald" panose="02000503000000000000" pitchFamily="2" charset="0"/>
                </a:rPr>
                <a:t>عن </a:t>
              </a:r>
              <a:r>
                <a:rPr lang="ar-SY" b="1" dirty="0">
                  <a:latin typeface="Oswald" panose="02000503000000000000" pitchFamily="2" charset="0"/>
                </a:rPr>
                <a:t>الضفادع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508488" y="1735932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609873" y="1930848"/>
            <a:ext cx="1030977" cy="809334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9336617" y="1514064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885205" y="2465496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7322907" y="-478659"/>
            <a:ext cx="1536174" cy="5557641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10198007" y="1514064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6124707" y="1784850"/>
            <a:ext cx="4140434" cy="923330"/>
            <a:chOff x="3606072" y="5173381"/>
            <a:chExt cx="3005514" cy="923330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407918" y="5449447"/>
              <a:ext cx="154937" cy="151031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3606072" y="5173381"/>
              <a:ext cx="3005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الضفدع حيوان برمائي يحتاج إلى العيش بالقرب من الماء ليبقى جلده رطباً بينما السّحلية من الزواحف التي تعيش على اليابسة و لها جلد قاسٍ و جاف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439720" y="1899560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1433628" y="1706963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raphic 72">
            <a:extLst>
              <a:ext uri="{FF2B5EF4-FFF2-40B4-BE49-F238E27FC236}">
                <a16:creationId xmlns="" xmlns:a16="http://schemas.microsoft.com/office/drawing/2014/main" id="{52187CD4-E42E-4D88-898E-D44098BA2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81" y="387360"/>
            <a:ext cx="1388306" cy="972280"/>
          </a:xfrm>
          <a:prstGeom prst="rect">
            <a:avLst/>
          </a:prstGeom>
        </p:spPr>
      </p:pic>
      <p:pic>
        <p:nvPicPr>
          <p:cNvPr id="122" name="Graphic 72">
            <a:extLst>
              <a:ext uri="{FF2B5EF4-FFF2-40B4-BE49-F238E27FC236}">
                <a16:creationId xmlns="" xmlns:a16="http://schemas.microsoft.com/office/drawing/2014/main" id="{52187CD4-E42E-4D88-898E-D44098BA2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8" y="387359"/>
            <a:ext cx="1332231" cy="9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7013882" y="422746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5993805" y="3683651"/>
            <a:ext cx="6087146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186576" y="3785966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6048789" y="378891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5992405" y="372114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8088765" y="3020416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2023299" y="3689749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641360" y="2482270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817315" y="255091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710269" y="253627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641361" y="2482270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2037399" y="2494666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931761" y="1546904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40811" y="1257955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628630" y="129967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93804" y="181314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522244" y="129818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440811" y="125795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39430" y="125795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37399" y="1257955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96" y="1776378"/>
            <a:ext cx="611769" cy="36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882572" y="3940533"/>
            <a:ext cx="515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/>
              <a:t>و هذه المخلوقات </a:t>
            </a:r>
            <a:r>
              <a:rPr lang="ar-SY" b="1" dirty="0" smtClean="0">
                <a:solidFill>
                  <a:srgbClr val="C00000"/>
                </a:solidFill>
              </a:rPr>
              <a:t>لا تتنفّس عن طريق جلدها </a:t>
            </a:r>
            <a:r>
              <a:rPr lang="ar-SY" b="1" dirty="0" smtClean="0"/>
              <a:t>كالبرمائيات </a:t>
            </a:r>
            <a:r>
              <a:rPr lang="ar-SY" b="1" dirty="0" smtClean="0">
                <a:solidFill>
                  <a:srgbClr val="C00000"/>
                </a:solidFill>
              </a:rPr>
              <a:t>بل</a:t>
            </a:r>
            <a:r>
              <a:rPr lang="ar-SY" b="1" dirty="0" smtClean="0"/>
              <a:t> تعتمد </a:t>
            </a:r>
            <a:r>
              <a:rPr lang="ar-SY" b="1" dirty="0" smtClean="0">
                <a:solidFill>
                  <a:srgbClr val="C00000"/>
                </a:solidFill>
              </a:rPr>
              <a:t>على رئتيها </a:t>
            </a:r>
            <a:r>
              <a:rPr lang="ar-SY" b="1" dirty="0" smtClean="0"/>
              <a:t>في ذلك </a:t>
            </a:r>
            <a:endParaRPr lang="ar-SY" b="1" dirty="0"/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590284" y="2629740"/>
            <a:ext cx="4377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الزواحف</a:t>
            </a:r>
            <a:r>
              <a:rPr lang="ar-SY" b="1" dirty="0" smtClean="0">
                <a:latin typeface="Oswald" panose="02000503000000000000" pitchFamily="2" charset="0"/>
              </a:rPr>
              <a:t> من الحيوانات المتغيرة درجة الحرارة التي تعيش على اليابسة , و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جلدها </a:t>
            </a:r>
            <a:r>
              <a:rPr lang="ar-SY" b="1" dirty="0" smtClean="0">
                <a:latin typeface="Oswald" panose="02000503000000000000" pitchFamily="2" charset="0"/>
              </a:rPr>
              <a:t>مُغطّى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بحراشف</a:t>
            </a:r>
            <a:r>
              <a:rPr lang="ar-SY" b="1" dirty="0" smtClean="0">
                <a:latin typeface="Oswald" panose="02000503000000000000" pitchFamily="2" charset="0"/>
              </a:rPr>
              <a:t> أو </a:t>
            </a:r>
            <a:r>
              <a:rPr lang="ar-SY" b="1" dirty="0">
                <a:solidFill>
                  <a:srgbClr val="C00000"/>
                </a:solidFill>
              </a:rPr>
              <a:t>صفائح</a:t>
            </a:r>
            <a:r>
              <a:rPr lang="ar-SY" b="1" dirty="0"/>
              <a:t> </a:t>
            </a:r>
            <a:r>
              <a:rPr lang="ar-SY" b="1" dirty="0">
                <a:solidFill>
                  <a:srgbClr val="C00000"/>
                </a:solidFill>
              </a:rPr>
              <a:t>تحميها من فقدان الماء </a:t>
            </a:r>
          </a:p>
          <a:p>
            <a:pPr algn="r">
              <a:defRPr/>
            </a:pPr>
            <a:endParaRPr lang="ar-SY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388678" y="1600380"/>
            <a:ext cx="3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تنتمي السحالي و الثعابين و الحرابي إلى الزواحف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108450" y="254600"/>
            <a:ext cx="3928949" cy="74253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2304847" y="1533162"/>
              <a:ext cx="1598858" cy="6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الزواحف </a:t>
              </a:r>
            </a:p>
          </p:txBody>
        </p:sp>
      </p:grpSp>
      <p:grpSp>
        <p:nvGrpSpPr>
          <p:cNvPr id="58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2864485" y="374154"/>
            <a:ext cx="1501787" cy="2027914"/>
            <a:chOff x="740516" y="2514485"/>
            <a:chExt cx="2201565" cy="3112311"/>
          </a:xfrm>
        </p:grpSpPr>
        <p:sp>
          <p:nvSpPr>
            <p:cNvPr id="6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3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الحرباء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4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8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032" y="3909707"/>
              <a:ext cx="1392444" cy="1266109"/>
            </a:xfrm>
            <a:prstGeom prst="rect">
              <a:avLst/>
            </a:prstGeom>
          </p:spPr>
        </p:pic>
      </p:grpSp>
      <p:sp>
        <p:nvSpPr>
          <p:cNvPr id="88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2792530" y="53803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593958" y="317688"/>
            <a:ext cx="1501787" cy="2027914"/>
            <a:chOff x="740516" y="2514485"/>
            <a:chExt cx="2201565" cy="3112311"/>
          </a:xfrm>
        </p:grpSpPr>
        <p:sp>
          <p:nvSpPr>
            <p:cNvPr id="101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3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الضب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4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8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51" y="4037650"/>
              <a:ext cx="1886830" cy="1212674"/>
            </a:xfrm>
            <a:prstGeom prst="rect">
              <a:avLst/>
            </a:prstGeom>
          </p:spPr>
        </p:pic>
      </p:grpSp>
      <p:sp>
        <p:nvSpPr>
          <p:cNvPr id="105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4522003" y="481569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4562128" y="4560194"/>
            <a:ext cx="1501787" cy="2027914"/>
            <a:chOff x="740516" y="2514485"/>
            <a:chExt cx="2201565" cy="3112311"/>
          </a:xfrm>
        </p:grpSpPr>
        <p:sp>
          <p:nvSpPr>
            <p:cNvPr id="90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94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التمساح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6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259" y="3882058"/>
              <a:ext cx="1345011" cy="989482"/>
            </a:xfrm>
            <a:prstGeom prst="rect">
              <a:avLst/>
            </a:prstGeom>
          </p:spPr>
        </p:pic>
      </p:grpSp>
      <p:sp>
        <p:nvSpPr>
          <p:cNvPr id="97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4490173" y="472407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2644553" y="4542179"/>
            <a:ext cx="1501787" cy="2027914"/>
            <a:chOff x="740516" y="2514485"/>
            <a:chExt cx="2201565" cy="3112311"/>
          </a:xfrm>
        </p:grpSpPr>
        <p:sp>
          <p:nvSpPr>
            <p:cNvPr id="99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7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الأفعى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8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032" y="4030573"/>
              <a:ext cx="1392444" cy="1024376"/>
            </a:xfrm>
            <a:prstGeom prst="rect">
              <a:avLst/>
            </a:prstGeom>
          </p:spPr>
        </p:pic>
      </p:grpSp>
      <p:sp>
        <p:nvSpPr>
          <p:cNvPr id="109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2572598" y="470606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6" grpId="0" animBg="1"/>
          <p:bldP spid="55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6" grpId="0" animBg="1"/>
          <p:bldP spid="55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063005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6543296" y="3519188"/>
            <a:ext cx="5439590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590032" y="3640028"/>
            <a:ext cx="699177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6607308" y="3582861"/>
            <a:ext cx="607489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6543296" y="3556680"/>
            <a:ext cx="565125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525286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285595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31780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3864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37180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3178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33020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32" y="1611915"/>
            <a:ext cx="611769" cy="36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7194785" y="3658213"/>
            <a:ext cx="478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C00000"/>
                </a:solidFill>
              </a:rPr>
              <a:t>بعض</a:t>
            </a:r>
            <a:r>
              <a:rPr lang="ar-SY" b="1" dirty="0" smtClean="0"/>
              <a:t> الطيور </a:t>
            </a:r>
            <a:r>
              <a:rPr lang="ar-SY" b="1" dirty="0" smtClean="0">
                <a:solidFill>
                  <a:srgbClr val="C00000"/>
                </a:solidFill>
              </a:rPr>
              <a:t>لا يستطيع الطيران </a:t>
            </a:r>
            <a:r>
              <a:rPr lang="ar-SY" b="1" dirty="0" smtClean="0"/>
              <a:t>, و قد جعل الله للطيور</a:t>
            </a:r>
            <a:r>
              <a:rPr lang="ar-SY" b="1" dirty="0" smtClean="0">
                <a:solidFill>
                  <a:srgbClr val="C00000"/>
                </a:solidFill>
              </a:rPr>
              <a:t> </a:t>
            </a:r>
            <a:r>
              <a:rPr lang="ar-SY" b="1" dirty="0">
                <a:solidFill>
                  <a:srgbClr val="C00000"/>
                </a:solidFill>
              </a:rPr>
              <a:t>القادرة على الطيران</a:t>
            </a:r>
            <a:r>
              <a:rPr lang="ar-SY" b="1" dirty="0"/>
              <a:t> </a:t>
            </a:r>
            <a:r>
              <a:rPr lang="ar-SY" b="1" dirty="0" smtClean="0">
                <a:solidFill>
                  <a:srgbClr val="C00000"/>
                </a:solidFill>
              </a:rPr>
              <a:t>عظاماً خفيفةً مجوفةً </a:t>
            </a:r>
            <a:r>
              <a:rPr lang="ar-SY" b="1" dirty="0"/>
              <a:t>و </a:t>
            </a:r>
            <a:r>
              <a:rPr lang="ar-SY" b="1" dirty="0" smtClean="0">
                <a:solidFill>
                  <a:srgbClr val="C00000"/>
                </a:solidFill>
              </a:rPr>
              <a:t>رئاتٍ قويةً </a:t>
            </a:r>
            <a:r>
              <a:rPr lang="ar-SY" b="1" dirty="0" smtClean="0"/>
              <a:t>كما أن </a:t>
            </a:r>
            <a:r>
              <a:rPr lang="ar-SY" b="1" dirty="0" smtClean="0">
                <a:solidFill>
                  <a:srgbClr val="C00000"/>
                </a:solidFill>
              </a:rPr>
              <a:t>شكل أجنحتها وعضلاتها </a:t>
            </a:r>
            <a:r>
              <a:rPr lang="ar-SY" b="1" dirty="0">
                <a:solidFill>
                  <a:srgbClr val="C00000"/>
                </a:solidFill>
              </a:rPr>
              <a:t>قوية </a:t>
            </a:r>
            <a:r>
              <a:rPr lang="ar-SY" b="1" dirty="0"/>
              <a:t>تساعدها على الطيران </a:t>
            </a: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194785" y="2609330"/>
            <a:ext cx="473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لها</a:t>
            </a:r>
            <a:r>
              <a:rPr lang="ar-SY" b="1" dirty="0" smtClean="0">
                <a:latin typeface="Oswald" panose="02000503000000000000" pitchFamily="2" charset="0"/>
              </a:rPr>
              <a:t> مناقير و رجلان تنتهيان بقدمين لهما مخالب </a:t>
            </a:r>
          </a:p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و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يوجد</a:t>
            </a:r>
            <a:r>
              <a:rPr lang="ar-SY" b="1" dirty="0" smtClean="0">
                <a:latin typeface="Oswald" panose="02000503000000000000" pitchFamily="2" charset="0"/>
              </a:rPr>
              <a:t> على أقدامها حراشف</a:t>
            </a:r>
            <a:endParaRPr lang="ar-SY" b="1" dirty="0"/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90614" y="1435917"/>
            <a:ext cx="3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b="1" dirty="0" smtClean="0"/>
              <a:t>الطيور حيوانات </a:t>
            </a:r>
            <a:r>
              <a:rPr lang="ar-SY" b="1" dirty="0" smtClean="0">
                <a:solidFill>
                  <a:srgbClr val="C00000"/>
                </a:solidFill>
              </a:rPr>
              <a:t>فقارية ثابتة درجة الحرارة </a:t>
            </a:r>
          </a:p>
          <a:p>
            <a:pPr lvl="0" algn="ctr">
              <a:defRPr/>
            </a:pPr>
            <a:r>
              <a:rPr lang="ar-SY" b="1" dirty="0" smtClean="0">
                <a:solidFill>
                  <a:srgbClr val="C00000"/>
                </a:solidFill>
              </a:rPr>
              <a:t>لها</a:t>
            </a:r>
            <a:r>
              <a:rPr lang="ar-SY" b="1" dirty="0" smtClean="0"/>
              <a:t> ريش خفيف يُبقيها دافئة و جافّة 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131256" y="141631"/>
            <a:ext cx="3928949" cy="74253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2304847" y="1533162"/>
              <a:ext cx="1598858" cy="6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الطيور </a:t>
              </a:r>
            </a:p>
          </p:txBody>
        </p:sp>
      </p:grpSp>
      <p:grpSp>
        <p:nvGrpSpPr>
          <p:cNvPr id="58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4639579" y="24433"/>
            <a:ext cx="1501787" cy="2027914"/>
            <a:chOff x="740516" y="2514485"/>
            <a:chExt cx="2201565" cy="3112311"/>
          </a:xfrm>
        </p:grpSpPr>
        <p:sp>
          <p:nvSpPr>
            <p:cNvPr id="6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3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النعامة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4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65" y="3909707"/>
              <a:ext cx="1192577" cy="1266109"/>
            </a:xfrm>
            <a:prstGeom prst="rect">
              <a:avLst/>
            </a:prstGeom>
          </p:spPr>
        </p:pic>
      </p:grpSp>
      <p:sp>
        <p:nvSpPr>
          <p:cNvPr id="88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4567624" y="18831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2713978" y="24193"/>
            <a:ext cx="1501787" cy="2027914"/>
            <a:chOff x="740516" y="2514485"/>
            <a:chExt cx="2201565" cy="3112311"/>
          </a:xfrm>
        </p:grpSpPr>
        <p:sp>
          <p:nvSpPr>
            <p:cNvPr id="101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3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البطريق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4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66" y="4037650"/>
              <a:ext cx="1648398" cy="1212674"/>
            </a:xfrm>
            <a:prstGeom prst="rect">
              <a:avLst/>
            </a:prstGeom>
          </p:spPr>
        </p:pic>
      </p:grpSp>
      <p:sp>
        <p:nvSpPr>
          <p:cNvPr id="105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2642023" y="18807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1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3764372" y="2215392"/>
            <a:ext cx="1501787" cy="2027914"/>
            <a:chOff x="740516" y="2514485"/>
            <a:chExt cx="2201565" cy="3112311"/>
          </a:xfrm>
        </p:grpSpPr>
        <p:sp>
          <p:nvSpPr>
            <p:cNvPr id="122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4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الدجاج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5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65" y="4104090"/>
              <a:ext cx="1192577" cy="877341"/>
            </a:xfrm>
            <a:prstGeom prst="rect">
              <a:avLst/>
            </a:prstGeom>
          </p:spPr>
        </p:pic>
      </p:grpSp>
      <p:sp>
        <p:nvSpPr>
          <p:cNvPr id="126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3692417" y="237927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7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961198" y="4624109"/>
            <a:ext cx="1573742" cy="2172255"/>
            <a:chOff x="635033" y="2514485"/>
            <a:chExt cx="2307048" cy="3333836"/>
          </a:xfrm>
        </p:grpSpPr>
        <p:sp>
          <p:nvSpPr>
            <p:cNvPr id="128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0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النسر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1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33" y="3875835"/>
              <a:ext cx="2186374" cy="1972486"/>
            </a:xfrm>
            <a:prstGeom prst="rect">
              <a:avLst/>
            </a:prstGeom>
          </p:spPr>
        </p:pic>
      </p:grpSp>
      <p:sp>
        <p:nvSpPr>
          <p:cNvPr id="132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4961198" y="478799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3137448" y="4647268"/>
            <a:ext cx="1550700" cy="2027914"/>
            <a:chOff x="668811" y="2514485"/>
            <a:chExt cx="2273270" cy="3112311"/>
          </a:xfrm>
        </p:grpSpPr>
        <p:sp>
          <p:nvSpPr>
            <p:cNvPr id="134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6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العصافير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7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11" y="3799924"/>
              <a:ext cx="2186375" cy="1681258"/>
            </a:xfrm>
            <a:prstGeom prst="rect">
              <a:avLst/>
            </a:prstGeom>
          </p:spPr>
        </p:pic>
      </p:grpSp>
      <p:sp>
        <p:nvSpPr>
          <p:cNvPr id="138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3114407" y="4811149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541630"/>
            <a:chOff x="538318" y="1529365"/>
            <a:chExt cx="2658769" cy="123372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540345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6913008" y="24242"/>
            <a:ext cx="5147197" cy="972772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952693" y="1140336"/>
            <a:ext cx="5158139" cy="748429"/>
            <a:chOff x="7159495" y="1381123"/>
            <a:chExt cx="4802475" cy="748429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0692590" y="1483221"/>
              <a:ext cx="1269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أقارن</a:t>
              </a:r>
              <a:endParaRPr lang="en-US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159495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164855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781463" y="1435162"/>
              <a:ext cx="2915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يختلفُ جلد كل من البرمائيات و الزواحف و الطيور بعضه عن بعض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174767" y="2516414"/>
            <a:ext cx="1030977" cy="809334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6887801" y="106907"/>
            <a:ext cx="1536174" cy="5557641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5547416" y="2551975"/>
            <a:ext cx="4681235" cy="646331"/>
            <a:chOff x="3797455" y="5211815"/>
            <a:chExt cx="3398078" cy="646331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7040596" y="5427558"/>
              <a:ext cx="154937" cy="151031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3797455" y="5211815"/>
              <a:ext cx="33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البرمائيات لها جلد رقيق رطب و الزواحف لها جلد جاف مُغطّى بالحراشف و الطيور يُغطي جلدها الريش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151726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980591" y="1441247"/>
              <a:ext cx="323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هل يُمكن للسَّحالي العيش في بيئة باردة جداً و لماذا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122912" y="5449592"/>
            <a:ext cx="913594" cy="814088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079427" y="3353025"/>
            <a:ext cx="1427370" cy="498494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6056958" y="5522332"/>
            <a:ext cx="3987515" cy="646331"/>
            <a:chOff x="2539178" y="2499399"/>
            <a:chExt cx="3987515" cy="646331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2539178" y="2499399"/>
              <a:ext cx="3742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dirty="0" smtClean="0">
                  <a:solidFill>
                    <a:srgbClr val="FFFF00"/>
                  </a:solidFill>
                </a:rPr>
                <a:t>لا , لأنَّها تحتاج إلى مصدر حرارة لتنظّم درجة حرارة جسمها</a:t>
              </a:r>
              <a:endParaRPr lang="ar-SY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6106"/>
            <a:ext cx="2786743" cy="1544891"/>
            <a:chOff x="538318" y="1526756"/>
            <a:chExt cx="2658769" cy="12363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526756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063005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6543296" y="3519188"/>
            <a:ext cx="5439590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590032" y="3640028"/>
            <a:ext cx="699177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6607308" y="3582861"/>
            <a:ext cx="607489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6543296" y="3556680"/>
            <a:ext cx="565125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525286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285595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31780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3864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37180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3178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33020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32" y="1611915"/>
            <a:ext cx="611769" cy="36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800916" y="3658213"/>
            <a:ext cx="5181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C00000"/>
                </a:solidFill>
              </a:rPr>
              <a:t>معظم</a:t>
            </a:r>
            <a:r>
              <a:rPr lang="ar-SY" b="1" dirty="0" smtClean="0"/>
              <a:t> الثدييات </a:t>
            </a:r>
            <a:r>
              <a:rPr lang="ar-SY" b="1" dirty="0" smtClean="0">
                <a:solidFill>
                  <a:srgbClr val="C00000"/>
                </a:solidFill>
              </a:rPr>
              <a:t>تلدُ </a:t>
            </a:r>
            <a:r>
              <a:rPr lang="ar-SY" b="1" dirty="0" smtClean="0"/>
              <a:t>صغارها</a:t>
            </a:r>
            <a:r>
              <a:rPr lang="ar-SY" b="1" dirty="0" smtClean="0">
                <a:solidFill>
                  <a:srgbClr val="C00000"/>
                </a:solidFill>
              </a:rPr>
              <a:t> </a:t>
            </a:r>
            <a:r>
              <a:rPr lang="ar-SY" b="1" dirty="0" smtClean="0"/>
              <a:t>و </a:t>
            </a:r>
            <a:r>
              <a:rPr lang="ar-SY" b="1" dirty="0" smtClean="0">
                <a:solidFill>
                  <a:srgbClr val="C00000"/>
                </a:solidFill>
              </a:rPr>
              <a:t>بعضها</a:t>
            </a:r>
            <a:r>
              <a:rPr lang="ar-SY" b="1" dirty="0" smtClean="0"/>
              <a:t> يضع </a:t>
            </a:r>
            <a:r>
              <a:rPr lang="ar-SY" b="1" dirty="0" smtClean="0">
                <a:solidFill>
                  <a:srgbClr val="C00000"/>
                </a:solidFill>
              </a:rPr>
              <a:t>بيضاً</a:t>
            </a:r>
            <a:r>
              <a:rPr lang="ar-SY" b="1" dirty="0" smtClean="0"/>
              <a:t> , و </a:t>
            </a:r>
            <a:r>
              <a:rPr lang="ar-SY" b="1" dirty="0" smtClean="0">
                <a:solidFill>
                  <a:srgbClr val="C00000"/>
                </a:solidFill>
              </a:rPr>
              <a:t>إناث</a:t>
            </a:r>
            <a:r>
              <a:rPr lang="ar-SY" b="1" dirty="0" smtClean="0"/>
              <a:t> الثدييات </a:t>
            </a:r>
            <a:r>
              <a:rPr lang="ar-SY" b="1" dirty="0" smtClean="0">
                <a:solidFill>
                  <a:srgbClr val="C00000"/>
                </a:solidFill>
              </a:rPr>
              <a:t>تنتج</a:t>
            </a:r>
            <a:r>
              <a:rPr lang="ar-SY" b="1" dirty="0" smtClean="0"/>
              <a:t> الحليب </a:t>
            </a:r>
            <a:r>
              <a:rPr lang="ar-SY" b="1" dirty="0" smtClean="0">
                <a:solidFill>
                  <a:srgbClr val="C00000"/>
                </a:solidFill>
              </a:rPr>
              <a:t>لإرضاع صغارها </a:t>
            </a:r>
            <a:r>
              <a:rPr lang="ar-SY" b="1" dirty="0" smtClean="0"/>
              <a:t>, و </a:t>
            </a:r>
            <a:r>
              <a:rPr lang="ar-SY" b="1" dirty="0" smtClean="0">
                <a:solidFill>
                  <a:srgbClr val="C00000"/>
                </a:solidFill>
              </a:rPr>
              <a:t>نحن</a:t>
            </a:r>
            <a:r>
              <a:rPr lang="ar-SY" b="1" dirty="0" smtClean="0"/>
              <a:t> نتناول </a:t>
            </a:r>
            <a:r>
              <a:rPr lang="ar-SY" b="1" dirty="0" smtClean="0">
                <a:solidFill>
                  <a:srgbClr val="C00000"/>
                </a:solidFill>
              </a:rPr>
              <a:t>حليب</a:t>
            </a:r>
            <a:r>
              <a:rPr lang="ar-SY" b="1" dirty="0" smtClean="0"/>
              <a:t> بعض الثدييات فهو </a:t>
            </a:r>
            <a:r>
              <a:rPr lang="ar-SY" b="1" dirty="0" smtClean="0">
                <a:solidFill>
                  <a:srgbClr val="0070C0"/>
                </a:solidFill>
              </a:rPr>
              <a:t>شرابٌ لذيذٌ </a:t>
            </a:r>
            <a:r>
              <a:rPr lang="ar-SY" b="1" dirty="0" smtClean="0"/>
              <a:t>و </a:t>
            </a:r>
            <a:r>
              <a:rPr lang="ar-SY" b="1" dirty="0" smtClean="0">
                <a:solidFill>
                  <a:srgbClr val="0070C0"/>
                </a:solidFill>
              </a:rPr>
              <a:t>غذاءٌ مفيدٌ </a:t>
            </a:r>
            <a:r>
              <a:rPr lang="ar-SY" b="1" dirty="0" smtClean="0"/>
              <a:t>(</a:t>
            </a:r>
            <a:r>
              <a:rPr lang="ar-SY" b="1" dirty="0" smtClean="0">
                <a:solidFill>
                  <a:srgbClr val="C00000"/>
                </a:solidFill>
              </a:rPr>
              <a:t> </a:t>
            </a:r>
            <a:r>
              <a:rPr lang="ar-SY" b="1" dirty="0" smtClean="0">
                <a:solidFill>
                  <a:srgbClr val="00B050"/>
                </a:solidFill>
              </a:rPr>
              <a:t>سبحان الله الخالق المبدع </a:t>
            </a:r>
            <a:r>
              <a:rPr lang="ar-SY" b="1" dirty="0" smtClean="0"/>
              <a:t>)</a:t>
            </a:r>
            <a:endParaRPr lang="ar-SY" b="1" dirty="0"/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194785" y="2526894"/>
            <a:ext cx="473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تعيش في معظم البيئات على اليابسة و في الماء و بين  الأشجار كما أنها ترعى صغارها ,</a:t>
            </a:r>
            <a:r>
              <a:rPr lang="ar-SY" b="1" dirty="0">
                <a:solidFill>
                  <a:srgbClr val="C00000"/>
                </a:solidFill>
              </a:rPr>
              <a:t> ُصنَّف الثدييات في ثلاث مجموعات بحسب طريقة ولادة صغارها </a:t>
            </a:r>
            <a:r>
              <a:rPr lang="ar-SY" b="1" dirty="0" smtClean="0">
                <a:latin typeface="Oswald" panose="02000503000000000000" pitchFamily="2" charset="0"/>
              </a:rPr>
              <a:t> </a:t>
            </a:r>
            <a:endParaRPr lang="ar-SY" b="1" dirty="0"/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90614" y="1435917"/>
            <a:ext cx="3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b="1" dirty="0"/>
              <a:t>الثدييات حيوانات </a:t>
            </a:r>
            <a:r>
              <a:rPr lang="ar-SY" b="1" dirty="0" smtClean="0"/>
              <a:t>فقارية</a:t>
            </a:r>
            <a:r>
              <a:rPr lang="ar-SY" b="1" dirty="0" smtClean="0">
                <a:solidFill>
                  <a:srgbClr val="C00000"/>
                </a:solidFill>
              </a:rPr>
              <a:t> ثابتة درجة الحرارة </a:t>
            </a:r>
          </a:p>
          <a:p>
            <a:pPr lvl="0" algn="ctr">
              <a:defRPr/>
            </a:pPr>
            <a:r>
              <a:rPr lang="ar-SY" b="1" dirty="0" smtClean="0">
                <a:solidFill>
                  <a:srgbClr val="C00000"/>
                </a:solidFill>
              </a:rPr>
              <a:t>لها</a:t>
            </a:r>
            <a:r>
              <a:rPr lang="ar-SY" b="1" dirty="0" smtClean="0"/>
              <a:t> شعر أو فرو يكسو جسمها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131256" y="141631"/>
            <a:ext cx="3928949" cy="74253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2304847" y="1533162"/>
              <a:ext cx="1598858" cy="6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الثدييات </a:t>
              </a:r>
            </a:p>
          </p:txBody>
        </p:sp>
      </p:grpSp>
      <p:grpSp>
        <p:nvGrpSpPr>
          <p:cNvPr id="58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4639579" y="24433"/>
            <a:ext cx="1501787" cy="2027914"/>
            <a:chOff x="740516" y="2514485"/>
            <a:chExt cx="2201565" cy="3112311"/>
          </a:xfrm>
        </p:grpSpPr>
        <p:sp>
          <p:nvSpPr>
            <p:cNvPr id="6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3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الكنغر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4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40" y="3946818"/>
              <a:ext cx="1771368" cy="1303138"/>
            </a:xfrm>
            <a:prstGeom prst="rect">
              <a:avLst/>
            </a:prstGeom>
          </p:spPr>
        </p:pic>
      </p:grpSp>
      <p:sp>
        <p:nvSpPr>
          <p:cNvPr id="88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4567624" y="18831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2713978" y="24193"/>
            <a:ext cx="1501787" cy="2027914"/>
            <a:chOff x="740516" y="2514485"/>
            <a:chExt cx="2201565" cy="3112311"/>
          </a:xfrm>
        </p:grpSpPr>
        <p:sp>
          <p:nvSpPr>
            <p:cNvPr id="101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3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الخراف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4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93" y="3896783"/>
              <a:ext cx="1505172" cy="1485911"/>
            </a:xfrm>
            <a:prstGeom prst="rect">
              <a:avLst/>
            </a:prstGeom>
          </p:spPr>
        </p:pic>
      </p:grpSp>
      <p:sp>
        <p:nvSpPr>
          <p:cNvPr id="105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2642023" y="18807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1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3764372" y="2215392"/>
            <a:ext cx="1501787" cy="2027914"/>
            <a:chOff x="740516" y="2514485"/>
            <a:chExt cx="2201565" cy="3112311"/>
          </a:xfrm>
        </p:grpSpPr>
        <p:sp>
          <p:nvSpPr>
            <p:cNvPr id="122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4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ثديي منقار البط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5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99" y="3977407"/>
              <a:ext cx="1732888" cy="1091869"/>
            </a:xfrm>
            <a:prstGeom prst="rect">
              <a:avLst/>
            </a:prstGeom>
          </p:spPr>
        </p:pic>
      </p:grpSp>
      <p:sp>
        <p:nvSpPr>
          <p:cNvPr id="126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3692417" y="237927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7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961198" y="4674909"/>
            <a:ext cx="1573742" cy="2027914"/>
            <a:chOff x="635033" y="2514485"/>
            <a:chExt cx="2307048" cy="3112311"/>
          </a:xfrm>
        </p:grpSpPr>
        <p:sp>
          <p:nvSpPr>
            <p:cNvPr id="128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0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الجمال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1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33" y="4163291"/>
              <a:ext cx="2186374" cy="1397574"/>
            </a:xfrm>
            <a:prstGeom prst="rect">
              <a:avLst/>
            </a:prstGeom>
          </p:spPr>
        </p:pic>
      </p:grpSp>
      <p:sp>
        <p:nvSpPr>
          <p:cNvPr id="132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4961198" y="483879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3186362" y="4698068"/>
            <a:ext cx="1501787" cy="2027914"/>
            <a:chOff x="740516" y="2514485"/>
            <a:chExt cx="2201565" cy="3112311"/>
          </a:xfrm>
        </p:grpSpPr>
        <p:sp>
          <p:nvSpPr>
            <p:cNvPr id="134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6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الدلافين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7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60" y="3799924"/>
              <a:ext cx="1919074" cy="1681258"/>
            </a:xfrm>
            <a:prstGeom prst="rect">
              <a:avLst/>
            </a:prstGeom>
          </p:spPr>
        </p:pic>
      </p:grpSp>
      <p:sp>
        <p:nvSpPr>
          <p:cNvPr id="138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3114407" y="4861949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6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6940523" y="4700146"/>
            <a:ext cx="1501787" cy="2027914"/>
            <a:chOff x="740516" y="2514485"/>
            <a:chExt cx="2201565" cy="3112311"/>
          </a:xfrm>
        </p:grpSpPr>
        <p:sp>
          <p:nvSpPr>
            <p:cNvPr id="89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92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الخفاش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4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84" y="3932752"/>
              <a:ext cx="1795049" cy="1628115"/>
            </a:xfrm>
            <a:prstGeom prst="rect">
              <a:avLst/>
            </a:prstGeom>
          </p:spPr>
        </p:pic>
      </p:grpSp>
      <p:sp>
        <p:nvSpPr>
          <p:cNvPr id="96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6868568" y="488942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0" fill="hold">
                          <p:stCondLst>
                            <p:cond delay="indefinite"/>
                          </p:stCondLst>
                          <p:childTnLst>
                            <p:par>
                              <p:cTn id="1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0" fill="hold">
                          <p:stCondLst>
                            <p:cond delay="indefinite"/>
                          </p:stCondLst>
                          <p:childTnLst>
                            <p:par>
                              <p:cTn id="1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8"/>
              <a:chOff x="3299468" y="5457935"/>
              <a:chExt cx="2143232" cy="541268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الفقارية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58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384800" y="1365690"/>
            <a:ext cx="6321296" cy="5408783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solidFill>
              <a:srgbClr val="33CCFF"/>
            </a:soli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052338" y="4119835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13" y="1752577"/>
            <a:ext cx="5095021" cy="368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251700" y="141631"/>
            <a:ext cx="4808505" cy="908762"/>
            <a:chOff x="742949" y="1272891"/>
            <a:chExt cx="5147197" cy="972772"/>
          </a:xfrm>
        </p:grpSpPr>
        <p:grpSp>
          <p:nvGrpSpPr>
            <p:cNvPr id="32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35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282887" y="1527680"/>
              <a:ext cx="32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مجموعات الثدييات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4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8"/>
              <a:chOff x="3299468" y="5457935"/>
              <a:chExt cx="2143232" cy="541268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الفقارية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397817" y="24242"/>
            <a:ext cx="3662388" cy="692157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7033861" y="827800"/>
            <a:ext cx="5158139" cy="748429"/>
            <a:chOff x="7159495" y="1381123"/>
            <a:chExt cx="4802475" cy="748429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0692590" y="1483221"/>
              <a:ext cx="1269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أقارن</a:t>
              </a:r>
              <a:endParaRPr lang="en-US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159495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164855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781463" y="1596035"/>
              <a:ext cx="291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فيم تتشابه الثديّيات و فيم تختلف ؟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مجموعة 59"/>
          <p:cNvGrpSpPr/>
          <p:nvPr/>
        </p:nvGrpSpPr>
        <p:grpSpPr>
          <a:xfrm>
            <a:off x="7172595" y="4293950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980591" y="1441247"/>
              <a:ext cx="323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اكتشفَ عالمٌ نوعاً من الحيوانات اعتقدَ أنّه من الثدييات , فكيف يمكنه التحقق من ذلك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36092" y="5324283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143781" y="5531915"/>
            <a:ext cx="913594" cy="814088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73258" y="5136409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21558" y="6068525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100296" y="3435348"/>
            <a:ext cx="1427370" cy="498494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34647" y="5136409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5945268" y="5604654"/>
            <a:ext cx="4120074" cy="646331"/>
            <a:chOff x="2406619" y="2499398"/>
            <a:chExt cx="4120074" cy="646331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2406619" y="2499398"/>
              <a:ext cx="3513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dirty="0" smtClean="0">
                  <a:solidFill>
                    <a:srgbClr val="FFFF00"/>
                  </a:solidFill>
                </a:rPr>
                <a:t>يمكن أن ينظر إلى الشعر أو الفرو و التأكد فيما إذا كان الحيوان ثابت درجة الحرارة</a:t>
              </a:r>
              <a:endParaRPr lang="ar-SY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1000336" y="5494862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94244" y="5302265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12">
            <a:extLst>
              <a:ext uri="{FF2B5EF4-FFF2-40B4-BE49-F238E27FC236}">
                <a16:creationId xmlns:a16="http://schemas.microsoft.com/office/drawing/2014/main" xmlns="" id="{D60A34A8-1075-4DAE-9820-929158E23515}"/>
              </a:ext>
            </a:extLst>
          </p:cNvPr>
          <p:cNvSpPr/>
          <p:nvPr/>
        </p:nvSpPr>
        <p:spPr>
          <a:xfrm flipH="1">
            <a:off x="7328998" y="1678767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xmlns="" id="{7A8C9549-3AEA-4D20-B0D9-729760669CB3}"/>
              </a:ext>
            </a:extLst>
          </p:cNvPr>
          <p:cNvSpPr txBox="1"/>
          <p:nvPr/>
        </p:nvSpPr>
        <p:spPr>
          <a:xfrm>
            <a:off x="7354149" y="1662181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الاختلاف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xmlns="" id="{9633F274-1BC8-425B-AF80-C5AD0F29BDD7}"/>
              </a:ext>
            </a:extLst>
          </p:cNvPr>
          <p:cNvSpPr txBox="1"/>
          <p:nvPr/>
        </p:nvSpPr>
        <p:spPr>
          <a:xfrm>
            <a:off x="7375148" y="2022015"/>
            <a:ext cx="1464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بعض الثدييات لها صغار تتطور داخل كيس و بعضها يفقس من البيض و معظمها ينمو داخل أجسام أمهاتها </a:t>
            </a:r>
            <a:endParaRPr lang="en-US" sz="700" dirty="0"/>
          </a:p>
        </p:txBody>
      </p:sp>
      <p:pic>
        <p:nvPicPr>
          <p:cNvPr id="70" name="Graphic 13">
            <a:extLst>
              <a:ext uri="{FF2B5EF4-FFF2-40B4-BE49-F238E27FC236}">
                <a16:creationId xmlns:a16="http://schemas.microsoft.com/office/drawing/2014/main" xmlns="" id="{3F363EE7-1058-4123-BC31-8EEEDDEED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98" y="3637359"/>
            <a:ext cx="729115" cy="4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Rectangle: Rounded Corners 23">
            <a:extLst>
              <a:ext uri="{FF2B5EF4-FFF2-40B4-BE49-F238E27FC236}">
                <a16:creationId xmlns:a16="http://schemas.microsoft.com/office/drawing/2014/main" xmlns="" id="{1A730064-E798-49D8-B90B-57F981369EBB}"/>
              </a:ext>
            </a:extLst>
          </p:cNvPr>
          <p:cNvSpPr/>
          <p:nvPr/>
        </p:nvSpPr>
        <p:spPr>
          <a:xfrm flipH="1">
            <a:off x="9211495" y="1678769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24">
            <a:extLst>
              <a:ext uri="{FF2B5EF4-FFF2-40B4-BE49-F238E27FC236}">
                <a16:creationId xmlns:a16="http://schemas.microsoft.com/office/drawing/2014/main" xmlns="" id="{8905A273-5878-416B-B49E-878EBDE9CA7F}"/>
              </a:ext>
            </a:extLst>
          </p:cNvPr>
          <p:cNvSpPr txBox="1"/>
          <p:nvPr/>
        </p:nvSpPr>
        <p:spPr>
          <a:xfrm>
            <a:off x="9211496" y="1699420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التشابه</a:t>
            </a:r>
            <a:endParaRPr lang="en-US" sz="14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25">
            <a:extLst>
              <a:ext uri="{FF2B5EF4-FFF2-40B4-BE49-F238E27FC236}">
                <a16:creationId xmlns:a16="http://schemas.microsoft.com/office/drawing/2014/main" xmlns="" id="{33BDC29E-66B0-418A-BC92-667BA3FD304E}"/>
              </a:ext>
            </a:extLst>
          </p:cNvPr>
          <p:cNvSpPr txBox="1"/>
          <p:nvPr/>
        </p:nvSpPr>
        <p:spPr>
          <a:xfrm>
            <a:off x="9149234" y="2039287"/>
            <a:ext cx="15914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جميع الثدييات لها فرو أو شعر و تغذّي صغارها بالحليب</a:t>
            </a:r>
            <a:endParaRPr lang="en-US" sz="1600" b="1" dirty="0"/>
          </a:p>
          <a:p>
            <a:pPr algn="ctr"/>
            <a:endParaRPr lang="en-US" sz="700" dirty="0"/>
          </a:p>
        </p:txBody>
      </p:sp>
      <p:pic>
        <p:nvPicPr>
          <p:cNvPr id="105" name="Graphic 26">
            <a:extLst>
              <a:ext uri="{FF2B5EF4-FFF2-40B4-BE49-F238E27FC236}">
                <a16:creationId xmlns:a16="http://schemas.microsoft.com/office/drawing/2014/main" xmlns="" id="{6617CAF2-DD9E-4337-872A-8ED0F9FEC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46" y="3559911"/>
            <a:ext cx="584829" cy="52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8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7" grpId="0" animBg="1"/>
          <p:bldP spid="80" grpId="0" animBg="1"/>
          <p:bldP spid="88" grpId="0" animBg="1"/>
          <p:bldP spid="89" grpId="0" animBg="1"/>
          <p:bldP spid="67" grpId="0" animBg="1"/>
          <p:bldP spid="68" grpId="0"/>
          <p:bldP spid="69" grpId="0"/>
          <p:bldP spid="74" grpId="0" animBg="1"/>
          <p:bldP spid="81" grpId="0"/>
          <p:bldP spid="10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7" grpId="0" animBg="1"/>
          <p:bldP spid="80" grpId="0" animBg="1"/>
          <p:bldP spid="88" grpId="0" animBg="1"/>
          <p:bldP spid="89" grpId="0" animBg="1"/>
          <p:bldP spid="67" grpId="0" animBg="1"/>
          <p:bldP spid="68" grpId="0"/>
          <p:bldP spid="69" grpId="0"/>
          <p:bldP spid="74" grpId="0" animBg="1"/>
          <p:bldP spid="81" grpId="0"/>
          <p:bldP spid="10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1947452"/>
              <a:ext cx="2143232" cy="593959"/>
              <a:chOff x="3299468" y="5405243"/>
              <a:chExt cx="2143232" cy="593959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05243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4447527" y="69917"/>
            <a:ext cx="301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الحيوانات </a:t>
            </a:r>
            <a:r>
              <a:rPr lang="ar-SY" sz="2800" b="1" dirty="0" smtClean="0">
                <a:latin typeface="Century Gothic" panose="020B0502020202020204" pitchFamily="34" charset="0"/>
              </a:rPr>
              <a:t>الفقارية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sp>
        <p:nvSpPr>
          <p:cNvPr id="58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rgbClr val="00CC99"/>
          </a:solidFill>
        </p:grpSpPr>
        <p:sp>
          <p:nvSpPr>
            <p:cNvPr id="60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581" y="2868119"/>
              <a:ext cx="1197714" cy="675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7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المملكة الحيوانيّة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524982" y="1980284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675382" y="307348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227977" y="2535335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403932" y="26039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96886" y="258933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93539" y="3103065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227978" y="253533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5026597" y="253533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624016" y="2547731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912360" y="17234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29358" y="1333954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617177" y="13756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82351" y="188914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510791" y="137418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429358" y="13339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27977" y="13339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25946" y="1333954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5" y="3036947"/>
            <a:ext cx="678391" cy="4649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54" y="1830766"/>
            <a:ext cx="611769" cy="429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0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716490" y="2661476"/>
            <a:ext cx="391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latin typeface="Oswald" panose="02000503000000000000" pitchFamily="2" charset="0"/>
              </a:rPr>
              <a:t>هناك </a:t>
            </a:r>
            <a:r>
              <a:rPr lang="ar-SY" b="1" dirty="0">
                <a:solidFill>
                  <a:srgbClr val="C00000"/>
                </a:solidFill>
                <a:latin typeface="Oswald" panose="02000503000000000000" pitchFamily="2" charset="0"/>
              </a:rPr>
              <a:t>شيء مشترك </a:t>
            </a:r>
            <a:r>
              <a:rPr lang="ar-SY" b="1" dirty="0">
                <a:latin typeface="Oswald" panose="02000503000000000000" pitchFamily="2" charset="0"/>
              </a:rPr>
              <a:t>بين جميع الحيوانات الكبيرة الحجم لدعم وزنها ، </a:t>
            </a:r>
            <a:r>
              <a:rPr lang="ar-SY" b="1" dirty="0" smtClean="0">
                <a:latin typeface="Oswald" panose="02000503000000000000" pitchFamily="2" charset="0"/>
              </a:rPr>
              <a:t>ما هو ؟ </a:t>
            </a:r>
          </a:p>
          <a:p>
            <a:pPr lvl="0" algn="r">
              <a:defRPr/>
            </a:pP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إنَّه : العمود الفقري و العظام</a:t>
            </a:r>
            <a:endParaRPr lang="ar-SY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="" xmlns:a16="http://schemas.microsoft.com/office/drawing/2014/main" id="{5F6D5D44-557F-408D-8495-0ACAC249DEC4}"/>
              </a:ext>
            </a:extLst>
          </p:cNvPr>
          <p:cNvSpPr txBox="1"/>
          <p:nvPr/>
        </p:nvSpPr>
        <p:spPr>
          <a:xfrm>
            <a:off x="8030049" y="1657119"/>
            <a:ext cx="404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solidFill>
                  <a:schemeClr val="accent2"/>
                </a:solidFill>
                <a:latin typeface="Oswald" panose="02000503000000000000" pitchFamily="2" charset="0"/>
              </a:rPr>
              <a:t>الفيلة</a:t>
            </a:r>
            <a:r>
              <a:rPr lang="ar-SY" b="1" dirty="0">
                <a:latin typeface="Oswald" panose="02000503000000000000" pitchFamily="2" charset="0"/>
              </a:rPr>
              <a:t> من أضخم الحيوانات التي تعيش على اليابسة ، ويزن الذكر حوالي 6800كجم .</a:t>
            </a:r>
          </a:p>
        </p:txBody>
      </p:sp>
      <p:grpSp>
        <p:nvGrpSpPr>
          <p:cNvPr id="61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959572" y="124018"/>
            <a:ext cx="4187208" cy="791343"/>
            <a:chOff x="742949" y="1272891"/>
            <a:chExt cx="5147197" cy="972772"/>
          </a:xfrm>
        </p:grpSpPr>
        <p:grpSp>
          <p:nvGrpSpPr>
            <p:cNvPr id="62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65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4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986082" y="1300649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FF0000"/>
                  </a:solidFill>
                </a:rPr>
                <a:t>أنظر و أتساءل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2" name="Freeform: Shape 180">
            <a:extLst>
              <a:ext uri="{FF2B5EF4-FFF2-40B4-BE49-F238E27FC236}">
                <a16:creationId xmlns=""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6344092" y="347286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213">
            <a:extLst>
              <a:ext uri="{FF2B5EF4-FFF2-40B4-BE49-F238E27FC236}">
                <a16:creationId xmlns="" xmlns:a16="http://schemas.microsoft.com/office/drawing/2014/main" id="{8D0539AD-F6E8-4181-97E7-06652F6DBDFE}"/>
              </a:ext>
            </a:extLst>
          </p:cNvPr>
          <p:cNvGrpSpPr/>
          <p:nvPr/>
        </p:nvGrpSpPr>
        <p:grpSpPr>
          <a:xfrm>
            <a:off x="9507731" y="4392083"/>
            <a:ext cx="1501787" cy="2027914"/>
            <a:chOff x="740516" y="2514485"/>
            <a:chExt cx="2201565" cy="3112311"/>
          </a:xfrm>
        </p:grpSpPr>
        <p:sp>
          <p:nvSpPr>
            <p:cNvPr id="108" name="Rectangle: Rounded Corners 214">
              <a:extLst>
                <a:ext uri="{FF2B5EF4-FFF2-40B4-BE49-F238E27FC236}">
                  <a16:creationId xmlns="" xmlns:a16="http://schemas.microsoft.com/office/drawing/2014/main" id="{28144B45-BB0F-4F03-8BC5-B2CCF339502E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extBox 215">
              <a:extLst>
                <a:ext uri="{FF2B5EF4-FFF2-40B4-BE49-F238E27FC236}">
                  <a16:creationId xmlns="" xmlns:a16="http://schemas.microsoft.com/office/drawing/2014/main" id="{66E43A09-7221-4506-8153-AE6C5E7D3A29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15" name="TextBox 216">
              <a:extLst>
                <a:ext uri="{FF2B5EF4-FFF2-40B4-BE49-F238E27FC236}">
                  <a16:creationId xmlns="" xmlns:a16="http://schemas.microsoft.com/office/drawing/2014/main" id="{84793546-4806-4717-BB07-714584249E1D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6" name="Graphic 72">
              <a:extLst>
                <a:ext uri="{FF2B5EF4-FFF2-40B4-BE49-F238E27FC236}">
                  <a16:creationId xmlns="" xmlns:a16="http://schemas.microsoft.com/office/drawing/2014/main" id="{5D7E1189-A66B-4A13-AF76-14133EA0F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50" y="3896819"/>
              <a:ext cx="1809901" cy="1298757"/>
            </a:xfrm>
            <a:prstGeom prst="rect">
              <a:avLst/>
            </a:prstGeom>
          </p:spPr>
        </p:pic>
      </p:grpSp>
      <p:sp>
        <p:nvSpPr>
          <p:cNvPr id="117" name="Freeform: Shape 218">
            <a:extLst>
              <a:ext uri="{FF2B5EF4-FFF2-40B4-BE49-F238E27FC236}">
                <a16:creationId xmlns="" xmlns:a16="http://schemas.microsoft.com/office/drawing/2014/main" id="{DAC11529-2699-42BB-A857-C70AA2CA022C}"/>
              </a:ext>
            </a:extLst>
          </p:cNvPr>
          <p:cNvSpPr/>
          <p:nvPr/>
        </p:nvSpPr>
        <p:spPr>
          <a:xfrm>
            <a:off x="9435776" y="455596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: Shape 219">
            <a:extLst>
              <a:ext uri="{FF2B5EF4-FFF2-40B4-BE49-F238E27FC236}">
                <a16:creationId xmlns="" xmlns:a16="http://schemas.microsoft.com/office/drawing/2014/main" id="{F67DE9FE-DCEE-414A-9E58-7D2BAAFDDAEC}"/>
              </a:ext>
            </a:extLst>
          </p:cNvPr>
          <p:cNvSpPr/>
          <p:nvPr/>
        </p:nvSpPr>
        <p:spPr>
          <a:xfrm flipH="1">
            <a:off x="9692663" y="427302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3595445" y="571660"/>
            <a:ext cx="1501787" cy="2027914"/>
            <a:chOff x="740516" y="2514485"/>
            <a:chExt cx="2201565" cy="3112311"/>
          </a:xfrm>
        </p:grpSpPr>
        <p:sp>
          <p:nvSpPr>
            <p:cNvPr id="120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2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3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3" y="3865175"/>
              <a:ext cx="1842102" cy="1355174"/>
            </a:xfrm>
            <a:prstGeom prst="rect">
              <a:avLst/>
            </a:prstGeom>
          </p:spPr>
        </p:pic>
      </p:grpSp>
      <p:sp>
        <p:nvSpPr>
          <p:cNvPr id="124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3523490" y="735541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233">
            <a:extLst>
              <a:ext uri="{FF2B5EF4-FFF2-40B4-BE49-F238E27FC236}">
                <a16:creationId xmlns="" xmlns:a16="http://schemas.microsoft.com/office/drawing/2014/main" id="{26C0B1E5-CF2B-4B90-90D0-C71523FBBBB6}"/>
              </a:ext>
            </a:extLst>
          </p:cNvPr>
          <p:cNvSpPr/>
          <p:nvPr/>
        </p:nvSpPr>
        <p:spPr>
          <a:xfrm flipH="1">
            <a:off x="3780377" y="45260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206">
            <a:extLst>
              <a:ext uri="{FF2B5EF4-FFF2-40B4-BE49-F238E27FC236}">
                <a16:creationId xmlns=""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4872702" y="4348572"/>
            <a:ext cx="1501787" cy="2027914"/>
            <a:chOff x="740516" y="2514485"/>
            <a:chExt cx="2201565" cy="3112311"/>
          </a:xfrm>
        </p:grpSpPr>
        <p:sp>
          <p:nvSpPr>
            <p:cNvPr id="127" name="Rectangle: Rounded Corners 207">
              <a:extLst>
                <a:ext uri="{FF2B5EF4-FFF2-40B4-BE49-F238E27FC236}">
                  <a16:creationId xmlns=""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208">
              <a:extLst>
                <a:ext uri="{FF2B5EF4-FFF2-40B4-BE49-F238E27FC236}">
                  <a16:creationId xmlns=""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9" name="TextBox 209">
              <a:extLst>
                <a:ext uri="{FF2B5EF4-FFF2-40B4-BE49-F238E27FC236}">
                  <a16:creationId xmlns=""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0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96" y="3773008"/>
              <a:ext cx="1801221" cy="1538653"/>
            </a:xfrm>
            <a:prstGeom prst="rect">
              <a:avLst/>
            </a:prstGeom>
          </p:spPr>
        </p:pic>
      </p:grpSp>
      <p:sp>
        <p:nvSpPr>
          <p:cNvPr id="131" name="Freeform: Shape 211">
            <a:extLst>
              <a:ext uri="{FF2B5EF4-FFF2-40B4-BE49-F238E27FC236}">
                <a16:creationId xmlns=""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4800747" y="451245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reeform: Shape 212">
            <a:extLst>
              <a:ext uri="{FF2B5EF4-FFF2-40B4-BE49-F238E27FC236}">
                <a16:creationId xmlns=""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5057634" y="422951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7192795" y="4385153"/>
            <a:ext cx="1501787" cy="2027914"/>
            <a:chOff x="740516" y="2514485"/>
            <a:chExt cx="2201565" cy="3112311"/>
          </a:xfrm>
        </p:grpSpPr>
        <p:sp>
          <p:nvSpPr>
            <p:cNvPr id="134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6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7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66" y="3751914"/>
              <a:ext cx="1839774" cy="1580840"/>
            </a:xfrm>
            <a:prstGeom prst="rect">
              <a:avLst/>
            </a:prstGeom>
          </p:spPr>
        </p:pic>
      </p:grpSp>
      <p:sp>
        <p:nvSpPr>
          <p:cNvPr id="138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7120840" y="454903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Freeform: Shape 226">
            <a:extLst>
              <a:ext uri="{FF2B5EF4-FFF2-40B4-BE49-F238E27FC236}">
                <a16:creationId xmlns=""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7377727" y="426609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10" grpId="0"/>
          <p:bldP spid="1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10" grpId="0"/>
          <p:bldP spid="1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38371" y="173982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588771" y="28330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41366" y="2294873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17321" y="23635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10275" y="23488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06928" y="286260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41367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39986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37405" y="2307269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44" y="2762469"/>
            <a:ext cx="678391" cy="5330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43" y="1575836"/>
            <a:ext cx="611769" cy="4588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824571" y="2667448"/>
            <a:ext cx="471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و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يُمثّل</a:t>
            </a:r>
            <a:r>
              <a:rPr lang="ar-SY" b="1" dirty="0" smtClean="0">
                <a:latin typeface="Oswald" panose="02000503000000000000" pitchFamily="2" charset="0"/>
              </a:rPr>
              <a:t> العمود الفقري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جزءاً</a:t>
            </a:r>
            <a:r>
              <a:rPr lang="ar-SY" b="1" dirty="0" smtClean="0">
                <a:latin typeface="Oswald" panose="02000503000000000000" pitchFamily="2" charset="0"/>
              </a:rPr>
              <a:t> من الهيكل الداخلي الذي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يدعم</a:t>
            </a:r>
            <a:r>
              <a:rPr lang="ar-SY" b="1" dirty="0" smtClean="0">
                <a:latin typeface="Oswald" panose="02000503000000000000" pitchFamily="2" charset="0"/>
              </a:rPr>
              <a:t> الجسم و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يسمح بحريّة الحركة </a:t>
            </a:r>
            <a:r>
              <a:rPr lang="ar-SY" b="1" dirty="0" smtClean="0">
                <a:latin typeface="Oswald" panose="02000503000000000000" pitchFamily="2" charset="0"/>
              </a:rPr>
              <a:t>للحيوانات الثقيلة 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04557" y="1365690"/>
            <a:ext cx="3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b="1" dirty="0" smtClean="0">
                <a:latin typeface="Oswald" panose="02000503000000000000" pitchFamily="2" charset="0"/>
              </a:rPr>
              <a:t>العمود الفقري هو ما يُميّز الفقاريات من اللافقاريات 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226300" y="141631"/>
            <a:ext cx="4833905" cy="913563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47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ما الفقاريات ؟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8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000" y="4240714"/>
            <a:ext cx="2222824" cy="142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9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3438199" y="100446"/>
            <a:ext cx="1501787" cy="2027914"/>
            <a:chOff x="740516" y="2514485"/>
            <a:chExt cx="2201565" cy="3112311"/>
          </a:xfrm>
        </p:grpSpPr>
        <p:sp>
          <p:nvSpPr>
            <p:cNvPr id="90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94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9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3" y="3909707"/>
              <a:ext cx="1842102" cy="1266109"/>
            </a:xfrm>
            <a:prstGeom prst="rect">
              <a:avLst/>
            </a:prstGeom>
          </p:spPr>
        </p:pic>
      </p:grpSp>
      <p:sp>
        <p:nvSpPr>
          <p:cNvPr id="100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3366244" y="26432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41" y="4285728"/>
            <a:ext cx="2452762" cy="138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7" y="4240714"/>
            <a:ext cx="2140760" cy="142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2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3" grpId="0"/>
          <p:bldP spid="9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8"/>
              <a:chOff x="3299468" y="5457935"/>
              <a:chExt cx="2143232" cy="541268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الفقارية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6913008" y="24242"/>
            <a:ext cx="5147197" cy="972772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512665" y="1591760"/>
              <a:ext cx="2941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ما وظيفة العمود الفقري ؟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952693" y="1140336"/>
            <a:ext cx="5158139" cy="748429"/>
            <a:chOff x="7159495" y="1381123"/>
            <a:chExt cx="4802475" cy="748429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0692590" y="1483221"/>
              <a:ext cx="1269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159495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164855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51736" y="1453696"/>
              <a:ext cx="2915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ما فائدة العمود الفقري للحيوانات التي تعيش على اليابسة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259798" y="2601445"/>
            <a:ext cx="935704" cy="73454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6851641" y="70746"/>
            <a:ext cx="1392327" cy="5773809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5256899" y="2511314"/>
            <a:ext cx="4851649" cy="923330"/>
            <a:chOff x="2963607" y="5351431"/>
            <a:chExt cx="3521780" cy="923330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178410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2963607" y="5351431"/>
              <a:ext cx="3368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العمود الفقري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يُمكِّن </a:t>
              </a: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حيوانات اليابسة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ليكون لها جسم قوي لتحملَ وزناً أكبر , كما أنَّ الحيوانات الفقارية تنمو أكثر من الحيوانات اللافقارية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151726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980591" y="1441247"/>
              <a:ext cx="323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dirty="0">
                  <a:latin typeface="Oswald" panose="02000503000000000000" pitchFamily="2" charset="0"/>
                </a:rPr>
                <a:t>ما فائدة العمود الفقري للحيوانات التي تعيش </a:t>
              </a:r>
              <a:r>
                <a:rPr lang="ar-SY" b="1" dirty="0" smtClean="0">
                  <a:latin typeface="Oswald" panose="02000503000000000000" pitchFamily="2" charset="0"/>
                </a:rPr>
                <a:t>تحت الماء؟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9999997" y="5389410"/>
            <a:ext cx="1059686" cy="913826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6195805" y="2572873"/>
            <a:ext cx="1612036" cy="656752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4838700" y="5384658"/>
            <a:ext cx="5334917" cy="923330"/>
            <a:chOff x="2354625" y="2716297"/>
            <a:chExt cx="5334917" cy="923330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7382649" y="3085947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2354625" y="2716297"/>
              <a:ext cx="50584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b="1" dirty="0">
                  <a:solidFill>
                    <a:srgbClr val="FFFF00"/>
                  </a:solidFill>
                </a:rPr>
                <a:t>العمود الفقري </a:t>
              </a:r>
              <a:r>
                <a:rPr lang="ar-SY" b="1" dirty="0">
                  <a:solidFill>
                    <a:schemeClr val="bg1"/>
                  </a:solidFill>
                </a:rPr>
                <a:t>يُمكِّن </a:t>
              </a:r>
              <a:r>
                <a:rPr lang="ar-SY" b="1" dirty="0" smtClean="0">
                  <a:solidFill>
                    <a:srgbClr val="FFFF00"/>
                  </a:solidFill>
                </a:rPr>
                <a:t>الحيوانات المائية </a:t>
              </a:r>
              <a:r>
                <a:rPr lang="ar-SY" b="1" dirty="0" smtClean="0">
                  <a:solidFill>
                    <a:schemeClr val="bg1"/>
                  </a:solidFill>
                </a:rPr>
                <a:t>لتنمو بشكل أكبر لكن معظم وزنها مدعوم بالماء , </a:t>
              </a:r>
              <a:r>
                <a:rPr lang="ar-SY" b="1" dirty="0">
                  <a:solidFill>
                    <a:schemeClr val="bg1"/>
                  </a:solidFill>
                </a:rPr>
                <a:t>الثدييات المائية التي تأتي إلى الأرض يكون لها عمود فقري كبير لدعم وزنها على الأرض  </a:t>
              </a: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1947452"/>
              <a:ext cx="2143232" cy="593959"/>
              <a:chOff x="3299468" y="5405243"/>
              <a:chExt cx="2143232" cy="593959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05243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54905" y="3374409"/>
            <a:ext cx="1002416" cy="911319"/>
            <a:chOff x="1208525" y="2528270"/>
            <a:chExt cx="1342929" cy="1220887"/>
          </a:xfrm>
          <a:solidFill>
            <a:srgbClr val="00CC99"/>
          </a:solidFill>
        </p:grpSpPr>
        <p:sp>
          <p:nvSpPr>
            <p:cNvPr id="60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525" y="2786272"/>
              <a:ext cx="1342929" cy="7569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7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المملكة الحيوانيّة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3" name="Rectangle 3">
            <a:extLst>
              <a:ext uri="{FF2B5EF4-FFF2-40B4-BE49-F238E27FC236}">
                <a16:creationId xmlns=""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6">
            <a:extLst>
              <a:ext uri="{FF2B5EF4-FFF2-40B4-BE49-F238E27FC236}">
                <a16:creationId xmlns=""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7">
            <a:extLst>
              <a:ext uri="{FF2B5EF4-FFF2-40B4-BE49-F238E27FC236}">
                <a16:creationId xmlns=""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79">
            <a:extLst>
              <a:ext uri="{FF2B5EF4-FFF2-40B4-BE49-F238E27FC236}">
                <a16:creationId xmlns=""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840333" y="387613"/>
            <a:ext cx="5394127" cy="1700919"/>
            <a:chOff x="1048875" y="1618778"/>
            <a:chExt cx="5394127" cy="1700919"/>
          </a:xfrm>
        </p:grpSpPr>
        <p:sp>
          <p:nvSpPr>
            <p:cNvPr id="87" name="Rectangle 62">
              <a:extLst>
                <a:ext uri="{FF2B5EF4-FFF2-40B4-BE49-F238E27FC236}">
                  <a16:creationId xmlns=""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46">
              <a:extLst>
                <a:ext uri="{FF2B5EF4-FFF2-40B4-BE49-F238E27FC236}">
                  <a16:creationId xmlns=""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2320117" y="2061261"/>
              <a:ext cx="2433931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">
              <a:extLst>
                <a:ext uri="{FF2B5EF4-FFF2-40B4-BE49-F238E27FC236}">
                  <a16:creationId xmlns=""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Parallelogram 10">
              <a:extLst>
                <a:ext uri="{FF2B5EF4-FFF2-40B4-BE49-F238E27FC236}">
                  <a16:creationId xmlns=""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11">
              <a:extLst>
                <a:ext uri="{FF2B5EF4-FFF2-40B4-BE49-F238E27FC236}">
                  <a16:creationId xmlns=""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2285741" y="1664900"/>
              <a:ext cx="247325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39">
              <a:extLst>
                <a:ext uri="{FF2B5EF4-FFF2-40B4-BE49-F238E27FC236}">
                  <a16:creationId xmlns=""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714906" y="1618778"/>
              <a:ext cx="1107767" cy="1107767"/>
              <a:chOff x="10918433" y="426765"/>
              <a:chExt cx="1107767" cy="1107767"/>
            </a:xfrm>
          </p:grpSpPr>
          <p:sp>
            <p:nvSpPr>
              <p:cNvPr id="144" name="Oval 40">
                <a:extLst>
                  <a:ext uri="{FF2B5EF4-FFF2-40B4-BE49-F238E27FC236}">
                    <a16:creationId xmlns=""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918433" y="42676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41">
                <a:extLst>
                  <a:ext uri="{FF2B5EF4-FFF2-40B4-BE49-F238E27FC236}">
                    <a16:creationId xmlns=""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1029630" y="53796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1" name="Graphic 57" descr="Bullseye">
              <a:extLst>
                <a:ext uri="{FF2B5EF4-FFF2-40B4-BE49-F238E27FC236}">
                  <a16:creationId xmlns=""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9195" y="1944899"/>
              <a:ext cx="457200" cy="457200"/>
            </a:xfrm>
            <a:prstGeom prst="rect">
              <a:avLst/>
            </a:prstGeom>
          </p:spPr>
        </p:pic>
        <p:sp>
          <p:nvSpPr>
            <p:cNvPr id="142" name="TextBox 67">
              <a:extLst>
                <a:ext uri="{FF2B5EF4-FFF2-40B4-BE49-F238E27FC236}">
                  <a16:creationId xmlns=""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الفقاريات</a:t>
              </a:r>
            </a:p>
          </p:txBody>
        </p:sp>
        <p:sp>
          <p:nvSpPr>
            <p:cNvPr id="143" name="TextBox 83">
              <a:extLst>
                <a:ext uri="{FF2B5EF4-FFF2-40B4-BE49-F238E27FC236}">
                  <a16:creationId xmlns="" xmlns:a16="http://schemas.microsoft.com/office/drawing/2014/main" id="{884F5F42-1399-4ED0-A748-A4A9821B8B27}"/>
                </a:ext>
              </a:extLst>
            </p:cNvPr>
            <p:cNvSpPr txBox="1"/>
            <p:nvPr/>
          </p:nvSpPr>
          <p:spPr>
            <a:xfrm>
              <a:off x="1048875" y="1981809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حيوانات لها عمود فقري </a:t>
              </a:r>
            </a:p>
          </p:txBody>
        </p:sp>
      </p:grpSp>
      <p:sp>
        <p:nvSpPr>
          <p:cNvPr id="146" name="Rectangle: Top Corners Rounded 88">
            <a:extLst>
              <a:ext uri="{FF2B5EF4-FFF2-40B4-BE49-F238E27FC236}">
                <a16:creationId xmlns=""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7008" y="75064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84">
            <a:extLst>
              <a:ext uri="{FF2B5EF4-FFF2-40B4-BE49-F238E27FC236}">
                <a16:creationId xmlns=""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7648459" y="1912194"/>
            <a:ext cx="4631359" cy="1654797"/>
            <a:chOff x="1811643" y="1664900"/>
            <a:chExt cx="4631359" cy="1654797"/>
          </a:xfrm>
        </p:grpSpPr>
        <p:sp>
          <p:nvSpPr>
            <p:cNvPr id="148" name="Rectangle 85">
              <a:extLst>
                <a:ext uri="{FF2B5EF4-FFF2-40B4-BE49-F238E27FC236}">
                  <a16:creationId xmlns=""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13">
              <a:extLst>
                <a:ext uri="{FF2B5EF4-FFF2-40B4-BE49-F238E27FC236}">
                  <a16:creationId xmlns=""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2515883" y="2047901"/>
              <a:ext cx="2238620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15">
              <a:extLst>
                <a:ext uri="{FF2B5EF4-FFF2-40B4-BE49-F238E27FC236}">
                  <a16:creationId xmlns=""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Parallelogram 118">
              <a:extLst>
                <a:ext uri="{FF2B5EF4-FFF2-40B4-BE49-F238E27FC236}">
                  <a16:creationId xmlns=""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20">
              <a:extLst>
                <a:ext uri="{FF2B5EF4-FFF2-40B4-BE49-F238E27FC236}">
                  <a16:creationId xmlns=""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2431036" y="1664900"/>
              <a:ext cx="2327963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21">
              <a:extLst>
                <a:ext uri="{FF2B5EF4-FFF2-40B4-BE49-F238E27FC236}">
                  <a16:creationId xmlns="" xmlns:a16="http://schemas.microsoft.com/office/drawing/2014/main" id="{25279508-CC9D-491A-B697-DF63F79E1014}"/>
                </a:ext>
              </a:extLst>
            </p:cNvPr>
            <p:cNvGrpSpPr/>
            <p:nvPr/>
          </p:nvGrpSpPr>
          <p:grpSpPr>
            <a:xfrm>
              <a:off x="1811643" y="1673219"/>
              <a:ext cx="1107767" cy="1107767"/>
              <a:chOff x="11015170" y="481206"/>
              <a:chExt cx="1107767" cy="1107767"/>
            </a:xfrm>
          </p:grpSpPr>
          <p:sp>
            <p:nvSpPr>
              <p:cNvPr id="158" name="Oval 126">
                <a:extLst>
                  <a:ext uri="{FF2B5EF4-FFF2-40B4-BE49-F238E27FC236}">
                    <a16:creationId xmlns="" xmlns:a16="http://schemas.microsoft.com/office/drawing/2014/main" id="{44E6155E-78C3-4B1B-BF1B-F7E44335250C}"/>
                  </a:ext>
                </a:extLst>
              </p:cNvPr>
              <p:cNvSpPr/>
              <p:nvPr/>
            </p:nvSpPr>
            <p:spPr>
              <a:xfrm>
                <a:off x="11015170" y="481206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27">
                <a:extLst>
                  <a:ext uri="{FF2B5EF4-FFF2-40B4-BE49-F238E27FC236}">
                    <a16:creationId xmlns="" xmlns:a16="http://schemas.microsoft.com/office/drawing/2014/main" id="{DB168712-3040-40B1-A5DC-7D5C83E01417}"/>
                  </a:ext>
                </a:extLst>
              </p:cNvPr>
              <p:cNvSpPr/>
              <p:nvPr/>
            </p:nvSpPr>
            <p:spPr>
              <a:xfrm>
                <a:off x="11126367" y="592403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22">
              <a:extLst>
                <a:ext uri="{FF2B5EF4-FFF2-40B4-BE49-F238E27FC236}">
                  <a16:creationId xmlns=""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55" name="Graphic 123" descr="Bullseye">
              <a:extLst>
                <a:ext uri="{FF2B5EF4-FFF2-40B4-BE49-F238E27FC236}">
                  <a16:creationId xmlns="" xmlns:a16="http://schemas.microsoft.com/office/drawing/2014/main" id="{58040BEE-518D-4E64-AABB-74CAA856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15932" y="1999340"/>
              <a:ext cx="457200" cy="457200"/>
            </a:xfrm>
            <a:prstGeom prst="rect">
              <a:avLst/>
            </a:prstGeom>
          </p:spPr>
        </p:pic>
        <p:sp>
          <p:nvSpPr>
            <p:cNvPr id="156" name="TextBox 124">
              <a:extLst>
                <a:ext uri="{FF2B5EF4-FFF2-40B4-BE49-F238E27FC236}">
                  <a16:creationId xmlns=""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الحيوانات الفقارية</a:t>
              </a:r>
            </a:p>
            <a:p>
              <a:pPr algn="r"/>
              <a:endParaRPr lang="ar-SY" b="1" dirty="0">
                <a:solidFill>
                  <a:srgbClr val="008080"/>
                </a:solidFill>
              </a:endParaRPr>
            </a:p>
          </p:txBody>
        </p:sp>
        <p:sp>
          <p:nvSpPr>
            <p:cNvPr id="157" name="TextBox 125">
              <a:extLst>
                <a:ext uri="{FF2B5EF4-FFF2-40B4-BE49-F238E27FC236}">
                  <a16:creationId xmlns="" xmlns:a16="http://schemas.microsoft.com/office/drawing/2014/main" id="{66DF338D-E820-41FD-A413-D5A25E112924}"/>
                </a:ext>
              </a:extLst>
            </p:cNvPr>
            <p:cNvSpPr txBox="1"/>
            <p:nvPr/>
          </p:nvSpPr>
          <p:spPr>
            <a:xfrm>
              <a:off x="2431036" y="1967816"/>
              <a:ext cx="2407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تصنف الحيوانات الفقارية إلى :</a:t>
              </a:r>
            </a:p>
          </p:txBody>
        </p:sp>
      </p:grpSp>
      <p:sp>
        <p:nvSpPr>
          <p:cNvPr id="160" name="Rectangle: Top Corners Rounded 110">
            <a:extLst>
              <a:ext uri="{FF2B5EF4-FFF2-40B4-BE49-F238E27FC236}">
                <a16:creationId xmlns="" xmlns:a16="http://schemas.microsoft.com/office/drawing/2014/main" id="{EB347667-1BAF-40A5-A366-B5226CA4DDBF}"/>
              </a:ext>
            </a:extLst>
          </p:cNvPr>
          <p:cNvSpPr/>
          <p:nvPr/>
        </p:nvSpPr>
        <p:spPr>
          <a:xfrm>
            <a:off x="11632303" y="36531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1" name="Group 111">
            <a:extLst>
              <a:ext uri="{FF2B5EF4-FFF2-40B4-BE49-F238E27FC236}">
                <a16:creationId xmlns="" xmlns:a16="http://schemas.microsoft.com/office/drawing/2014/main" id="{0381F73B-4FA4-479A-A8EF-C18FA461D138}"/>
              </a:ext>
            </a:extLst>
          </p:cNvPr>
          <p:cNvGrpSpPr/>
          <p:nvPr/>
        </p:nvGrpSpPr>
        <p:grpSpPr>
          <a:xfrm>
            <a:off x="5552221" y="3311909"/>
            <a:ext cx="6679553" cy="1692153"/>
            <a:chOff x="-236551" y="1627544"/>
            <a:chExt cx="6679553" cy="1692153"/>
          </a:xfrm>
        </p:grpSpPr>
        <p:sp>
          <p:nvSpPr>
            <p:cNvPr id="162" name="Rectangle 112">
              <a:extLst>
                <a:ext uri="{FF2B5EF4-FFF2-40B4-BE49-F238E27FC236}">
                  <a16:creationId xmlns="" xmlns:a16="http://schemas.microsoft.com/office/drawing/2014/main" id="{E33E1216-24A5-4179-A410-67F5DB1870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14">
              <a:extLst>
                <a:ext uri="{FF2B5EF4-FFF2-40B4-BE49-F238E27FC236}">
                  <a16:creationId xmlns="" xmlns:a16="http://schemas.microsoft.com/office/drawing/2014/main" id="{B55BDE90-5FCB-4A13-8F7C-EA3AE0F478B3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 116">
              <a:extLst>
                <a:ext uri="{FF2B5EF4-FFF2-40B4-BE49-F238E27FC236}">
                  <a16:creationId xmlns="" xmlns:a16="http://schemas.microsoft.com/office/drawing/2014/main" id="{35D5D3D5-E723-452C-94F1-5AEDA646839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17">
              <a:extLst>
                <a:ext uri="{FF2B5EF4-FFF2-40B4-BE49-F238E27FC236}">
                  <a16:creationId xmlns="" xmlns:a16="http://schemas.microsoft.com/office/drawing/2014/main" id="{955592C6-264D-4BC5-BAE6-A5D6F1A7A64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19">
              <a:extLst>
                <a:ext uri="{FF2B5EF4-FFF2-40B4-BE49-F238E27FC236}">
                  <a16:creationId xmlns="" xmlns:a16="http://schemas.microsoft.com/office/drawing/2014/main" id="{F0A4F14D-ACEF-4C4E-B2F7-0A1A19C7605A}"/>
                </a:ext>
              </a:extLst>
            </p:cNvPr>
            <p:cNvSpPr/>
            <p:nvPr/>
          </p:nvSpPr>
          <p:spPr>
            <a:xfrm flipH="1">
              <a:off x="382336" y="1664900"/>
              <a:ext cx="4376664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28">
              <a:extLst>
                <a:ext uri="{FF2B5EF4-FFF2-40B4-BE49-F238E27FC236}">
                  <a16:creationId xmlns="" xmlns:a16="http://schemas.microsoft.com/office/drawing/2014/main" id="{29990AB7-EBA3-441D-96DA-CD25EBD6D9E5}"/>
                </a:ext>
              </a:extLst>
            </p:cNvPr>
            <p:cNvGrpSpPr/>
            <p:nvPr/>
          </p:nvGrpSpPr>
          <p:grpSpPr>
            <a:xfrm>
              <a:off x="-236551" y="1627544"/>
              <a:ext cx="1107767" cy="1107767"/>
              <a:chOff x="8966976" y="435531"/>
              <a:chExt cx="1107767" cy="1107767"/>
            </a:xfrm>
          </p:grpSpPr>
          <p:sp>
            <p:nvSpPr>
              <p:cNvPr id="172" name="Oval 133">
                <a:extLst>
                  <a:ext uri="{FF2B5EF4-FFF2-40B4-BE49-F238E27FC236}">
                    <a16:creationId xmlns="" xmlns:a16="http://schemas.microsoft.com/office/drawing/2014/main" id="{A2888251-64F8-4EFA-9CF2-A0AB190A5206}"/>
                  </a:ext>
                </a:extLst>
              </p:cNvPr>
              <p:cNvSpPr/>
              <p:nvPr/>
            </p:nvSpPr>
            <p:spPr>
              <a:xfrm>
                <a:off x="8966976" y="435531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34">
                <a:extLst>
                  <a:ext uri="{FF2B5EF4-FFF2-40B4-BE49-F238E27FC236}">
                    <a16:creationId xmlns="" xmlns:a16="http://schemas.microsoft.com/office/drawing/2014/main" id="{19D443DB-F12B-489D-80B5-878E32E45191}"/>
                  </a:ext>
                </a:extLst>
              </p:cNvPr>
              <p:cNvSpPr/>
              <p:nvPr/>
            </p:nvSpPr>
            <p:spPr>
              <a:xfrm>
                <a:off x="9078173" y="546728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TextBox 129">
              <a:extLst>
                <a:ext uri="{FF2B5EF4-FFF2-40B4-BE49-F238E27FC236}">
                  <a16:creationId xmlns="" xmlns:a16="http://schemas.microsoft.com/office/drawing/2014/main" id="{35F208BD-AB99-407E-BA90-C46A1C7654E4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69" name="Graphic 130" descr="Bullseye">
              <a:extLst>
                <a:ext uri="{FF2B5EF4-FFF2-40B4-BE49-F238E27FC236}">
                  <a16:creationId xmlns="" xmlns:a16="http://schemas.microsoft.com/office/drawing/2014/main" id="{5340F062-BEBD-4137-8D3E-DAFC7D07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38" y="1953665"/>
              <a:ext cx="457200" cy="457200"/>
            </a:xfrm>
            <a:prstGeom prst="rect">
              <a:avLst/>
            </a:prstGeom>
          </p:spPr>
        </p:pic>
        <p:sp>
          <p:nvSpPr>
            <p:cNvPr id="170" name="TextBox 131">
              <a:extLst>
                <a:ext uri="{FF2B5EF4-FFF2-40B4-BE49-F238E27FC236}">
                  <a16:creationId xmlns="" xmlns:a16="http://schemas.microsoft.com/office/drawing/2014/main" id="{F5927B67-FC3A-41BB-ACE7-FAAC65CBCEAA}"/>
                </a:ext>
              </a:extLst>
            </p:cNvPr>
            <p:cNvSpPr txBox="1"/>
            <p:nvPr/>
          </p:nvSpPr>
          <p:spPr>
            <a:xfrm>
              <a:off x="822247" y="1691928"/>
              <a:ext cx="3950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008080"/>
                  </a:solidFill>
                </a:rPr>
                <a:t>فقاريات  ثابتة درجة </a:t>
              </a:r>
              <a:r>
                <a:rPr lang="ar-SY" sz="1600" b="1" dirty="0" smtClean="0">
                  <a:solidFill>
                    <a:srgbClr val="008080"/>
                  </a:solidFill>
                </a:rPr>
                <a:t>الحرارة </a:t>
              </a:r>
              <a:r>
                <a:rPr lang="ar-SY" sz="1600" b="1" dirty="0" smtClean="0"/>
                <a:t>: لا تتغير درجة حرارة أجسامها كثيراً و تستخدم طاقة الغذاء لتُحافظ على درجة أجسامها ثابتة </a:t>
              </a:r>
              <a:r>
                <a:rPr lang="ar-SY" sz="1600" b="1" dirty="0" smtClean="0">
                  <a:solidFill>
                    <a:srgbClr val="C00000"/>
                  </a:solidFill>
                </a:rPr>
                <a:t>الطيور, الثدييات</a:t>
              </a:r>
              <a:endParaRPr lang="ar-SY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7" name="Rectangle: Top Corners Rounded 77">
            <a:extLst>
              <a:ext uri="{FF2B5EF4-FFF2-40B4-BE49-F238E27FC236}">
                <a16:creationId xmlns=""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3988" y="222262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Top Corners Rounded 110">
            <a:extLst>
              <a:ext uri="{FF2B5EF4-FFF2-40B4-BE49-F238E27FC236}">
                <a16:creationId xmlns="" xmlns:a16="http://schemas.microsoft.com/office/drawing/2014/main" id="{EB347667-1BAF-40A5-A366-B5226CA4DDBF}"/>
              </a:ext>
            </a:extLst>
          </p:cNvPr>
          <p:cNvSpPr/>
          <p:nvPr/>
        </p:nvSpPr>
        <p:spPr>
          <a:xfrm>
            <a:off x="11644336" y="513394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9" name="Group 111">
            <a:extLst>
              <a:ext uri="{FF2B5EF4-FFF2-40B4-BE49-F238E27FC236}">
                <a16:creationId xmlns="" xmlns:a16="http://schemas.microsoft.com/office/drawing/2014/main" id="{0381F73B-4FA4-479A-A8EF-C18FA461D138}"/>
              </a:ext>
            </a:extLst>
          </p:cNvPr>
          <p:cNvGrpSpPr/>
          <p:nvPr/>
        </p:nvGrpSpPr>
        <p:grpSpPr>
          <a:xfrm>
            <a:off x="5538654" y="4826403"/>
            <a:ext cx="6705153" cy="1658473"/>
            <a:chOff x="-262151" y="1661224"/>
            <a:chExt cx="6705153" cy="1658473"/>
          </a:xfrm>
        </p:grpSpPr>
        <p:sp>
          <p:nvSpPr>
            <p:cNvPr id="190" name="Rectangle 112">
              <a:extLst>
                <a:ext uri="{FF2B5EF4-FFF2-40B4-BE49-F238E27FC236}">
                  <a16:creationId xmlns="" xmlns:a16="http://schemas.microsoft.com/office/drawing/2014/main" id="{E33E1216-24A5-4179-A410-67F5DB1870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14">
              <a:extLst>
                <a:ext uri="{FF2B5EF4-FFF2-40B4-BE49-F238E27FC236}">
                  <a16:creationId xmlns="" xmlns:a16="http://schemas.microsoft.com/office/drawing/2014/main" id="{B55BDE90-5FCB-4A13-8F7C-EA3AE0F478B3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16">
              <a:extLst>
                <a:ext uri="{FF2B5EF4-FFF2-40B4-BE49-F238E27FC236}">
                  <a16:creationId xmlns="" xmlns:a16="http://schemas.microsoft.com/office/drawing/2014/main" id="{35D5D3D5-E723-452C-94F1-5AEDA646839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17">
              <a:extLst>
                <a:ext uri="{FF2B5EF4-FFF2-40B4-BE49-F238E27FC236}">
                  <a16:creationId xmlns="" xmlns:a16="http://schemas.microsoft.com/office/drawing/2014/main" id="{955592C6-264D-4BC5-BAE6-A5D6F1A7A64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Rectangle 119">
              <a:extLst>
                <a:ext uri="{FF2B5EF4-FFF2-40B4-BE49-F238E27FC236}">
                  <a16:creationId xmlns="" xmlns:a16="http://schemas.microsoft.com/office/drawing/2014/main" id="{F0A4F14D-ACEF-4C4E-B2F7-0A1A19C7605A}"/>
                </a:ext>
              </a:extLst>
            </p:cNvPr>
            <p:cNvSpPr/>
            <p:nvPr/>
          </p:nvSpPr>
          <p:spPr>
            <a:xfrm flipH="1">
              <a:off x="-137388" y="1664900"/>
              <a:ext cx="4896385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5" name="Group 128">
              <a:extLst>
                <a:ext uri="{FF2B5EF4-FFF2-40B4-BE49-F238E27FC236}">
                  <a16:creationId xmlns="" xmlns:a16="http://schemas.microsoft.com/office/drawing/2014/main" id="{29990AB7-EBA3-441D-96DA-CD25EBD6D9E5}"/>
                </a:ext>
              </a:extLst>
            </p:cNvPr>
            <p:cNvGrpSpPr/>
            <p:nvPr/>
          </p:nvGrpSpPr>
          <p:grpSpPr>
            <a:xfrm>
              <a:off x="-262151" y="1661224"/>
              <a:ext cx="1107767" cy="1107767"/>
              <a:chOff x="8941376" y="469211"/>
              <a:chExt cx="1107767" cy="1107767"/>
            </a:xfrm>
          </p:grpSpPr>
          <p:sp>
            <p:nvSpPr>
              <p:cNvPr id="200" name="Oval 133">
                <a:extLst>
                  <a:ext uri="{FF2B5EF4-FFF2-40B4-BE49-F238E27FC236}">
                    <a16:creationId xmlns="" xmlns:a16="http://schemas.microsoft.com/office/drawing/2014/main" id="{A2888251-64F8-4EFA-9CF2-A0AB190A5206}"/>
                  </a:ext>
                </a:extLst>
              </p:cNvPr>
              <p:cNvSpPr/>
              <p:nvPr/>
            </p:nvSpPr>
            <p:spPr>
              <a:xfrm>
                <a:off x="8941376" y="469211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34">
                <a:extLst>
                  <a:ext uri="{FF2B5EF4-FFF2-40B4-BE49-F238E27FC236}">
                    <a16:creationId xmlns="" xmlns:a16="http://schemas.microsoft.com/office/drawing/2014/main" id="{19D443DB-F12B-489D-80B5-878E32E45191}"/>
                  </a:ext>
                </a:extLst>
              </p:cNvPr>
              <p:cNvSpPr/>
              <p:nvPr/>
            </p:nvSpPr>
            <p:spPr>
              <a:xfrm>
                <a:off x="9052573" y="580408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6" name="TextBox 129">
              <a:extLst>
                <a:ext uri="{FF2B5EF4-FFF2-40B4-BE49-F238E27FC236}">
                  <a16:creationId xmlns="" xmlns:a16="http://schemas.microsoft.com/office/drawing/2014/main" id="{35F208BD-AB99-407E-BA90-C46A1C7654E4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97" name="Graphic 130" descr="Bullseye">
              <a:extLst>
                <a:ext uri="{FF2B5EF4-FFF2-40B4-BE49-F238E27FC236}">
                  <a16:creationId xmlns="" xmlns:a16="http://schemas.microsoft.com/office/drawing/2014/main" id="{5340F062-BEBD-4137-8D3E-DAFC7D07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38" y="1987345"/>
              <a:ext cx="457200" cy="457200"/>
            </a:xfrm>
            <a:prstGeom prst="rect">
              <a:avLst/>
            </a:prstGeom>
          </p:spPr>
        </p:pic>
        <p:sp>
          <p:nvSpPr>
            <p:cNvPr id="198" name="TextBox 131">
              <a:extLst>
                <a:ext uri="{FF2B5EF4-FFF2-40B4-BE49-F238E27FC236}">
                  <a16:creationId xmlns="" xmlns:a16="http://schemas.microsoft.com/office/drawing/2014/main" id="{F5927B67-FC3A-41BB-ACE7-FAAC65CBCEAA}"/>
                </a:ext>
              </a:extLst>
            </p:cNvPr>
            <p:cNvSpPr txBox="1"/>
            <p:nvPr/>
          </p:nvSpPr>
          <p:spPr>
            <a:xfrm>
              <a:off x="709439" y="1764769"/>
              <a:ext cx="4123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008080"/>
                  </a:solidFill>
                </a:rPr>
                <a:t>فقاريات متغيرة درجة </a:t>
              </a:r>
              <a:r>
                <a:rPr lang="ar-SY" sz="1600" b="1" dirty="0" smtClean="0">
                  <a:solidFill>
                    <a:srgbClr val="008080"/>
                  </a:solidFill>
                </a:rPr>
                <a:t>الحرارة </a:t>
              </a:r>
              <a:r>
                <a:rPr lang="ar-SY" sz="1600" b="1" dirty="0" smtClean="0"/>
                <a:t>: التي لا تستطيع تنظيم درجة حرارة أجسامها,حيث تتغير تبعاً لدرجة حرارة البيئة المحيطة وتستمد حرارتها منها </a:t>
              </a:r>
              <a:r>
                <a:rPr lang="ar-SY" sz="1600" b="1" dirty="0" smtClean="0">
                  <a:solidFill>
                    <a:srgbClr val="C00000"/>
                  </a:solidFill>
                </a:rPr>
                <a:t>البرمائيات و الزواحف والأسماك</a:t>
              </a:r>
              <a:endParaRPr lang="ar-SY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2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5881985" y="12651"/>
            <a:ext cx="1501787" cy="2027914"/>
            <a:chOff x="740516" y="2514485"/>
            <a:chExt cx="2201565" cy="3112311"/>
          </a:xfrm>
        </p:grpSpPr>
        <p:sp>
          <p:nvSpPr>
            <p:cNvPr id="203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205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06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3" y="3909707"/>
              <a:ext cx="1842102" cy="1266109"/>
            </a:xfrm>
            <a:prstGeom prst="rect">
              <a:avLst/>
            </a:prstGeom>
          </p:spPr>
        </p:pic>
      </p:grpSp>
      <p:sp>
        <p:nvSpPr>
          <p:cNvPr id="207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5810030" y="176532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Freeform: Shape 233">
            <a:extLst>
              <a:ext uri="{FF2B5EF4-FFF2-40B4-BE49-F238E27FC236}">
                <a16:creationId xmlns="" xmlns:a16="http://schemas.microsoft.com/office/drawing/2014/main" id="{26C0B1E5-CF2B-4B90-90D0-C71523FBBBB6}"/>
              </a:ext>
            </a:extLst>
          </p:cNvPr>
          <p:cNvSpPr/>
          <p:nvPr/>
        </p:nvSpPr>
        <p:spPr>
          <a:xfrm flipH="1">
            <a:off x="6171108" y="-19144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6">
            <a:extLst>
              <a:ext uri="{FF2B5EF4-FFF2-40B4-BE49-F238E27FC236}">
                <a16:creationId xmlns=""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3737660" y="4563994"/>
            <a:ext cx="1501787" cy="2027914"/>
            <a:chOff x="740516" y="2514485"/>
            <a:chExt cx="2201565" cy="3112311"/>
          </a:xfrm>
        </p:grpSpPr>
        <p:sp>
          <p:nvSpPr>
            <p:cNvPr id="210" name="Rectangle: Rounded Corners 207">
              <a:extLst>
                <a:ext uri="{FF2B5EF4-FFF2-40B4-BE49-F238E27FC236}">
                  <a16:creationId xmlns=""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TextBox 208">
              <a:extLst>
                <a:ext uri="{FF2B5EF4-FFF2-40B4-BE49-F238E27FC236}">
                  <a16:creationId xmlns=""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212" name="TextBox 209">
              <a:extLst>
                <a:ext uri="{FF2B5EF4-FFF2-40B4-BE49-F238E27FC236}">
                  <a16:creationId xmlns=""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13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" r="18945"/>
            <a:stretch/>
          </p:blipFill>
          <p:spPr>
            <a:xfrm>
              <a:off x="1580163" y="3167104"/>
              <a:ext cx="1171624" cy="952300"/>
            </a:xfrm>
            <a:prstGeom prst="rect">
              <a:avLst/>
            </a:prstGeom>
          </p:spPr>
        </p:pic>
        <p:pic>
          <p:nvPicPr>
            <p:cNvPr id="99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928" y="4547696"/>
              <a:ext cx="1033859" cy="924618"/>
            </a:xfrm>
            <a:prstGeom prst="rect">
              <a:avLst/>
            </a:prstGeom>
          </p:spPr>
        </p:pic>
        <p:pic>
          <p:nvPicPr>
            <p:cNvPr id="102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84375" y1="68456" x2="68750" y2="79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52" y="3713807"/>
              <a:ext cx="1297469" cy="833889"/>
            </a:xfrm>
            <a:prstGeom prst="rect">
              <a:avLst/>
            </a:prstGeom>
          </p:spPr>
        </p:pic>
      </p:grpSp>
      <p:sp>
        <p:nvSpPr>
          <p:cNvPr id="214" name="Freeform: Shape 211">
            <a:extLst>
              <a:ext uri="{FF2B5EF4-FFF2-40B4-BE49-F238E27FC236}">
                <a16:creationId xmlns=""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3665705" y="472787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212">
            <a:extLst>
              <a:ext uri="{FF2B5EF4-FFF2-40B4-BE49-F238E27FC236}">
                <a16:creationId xmlns=""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3757276" y="448108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6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3737660" y="2307310"/>
            <a:ext cx="1501787" cy="2045770"/>
            <a:chOff x="740516" y="2514485"/>
            <a:chExt cx="2201565" cy="3139713"/>
          </a:xfrm>
        </p:grpSpPr>
        <p:sp>
          <p:nvSpPr>
            <p:cNvPr id="217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219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20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09" y="3272415"/>
              <a:ext cx="1339845" cy="1264260"/>
            </a:xfrm>
            <a:prstGeom prst="rect">
              <a:avLst/>
            </a:prstGeom>
          </p:spPr>
        </p:pic>
        <p:pic>
          <p:nvPicPr>
            <p:cNvPr id="100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0" b="19505"/>
            <a:stretch/>
          </p:blipFill>
          <p:spPr>
            <a:xfrm>
              <a:off x="1015365" y="4541996"/>
              <a:ext cx="1150610" cy="1112202"/>
            </a:xfrm>
            <a:prstGeom prst="rect">
              <a:avLst/>
            </a:prstGeom>
          </p:spPr>
        </p:pic>
      </p:grpSp>
      <p:sp>
        <p:nvSpPr>
          <p:cNvPr id="221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3665705" y="2471191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Freeform: Shape 226">
            <a:extLst>
              <a:ext uri="{FF2B5EF4-FFF2-40B4-BE49-F238E27FC236}">
                <a16:creationId xmlns=""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3744792" y="218825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4500061" y="922129"/>
            <a:ext cx="7147468" cy="1098360"/>
            <a:chOff x="7102835" y="1381123"/>
            <a:chExt cx="4623761" cy="763159"/>
          </a:xfrm>
        </p:grpSpPr>
        <p:sp>
          <p:nvSpPr>
            <p:cNvPr id="58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514704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8" y="1492795"/>
              <a:ext cx="575468" cy="42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b="1" dirty="0">
                <a:solidFill>
                  <a:srgbClr val="D60093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102835" y="1381124"/>
              <a:ext cx="40873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102836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767322" y="1502737"/>
              <a:ext cx="3422834" cy="64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noProof="0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تُقسمُ</a:t>
              </a:r>
              <a:r>
                <a:rPr lang="ar-SY" b="1" noProof="0" dirty="0" smtClean="0">
                  <a:latin typeface="Oswald" panose="02000503000000000000" pitchFamily="2" charset="0"/>
                </a:rPr>
                <a:t> الفقاريات إلى </a:t>
              </a:r>
              <a:r>
                <a:rPr lang="ar-SY" b="1" noProof="0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سبع طوائف </a:t>
              </a:r>
              <a:r>
                <a:rPr lang="ar-SY" b="1" noProof="0" dirty="0" smtClean="0">
                  <a:latin typeface="Oswald" panose="02000503000000000000" pitchFamily="2" charset="0"/>
                </a:rPr>
                <a:t>:الأسماك العديمة الفك ( اللافكيّة ) , و الأسماك الغضروفية , و الأسماك العظميّة , و </a:t>
              </a:r>
              <a:r>
                <a:rPr lang="ar-SY" b="1" dirty="0">
                  <a:latin typeface="Oswald" panose="02000503000000000000" pitchFamily="2" charset="0"/>
                </a:rPr>
                <a:t>الثدييات , و البرمائيات , و الزواحف, و الطيور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53" name="Freeform: Shape 119">
            <a:extLst>
              <a:ext uri="{FF2B5EF4-FFF2-40B4-BE49-F238E27FC236}">
                <a16:creationId xmlns="" xmlns:a16="http://schemas.microsoft.com/office/drawing/2014/main" id="{5AEE0025-643C-42E3-8471-651767F07696}"/>
              </a:ext>
            </a:extLst>
          </p:cNvPr>
          <p:cNvSpPr/>
          <p:nvPr/>
        </p:nvSpPr>
        <p:spPr>
          <a:xfrm flipH="1">
            <a:off x="6367933" y="117944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9724477" y="4377681"/>
            <a:ext cx="1501787" cy="2027914"/>
            <a:chOff x="740516" y="2514485"/>
            <a:chExt cx="2201565" cy="3112311"/>
          </a:xfrm>
        </p:grpSpPr>
        <p:sp>
          <p:nvSpPr>
            <p:cNvPr id="8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6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39703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الثدييات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0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42" y="3909707"/>
              <a:ext cx="1464222" cy="1266109"/>
            </a:xfrm>
            <a:prstGeom prst="rect">
              <a:avLst/>
            </a:prstGeom>
          </p:spPr>
        </p:pic>
      </p:grpSp>
      <p:sp>
        <p:nvSpPr>
          <p:cNvPr id="91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9652522" y="4541562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206">
            <a:extLst>
              <a:ext uri="{FF2B5EF4-FFF2-40B4-BE49-F238E27FC236}">
                <a16:creationId xmlns=""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6017386" y="4435353"/>
            <a:ext cx="1501787" cy="2027914"/>
            <a:chOff x="740516" y="2514485"/>
            <a:chExt cx="2201565" cy="3112311"/>
          </a:xfrm>
        </p:grpSpPr>
        <p:sp>
          <p:nvSpPr>
            <p:cNvPr id="93" name="Rectangle: Rounded Corners 207">
              <a:extLst>
                <a:ext uri="{FF2B5EF4-FFF2-40B4-BE49-F238E27FC236}">
                  <a16:creationId xmlns=""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208">
              <a:extLst>
                <a:ext uri="{FF2B5EF4-FFF2-40B4-BE49-F238E27FC236}">
                  <a16:creationId xmlns=""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95" name="TextBox 209">
              <a:extLst>
                <a:ext uri="{FF2B5EF4-FFF2-40B4-BE49-F238E27FC236}">
                  <a16:creationId xmlns=""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الزواحف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6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96" y="3882968"/>
              <a:ext cx="1801221" cy="1318729"/>
            </a:xfrm>
            <a:prstGeom prst="rect">
              <a:avLst/>
            </a:prstGeom>
          </p:spPr>
        </p:pic>
      </p:grpSp>
      <p:sp>
        <p:nvSpPr>
          <p:cNvPr id="97" name="Freeform: Shape 211">
            <a:extLst>
              <a:ext uri="{FF2B5EF4-FFF2-40B4-BE49-F238E27FC236}">
                <a16:creationId xmlns=""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5945431" y="459923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212">
            <a:extLst>
              <a:ext uri="{FF2B5EF4-FFF2-40B4-BE49-F238E27FC236}">
                <a16:creationId xmlns=""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6202318" y="431629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7865779" y="4399179"/>
            <a:ext cx="1501787" cy="2027914"/>
            <a:chOff x="740516" y="2514485"/>
            <a:chExt cx="2201565" cy="3112311"/>
          </a:xfrm>
        </p:grpSpPr>
        <p:sp>
          <p:nvSpPr>
            <p:cNvPr id="100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2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2947336"/>
              <a:ext cx="2162629" cy="99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r>
                <a:rPr lang="ar-SY" b="1" dirty="0">
                  <a:latin typeface="Century Gothic" panose="020B0502020202020204" pitchFamily="34" charset="0"/>
                </a:rPr>
                <a:t>البرمائيات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3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801" y="3906422"/>
              <a:ext cx="1600903" cy="1271824"/>
            </a:xfrm>
            <a:prstGeom prst="rect">
              <a:avLst/>
            </a:prstGeom>
          </p:spPr>
        </p:pic>
      </p:grpSp>
      <p:sp>
        <p:nvSpPr>
          <p:cNvPr id="104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7793824" y="456306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reeform: Shape 226">
            <a:extLst>
              <a:ext uri="{FF2B5EF4-FFF2-40B4-BE49-F238E27FC236}">
                <a16:creationId xmlns=""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8050711" y="428012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206">
            <a:extLst>
              <a:ext uri="{FF2B5EF4-FFF2-40B4-BE49-F238E27FC236}">
                <a16:creationId xmlns=""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4167083" y="4477877"/>
            <a:ext cx="1501787" cy="2027914"/>
            <a:chOff x="740516" y="2514485"/>
            <a:chExt cx="2201565" cy="3112311"/>
          </a:xfrm>
        </p:grpSpPr>
        <p:sp>
          <p:nvSpPr>
            <p:cNvPr id="107" name="Rectangle: Rounded Corners 207">
              <a:extLst>
                <a:ext uri="{FF2B5EF4-FFF2-40B4-BE49-F238E27FC236}">
                  <a16:creationId xmlns=""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208">
              <a:extLst>
                <a:ext uri="{FF2B5EF4-FFF2-40B4-BE49-F238E27FC236}">
                  <a16:creationId xmlns=""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9" name="TextBox 209">
              <a:extLst>
                <a:ext uri="{FF2B5EF4-FFF2-40B4-BE49-F238E27FC236}">
                  <a16:creationId xmlns=""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61738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الطيور 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0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14" y="3866429"/>
              <a:ext cx="1701585" cy="1351810"/>
            </a:xfrm>
            <a:prstGeom prst="rect">
              <a:avLst/>
            </a:prstGeom>
          </p:spPr>
        </p:pic>
      </p:grpSp>
      <p:sp>
        <p:nvSpPr>
          <p:cNvPr id="111" name="Freeform: Shape 211">
            <a:extLst>
              <a:ext uri="{FF2B5EF4-FFF2-40B4-BE49-F238E27FC236}">
                <a16:creationId xmlns=""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4095128" y="4641758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Freeform: Shape 212">
            <a:extLst>
              <a:ext uri="{FF2B5EF4-FFF2-40B4-BE49-F238E27FC236}">
                <a16:creationId xmlns=""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4352015" y="435881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3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7177585" y="2113006"/>
            <a:ext cx="1501787" cy="2027914"/>
            <a:chOff x="740516" y="2514485"/>
            <a:chExt cx="2201565" cy="3112311"/>
          </a:xfrm>
        </p:grpSpPr>
        <p:sp>
          <p:nvSpPr>
            <p:cNvPr id="11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16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أسماك غضروفية </a:t>
              </a:r>
            </a:p>
          </p:txBody>
        </p:sp>
        <p:pic>
          <p:nvPicPr>
            <p:cNvPr id="117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95" y="3909707"/>
              <a:ext cx="1755918" cy="1266109"/>
            </a:xfrm>
            <a:prstGeom prst="rect">
              <a:avLst/>
            </a:prstGeom>
          </p:spPr>
        </p:pic>
      </p:grpSp>
      <p:sp>
        <p:nvSpPr>
          <p:cNvPr id="118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7105630" y="227688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206">
            <a:extLst>
              <a:ext uri="{FF2B5EF4-FFF2-40B4-BE49-F238E27FC236}">
                <a16:creationId xmlns=""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5267829" y="2155549"/>
            <a:ext cx="1501787" cy="2027914"/>
            <a:chOff x="740516" y="2514485"/>
            <a:chExt cx="2201565" cy="3112311"/>
          </a:xfrm>
        </p:grpSpPr>
        <p:sp>
          <p:nvSpPr>
            <p:cNvPr id="120" name="Rectangle: Rounded Corners 207">
              <a:extLst>
                <a:ext uri="{FF2B5EF4-FFF2-40B4-BE49-F238E27FC236}">
                  <a16:creationId xmlns=""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208">
              <a:extLst>
                <a:ext uri="{FF2B5EF4-FFF2-40B4-BE49-F238E27FC236}">
                  <a16:creationId xmlns=""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2" name="TextBox 209">
              <a:extLst>
                <a:ext uri="{FF2B5EF4-FFF2-40B4-BE49-F238E27FC236}">
                  <a16:creationId xmlns=""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61738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latin typeface="Century Gothic" panose="020B0502020202020204" pitchFamily="34" charset="0"/>
                </a:rPr>
                <a:t>أسماك عظمية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3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96" y="3882014"/>
              <a:ext cx="1801221" cy="1320638"/>
            </a:xfrm>
            <a:prstGeom prst="rect">
              <a:avLst/>
            </a:prstGeom>
          </p:spPr>
        </p:pic>
      </p:grpSp>
      <p:sp>
        <p:nvSpPr>
          <p:cNvPr id="124" name="Freeform: Shape 211">
            <a:extLst>
              <a:ext uri="{FF2B5EF4-FFF2-40B4-BE49-F238E27FC236}">
                <a16:creationId xmlns=""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5195874" y="231943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212">
            <a:extLst>
              <a:ext uri="{FF2B5EF4-FFF2-40B4-BE49-F238E27FC236}">
                <a16:creationId xmlns=""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5452761" y="203649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9116470" y="2113006"/>
            <a:ext cx="1501787" cy="2027914"/>
            <a:chOff x="740516" y="2514485"/>
            <a:chExt cx="2201565" cy="3112311"/>
          </a:xfrm>
        </p:grpSpPr>
        <p:sp>
          <p:nvSpPr>
            <p:cNvPr id="127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9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 أسماك لافكية</a:t>
              </a:r>
            </a:p>
          </p:txBody>
        </p:sp>
        <p:pic>
          <p:nvPicPr>
            <p:cNvPr id="130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76" y="3906422"/>
              <a:ext cx="1735286" cy="1384426"/>
            </a:xfrm>
            <a:prstGeom prst="rect">
              <a:avLst/>
            </a:prstGeom>
          </p:spPr>
        </p:pic>
      </p:grpSp>
      <p:sp>
        <p:nvSpPr>
          <p:cNvPr id="131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9044515" y="227688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reeform: Shape 226">
            <a:extLst>
              <a:ext uri="{FF2B5EF4-FFF2-40B4-BE49-F238E27FC236}">
                <a16:creationId xmlns=""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7301154" y="203841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58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6569940" y="1165585"/>
            <a:ext cx="3197096" cy="5687545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solidFill>
            <a:srgbClr val="0070C0"/>
          </a:solidFill>
          <a:ln w="152400">
            <a:solidFill>
              <a:srgbClr val="33CCFF"/>
            </a:soli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7113278" y="4083405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85" l="1969" r="100000">
                        <a14:foregroundMark x1="82283" y1="68683" x2="52362" y2="85587"/>
                        <a14:foregroundMark x1="87402" y1="70819" x2="55906" y2="70819"/>
                        <a14:foregroundMark x1="57874" y1="70107" x2="36220" y2="72064"/>
                        <a14:foregroundMark x1="48425" y1="70641" x2="11811" y2="71174"/>
                        <a14:foregroundMark x1="56693" y1="73843" x2="30315" y2="85943"/>
                        <a14:foregroundMark x1="91339" y1="90036" x2="22047" y2="92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2" b="5067"/>
          <a:stretch/>
        </p:blipFill>
        <p:spPr>
          <a:xfrm>
            <a:off x="7070506" y="1227415"/>
            <a:ext cx="2363429" cy="449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6991757" y="-106922"/>
            <a:ext cx="5147197" cy="972772"/>
            <a:chOff x="742949" y="1272891"/>
            <a:chExt cx="5147197" cy="972772"/>
          </a:xfrm>
        </p:grpSpPr>
        <p:grpSp>
          <p:nvGrpSpPr>
            <p:cNvPr id="32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35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282887" y="1527680"/>
              <a:ext cx="32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طوائف الفقاريات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9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063005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6522043" y="3519188"/>
            <a:ext cx="5460843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634825" y="359640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6497038" y="359935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6440654" y="353158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525286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285595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31780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3864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37180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3178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33020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32" y="1611915"/>
            <a:ext cx="611769" cy="36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48">
            <a:extLst>
              <a:ext uri="{FF2B5EF4-FFF2-40B4-BE49-F238E27FC236}">
                <a16:creationId xmlns="" xmlns:a16="http://schemas.microsoft.com/office/drawing/2014/main" id="{DFF1104E-0994-4563-B950-18A0EAFC2F14}"/>
              </a:ext>
            </a:extLst>
          </p:cNvPr>
          <p:cNvSpPr txBox="1"/>
          <p:nvPr/>
        </p:nvSpPr>
        <p:spPr>
          <a:xfrm>
            <a:off x="8024869" y="4309740"/>
            <a:ext cx="390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rPr>
              <a:t>و من </a:t>
            </a:r>
            <a:r>
              <a:rPr lang="ar-SY" b="1" dirty="0"/>
              <a:t>الأسماك </a:t>
            </a:r>
            <a:r>
              <a:rPr lang="ar-SY" b="1" dirty="0" smtClean="0"/>
              <a:t>العظمية </a:t>
            </a:r>
            <a:r>
              <a:rPr lang="ar-SY" b="1" dirty="0" smtClean="0">
                <a:solidFill>
                  <a:srgbClr val="C00000"/>
                </a:solidFill>
              </a:rPr>
              <a:t>الكنعد</a:t>
            </a:r>
            <a:r>
              <a:rPr lang="ar-SY" b="1" dirty="0" smtClean="0"/>
              <a:t> و </a:t>
            </a:r>
            <a:r>
              <a:rPr lang="ar-SY" b="1" dirty="0" smtClean="0">
                <a:solidFill>
                  <a:srgbClr val="C00000"/>
                </a:solidFill>
              </a:rPr>
              <a:t>الهامور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7041344" y="3662331"/>
            <a:ext cx="485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b="1" dirty="0" smtClean="0">
                <a:solidFill>
                  <a:srgbClr val="C00000"/>
                </a:solidFill>
              </a:rPr>
              <a:t>الأسماك العظمية </a:t>
            </a:r>
            <a:r>
              <a:rPr lang="ar-SY" b="1" dirty="0" smtClean="0"/>
              <a:t>هي الأكثر تنوعاً بين مجموعات الفقاريات و </a:t>
            </a:r>
            <a:endParaRPr lang="ar-SY" b="1" dirty="0"/>
          </a:p>
          <a:p>
            <a:pPr algn="r"/>
            <a:r>
              <a:rPr lang="ar-SY" b="1" dirty="0"/>
              <a:t>تتكون هياكلها من </a:t>
            </a:r>
            <a:r>
              <a:rPr lang="ar-SY" b="1" dirty="0" smtClean="0"/>
              <a:t>العظام </a:t>
            </a:r>
            <a:r>
              <a:rPr lang="ar-SY" b="1" dirty="0"/>
              <a:t>وتغطي </a:t>
            </a:r>
            <a:r>
              <a:rPr lang="ar-SY" b="1" dirty="0" smtClean="0"/>
              <a:t>أجسامها </a:t>
            </a:r>
            <a:r>
              <a:rPr lang="ar-SY" b="1" dirty="0"/>
              <a:t>القشور </a:t>
            </a: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226501" y="2430809"/>
            <a:ext cx="471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الأسماك الغضروفية و الأسماك اللافكية </a:t>
            </a:r>
            <a:r>
              <a:rPr lang="ar-SY" b="1" dirty="0"/>
              <a:t>تحتوي هياكلها على مادة </a:t>
            </a:r>
            <a:r>
              <a:rPr lang="ar-SY" b="1" dirty="0" smtClean="0"/>
              <a:t>مرنة تُسمّى الغضروف و هو يشبه المادة </a:t>
            </a:r>
            <a:r>
              <a:rPr lang="ar-SY" b="1" dirty="0"/>
              <a:t>الموجودة في </a:t>
            </a:r>
            <a:r>
              <a:rPr lang="ar-SY" b="1" dirty="0" smtClean="0"/>
              <a:t>هيكل سمك القرش و في صيوان أذن الإنسان و مقدمة أنفه</a:t>
            </a:r>
            <a:r>
              <a:rPr lang="ar-SY" sz="2400" b="1" dirty="0" smtClean="0"/>
              <a:t> </a:t>
            </a:r>
            <a:endParaRPr lang="ar-SY" sz="2000" b="1" dirty="0"/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90614" y="1435917"/>
            <a:ext cx="378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b="1" dirty="0">
                <a:solidFill>
                  <a:schemeClr val="accent2"/>
                </a:solidFill>
                <a:latin typeface="Oswald" panose="02000503000000000000" pitchFamily="2" charset="0"/>
              </a:rPr>
              <a:t>تنقسم الأسماك إلى ثلاثة طوائف هي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:</a:t>
            </a:r>
          </a:p>
          <a:p>
            <a:pPr algn="ctr">
              <a:defRPr/>
            </a:pPr>
            <a:r>
              <a:rPr lang="ar-SY" b="1" dirty="0" smtClean="0">
                <a:solidFill>
                  <a:srgbClr val="C00000"/>
                </a:solidFill>
              </a:rPr>
              <a:t>1- </a:t>
            </a:r>
            <a:r>
              <a:rPr lang="ar-SY" b="1" dirty="0" smtClean="0"/>
              <a:t>أسماك </a:t>
            </a:r>
            <a:r>
              <a:rPr lang="ar-SY" b="1" dirty="0"/>
              <a:t>غضروفية </a:t>
            </a:r>
            <a:r>
              <a:rPr lang="ar-SY" b="1" dirty="0" smtClean="0">
                <a:solidFill>
                  <a:srgbClr val="C00000"/>
                </a:solidFill>
              </a:rPr>
              <a:t>2-</a:t>
            </a:r>
            <a:r>
              <a:rPr lang="ar-SY" b="1" dirty="0" smtClean="0"/>
              <a:t>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 </a:t>
            </a:r>
            <a:r>
              <a:rPr lang="ar-SY" dirty="0">
                <a:solidFill>
                  <a:srgbClr val="C00000"/>
                </a:solidFill>
              </a:rPr>
              <a:t> </a:t>
            </a:r>
            <a:r>
              <a:rPr lang="ar-SY" b="1" dirty="0" smtClean="0"/>
              <a:t>أسماك لافكيّة</a:t>
            </a:r>
          </a:p>
          <a:p>
            <a:pPr algn="ctr">
              <a:defRPr/>
            </a:pPr>
            <a:r>
              <a:rPr lang="ar-SY" b="1" dirty="0" smtClean="0">
                <a:solidFill>
                  <a:srgbClr val="C00000"/>
                </a:solidFill>
              </a:rPr>
              <a:t>3- </a:t>
            </a:r>
            <a:r>
              <a:rPr lang="ar-SY" b="1" dirty="0"/>
              <a:t>أسماك عظمية </a:t>
            </a:r>
            <a:r>
              <a:rPr lang="ar-SY" b="1" dirty="0" smtClean="0">
                <a:solidFill>
                  <a:srgbClr val="C00000"/>
                </a:solidFill>
              </a:rPr>
              <a:t> </a:t>
            </a:r>
            <a:endParaRPr lang="ar-SY" b="1" dirty="0">
              <a:solidFill>
                <a:srgbClr val="C00000"/>
              </a:solidFill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131256" y="141631"/>
            <a:ext cx="3928949" cy="74253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2304847" y="1533162"/>
              <a:ext cx="1598858" cy="6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الأسماك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227">
            <a:extLst>
              <a:ext uri="{FF2B5EF4-FFF2-40B4-BE49-F238E27FC236}">
                <a16:creationId xmlns=""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4037091" y="1304939"/>
            <a:ext cx="1501787" cy="2027914"/>
            <a:chOff x="740516" y="2514485"/>
            <a:chExt cx="2201565" cy="3112311"/>
          </a:xfrm>
        </p:grpSpPr>
        <p:sp>
          <p:nvSpPr>
            <p:cNvPr id="64" name="Rectangle: Rounded Corners 228">
              <a:extLst>
                <a:ext uri="{FF2B5EF4-FFF2-40B4-BE49-F238E27FC236}">
                  <a16:creationId xmlns=""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229">
              <a:extLst>
                <a:ext uri="{FF2B5EF4-FFF2-40B4-BE49-F238E27FC236}">
                  <a16:creationId xmlns=""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3" name="TextBox 230">
              <a:extLst>
                <a:ext uri="{FF2B5EF4-FFF2-40B4-BE49-F238E27FC236}">
                  <a16:creationId xmlns=""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200720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أسماك غضروفية </a:t>
              </a:r>
            </a:p>
          </p:txBody>
        </p:sp>
        <p:pic>
          <p:nvPicPr>
            <p:cNvPr id="84" name="Graphic 72">
              <a:extLst>
                <a:ext uri="{FF2B5EF4-FFF2-40B4-BE49-F238E27FC236}">
                  <a16:creationId xmlns=""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95" y="3909707"/>
              <a:ext cx="1755918" cy="1266109"/>
            </a:xfrm>
            <a:prstGeom prst="rect">
              <a:avLst/>
            </a:prstGeom>
          </p:spPr>
        </p:pic>
      </p:grpSp>
      <p:sp>
        <p:nvSpPr>
          <p:cNvPr id="88" name="Freeform: Shape 232">
            <a:extLst>
              <a:ext uri="{FF2B5EF4-FFF2-40B4-BE49-F238E27FC236}">
                <a16:creationId xmlns=""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3965136" y="146882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206">
            <a:extLst>
              <a:ext uri="{FF2B5EF4-FFF2-40B4-BE49-F238E27FC236}">
                <a16:creationId xmlns=""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3028491" y="3808082"/>
            <a:ext cx="1501787" cy="2027914"/>
            <a:chOff x="740516" y="2514485"/>
            <a:chExt cx="2201565" cy="3112311"/>
          </a:xfrm>
        </p:grpSpPr>
        <p:sp>
          <p:nvSpPr>
            <p:cNvPr id="90" name="Rectangle: Rounded Corners 207">
              <a:extLst>
                <a:ext uri="{FF2B5EF4-FFF2-40B4-BE49-F238E27FC236}">
                  <a16:creationId xmlns=""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208">
              <a:extLst>
                <a:ext uri="{FF2B5EF4-FFF2-40B4-BE49-F238E27FC236}">
                  <a16:creationId xmlns=""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94" name="TextBox 209">
              <a:extLst>
                <a:ext uri="{FF2B5EF4-FFF2-40B4-BE49-F238E27FC236}">
                  <a16:creationId xmlns=""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61738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latin typeface="Century Gothic" panose="020B0502020202020204" pitchFamily="34" charset="0"/>
                </a:rPr>
                <a:t>أسماك عظمية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7" name="Graphic 72">
              <a:extLst>
                <a:ext uri="{FF2B5EF4-FFF2-40B4-BE49-F238E27FC236}">
                  <a16:creationId xmlns=""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96" y="3882014"/>
              <a:ext cx="1801221" cy="1320638"/>
            </a:xfrm>
            <a:prstGeom prst="rect">
              <a:avLst/>
            </a:prstGeom>
          </p:spPr>
        </p:pic>
      </p:grpSp>
      <p:sp>
        <p:nvSpPr>
          <p:cNvPr id="98" name="Freeform: Shape 211">
            <a:extLst>
              <a:ext uri="{FF2B5EF4-FFF2-40B4-BE49-F238E27FC236}">
                <a16:creationId xmlns=""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2956536" y="397196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: Shape 212">
            <a:extLst>
              <a:ext uri="{FF2B5EF4-FFF2-40B4-BE49-F238E27FC236}">
                <a16:creationId xmlns=""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3213423" y="368902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220">
            <a:extLst>
              <a:ext uri="{FF2B5EF4-FFF2-40B4-BE49-F238E27FC236}">
                <a16:creationId xmlns=""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804929" y="3836824"/>
            <a:ext cx="1501787" cy="2027914"/>
            <a:chOff x="740516" y="2514485"/>
            <a:chExt cx="2201565" cy="3112311"/>
          </a:xfrm>
        </p:grpSpPr>
        <p:sp>
          <p:nvSpPr>
            <p:cNvPr id="101" name="Rectangle: Rounded Corners 221">
              <a:extLst>
                <a:ext uri="{FF2B5EF4-FFF2-40B4-BE49-F238E27FC236}">
                  <a16:creationId xmlns=""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222">
              <a:extLst>
                <a:ext uri="{FF2B5EF4-FFF2-40B4-BE49-F238E27FC236}">
                  <a16:creationId xmlns=""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3" name="TextBox 223">
              <a:extLst>
                <a:ext uri="{FF2B5EF4-FFF2-40B4-BE49-F238E27FC236}">
                  <a16:creationId xmlns=""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81229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 أسماك لافكية</a:t>
              </a:r>
            </a:p>
          </p:txBody>
        </p:sp>
        <p:pic>
          <p:nvPicPr>
            <p:cNvPr id="104" name="Graphic 72">
              <a:extLst>
                <a:ext uri="{FF2B5EF4-FFF2-40B4-BE49-F238E27FC236}">
                  <a16:creationId xmlns=""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76" y="3906422"/>
              <a:ext cx="1735286" cy="1384426"/>
            </a:xfrm>
            <a:prstGeom prst="rect">
              <a:avLst/>
            </a:prstGeom>
          </p:spPr>
        </p:pic>
      </p:grpSp>
      <p:sp>
        <p:nvSpPr>
          <p:cNvPr id="105" name="Freeform: Shape 225">
            <a:extLst>
              <a:ext uri="{FF2B5EF4-FFF2-40B4-BE49-F238E27FC236}">
                <a16:creationId xmlns=""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4732974" y="400070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226">
            <a:extLst>
              <a:ext uri="{FF2B5EF4-FFF2-40B4-BE49-F238E27FC236}">
                <a16:creationId xmlns=""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4989861" y="3717766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99570"/>
              <a:ext cx="1440955" cy="812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509000" y="24242"/>
            <a:ext cx="3551205" cy="671144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7158510" y="637594"/>
            <a:ext cx="5158139" cy="852770"/>
            <a:chOff x="7159495" y="1381123"/>
            <a:chExt cx="4802475" cy="852770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0692590" y="1483221"/>
              <a:ext cx="1269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أقارن</a:t>
              </a:r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159495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164855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781463" y="1587562"/>
              <a:ext cx="2915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فيم تتشابه أسماك الطوائف الثلاث و فيم تختلف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7080681" y="4317568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980591" y="1441247"/>
              <a:ext cx="323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لماذا تأكل الحيوانات الثابتة درجة الحرارة أكثر من </a:t>
              </a:r>
              <a:r>
                <a:rPr lang="ar-SY" b="1" dirty="0">
                  <a:latin typeface="Oswald" panose="02000503000000000000" pitchFamily="2" charset="0"/>
                </a:rPr>
                <a:t>الحيوانات المتغيرة درجة </a:t>
              </a:r>
              <a:r>
                <a:rPr lang="ar-SY" b="1" noProof="0" dirty="0" smtClean="0">
                  <a:latin typeface="Oswald" panose="02000503000000000000" pitchFamily="2" charset="0"/>
                </a:rPr>
                <a:t>الحرارة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122912" y="5449592"/>
            <a:ext cx="913594" cy="814088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079427" y="3353025"/>
            <a:ext cx="1427370" cy="498494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5426486" y="5512075"/>
            <a:ext cx="4617987" cy="646331"/>
            <a:chOff x="1908706" y="2489142"/>
            <a:chExt cx="4617987" cy="646331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1908706" y="2489142"/>
              <a:ext cx="4123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لأنها تحتاج إلى طاقة من الغذاء للمحافظة على أجسامها بدرجة حرارة ثابتة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: Rounded Corners 12">
            <a:extLst>
              <a:ext uri="{FF2B5EF4-FFF2-40B4-BE49-F238E27FC236}">
                <a16:creationId xmlns:a16="http://schemas.microsoft.com/office/drawing/2014/main" xmlns="" id="{D60A34A8-1075-4DAE-9820-929158E23515}"/>
              </a:ext>
            </a:extLst>
          </p:cNvPr>
          <p:cNvSpPr/>
          <p:nvPr/>
        </p:nvSpPr>
        <p:spPr>
          <a:xfrm flipH="1">
            <a:off x="7328998" y="1678767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xmlns="" id="{7A8C9549-3AEA-4D20-B0D9-729760669CB3}"/>
              </a:ext>
            </a:extLst>
          </p:cNvPr>
          <p:cNvSpPr txBox="1"/>
          <p:nvPr/>
        </p:nvSpPr>
        <p:spPr>
          <a:xfrm>
            <a:off x="7354149" y="1662181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الاختلاف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xmlns="" id="{9633F274-1BC8-425B-AF80-C5AD0F29BDD7}"/>
              </a:ext>
            </a:extLst>
          </p:cNvPr>
          <p:cNvSpPr txBox="1"/>
          <p:nvPr/>
        </p:nvSpPr>
        <p:spPr>
          <a:xfrm>
            <a:off x="7375148" y="2022015"/>
            <a:ext cx="1464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الأسماك الغضروفية و عديمة الفك لها هيكل غضروفي و الأسماك العظمية لها هيكل عظمي</a:t>
            </a:r>
            <a:endParaRPr lang="en-US" sz="700" dirty="0"/>
          </a:p>
        </p:txBody>
      </p:sp>
      <p:pic>
        <p:nvPicPr>
          <p:cNvPr id="70" name="Graphic 13">
            <a:extLst>
              <a:ext uri="{FF2B5EF4-FFF2-40B4-BE49-F238E27FC236}">
                <a16:creationId xmlns:a16="http://schemas.microsoft.com/office/drawing/2014/main" xmlns="" id="{3F363EE7-1058-4123-BC31-8EEEDDEED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37" y="3637359"/>
            <a:ext cx="594837" cy="4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Rectangle: Rounded Corners 23">
            <a:extLst>
              <a:ext uri="{FF2B5EF4-FFF2-40B4-BE49-F238E27FC236}">
                <a16:creationId xmlns:a16="http://schemas.microsoft.com/office/drawing/2014/main" xmlns="" id="{1A730064-E798-49D8-B90B-57F981369EBB}"/>
              </a:ext>
            </a:extLst>
          </p:cNvPr>
          <p:cNvSpPr/>
          <p:nvPr/>
        </p:nvSpPr>
        <p:spPr>
          <a:xfrm flipH="1">
            <a:off x="9211495" y="1678769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24">
            <a:extLst>
              <a:ext uri="{FF2B5EF4-FFF2-40B4-BE49-F238E27FC236}">
                <a16:creationId xmlns:a16="http://schemas.microsoft.com/office/drawing/2014/main" xmlns="" id="{8905A273-5878-416B-B49E-878EBDE9CA7F}"/>
              </a:ext>
            </a:extLst>
          </p:cNvPr>
          <p:cNvSpPr txBox="1"/>
          <p:nvPr/>
        </p:nvSpPr>
        <p:spPr>
          <a:xfrm>
            <a:off x="9211496" y="1699420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التشابه</a:t>
            </a:r>
            <a:endParaRPr lang="en-US" sz="14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25">
            <a:extLst>
              <a:ext uri="{FF2B5EF4-FFF2-40B4-BE49-F238E27FC236}">
                <a16:creationId xmlns:a16="http://schemas.microsoft.com/office/drawing/2014/main" xmlns="" id="{33BDC29E-66B0-418A-BC92-667BA3FD304E}"/>
              </a:ext>
            </a:extLst>
          </p:cNvPr>
          <p:cNvSpPr txBox="1"/>
          <p:nvPr/>
        </p:nvSpPr>
        <p:spPr>
          <a:xfrm>
            <a:off x="9149234" y="2039287"/>
            <a:ext cx="15914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جميع الطوائف </a:t>
            </a:r>
            <a:r>
              <a:rPr lang="ar-SY" sz="1600" b="1" dirty="0">
                <a:latin typeface="Oswald" panose="02000503000000000000" pitchFamily="2" charset="0"/>
              </a:rPr>
              <a:t>الثلاث</a:t>
            </a:r>
            <a:r>
              <a:rPr lang="ar-SY" sz="1600" b="1" dirty="0" smtClean="0"/>
              <a:t> للأسماك  لها أعمدة فقرية و جميعها متغيرة درجة الحرارة</a:t>
            </a:r>
            <a:endParaRPr lang="en-US" sz="1600" b="1" dirty="0"/>
          </a:p>
          <a:p>
            <a:pPr algn="ctr"/>
            <a:endParaRPr lang="en-US" sz="700" dirty="0"/>
          </a:p>
        </p:txBody>
      </p:sp>
      <p:pic>
        <p:nvPicPr>
          <p:cNvPr id="81" name="Graphic 26">
            <a:extLst>
              <a:ext uri="{FF2B5EF4-FFF2-40B4-BE49-F238E27FC236}">
                <a16:creationId xmlns:a16="http://schemas.microsoft.com/office/drawing/2014/main" xmlns="" id="{6617CAF2-DD9E-4337-872A-8ED0F9FEC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46" y="3600628"/>
            <a:ext cx="584829" cy="44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3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8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0" grpId="0" animBg="1"/>
          <p:bldP spid="88" grpId="0" animBg="1"/>
          <p:bldP spid="89" grpId="0" animBg="1"/>
          <p:bldP spid="66" grpId="0" animBg="1"/>
          <p:bldP spid="67" grpId="0" animBg="1"/>
          <p:bldP spid="68" grpId="0"/>
          <p:bldP spid="69" grpId="0"/>
          <p:bldP spid="71" grpId="0" animBg="1"/>
          <p:bldP spid="72" grpId="0"/>
          <p:bldP spid="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0" grpId="0" animBg="1"/>
          <p:bldP spid="88" grpId="0" animBg="1"/>
          <p:bldP spid="89" grpId="0" animBg="1"/>
          <p:bldP spid="66" grpId="0" animBg="1"/>
          <p:bldP spid="67" grpId="0" animBg="1"/>
          <p:bldP spid="68" grpId="0"/>
          <p:bldP spid="69" grpId="0"/>
          <p:bldP spid="71" grpId="0" animBg="1"/>
          <p:bldP spid="72" grpId="0"/>
          <p:bldP spid="7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9150</TotalTime>
  <Words>1024</Words>
  <Application>Microsoft Office PowerPoint</Application>
  <PresentationFormat>مخصص</PresentationFormat>
  <Paragraphs>232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6366</cp:revision>
  <dcterms:created xsi:type="dcterms:W3CDTF">2020-10-10T04:32:51Z</dcterms:created>
  <dcterms:modified xsi:type="dcterms:W3CDTF">2021-08-02T17:46:28Z</dcterms:modified>
</cp:coreProperties>
</file>