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custDataLst>
    <p:tags r:id="rId1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ضمن الألوف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609600" y="1129605"/>
            <a:ext cx="76200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الرقم رمز يستعمل في كتابة الأعداد .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و القيمة المنزلية للرقم في العدد هي القيمة التي يأخذها بحسب موقعه في ذلك العدد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grpSp>
        <p:nvGrpSpPr>
          <p:cNvPr id="12" name="مجموعة 11"/>
          <p:cNvGrpSpPr/>
          <p:nvPr/>
        </p:nvGrpSpPr>
        <p:grpSpPr>
          <a:xfrm>
            <a:off x="7599823" y="3426945"/>
            <a:ext cx="91440" cy="435864"/>
            <a:chOff x="6709230" y="3006636"/>
            <a:chExt cx="91440" cy="396240"/>
          </a:xfrm>
          <a:solidFill>
            <a:srgbClr val="FF6600"/>
          </a:solidFill>
        </p:grpSpPr>
        <p:sp>
          <p:nvSpPr>
            <p:cNvPr id="14" name="مستطيل 13"/>
            <p:cNvSpPr/>
            <p:nvPr/>
          </p:nvSpPr>
          <p:spPr>
            <a:xfrm>
              <a:off x="6709230" y="3006636"/>
              <a:ext cx="91440" cy="91440"/>
            </a:xfrm>
            <a:prstGeom prst="rect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rgbClr val="FF0000"/>
                </a:solidFill>
              </a:endParaRPr>
            </a:p>
          </p:txBody>
        </p:sp>
        <p:sp>
          <p:nvSpPr>
            <p:cNvPr id="15" name="مستطيل 14"/>
            <p:cNvSpPr/>
            <p:nvPr/>
          </p:nvSpPr>
          <p:spPr>
            <a:xfrm>
              <a:off x="6709230" y="3159036"/>
              <a:ext cx="91440" cy="91440"/>
            </a:xfrm>
            <a:prstGeom prst="rect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rgbClr val="FF0000"/>
                </a:solidFill>
              </a:endParaRPr>
            </a:p>
          </p:txBody>
        </p:sp>
        <p:sp>
          <p:nvSpPr>
            <p:cNvPr id="16" name="مستطيل 15"/>
            <p:cNvSpPr/>
            <p:nvPr/>
          </p:nvSpPr>
          <p:spPr>
            <a:xfrm>
              <a:off x="6709230" y="3311436"/>
              <a:ext cx="91440" cy="91440"/>
            </a:xfrm>
            <a:prstGeom prst="rect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مجموعة 27"/>
          <p:cNvGrpSpPr/>
          <p:nvPr/>
        </p:nvGrpSpPr>
        <p:grpSpPr>
          <a:xfrm>
            <a:off x="6782359" y="3152359"/>
            <a:ext cx="109562" cy="939050"/>
            <a:chOff x="7387770" y="1524001"/>
            <a:chExt cx="95070" cy="1463040"/>
          </a:xfrm>
          <a:solidFill>
            <a:srgbClr val="FF6600"/>
          </a:solidFill>
        </p:grpSpPr>
        <p:sp>
          <p:nvSpPr>
            <p:cNvPr id="29" name="مستطيل 28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ln>
                  <a:solidFill>
                    <a:srgbClr val="FF0000"/>
                  </a:solidFill>
                </a:ln>
                <a:solidFill>
                  <a:srgbClr val="C19859">
                    <a:lumMod val="75000"/>
                  </a:srgbClr>
                </a:solidFill>
              </a:endParaRPr>
            </a:p>
          </p:txBody>
        </p:sp>
        <p:sp>
          <p:nvSpPr>
            <p:cNvPr id="30" name="مستطيل 29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ln>
                  <a:solidFill>
                    <a:srgbClr val="FF0000"/>
                  </a:solidFill>
                </a:ln>
                <a:solidFill>
                  <a:srgbClr val="C19859">
                    <a:lumMod val="75000"/>
                  </a:srgbClr>
                </a:solidFill>
              </a:endParaRPr>
            </a:p>
          </p:txBody>
        </p:sp>
        <p:sp>
          <p:nvSpPr>
            <p:cNvPr id="31" name="مستطيل 30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ln>
                  <a:solidFill>
                    <a:srgbClr val="FF0000"/>
                  </a:solidFill>
                </a:ln>
                <a:solidFill>
                  <a:srgbClr val="C19859">
                    <a:lumMod val="75000"/>
                  </a:srgbClr>
                </a:solidFill>
              </a:endParaRPr>
            </a:p>
          </p:txBody>
        </p:sp>
        <p:sp>
          <p:nvSpPr>
            <p:cNvPr id="32" name="مستطيل 31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ln>
                  <a:solidFill>
                    <a:srgbClr val="FF0000"/>
                  </a:solidFill>
                </a:ln>
                <a:solidFill>
                  <a:srgbClr val="C19859">
                    <a:lumMod val="75000"/>
                  </a:srgbClr>
                </a:solidFill>
              </a:endParaRPr>
            </a:p>
          </p:txBody>
        </p:sp>
        <p:sp>
          <p:nvSpPr>
            <p:cNvPr id="33" name="مستطيل 32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ln>
                  <a:solidFill>
                    <a:srgbClr val="FF0000"/>
                  </a:solidFill>
                </a:ln>
                <a:solidFill>
                  <a:srgbClr val="C19859">
                    <a:lumMod val="75000"/>
                  </a:srgbClr>
                </a:solidFill>
              </a:endParaRPr>
            </a:p>
          </p:txBody>
        </p:sp>
        <p:sp>
          <p:nvSpPr>
            <p:cNvPr id="34" name="مستطيل 33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ln>
                  <a:solidFill>
                    <a:srgbClr val="FF0000"/>
                  </a:solidFill>
                </a:ln>
                <a:solidFill>
                  <a:srgbClr val="C19859">
                    <a:lumMod val="75000"/>
                  </a:srgbClr>
                </a:solidFill>
              </a:endParaRPr>
            </a:p>
          </p:txBody>
        </p:sp>
        <p:sp>
          <p:nvSpPr>
            <p:cNvPr id="35" name="مستطيل 34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ln>
                  <a:solidFill>
                    <a:srgbClr val="FF0000"/>
                  </a:solidFill>
                </a:ln>
                <a:solidFill>
                  <a:srgbClr val="C19859">
                    <a:lumMod val="75000"/>
                  </a:srgbClr>
                </a:solidFill>
              </a:endParaRPr>
            </a:p>
          </p:txBody>
        </p:sp>
        <p:sp>
          <p:nvSpPr>
            <p:cNvPr id="36" name="مستطيل 35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ln>
                  <a:solidFill>
                    <a:srgbClr val="FF0000"/>
                  </a:solidFill>
                </a:ln>
                <a:solidFill>
                  <a:srgbClr val="C19859">
                    <a:lumMod val="75000"/>
                  </a:srgbClr>
                </a:solidFill>
              </a:endParaRPr>
            </a:p>
          </p:txBody>
        </p:sp>
        <p:sp>
          <p:nvSpPr>
            <p:cNvPr id="37" name="مستطيل 36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ln>
                  <a:solidFill>
                    <a:srgbClr val="FF0000"/>
                  </a:solidFill>
                </a:ln>
                <a:solidFill>
                  <a:srgbClr val="C19859">
                    <a:lumMod val="75000"/>
                  </a:srgbClr>
                </a:solidFill>
              </a:endParaRPr>
            </a:p>
          </p:txBody>
        </p:sp>
        <p:sp>
          <p:nvSpPr>
            <p:cNvPr id="38" name="مستطيل 37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ln>
                  <a:solidFill>
                    <a:srgbClr val="FF0000"/>
                  </a:solidFill>
                </a:ln>
                <a:solidFill>
                  <a:srgbClr val="C19859">
                    <a:lumMod val="75000"/>
                  </a:srgbClr>
                </a:solidFill>
              </a:endParaRP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970" y="2821100"/>
            <a:ext cx="1372553" cy="141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370" y="2973929"/>
            <a:ext cx="1372553" cy="141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9400"/>
            <a:ext cx="2761057" cy="1881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7086600" y="4320009"/>
            <a:ext cx="1066800" cy="507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3 آحاد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944159" y="4320009"/>
            <a:ext cx="1366192" cy="507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1 عشرات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4039015" y="4338800"/>
            <a:ext cx="1366192" cy="507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8 مئات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1222463" y="4548609"/>
            <a:ext cx="1366192" cy="507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1 ألوف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990600" y="5181600"/>
            <a:ext cx="7162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يساعدنا جدول المنازل على فهم القيمة المنزلية .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40" name="Teardrop 8"/>
          <p:cNvSpPr/>
          <p:nvPr/>
        </p:nvSpPr>
        <p:spPr>
          <a:xfrm>
            <a:off x="0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50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" grpId="0"/>
      <p:bldP spid="3" grpId="0"/>
      <p:bldP spid="42" grpId="0"/>
      <p:bldP spid="43" grpId="0"/>
      <p:bldP spid="4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تدريب على اختبار 1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990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24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1664494" y="1076890"/>
            <a:ext cx="6488906" cy="447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2"/>
                </a:solidFill>
              </a:rPr>
              <a:t> لدى وليد 1270 ريالاً ، أي مما يلي يساوي 1270؟</a:t>
            </a:r>
            <a:endParaRPr lang="ar-SA" sz="28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266" y="1804416"/>
            <a:ext cx="6803134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شكل بيضاوي 22"/>
          <p:cNvSpPr/>
          <p:nvPr/>
        </p:nvSpPr>
        <p:spPr>
          <a:xfrm>
            <a:off x="8208266" y="3429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25</a:t>
            </a:r>
            <a:endParaRPr lang="ar-SA" dirty="0"/>
          </a:p>
        </p:txBody>
      </p:sp>
      <p:sp>
        <p:nvSpPr>
          <p:cNvPr id="24" name="مستطيل 23"/>
          <p:cNvSpPr/>
          <p:nvPr/>
        </p:nvSpPr>
        <p:spPr>
          <a:xfrm>
            <a:off x="1371600" y="3058090"/>
            <a:ext cx="6488906" cy="9043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2"/>
                </a:solidFill>
              </a:rPr>
              <a:t> أي من الأعداد التالية يزيد 7 علي العدد 1097؟</a:t>
            </a:r>
            <a:endParaRPr lang="ar-SA" sz="2800" b="1" dirty="0">
              <a:solidFill>
                <a:schemeClr val="tx2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208" y="4343400"/>
            <a:ext cx="532859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1233055" y="2209800"/>
            <a:ext cx="3948545" cy="5667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Oval 12"/>
          <p:cNvSpPr/>
          <p:nvPr/>
        </p:nvSpPr>
        <p:spPr>
          <a:xfrm>
            <a:off x="1252105" y="4310023"/>
            <a:ext cx="3948545" cy="5667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379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0" grpId="0" animBg="1"/>
      <p:bldP spid="23" grpId="0" animBg="1"/>
      <p:bldP spid="24" grpId="0" animBg="1"/>
      <p:bldP spid="8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1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533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26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457200" y="762000"/>
            <a:ext cx="7848600" cy="17884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2"/>
                </a:solidFill>
              </a:rPr>
              <a:t>بلغ عدد أسئلة واجب الرياضيات المنزلي لدي ليلي 15 سؤالاً ليوم الاثنين ،و18 سؤالاً ليوم الثلاثاء ، فما  عدد أسئلة واجب الرياضيات المنزلي لدي ليلي خلال اليومين ؟</a:t>
            </a:r>
            <a:endParaRPr lang="ar-SA" sz="3200" b="1" dirty="0">
              <a:solidFill>
                <a:schemeClr val="tx2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057400" y="3048000"/>
            <a:ext cx="6858000" cy="838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2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الجبر : </a:t>
            </a:r>
            <a:r>
              <a:rPr lang="ar-SA" sz="3200" b="1" dirty="0" smtClean="0">
                <a:solidFill>
                  <a:schemeClr val="tx2"/>
                </a:solidFill>
              </a:rPr>
              <a:t>أحدد النمط ، ثم أكتب العدد المناسب في</a:t>
            </a:r>
            <a:endParaRPr lang="ar-SA" sz="3200" b="1" dirty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87160"/>
            <a:ext cx="481013" cy="52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شكل بيضاوي 14"/>
          <p:cNvSpPr/>
          <p:nvPr/>
        </p:nvSpPr>
        <p:spPr>
          <a:xfrm>
            <a:off x="8229600" y="409575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26</a:t>
            </a:r>
            <a:endParaRPr lang="ar-SA" dirty="0"/>
          </a:p>
        </p:txBody>
      </p:sp>
      <p:sp>
        <p:nvSpPr>
          <p:cNvPr id="16" name="شكل بيضاوي 15"/>
          <p:cNvSpPr/>
          <p:nvPr/>
        </p:nvSpPr>
        <p:spPr>
          <a:xfrm>
            <a:off x="8229600" y="5257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26</a:t>
            </a:r>
            <a:endParaRPr lang="ar-SA" dirty="0"/>
          </a:p>
        </p:txBody>
      </p:sp>
      <p:sp>
        <p:nvSpPr>
          <p:cNvPr id="17" name="مستطيل 16"/>
          <p:cNvSpPr/>
          <p:nvPr/>
        </p:nvSpPr>
        <p:spPr>
          <a:xfrm>
            <a:off x="1219200" y="4114800"/>
            <a:ext cx="6858000" cy="838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dirty="0" smtClean="0">
                <a:solidFill>
                  <a:schemeClr val="tx2"/>
                </a:solidFill>
              </a:rPr>
              <a:t> </a:t>
            </a:r>
            <a:r>
              <a:rPr lang="ar-SA" sz="3200" b="1" dirty="0" smtClean="0">
                <a:solidFill>
                  <a:schemeClr val="tx1"/>
                </a:solidFill>
              </a:rPr>
              <a:t>19 ،    ،23 ،     ،27</a:t>
            </a:r>
            <a:endParaRPr lang="ar-SA" sz="3200" b="1" dirty="0">
              <a:solidFill>
                <a:schemeClr val="tx2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219200" y="5257800"/>
            <a:ext cx="6858000" cy="838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dirty="0" smtClean="0">
                <a:solidFill>
                  <a:schemeClr val="tx2"/>
                </a:solidFill>
              </a:rPr>
              <a:t> </a:t>
            </a:r>
            <a:r>
              <a:rPr lang="ar-SA" sz="3200" b="1" dirty="0" smtClean="0">
                <a:solidFill>
                  <a:schemeClr val="tx1"/>
                </a:solidFill>
              </a:rPr>
              <a:t>145،    ،165،   </a:t>
            </a:r>
            <a:r>
              <a:rPr lang="ar-SA" sz="3200" b="1" smtClean="0">
                <a:solidFill>
                  <a:schemeClr val="tx1"/>
                </a:solidFill>
              </a:rPr>
              <a:t>، 185 </a:t>
            </a:r>
            <a:endParaRPr lang="ar-SA" sz="3200" b="1" dirty="0">
              <a:solidFill>
                <a:schemeClr val="tx2"/>
              </a:solidFill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48150"/>
            <a:ext cx="481013" cy="52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584" y="4248150"/>
            <a:ext cx="481013" cy="52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420760"/>
            <a:ext cx="481013" cy="52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085" y="5420760"/>
            <a:ext cx="481013" cy="52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مستطيل 18"/>
          <p:cNvSpPr/>
          <p:nvPr/>
        </p:nvSpPr>
        <p:spPr>
          <a:xfrm>
            <a:off x="2771775" y="2428452"/>
            <a:ext cx="4057650" cy="619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33 سؤالاً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4" name="مستطيل 18"/>
          <p:cNvSpPr/>
          <p:nvPr/>
        </p:nvSpPr>
        <p:spPr>
          <a:xfrm>
            <a:off x="6477000" y="4257675"/>
            <a:ext cx="791766" cy="6191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21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5" name="مستطيل 18"/>
          <p:cNvSpPr/>
          <p:nvPr/>
        </p:nvSpPr>
        <p:spPr>
          <a:xfrm>
            <a:off x="5257800" y="4247633"/>
            <a:ext cx="791766" cy="6191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25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6" name="مستطيل 18"/>
          <p:cNvSpPr/>
          <p:nvPr/>
        </p:nvSpPr>
        <p:spPr>
          <a:xfrm>
            <a:off x="6400800" y="5438775"/>
            <a:ext cx="791766" cy="6191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155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7" name="مستطيل 18"/>
          <p:cNvSpPr/>
          <p:nvPr/>
        </p:nvSpPr>
        <p:spPr>
          <a:xfrm>
            <a:off x="5029200" y="5410200"/>
            <a:ext cx="791766" cy="6191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175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4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ضمن الألوف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6477000" y="813375"/>
            <a:ext cx="18288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143000" y="762000"/>
            <a:ext cx="5257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أحدد القيمة المنزلية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305800" y="137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838200" y="1371600"/>
            <a:ext cx="745390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أحدد اسم المنزلة للرقم الذي تحته خط في العدد </a:t>
            </a:r>
            <a:r>
              <a:rPr lang="ar-SA" sz="2800" b="1" u="sng" dirty="0" smtClean="0">
                <a:solidFill>
                  <a:prstClr val="black"/>
                </a:solidFill>
              </a:rPr>
              <a:t>1</a:t>
            </a:r>
            <a:r>
              <a:rPr lang="ar-SA" sz="2800" b="1" dirty="0" smtClean="0">
                <a:solidFill>
                  <a:prstClr val="black"/>
                </a:solidFill>
              </a:rPr>
              <a:t>813 ، ثم أكتب القيمة المنزلية لذلك الرقم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524995"/>
              </p:ext>
            </p:extLst>
          </p:nvPr>
        </p:nvGraphicFramePr>
        <p:xfrm>
          <a:off x="1188043" y="2667000"/>
          <a:ext cx="6860426" cy="1162338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677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3218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آحاد 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عشرات 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مئات 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ألوف 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3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1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8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ar-SA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" name="رابط كسهم مستقيم 14"/>
          <p:cNvCxnSpPr/>
          <p:nvPr/>
        </p:nvCxnSpPr>
        <p:spPr>
          <a:xfrm flipV="1">
            <a:off x="7162800" y="3810000"/>
            <a:ext cx="0" cy="533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مربع نص 15"/>
          <p:cNvSpPr txBox="1"/>
          <p:nvPr/>
        </p:nvSpPr>
        <p:spPr>
          <a:xfrm>
            <a:off x="6172200" y="4343400"/>
            <a:ext cx="2057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القيمة المنزلية للرقم 3 هي 3 </a:t>
            </a:r>
            <a:endParaRPr lang="ar-SA" sz="2400" b="1" dirty="0">
              <a:solidFill>
                <a:prstClr val="black"/>
              </a:solidFill>
            </a:endParaRPr>
          </a:p>
        </p:txBody>
      </p:sp>
      <p:cxnSp>
        <p:nvCxnSpPr>
          <p:cNvPr id="17" name="رابط كسهم مستقيم 16"/>
          <p:cNvCxnSpPr/>
          <p:nvPr/>
        </p:nvCxnSpPr>
        <p:spPr>
          <a:xfrm flipV="1">
            <a:off x="5638800" y="3810000"/>
            <a:ext cx="0" cy="533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مربع نص 17"/>
          <p:cNvSpPr txBox="1"/>
          <p:nvPr/>
        </p:nvSpPr>
        <p:spPr>
          <a:xfrm>
            <a:off x="4800600" y="4379893"/>
            <a:ext cx="16764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القيمة المنزلية للرقم 1 هي 10 </a:t>
            </a:r>
            <a:endParaRPr lang="ar-SA" sz="2400" b="1" dirty="0">
              <a:solidFill>
                <a:prstClr val="black"/>
              </a:solidFill>
            </a:endParaRPr>
          </a:p>
        </p:txBody>
      </p:sp>
      <p:cxnSp>
        <p:nvCxnSpPr>
          <p:cNvPr id="19" name="رابط كسهم مستقيم 18"/>
          <p:cNvCxnSpPr/>
          <p:nvPr/>
        </p:nvCxnSpPr>
        <p:spPr>
          <a:xfrm flipV="1">
            <a:off x="4114800" y="3810000"/>
            <a:ext cx="0" cy="533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2881884" y="4343400"/>
            <a:ext cx="191871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القيمة المنزلية للرقم 8 هي 800</a:t>
            </a:r>
            <a:endParaRPr lang="ar-SA" sz="2400" b="1" dirty="0">
              <a:solidFill>
                <a:prstClr val="black"/>
              </a:solidFill>
            </a:endParaRPr>
          </a:p>
        </p:txBody>
      </p:sp>
      <p:cxnSp>
        <p:nvCxnSpPr>
          <p:cNvPr id="21" name="رابط كسهم مستقيم 20"/>
          <p:cNvCxnSpPr/>
          <p:nvPr/>
        </p:nvCxnSpPr>
        <p:spPr>
          <a:xfrm flipV="1">
            <a:off x="2209800" y="3810000"/>
            <a:ext cx="0" cy="533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مربع نص 21"/>
          <p:cNvSpPr txBox="1"/>
          <p:nvPr/>
        </p:nvSpPr>
        <p:spPr>
          <a:xfrm>
            <a:off x="1143000" y="4366444"/>
            <a:ext cx="1828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القيمة المنزلية للرقم 1 هي 1000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1143000" y="5562600"/>
            <a:ext cx="7010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يقع الرقم 1 في منزلة الألوف . وقيمته المنزلية 1000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4" name="Teardrop 8"/>
          <p:cNvSpPr/>
          <p:nvPr/>
        </p:nvSpPr>
        <p:spPr>
          <a:xfrm>
            <a:off x="0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64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/>
      <p:bldP spid="13" grpId="0" animBg="1"/>
      <p:bldP spid="14" grpId="0"/>
      <p:bldP spid="16" grpId="0"/>
      <p:bldP spid="18" grpId="0"/>
      <p:bldP spid="20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ضمن الألوف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382000" y="990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838200" y="950893"/>
            <a:ext cx="74539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</a:t>
            </a:r>
            <a:r>
              <a:rPr lang="ar-SA" sz="2800" b="1" dirty="0" smtClean="0">
                <a:solidFill>
                  <a:srgbClr val="00B050"/>
                </a:solidFill>
              </a:rPr>
              <a:t>مبان: </a:t>
            </a:r>
            <a:r>
              <a:rPr lang="ar-SA" sz="2800" b="1" dirty="0" smtClean="0">
                <a:solidFill>
                  <a:prstClr val="black"/>
                </a:solidFill>
              </a:rPr>
              <a:t>صعد أربعة أشخاص درج بناية عالية ، ثم هبطوا إلي اسفل، فمشوا بذلك 1</a:t>
            </a:r>
            <a:r>
              <a:rPr lang="ar-SA" sz="2800" b="1" u="sng" dirty="0" smtClean="0">
                <a:solidFill>
                  <a:prstClr val="black"/>
                </a:solidFill>
              </a:rPr>
              <a:t>0</a:t>
            </a:r>
            <a:r>
              <a:rPr lang="ar-SA" sz="2800" b="1" dirty="0" smtClean="0">
                <a:solidFill>
                  <a:prstClr val="black"/>
                </a:solidFill>
              </a:rPr>
              <a:t>80 درجة ، أذكر اسم المنزلة المكتوب فيها الرقم الذى تحته خط ثم أكتب قيمته المنزلية.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212136"/>
              </p:ext>
            </p:extLst>
          </p:nvPr>
        </p:nvGraphicFramePr>
        <p:xfrm>
          <a:off x="1188043" y="2362200"/>
          <a:ext cx="6860426" cy="1162338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677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3218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آحاد 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عشرات 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مئات 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ألوف 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0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8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ar-SA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مربع نص 22"/>
          <p:cNvSpPr txBox="1"/>
          <p:nvPr/>
        </p:nvSpPr>
        <p:spPr>
          <a:xfrm>
            <a:off x="587750" y="3657600"/>
            <a:ext cx="802285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الرقم(0) مكتوب في منزلة المئات، وقيمته المنزلية تساوي الصفر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4" name="Teardrop 8"/>
          <p:cNvSpPr/>
          <p:nvPr/>
        </p:nvSpPr>
        <p:spPr>
          <a:xfrm>
            <a:off x="0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368" y="4329841"/>
            <a:ext cx="6203032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00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14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ضمن الألوف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990600" y="1748135"/>
            <a:ext cx="7162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يمكن أن تكتب الأعداد بطرائق مختلفة منها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609600" y="2205335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الصيغة القياسية : </a:t>
            </a:r>
            <a:r>
              <a:rPr lang="ar-SA" sz="2400" b="1" dirty="0" smtClean="0">
                <a:solidFill>
                  <a:prstClr val="black"/>
                </a:solidFill>
              </a:rPr>
              <a:t>تظهر فيها الأرقام فقط . مثل 1204 .  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028092" y="2902803"/>
            <a:ext cx="7162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الصيغة التحليلية : </a:t>
            </a:r>
            <a:r>
              <a:rPr lang="ar-SA" sz="2400" b="1" dirty="0" smtClean="0">
                <a:solidFill>
                  <a:prstClr val="black"/>
                </a:solidFill>
              </a:rPr>
              <a:t>يظهر فيها مجموع القيم المنزلية للأرقام .</a:t>
            </a:r>
          </a:p>
          <a:p>
            <a:r>
              <a:rPr lang="ar-SA" sz="2400" b="1" dirty="0">
                <a:solidFill>
                  <a:prstClr val="black"/>
                </a:solidFill>
              </a:rPr>
              <a:t> </a:t>
            </a:r>
            <a:r>
              <a:rPr lang="ar-SA" sz="2400" b="1" dirty="0" smtClean="0">
                <a:solidFill>
                  <a:prstClr val="black"/>
                </a:solidFill>
              </a:rPr>
              <a:t>مثل 4 + 0 +  200 + 1000 .  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066800" y="3743980"/>
            <a:ext cx="7162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الصيغة اللفظية : </a:t>
            </a:r>
            <a:r>
              <a:rPr lang="ar-SA" sz="2400" b="1" dirty="0" smtClean="0">
                <a:solidFill>
                  <a:prstClr val="black"/>
                </a:solidFill>
              </a:rPr>
              <a:t>تستعمل  فيها الكلمات . مثل  ألف ومئتان وأربعة </a:t>
            </a:r>
            <a:r>
              <a:rPr lang="ar-SA" sz="2800" b="1" dirty="0" smtClean="0">
                <a:solidFill>
                  <a:prstClr val="black"/>
                </a:solidFill>
              </a:rPr>
              <a:t>. 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881884" y="4429780"/>
            <a:ext cx="42809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يبين الجدول المنازل العدد 1204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جدول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435068"/>
              </p:ext>
            </p:extLst>
          </p:nvPr>
        </p:nvGraphicFramePr>
        <p:xfrm>
          <a:off x="1188043" y="5009862"/>
          <a:ext cx="6860426" cy="1162338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677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3218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آحاد 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عشرات 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مئات 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ألوف 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4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0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2</a:t>
                      </a:r>
                      <a:endParaRPr lang="ar-SA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ardrop 8"/>
          <p:cNvSpPr/>
          <p:nvPr/>
        </p:nvSpPr>
        <p:spPr>
          <a:xfrm>
            <a:off x="0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382000" y="8382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838200" y="722293"/>
            <a:ext cx="745390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B050"/>
                </a:solidFill>
              </a:rPr>
              <a:t>قياس :</a:t>
            </a:r>
            <a:r>
              <a:rPr lang="ar-SA" sz="2800" b="1" dirty="0" smtClean="0">
                <a:solidFill>
                  <a:prstClr val="black"/>
                </a:solidFill>
              </a:rPr>
              <a:t>المسافة بين مدينتي الطائف وتبوك تساوي 1204 كيلومترات تقريباً . أكتب العدد 1024 بثلاث طرائق</a:t>
            </a:r>
            <a:endParaRPr lang="ar-SA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8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  <p:bldP spid="3" grpId="0"/>
      <p:bldP spid="15" grpId="0"/>
      <p:bldP spid="16" grpId="0"/>
      <p:bldP spid="9" grpId="0"/>
      <p:bldP spid="14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ضمن الألوف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990600" y="791028"/>
            <a:ext cx="6096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أحدد اسم منزلة الرقم الذي تحته خط في كل مما يأتي ، ثم أكتب قيمته المنزلية :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305800" y="137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6096000" y="1371600"/>
            <a:ext cx="2196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u="sng" dirty="0" smtClean="0">
                <a:solidFill>
                  <a:prstClr val="black"/>
                </a:solidFill>
              </a:rPr>
              <a:t>8</a:t>
            </a:r>
            <a:r>
              <a:rPr lang="ar-SA" sz="2400" b="1" dirty="0" smtClean="0">
                <a:solidFill>
                  <a:prstClr val="black"/>
                </a:solidFill>
              </a:rPr>
              <a:t>70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715000" y="1443335"/>
            <a:ext cx="167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المئات ، 800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4419600" y="137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209800" y="1371600"/>
            <a:ext cx="2196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u="sng" dirty="0" smtClean="0">
                <a:solidFill>
                  <a:prstClr val="black"/>
                </a:solidFill>
              </a:rPr>
              <a:t>2</a:t>
            </a:r>
            <a:r>
              <a:rPr lang="ar-SA" sz="2400" b="1" dirty="0" smtClean="0">
                <a:solidFill>
                  <a:prstClr val="black"/>
                </a:solidFill>
              </a:rPr>
              <a:t>312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914400" y="1443335"/>
            <a:ext cx="2209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الألوف ، 2000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8305800" y="2028371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6096000" y="2028371"/>
            <a:ext cx="2196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75</a:t>
            </a:r>
            <a:r>
              <a:rPr lang="ar-SA" sz="2400" b="1" u="sng" dirty="0" smtClean="0">
                <a:solidFill>
                  <a:prstClr val="black"/>
                </a:solidFill>
              </a:rPr>
              <a:t>0</a:t>
            </a:r>
            <a:r>
              <a:rPr lang="ar-SA" sz="2400" b="1" dirty="0" smtClean="0">
                <a:solidFill>
                  <a:prstClr val="black"/>
                </a:solidFill>
              </a:rPr>
              <a:t>9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5638800" y="2100106"/>
            <a:ext cx="167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العشرات  ، 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8305800" y="3009205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334000" y="3009205"/>
            <a:ext cx="2958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6 + 50 + 800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5366657" y="3010285"/>
            <a:ext cx="88174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856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2133600" y="2561771"/>
            <a:ext cx="609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كلا من العددين الآتيين بالصيغة القياسية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953000" y="3048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981200" y="3048000"/>
            <a:ext cx="2958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ألف وست مئة وأربعة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1099457" y="3024930"/>
            <a:ext cx="126274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1604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2366354" y="3500735"/>
            <a:ext cx="609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كلا من الأعداد الآتية بالصيغتين التحليلية واللفظية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8305800" y="4038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6096000" y="4038600"/>
            <a:ext cx="21961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375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5366656" y="4058644"/>
            <a:ext cx="214398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5 +70 + 300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4953000" y="4038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2756892" y="4038600"/>
            <a:ext cx="21961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5230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827817" y="4058644"/>
            <a:ext cx="321078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0 +30 + 200+ 5000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8305800" y="4572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6139544" y="4572000"/>
            <a:ext cx="21961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9909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4461616" y="4648944"/>
            <a:ext cx="275627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9+0+900+9000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8305800" y="519178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914400" y="5191780"/>
            <a:ext cx="73777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ما أكبر عدد يمكن كتابته من الأرقام 1 ، 0 ، 8 ، 3 بدون تكرارها ؟ 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4724399" y="5653445"/>
            <a:ext cx="110486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8310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9" name="Teardrop 8"/>
          <p:cNvSpPr/>
          <p:nvPr/>
        </p:nvSpPr>
        <p:spPr>
          <a:xfrm>
            <a:off x="0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50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12" grpId="0" animBg="1"/>
      <p:bldP spid="2" grpId="0"/>
      <p:bldP spid="3" grpId="0"/>
      <p:bldP spid="14" grpId="0" animBg="1"/>
      <p:bldP spid="15" grpId="0"/>
      <p:bldP spid="16" grpId="0"/>
      <p:bldP spid="17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 animBg="1"/>
      <p:bldP spid="26" grpId="0"/>
      <p:bldP spid="27" grpId="0"/>
      <p:bldP spid="28" grpId="0"/>
      <p:bldP spid="29" grpId="0" animBg="1"/>
      <p:bldP spid="30" grpId="0"/>
      <p:bldP spid="31" grpId="0"/>
      <p:bldP spid="32" grpId="0" animBg="1"/>
      <p:bldP spid="33" grpId="0"/>
      <p:bldP spid="34" grpId="0"/>
      <p:bldP spid="37" grpId="0" animBg="1"/>
      <p:bldP spid="38" grpId="0"/>
      <p:bldP spid="40" grpId="0"/>
      <p:bldP spid="41" grpId="0" animBg="1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548680"/>
            <a:ext cx="7072890" cy="1029623"/>
          </a:xfrm>
          <a:prstGeom prst="rect">
            <a:avLst/>
          </a:prstGeom>
        </p:spPr>
      </p:pic>
      <p:sp>
        <p:nvSpPr>
          <p:cNvPr id="44" name="مربع نص 27"/>
          <p:cNvSpPr txBox="1"/>
          <p:nvPr/>
        </p:nvSpPr>
        <p:spPr>
          <a:xfrm>
            <a:off x="1115616" y="1772816"/>
            <a:ext cx="6096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أستعمل الصفر </a:t>
            </a:r>
            <a:r>
              <a:rPr lang="ar-SA" sz="2800" b="1" dirty="0" smtClean="0">
                <a:solidFill>
                  <a:srgbClr val="FF0000"/>
                </a:solidFill>
              </a:rPr>
              <a:t>لأبين </a:t>
            </a:r>
            <a:r>
              <a:rPr lang="ar-SA" sz="2800" b="1" dirty="0">
                <a:solidFill>
                  <a:srgbClr val="FF0000"/>
                </a:solidFill>
              </a:rPr>
              <a:t>أن هناك مئات.</a:t>
            </a:r>
          </a:p>
        </p:txBody>
      </p:sp>
    </p:spTree>
    <p:extLst>
      <p:ext uri="{BB962C8B-B14F-4D97-AF65-F5344CB8AC3E}">
        <p14:creationId xmlns:p14="http://schemas.microsoft.com/office/powerpoint/2010/main" val="209708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ضمن الألوف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90600" y="791028"/>
            <a:ext cx="6096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أحدد اسم منزلة الرقم الذي تحته خط في كل مما يأتي ، ثم أكتب قيمته المنزلية :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305800" y="1447799"/>
            <a:ext cx="762000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6096000" y="1447800"/>
            <a:ext cx="2196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u="sng" dirty="0" smtClean="0">
                <a:solidFill>
                  <a:prstClr val="black"/>
                </a:solidFill>
              </a:rPr>
              <a:t>5</a:t>
            </a:r>
            <a:r>
              <a:rPr lang="ar-SA" sz="2400" b="1" dirty="0" smtClean="0">
                <a:solidFill>
                  <a:prstClr val="black"/>
                </a:solidFill>
              </a:rPr>
              <a:t>01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715000" y="1519535"/>
            <a:ext cx="167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المئات ، 500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2209800" y="1447800"/>
            <a:ext cx="2196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10</a:t>
            </a:r>
            <a:r>
              <a:rPr lang="ar-SA" sz="2400" b="1" u="sng" dirty="0" smtClean="0">
                <a:solidFill>
                  <a:prstClr val="black"/>
                </a:solidFill>
              </a:rPr>
              <a:t>2</a:t>
            </a:r>
            <a:r>
              <a:rPr lang="ar-SA" sz="2400" b="1" dirty="0" smtClean="0">
                <a:solidFill>
                  <a:prstClr val="black"/>
                </a:solidFill>
              </a:rPr>
              <a:t>0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1143000" y="1519535"/>
            <a:ext cx="2209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العشرات ، 20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4460337" y="1447798"/>
            <a:ext cx="762000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8305800" y="1981199"/>
            <a:ext cx="762000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6096000" y="1981200"/>
            <a:ext cx="2196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481</a:t>
            </a:r>
            <a:r>
              <a:rPr lang="ar-SA" sz="2400" b="1" u="sng" dirty="0" smtClean="0">
                <a:solidFill>
                  <a:prstClr val="black"/>
                </a:solidFill>
              </a:rPr>
              <a:t>0</a:t>
            </a:r>
            <a:endParaRPr lang="ar-SA" sz="2400" b="1" u="sng" dirty="0">
              <a:solidFill>
                <a:prstClr val="black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715000" y="2052935"/>
            <a:ext cx="1676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الآحاد  ، 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2209800" y="1981200"/>
            <a:ext cx="2196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u="sng" dirty="0" smtClean="0">
                <a:solidFill>
                  <a:prstClr val="black"/>
                </a:solidFill>
              </a:rPr>
              <a:t>3</a:t>
            </a:r>
            <a:r>
              <a:rPr lang="ar-SA" sz="2400" b="1" dirty="0" smtClean="0">
                <a:solidFill>
                  <a:prstClr val="black"/>
                </a:solidFill>
              </a:rPr>
              <a:t>176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1143000" y="2052935"/>
            <a:ext cx="2209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الألوف ، 3000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460337" y="1981198"/>
            <a:ext cx="762000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2209800" y="2560935"/>
            <a:ext cx="609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كلا من الأعداد الآتية بالصيغة القياسية 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8305800" y="2967335"/>
            <a:ext cx="762000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5334000" y="3043535"/>
            <a:ext cx="2958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8 + 70 + 600 + 4000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4038600" y="3012757"/>
            <a:ext cx="11698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4678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8305800" y="3505200"/>
            <a:ext cx="762000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5334000" y="3581400"/>
            <a:ext cx="2958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1 + 20 + 3000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5105400" y="3535977"/>
            <a:ext cx="11698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3021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4343401" y="3505200"/>
            <a:ext cx="762000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1143000" y="3581400"/>
            <a:ext cx="31867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ثمانية آلاف وسبع مئة وستون 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155008" y="3581400"/>
            <a:ext cx="11698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8760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2868488" y="4221088"/>
            <a:ext cx="609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كلا من الأعداد الآتية بالصيغتين التحليلية واللفظية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8305800" y="4796134"/>
            <a:ext cx="762000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7309792" y="4796135"/>
            <a:ext cx="9823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6219</a:t>
            </a:r>
            <a:endParaRPr lang="ar-SA" sz="2400" b="1" u="sng" dirty="0">
              <a:solidFill>
                <a:prstClr val="black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4191000" y="4788212"/>
            <a:ext cx="29732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9+10+200+6000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8311208" y="5257800"/>
            <a:ext cx="762000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7315200" y="5257801"/>
            <a:ext cx="9823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1324</a:t>
            </a:r>
            <a:endParaRPr lang="ar-SA" sz="2400" b="1" u="sng" dirty="0">
              <a:solidFill>
                <a:prstClr val="black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4114800" y="5257801"/>
            <a:ext cx="30639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4 + 20+300+1000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8311208" y="5786734"/>
            <a:ext cx="762000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20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7315200" y="5786735"/>
            <a:ext cx="9823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1001</a:t>
            </a:r>
            <a:endParaRPr lang="ar-SA" sz="2400" b="1" u="sng" dirty="0">
              <a:solidFill>
                <a:prstClr val="black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4191000" y="5715000"/>
            <a:ext cx="2971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 + 0 + 0 +1000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6" name="Teardrop 8"/>
          <p:cNvSpPr/>
          <p:nvPr/>
        </p:nvSpPr>
        <p:spPr>
          <a:xfrm>
            <a:off x="0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0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3" grpId="0" animBg="1"/>
      <p:bldP spid="14" grpId="0"/>
      <p:bldP spid="15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5" grpId="0" animBg="1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  <p:bldP spid="35" grpId="0"/>
      <p:bldP spid="36" grpId="0"/>
      <p:bldP spid="37" grpId="0" animBg="1"/>
      <p:bldP spid="38" grpId="0"/>
      <p:bldP spid="39" grpId="0"/>
      <p:bldP spid="40" grpId="0" animBg="1"/>
      <p:bldP spid="41" grpId="0"/>
      <p:bldP spid="42" grpId="0"/>
      <p:bldP spid="43" grpId="0" animBg="1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939" y="476672"/>
            <a:ext cx="8391565" cy="901859"/>
          </a:xfrm>
          <a:prstGeom prst="rect">
            <a:avLst/>
          </a:prstGeom>
        </p:spPr>
      </p:pic>
      <p:sp>
        <p:nvSpPr>
          <p:cNvPr id="47" name="مربع نص 35"/>
          <p:cNvSpPr txBox="1"/>
          <p:nvPr/>
        </p:nvSpPr>
        <p:spPr>
          <a:xfrm>
            <a:off x="1864721" y="1556792"/>
            <a:ext cx="6096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135 ، 235 ، 335 ، 435 ، 535 ، 635 ، 735 ، 835 ، 935. 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ضمن الألوف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633692" y="838200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مسائل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90600" y="791028"/>
            <a:ext cx="6096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C000"/>
                </a:solidFill>
              </a:rPr>
              <a:t>مهارات التفكير العليا</a:t>
            </a:r>
            <a:endParaRPr lang="ar-SA" sz="4000" b="1" dirty="0">
              <a:solidFill>
                <a:srgbClr val="FFC000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305800" y="1447799"/>
            <a:ext cx="762000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35350" y="1447800"/>
            <a:ext cx="78567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92D050"/>
                </a:solidFill>
              </a:rPr>
              <a:t>أكتشف الخطأ : </a:t>
            </a:r>
            <a:r>
              <a:rPr lang="ar-SA" sz="2400" b="1" dirty="0" smtClean="0"/>
              <a:t>كتب خالد ومعاذ العدد 2013 بالصيغة اللفظية كما </a:t>
            </a:r>
            <a:r>
              <a:rPr lang="ar-SA" sz="2400" b="1" dirty="0" smtClean="0"/>
              <a:t>يأتي؟</a:t>
            </a:r>
            <a:endParaRPr lang="ar-SA" sz="2400" b="1" dirty="0">
              <a:solidFill>
                <a:srgbClr val="92D050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8198346" y="2967334"/>
            <a:ext cx="762000" cy="46166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6" name="Teardrop 8"/>
          <p:cNvSpPr/>
          <p:nvPr/>
        </p:nvSpPr>
        <p:spPr>
          <a:xfrm>
            <a:off x="0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4876801" y="1909464"/>
            <a:ext cx="3124199" cy="10578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خالد</a:t>
            </a:r>
          </a:p>
          <a:p>
            <a:pPr algn="ctr"/>
            <a:r>
              <a:rPr lang="ar-SA" sz="2400" b="1" dirty="0" smtClean="0"/>
              <a:t>مئتان وثلاثة عشر</a:t>
            </a:r>
            <a:endParaRPr lang="ar-SA" sz="2400" b="1" dirty="0"/>
          </a:p>
        </p:txBody>
      </p:sp>
      <p:sp>
        <p:nvSpPr>
          <p:cNvPr id="47" name="شكل بيضاوي 46"/>
          <p:cNvSpPr/>
          <p:nvPr/>
        </p:nvSpPr>
        <p:spPr>
          <a:xfrm>
            <a:off x="990600" y="1985664"/>
            <a:ext cx="3124199" cy="10578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معاذ</a:t>
            </a:r>
          </a:p>
          <a:p>
            <a:pPr algn="ctr"/>
            <a:r>
              <a:rPr lang="ar-SA" sz="2400" b="1" dirty="0" smtClean="0"/>
              <a:t>ألفان وثلاثة عشر</a:t>
            </a:r>
            <a:endParaRPr lang="ar-SA" sz="2400" b="1" dirty="0"/>
          </a:p>
        </p:txBody>
      </p:sp>
      <p:sp>
        <p:nvSpPr>
          <p:cNvPr id="48" name="مخطط انسيابي: محطة طرفية 47"/>
          <p:cNvSpPr/>
          <p:nvPr/>
        </p:nvSpPr>
        <p:spPr>
          <a:xfrm>
            <a:off x="6852642" y="3043535"/>
            <a:ext cx="12055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أكتب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722588" y="3733800"/>
            <a:ext cx="785675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أوضح لماذا أستعمل الصفر عند كتابة العدد «أربعة آلاف وستة وثمانون»</a:t>
            </a:r>
          </a:p>
          <a:p>
            <a:r>
              <a:rPr lang="ar-SA" sz="2400" b="1" dirty="0" smtClean="0"/>
              <a:t>بالصوة القياسية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2590800" y="4564797"/>
            <a:ext cx="449927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أستعمل الصفر لأبين أن هناك مئات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1" name="رابط مستقيم 10"/>
          <p:cNvCxnSpPr/>
          <p:nvPr/>
        </p:nvCxnSpPr>
        <p:spPr>
          <a:xfrm flipH="1">
            <a:off x="5815114" y="1909465"/>
            <a:ext cx="1274956" cy="10623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>
            <a:off x="5791200" y="1909465"/>
            <a:ext cx="1298870" cy="10578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1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3" grpId="0" animBg="1"/>
      <p:bldP spid="14" grpId="0"/>
      <p:bldP spid="27" grpId="0" animBg="1"/>
      <p:bldP spid="2" grpId="0" animBg="1"/>
      <p:bldP spid="47" grpId="0" animBg="1"/>
      <p:bldP spid="48" grpId="0" animBg="1"/>
      <p:bldP spid="49" grpId="0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680</Words>
  <Application>Microsoft Office PowerPoint</Application>
  <PresentationFormat>On-screen Show (4:3)</PresentationFormat>
  <Paragraphs>210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12</cp:revision>
  <dcterms:created xsi:type="dcterms:W3CDTF">2015-10-06T14:56:54Z</dcterms:created>
  <dcterms:modified xsi:type="dcterms:W3CDTF">2019-04-19T21:05:46Z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