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94" r:id="rId2"/>
    <p:sldId id="413" r:id="rId3"/>
    <p:sldId id="446" r:id="rId4"/>
    <p:sldId id="491" r:id="rId5"/>
    <p:sldId id="479" r:id="rId6"/>
    <p:sldId id="492" r:id="rId7"/>
    <p:sldId id="489" r:id="rId8"/>
    <p:sldId id="464" r:id="rId9"/>
    <p:sldId id="493" r:id="rId10"/>
    <p:sldId id="495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00FFCC"/>
    <a:srgbClr val="008DF6"/>
    <a:srgbClr val="D3B5E9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9" autoAdjust="0"/>
    <p:restoredTop sz="97513" autoAdjust="0"/>
  </p:normalViewPr>
  <p:slideViewPr>
    <p:cSldViewPr snapToGrid="0">
      <p:cViewPr>
        <p:scale>
          <a:sx n="75" d="100"/>
          <a:sy n="75" d="100"/>
        </p:scale>
        <p:origin x="-708" y="-66"/>
      </p:cViewPr>
      <p:guideLst>
        <p:guide orient="horz" pos="912"/>
        <p:guide pos="2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6.png"/><Relationship Id="rId12" Type="http://schemas.openxmlformats.org/officeDocument/2006/relationships/image" Target="../media/image2.svg"/><Relationship Id="rId2" Type="http://schemas.openxmlformats.org/officeDocument/2006/relationships/image" Target="../media/image5.gif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البيئة</a:t>
              </a: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7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7" y="3744621"/>
            <a:ext cx="929044" cy="491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البيئة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473566" y="178449"/>
            <a:ext cx="2778786" cy="659751"/>
            <a:chOff x="5166610" y="157026"/>
            <a:chExt cx="1858780" cy="850729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50729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294039"/>
              <a:ext cx="1656522" cy="67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البيئة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719884" y="1395951"/>
            <a:ext cx="8472115" cy="1407425"/>
            <a:chOff x="4204609" y="1292209"/>
            <a:chExt cx="7214149" cy="1552012"/>
          </a:xfrm>
        </p:grpSpPr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757262" y="1776265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204609" y="1292209"/>
              <a:ext cx="7214149" cy="1552012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3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540886" y="1489741"/>
              <a:ext cx="5559570" cy="1206602"/>
              <a:chOff x="2266545" y="630975"/>
              <a:chExt cx="6071026" cy="1655290"/>
            </a:xfrm>
          </p:grpSpPr>
          <p:sp>
            <p:nvSpPr>
              <p:cNvPr id="40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443683" y="630975"/>
                <a:ext cx="5893888" cy="9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البيئة : 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هي المنطقة التي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يعيش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فيها الإنسان و الحيوان و النبات و يجدون فيها حاجاتهم من الهواء و الماء و الغذاء , و يتأثرون بها و يؤثرون فيها . </a:t>
                </a:r>
                <a:endParaRPr lang="ar-SY" b="1" dirty="0"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41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266545" y="1727543"/>
                <a:ext cx="5882228" cy="558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نستفيد من البيئة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نحافظ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عليها لتبقى لنا و لأجيالنا القادمة .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4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235819" y="1423396"/>
              <a:ext cx="1170480" cy="821359"/>
              <a:chOff x="8485392" y="539962"/>
              <a:chExt cx="1278159" cy="1126793"/>
            </a:xfrm>
          </p:grpSpPr>
          <p:sp>
            <p:nvSpPr>
              <p:cNvPr id="36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3993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2" y="635761"/>
                <a:ext cx="987477" cy="1030994"/>
                <a:chOff x="8485392" y="635761"/>
                <a:chExt cx="987477" cy="1030994"/>
              </a:xfrm>
            </p:grpSpPr>
            <p:sp>
              <p:nvSpPr>
                <p:cNvPr id="38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2" y="635761"/>
                  <a:ext cx="987477" cy="1030994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532" y="895818"/>
                  <a:ext cx="548640" cy="548638"/>
                </a:xfrm>
                <a:prstGeom prst="rect">
                  <a:avLst/>
                </a:prstGeom>
              </p:spPr>
            </p:pic>
          </p:grpSp>
        </p:grpSp>
        <p:sp>
          <p:nvSpPr>
            <p:cNvPr id="35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458472" y="1344292"/>
              <a:ext cx="25121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7379106" y="3103933"/>
            <a:ext cx="3423679" cy="545512"/>
            <a:chOff x="10370796" y="3189296"/>
            <a:chExt cx="1278692" cy="407481"/>
          </a:xfrm>
          <a:solidFill>
            <a:schemeClr val="accent2"/>
          </a:solidFill>
        </p:grpSpPr>
        <p:sp>
          <p:nvSpPr>
            <p:cNvPr id="53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370796" y="3189296"/>
              <a:ext cx="1278692" cy="407481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370796" y="3268084"/>
              <a:ext cx="1200280" cy="29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طرق استفادة الإنسان من البيئة :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5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993414" y="4058473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7184462" y="4016323"/>
            <a:ext cx="3528598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استعمال التربة الخصبة للزراعة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57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987332" y="4735455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5828480" y="4725635"/>
            <a:ext cx="4878498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استعمال السواحل البحرية لأغراض النقل و صيد الأسماك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59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997316" y="5470281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5828480" y="5427290"/>
            <a:ext cx="488848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استخراج النفط و المعادن المختلفة من الأرض مثل : النحاس , و الحديد , و الذهب . 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0293" y1="90062" x2="11889" y2="89130"/>
                        <a14:foregroundMark x1="28339" y1="93478" x2="17427" y2="95342"/>
                        <a14:foregroundMark x1="20033" y1="94410" x2="13192" y2="94410"/>
                        <a14:foregroundMark x1="66124" y1="45342" x2="57329" y2="45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" t="5730" r="3219"/>
          <a:stretch/>
        </p:blipFill>
        <p:spPr bwMode="auto">
          <a:xfrm>
            <a:off x="2819400" y="2803376"/>
            <a:ext cx="3263900" cy="17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69" l="1163" r="97384">
                        <a14:foregroundMark x1="52035" y1="11672" x2="30814" y2="71293"/>
                        <a14:foregroundMark x1="37791" y1="20820" x2="26744" y2="82334"/>
                        <a14:foregroundMark x1="44477" y1="30284" x2="27616" y2="41640"/>
                        <a14:foregroundMark x1="48837" y1="31230" x2="44477" y2="61514"/>
                        <a14:foregroundMark x1="30233" y1="42271" x2="24709" y2="57729"/>
                        <a14:foregroundMark x1="41860" y1="52050" x2="36337" y2="69085"/>
                        <a14:foregroundMark x1="18605" y1="41640" x2="32267" y2="67508"/>
                        <a14:foregroundMark x1="3488" y1="90536" x2="3488" y2="90536"/>
                        <a14:backgroundMark x1="28198" y1="3785" x2="4651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072" y="4687117"/>
            <a:ext cx="1856629" cy="17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0" y="3614087"/>
            <a:ext cx="1001486" cy="529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البيئة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7607300" y="240004"/>
            <a:ext cx="29842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طرق تكيّف الإنسان مع البيئة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=""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5528870" y="1273954"/>
            <a:ext cx="6297235" cy="1587929"/>
            <a:chOff x="3165506" y="295207"/>
            <a:chExt cx="6297235" cy="1587929"/>
          </a:xfrm>
        </p:grpSpPr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">
              <a:extLst>
                <a:ext uri="{FF2B5EF4-FFF2-40B4-BE49-F238E27FC236}">
                  <a16:creationId xmlns=""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">
              <a:extLst>
                <a:ext uri="{FF2B5EF4-FFF2-40B4-BE49-F238E27FC236}">
                  <a16:creationId xmlns=""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Arrow: Pentagon 4">
              <a:extLst>
                <a:ext uri="{FF2B5EF4-FFF2-40B4-BE49-F238E27FC236}">
                  <a16:creationId xmlns=""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5">
              <a:extLst>
                <a:ext uri="{FF2B5EF4-FFF2-40B4-BE49-F238E27FC236}">
                  <a16:creationId xmlns=""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ircle: Hollow 6">
              <a:extLst>
                <a:ext uri="{FF2B5EF4-FFF2-40B4-BE49-F238E27FC236}">
                  <a16:creationId xmlns=""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55">
              <a:extLst>
                <a:ext uri="{FF2B5EF4-FFF2-40B4-BE49-F238E27FC236}">
                  <a16:creationId xmlns=""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679" y="1143033"/>
              <a:ext cx="1047603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7">
              <a:extLst>
                <a:ext uri="{FF2B5EF4-FFF2-40B4-BE49-F238E27FC236}">
                  <a16:creationId xmlns=""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8" y="784014"/>
              <a:ext cx="1510479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8">
              <a:extLst>
                <a:ext uri="{FF2B5EF4-FFF2-40B4-BE49-F238E27FC236}">
                  <a16:creationId xmlns=""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274102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11">
              <a:extLst>
                <a:ext uri="{FF2B5EF4-FFF2-40B4-BE49-F238E27FC236}">
                  <a16:creationId xmlns=""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48" name="Graphic 13" descr="Bullseye">
              <a:extLst>
                <a:ext uri="{FF2B5EF4-FFF2-40B4-BE49-F238E27FC236}">
                  <a16:creationId xmlns=""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49" name="TextBox 14">
              <a:extLst>
                <a:ext uri="{FF2B5EF4-FFF2-40B4-BE49-F238E27FC236}">
                  <a16:creationId xmlns=""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010232" y="785323"/>
              <a:ext cx="318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</a:rPr>
                <a:t>بناء البيوت </a:t>
              </a:r>
              <a:r>
                <a:rPr lang="ar-SY" b="1" dirty="0" smtClean="0"/>
                <a:t>من الإسمنت باستعمال المواد العازلة للحرارة و البرودة</a:t>
              </a:r>
              <a:endParaRPr lang="en-US" b="1" dirty="0"/>
            </a:p>
          </p:txBody>
        </p:sp>
        <p:sp>
          <p:nvSpPr>
            <p:cNvPr id="50" name="TextBox 15">
              <a:extLst>
                <a:ext uri="{FF2B5EF4-FFF2-40B4-BE49-F238E27FC236}">
                  <a16:creationId xmlns=""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514399" y="1245710"/>
              <a:ext cx="23604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62">
            <a:extLst>
              <a:ext uri="{FF2B5EF4-FFF2-40B4-BE49-F238E27FC236}">
                <a16:creationId xmlns=""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5528870" y="2842988"/>
            <a:ext cx="6297235" cy="1587929"/>
            <a:chOff x="3165506" y="1864241"/>
            <a:chExt cx="6297235" cy="1587929"/>
          </a:xfrm>
        </p:grpSpPr>
        <p:sp>
          <p:nvSpPr>
            <p:cNvPr id="52" name="Rectangle 54">
              <a:extLst>
                <a:ext uri="{FF2B5EF4-FFF2-40B4-BE49-F238E27FC236}">
                  <a16:creationId xmlns=""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7">
              <a:extLst>
                <a:ext uri="{FF2B5EF4-FFF2-40B4-BE49-F238E27FC236}">
                  <a16:creationId xmlns=""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>
              <a:extLst>
                <a:ext uri="{FF2B5EF4-FFF2-40B4-BE49-F238E27FC236}">
                  <a16:creationId xmlns=""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Arrow: Pentagon 19">
              <a:extLst>
                <a:ext uri="{FF2B5EF4-FFF2-40B4-BE49-F238E27FC236}">
                  <a16:creationId xmlns=""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20">
              <a:extLst>
                <a:ext uri="{FF2B5EF4-FFF2-40B4-BE49-F238E27FC236}">
                  <a16:creationId xmlns=""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ircle: Hollow 21">
              <a:extLst>
                <a:ext uri="{FF2B5EF4-FFF2-40B4-BE49-F238E27FC236}">
                  <a16:creationId xmlns=""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Rectangle 58">
              <a:extLst>
                <a:ext uri="{FF2B5EF4-FFF2-40B4-BE49-F238E27FC236}">
                  <a16:creationId xmlns=""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374996" y="2712197"/>
              <a:ext cx="1047603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22">
              <a:extLst>
                <a:ext uri="{FF2B5EF4-FFF2-40B4-BE49-F238E27FC236}">
                  <a16:creationId xmlns=""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376528" y="2353048"/>
              <a:ext cx="1510479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23">
              <a:extLst>
                <a:ext uri="{FF2B5EF4-FFF2-40B4-BE49-F238E27FC236}">
                  <a16:creationId xmlns=""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588628" y="2400597"/>
              <a:ext cx="12110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24">
              <a:extLst>
                <a:ext uri="{FF2B5EF4-FFF2-40B4-BE49-F238E27FC236}">
                  <a16:creationId xmlns=""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64" name="Graphic 25" descr="Presentation with bar chart RTL">
              <a:extLst>
                <a:ext uri="{FF2B5EF4-FFF2-40B4-BE49-F238E27FC236}">
                  <a16:creationId xmlns=""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65" name="TextBox 26">
              <a:extLst>
                <a:ext uri="{FF2B5EF4-FFF2-40B4-BE49-F238E27FC236}">
                  <a16:creationId xmlns=""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465583" y="2542468"/>
              <a:ext cx="3014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FFCC"/>
                  </a:solidFill>
                </a:rPr>
                <a:t>ارتداء ملابس </a:t>
              </a:r>
              <a:r>
                <a:rPr lang="ar-SY" b="1" dirty="0" smtClean="0"/>
                <a:t>للشتاء و ملابس للصيف</a:t>
              </a:r>
              <a:endParaRPr lang="en-US" b="1" dirty="0"/>
            </a:p>
          </p:txBody>
        </p:sp>
        <p:sp>
          <p:nvSpPr>
            <p:cNvPr id="66" name="TextBox 27">
              <a:extLst>
                <a:ext uri="{FF2B5EF4-FFF2-40B4-BE49-F238E27FC236}">
                  <a16:creationId xmlns=""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753435" y="2884850"/>
              <a:ext cx="23604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7" name="Group 63">
            <a:extLst>
              <a:ext uri="{FF2B5EF4-FFF2-40B4-BE49-F238E27FC236}">
                <a16:creationId xmlns=""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5528869" y="4384576"/>
            <a:ext cx="6297235" cy="1587929"/>
            <a:chOff x="3165505" y="3405829"/>
            <a:chExt cx="6297235" cy="1587929"/>
          </a:xfrm>
        </p:grpSpPr>
        <p:sp>
          <p:nvSpPr>
            <p:cNvPr id="68" name="Rectangle 52">
              <a:extLst>
                <a:ext uri="{FF2B5EF4-FFF2-40B4-BE49-F238E27FC236}">
                  <a16:creationId xmlns=""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9">
              <a:extLst>
                <a:ext uri="{FF2B5EF4-FFF2-40B4-BE49-F238E27FC236}">
                  <a16:creationId xmlns=""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0">
              <a:extLst>
                <a:ext uri="{FF2B5EF4-FFF2-40B4-BE49-F238E27FC236}">
                  <a16:creationId xmlns=""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Arrow: Pentagon 31">
              <a:extLst>
                <a:ext uri="{FF2B5EF4-FFF2-40B4-BE49-F238E27FC236}">
                  <a16:creationId xmlns=""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32">
              <a:extLst>
                <a:ext uri="{FF2B5EF4-FFF2-40B4-BE49-F238E27FC236}">
                  <a16:creationId xmlns=""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33">
              <a:extLst>
                <a:ext uri="{FF2B5EF4-FFF2-40B4-BE49-F238E27FC236}">
                  <a16:creationId xmlns=""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Rectangle 56">
              <a:extLst>
                <a:ext uri="{FF2B5EF4-FFF2-40B4-BE49-F238E27FC236}">
                  <a16:creationId xmlns=""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2221" y="4263334"/>
              <a:ext cx="1047603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34">
              <a:extLst>
                <a:ext uri="{FF2B5EF4-FFF2-40B4-BE49-F238E27FC236}">
                  <a16:creationId xmlns=""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51048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35">
              <a:extLst>
                <a:ext uri="{FF2B5EF4-FFF2-40B4-BE49-F238E27FC236}">
                  <a16:creationId xmlns=""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274103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TextBox 36">
              <a:extLst>
                <a:ext uri="{FF2B5EF4-FFF2-40B4-BE49-F238E27FC236}">
                  <a16:creationId xmlns=""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78" name="Graphic 37" descr="Research">
              <a:extLst>
                <a:ext uri="{FF2B5EF4-FFF2-40B4-BE49-F238E27FC236}">
                  <a16:creationId xmlns=""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79" name="TextBox 38">
              <a:extLst>
                <a:ext uri="{FF2B5EF4-FFF2-40B4-BE49-F238E27FC236}">
                  <a16:creationId xmlns=""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5120244" y="3894636"/>
              <a:ext cx="28158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12BD5"/>
                  </a:solidFill>
                </a:rPr>
                <a:t>استعمال المدفأة </a:t>
              </a:r>
              <a:r>
                <a:rPr lang="ar-SY" b="1" dirty="0" smtClean="0"/>
                <a:t>في فصل الشتاء , و مكيّف الهواء في فصل الصيف</a:t>
              </a:r>
              <a:endParaRPr lang="en-US" b="1" dirty="0"/>
            </a:p>
          </p:txBody>
        </p:sp>
        <p:sp>
          <p:nvSpPr>
            <p:cNvPr id="80" name="TextBox 39">
              <a:extLst>
                <a:ext uri="{FF2B5EF4-FFF2-40B4-BE49-F238E27FC236}">
                  <a16:creationId xmlns=""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528721" y="4068503"/>
              <a:ext cx="23604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87" l="9565" r="95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664" y="3517391"/>
            <a:ext cx="3489844" cy="2447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6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8" y="3605585"/>
            <a:ext cx="1019878" cy="53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البيئة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7607300" y="240004"/>
            <a:ext cx="29842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طرق تعديل الإنسان للبيئة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=""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5470280" y="1339437"/>
            <a:ext cx="6297235" cy="1587929"/>
            <a:chOff x="3165506" y="295207"/>
            <a:chExt cx="6297235" cy="1587929"/>
          </a:xfrm>
        </p:grpSpPr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">
              <a:extLst>
                <a:ext uri="{FF2B5EF4-FFF2-40B4-BE49-F238E27FC236}">
                  <a16:creationId xmlns=""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">
              <a:extLst>
                <a:ext uri="{FF2B5EF4-FFF2-40B4-BE49-F238E27FC236}">
                  <a16:creationId xmlns=""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Arrow: Pentagon 4">
              <a:extLst>
                <a:ext uri="{FF2B5EF4-FFF2-40B4-BE49-F238E27FC236}">
                  <a16:creationId xmlns=""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5">
              <a:extLst>
                <a:ext uri="{FF2B5EF4-FFF2-40B4-BE49-F238E27FC236}">
                  <a16:creationId xmlns=""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ircle: Hollow 6">
              <a:extLst>
                <a:ext uri="{FF2B5EF4-FFF2-40B4-BE49-F238E27FC236}">
                  <a16:creationId xmlns=""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55">
              <a:extLst>
                <a:ext uri="{FF2B5EF4-FFF2-40B4-BE49-F238E27FC236}">
                  <a16:creationId xmlns=""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679" y="1143033"/>
              <a:ext cx="1047603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7">
              <a:extLst>
                <a:ext uri="{FF2B5EF4-FFF2-40B4-BE49-F238E27FC236}">
                  <a16:creationId xmlns=""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8" y="784014"/>
              <a:ext cx="1510479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8">
              <a:extLst>
                <a:ext uri="{FF2B5EF4-FFF2-40B4-BE49-F238E27FC236}">
                  <a16:creationId xmlns=""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274102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11">
              <a:extLst>
                <a:ext uri="{FF2B5EF4-FFF2-40B4-BE49-F238E27FC236}">
                  <a16:creationId xmlns=""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48" name="Graphic 13" descr="Bullseye">
              <a:extLst>
                <a:ext uri="{FF2B5EF4-FFF2-40B4-BE49-F238E27FC236}">
                  <a16:creationId xmlns=""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49" name="TextBox 14">
              <a:extLst>
                <a:ext uri="{FF2B5EF4-FFF2-40B4-BE49-F238E27FC236}">
                  <a16:creationId xmlns=""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010232" y="785323"/>
              <a:ext cx="3183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</a:rPr>
                <a:t>بناء المدن </a:t>
              </a:r>
              <a:r>
                <a:rPr lang="ar-SY" b="1" dirty="0" smtClean="0"/>
                <a:t>و الطرق و السكك الحديدية</a:t>
              </a:r>
              <a:endParaRPr lang="en-US" b="1" dirty="0"/>
            </a:p>
          </p:txBody>
        </p:sp>
        <p:sp>
          <p:nvSpPr>
            <p:cNvPr id="50" name="TextBox 15">
              <a:extLst>
                <a:ext uri="{FF2B5EF4-FFF2-40B4-BE49-F238E27FC236}">
                  <a16:creationId xmlns=""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514399" y="1245710"/>
              <a:ext cx="23604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62">
            <a:extLst>
              <a:ext uri="{FF2B5EF4-FFF2-40B4-BE49-F238E27FC236}">
                <a16:creationId xmlns=""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5470280" y="2908471"/>
            <a:ext cx="6297235" cy="1587929"/>
            <a:chOff x="3165506" y="1864241"/>
            <a:chExt cx="6297235" cy="1587929"/>
          </a:xfrm>
        </p:grpSpPr>
        <p:sp>
          <p:nvSpPr>
            <p:cNvPr id="52" name="Rectangle 54">
              <a:extLst>
                <a:ext uri="{FF2B5EF4-FFF2-40B4-BE49-F238E27FC236}">
                  <a16:creationId xmlns=""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7">
              <a:extLst>
                <a:ext uri="{FF2B5EF4-FFF2-40B4-BE49-F238E27FC236}">
                  <a16:creationId xmlns=""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>
              <a:extLst>
                <a:ext uri="{FF2B5EF4-FFF2-40B4-BE49-F238E27FC236}">
                  <a16:creationId xmlns=""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Arrow: Pentagon 19">
              <a:extLst>
                <a:ext uri="{FF2B5EF4-FFF2-40B4-BE49-F238E27FC236}">
                  <a16:creationId xmlns=""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20">
              <a:extLst>
                <a:ext uri="{FF2B5EF4-FFF2-40B4-BE49-F238E27FC236}">
                  <a16:creationId xmlns=""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ircle: Hollow 21">
              <a:extLst>
                <a:ext uri="{FF2B5EF4-FFF2-40B4-BE49-F238E27FC236}">
                  <a16:creationId xmlns=""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Rectangle 58">
              <a:extLst>
                <a:ext uri="{FF2B5EF4-FFF2-40B4-BE49-F238E27FC236}">
                  <a16:creationId xmlns=""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374996" y="2712197"/>
              <a:ext cx="1047603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22">
              <a:extLst>
                <a:ext uri="{FF2B5EF4-FFF2-40B4-BE49-F238E27FC236}">
                  <a16:creationId xmlns=""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376528" y="2353048"/>
              <a:ext cx="1510479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23">
              <a:extLst>
                <a:ext uri="{FF2B5EF4-FFF2-40B4-BE49-F238E27FC236}">
                  <a16:creationId xmlns=""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588628" y="2400597"/>
              <a:ext cx="12110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24">
              <a:extLst>
                <a:ext uri="{FF2B5EF4-FFF2-40B4-BE49-F238E27FC236}">
                  <a16:creationId xmlns=""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64" name="Graphic 25" descr="Presentation with bar chart RTL">
              <a:extLst>
                <a:ext uri="{FF2B5EF4-FFF2-40B4-BE49-F238E27FC236}">
                  <a16:creationId xmlns=""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65" name="TextBox 26">
              <a:extLst>
                <a:ext uri="{FF2B5EF4-FFF2-40B4-BE49-F238E27FC236}">
                  <a16:creationId xmlns=""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465583" y="2542468"/>
              <a:ext cx="3014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FFCC"/>
                  </a:solidFill>
                </a:rPr>
                <a:t>بناء الجسور </a:t>
              </a:r>
              <a:r>
                <a:rPr lang="ar-SY" b="1" dirty="0" smtClean="0"/>
                <a:t>للسيارات و المشاة</a:t>
              </a:r>
              <a:endParaRPr lang="en-US" b="1" dirty="0"/>
            </a:p>
          </p:txBody>
        </p:sp>
        <p:sp>
          <p:nvSpPr>
            <p:cNvPr id="66" name="TextBox 27">
              <a:extLst>
                <a:ext uri="{FF2B5EF4-FFF2-40B4-BE49-F238E27FC236}">
                  <a16:creationId xmlns=""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753435" y="2884850"/>
              <a:ext cx="23604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7" name="Group 63">
            <a:extLst>
              <a:ext uri="{FF2B5EF4-FFF2-40B4-BE49-F238E27FC236}">
                <a16:creationId xmlns=""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5470279" y="4450059"/>
            <a:ext cx="6297235" cy="1587929"/>
            <a:chOff x="3165505" y="3405829"/>
            <a:chExt cx="6297235" cy="1587929"/>
          </a:xfrm>
        </p:grpSpPr>
        <p:sp>
          <p:nvSpPr>
            <p:cNvPr id="68" name="Rectangle 52">
              <a:extLst>
                <a:ext uri="{FF2B5EF4-FFF2-40B4-BE49-F238E27FC236}">
                  <a16:creationId xmlns=""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9">
              <a:extLst>
                <a:ext uri="{FF2B5EF4-FFF2-40B4-BE49-F238E27FC236}">
                  <a16:creationId xmlns=""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0">
              <a:extLst>
                <a:ext uri="{FF2B5EF4-FFF2-40B4-BE49-F238E27FC236}">
                  <a16:creationId xmlns=""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Arrow: Pentagon 31">
              <a:extLst>
                <a:ext uri="{FF2B5EF4-FFF2-40B4-BE49-F238E27FC236}">
                  <a16:creationId xmlns=""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32">
              <a:extLst>
                <a:ext uri="{FF2B5EF4-FFF2-40B4-BE49-F238E27FC236}">
                  <a16:creationId xmlns=""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33">
              <a:extLst>
                <a:ext uri="{FF2B5EF4-FFF2-40B4-BE49-F238E27FC236}">
                  <a16:creationId xmlns=""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Rectangle 56">
              <a:extLst>
                <a:ext uri="{FF2B5EF4-FFF2-40B4-BE49-F238E27FC236}">
                  <a16:creationId xmlns=""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2221" y="4263334"/>
              <a:ext cx="1047603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34">
              <a:extLst>
                <a:ext uri="{FF2B5EF4-FFF2-40B4-BE49-F238E27FC236}">
                  <a16:creationId xmlns=""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51048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35">
              <a:extLst>
                <a:ext uri="{FF2B5EF4-FFF2-40B4-BE49-F238E27FC236}">
                  <a16:creationId xmlns=""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274103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TextBox 36">
              <a:extLst>
                <a:ext uri="{FF2B5EF4-FFF2-40B4-BE49-F238E27FC236}">
                  <a16:creationId xmlns=""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78" name="Graphic 37" descr="Research">
              <a:extLst>
                <a:ext uri="{FF2B5EF4-FFF2-40B4-BE49-F238E27FC236}">
                  <a16:creationId xmlns=""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79" name="TextBox 38">
              <a:extLst>
                <a:ext uri="{FF2B5EF4-FFF2-40B4-BE49-F238E27FC236}">
                  <a16:creationId xmlns=""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5120244" y="3894636"/>
              <a:ext cx="3073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12BD5"/>
                  </a:solidFill>
                </a:rPr>
                <a:t>ردم الشواطئ </a:t>
              </a:r>
              <a:r>
                <a:rPr lang="ar-SY" b="1" dirty="0" smtClean="0"/>
                <a:t>البحرية , من أجل </a:t>
              </a:r>
              <a:r>
                <a:rPr lang="ar-SY" b="1" dirty="0" smtClean="0">
                  <a:solidFill>
                    <a:srgbClr val="F12BD5"/>
                  </a:solidFill>
                </a:rPr>
                <a:t>البناء</a:t>
              </a:r>
              <a:r>
                <a:rPr lang="ar-SY" b="1" dirty="0" smtClean="0"/>
                <a:t> عليها أو استعمالها لأغراض أخرى</a:t>
              </a:r>
              <a:endParaRPr lang="en-US" b="1" dirty="0"/>
            </a:p>
          </p:txBody>
        </p:sp>
        <p:sp>
          <p:nvSpPr>
            <p:cNvPr id="80" name="TextBox 39">
              <a:extLst>
                <a:ext uri="{FF2B5EF4-FFF2-40B4-BE49-F238E27FC236}">
                  <a16:creationId xmlns=""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919319" y="4513298"/>
              <a:ext cx="1955493" cy="4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4429" y1="34661" x2="51557" y2="84462"/>
                        <a14:foregroundMark x1="18339" y1="35060" x2="11765" y2="66135"/>
                        <a14:foregroundMark x1="48789" y1="49402" x2="50519" y2="74104"/>
                        <a14:foregroundMark x1="77163" y1="49004" x2="79585" y2="78088"/>
                        <a14:foregroundMark x1="80623" y1="70120" x2="28720" y2="73705"/>
                        <a14:foregroundMark x1="16955" y1="67729" x2="39446" y2="84861"/>
                        <a14:foregroundMark x1="6574" y1="60558" x2="11765" y2="70518"/>
                        <a14:foregroundMark x1="10381" y1="61753" x2="64706" y2="61355"/>
                        <a14:foregroundMark x1="60900" y1="58964" x2="46021" y2="79283"/>
                        <a14:foregroundMark x1="72664" y1="59363" x2="68512" y2="86454"/>
                        <a14:foregroundMark x1="81661" y1="58964" x2="83737" y2="72510"/>
                        <a14:foregroundMark x1="85467" y1="59363" x2="90657" y2="72510"/>
                        <a14:foregroundMark x1="85467" y1="55777" x2="91696" y2="74502"/>
                        <a14:foregroundMark x1="16609" y1="49801" x2="8304" y2="56972"/>
                        <a14:foregroundMark x1="5882" y1="60159" x2="55017" y2="55777"/>
                        <a14:foregroundMark x1="56055" y1="58167" x2="39792" y2="76096"/>
                        <a14:foregroundMark x1="45329" y1="54183" x2="33564" y2="80080"/>
                        <a14:foregroundMark x1="62284" y1="59363" x2="62630" y2="78884"/>
                        <a14:foregroundMark x1="53633" y1="50996" x2="53633" y2="78486"/>
                        <a14:foregroundMark x1="40830" y1="60159" x2="44291" y2="82869"/>
                        <a14:foregroundMark x1="35986" y1="56972" x2="41176" y2="74900"/>
                        <a14:foregroundMark x1="69550" y1="63347" x2="65052" y2="76494"/>
                        <a14:foregroundMark x1="5882" y1="56175" x2="8304" y2="63745"/>
                        <a14:foregroundMark x1="53287" y1="62151" x2="52249" y2="68526"/>
                        <a14:foregroundMark x1="51903" y1="66932" x2="49827" y2="66932"/>
                        <a14:foregroundMark x1="3114" y1="57371" x2="6574" y2="62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982" y="2659071"/>
            <a:ext cx="2976297" cy="258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0" y="3614087"/>
            <a:ext cx="1001486" cy="529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البيئة</a:t>
              </a:r>
            </a:p>
          </p:txBody>
        </p:sp>
      </p:grpSp>
      <p:grpSp>
        <p:nvGrpSpPr>
          <p:cNvPr id="64" name="مجموعة 63"/>
          <p:cNvGrpSpPr/>
          <p:nvPr/>
        </p:nvGrpSpPr>
        <p:grpSpPr>
          <a:xfrm>
            <a:off x="3880802" y="1167573"/>
            <a:ext cx="6947959" cy="757555"/>
            <a:chOff x="9054531" y="3189296"/>
            <a:chExt cx="2594957" cy="282935"/>
          </a:xfrm>
          <a:solidFill>
            <a:schemeClr val="accent2"/>
          </a:solidFill>
        </p:grpSpPr>
        <p:sp>
          <p:nvSpPr>
            <p:cNvPr id="65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282935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155759" y="3198571"/>
              <a:ext cx="2392500" cy="26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لكي نحافظ على بيئتنا فإنّه يجب علينا أن نتعامل معها بالطرق السليمة و نتجنّب أي تعاملات غير سليمة تؤدي إلى الإضرار بها.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08" l="516" r="100000">
                        <a14:foregroundMark x1="47265" y1="13689" x2="7224" y2="88863"/>
                        <a14:foregroundMark x1="42105" y1="12065" x2="5366" y2="16705"/>
                        <a14:foregroundMark x1="94427" y1="11601" x2="58514" y2="74942"/>
                        <a14:foregroundMark x1="94324" y1="14385" x2="58514" y2="14385"/>
                        <a14:backgroundMark x1="97420" y1="3712" x2="2890" y2="6961"/>
                        <a14:backgroundMark x1="50877" y1="15081" x2="50361" y2="96984"/>
                        <a14:backgroundMark x1="46543" y1="96288" x2="3818" y2="95824"/>
                        <a14:backgroundMark x1="98968" y1="14385" x2="97730" y2="96984"/>
                        <a14:backgroundMark x1="95356" y1="95592" x2="50361" y2="95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5278" r="1938" b="4120"/>
          <a:stretch/>
        </p:blipFill>
        <p:spPr bwMode="auto">
          <a:xfrm>
            <a:off x="3753455" y="2861883"/>
            <a:ext cx="7075306" cy="298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4" y="3592179"/>
            <a:ext cx="1014674" cy="5369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البيئة</a:t>
              </a: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60" r="100000">
                        <a14:foregroundMark x1="51498" y1="11413" x2="18539" y2="92391"/>
                        <a14:foregroundMark x1="92509" y1="10326" x2="79026" y2="10326"/>
                        <a14:foregroundMark x1="87828" y1="7065" x2="82959" y2="7065"/>
                        <a14:foregroundMark x1="82397" y1="7065" x2="82397" y2="7065"/>
                        <a14:backgroundMark x1="96255" y1="3261" x2="2996" y2="1630"/>
                        <a14:backgroundMark x1="97004" y1="97826" x2="0" y2="99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7" r="2990"/>
          <a:stretch/>
        </p:blipFill>
        <p:spPr bwMode="auto">
          <a:xfrm>
            <a:off x="5105400" y="457057"/>
            <a:ext cx="5355061" cy="201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581" r="99452">
                        <a14:foregroundMark x1="92687" y1="21290" x2="54113" y2="25806"/>
                        <a14:foregroundMark x1="93784" y1="43226" x2="62523" y2="77419"/>
                        <a14:foregroundMark x1="48995" y1="20000" x2="10238" y2="20645"/>
                        <a14:foregroundMark x1="53199" y1="49032" x2="53382" y2="78065"/>
                        <a14:foregroundMark x1="47166" y1="38710" x2="10603" y2="36774"/>
                        <a14:foregroundMark x1="48263" y1="90323" x2="11700" y2="88387"/>
                        <a14:backgroundMark x1="9506" y1="5806" x2="99634" y2="4516"/>
                        <a14:backgroundMark x1="97806" y1="94194" x2="4388" y2="92258"/>
                        <a14:backgroundMark x1="51920" y1="4516" x2="51737" y2="92903"/>
                        <a14:backgroundMark x1="98172" y1="3871" x2="98355" y2="90968"/>
                        <a14:backgroundMark x1="48812" y1="90968" x2="32907" y2="91613"/>
                        <a14:backgroundMark x1="39122" y1="92903" x2="34186" y2="90968"/>
                        <a14:backgroundMark x1="48812" y1="36129" x2="8227" y2="34839"/>
                        <a14:backgroundMark x1="24132" y1="36129" x2="9872" y2="36129"/>
                        <a14:backgroundMark x1="39854" y1="92258" x2="32907" y2="9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748" r="48313" b="64128"/>
          <a:stretch/>
        </p:blipFill>
        <p:spPr bwMode="auto">
          <a:xfrm>
            <a:off x="4768714" y="2455259"/>
            <a:ext cx="2427710" cy="5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581" r="99452">
                        <a14:foregroundMark x1="92687" y1="21290" x2="54113" y2="25806"/>
                        <a14:foregroundMark x1="93784" y1="43226" x2="62523" y2="77419"/>
                        <a14:foregroundMark x1="48995" y1="20000" x2="10238" y2="20645"/>
                        <a14:foregroundMark x1="53199" y1="49032" x2="53382" y2="78065"/>
                        <a14:foregroundMark x1="47166" y1="38710" x2="10603" y2="36774"/>
                        <a14:foregroundMark x1="48263" y1="90323" x2="11700" y2="88387"/>
                        <a14:foregroundMark x1="92505" y1="89677" x2="55576" y2="89032"/>
                        <a14:backgroundMark x1="9506" y1="5806" x2="99634" y2="4516"/>
                        <a14:backgroundMark x1="97806" y1="94194" x2="4388" y2="92258"/>
                        <a14:backgroundMark x1="51920" y1="4516" x2="51737" y2="92903"/>
                        <a14:backgroundMark x1="98172" y1="3871" x2="98355" y2="90968"/>
                        <a14:backgroundMark x1="48812" y1="90968" x2="32907" y2="91613"/>
                        <a14:backgroundMark x1="39122" y1="92903" x2="34186" y2="90968"/>
                        <a14:backgroundMark x1="48812" y1="36129" x2="8227" y2="34839"/>
                        <a14:backgroundMark x1="24132" y1="36129" x2="9872" y2="36129"/>
                        <a14:backgroundMark x1="39854" y1="92258" x2="32907" y2="9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7" t="35717" r="3349" b="6652"/>
          <a:stretch/>
        </p:blipFill>
        <p:spPr bwMode="auto">
          <a:xfrm>
            <a:off x="8088455" y="3419788"/>
            <a:ext cx="2427711" cy="88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581" r="99452">
                        <a14:foregroundMark x1="92687" y1="21290" x2="54113" y2="25806"/>
                        <a14:foregroundMark x1="93784" y1="43226" x2="62523" y2="77419"/>
                        <a14:foregroundMark x1="48995" y1="20000" x2="10238" y2="20645"/>
                        <a14:foregroundMark x1="53199" y1="49032" x2="53382" y2="78065"/>
                        <a14:foregroundMark x1="47166" y1="38710" x2="10603" y2="36774"/>
                        <a14:foregroundMark x1="48263" y1="90323" x2="11700" y2="88387"/>
                        <a14:backgroundMark x1="9506" y1="5806" x2="99634" y2="4516"/>
                        <a14:backgroundMark x1="97806" y1="94194" x2="4388" y2="92258"/>
                        <a14:backgroundMark x1="51920" y1="4516" x2="51737" y2="92903"/>
                        <a14:backgroundMark x1="98172" y1="3871" x2="98355" y2="90968"/>
                        <a14:backgroundMark x1="48812" y1="90968" x2="32907" y2="91613"/>
                        <a14:backgroundMark x1="39122" y1="92903" x2="34186" y2="90968"/>
                        <a14:backgroundMark x1="48812" y1="36129" x2="8227" y2="34839"/>
                        <a14:backgroundMark x1="24132" y1="36129" x2="9872" y2="36129"/>
                        <a14:backgroundMark x1="39854" y1="92258" x2="32907" y2="9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8" r="3349" b="64128"/>
          <a:stretch/>
        </p:blipFill>
        <p:spPr bwMode="auto">
          <a:xfrm>
            <a:off x="8011280" y="2427709"/>
            <a:ext cx="2465478" cy="54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581" r="99452">
                        <a14:foregroundMark x1="92687" y1="21290" x2="54113" y2="25806"/>
                        <a14:foregroundMark x1="93784" y1="43226" x2="62523" y2="77419"/>
                        <a14:foregroundMark x1="48995" y1="20000" x2="10238" y2="20645"/>
                        <a14:foregroundMark x1="53199" y1="49032" x2="53382" y2="78065"/>
                        <a14:foregroundMark x1="47166" y1="38710" x2="10603" y2="36774"/>
                        <a14:foregroundMark x1="48263" y1="90323" x2="11700" y2="88387"/>
                        <a14:foregroundMark x1="48080" y1="38065" x2="48080" y2="38065"/>
                        <a14:foregroundMark x1="39854" y1="90323" x2="35832" y2="90323"/>
                        <a14:backgroundMark x1="9506" y1="5806" x2="99634" y2="4516"/>
                        <a14:backgroundMark x1="97806" y1="94194" x2="4388" y2="92258"/>
                        <a14:backgroundMark x1="51920" y1="4516" x2="51737" y2="92903"/>
                        <a14:backgroundMark x1="98172" y1="3871" x2="98355" y2="90968"/>
                        <a14:backgroundMark x1="48812" y1="90968" x2="32907" y2="91613"/>
                        <a14:backgroundMark x1="39122" y1="92903" x2="34186" y2="90968"/>
                        <a14:backgroundMark x1="48812" y1="36129" x2="8227" y2="34839"/>
                        <a14:backgroundMark x1="24132" y1="36129" x2="9872" y2="36129"/>
                        <a14:backgroundMark x1="39854" y1="92258" x2="32907" y2="9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3" t="33388" r="48313" b="6652"/>
          <a:stretch/>
        </p:blipFill>
        <p:spPr bwMode="auto">
          <a:xfrm>
            <a:off x="4768714" y="3373084"/>
            <a:ext cx="2427710" cy="9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5982570" y="4378447"/>
            <a:ext cx="3830468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نُحافظ على الحياة الفطرية , من أجل: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9625981" y="5245075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6248996" y="5154661"/>
            <a:ext cx="328451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حماية بيئتنا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3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9654082" y="5747057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6261100" y="5688973"/>
            <a:ext cx="327511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الاستمتاع بطبيعتها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5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9654081" y="6314391"/>
            <a:ext cx="318148" cy="209141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6256398" y="6223136"/>
            <a:ext cx="32798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حماية الحيوانات النادرة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9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6" y="3622378"/>
            <a:ext cx="988300" cy="522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البيئة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2670138" y="1844230"/>
            <a:ext cx="7933558" cy="694489"/>
            <a:chOff x="6808680" y="2432389"/>
            <a:chExt cx="7933552" cy="694489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668457" y="-946897"/>
              <a:ext cx="694489" cy="745306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479552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42" y="2441899"/>
              <a:ext cx="7248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يرجع الطلبة إلى مصادر التعلّم و يسجلون هنا بعض المؤسسات الحكومية في المملكة العربية السعودية  المعنية بحماية البيئة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4651238" y="2943940"/>
            <a:ext cx="4471205" cy="730964"/>
            <a:chOff x="9979561" y="3189296"/>
            <a:chExt cx="1669927" cy="273004"/>
          </a:xfrm>
          <a:solidFill>
            <a:schemeClr val="accent2"/>
          </a:solidFill>
        </p:grpSpPr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979561" y="3189296"/>
              <a:ext cx="1669927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060197" y="3253856"/>
              <a:ext cx="1473076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الهيئة العامة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للأرصاد </a:t>
              </a:r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وحماية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البيئة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4651237" y="3989121"/>
            <a:ext cx="4471205" cy="730964"/>
            <a:chOff x="9979561" y="3189296"/>
            <a:chExt cx="1669927" cy="273004"/>
          </a:xfrm>
          <a:solidFill>
            <a:schemeClr val="accent2"/>
          </a:solidFill>
        </p:grpSpPr>
        <p:sp>
          <p:nvSpPr>
            <p:cNvPr id="31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979561" y="3189296"/>
              <a:ext cx="1669927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060197" y="3253856"/>
              <a:ext cx="1473076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الهيئة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السعودية للحياة الفطرية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9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0" y="3613956"/>
            <a:ext cx="1001485" cy="52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3112" y="373818"/>
            <a:ext cx="1039035" cy="2365989"/>
            <a:chOff x="1115036" y="335569"/>
            <a:chExt cx="1039035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6" y="425493"/>
              <a:ext cx="492443" cy="20361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البيئة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547630" y="1302447"/>
            <a:ext cx="6060731" cy="1006194"/>
            <a:chOff x="9054531" y="3189296"/>
            <a:chExt cx="2594957" cy="526860"/>
          </a:xfrm>
          <a:solidFill>
            <a:schemeClr val="accent2"/>
          </a:solidFill>
        </p:grpSpPr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526860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140773" y="3277571"/>
              <a:ext cx="2392500" cy="37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تحدّد الدولة </a:t>
              </a:r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منطقة جغرافية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تحتوي على نباتات طبيعية و حيوانات بيئية في الوطن </a:t>
              </a:r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للمحافظة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عليها , تُسمّى المحميّة.</a:t>
              </a:r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091" l="3579" r="100000">
                        <a14:foregroundMark x1="78330" y1="26909" x2="19881" y2="35636"/>
                        <a14:foregroundMark x1="30815" y1="29091" x2="25050" y2="2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5"/>
          <a:stretch/>
        </p:blipFill>
        <p:spPr bwMode="auto">
          <a:xfrm>
            <a:off x="5219700" y="2849135"/>
            <a:ext cx="5257319" cy="324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521700" y="358959"/>
            <a:ext cx="2069876" cy="519065"/>
            <a:chOff x="5166610" y="157026"/>
            <a:chExt cx="1858780" cy="669319"/>
          </a:xfrm>
        </p:grpSpPr>
        <p:sp>
          <p:nvSpPr>
            <p:cNvPr id="17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669319"/>
            </a:xfrm>
            <a:prstGeom prst="roundRect">
              <a:avLst>
                <a:gd name="adj" fmla="val 41068"/>
              </a:avLst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المحميّة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7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0" y="3614087"/>
            <a:ext cx="1001486" cy="529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البيئة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388180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018409" y="1621026"/>
            <a:ext cx="6374598" cy="392766"/>
            <a:chOff x="6808680" y="2432391"/>
            <a:chExt cx="6374593" cy="392766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963653" y="-242091"/>
              <a:ext cx="392766" cy="574172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68790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45" y="2441899"/>
              <a:ext cx="580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يحدد الطلبة الحيوانات البرية التي تعيش في المملكة العربية السعودية 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9270999" y="2803248"/>
            <a:ext cx="1629445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874195" y="3253856"/>
              <a:ext cx="7111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النمر العربي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6388099" y="2763024"/>
            <a:ext cx="1629445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951032" y="3253856"/>
              <a:ext cx="5822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الفيل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3505199" y="2722800"/>
            <a:ext cx="1629445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4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951032" y="3253856"/>
              <a:ext cx="5822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النعامة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9298166" y="4126186"/>
            <a:ext cx="1629445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49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951032" y="3253856"/>
              <a:ext cx="5822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الغزال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1" name="مجموعة 50"/>
          <p:cNvGrpSpPr/>
          <p:nvPr/>
        </p:nvGrpSpPr>
        <p:grpSpPr>
          <a:xfrm>
            <a:off x="6388099" y="4114143"/>
            <a:ext cx="1629445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52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951032" y="3253856"/>
              <a:ext cx="5822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الدب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مجموعة 53"/>
          <p:cNvGrpSpPr/>
          <p:nvPr/>
        </p:nvGrpSpPr>
        <p:grpSpPr>
          <a:xfrm>
            <a:off x="3435335" y="4073919"/>
            <a:ext cx="1629445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55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951032" y="3253856"/>
              <a:ext cx="5822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الذئب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7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11103248" y="2943487"/>
            <a:ext cx="380677" cy="380677"/>
            <a:chOff x="9158514" y="1814286"/>
            <a:chExt cx="435429" cy="435429"/>
          </a:xfrm>
        </p:grpSpPr>
        <p:sp>
          <p:nvSpPr>
            <p:cNvPr id="58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60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5312048" y="2882686"/>
            <a:ext cx="380677" cy="380677"/>
            <a:chOff x="9158514" y="1814286"/>
            <a:chExt cx="435429" cy="435429"/>
          </a:xfrm>
        </p:grpSpPr>
        <p:sp>
          <p:nvSpPr>
            <p:cNvPr id="61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63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11077678" y="4353780"/>
            <a:ext cx="380677" cy="380677"/>
            <a:chOff x="9158514" y="1814286"/>
            <a:chExt cx="435429" cy="435429"/>
          </a:xfrm>
        </p:grpSpPr>
        <p:sp>
          <p:nvSpPr>
            <p:cNvPr id="64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66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5312047" y="4233866"/>
            <a:ext cx="380677" cy="380677"/>
            <a:chOff x="9158514" y="1814286"/>
            <a:chExt cx="435429" cy="435429"/>
          </a:xfrm>
        </p:grpSpPr>
        <p:sp>
          <p:nvSpPr>
            <p:cNvPr id="67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7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296</Words>
  <Application>Microsoft Office PowerPoint</Application>
  <PresentationFormat>مخصص</PresentationFormat>
  <Paragraphs>74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2053</cp:revision>
  <dcterms:created xsi:type="dcterms:W3CDTF">2020-10-10T04:32:51Z</dcterms:created>
  <dcterms:modified xsi:type="dcterms:W3CDTF">2021-09-01T08:01:51Z</dcterms:modified>
</cp:coreProperties>
</file>