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348" r:id="rId3"/>
    <p:sldId id="258" r:id="rId4"/>
    <p:sldId id="323" r:id="rId5"/>
    <p:sldId id="324" r:id="rId6"/>
    <p:sldId id="326" r:id="rId7"/>
    <p:sldId id="327" r:id="rId8"/>
    <p:sldId id="260" r:id="rId9"/>
    <p:sldId id="328" r:id="rId10"/>
    <p:sldId id="329" r:id="rId11"/>
    <p:sldId id="330" r:id="rId12"/>
    <p:sldId id="331" r:id="rId13"/>
    <p:sldId id="333" r:id="rId14"/>
    <p:sldId id="332" r:id="rId15"/>
    <p:sldId id="334" r:id="rId16"/>
    <p:sldId id="263" r:id="rId17"/>
    <p:sldId id="335" r:id="rId18"/>
    <p:sldId id="340" r:id="rId19"/>
    <p:sldId id="338" r:id="rId20"/>
    <p:sldId id="341" r:id="rId21"/>
    <p:sldId id="268" r:id="rId22"/>
    <p:sldId id="342" r:id="rId23"/>
    <p:sldId id="293" r:id="rId24"/>
    <p:sldId id="289" r:id="rId25"/>
    <p:sldId id="269" r:id="rId26"/>
    <p:sldId id="270" r:id="rId27"/>
    <p:sldId id="271" r:id="rId28"/>
    <p:sldId id="339" r:id="rId29"/>
    <p:sldId id="337" r:id="rId30"/>
    <p:sldId id="343" r:id="rId31"/>
    <p:sldId id="273" r:id="rId32"/>
    <p:sldId id="322" r:id="rId33"/>
    <p:sldId id="275" r:id="rId34"/>
    <p:sldId id="276" r:id="rId35"/>
    <p:sldId id="277" r:id="rId36"/>
    <p:sldId id="278" r:id="rId37"/>
    <p:sldId id="279" r:id="rId38"/>
    <p:sldId id="280" r:id="rId39"/>
    <p:sldId id="281" r:id="rId40"/>
    <p:sldId id="291" r:id="rId41"/>
    <p:sldId id="292" r:id="rId42"/>
    <p:sldId id="344" r:id="rId43"/>
    <p:sldId id="345" r:id="rId44"/>
    <p:sldId id="346" r:id="rId45"/>
    <p:sldId id="319" r:id="rId46"/>
    <p:sldId id="296" r:id="rId47"/>
    <p:sldId id="307" r:id="rId48"/>
    <p:sldId id="308" r:id="rId49"/>
    <p:sldId id="295" r:id="rId50"/>
    <p:sldId id="309" r:id="rId51"/>
    <p:sldId id="305" r:id="rId52"/>
    <p:sldId id="310" r:id="rId53"/>
    <p:sldId id="299" r:id="rId54"/>
    <p:sldId id="302" r:id="rId55"/>
    <p:sldId id="311" r:id="rId56"/>
    <p:sldId id="301" r:id="rId57"/>
    <p:sldId id="312" r:id="rId58"/>
    <p:sldId id="313" r:id="rId59"/>
    <p:sldId id="304" r:id="rId60"/>
    <p:sldId id="347" r:id="rId61"/>
    <p:sldId id="315" r:id="rId62"/>
    <p:sldId id="316" r:id="rId63"/>
    <p:sldId id="317" r:id="rId64"/>
    <p:sldId id="318" r:id="rId65"/>
    <p:sldId id="349" r:id="rId66"/>
  </p:sldIdLst>
  <p:sldSz cx="12192000" cy="6858000"/>
  <p:notesSz cx="6797675" cy="9928225"/>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CCFFCC"/>
    <a:srgbClr val="C2F3FE"/>
    <a:srgbClr val="FFFFC1"/>
    <a:srgbClr val="80F8A8"/>
    <a:srgbClr val="99D9EA"/>
    <a:srgbClr val="8CB7AE"/>
    <a:srgbClr val="9BE5FF"/>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55" d="100"/>
          <a:sy n="55" d="100"/>
        </p:scale>
        <p:origin x="100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1BB1787-A0DF-443A-9D7B-1B55F476BD6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B5ED7D94-C548-45A2-9123-25FEB6A70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00B5A79C-F1A1-40EB-A162-E26FF19D9179}"/>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5" name="عنصر نائب للتذييل 4">
            <a:extLst>
              <a:ext uri="{FF2B5EF4-FFF2-40B4-BE49-F238E27FC236}">
                <a16:creationId xmlns:a16="http://schemas.microsoft.com/office/drawing/2014/main" id="{551586AA-1661-473C-A68E-11E56C88FD3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8D744BD-6E12-471A-868E-CA85FD89A7E2}"/>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925046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AAB0BE4-64F4-46D0-B23D-7F86D8E4D7A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D4CA143-2B47-42B3-BF96-9AFC01A0E555}"/>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EEB6069-81A9-4DAD-B522-6E5AACE992F8}"/>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5" name="عنصر نائب للتذييل 4">
            <a:extLst>
              <a:ext uri="{FF2B5EF4-FFF2-40B4-BE49-F238E27FC236}">
                <a16:creationId xmlns:a16="http://schemas.microsoft.com/office/drawing/2014/main" id="{F95EE3B6-C7A2-4FD2-ADD8-A4CD3F10760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101229C-13F9-47E3-B61F-E78C7D52CCA2}"/>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74251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1A5AE796-E22A-4649-8DEC-F8D80A4E8586}"/>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3B7C28F-435F-4DC0-857E-DD60243AD8F0}"/>
              </a:ext>
            </a:extLst>
          </p:cNvPr>
          <p:cNvSpPr>
            <a:spLocks noGrp="1"/>
          </p:cNvSpPr>
          <p:nvPr>
            <p:ph type="body" orient="vert" idx="1"/>
          </p:nvPr>
        </p:nvSpPr>
        <p:spPr>
          <a:xfrm>
            <a:off x="838200" y="365125"/>
            <a:ext cx="7734300"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45A54CF-00F8-4576-92AB-D803B08A4E75}"/>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5" name="عنصر نائب للتذييل 4">
            <a:extLst>
              <a:ext uri="{FF2B5EF4-FFF2-40B4-BE49-F238E27FC236}">
                <a16:creationId xmlns:a16="http://schemas.microsoft.com/office/drawing/2014/main" id="{B6355153-EA69-4C90-90C8-B36465D9FC5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B138C6B-54C5-4D7C-B266-CEB39724E6D6}"/>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77068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8162030-890F-4927-B69C-94C87D1BDC55}"/>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5B1DA96-29A6-4BC8-9A18-C39EB92CFF21}"/>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8585921-331C-45DD-AB64-964624808AD1}"/>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5" name="عنصر نائب للتذييل 4">
            <a:extLst>
              <a:ext uri="{FF2B5EF4-FFF2-40B4-BE49-F238E27FC236}">
                <a16:creationId xmlns:a16="http://schemas.microsoft.com/office/drawing/2014/main" id="{BAEAE548-1217-4224-BAF9-970AB4BED55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A92C8F1-E0B4-441C-9A10-0F9A828E84A4}"/>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404797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B43E27-DCC4-4DA4-9DB1-DAA3B6F611C9}"/>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3332603-44F9-4A74-95D3-1A144F5501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230D7D92-3B35-4174-BB4F-265D47C77F36}"/>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5" name="عنصر نائب للتذييل 4">
            <a:extLst>
              <a:ext uri="{FF2B5EF4-FFF2-40B4-BE49-F238E27FC236}">
                <a16:creationId xmlns:a16="http://schemas.microsoft.com/office/drawing/2014/main" id="{CEAF54E8-B1CA-4AE5-B06E-7FE7C98516F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A6EB607-B196-43E6-AEB9-4FE55FA6DD98}"/>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17825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6B8D6B2-AE16-431A-9F55-EA21028B0C0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36159DB8-0246-4708-A765-4F50906307CE}"/>
              </a:ext>
            </a:extLst>
          </p:cNvPr>
          <p:cNvSpPr>
            <a:spLocks noGrp="1"/>
          </p:cNvSpPr>
          <p:nvPr>
            <p:ph sz="half" idx="1"/>
          </p:nvPr>
        </p:nvSpPr>
        <p:spPr>
          <a:xfrm>
            <a:off x="838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DB947E6F-09F4-4EB1-ACAA-657273020967}"/>
              </a:ext>
            </a:extLst>
          </p:cNvPr>
          <p:cNvSpPr>
            <a:spLocks noGrp="1"/>
          </p:cNvSpPr>
          <p:nvPr>
            <p:ph sz="half" idx="2"/>
          </p:nvPr>
        </p:nvSpPr>
        <p:spPr>
          <a:xfrm>
            <a:off x="6172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D85DE0DF-031A-42BD-B93B-13885100122B}"/>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6" name="عنصر نائب للتذييل 5">
            <a:extLst>
              <a:ext uri="{FF2B5EF4-FFF2-40B4-BE49-F238E27FC236}">
                <a16:creationId xmlns:a16="http://schemas.microsoft.com/office/drawing/2014/main" id="{0EB58819-7F71-4BA4-A1B0-3A82FCBD9CB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C51FEA1-7A5C-4521-8282-D364787FF783}"/>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10076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89FD6BB-E384-4893-8337-2F33F99C6EF1}"/>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91CCB45-B8D8-4850-B68F-1CB5CCCF0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BA70E8F0-F123-4235-A0CB-E419D2C5E126}"/>
              </a:ext>
            </a:extLst>
          </p:cNvPr>
          <p:cNvSpPr>
            <a:spLocks noGrp="1"/>
          </p:cNvSpPr>
          <p:nvPr>
            <p:ph sz="half" idx="2"/>
          </p:nvPr>
        </p:nvSpPr>
        <p:spPr>
          <a:xfrm>
            <a:off x="839788" y="2505075"/>
            <a:ext cx="5157787"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B72D988F-227B-4F35-B026-2F1A497E9A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B8B55DBB-B995-4DC0-ADC7-1E4E38BFF210}"/>
              </a:ext>
            </a:extLst>
          </p:cNvPr>
          <p:cNvSpPr>
            <a:spLocks noGrp="1"/>
          </p:cNvSpPr>
          <p:nvPr>
            <p:ph sz="quarter" idx="4"/>
          </p:nvPr>
        </p:nvSpPr>
        <p:spPr>
          <a:xfrm>
            <a:off x="6172200" y="2505075"/>
            <a:ext cx="5183188"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72BC60D2-F47C-48F0-B9C0-CBB0182F64F9}"/>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8" name="عنصر نائب للتذييل 7">
            <a:extLst>
              <a:ext uri="{FF2B5EF4-FFF2-40B4-BE49-F238E27FC236}">
                <a16:creationId xmlns:a16="http://schemas.microsoft.com/office/drawing/2014/main" id="{29C19F39-FF55-406D-8AFB-3CD4A4F93E50}"/>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DE6F064C-BB38-4654-9118-26A58AFB79A7}"/>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1437527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E240D5-031D-4DE9-BD90-C9EF811E67B4}"/>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158E8887-3242-4520-8DD7-0AE2C0551ED6}"/>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4" name="عنصر نائب للتذييل 3">
            <a:extLst>
              <a:ext uri="{FF2B5EF4-FFF2-40B4-BE49-F238E27FC236}">
                <a16:creationId xmlns:a16="http://schemas.microsoft.com/office/drawing/2014/main" id="{B14D7EF9-E3FC-489F-B6B9-210980FDFB10}"/>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EFA78BF9-265A-4206-9344-C349EC7463E1}"/>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07940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E426351-97AD-4676-B460-728E4EF4D118}"/>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3" name="عنصر نائب للتذييل 2">
            <a:extLst>
              <a:ext uri="{FF2B5EF4-FFF2-40B4-BE49-F238E27FC236}">
                <a16:creationId xmlns:a16="http://schemas.microsoft.com/office/drawing/2014/main" id="{483F8E41-30BD-48A2-A5FD-655D8A3266F7}"/>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CDC156C3-F41E-484B-91BB-95FF0D4DF063}"/>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33932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FBA8795-EFEC-4D8C-9B2E-DE296C011C1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7B7A82E-6034-4F4F-88E2-7D1AD1A7F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0D37D20B-90B4-47AF-816B-102498663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762E9522-F0B5-4FFF-AD55-6D5EC024761F}"/>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6" name="عنصر نائب للتذييل 5">
            <a:extLst>
              <a:ext uri="{FF2B5EF4-FFF2-40B4-BE49-F238E27FC236}">
                <a16:creationId xmlns:a16="http://schemas.microsoft.com/office/drawing/2014/main" id="{529B86E9-5621-4A3A-B2BD-FD24D4AA31A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844EE85-8920-4BE5-AA46-4B05609DF73E}"/>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0030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F1B26A1-BDFC-4CBB-8229-8B3E58869E2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702CC8E8-CC08-45FA-AFED-E590F2100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10306CA2-1346-42B7-8A68-A67DB7776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1265B5A3-DBB2-444A-9F0C-12812CE18EDB}"/>
              </a:ext>
            </a:extLst>
          </p:cNvPr>
          <p:cNvSpPr>
            <a:spLocks noGrp="1"/>
          </p:cNvSpPr>
          <p:nvPr>
            <p:ph type="dt" sz="half" idx="10"/>
          </p:nvPr>
        </p:nvSpPr>
        <p:spPr/>
        <p:txBody>
          <a:bodyPr/>
          <a:lstStyle/>
          <a:p>
            <a:fld id="{6A736DB4-D507-4493-A5A6-913E07396078}" type="datetimeFigureOut">
              <a:rPr lang="ar-SA" smtClean="0"/>
              <a:t>03/02/42</a:t>
            </a:fld>
            <a:endParaRPr lang="ar-SA"/>
          </a:p>
        </p:txBody>
      </p:sp>
      <p:sp>
        <p:nvSpPr>
          <p:cNvPr id="6" name="عنصر نائب للتذييل 5">
            <a:extLst>
              <a:ext uri="{FF2B5EF4-FFF2-40B4-BE49-F238E27FC236}">
                <a16:creationId xmlns:a16="http://schemas.microsoft.com/office/drawing/2014/main" id="{318AD7C0-0C77-49DF-BC1D-A56026748069}"/>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F6D9A6D-DF17-4A40-B37D-D196013766D2}"/>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1947041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15C80CD-88B2-4433-8706-31F6A6373BC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F0C1544B-1644-4C13-9ACA-7FC27C5686D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F37AA49-5092-4991-9570-BB794D5D046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A736DB4-D507-4493-A5A6-913E07396078}" type="datetimeFigureOut">
              <a:rPr lang="ar-SA" smtClean="0"/>
              <a:t>03/02/42</a:t>
            </a:fld>
            <a:endParaRPr lang="ar-SA"/>
          </a:p>
        </p:txBody>
      </p:sp>
      <p:sp>
        <p:nvSpPr>
          <p:cNvPr id="5" name="عنصر نائب للتذييل 4">
            <a:extLst>
              <a:ext uri="{FF2B5EF4-FFF2-40B4-BE49-F238E27FC236}">
                <a16:creationId xmlns:a16="http://schemas.microsoft.com/office/drawing/2014/main" id="{670DDF1B-0BCC-4461-8449-A0E1E2C74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D01560ED-954D-4846-992E-2B0DE18931B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E2DE708-7B9D-4F6E-BEEB-917AC69A9404}" type="slidenum">
              <a:rPr lang="ar-SA" smtClean="0"/>
              <a:t>‹#›</a:t>
            </a:fld>
            <a:endParaRPr lang="ar-SA"/>
          </a:p>
        </p:txBody>
      </p:sp>
    </p:spTree>
    <p:extLst>
      <p:ext uri="{BB962C8B-B14F-4D97-AF65-F5344CB8AC3E}">
        <p14:creationId xmlns:p14="http://schemas.microsoft.com/office/powerpoint/2010/main" val="1309999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g"/><Relationship Id="rId3" Type="http://schemas.openxmlformats.org/officeDocument/2006/relationships/image" Target="../media/image25.jpg"/><Relationship Id="rId7" Type="http://schemas.openxmlformats.org/officeDocument/2006/relationships/image" Target="../media/image29.jpg"/><Relationship Id="rId12" Type="http://schemas.openxmlformats.org/officeDocument/2006/relationships/image" Target="../media/image34.gif"/><Relationship Id="rId2" Type="http://schemas.openxmlformats.org/officeDocument/2006/relationships/image" Target="../media/image24.png"/><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5" Type="http://schemas.openxmlformats.org/officeDocument/2006/relationships/image" Target="../media/image22.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sv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gif"/></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81.gif"/><Relationship Id="rId4" Type="http://schemas.openxmlformats.org/officeDocument/2006/relationships/image" Target="../media/image85.png"/><Relationship Id="rId9" Type="http://schemas.openxmlformats.org/officeDocument/2006/relationships/image" Target="../media/image90.png"/></Relationships>
</file>

<file path=ppt/slides/_rels/slide53.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92.jp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2.jpg"/></Relationships>
</file>

<file path=ppt/slides/_rels/slide57.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نتيجة بحث الصور عن بسملة متحركة للبوربوينت">
            <a:extLst>
              <a:ext uri="{FF2B5EF4-FFF2-40B4-BE49-F238E27FC236}">
                <a16:creationId xmlns:a16="http://schemas.microsoft.com/office/drawing/2014/main" id="{7E42C019-2C8D-40E8-A0E0-A33A188375E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7028" y="254643"/>
            <a:ext cx="10977944" cy="6175094"/>
          </a:xfrm>
          <a:prstGeom prst="rect">
            <a:avLst/>
          </a:prstGeom>
          <a:noFill/>
          <a:effectLst>
            <a:outerShdw blurRad="50800" dist="635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150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C4B6269-08CD-43FF-BBC3-E8C804B021C3}"/>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6" name="مستطيل 5">
            <a:extLst>
              <a:ext uri="{FF2B5EF4-FFF2-40B4-BE49-F238E27FC236}">
                <a16:creationId xmlns:a16="http://schemas.microsoft.com/office/drawing/2014/main" id="{8F6C1442-F93D-494E-A89C-BE0D005A7B2A}"/>
              </a:ext>
            </a:extLst>
          </p:cNvPr>
          <p:cNvSpPr/>
          <p:nvPr/>
        </p:nvSpPr>
        <p:spPr>
          <a:xfrm>
            <a:off x="9815332" y="5613723"/>
            <a:ext cx="2376668" cy="1242996"/>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مستطيل 6">
            <a:extLst>
              <a:ext uri="{FF2B5EF4-FFF2-40B4-BE49-F238E27FC236}">
                <a16:creationId xmlns:a16="http://schemas.microsoft.com/office/drawing/2014/main" id="{01F61B29-3710-489F-9366-A1BCA15C2425}"/>
              </a:ext>
            </a:extLst>
          </p:cNvPr>
          <p:cNvSpPr/>
          <p:nvPr/>
        </p:nvSpPr>
        <p:spPr>
          <a:xfrm>
            <a:off x="0" y="5945738"/>
            <a:ext cx="10595453" cy="707886"/>
          </a:xfrm>
          <a:prstGeom prst="rect">
            <a:avLst/>
          </a:prstGeom>
          <a:solidFill>
            <a:srgbClr val="002060"/>
          </a:solidFill>
        </p:spPr>
        <p:txBody>
          <a:bodyPr wrap="square" lIns="91440" tIns="45720" rIns="91440" bIns="45720">
            <a:spAutoFit/>
          </a:bodyPr>
          <a:lstStyle/>
          <a:p>
            <a:pPr algn="ctr"/>
            <a:r>
              <a:rPr lang="ar-SA" sz="4000" b="0" cap="none" spc="0" dirty="0">
                <a:ln w="0"/>
                <a:solidFill>
                  <a:schemeClr val="bg1"/>
                </a:solidFill>
                <a:effectLst>
                  <a:outerShdw blurRad="38100" dist="19050" dir="2700000" algn="tl" rotWithShape="0">
                    <a:schemeClr val="dk1">
                      <a:alpha val="40000"/>
                    </a:schemeClr>
                  </a:outerShdw>
                </a:effectLst>
              </a:rPr>
              <a:t>فيروس كورونا (</a:t>
            </a:r>
            <a:r>
              <a:rPr lang="ar-SA" sz="4000" b="0" cap="none" spc="0" dirty="0" err="1">
                <a:ln w="0"/>
                <a:solidFill>
                  <a:schemeClr val="bg1"/>
                </a:solidFill>
                <a:effectLst>
                  <a:outerShdw blurRad="38100" dist="19050" dir="2700000" algn="tl" rotWithShape="0">
                    <a:schemeClr val="dk1">
                      <a:alpha val="40000"/>
                    </a:schemeClr>
                  </a:outerShdw>
                </a:effectLst>
              </a:rPr>
              <a:t>كوفيد</a:t>
            </a:r>
            <a:r>
              <a:rPr lang="ar-SA" sz="4000" b="0" cap="none" spc="0" dirty="0">
                <a:ln w="0"/>
                <a:solidFill>
                  <a:schemeClr val="bg1"/>
                </a:solidFill>
                <a:effectLst>
                  <a:outerShdw blurRad="38100" dist="19050" dir="2700000" algn="tl" rotWithShape="0">
                    <a:schemeClr val="dk1">
                      <a:alpha val="40000"/>
                    </a:schemeClr>
                  </a:outerShdw>
                </a:effectLst>
              </a:rPr>
              <a:t> 19) يغزو العالم </a:t>
            </a:r>
          </a:p>
        </p:txBody>
      </p:sp>
      <p:sp>
        <p:nvSpPr>
          <p:cNvPr id="4" name="مستطيل 3">
            <a:extLst>
              <a:ext uri="{FF2B5EF4-FFF2-40B4-BE49-F238E27FC236}">
                <a16:creationId xmlns:a16="http://schemas.microsoft.com/office/drawing/2014/main" id="{7EC72F18-A3B6-4B08-A9BA-4826E4A985EF}"/>
              </a:ext>
            </a:extLst>
          </p:cNvPr>
          <p:cNvSpPr/>
          <p:nvPr/>
        </p:nvSpPr>
        <p:spPr>
          <a:xfrm>
            <a:off x="9827922" y="5816068"/>
            <a:ext cx="2362554" cy="830997"/>
          </a:xfrm>
          <a:prstGeom prst="rect">
            <a:avLst/>
          </a:prstGeom>
          <a:solidFill>
            <a:srgbClr val="CC0000"/>
          </a:solidFill>
        </p:spPr>
        <p:txBody>
          <a:bodyPr wrap="square" lIns="91440" tIns="45720" rIns="91440" bIns="45720">
            <a:spAutoFit/>
          </a:bodyPr>
          <a:lstStyle/>
          <a:p>
            <a:pPr algn="ctr"/>
            <a:r>
              <a:rPr lang="ar-SA" sz="4800" b="0" cap="none" spc="0" dirty="0">
                <a:ln w="0"/>
                <a:solidFill>
                  <a:schemeClr val="bg1"/>
                </a:solidFill>
                <a:effectLst>
                  <a:outerShdw blurRad="38100" dist="19050" dir="2700000" algn="tl" rotWithShape="0">
                    <a:schemeClr val="dk1">
                      <a:alpha val="40000"/>
                    </a:schemeClr>
                  </a:outerShdw>
                </a:effectLst>
              </a:rPr>
              <a:t>خبر عاجل </a:t>
            </a:r>
          </a:p>
        </p:txBody>
      </p:sp>
      <p:sp>
        <p:nvSpPr>
          <p:cNvPr id="12" name="مستطيل 11">
            <a:extLst>
              <a:ext uri="{FF2B5EF4-FFF2-40B4-BE49-F238E27FC236}">
                <a16:creationId xmlns:a16="http://schemas.microsoft.com/office/drawing/2014/main" id="{6E5FF3CE-7877-4577-81D6-80952E8615D7}"/>
              </a:ext>
            </a:extLst>
          </p:cNvPr>
          <p:cNvSpPr/>
          <p:nvPr/>
        </p:nvSpPr>
        <p:spPr>
          <a:xfrm>
            <a:off x="959567" y="1771050"/>
            <a:ext cx="4746752" cy="3046988"/>
          </a:xfrm>
          <a:prstGeom prst="rect">
            <a:avLst/>
          </a:prstGeom>
          <a:no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غزى فيروس كورونا العالم  وتسبب  في تغيير حياة البشر على سطح الأرض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6" name="مستطيل 15">
            <a:extLst>
              <a:ext uri="{FF2B5EF4-FFF2-40B4-BE49-F238E27FC236}">
                <a16:creationId xmlns:a16="http://schemas.microsoft.com/office/drawing/2014/main" id="{49321699-E021-4AF0-B398-968789567C2A}"/>
              </a:ext>
            </a:extLst>
          </p:cNvPr>
          <p:cNvSpPr/>
          <p:nvPr/>
        </p:nvSpPr>
        <p:spPr>
          <a:xfrm>
            <a:off x="2004350" y="700636"/>
            <a:ext cx="2938040" cy="830997"/>
          </a:xfrm>
          <a:prstGeom prst="rect">
            <a:avLst/>
          </a:prstGeom>
          <a:no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السلام عليكم </a:t>
            </a:r>
            <a:endParaRPr lang="ar-SA"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33886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C4B6269-08CD-43FF-BBC3-E8C804B021C3}"/>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6" name="مستطيل 5">
            <a:extLst>
              <a:ext uri="{FF2B5EF4-FFF2-40B4-BE49-F238E27FC236}">
                <a16:creationId xmlns:a16="http://schemas.microsoft.com/office/drawing/2014/main" id="{8F6C1442-F93D-494E-A89C-BE0D005A7B2A}"/>
              </a:ext>
            </a:extLst>
          </p:cNvPr>
          <p:cNvSpPr/>
          <p:nvPr/>
        </p:nvSpPr>
        <p:spPr>
          <a:xfrm>
            <a:off x="9815332" y="5613723"/>
            <a:ext cx="2376668" cy="1242996"/>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مستطيل 6">
            <a:extLst>
              <a:ext uri="{FF2B5EF4-FFF2-40B4-BE49-F238E27FC236}">
                <a16:creationId xmlns:a16="http://schemas.microsoft.com/office/drawing/2014/main" id="{01F61B29-3710-489F-9366-A1BCA15C2425}"/>
              </a:ext>
            </a:extLst>
          </p:cNvPr>
          <p:cNvSpPr/>
          <p:nvPr/>
        </p:nvSpPr>
        <p:spPr>
          <a:xfrm>
            <a:off x="0" y="5945738"/>
            <a:ext cx="10595453" cy="707886"/>
          </a:xfrm>
          <a:prstGeom prst="rect">
            <a:avLst/>
          </a:prstGeom>
          <a:solidFill>
            <a:srgbClr val="002060"/>
          </a:solidFill>
        </p:spPr>
        <p:txBody>
          <a:bodyPr wrap="square" lIns="91440" tIns="45720" rIns="91440" bIns="45720">
            <a:spAutoFit/>
          </a:bodyPr>
          <a:lstStyle/>
          <a:p>
            <a:pPr algn="ctr"/>
            <a:r>
              <a:rPr lang="ar-SA" sz="4000" b="0" cap="none" spc="0" dirty="0">
                <a:ln w="0"/>
                <a:solidFill>
                  <a:schemeClr val="bg1"/>
                </a:solidFill>
                <a:effectLst>
                  <a:outerShdw blurRad="38100" dist="19050" dir="2700000" algn="tl" rotWithShape="0">
                    <a:schemeClr val="dk1">
                      <a:alpha val="40000"/>
                    </a:schemeClr>
                  </a:outerShdw>
                </a:effectLst>
              </a:rPr>
              <a:t>فيروس كورونا (</a:t>
            </a:r>
            <a:r>
              <a:rPr lang="ar-SA" sz="4000" b="0" cap="none" spc="0" dirty="0" err="1">
                <a:ln w="0"/>
                <a:solidFill>
                  <a:schemeClr val="bg1"/>
                </a:solidFill>
                <a:effectLst>
                  <a:outerShdw blurRad="38100" dist="19050" dir="2700000" algn="tl" rotWithShape="0">
                    <a:schemeClr val="dk1">
                      <a:alpha val="40000"/>
                    </a:schemeClr>
                  </a:outerShdw>
                </a:effectLst>
              </a:rPr>
              <a:t>كوفيد</a:t>
            </a:r>
            <a:r>
              <a:rPr lang="ar-SA" sz="4000" b="0" cap="none" spc="0" dirty="0">
                <a:ln w="0"/>
                <a:solidFill>
                  <a:schemeClr val="bg1"/>
                </a:solidFill>
                <a:effectLst>
                  <a:outerShdw blurRad="38100" dist="19050" dir="2700000" algn="tl" rotWithShape="0">
                    <a:schemeClr val="dk1">
                      <a:alpha val="40000"/>
                    </a:schemeClr>
                  </a:outerShdw>
                </a:effectLst>
              </a:rPr>
              <a:t> 19) يغزو العالم </a:t>
            </a:r>
          </a:p>
        </p:txBody>
      </p:sp>
      <p:sp>
        <p:nvSpPr>
          <p:cNvPr id="4" name="مستطيل 3">
            <a:extLst>
              <a:ext uri="{FF2B5EF4-FFF2-40B4-BE49-F238E27FC236}">
                <a16:creationId xmlns:a16="http://schemas.microsoft.com/office/drawing/2014/main" id="{7EC72F18-A3B6-4B08-A9BA-4826E4A985EF}"/>
              </a:ext>
            </a:extLst>
          </p:cNvPr>
          <p:cNvSpPr/>
          <p:nvPr/>
        </p:nvSpPr>
        <p:spPr>
          <a:xfrm>
            <a:off x="9827922" y="5816068"/>
            <a:ext cx="2362554" cy="830997"/>
          </a:xfrm>
          <a:prstGeom prst="rect">
            <a:avLst/>
          </a:prstGeom>
          <a:solidFill>
            <a:srgbClr val="CC0000"/>
          </a:solidFill>
        </p:spPr>
        <p:txBody>
          <a:bodyPr wrap="square" lIns="91440" tIns="45720" rIns="91440" bIns="45720">
            <a:spAutoFit/>
          </a:bodyPr>
          <a:lstStyle/>
          <a:p>
            <a:pPr algn="ctr"/>
            <a:r>
              <a:rPr lang="ar-SA" sz="4800" b="0" cap="none" spc="0" dirty="0">
                <a:ln w="0"/>
                <a:solidFill>
                  <a:schemeClr val="bg1"/>
                </a:solidFill>
                <a:effectLst>
                  <a:outerShdw blurRad="38100" dist="19050" dir="2700000" algn="tl" rotWithShape="0">
                    <a:schemeClr val="dk1">
                      <a:alpha val="40000"/>
                    </a:schemeClr>
                  </a:outerShdw>
                </a:effectLst>
              </a:rPr>
              <a:t>خبر عاجل </a:t>
            </a:r>
          </a:p>
        </p:txBody>
      </p:sp>
      <p:sp>
        <p:nvSpPr>
          <p:cNvPr id="16" name="مستطيل 15">
            <a:extLst>
              <a:ext uri="{FF2B5EF4-FFF2-40B4-BE49-F238E27FC236}">
                <a16:creationId xmlns:a16="http://schemas.microsoft.com/office/drawing/2014/main" id="{49321699-E021-4AF0-B398-968789567C2A}"/>
              </a:ext>
            </a:extLst>
          </p:cNvPr>
          <p:cNvSpPr/>
          <p:nvPr/>
        </p:nvSpPr>
        <p:spPr>
          <a:xfrm>
            <a:off x="54377" y="204376"/>
            <a:ext cx="7232250" cy="1569660"/>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الحرم المكي الشريف يكاد </a:t>
            </a:r>
            <a:r>
              <a:rPr lang="ar-SA" sz="4800" b="0" cap="none" spc="0" dirty="0" err="1">
                <a:ln w="0"/>
                <a:solidFill>
                  <a:schemeClr val="tx1"/>
                </a:solidFill>
                <a:effectLst>
                  <a:outerShdw blurRad="38100" dist="19050" dir="2700000" algn="tl" rotWithShape="0">
                    <a:schemeClr val="dk1">
                      <a:alpha val="40000"/>
                    </a:schemeClr>
                  </a:outerShdw>
                </a:effectLst>
              </a:rPr>
              <a:t>يخلومن</a:t>
            </a:r>
            <a:r>
              <a:rPr lang="ar-SA" sz="4800" b="0" cap="none" spc="0" dirty="0">
                <a:ln w="0"/>
                <a:solidFill>
                  <a:schemeClr val="tx1"/>
                </a:solidFill>
                <a:effectLst>
                  <a:outerShdw blurRad="38100" dist="19050" dir="2700000" algn="tl" rotWithShape="0">
                    <a:schemeClr val="dk1">
                      <a:alpha val="40000"/>
                    </a:schemeClr>
                  </a:outerShdw>
                </a:effectLst>
              </a:rPr>
              <a:t> المصلين والمعتمرين </a:t>
            </a:r>
          </a:p>
        </p:txBody>
      </p:sp>
      <p:pic>
        <p:nvPicPr>
          <p:cNvPr id="6148" name="Picture 4" descr="الحج في زمن كورونا... الوباء يفرض موسماً مختصراً">
            <a:extLst>
              <a:ext uri="{FF2B5EF4-FFF2-40B4-BE49-F238E27FC236}">
                <a16:creationId xmlns:a16="http://schemas.microsoft.com/office/drawing/2014/main" id="{B6F5C434-AF83-414F-838B-38A3F9415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43" y="2048659"/>
            <a:ext cx="5403268" cy="32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752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C4B6269-08CD-43FF-BBC3-E8C804B021C3}"/>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6" name="مستطيل 5">
            <a:extLst>
              <a:ext uri="{FF2B5EF4-FFF2-40B4-BE49-F238E27FC236}">
                <a16:creationId xmlns:a16="http://schemas.microsoft.com/office/drawing/2014/main" id="{8F6C1442-F93D-494E-A89C-BE0D005A7B2A}"/>
              </a:ext>
            </a:extLst>
          </p:cNvPr>
          <p:cNvSpPr/>
          <p:nvPr/>
        </p:nvSpPr>
        <p:spPr>
          <a:xfrm>
            <a:off x="9815332" y="5613723"/>
            <a:ext cx="2376668" cy="1242996"/>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مستطيل 6">
            <a:extLst>
              <a:ext uri="{FF2B5EF4-FFF2-40B4-BE49-F238E27FC236}">
                <a16:creationId xmlns:a16="http://schemas.microsoft.com/office/drawing/2014/main" id="{01F61B29-3710-489F-9366-A1BCA15C2425}"/>
              </a:ext>
            </a:extLst>
          </p:cNvPr>
          <p:cNvSpPr/>
          <p:nvPr/>
        </p:nvSpPr>
        <p:spPr>
          <a:xfrm>
            <a:off x="0" y="5945738"/>
            <a:ext cx="10595453" cy="707886"/>
          </a:xfrm>
          <a:prstGeom prst="rect">
            <a:avLst/>
          </a:prstGeom>
          <a:solidFill>
            <a:srgbClr val="002060"/>
          </a:solidFill>
        </p:spPr>
        <p:txBody>
          <a:bodyPr wrap="square" lIns="91440" tIns="45720" rIns="91440" bIns="45720">
            <a:spAutoFit/>
          </a:bodyPr>
          <a:lstStyle/>
          <a:p>
            <a:pPr algn="ctr"/>
            <a:r>
              <a:rPr lang="ar-SA" sz="4000" b="0" cap="none" spc="0" dirty="0">
                <a:ln w="0"/>
                <a:solidFill>
                  <a:schemeClr val="bg1"/>
                </a:solidFill>
                <a:effectLst>
                  <a:outerShdw blurRad="38100" dist="19050" dir="2700000" algn="tl" rotWithShape="0">
                    <a:schemeClr val="dk1">
                      <a:alpha val="40000"/>
                    </a:schemeClr>
                  </a:outerShdw>
                </a:effectLst>
              </a:rPr>
              <a:t>فيروس كورونا (</a:t>
            </a:r>
            <a:r>
              <a:rPr lang="ar-SA" sz="4000" b="0" cap="none" spc="0" dirty="0" err="1">
                <a:ln w="0"/>
                <a:solidFill>
                  <a:schemeClr val="bg1"/>
                </a:solidFill>
                <a:effectLst>
                  <a:outerShdw blurRad="38100" dist="19050" dir="2700000" algn="tl" rotWithShape="0">
                    <a:schemeClr val="dk1">
                      <a:alpha val="40000"/>
                    </a:schemeClr>
                  </a:outerShdw>
                </a:effectLst>
              </a:rPr>
              <a:t>كوفيد</a:t>
            </a:r>
            <a:r>
              <a:rPr lang="ar-SA" sz="4000" b="0" cap="none" spc="0" dirty="0">
                <a:ln w="0"/>
                <a:solidFill>
                  <a:schemeClr val="bg1"/>
                </a:solidFill>
                <a:effectLst>
                  <a:outerShdw blurRad="38100" dist="19050" dir="2700000" algn="tl" rotWithShape="0">
                    <a:schemeClr val="dk1">
                      <a:alpha val="40000"/>
                    </a:schemeClr>
                  </a:outerShdw>
                </a:effectLst>
              </a:rPr>
              <a:t> 19) يغزو العالم </a:t>
            </a:r>
          </a:p>
        </p:txBody>
      </p:sp>
      <p:sp>
        <p:nvSpPr>
          <p:cNvPr id="4" name="مستطيل 3">
            <a:extLst>
              <a:ext uri="{FF2B5EF4-FFF2-40B4-BE49-F238E27FC236}">
                <a16:creationId xmlns:a16="http://schemas.microsoft.com/office/drawing/2014/main" id="{7EC72F18-A3B6-4B08-A9BA-4826E4A985EF}"/>
              </a:ext>
            </a:extLst>
          </p:cNvPr>
          <p:cNvSpPr/>
          <p:nvPr/>
        </p:nvSpPr>
        <p:spPr>
          <a:xfrm>
            <a:off x="9827922" y="5816068"/>
            <a:ext cx="2362554" cy="830997"/>
          </a:xfrm>
          <a:prstGeom prst="rect">
            <a:avLst/>
          </a:prstGeom>
          <a:solidFill>
            <a:srgbClr val="CC0000"/>
          </a:solidFill>
        </p:spPr>
        <p:txBody>
          <a:bodyPr wrap="square" lIns="91440" tIns="45720" rIns="91440" bIns="45720">
            <a:spAutoFit/>
          </a:bodyPr>
          <a:lstStyle/>
          <a:p>
            <a:pPr algn="ctr"/>
            <a:r>
              <a:rPr lang="ar-SA" sz="4800" b="0" cap="none" spc="0" dirty="0">
                <a:ln w="0"/>
                <a:solidFill>
                  <a:schemeClr val="bg1"/>
                </a:solidFill>
                <a:effectLst>
                  <a:outerShdw blurRad="38100" dist="19050" dir="2700000" algn="tl" rotWithShape="0">
                    <a:schemeClr val="dk1">
                      <a:alpha val="40000"/>
                    </a:schemeClr>
                  </a:outerShdw>
                </a:effectLst>
              </a:rPr>
              <a:t>خبر عاجل </a:t>
            </a:r>
          </a:p>
        </p:txBody>
      </p:sp>
      <p:sp>
        <p:nvSpPr>
          <p:cNvPr id="16" name="مستطيل 15">
            <a:extLst>
              <a:ext uri="{FF2B5EF4-FFF2-40B4-BE49-F238E27FC236}">
                <a16:creationId xmlns:a16="http://schemas.microsoft.com/office/drawing/2014/main" id="{49321699-E021-4AF0-B398-968789567C2A}"/>
              </a:ext>
            </a:extLst>
          </p:cNvPr>
          <p:cNvSpPr/>
          <p:nvPr/>
        </p:nvSpPr>
        <p:spPr>
          <a:xfrm>
            <a:off x="54377" y="204376"/>
            <a:ext cx="7232250" cy="2308324"/>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منع السفر توقفت الرحلات الجوية واستقرت الطائرات على ارض المدرجات دون طيران </a:t>
            </a:r>
          </a:p>
        </p:txBody>
      </p:sp>
      <p:pic>
        <p:nvPicPr>
          <p:cNvPr id="6146" name="Picture 2" descr="شاهد.. مطارات العالم متوقفة عن العمل بسبب أزمة كورونا">
            <a:extLst>
              <a:ext uri="{FF2B5EF4-FFF2-40B4-BE49-F238E27FC236}">
                <a16:creationId xmlns:a16="http://schemas.microsoft.com/office/drawing/2014/main" id="{CB9BCE26-F0AF-4C50-882E-8E784C6DD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67" y="2557462"/>
            <a:ext cx="5451676" cy="2882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3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C4B6269-08CD-43FF-BBC3-E8C804B021C3}"/>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6" name="مستطيل 5">
            <a:extLst>
              <a:ext uri="{FF2B5EF4-FFF2-40B4-BE49-F238E27FC236}">
                <a16:creationId xmlns:a16="http://schemas.microsoft.com/office/drawing/2014/main" id="{8F6C1442-F93D-494E-A89C-BE0D005A7B2A}"/>
              </a:ext>
            </a:extLst>
          </p:cNvPr>
          <p:cNvSpPr/>
          <p:nvPr/>
        </p:nvSpPr>
        <p:spPr>
          <a:xfrm>
            <a:off x="9815332" y="5613723"/>
            <a:ext cx="2376668" cy="1242996"/>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مستطيل 6">
            <a:extLst>
              <a:ext uri="{FF2B5EF4-FFF2-40B4-BE49-F238E27FC236}">
                <a16:creationId xmlns:a16="http://schemas.microsoft.com/office/drawing/2014/main" id="{01F61B29-3710-489F-9366-A1BCA15C2425}"/>
              </a:ext>
            </a:extLst>
          </p:cNvPr>
          <p:cNvSpPr/>
          <p:nvPr/>
        </p:nvSpPr>
        <p:spPr>
          <a:xfrm>
            <a:off x="0" y="5945738"/>
            <a:ext cx="10595453" cy="707886"/>
          </a:xfrm>
          <a:prstGeom prst="rect">
            <a:avLst/>
          </a:prstGeom>
          <a:solidFill>
            <a:srgbClr val="002060"/>
          </a:solidFill>
        </p:spPr>
        <p:txBody>
          <a:bodyPr wrap="square" lIns="91440" tIns="45720" rIns="91440" bIns="45720">
            <a:spAutoFit/>
          </a:bodyPr>
          <a:lstStyle/>
          <a:p>
            <a:pPr algn="ctr"/>
            <a:r>
              <a:rPr lang="ar-SA" sz="4000" b="0" cap="none" spc="0" dirty="0">
                <a:ln w="0"/>
                <a:solidFill>
                  <a:schemeClr val="bg1"/>
                </a:solidFill>
                <a:effectLst>
                  <a:outerShdw blurRad="38100" dist="19050" dir="2700000" algn="tl" rotWithShape="0">
                    <a:schemeClr val="dk1">
                      <a:alpha val="40000"/>
                    </a:schemeClr>
                  </a:outerShdw>
                </a:effectLst>
              </a:rPr>
              <a:t>فيروس كورونا (</a:t>
            </a:r>
            <a:r>
              <a:rPr lang="ar-SA" sz="4000" b="0" cap="none" spc="0" dirty="0" err="1">
                <a:ln w="0"/>
                <a:solidFill>
                  <a:schemeClr val="bg1"/>
                </a:solidFill>
                <a:effectLst>
                  <a:outerShdw blurRad="38100" dist="19050" dir="2700000" algn="tl" rotWithShape="0">
                    <a:schemeClr val="dk1">
                      <a:alpha val="40000"/>
                    </a:schemeClr>
                  </a:outerShdw>
                </a:effectLst>
              </a:rPr>
              <a:t>كوفيد</a:t>
            </a:r>
            <a:r>
              <a:rPr lang="ar-SA" sz="4000" b="0" cap="none" spc="0" dirty="0">
                <a:ln w="0"/>
                <a:solidFill>
                  <a:schemeClr val="bg1"/>
                </a:solidFill>
                <a:effectLst>
                  <a:outerShdw blurRad="38100" dist="19050" dir="2700000" algn="tl" rotWithShape="0">
                    <a:schemeClr val="dk1">
                      <a:alpha val="40000"/>
                    </a:schemeClr>
                  </a:outerShdw>
                </a:effectLst>
              </a:rPr>
              <a:t> 19) يغزو العالم </a:t>
            </a:r>
          </a:p>
        </p:txBody>
      </p:sp>
      <p:sp>
        <p:nvSpPr>
          <p:cNvPr id="4" name="مستطيل 3">
            <a:extLst>
              <a:ext uri="{FF2B5EF4-FFF2-40B4-BE49-F238E27FC236}">
                <a16:creationId xmlns:a16="http://schemas.microsoft.com/office/drawing/2014/main" id="{7EC72F18-A3B6-4B08-A9BA-4826E4A985EF}"/>
              </a:ext>
            </a:extLst>
          </p:cNvPr>
          <p:cNvSpPr/>
          <p:nvPr/>
        </p:nvSpPr>
        <p:spPr>
          <a:xfrm>
            <a:off x="9827922" y="5816068"/>
            <a:ext cx="2362554" cy="830997"/>
          </a:xfrm>
          <a:prstGeom prst="rect">
            <a:avLst/>
          </a:prstGeom>
          <a:solidFill>
            <a:srgbClr val="CC0000"/>
          </a:solidFill>
        </p:spPr>
        <p:txBody>
          <a:bodyPr wrap="square" lIns="91440" tIns="45720" rIns="91440" bIns="45720">
            <a:spAutoFit/>
          </a:bodyPr>
          <a:lstStyle/>
          <a:p>
            <a:pPr algn="ctr"/>
            <a:r>
              <a:rPr lang="ar-SA" sz="4800" b="0" cap="none" spc="0" dirty="0">
                <a:ln w="0"/>
                <a:solidFill>
                  <a:schemeClr val="bg1"/>
                </a:solidFill>
                <a:effectLst>
                  <a:outerShdw blurRad="38100" dist="19050" dir="2700000" algn="tl" rotWithShape="0">
                    <a:schemeClr val="dk1">
                      <a:alpha val="40000"/>
                    </a:schemeClr>
                  </a:outerShdw>
                </a:effectLst>
              </a:rPr>
              <a:t>خبر عاجل </a:t>
            </a:r>
          </a:p>
        </p:txBody>
      </p:sp>
      <p:sp>
        <p:nvSpPr>
          <p:cNvPr id="16" name="مستطيل 15">
            <a:extLst>
              <a:ext uri="{FF2B5EF4-FFF2-40B4-BE49-F238E27FC236}">
                <a16:creationId xmlns:a16="http://schemas.microsoft.com/office/drawing/2014/main" id="{49321699-E021-4AF0-B398-968789567C2A}"/>
              </a:ext>
            </a:extLst>
          </p:cNvPr>
          <p:cNvSpPr/>
          <p:nvPr/>
        </p:nvSpPr>
        <p:spPr>
          <a:xfrm>
            <a:off x="54377" y="204376"/>
            <a:ext cx="7232250" cy="1569660"/>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لذا قل التلوث في كثير من قاع العالم حتى اكثرها تلوثا </a:t>
            </a:r>
          </a:p>
        </p:txBody>
      </p:sp>
      <p:pic>
        <p:nvPicPr>
          <p:cNvPr id="8198" name="Picture 6" descr="إغلاق كورونا يؤدي إلى انخفاض تلوث الهواء في أكبر مدن العالم - CNN Arabic">
            <a:extLst>
              <a:ext uri="{FF2B5EF4-FFF2-40B4-BE49-F238E27FC236}">
                <a16:creationId xmlns:a16="http://schemas.microsoft.com/office/drawing/2014/main" id="{2709A7C0-B5F9-4E2E-84DE-D36387265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10" y="1977130"/>
            <a:ext cx="5447392" cy="354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08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C4B6269-08CD-43FF-BBC3-E8C804B021C3}"/>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6" name="مستطيل 5">
            <a:extLst>
              <a:ext uri="{FF2B5EF4-FFF2-40B4-BE49-F238E27FC236}">
                <a16:creationId xmlns:a16="http://schemas.microsoft.com/office/drawing/2014/main" id="{8F6C1442-F93D-494E-A89C-BE0D005A7B2A}"/>
              </a:ext>
            </a:extLst>
          </p:cNvPr>
          <p:cNvSpPr/>
          <p:nvPr/>
        </p:nvSpPr>
        <p:spPr>
          <a:xfrm>
            <a:off x="9815332" y="5613723"/>
            <a:ext cx="2376668" cy="1242996"/>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مستطيل 6">
            <a:extLst>
              <a:ext uri="{FF2B5EF4-FFF2-40B4-BE49-F238E27FC236}">
                <a16:creationId xmlns:a16="http://schemas.microsoft.com/office/drawing/2014/main" id="{01F61B29-3710-489F-9366-A1BCA15C2425}"/>
              </a:ext>
            </a:extLst>
          </p:cNvPr>
          <p:cNvSpPr/>
          <p:nvPr/>
        </p:nvSpPr>
        <p:spPr>
          <a:xfrm>
            <a:off x="0" y="5945738"/>
            <a:ext cx="10595453" cy="707886"/>
          </a:xfrm>
          <a:prstGeom prst="rect">
            <a:avLst/>
          </a:prstGeom>
          <a:solidFill>
            <a:srgbClr val="002060"/>
          </a:solidFill>
        </p:spPr>
        <p:txBody>
          <a:bodyPr wrap="square" lIns="91440" tIns="45720" rIns="91440" bIns="45720">
            <a:spAutoFit/>
          </a:bodyPr>
          <a:lstStyle/>
          <a:p>
            <a:pPr algn="ctr"/>
            <a:r>
              <a:rPr lang="ar-SA" sz="4000" b="0" cap="none" spc="0" dirty="0">
                <a:ln w="0"/>
                <a:solidFill>
                  <a:schemeClr val="bg1"/>
                </a:solidFill>
                <a:effectLst>
                  <a:outerShdw blurRad="38100" dist="19050" dir="2700000" algn="tl" rotWithShape="0">
                    <a:schemeClr val="dk1">
                      <a:alpha val="40000"/>
                    </a:schemeClr>
                  </a:outerShdw>
                </a:effectLst>
              </a:rPr>
              <a:t>فيروس كورونا (</a:t>
            </a:r>
            <a:r>
              <a:rPr lang="ar-SA" sz="4000" b="0" cap="none" spc="0" dirty="0" err="1">
                <a:ln w="0"/>
                <a:solidFill>
                  <a:schemeClr val="bg1"/>
                </a:solidFill>
                <a:effectLst>
                  <a:outerShdw blurRad="38100" dist="19050" dir="2700000" algn="tl" rotWithShape="0">
                    <a:schemeClr val="dk1">
                      <a:alpha val="40000"/>
                    </a:schemeClr>
                  </a:outerShdw>
                </a:effectLst>
              </a:rPr>
              <a:t>كوفيد</a:t>
            </a:r>
            <a:r>
              <a:rPr lang="ar-SA" sz="4000" b="0" cap="none" spc="0" dirty="0">
                <a:ln w="0"/>
                <a:solidFill>
                  <a:schemeClr val="bg1"/>
                </a:solidFill>
                <a:effectLst>
                  <a:outerShdw blurRad="38100" dist="19050" dir="2700000" algn="tl" rotWithShape="0">
                    <a:schemeClr val="dk1">
                      <a:alpha val="40000"/>
                    </a:schemeClr>
                  </a:outerShdw>
                </a:effectLst>
              </a:rPr>
              <a:t> 19) يغزو العالم </a:t>
            </a:r>
          </a:p>
        </p:txBody>
      </p:sp>
      <p:sp>
        <p:nvSpPr>
          <p:cNvPr id="4" name="مستطيل 3">
            <a:extLst>
              <a:ext uri="{FF2B5EF4-FFF2-40B4-BE49-F238E27FC236}">
                <a16:creationId xmlns:a16="http://schemas.microsoft.com/office/drawing/2014/main" id="{7EC72F18-A3B6-4B08-A9BA-4826E4A985EF}"/>
              </a:ext>
            </a:extLst>
          </p:cNvPr>
          <p:cNvSpPr/>
          <p:nvPr/>
        </p:nvSpPr>
        <p:spPr>
          <a:xfrm>
            <a:off x="9827922" y="5816068"/>
            <a:ext cx="2362554" cy="830997"/>
          </a:xfrm>
          <a:prstGeom prst="rect">
            <a:avLst/>
          </a:prstGeom>
          <a:solidFill>
            <a:srgbClr val="CC0000"/>
          </a:solidFill>
        </p:spPr>
        <p:txBody>
          <a:bodyPr wrap="square" lIns="91440" tIns="45720" rIns="91440" bIns="45720">
            <a:spAutoFit/>
          </a:bodyPr>
          <a:lstStyle/>
          <a:p>
            <a:pPr algn="ctr"/>
            <a:r>
              <a:rPr lang="ar-SA" sz="4800" b="0" cap="none" spc="0" dirty="0">
                <a:ln w="0"/>
                <a:solidFill>
                  <a:schemeClr val="bg1"/>
                </a:solidFill>
                <a:effectLst>
                  <a:outerShdw blurRad="38100" dist="19050" dir="2700000" algn="tl" rotWithShape="0">
                    <a:schemeClr val="dk1">
                      <a:alpha val="40000"/>
                    </a:schemeClr>
                  </a:outerShdw>
                </a:effectLst>
              </a:rPr>
              <a:t>خبر عاجل </a:t>
            </a:r>
          </a:p>
        </p:txBody>
      </p:sp>
      <p:sp>
        <p:nvSpPr>
          <p:cNvPr id="16" name="مستطيل 15">
            <a:extLst>
              <a:ext uri="{FF2B5EF4-FFF2-40B4-BE49-F238E27FC236}">
                <a16:creationId xmlns:a16="http://schemas.microsoft.com/office/drawing/2014/main" id="{49321699-E021-4AF0-B398-968789567C2A}"/>
              </a:ext>
            </a:extLst>
          </p:cNvPr>
          <p:cNvSpPr/>
          <p:nvPr/>
        </p:nvSpPr>
        <p:spPr>
          <a:xfrm>
            <a:off x="54377" y="204376"/>
            <a:ext cx="7232250" cy="1569660"/>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كل هذا بسبب فيروس صغير لا يرى بالعين المجردة </a:t>
            </a:r>
          </a:p>
        </p:txBody>
      </p:sp>
      <p:sp>
        <p:nvSpPr>
          <p:cNvPr id="2" name="مستطيل 1">
            <a:extLst>
              <a:ext uri="{FF2B5EF4-FFF2-40B4-BE49-F238E27FC236}">
                <a16:creationId xmlns:a16="http://schemas.microsoft.com/office/drawing/2014/main" id="{473110E2-00E2-42C4-AF84-8FC2F011E89E}"/>
              </a:ext>
            </a:extLst>
          </p:cNvPr>
          <p:cNvSpPr/>
          <p:nvPr/>
        </p:nvSpPr>
        <p:spPr>
          <a:xfrm>
            <a:off x="160479" y="2106051"/>
            <a:ext cx="5592139" cy="3046988"/>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فيا الله ما أعظمك واعظم الدرس الذي لقنته للبشرية بواسطة  هذا الفيروس الصغير </a:t>
            </a:r>
          </a:p>
        </p:txBody>
      </p:sp>
    </p:spTree>
    <p:extLst>
      <p:ext uri="{BB962C8B-B14F-4D97-AF65-F5344CB8AC3E}">
        <p14:creationId xmlns:p14="http://schemas.microsoft.com/office/powerpoint/2010/main" val="420713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C4B6269-08CD-43FF-BBC3-E8C804B021C3}"/>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6" name="مستطيل 5">
            <a:extLst>
              <a:ext uri="{FF2B5EF4-FFF2-40B4-BE49-F238E27FC236}">
                <a16:creationId xmlns:a16="http://schemas.microsoft.com/office/drawing/2014/main" id="{8F6C1442-F93D-494E-A89C-BE0D005A7B2A}"/>
              </a:ext>
            </a:extLst>
          </p:cNvPr>
          <p:cNvSpPr/>
          <p:nvPr/>
        </p:nvSpPr>
        <p:spPr>
          <a:xfrm>
            <a:off x="9815332" y="5613723"/>
            <a:ext cx="2376668" cy="1242996"/>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مستطيل 6">
            <a:extLst>
              <a:ext uri="{FF2B5EF4-FFF2-40B4-BE49-F238E27FC236}">
                <a16:creationId xmlns:a16="http://schemas.microsoft.com/office/drawing/2014/main" id="{01F61B29-3710-489F-9366-A1BCA15C2425}"/>
              </a:ext>
            </a:extLst>
          </p:cNvPr>
          <p:cNvSpPr/>
          <p:nvPr/>
        </p:nvSpPr>
        <p:spPr>
          <a:xfrm>
            <a:off x="0" y="5945738"/>
            <a:ext cx="10595453" cy="707886"/>
          </a:xfrm>
          <a:prstGeom prst="rect">
            <a:avLst/>
          </a:prstGeom>
          <a:solidFill>
            <a:srgbClr val="002060"/>
          </a:solidFill>
        </p:spPr>
        <p:txBody>
          <a:bodyPr wrap="square" lIns="91440" tIns="45720" rIns="91440" bIns="45720">
            <a:spAutoFit/>
          </a:bodyPr>
          <a:lstStyle/>
          <a:p>
            <a:pPr algn="ctr"/>
            <a:r>
              <a:rPr lang="ar-SA" sz="4000" b="0" cap="none" spc="0" dirty="0">
                <a:ln w="0"/>
                <a:solidFill>
                  <a:schemeClr val="bg1"/>
                </a:solidFill>
                <a:effectLst>
                  <a:outerShdw blurRad="38100" dist="19050" dir="2700000" algn="tl" rotWithShape="0">
                    <a:schemeClr val="dk1">
                      <a:alpha val="40000"/>
                    </a:schemeClr>
                  </a:outerShdw>
                </a:effectLst>
              </a:rPr>
              <a:t>فيروس كورونا (</a:t>
            </a:r>
            <a:r>
              <a:rPr lang="ar-SA" sz="4000" b="0" cap="none" spc="0" dirty="0" err="1">
                <a:ln w="0"/>
                <a:solidFill>
                  <a:schemeClr val="bg1"/>
                </a:solidFill>
                <a:effectLst>
                  <a:outerShdw blurRad="38100" dist="19050" dir="2700000" algn="tl" rotWithShape="0">
                    <a:schemeClr val="dk1">
                      <a:alpha val="40000"/>
                    </a:schemeClr>
                  </a:outerShdw>
                </a:effectLst>
              </a:rPr>
              <a:t>كوفيد</a:t>
            </a:r>
            <a:r>
              <a:rPr lang="ar-SA" sz="4000" b="0" cap="none" spc="0" dirty="0">
                <a:ln w="0"/>
                <a:solidFill>
                  <a:schemeClr val="bg1"/>
                </a:solidFill>
                <a:effectLst>
                  <a:outerShdw blurRad="38100" dist="19050" dir="2700000" algn="tl" rotWithShape="0">
                    <a:schemeClr val="dk1">
                      <a:alpha val="40000"/>
                    </a:schemeClr>
                  </a:outerShdw>
                </a:effectLst>
              </a:rPr>
              <a:t> 19) يغزو العالم </a:t>
            </a:r>
          </a:p>
        </p:txBody>
      </p:sp>
      <p:sp>
        <p:nvSpPr>
          <p:cNvPr id="4" name="مستطيل 3">
            <a:extLst>
              <a:ext uri="{FF2B5EF4-FFF2-40B4-BE49-F238E27FC236}">
                <a16:creationId xmlns:a16="http://schemas.microsoft.com/office/drawing/2014/main" id="{7EC72F18-A3B6-4B08-A9BA-4826E4A985EF}"/>
              </a:ext>
            </a:extLst>
          </p:cNvPr>
          <p:cNvSpPr/>
          <p:nvPr/>
        </p:nvSpPr>
        <p:spPr>
          <a:xfrm>
            <a:off x="9827922" y="5816068"/>
            <a:ext cx="2362554" cy="830997"/>
          </a:xfrm>
          <a:prstGeom prst="rect">
            <a:avLst/>
          </a:prstGeom>
          <a:solidFill>
            <a:srgbClr val="CC0000"/>
          </a:solidFill>
        </p:spPr>
        <p:txBody>
          <a:bodyPr wrap="square" lIns="91440" tIns="45720" rIns="91440" bIns="45720">
            <a:spAutoFit/>
          </a:bodyPr>
          <a:lstStyle/>
          <a:p>
            <a:pPr algn="ctr"/>
            <a:r>
              <a:rPr lang="ar-SA" sz="4800" b="0" cap="none" spc="0" dirty="0">
                <a:ln w="0"/>
                <a:solidFill>
                  <a:schemeClr val="bg1"/>
                </a:solidFill>
                <a:effectLst>
                  <a:outerShdw blurRad="38100" dist="19050" dir="2700000" algn="tl" rotWithShape="0">
                    <a:schemeClr val="dk1">
                      <a:alpha val="40000"/>
                    </a:schemeClr>
                  </a:outerShdw>
                </a:effectLst>
              </a:rPr>
              <a:t>خبر عاجل </a:t>
            </a:r>
          </a:p>
        </p:txBody>
      </p:sp>
      <p:sp>
        <p:nvSpPr>
          <p:cNvPr id="16" name="مستطيل 15">
            <a:extLst>
              <a:ext uri="{FF2B5EF4-FFF2-40B4-BE49-F238E27FC236}">
                <a16:creationId xmlns:a16="http://schemas.microsoft.com/office/drawing/2014/main" id="{49321699-E021-4AF0-B398-968789567C2A}"/>
              </a:ext>
            </a:extLst>
          </p:cNvPr>
          <p:cNvSpPr/>
          <p:nvPr/>
        </p:nvSpPr>
        <p:spPr>
          <a:xfrm>
            <a:off x="133876" y="684106"/>
            <a:ext cx="5592139" cy="1569660"/>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ولنتعرف على هذ الفيروس والفيروسات بشكل عام </a:t>
            </a:r>
          </a:p>
        </p:txBody>
      </p:sp>
      <p:sp>
        <p:nvSpPr>
          <p:cNvPr id="2" name="مستطيل 1">
            <a:extLst>
              <a:ext uri="{FF2B5EF4-FFF2-40B4-BE49-F238E27FC236}">
                <a16:creationId xmlns:a16="http://schemas.microsoft.com/office/drawing/2014/main" id="{473110E2-00E2-42C4-AF84-8FC2F011E89E}"/>
              </a:ext>
            </a:extLst>
          </p:cNvPr>
          <p:cNvSpPr/>
          <p:nvPr/>
        </p:nvSpPr>
        <p:spPr>
          <a:xfrm>
            <a:off x="133876" y="2707935"/>
            <a:ext cx="5592139" cy="1569660"/>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سننتقل للتقرير التالي مع الزميلة  </a:t>
            </a:r>
          </a:p>
        </p:txBody>
      </p:sp>
    </p:spTree>
    <p:extLst>
      <p:ext uri="{BB962C8B-B14F-4D97-AF65-F5344CB8AC3E}">
        <p14:creationId xmlns:p14="http://schemas.microsoft.com/office/powerpoint/2010/main" val="1781807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v Showing Stock Illustrations – 766 Tv Showing Stock Illustrations,  Vectors &amp; Clipart - Dreamstime">
            <a:extLst>
              <a:ext uri="{FF2B5EF4-FFF2-40B4-BE49-F238E27FC236}">
                <a16:creationId xmlns:a16="http://schemas.microsoft.com/office/drawing/2014/main" id="{61963D70-0DB0-42EB-95DA-4D9E4400FF3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24" b="99855" l="10000" r="90000">
                        <a14:foregroundMark x1="71375" y1="89260" x2="72875" y2="96517"/>
                        <a14:foregroundMark x1="72875" y1="96517" x2="38375" y2="98403"/>
                        <a14:foregroundMark x1="38375" y1="98403" x2="38000" y2="87373"/>
                        <a14:foregroundMark x1="38000" y1="87373" x2="40250" y2="80406"/>
                        <a14:foregroundMark x1="40250" y1="80406" x2="41125" y2="63861"/>
                        <a14:foregroundMark x1="41125" y1="63861" x2="44625" y2="71408"/>
                        <a14:foregroundMark x1="44625" y1="71408" x2="47125" y2="89840"/>
                        <a14:foregroundMark x1="47125" y1="89840" x2="50750" y2="96226"/>
                        <a14:foregroundMark x1="50750" y1="96226" x2="56625" y2="85922"/>
                        <a14:foregroundMark x1="56625" y1="85922" x2="60875" y2="59797"/>
                        <a14:foregroundMark x1="60875" y1="59797" x2="58875" y2="76052"/>
                        <a14:foregroundMark x1="58875" y1="76052" x2="53125" y2="82874"/>
                        <a14:foregroundMark x1="53125" y1="82874" x2="46000" y2="83164"/>
                        <a14:foregroundMark x1="46000" y1="83164" x2="41750" y2="76778"/>
                        <a14:foregroundMark x1="41750" y1="76778" x2="41375" y2="68795"/>
                        <a14:foregroundMark x1="41375" y1="68795" x2="50000" y2="65312"/>
                        <a14:foregroundMark x1="50000" y1="65312" x2="56500" y2="69231"/>
                        <a14:foregroundMark x1="56500" y1="69231" x2="56625" y2="77358"/>
                        <a14:foregroundMark x1="56625" y1="77358" x2="50375" y2="79536"/>
                        <a14:foregroundMark x1="50375" y1="79536" x2="49625" y2="71263"/>
                        <a14:foregroundMark x1="49625" y1="71263" x2="54500" y2="66183"/>
                        <a14:foregroundMark x1="54500" y1="66183" x2="53625" y2="77068"/>
                        <a14:foregroundMark x1="53625" y1="77068" x2="48000" y2="71553"/>
                        <a14:foregroundMark x1="48000" y1="71553" x2="44125" y2="39332"/>
                        <a14:foregroundMark x1="44125" y1="39332" x2="49375" y2="43541"/>
                        <a14:foregroundMark x1="49375" y1="43541" x2="45500" y2="51379"/>
                        <a14:foregroundMark x1="45500" y1="51379" x2="52000" y2="46154"/>
                        <a14:foregroundMark x1="52000" y1="46154" x2="51875" y2="32075"/>
                        <a14:foregroundMark x1="51875" y1="32075" x2="45750" y2="41509"/>
                        <a14:foregroundMark x1="45750" y1="41509" x2="45625" y2="48766"/>
                        <a14:foregroundMark x1="45625" y1="48766" x2="49750" y2="54572"/>
                        <a14:foregroundMark x1="49750" y1="54572" x2="52000" y2="43687"/>
                        <a14:foregroundMark x1="52000" y1="43687" x2="50625" y2="33237"/>
                        <a14:foregroundMark x1="50625" y1="33237" x2="46125" y2="42816"/>
                        <a14:foregroundMark x1="46125" y1="42816" x2="47125" y2="50363"/>
                        <a14:foregroundMark x1="47125" y1="50363" x2="52375" y2="39332"/>
                        <a14:foregroundMark x1="52375" y1="39332" x2="49250" y2="47605"/>
                        <a14:foregroundMark x1="49250" y1="47605" x2="55125" y2="53120"/>
                        <a14:foregroundMark x1="55125" y1="53120" x2="56250" y2="41655"/>
                        <a14:foregroundMark x1="56250" y1="41655" x2="45375" y2="55152"/>
                        <a14:foregroundMark x1="45375" y1="55152" x2="48875" y2="82293"/>
                        <a14:foregroundMark x1="34000" y1="95501" x2="34000" y2="95501"/>
                        <a14:foregroundMark x1="34000" y1="95501" x2="28875" y2="91147"/>
                        <a14:foregroundMark x1="28875" y1="91147" x2="31875" y2="97533"/>
                        <a14:foregroundMark x1="31875" y1="97533" x2="37625" y2="94049"/>
                        <a14:foregroundMark x1="37625" y1="94049" x2="31250" y2="92743"/>
                        <a14:foregroundMark x1="31250" y1="92743" x2="27625" y2="99129"/>
                        <a14:foregroundMark x1="27625" y1="99129" x2="32000" y2="93759"/>
                        <a14:foregroundMark x1="32000" y1="93759" x2="29750" y2="86938"/>
                        <a14:foregroundMark x1="29750" y1="86938" x2="31250" y2="95356"/>
                        <a14:foregroundMark x1="31250" y1="95356" x2="34250" y2="87228"/>
                        <a14:foregroundMark x1="34250" y1="87228" x2="37625" y2="99855"/>
                        <a14:backgroundMark x1="75750" y1="29173" x2="75750" y2="29173"/>
                        <a14:backgroundMark x1="39875" y1="16981" x2="34500" y2="20900"/>
                        <a14:backgroundMark x1="34500" y1="20900" x2="39250" y2="17126"/>
                        <a14:backgroundMark x1="70125" y1="22496" x2="89750" y2="36720"/>
                        <a14:backgroundMark x1="89750" y1="36720" x2="90625" y2="28157"/>
                        <a14:backgroundMark x1="90625" y1="28157" x2="83500" y2="22496"/>
                        <a14:backgroundMark x1="83500" y1="22496" x2="78750" y2="30914"/>
                        <a14:backgroundMark x1="78750" y1="30914" x2="81875" y2="20755"/>
                        <a14:backgroundMark x1="81875" y1="20755" x2="75000" y2="17852"/>
                        <a14:backgroundMark x1="75000" y1="17852" x2="72750" y2="28882"/>
                        <a14:backgroundMark x1="72750" y1="28882" x2="78000" y2="42090"/>
                        <a14:backgroundMark x1="78000" y1="42090" x2="74000" y2="26560"/>
                        <a14:backgroundMark x1="74000" y1="26560" x2="73000" y2="40203"/>
                        <a14:backgroundMark x1="73000" y1="40203" x2="71000" y2="24238"/>
                        <a14:backgroundMark x1="71000" y1="24238" x2="70750" y2="33817"/>
                        <a14:backgroundMark x1="70750" y1="33817" x2="66625" y2="26125"/>
                        <a14:backgroundMark x1="66625" y1="26125" x2="66750" y2="33382"/>
                        <a14:backgroundMark x1="66750" y1="33382" x2="64625" y2="26270"/>
                        <a14:backgroundMark x1="64625" y1="26270" x2="66500" y2="33672"/>
                        <a14:backgroundMark x1="66500" y1="33672" x2="67000" y2="21626"/>
                        <a14:backgroundMark x1="67000" y1="21626" x2="74750" y2="41655"/>
                        <a14:backgroundMark x1="74750" y1="41655" x2="71625" y2="27286"/>
                        <a14:backgroundMark x1="71625" y1="27286" x2="76625" y2="38752"/>
                        <a14:backgroundMark x1="76625" y1="38752" x2="71000" y2="16981"/>
                        <a14:backgroundMark x1="71000" y1="16981" x2="80125" y2="35704"/>
                        <a14:backgroundMark x1="80125" y1="35704" x2="71125" y2="16110"/>
                        <a14:backgroundMark x1="71125" y1="16110" x2="81125" y2="40929"/>
                        <a14:backgroundMark x1="81125" y1="40929" x2="74500" y2="24673"/>
                        <a14:backgroundMark x1="74500" y1="24673" x2="83875" y2="50943"/>
                        <a14:backgroundMark x1="83875" y1="50943" x2="70625" y2="16691"/>
                        <a14:backgroundMark x1="70625" y1="16691" x2="81625" y2="46734"/>
                        <a14:backgroundMark x1="81625" y1="46734" x2="75125" y2="22206"/>
                        <a14:backgroundMark x1="75125" y1="22206" x2="92750" y2="57620"/>
                        <a14:backgroundMark x1="92750" y1="57620" x2="83125" y2="29608"/>
                        <a14:backgroundMark x1="83125" y1="29608" x2="90000" y2="58781"/>
                        <a14:backgroundMark x1="90000" y1="58781" x2="78250" y2="24093"/>
                        <a14:backgroundMark x1="78250" y1="24093" x2="89000" y2="46880"/>
                        <a14:backgroundMark x1="89000" y1="46880" x2="85250" y2="33527"/>
                        <a14:backgroundMark x1="85250" y1="33527" x2="94000" y2="50798"/>
                        <a14:backgroundMark x1="94000" y1="50798" x2="86750" y2="22206"/>
                        <a14:backgroundMark x1="65250" y1="38607" x2="63875" y2="37300"/>
                      </a14:backgroundRemoval>
                    </a14:imgEffect>
                  </a14:imgLayer>
                </a14:imgProps>
              </a:ext>
              <a:ext uri="{28A0092B-C50C-407E-A947-70E740481C1C}">
                <a14:useLocalDpi xmlns:a14="http://schemas.microsoft.com/office/drawing/2010/main" val="0"/>
              </a:ext>
            </a:extLst>
          </a:blip>
          <a:srcRect l="25671" t="12764" r="23241"/>
          <a:stretch/>
        </p:blipFill>
        <p:spPr bwMode="auto">
          <a:xfrm>
            <a:off x="8380071" y="465440"/>
            <a:ext cx="3811929" cy="5725082"/>
          </a:xfrm>
          <a:prstGeom prst="rect">
            <a:avLst/>
          </a:prstGeom>
          <a:noFill/>
          <a:extLst>
            <a:ext uri="{909E8E84-426E-40DD-AFC4-6F175D3DCCD1}">
              <a14:hiddenFill xmlns:a14="http://schemas.microsoft.com/office/drawing/2010/main">
                <a:solidFill>
                  <a:srgbClr val="FFFFFF"/>
                </a:solidFill>
              </a14:hiddenFill>
            </a:ext>
          </a:extLst>
        </p:spPr>
      </p:pic>
      <p:sp>
        <p:nvSpPr>
          <p:cNvPr id="12" name="وسيلة شرح مستطيلة 2">
            <a:extLst>
              <a:ext uri="{FF2B5EF4-FFF2-40B4-BE49-F238E27FC236}">
                <a16:creationId xmlns:a16="http://schemas.microsoft.com/office/drawing/2014/main" id="{033FB1E2-D324-415B-95CF-A1EF87E39BF1}"/>
              </a:ext>
            </a:extLst>
          </p:cNvPr>
          <p:cNvSpPr/>
          <p:nvPr/>
        </p:nvSpPr>
        <p:spPr>
          <a:xfrm>
            <a:off x="637056" y="985280"/>
            <a:ext cx="7817363" cy="2554545"/>
          </a:xfrm>
          <a:prstGeom prst="wedgeRectCallout">
            <a:avLst>
              <a:gd name="adj1" fmla="val 64132"/>
              <a:gd name="adj2" fmla="val 1966"/>
            </a:avLst>
          </a:prstGeom>
          <a:solidFill>
            <a:srgbClr val="FFFFC1"/>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السلام عليكم </a:t>
            </a:r>
          </a:p>
          <a:p>
            <a:pPr algn="ctr"/>
            <a:r>
              <a:rPr lang="ar-SA" sz="4000" b="0" cap="none" spc="0" dirty="0">
                <a:ln w="0"/>
                <a:solidFill>
                  <a:schemeClr val="tx1"/>
                </a:solidFill>
                <a:effectLst>
                  <a:outerShdw blurRad="38100" dist="19050" dir="2700000" algn="tl" rotWithShape="0">
                    <a:schemeClr val="dk1">
                      <a:alpha val="40000"/>
                    </a:schemeClr>
                  </a:outerShdw>
                </a:effectLst>
              </a:rPr>
              <a:t>أنا مراسلتكم من قلب الحدث أمل  </a:t>
            </a:r>
          </a:p>
          <a:p>
            <a:pPr algn="ctr"/>
            <a:r>
              <a:rPr lang="ar-SA" sz="4000" b="0" cap="none" spc="0" dirty="0">
                <a:ln w="0"/>
                <a:solidFill>
                  <a:schemeClr val="tx1"/>
                </a:solidFill>
                <a:effectLst>
                  <a:outerShdw blurRad="38100" dist="19050" dir="2700000" algn="tl" rotWithShape="0">
                    <a:schemeClr val="dk1">
                      <a:alpha val="40000"/>
                    </a:schemeClr>
                  </a:outerShdw>
                </a:effectLst>
              </a:rPr>
              <a:t>ولقد جمعت صور وأدله ورتبتها للتعرف على شخصية الفيروس </a:t>
            </a:r>
          </a:p>
        </p:txBody>
      </p:sp>
      <p:sp>
        <p:nvSpPr>
          <p:cNvPr id="13" name="وسيلة شرح مستطيلة مستديرة الزوايا 38">
            <a:extLst>
              <a:ext uri="{FF2B5EF4-FFF2-40B4-BE49-F238E27FC236}">
                <a16:creationId xmlns:a16="http://schemas.microsoft.com/office/drawing/2014/main" id="{768BF211-23AF-4681-860B-0CE0203D24A6}"/>
              </a:ext>
            </a:extLst>
          </p:cNvPr>
          <p:cNvSpPr/>
          <p:nvPr/>
        </p:nvSpPr>
        <p:spPr>
          <a:xfrm>
            <a:off x="2419952" y="6089457"/>
            <a:ext cx="2088611" cy="646986"/>
          </a:xfrm>
          <a:prstGeom prst="wedgeRoundRectCallout">
            <a:avLst>
              <a:gd name="adj1" fmla="val -20313"/>
              <a:gd name="adj2" fmla="val -48896"/>
              <a:gd name="adj3" fmla="val 16667"/>
            </a:avLst>
          </a:prstGeom>
          <a:solidFill>
            <a:schemeClr val="bg1"/>
          </a:solidFill>
        </p:spPr>
        <p:txBody>
          <a:bodyPr wrap="none" lIns="91440" tIns="45720" rIns="91440" bIns="45720">
            <a:spAutoFit/>
          </a:bodyPr>
          <a:lstStyle/>
          <a:p>
            <a:pPr algn="ctr"/>
            <a:r>
              <a:rPr lang="ar-SA" sz="3200" b="0" cap="none" spc="0" dirty="0">
                <a:ln w="0"/>
                <a:solidFill>
                  <a:sysClr val="windowText" lastClr="000000"/>
                </a:solidFill>
                <a:effectLst>
                  <a:outerShdw blurRad="38100" dist="19050" dir="2700000" algn="tl" rotWithShape="0">
                    <a:schemeClr val="dk1">
                      <a:alpha val="40000"/>
                    </a:schemeClr>
                  </a:outerShdw>
                </a:effectLst>
              </a:rPr>
              <a:t>ترجمة الصور</a:t>
            </a:r>
          </a:p>
        </p:txBody>
      </p:sp>
      <p:sp>
        <p:nvSpPr>
          <p:cNvPr id="15" name="مستطيل مستدير الزوايا 36">
            <a:extLst>
              <a:ext uri="{FF2B5EF4-FFF2-40B4-BE49-F238E27FC236}">
                <a16:creationId xmlns:a16="http://schemas.microsoft.com/office/drawing/2014/main" id="{833088D6-403D-43A3-A573-6049358417C2}"/>
              </a:ext>
            </a:extLst>
          </p:cNvPr>
          <p:cNvSpPr/>
          <p:nvPr/>
        </p:nvSpPr>
        <p:spPr>
          <a:xfrm>
            <a:off x="637056" y="3736499"/>
            <a:ext cx="7668668" cy="2349579"/>
          </a:xfrm>
          <a:prstGeom prst="round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بالتعاون مع زميلاتكِ في المجموعة استبدلي الصورة بكلمة مناسبة لتصلي</a:t>
            </a:r>
            <a:r>
              <a:rPr lang="ar-SA" sz="4400" dirty="0">
                <a:ln w="0"/>
                <a:effectLst>
                  <a:outerShdw blurRad="38100" dist="19050" dir="2700000" algn="tl" rotWithShape="0">
                    <a:schemeClr val="dk1">
                      <a:alpha val="40000"/>
                    </a:schemeClr>
                  </a:outerShdw>
                </a:effectLst>
              </a:rPr>
              <a:t> مثلي لتعريف الفيروس</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17" name="مستطيل 16">
            <a:extLst>
              <a:ext uri="{FF2B5EF4-FFF2-40B4-BE49-F238E27FC236}">
                <a16:creationId xmlns:a16="http://schemas.microsoft.com/office/drawing/2014/main" id="{B4B6CF46-86EA-4FA0-A36B-AF5C766DCD13}"/>
              </a:ext>
            </a:extLst>
          </p:cNvPr>
          <p:cNvSpPr/>
          <p:nvPr/>
        </p:nvSpPr>
        <p:spPr>
          <a:xfrm>
            <a:off x="190573" y="142275"/>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pic>
        <p:nvPicPr>
          <p:cNvPr id="18" name="صورة 17">
            <a:extLst>
              <a:ext uri="{FF2B5EF4-FFF2-40B4-BE49-F238E27FC236}">
                <a16:creationId xmlns:a16="http://schemas.microsoft.com/office/drawing/2014/main" id="{A105E045-F907-476D-BD11-DCAAC3DEF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99" y="5076642"/>
            <a:ext cx="2205779" cy="1905000"/>
          </a:xfrm>
          <a:prstGeom prst="rect">
            <a:avLst/>
          </a:prstGeom>
        </p:spPr>
      </p:pic>
    </p:spTree>
    <p:extLst>
      <p:ext uri="{BB962C8B-B14F-4D97-AF65-F5344CB8AC3E}">
        <p14:creationId xmlns:p14="http://schemas.microsoft.com/office/powerpoint/2010/main" val="7302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36">
            <a:extLst>
              <a:ext uri="{FF2B5EF4-FFF2-40B4-BE49-F238E27FC236}">
                <a16:creationId xmlns:a16="http://schemas.microsoft.com/office/drawing/2014/main" id="{28F40C89-0E9C-4073-AB82-32640308D0EA}"/>
              </a:ext>
            </a:extLst>
          </p:cNvPr>
          <p:cNvSpPr/>
          <p:nvPr/>
        </p:nvSpPr>
        <p:spPr>
          <a:xfrm>
            <a:off x="2207282" y="129507"/>
            <a:ext cx="7325934" cy="1600438"/>
          </a:xfrm>
          <a:prstGeom prst="roundRect">
            <a:avLst/>
          </a:prstGeom>
          <a:solidFill>
            <a:srgbClr val="FF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ارجو أن توصلتن مثلي إلى الحل الصحيح وهو كالتالي  </a:t>
            </a:r>
          </a:p>
        </p:txBody>
      </p:sp>
      <p:grpSp>
        <p:nvGrpSpPr>
          <p:cNvPr id="4" name="مجموعة 3">
            <a:extLst>
              <a:ext uri="{FF2B5EF4-FFF2-40B4-BE49-F238E27FC236}">
                <a16:creationId xmlns:a16="http://schemas.microsoft.com/office/drawing/2014/main" id="{67EF50AE-4497-4AC9-AE17-58F4E1B1424F}"/>
              </a:ext>
            </a:extLst>
          </p:cNvPr>
          <p:cNvGrpSpPr/>
          <p:nvPr/>
        </p:nvGrpSpPr>
        <p:grpSpPr>
          <a:xfrm>
            <a:off x="63210" y="1829350"/>
            <a:ext cx="12072519" cy="4699172"/>
            <a:chOff x="119482" y="1772817"/>
            <a:chExt cx="8955696" cy="4864189"/>
          </a:xfrm>
        </p:grpSpPr>
        <p:grpSp>
          <p:nvGrpSpPr>
            <p:cNvPr id="5" name="مجموعة 4">
              <a:extLst>
                <a:ext uri="{FF2B5EF4-FFF2-40B4-BE49-F238E27FC236}">
                  <a16:creationId xmlns:a16="http://schemas.microsoft.com/office/drawing/2014/main" id="{4E5ED5B8-467E-4F7C-B42D-133CF6205E62}"/>
                </a:ext>
              </a:extLst>
            </p:cNvPr>
            <p:cNvGrpSpPr/>
            <p:nvPr/>
          </p:nvGrpSpPr>
          <p:grpSpPr>
            <a:xfrm>
              <a:off x="119482" y="1772817"/>
              <a:ext cx="8955696" cy="4864189"/>
              <a:chOff x="119482" y="3220213"/>
              <a:chExt cx="8955688" cy="3181102"/>
            </a:xfrm>
          </p:grpSpPr>
          <p:grpSp>
            <p:nvGrpSpPr>
              <p:cNvPr id="7" name="مجموعة 6">
                <a:extLst>
                  <a:ext uri="{FF2B5EF4-FFF2-40B4-BE49-F238E27FC236}">
                    <a16:creationId xmlns:a16="http://schemas.microsoft.com/office/drawing/2014/main" id="{E1157363-AC53-44D5-9530-6815D3515E5D}"/>
                  </a:ext>
                </a:extLst>
              </p:cNvPr>
              <p:cNvGrpSpPr/>
              <p:nvPr/>
            </p:nvGrpSpPr>
            <p:grpSpPr>
              <a:xfrm>
                <a:off x="6541890" y="3220214"/>
                <a:ext cx="1289805" cy="3181097"/>
                <a:chOff x="7367033" y="2712988"/>
                <a:chExt cx="1289805" cy="3181097"/>
              </a:xfrm>
            </p:grpSpPr>
            <p:sp>
              <p:nvSpPr>
                <p:cNvPr id="32" name="مربع نص 31">
                  <a:extLst>
                    <a:ext uri="{FF2B5EF4-FFF2-40B4-BE49-F238E27FC236}">
                      <a16:creationId xmlns:a16="http://schemas.microsoft.com/office/drawing/2014/main" id="{EF99859C-8468-420E-AC6E-17AA81ECF983}"/>
                    </a:ext>
                  </a:extLst>
                </p:cNvPr>
                <p:cNvSpPr txBox="1"/>
                <p:nvPr/>
              </p:nvSpPr>
              <p:spPr>
                <a:xfrm>
                  <a:off x="7367033" y="2712988"/>
                  <a:ext cx="1260000" cy="12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33" name="مربع نص 32">
                  <a:extLst>
                    <a:ext uri="{FF2B5EF4-FFF2-40B4-BE49-F238E27FC236}">
                      <a16:creationId xmlns:a16="http://schemas.microsoft.com/office/drawing/2014/main" id="{4DDDB9BB-19AA-46D7-97B2-B7ECC5FF8BE7}"/>
                    </a:ext>
                  </a:extLst>
                </p:cNvPr>
                <p:cNvSpPr txBox="1"/>
                <p:nvPr/>
              </p:nvSpPr>
              <p:spPr>
                <a:xfrm>
                  <a:off x="7380312" y="3986060"/>
                  <a:ext cx="1260000" cy="12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34" name="مربع نص 33">
                  <a:extLst>
                    <a:ext uri="{FF2B5EF4-FFF2-40B4-BE49-F238E27FC236}">
                      <a16:creationId xmlns:a16="http://schemas.microsoft.com/office/drawing/2014/main" id="{94DF86ED-7D4E-4F3E-B5EE-060ABB076C80}"/>
                    </a:ext>
                  </a:extLst>
                </p:cNvPr>
                <p:cNvSpPr txBox="1"/>
                <p:nvPr/>
              </p:nvSpPr>
              <p:spPr>
                <a:xfrm>
                  <a:off x="7413366" y="5373213"/>
                  <a:ext cx="1243472" cy="520872"/>
                </a:xfrm>
                <a:prstGeom prst="rect">
                  <a:avLst/>
                </a:prstGeom>
                <a:solidFill>
                  <a:schemeClr val="bg1"/>
                </a:solidFill>
                <a:ln w="38100">
                  <a:solidFill>
                    <a:schemeClr val="tx1"/>
                  </a:solidFill>
                </a:ln>
              </p:spPr>
              <p:txBody>
                <a:bodyPr wrap="square" rtlCol="1">
                  <a:spAutoFit/>
                </a:bodyPr>
                <a:lstStyle/>
                <a:p>
                  <a:pPr algn="ctr"/>
                  <a:r>
                    <a:rPr lang="ar-SA" sz="4400" dirty="0"/>
                    <a:t>شريط </a:t>
                  </a:r>
                </a:p>
              </p:txBody>
            </p:sp>
          </p:grpSp>
          <p:grpSp>
            <p:nvGrpSpPr>
              <p:cNvPr id="8" name="مجموعة 7">
                <a:extLst>
                  <a:ext uri="{FF2B5EF4-FFF2-40B4-BE49-F238E27FC236}">
                    <a16:creationId xmlns:a16="http://schemas.microsoft.com/office/drawing/2014/main" id="{35430092-307B-400A-B191-7D693A1DECA9}"/>
                  </a:ext>
                </a:extLst>
              </p:cNvPr>
              <p:cNvGrpSpPr/>
              <p:nvPr/>
            </p:nvGrpSpPr>
            <p:grpSpPr>
              <a:xfrm>
                <a:off x="5314944" y="3220214"/>
                <a:ext cx="1273279" cy="3181101"/>
                <a:chOff x="7367033" y="2712988"/>
                <a:chExt cx="1273279" cy="3181101"/>
              </a:xfrm>
            </p:grpSpPr>
            <p:sp>
              <p:nvSpPr>
                <p:cNvPr id="29" name="مربع نص 28">
                  <a:extLst>
                    <a:ext uri="{FF2B5EF4-FFF2-40B4-BE49-F238E27FC236}">
                      <a16:creationId xmlns:a16="http://schemas.microsoft.com/office/drawing/2014/main" id="{F9ABF148-0275-4D4F-912E-F131C8DD9895}"/>
                    </a:ext>
                  </a:extLst>
                </p:cNvPr>
                <p:cNvSpPr txBox="1"/>
                <p:nvPr/>
              </p:nvSpPr>
              <p:spPr>
                <a:xfrm>
                  <a:off x="7367033" y="2712988"/>
                  <a:ext cx="1260000" cy="126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pPr algn="ctr"/>
                  <a:r>
                    <a:rPr lang="en-US" sz="8000" dirty="0"/>
                    <a:t>X</a:t>
                  </a:r>
                  <a:endParaRPr lang="ar-SA" sz="8000" dirty="0"/>
                </a:p>
              </p:txBody>
            </p:sp>
            <p:sp>
              <p:nvSpPr>
                <p:cNvPr id="30" name="مربع نص 29">
                  <a:extLst>
                    <a:ext uri="{FF2B5EF4-FFF2-40B4-BE49-F238E27FC236}">
                      <a16:creationId xmlns:a16="http://schemas.microsoft.com/office/drawing/2014/main" id="{A424A4D7-EE6B-4C99-9058-5EDFC9734EA1}"/>
                    </a:ext>
                  </a:extLst>
                </p:cNvPr>
                <p:cNvSpPr txBox="1"/>
                <p:nvPr/>
              </p:nvSpPr>
              <p:spPr>
                <a:xfrm>
                  <a:off x="7380312" y="3986060"/>
                  <a:ext cx="1260000" cy="126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pPr algn="ctr"/>
                  <a:r>
                    <a:rPr lang="ar-SA" sz="8000" dirty="0">
                      <a:latin typeface="Agency FB" panose="020B0503020202020204" pitchFamily="34" charset="0"/>
                    </a:rPr>
                    <a:t>√</a:t>
                  </a:r>
                  <a:endParaRPr lang="ar-SA" sz="8000" dirty="0"/>
                </a:p>
              </p:txBody>
            </p:sp>
            <p:sp>
              <p:nvSpPr>
                <p:cNvPr id="31" name="مربع نص 30">
                  <a:extLst>
                    <a:ext uri="{FF2B5EF4-FFF2-40B4-BE49-F238E27FC236}">
                      <a16:creationId xmlns:a16="http://schemas.microsoft.com/office/drawing/2014/main" id="{87D57DCE-D086-4847-BA08-6E3D6B12234A}"/>
                    </a:ext>
                  </a:extLst>
                </p:cNvPr>
                <p:cNvSpPr txBox="1"/>
                <p:nvPr/>
              </p:nvSpPr>
              <p:spPr>
                <a:xfrm>
                  <a:off x="7380312" y="5373216"/>
                  <a:ext cx="1260000" cy="520873"/>
                </a:xfrm>
                <a:prstGeom prst="rect">
                  <a:avLst/>
                </a:prstGeom>
                <a:solidFill>
                  <a:schemeClr val="bg1"/>
                </a:solidFill>
                <a:ln w="38100">
                  <a:solidFill>
                    <a:schemeClr val="tx1"/>
                  </a:solidFill>
                </a:ln>
              </p:spPr>
              <p:txBody>
                <a:bodyPr wrap="square" rtlCol="1">
                  <a:spAutoFit/>
                </a:bodyPr>
                <a:lstStyle/>
                <a:p>
                  <a:pPr algn="ctr"/>
                  <a:r>
                    <a:rPr lang="ar-SA" sz="4400" dirty="0"/>
                    <a:t>غير حي </a:t>
                  </a:r>
                </a:p>
              </p:txBody>
            </p:sp>
          </p:grpSp>
          <p:grpSp>
            <p:nvGrpSpPr>
              <p:cNvPr id="9" name="مجموعة 8">
                <a:extLst>
                  <a:ext uri="{FF2B5EF4-FFF2-40B4-BE49-F238E27FC236}">
                    <a16:creationId xmlns:a16="http://schemas.microsoft.com/office/drawing/2014/main" id="{830B9995-BB4D-4A67-8757-5F1F219E1AAC}"/>
                  </a:ext>
                </a:extLst>
              </p:cNvPr>
              <p:cNvGrpSpPr/>
              <p:nvPr/>
            </p:nvGrpSpPr>
            <p:grpSpPr>
              <a:xfrm>
                <a:off x="3969192" y="3220214"/>
                <a:ext cx="1307666" cy="3181097"/>
                <a:chOff x="7367033" y="2712988"/>
                <a:chExt cx="1307666" cy="3181097"/>
              </a:xfrm>
            </p:grpSpPr>
            <p:sp>
              <p:nvSpPr>
                <p:cNvPr id="26" name="مربع نص 25">
                  <a:extLst>
                    <a:ext uri="{FF2B5EF4-FFF2-40B4-BE49-F238E27FC236}">
                      <a16:creationId xmlns:a16="http://schemas.microsoft.com/office/drawing/2014/main" id="{0FDC018A-6687-44EE-8AC8-6B0CA4B414B3}"/>
                    </a:ext>
                  </a:extLst>
                </p:cNvPr>
                <p:cNvSpPr txBox="1"/>
                <p:nvPr/>
              </p:nvSpPr>
              <p:spPr>
                <a:xfrm>
                  <a:off x="7367033" y="2712988"/>
                  <a:ext cx="1260000" cy="126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7" name="مربع نص 26">
                  <a:extLst>
                    <a:ext uri="{FF2B5EF4-FFF2-40B4-BE49-F238E27FC236}">
                      <a16:creationId xmlns:a16="http://schemas.microsoft.com/office/drawing/2014/main" id="{945866E5-0B7A-49B4-AA1D-E3C131A496A8}"/>
                    </a:ext>
                  </a:extLst>
                </p:cNvPr>
                <p:cNvSpPr txBox="1"/>
                <p:nvPr/>
              </p:nvSpPr>
              <p:spPr>
                <a:xfrm>
                  <a:off x="7380312" y="3986060"/>
                  <a:ext cx="1260000" cy="126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8" name="مربع نص 27">
                  <a:extLst>
                    <a:ext uri="{FF2B5EF4-FFF2-40B4-BE49-F238E27FC236}">
                      <a16:creationId xmlns:a16="http://schemas.microsoft.com/office/drawing/2014/main" id="{39963FBF-6D2D-4D49-A378-6B59C2773831}"/>
                    </a:ext>
                  </a:extLst>
                </p:cNvPr>
                <p:cNvSpPr txBox="1"/>
                <p:nvPr/>
              </p:nvSpPr>
              <p:spPr>
                <a:xfrm>
                  <a:off x="7414699" y="5406681"/>
                  <a:ext cx="1260000" cy="487404"/>
                </a:xfrm>
                <a:prstGeom prst="rect">
                  <a:avLst/>
                </a:prstGeom>
                <a:solidFill>
                  <a:schemeClr val="bg1"/>
                </a:solidFill>
                <a:ln w="38100">
                  <a:solidFill>
                    <a:schemeClr val="tx1"/>
                  </a:solidFill>
                </a:ln>
              </p:spPr>
              <p:txBody>
                <a:bodyPr wrap="square" rtlCol="1">
                  <a:spAutoFit/>
                </a:bodyPr>
                <a:lstStyle/>
                <a:p>
                  <a:pPr algn="ctr"/>
                  <a:r>
                    <a:rPr lang="ar-SA" sz="3200" dirty="0"/>
                    <a:t>مادة وراثية </a:t>
                  </a:r>
                </a:p>
              </p:txBody>
            </p:sp>
          </p:grpSp>
          <p:grpSp>
            <p:nvGrpSpPr>
              <p:cNvPr id="10" name="مجموعة 9">
                <a:extLst>
                  <a:ext uri="{FF2B5EF4-FFF2-40B4-BE49-F238E27FC236}">
                    <a16:creationId xmlns:a16="http://schemas.microsoft.com/office/drawing/2014/main" id="{E49CBF8F-E78F-4654-8502-C71D129FDD7B}"/>
                  </a:ext>
                </a:extLst>
              </p:cNvPr>
              <p:cNvGrpSpPr/>
              <p:nvPr/>
            </p:nvGrpSpPr>
            <p:grpSpPr>
              <a:xfrm>
                <a:off x="2682853" y="3220214"/>
                <a:ext cx="1273279" cy="3181101"/>
                <a:chOff x="7367033" y="2712988"/>
                <a:chExt cx="1273279" cy="3181101"/>
              </a:xfrm>
            </p:grpSpPr>
            <p:sp>
              <p:nvSpPr>
                <p:cNvPr id="23" name="مربع نص 22">
                  <a:extLst>
                    <a:ext uri="{FF2B5EF4-FFF2-40B4-BE49-F238E27FC236}">
                      <a16:creationId xmlns:a16="http://schemas.microsoft.com/office/drawing/2014/main" id="{2CB35D8F-B2F4-4A60-97BF-F4D7EF0467CD}"/>
                    </a:ext>
                  </a:extLst>
                </p:cNvPr>
                <p:cNvSpPr txBox="1"/>
                <p:nvPr/>
              </p:nvSpPr>
              <p:spPr>
                <a:xfrm>
                  <a:off x="7367033" y="2712988"/>
                  <a:ext cx="1260000" cy="1260000"/>
                </a:xfrm>
                <a:prstGeom prst="rect">
                  <a:avLst/>
                </a:prstGeom>
                <a:solidFill>
                  <a:schemeClr val="bg1"/>
                </a:solidFill>
                <a:ln w="38100">
                  <a:solidFill>
                    <a:schemeClr val="tx1"/>
                  </a:solidFill>
                </a:ln>
              </p:spPr>
              <p:txBody>
                <a:bodyPr wrap="square" rtlCol="1">
                  <a:spAutoFit/>
                </a:bodyPr>
                <a:lstStyle/>
                <a:p>
                  <a:r>
                    <a:rPr lang="ar-SA" sz="8000" dirty="0"/>
                    <a:t>يقع</a:t>
                  </a:r>
                </a:p>
              </p:txBody>
            </p:sp>
            <p:sp>
              <p:nvSpPr>
                <p:cNvPr id="24" name="مربع نص 23">
                  <a:extLst>
                    <a:ext uri="{FF2B5EF4-FFF2-40B4-BE49-F238E27FC236}">
                      <a16:creationId xmlns:a16="http://schemas.microsoft.com/office/drawing/2014/main" id="{B3B2C69E-0A89-4401-9DDF-28B82711315D}"/>
                    </a:ext>
                  </a:extLst>
                </p:cNvPr>
                <p:cNvSpPr txBox="1"/>
                <p:nvPr/>
              </p:nvSpPr>
              <p:spPr>
                <a:xfrm>
                  <a:off x="7380312" y="3986060"/>
                  <a:ext cx="1260000" cy="12600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5" name="مربع نص 24">
                  <a:extLst>
                    <a:ext uri="{FF2B5EF4-FFF2-40B4-BE49-F238E27FC236}">
                      <a16:creationId xmlns:a16="http://schemas.microsoft.com/office/drawing/2014/main" id="{406FF0B9-73E2-4C87-B05E-3C559CD72E7A}"/>
                    </a:ext>
                  </a:extLst>
                </p:cNvPr>
                <p:cNvSpPr txBox="1"/>
                <p:nvPr/>
              </p:nvSpPr>
              <p:spPr>
                <a:xfrm>
                  <a:off x="7380312" y="5373216"/>
                  <a:ext cx="1260000" cy="520873"/>
                </a:xfrm>
                <a:prstGeom prst="rect">
                  <a:avLst/>
                </a:prstGeom>
                <a:solidFill>
                  <a:schemeClr val="bg1"/>
                </a:solidFill>
                <a:ln w="38100">
                  <a:solidFill>
                    <a:schemeClr val="tx1"/>
                  </a:solidFill>
                </a:ln>
              </p:spPr>
              <p:txBody>
                <a:bodyPr wrap="square" rtlCol="1">
                  <a:spAutoFit/>
                </a:bodyPr>
                <a:lstStyle/>
                <a:p>
                  <a:pPr algn="ctr"/>
                  <a:r>
                    <a:rPr lang="ar-SA" sz="4400" dirty="0"/>
                    <a:t>داخل</a:t>
                  </a:r>
                </a:p>
              </p:txBody>
            </p:sp>
          </p:grpSp>
          <p:grpSp>
            <p:nvGrpSpPr>
              <p:cNvPr id="11" name="مجموعة 10">
                <a:extLst>
                  <a:ext uri="{FF2B5EF4-FFF2-40B4-BE49-F238E27FC236}">
                    <a16:creationId xmlns:a16="http://schemas.microsoft.com/office/drawing/2014/main" id="{483C6B7A-2891-4FFD-B96B-2AFEDC44AE0E}"/>
                  </a:ext>
                </a:extLst>
              </p:cNvPr>
              <p:cNvGrpSpPr/>
              <p:nvPr/>
            </p:nvGrpSpPr>
            <p:grpSpPr>
              <a:xfrm>
                <a:off x="1401168" y="3222247"/>
                <a:ext cx="1273279" cy="3147632"/>
                <a:chOff x="7367033" y="2712988"/>
                <a:chExt cx="1273279" cy="3147632"/>
              </a:xfrm>
            </p:grpSpPr>
            <p:sp>
              <p:nvSpPr>
                <p:cNvPr id="20" name="مربع نص 19">
                  <a:extLst>
                    <a:ext uri="{FF2B5EF4-FFF2-40B4-BE49-F238E27FC236}">
                      <a16:creationId xmlns:a16="http://schemas.microsoft.com/office/drawing/2014/main" id="{09AE50E9-949D-4D64-990C-F596ADC2C205}"/>
                    </a:ext>
                  </a:extLst>
                </p:cNvPr>
                <p:cNvSpPr txBox="1"/>
                <p:nvPr/>
              </p:nvSpPr>
              <p:spPr>
                <a:xfrm>
                  <a:off x="7367033" y="2712988"/>
                  <a:ext cx="1260000" cy="1260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1" name="مربع نص 20">
                  <a:extLst>
                    <a:ext uri="{FF2B5EF4-FFF2-40B4-BE49-F238E27FC236}">
                      <a16:creationId xmlns:a16="http://schemas.microsoft.com/office/drawing/2014/main" id="{47D1FBF6-99FA-44B0-BF3E-0A6B29C3E6E3}"/>
                    </a:ext>
                  </a:extLst>
                </p:cNvPr>
                <p:cNvSpPr txBox="1"/>
                <p:nvPr/>
              </p:nvSpPr>
              <p:spPr>
                <a:xfrm>
                  <a:off x="7380312" y="3986060"/>
                  <a:ext cx="1260000" cy="1260000"/>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2" name="مربع نص 21">
                  <a:extLst>
                    <a:ext uri="{FF2B5EF4-FFF2-40B4-BE49-F238E27FC236}">
                      <a16:creationId xmlns:a16="http://schemas.microsoft.com/office/drawing/2014/main" id="{A520069C-B2BC-4BF4-A55C-D7AC21050395}"/>
                    </a:ext>
                  </a:extLst>
                </p:cNvPr>
                <p:cNvSpPr txBox="1"/>
                <p:nvPr/>
              </p:nvSpPr>
              <p:spPr>
                <a:xfrm>
                  <a:off x="7380312" y="5373216"/>
                  <a:ext cx="1260000" cy="487404"/>
                </a:xfrm>
                <a:prstGeom prst="rect">
                  <a:avLst/>
                </a:prstGeom>
                <a:solidFill>
                  <a:schemeClr val="bg1"/>
                </a:solidFill>
                <a:ln w="38100">
                  <a:solidFill>
                    <a:schemeClr val="tx1"/>
                  </a:solidFill>
                </a:ln>
              </p:spPr>
              <p:txBody>
                <a:bodyPr wrap="square" rtlCol="1">
                  <a:spAutoFit/>
                </a:bodyPr>
                <a:lstStyle/>
                <a:p>
                  <a:pPr algn="ctr"/>
                  <a:r>
                    <a:rPr lang="ar-SA" sz="3600" dirty="0"/>
                    <a:t>غلاف من </a:t>
                  </a:r>
                </a:p>
              </p:txBody>
            </p:sp>
          </p:grpSp>
          <p:grpSp>
            <p:nvGrpSpPr>
              <p:cNvPr id="12" name="مجموعة 11">
                <a:extLst>
                  <a:ext uri="{FF2B5EF4-FFF2-40B4-BE49-F238E27FC236}">
                    <a16:creationId xmlns:a16="http://schemas.microsoft.com/office/drawing/2014/main" id="{E2772CAB-EB70-4C21-A15E-B8620E4A92AC}"/>
                  </a:ext>
                </a:extLst>
              </p:cNvPr>
              <p:cNvGrpSpPr/>
              <p:nvPr/>
            </p:nvGrpSpPr>
            <p:grpSpPr>
              <a:xfrm>
                <a:off x="119482" y="3220213"/>
                <a:ext cx="1267735" cy="3181098"/>
                <a:chOff x="7372577" y="2712987"/>
                <a:chExt cx="1267735" cy="3181098"/>
              </a:xfrm>
            </p:grpSpPr>
            <p:sp>
              <p:nvSpPr>
                <p:cNvPr id="17" name="مربع نص 16">
                  <a:extLst>
                    <a:ext uri="{FF2B5EF4-FFF2-40B4-BE49-F238E27FC236}">
                      <a16:creationId xmlns:a16="http://schemas.microsoft.com/office/drawing/2014/main" id="{B492F1BC-4EE5-46B8-807F-056B94A62726}"/>
                    </a:ext>
                  </a:extLst>
                </p:cNvPr>
                <p:cNvSpPr txBox="1"/>
                <p:nvPr/>
              </p:nvSpPr>
              <p:spPr>
                <a:xfrm>
                  <a:off x="7372578" y="2712987"/>
                  <a:ext cx="1260000" cy="1260000"/>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2400" b="1" dirty="0"/>
                    <a:t>البروتينات </a:t>
                  </a:r>
                </a:p>
              </p:txBody>
            </p:sp>
            <p:sp>
              <p:nvSpPr>
                <p:cNvPr id="18" name="مربع نص 17">
                  <a:extLst>
                    <a:ext uri="{FF2B5EF4-FFF2-40B4-BE49-F238E27FC236}">
                      <a16:creationId xmlns:a16="http://schemas.microsoft.com/office/drawing/2014/main" id="{A507840E-E642-4D98-AA84-F06FFE85E29E}"/>
                    </a:ext>
                  </a:extLst>
                </p:cNvPr>
                <p:cNvSpPr txBox="1"/>
                <p:nvPr/>
              </p:nvSpPr>
              <p:spPr>
                <a:xfrm>
                  <a:off x="7380312" y="3986060"/>
                  <a:ext cx="1260000" cy="126000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9" name="مربع نص 18">
                  <a:extLst>
                    <a:ext uri="{FF2B5EF4-FFF2-40B4-BE49-F238E27FC236}">
                      <a16:creationId xmlns:a16="http://schemas.microsoft.com/office/drawing/2014/main" id="{54EB729C-8D41-4DF6-805C-1508A531F285}"/>
                    </a:ext>
                  </a:extLst>
                </p:cNvPr>
                <p:cNvSpPr txBox="1"/>
                <p:nvPr/>
              </p:nvSpPr>
              <p:spPr>
                <a:xfrm>
                  <a:off x="7372577" y="5373212"/>
                  <a:ext cx="1260000" cy="520873"/>
                </a:xfrm>
                <a:prstGeom prst="rect">
                  <a:avLst/>
                </a:prstGeom>
                <a:solidFill>
                  <a:schemeClr val="bg1"/>
                </a:solidFill>
                <a:ln w="38100">
                  <a:solidFill>
                    <a:schemeClr val="tx1"/>
                  </a:solidFill>
                </a:ln>
              </p:spPr>
              <p:txBody>
                <a:bodyPr wrap="square" rtlCol="1">
                  <a:spAutoFit/>
                </a:bodyPr>
                <a:lstStyle/>
                <a:p>
                  <a:pPr algn="ctr"/>
                  <a:r>
                    <a:rPr lang="ar-SA" sz="4400" dirty="0"/>
                    <a:t>البروتين </a:t>
                  </a:r>
                </a:p>
              </p:txBody>
            </p:sp>
          </p:grpSp>
          <p:grpSp>
            <p:nvGrpSpPr>
              <p:cNvPr id="13" name="مجموعة 12">
                <a:extLst>
                  <a:ext uri="{FF2B5EF4-FFF2-40B4-BE49-F238E27FC236}">
                    <a16:creationId xmlns:a16="http://schemas.microsoft.com/office/drawing/2014/main" id="{9645C695-7CF6-421F-9F42-14246D5808AD}"/>
                  </a:ext>
                </a:extLst>
              </p:cNvPr>
              <p:cNvGrpSpPr/>
              <p:nvPr/>
            </p:nvGrpSpPr>
            <p:grpSpPr>
              <a:xfrm>
                <a:off x="7801891" y="3220214"/>
                <a:ext cx="1273279" cy="3181097"/>
                <a:chOff x="7367033" y="2712988"/>
                <a:chExt cx="1273279" cy="3181097"/>
              </a:xfrm>
            </p:grpSpPr>
            <p:sp>
              <p:nvSpPr>
                <p:cNvPr id="14" name="مربع نص 13">
                  <a:extLst>
                    <a:ext uri="{FF2B5EF4-FFF2-40B4-BE49-F238E27FC236}">
                      <a16:creationId xmlns:a16="http://schemas.microsoft.com/office/drawing/2014/main" id="{75971D4C-EAB0-4D5E-964D-260A7A9E817D}"/>
                    </a:ext>
                  </a:extLst>
                </p:cNvPr>
                <p:cNvSpPr txBox="1"/>
                <p:nvPr/>
              </p:nvSpPr>
              <p:spPr>
                <a:xfrm>
                  <a:off x="7367033" y="2712988"/>
                  <a:ext cx="1260000" cy="1260000"/>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5" name="مربع نص 14">
                  <a:extLst>
                    <a:ext uri="{FF2B5EF4-FFF2-40B4-BE49-F238E27FC236}">
                      <a16:creationId xmlns:a16="http://schemas.microsoft.com/office/drawing/2014/main" id="{BCE622D1-FD25-422D-A28A-06D71147CC9D}"/>
                    </a:ext>
                  </a:extLst>
                </p:cNvPr>
                <p:cNvSpPr txBox="1"/>
                <p:nvPr/>
              </p:nvSpPr>
              <p:spPr>
                <a:xfrm>
                  <a:off x="7380312" y="3986060"/>
                  <a:ext cx="1260000" cy="1260000"/>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6" name="مربع نص 15">
                  <a:extLst>
                    <a:ext uri="{FF2B5EF4-FFF2-40B4-BE49-F238E27FC236}">
                      <a16:creationId xmlns:a16="http://schemas.microsoft.com/office/drawing/2014/main" id="{1C8F6113-47A5-4E0E-A13B-FB1653A23806}"/>
                    </a:ext>
                  </a:extLst>
                </p:cNvPr>
                <p:cNvSpPr txBox="1"/>
                <p:nvPr/>
              </p:nvSpPr>
              <p:spPr>
                <a:xfrm>
                  <a:off x="7380311" y="5373213"/>
                  <a:ext cx="1260001" cy="520872"/>
                </a:xfrm>
                <a:prstGeom prst="rect">
                  <a:avLst/>
                </a:prstGeom>
                <a:solidFill>
                  <a:schemeClr val="bg1"/>
                </a:solidFill>
                <a:ln w="38100">
                  <a:solidFill>
                    <a:schemeClr val="tx1"/>
                  </a:solidFill>
                </a:ln>
              </p:spPr>
              <p:txBody>
                <a:bodyPr wrap="square" rtlCol="1">
                  <a:spAutoFit/>
                </a:bodyPr>
                <a:lstStyle/>
                <a:p>
                  <a:r>
                    <a:rPr lang="ar-SA" sz="4400" dirty="0"/>
                    <a:t>الفيروس </a:t>
                  </a:r>
                </a:p>
              </p:txBody>
            </p:sp>
          </p:grpSp>
        </p:grpSp>
        <p:sp>
          <p:nvSpPr>
            <p:cNvPr id="6" name="سهم للأسفل 37">
              <a:extLst>
                <a:ext uri="{FF2B5EF4-FFF2-40B4-BE49-F238E27FC236}">
                  <a16:creationId xmlns:a16="http://schemas.microsoft.com/office/drawing/2014/main" id="{C94B586B-BADC-4586-A9B0-A03F8F72363F}"/>
                </a:ext>
              </a:extLst>
            </p:cNvPr>
            <p:cNvSpPr/>
            <p:nvPr/>
          </p:nvSpPr>
          <p:spPr>
            <a:xfrm>
              <a:off x="3148437" y="3381592"/>
              <a:ext cx="312019" cy="83019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grpSp>
      <p:sp>
        <p:nvSpPr>
          <p:cNvPr id="36" name="مستطيل 35">
            <a:extLst>
              <a:ext uri="{FF2B5EF4-FFF2-40B4-BE49-F238E27FC236}">
                <a16:creationId xmlns:a16="http://schemas.microsoft.com/office/drawing/2014/main" id="{8EE845C8-1562-4EAE-A3DF-6265B226DD54}"/>
              </a:ext>
            </a:extLst>
          </p:cNvPr>
          <p:cNvSpPr/>
          <p:nvPr/>
        </p:nvSpPr>
        <p:spPr>
          <a:xfrm>
            <a:off x="112627" y="235171"/>
            <a:ext cx="1942186" cy="1446550"/>
          </a:xfrm>
          <a:prstGeom prst="rect">
            <a:avLst/>
          </a:prstGeom>
          <a:solidFill>
            <a:srgbClr val="9BE5FF"/>
          </a:solidFill>
          <a:ln w="38100">
            <a:solidFill>
              <a:schemeClr val="tx1"/>
            </a:solidFill>
          </a:ln>
        </p:spPr>
        <p:txBody>
          <a:bodyPr wrap="square" lIns="91440" tIns="45720" rIns="91440" bIns="45720">
            <a:spAutoFit/>
          </a:bodyPr>
          <a:lstStyle/>
          <a:p>
            <a:pPr algn="ctr"/>
            <a:r>
              <a:rPr lang="ar-SA" sz="4400" b="0" cap="none" spc="0" dirty="0">
                <a:ln w="0"/>
                <a:effectLst>
                  <a:outerShdw blurRad="38100" dist="19050" dir="2700000" algn="tl" rotWithShape="0">
                    <a:schemeClr val="dk1">
                      <a:alpha val="40000"/>
                    </a:schemeClr>
                  </a:outerShdw>
                </a:effectLst>
              </a:rPr>
              <a:t>ترجمت الصور</a:t>
            </a:r>
          </a:p>
        </p:txBody>
      </p:sp>
      <p:sp>
        <p:nvSpPr>
          <p:cNvPr id="35" name="مستطيل 34">
            <a:extLst>
              <a:ext uri="{FF2B5EF4-FFF2-40B4-BE49-F238E27FC236}">
                <a16:creationId xmlns:a16="http://schemas.microsoft.com/office/drawing/2014/main" id="{75E1DF1C-8823-41E8-8E74-0E07A7B3A42B}"/>
              </a:ext>
            </a:extLst>
          </p:cNvPr>
          <p:cNvSpPr/>
          <p:nvPr/>
        </p:nvSpPr>
        <p:spPr>
          <a:xfrm>
            <a:off x="10505754" y="5808515"/>
            <a:ext cx="1606825" cy="67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9" name="مستطيل 68">
            <a:extLst>
              <a:ext uri="{FF2B5EF4-FFF2-40B4-BE49-F238E27FC236}">
                <a16:creationId xmlns:a16="http://schemas.microsoft.com/office/drawing/2014/main" id="{491A3121-523B-4128-A4F0-DE095C780A17}"/>
              </a:ext>
            </a:extLst>
          </p:cNvPr>
          <p:cNvSpPr/>
          <p:nvPr/>
        </p:nvSpPr>
        <p:spPr>
          <a:xfrm>
            <a:off x="8817815" y="5808515"/>
            <a:ext cx="1606825" cy="67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0" name="مستطيل 69">
            <a:extLst>
              <a:ext uri="{FF2B5EF4-FFF2-40B4-BE49-F238E27FC236}">
                <a16:creationId xmlns:a16="http://schemas.microsoft.com/office/drawing/2014/main" id="{65EDAB74-17B8-483A-A651-EBDE976F9197}"/>
              </a:ext>
            </a:extLst>
          </p:cNvPr>
          <p:cNvSpPr/>
          <p:nvPr/>
        </p:nvSpPr>
        <p:spPr>
          <a:xfrm>
            <a:off x="7129297" y="5831730"/>
            <a:ext cx="1606825" cy="67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1" name="مستطيل 70">
            <a:extLst>
              <a:ext uri="{FF2B5EF4-FFF2-40B4-BE49-F238E27FC236}">
                <a16:creationId xmlns:a16="http://schemas.microsoft.com/office/drawing/2014/main" id="{155F4314-80B7-4E26-9E33-E72915F52165}"/>
              </a:ext>
            </a:extLst>
          </p:cNvPr>
          <p:cNvSpPr/>
          <p:nvPr/>
        </p:nvSpPr>
        <p:spPr>
          <a:xfrm>
            <a:off x="5368520" y="5831665"/>
            <a:ext cx="1606825" cy="67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2" name="مستطيل 71">
            <a:extLst>
              <a:ext uri="{FF2B5EF4-FFF2-40B4-BE49-F238E27FC236}">
                <a16:creationId xmlns:a16="http://schemas.microsoft.com/office/drawing/2014/main" id="{EF74D5AA-9F05-4261-A3CB-DFE83DD5AD05}"/>
              </a:ext>
            </a:extLst>
          </p:cNvPr>
          <p:cNvSpPr/>
          <p:nvPr/>
        </p:nvSpPr>
        <p:spPr>
          <a:xfrm>
            <a:off x="3530941" y="5808515"/>
            <a:ext cx="1606825" cy="67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3" name="مستطيل 72">
            <a:extLst>
              <a:ext uri="{FF2B5EF4-FFF2-40B4-BE49-F238E27FC236}">
                <a16:creationId xmlns:a16="http://schemas.microsoft.com/office/drawing/2014/main" id="{747FC2F3-1F8C-43B6-B540-CF5B84B33C98}"/>
              </a:ext>
            </a:extLst>
          </p:cNvPr>
          <p:cNvSpPr/>
          <p:nvPr/>
        </p:nvSpPr>
        <p:spPr>
          <a:xfrm>
            <a:off x="1875630" y="5785299"/>
            <a:ext cx="1606825" cy="67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4" name="مستطيل 73">
            <a:extLst>
              <a:ext uri="{FF2B5EF4-FFF2-40B4-BE49-F238E27FC236}">
                <a16:creationId xmlns:a16="http://schemas.microsoft.com/office/drawing/2014/main" id="{02E07D3F-18D9-4A74-BB75-65B8BF1E41D9}"/>
              </a:ext>
            </a:extLst>
          </p:cNvPr>
          <p:cNvSpPr/>
          <p:nvPr/>
        </p:nvSpPr>
        <p:spPr>
          <a:xfrm>
            <a:off x="132793" y="5785299"/>
            <a:ext cx="1606825" cy="67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7" name="Picture 2" descr="Tv Showing Stock Illustrations – 766 Tv Showing Stock Illustrations,  Vectors &amp; Clipart - Dreamstime">
            <a:extLst>
              <a:ext uri="{FF2B5EF4-FFF2-40B4-BE49-F238E27FC236}">
                <a16:creationId xmlns:a16="http://schemas.microsoft.com/office/drawing/2014/main" id="{691DB6DB-D03E-4A69-8483-014595801A03}"/>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724" b="99855" l="10000" r="90000">
                        <a14:foregroundMark x1="71375" y1="89260" x2="72875" y2="96517"/>
                        <a14:foregroundMark x1="72875" y1="96517" x2="38375" y2="98403"/>
                        <a14:foregroundMark x1="38375" y1="98403" x2="38000" y2="87373"/>
                        <a14:foregroundMark x1="38000" y1="87373" x2="40250" y2="80406"/>
                        <a14:foregroundMark x1="40250" y1="80406" x2="41125" y2="63861"/>
                        <a14:foregroundMark x1="41125" y1="63861" x2="44625" y2="71408"/>
                        <a14:foregroundMark x1="44625" y1="71408" x2="47125" y2="89840"/>
                        <a14:foregroundMark x1="47125" y1="89840" x2="50750" y2="96226"/>
                        <a14:foregroundMark x1="50750" y1="96226" x2="56625" y2="85922"/>
                        <a14:foregroundMark x1="56625" y1="85922" x2="60875" y2="59797"/>
                        <a14:foregroundMark x1="60875" y1="59797" x2="58875" y2="76052"/>
                        <a14:foregroundMark x1="58875" y1="76052" x2="53125" y2="82874"/>
                        <a14:foregroundMark x1="53125" y1="82874" x2="46000" y2="83164"/>
                        <a14:foregroundMark x1="46000" y1="83164" x2="41750" y2="76778"/>
                        <a14:foregroundMark x1="41750" y1="76778" x2="41375" y2="68795"/>
                        <a14:foregroundMark x1="41375" y1="68795" x2="50000" y2="65312"/>
                        <a14:foregroundMark x1="50000" y1="65312" x2="56500" y2="69231"/>
                        <a14:foregroundMark x1="56500" y1="69231" x2="56625" y2="77358"/>
                        <a14:foregroundMark x1="56625" y1="77358" x2="50375" y2="79536"/>
                        <a14:foregroundMark x1="50375" y1="79536" x2="49625" y2="71263"/>
                        <a14:foregroundMark x1="49625" y1="71263" x2="54500" y2="66183"/>
                        <a14:foregroundMark x1="54500" y1="66183" x2="53625" y2="77068"/>
                        <a14:foregroundMark x1="53625" y1="77068" x2="48000" y2="71553"/>
                        <a14:foregroundMark x1="48000" y1="71553" x2="44125" y2="39332"/>
                        <a14:foregroundMark x1="44125" y1="39332" x2="49375" y2="43541"/>
                        <a14:foregroundMark x1="49375" y1="43541" x2="45500" y2="51379"/>
                        <a14:foregroundMark x1="45500" y1="51379" x2="52000" y2="46154"/>
                        <a14:foregroundMark x1="52000" y1="46154" x2="51875" y2="32075"/>
                        <a14:foregroundMark x1="51875" y1="32075" x2="45750" y2="41509"/>
                        <a14:foregroundMark x1="45750" y1="41509" x2="45625" y2="48766"/>
                        <a14:foregroundMark x1="45625" y1="48766" x2="49750" y2="54572"/>
                        <a14:foregroundMark x1="49750" y1="54572" x2="52000" y2="43687"/>
                        <a14:foregroundMark x1="52000" y1="43687" x2="50625" y2="33237"/>
                        <a14:foregroundMark x1="50625" y1="33237" x2="46125" y2="42816"/>
                        <a14:foregroundMark x1="46125" y1="42816" x2="47125" y2="50363"/>
                        <a14:foregroundMark x1="47125" y1="50363" x2="52375" y2="39332"/>
                        <a14:foregroundMark x1="52375" y1="39332" x2="49250" y2="47605"/>
                        <a14:foregroundMark x1="49250" y1="47605" x2="55125" y2="53120"/>
                        <a14:foregroundMark x1="55125" y1="53120" x2="56250" y2="41655"/>
                        <a14:foregroundMark x1="56250" y1="41655" x2="45375" y2="55152"/>
                        <a14:foregroundMark x1="45375" y1="55152" x2="48875" y2="82293"/>
                        <a14:foregroundMark x1="34000" y1="95501" x2="34000" y2="95501"/>
                        <a14:foregroundMark x1="34000" y1="95501" x2="28875" y2="91147"/>
                        <a14:foregroundMark x1="28875" y1="91147" x2="31875" y2="97533"/>
                        <a14:foregroundMark x1="31875" y1="97533" x2="37625" y2="94049"/>
                        <a14:foregroundMark x1="37625" y1="94049" x2="31250" y2="92743"/>
                        <a14:foregroundMark x1="31250" y1="92743" x2="27625" y2="99129"/>
                        <a14:foregroundMark x1="27625" y1="99129" x2="32000" y2="93759"/>
                        <a14:foregroundMark x1="32000" y1="93759" x2="29750" y2="86938"/>
                        <a14:foregroundMark x1="29750" y1="86938" x2="31250" y2="95356"/>
                        <a14:foregroundMark x1="31250" y1="95356" x2="34250" y2="87228"/>
                        <a14:foregroundMark x1="34250" y1="87228" x2="37625" y2="99855"/>
                        <a14:backgroundMark x1="75750" y1="29173" x2="75750" y2="29173"/>
                        <a14:backgroundMark x1="39875" y1="16981" x2="34500" y2="20900"/>
                        <a14:backgroundMark x1="34500" y1="20900" x2="39250" y2="17126"/>
                        <a14:backgroundMark x1="70125" y1="22496" x2="89750" y2="36720"/>
                        <a14:backgroundMark x1="89750" y1="36720" x2="90625" y2="28157"/>
                        <a14:backgroundMark x1="90625" y1="28157" x2="83500" y2="22496"/>
                        <a14:backgroundMark x1="83500" y1="22496" x2="78750" y2="30914"/>
                        <a14:backgroundMark x1="78750" y1="30914" x2="81875" y2="20755"/>
                        <a14:backgroundMark x1="81875" y1="20755" x2="75000" y2="17852"/>
                        <a14:backgroundMark x1="75000" y1="17852" x2="72750" y2="28882"/>
                        <a14:backgroundMark x1="72750" y1="28882" x2="78000" y2="42090"/>
                        <a14:backgroundMark x1="78000" y1="42090" x2="74000" y2="26560"/>
                        <a14:backgroundMark x1="74000" y1="26560" x2="73000" y2="40203"/>
                        <a14:backgroundMark x1="73000" y1="40203" x2="71000" y2="24238"/>
                        <a14:backgroundMark x1="71000" y1="24238" x2="70750" y2="33817"/>
                        <a14:backgroundMark x1="70750" y1="33817" x2="66625" y2="26125"/>
                        <a14:backgroundMark x1="66625" y1="26125" x2="66750" y2="33382"/>
                        <a14:backgroundMark x1="66750" y1="33382" x2="64625" y2="26270"/>
                        <a14:backgroundMark x1="64625" y1="26270" x2="66500" y2="33672"/>
                        <a14:backgroundMark x1="66500" y1="33672" x2="67000" y2="21626"/>
                        <a14:backgroundMark x1="67000" y1="21626" x2="74750" y2="41655"/>
                        <a14:backgroundMark x1="74750" y1="41655" x2="71625" y2="27286"/>
                        <a14:backgroundMark x1="71625" y1="27286" x2="76625" y2="38752"/>
                        <a14:backgroundMark x1="76625" y1="38752" x2="71000" y2="16981"/>
                        <a14:backgroundMark x1="71000" y1="16981" x2="80125" y2="35704"/>
                        <a14:backgroundMark x1="80125" y1="35704" x2="71125" y2="16110"/>
                        <a14:backgroundMark x1="71125" y1="16110" x2="81125" y2="40929"/>
                        <a14:backgroundMark x1="81125" y1="40929" x2="74500" y2="24673"/>
                        <a14:backgroundMark x1="74500" y1="24673" x2="83875" y2="50943"/>
                        <a14:backgroundMark x1="83875" y1="50943" x2="70625" y2="16691"/>
                        <a14:backgroundMark x1="70625" y1="16691" x2="81625" y2="46734"/>
                        <a14:backgroundMark x1="81625" y1="46734" x2="75125" y2="22206"/>
                        <a14:backgroundMark x1="75125" y1="22206" x2="92750" y2="57620"/>
                        <a14:backgroundMark x1="92750" y1="57620" x2="83125" y2="29608"/>
                        <a14:backgroundMark x1="83125" y1="29608" x2="90000" y2="58781"/>
                        <a14:backgroundMark x1="90000" y1="58781" x2="78250" y2="24093"/>
                        <a14:backgroundMark x1="78250" y1="24093" x2="89000" y2="46880"/>
                        <a14:backgroundMark x1="89000" y1="46880" x2="85250" y2="33527"/>
                        <a14:backgroundMark x1="85250" y1="33527" x2="94000" y2="50798"/>
                        <a14:backgroundMark x1="94000" y1="50798" x2="86750" y2="22206"/>
                        <a14:backgroundMark x1="65250" y1="38607" x2="63875" y2="37300"/>
                      </a14:backgroundRemoval>
                    </a14:imgEffect>
                  </a14:imgLayer>
                </a14:imgProps>
              </a:ext>
              <a:ext uri="{28A0092B-C50C-407E-A947-70E740481C1C}">
                <a14:useLocalDpi xmlns:a14="http://schemas.microsoft.com/office/drawing/2010/main" val="0"/>
              </a:ext>
            </a:extLst>
          </a:blip>
          <a:srcRect l="25671" t="12764" r="23241"/>
          <a:stretch/>
        </p:blipFill>
        <p:spPr bwMode="auto">
          <a:xfrm>
            <a:off x="9533216" y="110275"/>
            <a:ext cx="2546157" cy="167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1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69"/>
                                        </p:tgtEl>
                                      </p:cBhvr>
                                    </p:animEffect>
                                    <p:set>
                                      <p:cBhvr>
                                        <p:cTn id="12" dur="1" fill="hold">
                                          <p:stCondLst>
                                            <p:cond delay="499"/>
                                          </p:stCondLst>
                                        </p:cTn>
                                        <p:tgtEl>
                                          <p:spTgt spid="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70"/>
                                        </p:tgtEl>
                                      </p:cBhvr>
                                    </p:animEffect>
                                    <p:set>
                                      <p:cBhvr>
                                        <p:cTn id="17" dur="1" fill="hold">
                                          <p:stCondLst>
                                            <p:cond delay="499"/>
                                          </p:stCondLst>
                                        </p:cTn>
                                        <p:tgtEl>
                                          <p:spTgt spid="7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71"/>
                                        </p:tgtEl>
                                      </p:cBhvr>
                                    </p:animEffect>
                                    <p:set>
                                      <p:cBhvr>
                                        <p:cTn id="22" dur="1" fill="hold">
                                          <p:stCondLst>
                                            <p:cond delay="499"/>
                                          </p:stCondLst>
                                        </p:cTn>
                                        <p:tgtEl>
                                          <p:spTgt spid="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73"/>
                                        </p:tgtEl>
                                      </p:cBhvr>
                                    </p:animEffect>
                                    <p:set>
                                      <p:cBhvr>
                                        <p:cTn id="32" dur="1" fill="hold">
                                          <p:stCondLst>
                                            <p:cond delay="499"/>
                                          </p:stCondLst>
                                        </p:cTn>
                                        <p:tgtEl>
                                          <p:spTgt spid="7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74"/>
                                        </p:tgtEl>
                                      </p:cBhvr>
                                    </p:animEffect>
                                    <p:set>
                                      <p:cBhvr>
                                        <p:cTn id="37" dur="1" fill="hold">
                                          <p:stCondLst>
                                            <p:cond delay="499"/>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69" grpId="0" animBg="1"/>
      <p:bldP spid="70" grpId="0" animBg="1"/>
      <p:bldP spid="71" grpId="0" animBg="1"/>
      <p:bldP spid="72" grpId="0" animBg="1"/>
      <p:bldP spid="73"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v Showing Stock Illustrations – 766 Tv Showing Stock Illustrations,  Vectors &amp; Clipart - Dreamstime">
            <a:extLst>
              <a:ext uri="{FF2B5EF4-FFF2-40B4-BE49-F238E27FC236}">
                <a16:creationId xmlns:a16="http://schemas.microsoft.com/office/drawing/2014/main" id="{61963D70-0DB0-42EB-95DA-4D9E4400FF3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24" b="99855" l="10000" r="90000">
                        <a14:foregroundMark x1="71375" y1="89260" x2="72875" y2="96517"/>
                        <a14:foregroundMark x1="72875" y1="96517" x2="38375" y2="98403"/>
                        <a14:foregroundMark x1="38375" y1="98403" x2="38000" y2="87373"/>
                        <a14:foregroundMark x1="38000" y1="87373" x2="40250" y2="80406"/>
                        <a14:foregroundMark x1="40250" y1="80406" x2="41125" y2="63861"/>
                        <a14:foregroundMark x1="41125" y1="63861" x2="44625" y2="71408"/>
                        <a14:foregroundMark x1="44625" y1="71408" x2="47125" y2="89840"/>
                        <a14:foregroundMark x1="47125" y1="89840" x2="50750" y2="96226"/>
                        <a14:foregroundMark x1="50750" y1="96226" x2="56625" y2="85922"/>
                        <a14:foregroundMark x1="56625" y1="85922" x2="60875" y2="59797"/>
                        <a14:foregroundMark x1="60875" y1="59797" x2="58875" y2="76052"/>
                        <a14:foregroundMark x1="58875" y1="76052" x2="53125" y2="82874"/>
                        <a14:foregroundMark x1="53125" y1="82874" x2="46000" y2="83164"/>
                        <a14:foregroundMark x1="46000" y1="83164" x2="41750" y2="76778"/>
                        <a14:foregroundMark x1="41750" y1="76778" x2="41375" y2="68795"/>
                        <a14:foregroundMark x1="41375" y1="68795" x2="50000" y2="65312"/>
                        <a14:foregroundMark x1="50000" y1="65312" x2="56500" y2="69231"/>
                        <a14:foregroundMark x1="56500" y1="69231" x2="56625" y2="77358"/>
                        <a14:foregroundMark x1="56625" y1="77358" x2="50375" y2="79536"/>
                        <a14:foregroundMark x1="50375" y1="79536" x2="49625" y2="71263"/>
                        <a14:foregroundMark x1="49625" y1="71263" x2="54500" y2="66183"/>
                        <a14:foregroundMark x1="54500" y1="66183" x2="53625" y2="77068"/>
                        <a14:foregroundMark x1="53625" y1="77068" x2="48000" y2="71553"/>
                        <a14:foregroundMark x1="48000" y1="71553" x2="44125" y2="39332"/>
                        <a14:foregroundMark x1="44125" y1="39332" x2="49375" y2="43541"/>
                        <a14:foregroundMark x1="49375" y1="43541" x2="45500" y2="51379"/>
                        <a14:foregroundMark x1="45500" y1="51379" x2="52000" y2="46154"/>
                        <a14:foregroundMark x1="52000" y1="46154" x2="51875" y2="32075"/>
                        <a14:foregroundMark x1="51875" y1="32075" x2="45750" y2="41509"/>
                        <a14:foregroundMark x1="45750" y1="41509" x2="45625" y2="48766"/>
                        <a14:foregroundMark x1="45625" y1="48766" x2="49750" y2="54572"/>
                        <a14:foregroundMark x1="49750" y1="54572" x2="52000" y2="43687"/>
                        <a14:foregroundMark x1="52000" y1="43687" x2="50625" y2="33237"/>
                        <a14:foregroundMark x1="50625" y1="33237" x2="46125" y2="42816"/>
                        <a14:foregroundMark x1="46125" y1="42816" x2="47125" y2="50363"/>
                        <a14:foregroundMark x1="47125" y1="50363" x2="52375" y2="39332"/>
                        <a14:foregroundMark x1="52375" y1="39332" x2="49250" y2="47605"/>
                        <a14:foregroundMark x1="49250" y1="47605" x2="55125" y2="53120"/>
                        <a14:foregroundMark x1="55125" y1="53120" x2="56250" y2="41655"/>
                        <a14:foregroundMark x1="56250" y1="41655" x2="45375" y2="55152"/>
                        <a14:foregroundMark x1="45375" y1="55152" x2="48875" y2="82293"/>
                        <a14:foregroundMark x1="34000" y1="95501" x2="34000" y2="95501"/>
                        <a14:foregroundMark x1="34000" y1="95501" x2="28875" y2="91147"/>
                        <a14:foregroundMark x1="28875" y1="91147" x2="31875" y2="97533"/>
                        <a14:foregroundMark x1="31875" y1="97533" x2="37625" y2="94049"/>
                        <a14:foregroundMark x1="37625" y1="94049" x2="31250" y2="92743"/>
                        <a14:foregroundMark x1="31250" y1="92743" x2="27625" y2="99129"/>
                        <a14:foregroundMark x1="27625" y1="99129" x2="32000" y2="93759"/>
                        <a14:foregroundMark x1="32000" y1="93759" x2="29750" y2="86938"/>
                        <a14:foregroundMark x1="29750" y1="86938" x2="31250" y2="95356"/>
                        <a14:foregroundMark x1="31250" y1="95356" x2="34250" y2="87228"/>
                        <a14:foregroundMark x1="34250" y1="87228" x2="37625" y2="99855"/>
                        <a14:backgroundMark x1="75750" y1="29173" x2="75750" y2="29173"/>
                        <a14:backgroundMark x1="39875" y1="16981" x2="34500" y2="20900"/>
                        <a14:backgroundMark x1="34500" y1="20900" x2="39250" y2="17126"/>
                        <a14:backgroundMark x1="70125" y1="22496" x2="89750" y2="36720"/>
                        <a14:backgroundMark x1="89750" y1="36720" x2="90625" y2="28157"/>
                        <a14:backgroundMark x1="90625" y1="28157" x2="83500" y2="22496"/>
                        <a14:backgroundMark x1="83500" y1="22496" x2="78750" y2="30914"/>
                        <a14:backgroundMark x1="78750" y1="30914" x2="81875" y2="20755"/>
                        <a14:backgroundMark x1="81875" y1="20755" x2="75000" y2="17852"/>
                        <a14:backgroundMark x1="75000" y1="17852" x2="72750" y2="28882"/>
                        <a14:backgroundMark x1="72750" y1="28882" x2="78000" y2="42090"/>
                        <a14:backgroundMark x1="78000" y1="42090" x2="74000" y2="26560"/>
                        <a14:backgroundMark x1="74000" y1="26560" x2="73000" y2="40203"/>
                        <a14:backgroundMark x1="73000" y1="40203" x2="71000" y2="24238"/>
                        <a14:backgroundMark x1="71000" y1="24238" x2="70750" y2="33817"/>
                        <a14:backgroundMark x1="70750" y1="33817" x2="66625" y2="26125"/>
                        <a14:backgroundMark x1="66625" y1="26125" x2="66750" y2="33382"/>
                        <a14:backgroundMark x1="66750" y1="33382" x2="64625" y2="26270"/>
                        <a14:backgroundMark x1="64625" y1="26270" x2="66500" y2="33672"/>
                        <a14:backgroundMark x1="66500" y1="33672" x2="67000" y2="21626"/>
                        <a14:backgroundMark x1="67000" y1="21626" x2="74750" y2="41655"/>
                        <a14:backgroundMark x1="74750" y1="41655" x2="71625" y2="27286"/>
                        <a14:backgroundMark x1="71625" y1="27286" x2="76625" y2="38752"/>
                        <a14:backgroundMark x1="76625" y1="38752" x2="71000" y2="16981"/>
                        <a14:backgroundMark x1="71000" y1="16981" x2="80125" y2="35704"/>
                        <a14:backgroundMark x1="80125" y1="35704" x2="71125" y2="16110"/>
                        <a14:backgroundMark x1="71125" y1="16110" x2="81125" y2="40929"/>
                        <a14:backgroundMark x1="81125" y1="40929" x2="74500" y2="24673"/>
                        <a14:backgroundMark x1="74500" y1="24673" x2="83875" y2="50943"/>
                        <a14:backgroundMark x1="83875" y1="50943" x2="70625" y2="16691"/>
                        <a14:backgroundMark x1="70625" y1="16691" x2="81625" y2="46734"/>
                        <a14:backgroundMark x1="81625" y1="46734" x2="75125" y2="22206"/>
                        <a14:backgroundMark x1="75125" y1="22206" x2="92750" y2="57620"/>
                        <a14:backgroundMark x1="92750" y1="57620" x2="83125" y2="29608"/>
                        <a14:backgroundMark x1="83125" y1="29608" x2="90000" y2="58781"/>
                        <a14:backgroundMark x1="90000" y1="58781" x2="78250" y2="24093"/>
                        <a14:backgroundMark x1="78250" y1="24093" x2="89000" y2="46880"/>
                        <a14:backgroundMark x1="89000" y1="46880" x2="85250" y2="33527"/>
                        <a14:backgroundMark x1="85250" y1="33527" x2="94000" y2="50798"/>
                        <a14:backgroundMark x1="94000" y1="50798" x2="86750" y2="22206"/>
                        <a14:backgroundMark x1="65250" y1="38607" x2="63875" y2="37300"/>
                      </a14:backgroundRemoval>
                    </a14:imgEffect>
                  </a14:imgLayer>
                </a14:imgProps>
              </a:ext>
              <a:ext uri="{28A0092B-C50C-407E-A947-70E740481C1C}">
                <a14:useLocalDpi xmlns:a14="http://schemas.microsoft.com/office/drawing/2010/main" val="0"/>
              </a:ext>
            </a:extLst>
          </a:blip>
          <a:srcRect l="25671" t="12764" r="23241"/>
          <a:stretch/>
        </p:blipFill>
        <p:spPr bwMode="auto">
          <a:xfrm>
            <a:off x="8380071" y="465440"/>
            <a:ext cx="3811929" cy="5725082"/>
          </a:xfrm>
          <a:prstGeom prst="rect">
            <a:avLst/>
          </a:prstGeom>
          <a:noFill/>
          <a:extLst>
            <a:ext uri="{909E8E84-426E-40DD-AFC4-6F175D3DCCD1}">
              <a14:hiddenFill xmlns:a14="http://schemas.microsoft.com/office/drawing/2010/main">
                <a:solidFill>
                  <a:srgbClr val="FFFFFF"/>
                </a:solidFill>
              </a14:hiddenFill>
            </a:ext>
          </a:extLst>
        </p:spPr>
      </p:pic>
      <p:sp>
        <p:nvSpPr>
          <p:cNvPr id="12" name="وسيلة شرح مستطيلة 2">
            <a:extLst>
              <a:ext uri="{FF2B5EF4-FFF2-40B4-BE49-F238E27FC236}">
                <a16:creationId xmlns:a16="http://schemas.microsoft.com/office/drawing/2014/main" id="{033FB1E2-D324-415B-95CF-A1EF87E39BF1}"/>
              </a:ext>
            </a:extLst>
          </p:cNvPr>
          <p:cNvSpPr/>
          <p:nvPr/>
        </p:nvSpPr>
        <p:spPr>
          <a:xfrm>
            <a:off x="637056" y="985280"/>
            <a:ext cx="7817363" cy="3477875"/>
          </a:xfrm>
          <a:prstGeom prst="wedgeRectCallout">
            <a:avLst>
              <a:gd name="adj1" fmla="val 64132"/>
              <a:gd name="adj2" fmla="val 1966"/>
            </a:avLst>
          </a:prstGeom>
          <a:solidFill>
            <a:srgbClr val="FFFFC1"/>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بعد تعريفنا للفيروس بانه شريط غير حي كثر الجدل الناس بين مصدق ومكذب </a:t>
            </a:r>
          </a:p>
          <a:p>
            <a:pPr algn="ctr"/>
            <a:r>
              <a:rPr lang="ar-SA" sz="4400" dirty="0">
                <a:ln w="0"/>
                <a:effectLst>
                  <a:outerShdw blurRad="38100" dist="19050" dir="2700000" algn="tl" rotWithShape="0">
                    <a:schemeClr val="dk1">
                      <a:alpha val="40000"/>
                    </a:schemeClr>
                  </a:outerShdw>
                </a:effectLst>
              </a:rPr>
              <a:t>و</a:t>
            </a:r>
            <a:r>
              <a:rPr lang="ar-SA" sz="4400" b="0" cap="none" spc="0" dirty="0">
                <a:ln w="0"/>
                <a:solidFill>
                  <a:schemeClr val="tx1"/>
                </a:solidFill>
                <a:effectLst>
                  <a:outerShdw blurRad="38100" dist="19050" dir="2700000" algn="tl" rotWithShape="0">
                    <a:schemeClr val="dk1">
                      <a:alpha val="40000"/>
                    </a:schemeClr>
                  </a:outerShdw>
                </a:effectLst>
              </a:rPr>
              <a:t>لنقطع الشك باليقين قررنا أن نسأل أحد الأطباء المختصين عن حقيقة هذا الأمر </a:t>
            </a:r>
          </a:p>
          <a:p>
            <a:pPr algn="ctr"/>
            <a:r>
              <a:rPr lang="ar-SA" sz="4400" dirty="0">
                <a:ln w="0"/>
                <a:effectLst>
                  <a:outerShdw blurRad="38100" dist="19050" dir="2700000" algn="tl" rotWithShape="0">
                    <a:schemeClr val="dk1">
                      <a:alpha val="40000"/>
                    </a:schemeClr>
                  </a:outerShdw>
                </a:effectLst>
              </a:rPr>
              <a:t>ومع الزميل عبد الله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17" name="مستطيل 16">
            <a:extLst>
              <a:ext uri="{FF2B5EF4-FFF2-40B4-BE49-F238E27FC236}">
                <a16:creationId xmlns:a16="http://schemas.microsoft.com/office/drawing/2014/main" id="{B4B6CF46-86EA-4FA0-A36B-AF5C766DCD13}"/>
              </a:ext>
            </a:extLst>
          </p:cNvPr>
          <p:cNvSpPr/>
          <p:nvPr/>
        </p:nvSpPr>
        <p:spPr>
          <a:xfrm>
            <a:off x="190573" y="142275"/>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2972443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703BDC2A-6980-4FAA-B000-995B184896D9}"/>
              </a:ext>
            </a:extLst>
          </p:cNvPr>
          <p:cNvPicPr>
            <a:picLocks noChangeAspect="1"/>
          </p:cNvPicPr>
          <p:nvPr/>
        </p:nvPicPr>
        <p:blipFill>
          <a:blip r:embed="rId2"/>
          <a:stretch>
            <a:fillRect/>
          </a:stretch>
        </p:blipFill>
        <p:spPr>
          <a:xfrm>
            <a:off x="0" y="0"/>
            <a:ext cx="12192000" cy="6858000"/>
          </a:xfrm>
          <a:prstGeom prst="rect">
            <a:avLst/>
          </a:prstGeom>
        </p:spPr>
      </p:pic>
      <p:sp>
        <p:nvSpPr>
          <p:cNvPr id="9" name="مربع نص 8">
            <a:extLst>
              <a:ext uri="{FF2B5EF4-FFF2-40B4-BE49-F238E27FC236}">
                <a16:creationId xmlns:a16="http://schemas.microsoft.com/office/drawing/2014/main" id="{DAA06AC3-F8DA-4755-97F0-711DF80E7676}"/>
              </a:ext>
            </a:extLst>
          </p:cNvPr>
          <p:cNvSpPr txBox="1"/>
          <p:nvPr/>
        </p:nvSpPr>
        <p:spPr>
          <a:xfrm>
            <a:off x="812158" y="349698"/>
            <a:ext cx="8425405" cy="3477875"/>
          </a:xfrm>
          <a:prstGeom prst="rect">
            <a:avLst/>
          </a:prstGeom>
          <a:noFill/>
        </p:spPr>
        <p:txBody>
          <a:bodyPr wrap="square">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السلام عليكم </a:t>
            </a:r>
          </a:p>
          <a:p>
            <a:pPr algn="ctr"/>
            <a:r>
              <a:rPr lang="ar-SA" sz="4400" b="0" cap="none" spc="0" dirty="0">
                <a:ln w="0"/>
                <a:solidFill>
                  <a:schemeClr val="tx1"/>
                </a:solidFill>
                <a:effectLst>
                  <a:outerShdw blurRad="38100" dist="19050" dir="2700000" algn="tl" rotWithShape="0">
                    <a:schemeClr val="dk1">
                      <a:alpha val="40000"/>
                    </a:schemeClr>
                  </a:outerShdw>
                </a:effectLst>
              </a:rPr>
              <a:t>لنقطع الشك باليقين استضفنا أحد الأطباء المختصين لنسأله عن حقيقة هذا الأمر فكان لنا هذا القاء وكانت هذه هي اجابته فلنستمع لما يقول  </a:t>
            </a:r>
          </a:p>
        </p:txBody>
      </p:sp>
    </p:spTree>
    <p:extLst>
      <p:ext uri="{BB962C8B-B14F-4D97-AF65-F5344CB8AC3E}">
        <p14:creationId xmlns:p14="http://schemas.microsoft.com/office/powerpoint/2010/main" val="146754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رسم 3" descr="ساعة">
            <a:extLst>
              <a:ext uri="{FF2B5EF4-FFF2-40B4-BE49-F238E27FC236}">
                <a16:creationId xmlns:a16="http://schemas.microsoft.com/office/drawing/2014/main" id="{7073D0B9-1AD0-4622-88E4-AB3B084501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8794" y="1012954"/>
            <a:ext cx="792000" cy="792000"/>
          </a:xfrm>
          <a:prstGeom prst="rect">
            <a:avLst/>
          </a:prstGeom>
        </p:spPr>
      </p:pic>
      <p:pic>
        <p:nvPicPr>
          <p:cNvPr id="6" name="رسم 5" descr="فصل دراسي">
            <a:extLst>
              <a:ext uri="{FF2B5EF4-FFF2-40B4-BE49-F238E27FC236}">
                <a16:creationId xmlns:a16="http://schemas.microsoft.com/office/drawing/2014/main" id="{83943354-62AF-48C4-B5AA-DD0DE1F048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0866" y="1804954"/>
            <a:ext cx="792000" cy="792000"/>
          </a:xfrm>
          <a:prstGeom prst="rect">
            <a:avLst/>
          </a:prstGeom>
        </p:spPr>
      </p:pic>
      <p:pic>
        <p:nvPicPr>
          <p:cNvPr id="1026" name="Picture 2" descr="Cutout silhouette palm right hand icon outline Vector Image">
            <a:extLst>
              <a:ext uri="{FF2B5EF4-FFF2-40B4-BE49-F238E27FC236}">
                <a16:creationId xmlns:a16="http://schemas.microsoft.com/office/drawing/2014/main" id="{83E5F64C-AAC7-435D-900E-0D3AFD13B1F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571" b="77824" l="26953" r="75111">
                        <a14:foregroundMark x1="56481" y1="32189" x2="56481" y2="32189"/>
                        <a14:foregroundMark x1="50463" y1="76824" x2="50463" y2="76824"/>
                      </a14:backgroundRemoval>
                    </a14:imgEffect>
                  </a14:imgLayer>
                </a14:imgProps>
              </a:ext>
              <a:ext uri="{28A0092B-C50C-407E-A947-70E740481C1C}">
                <a14:useLocalDpi xmlns:a14="http://schemas.microsoft.com/office/drawing/2010/main" val="0"/>
              </a:ext>
            </a:extLst>
          </a:blip>
          <a:srcRect l="20933" t="5539" r="18870" b="14144"/>
          <a:stretch/>
        </p:blipFill>
        <p:spPr bwMode="auto">
          <a:xfrm>
            <a:off x="11178794" y="2805299"/>
            <a:ext cx="611731" cy="79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te Images, Stock Photos &amp; Vectors | Shutterstock">
            <a:extLst>
              <a:ext uri="{FF2B5EF4-FFF2-40B4-BE49-F238E27FC236}">
                <a16:creationId xmlns:a16="http://schemas.microsoft.com/office/drawing/2014/main" id="{8C0976BB-AA95-4B5B-8C17-2EEB2CCC804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9859" b="71245" l="12308" r="41473">
                        <a14:foregroundMark x1="26154" y1="62500" x2="26154" y2="62500"/>
                        <a14:foregroundMark x1="33590" y1="46429" x2="33590" y2="46429"/>
                        <a14:foregroundMark x1="40256" y1="45714" x2="40256" y2="45714"/>
                        <a14:foregroundMark x1="27436" y1="58571" x2="27436" y2="58571"/>
                        <a14:foregroundMark x1="27436" y1="58571" x2="27436" y2="58571"/>
                        <a14:foregroundMark x1="25641" y1="49286" x2="25641" y2="49286"/>
                      </a14:backgroundRemoval>
                    </a14:imgEffect>
                  </a14:imgLayer>
                </a14:imgProps>
              </a:ext>
              <a:ext uri="{28A0092B-C50C-407E-A947-70E740481C1C}">
                <a14:useLocalDpi xmlns:a14="http://schemas.microsoft.com/office/drawing/2010/main" val="0"/>
              </a:ext>
            </a:extLst>
          </a:blip>
          <a:srcRect l="8663" t="13436" r="54881" b="22332"/>
          <a:stretch/>
        </p:blipFill>
        <p:spPr bwMode="auto">
          <a:xfrm>
            <a:off x="11095100" y="3770921"/>
            <a:ext cx="754072" cy="79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رسم 9" descr="كتاب مغلق">
            <a:extLst>
              <a:ext uri="{FF2B5EF4-FFF2-40B4-BE49-F238E27FC236}">
                <a16:creationId xmlns:a16="http://schemas.microsoft.com/office/drawing/2014/main" id="{8191D707-1C9F-4B9E-AF1E-69838E4BE1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57172" y="4947778"/>
            <a:ext cx="792000" cy="792000"/>
          </a:xfrm>
          <a:prstGeom prst="rect">
            <a:avLst/>
          </a:prstGeom>
        </p:spPr>
      </p:pic>
      <p:pic>
        <p:nvPicPr>
          <p:cNvPr id="12" name="صورة 11" descr="صورة تحتوي على غرفة&#10;&#10;تم إنشاء الوصف تلقائياً">
            <a:extLst>
              <a:ext uri="{FF2B5EF4-FFF2-40B4-BE49-F238E27FC236}">
                <a16:creationId xmlns:a16="http://schemas.microsoft.com/office/drawing/2014/main" id="{AB2EFD2D-EAA0-47CE-8A78-44B7FAC81F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1573" y="4109012"/>
            <a:ext cx="2265794" cy="2620401"/>
          </a:xfrm>
          <a:prstGeom prst="rect">
            <a:avLst/>
          </a:prstGeom>
        </p:spPr>
      </p:pic>
      <p:sp>
        <p:nvSpPr>
          <p:cNvPr id="2" name="مستطيل 1">
            <a:extLst>
              <a:ext uri="{FF2B5EF4-FFF2-40B4-BE49-F238E27FC236}">
                <a16:creationId xmlns:a16="http://schemas.microsoft.com/office/drawing/2014/main" id="{1EFC994B-AA7E-491C-A1ED-90E1EA29D46D}"/>
              </a:ext>
            </a:extLst>
          </p:cNvPr>
          <p:cNvSpPr/>
          <p:nvPr/>
        </p:nvSpPr>
        <p:spPr>
          <a:xfrm>
            <a:off x="834568" y="1012954"/>
            <a:ext cx="10172962" cy="4832092"/>
          </a:xfrm>
          <a:prstGeom prst="rect">
            <a:avLst/>
          </a:prstGeom>
          <a:noFill/>
        </p:spPr>
        <p:txBody>
          <a:bodyPr wrap="square" lIns="91440" tIns="45720" rIns="91440" bIns="45720">
            <a:spAutoFit/>
          </a:bodyPr>
          <a:lstStyle/>
          <a:p>
            <a:r>
              <a:rPr lang="ar-SA" sz="4400" b="0" cap="none" spc="0" dirty="0">
                <a:ln w="0"/>
                <a:solidFill>
                  <a:schemeClr val="tx1"/>
                </a:solidFill>
                <a:effectLst>
                  <a:outerShdw blurRad="38100" dist="19050" dir="2700000" algn="tl" rotWithShape="0">
                    <a:schemeClr val="dk1">
                      <a:alpha val="40000"/>
                    </a:schemeClr>
                  </a:outerShdw>
                </a:effectLst>
              </a:rPr>
              <a:t>التزم بدخول القاعة الافتراضية في الوقت المحدد </a:t>
            </a:r>
          </a:p>
          <a:p>
            <a:r>
              <a:rPr lang="ar-SA" sz="4400" b="0" cap="none" spc="0" dirty="0">
                <a:ln w="0"/>
                <a:solidFill>
                  <a:schemeClr val="tx1"/>
                </a:solidFill>
                <a:effectLst>
                  <a:outerShdw blurRad="38100" dist="19050" dir="2700000" algn="tl" rotWithShape="0">
                    <a:schemeClr val="dk1">
                      <a:alpha val="40000"/>
                    </a:schemeClr>
                  </a:outerShdw>
                </a:effectLst>
              </a:rPr>
              <a:t>احترم معلمي واستمع لشرحه وانصت له بانتباه </a:t>
            </a:r>
          </a:p>
          <a:p>
            <a:r>
              <a:rPr lang="ar-SA" sz="4400" dirty="0">
                <a:ln w="0"/>
                <a:effectLst>
                  <a:outerShdw blurRad="38100" dist="19050" dir="2700000" algn="tl" rotWithShape="0">
                    <a:schemeClr val="dk1">
                      <a:alpha val="40000"/>
                    </a:schemeClr>
                  </a:outerShdw>
                </a:effectLst>
              </a:rPr>
              <a:t>أرفع يدي عندما اريد أن أسأل معلمي لأفهم</a:t>
            </a:r>
          </a:p>
          <a:p>
            <a:r>
              <a:rPr lang="ar-SA" sz="4400" dirty="0">
                <a:ln w="0"/>
                <a:effectLst>
                  <a:outerShdw blurRad="38100" dist="19050" dir="2700000" algn="tl" rotWithShape="0">
                    <a:schemeClr val="dk1">
                      <a:alpha val="40000"/>
                    </a:schemeClr>
                  </a:outerShdw>
                </a:effectLst>
              </a:rPr>
              <a:t>ارفع يدي عند الرغبة في الإجابة </a:t>
            </a:r>
          </a:p>
          <a:p>
            <a:r>
              <a:rPr lang="ar-SA" sz="4400" b="0" cap="none" spc="0" dirty="0">
                <a:ln w="0"/>
                <a:solidFill>
                  <a:schemeClr val="tx1"/>
                </a:solidFill>
                <a:effectLst>
                  <a:outerShdw blurRad="38100" dist="19050" dir="2700000" algn="tl" rotWithShape="0">
                    <a:schemeClr val="dk1">
                      <a:alpha val="40000"/>
                    </a:schemeClr>
                  </a:outerShdw>
                </a:effectLst>
              </a:rPr>
              <a:t>ابقي لاقط الصوت مطفئ وافتحه فقط وقت الإجابة</a:t>
            </a:r>
          </a:p>
          <a:p>
            <a:r>
              <a:rPr lang="ar-SA" sz="4400" b="0" cap="none" spc="0" dirty="0">
                <a:ln w="0"/>
                <a:solidFill>
                  <a:schemeClr val="tx1"/>
                </a:solidFill>
                <a:effectLst>
                  <a:outerShdw blurRad="38100" dist="19050" dir="2700000" algn="tl" rotWithShape="0">
                    <a:schemeClr val="dk1">
                      <a:alpha val="40000"/>
                    </a:schemeClr>
                  </a:outerShdw>
                </a:effectLst>
              </a:rPr>
              <a:t>احترم دور زميلي في الإجابة </a:t>
            </a:r>
          </a:p>
          <a:p>
            <a:r>
              <a:rPr lang="ar-SA" sz="4400" dirty="0">
                <a:ln w="0"/>
                <a:effectLst>
                  <a:outerShdw blurRad="38100" dist="19050" dir="2700000" algn="tl" rotWithShape="0">
                    <a:schemeClr val="dk1">
                      <a:alpha val="40000"/>
                    </a:schemeClr>
                  </a:outerShdw>
                </a:effectLst>
              </a:rPr>
              <a:t>احرص على وجود قلمي وكتابي ودفتر ملاحظاتي</a:t>
            </a:r>
          </a:p>
        </p:txBody>
      </p:sp>
      <p:sp>
        <p:nvSpPr>
          <p:cNvPr id="13" name="مستطيل 12">
            <a:extLst>
              <a:ext uri="{FF2B5EF4-FFF2-40B4-BE49-F238E27FC236}">
                <a16:creationId xmlns:a16="http://schemas.microsoft.com/office/drawing/2014/main" id="{A0AA6E4E-CC39-4A00-85CF-E5F72523547D}"/>
              </a:ext>
            </a:extLst>
          </p:cNvPr>
          <p:cNvSpPr/>
          <p:nvPr/>
        </p:nvSpPr>
        <p:spPr>
          <a:xfrm>
            <a:off x="3325851" y="153002"/>
            <a:ext cx="5540298" cy="769441"/>
          </a:xfrm>
          <a:prstGeom prst="rect">
            <a:avLst/>
          </a:prstGeom>
          <a:noFill/>
        </p:spPr>
        <p:txBody>
          <a:bodyPr wrap="non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القوانين الصفية للتعلم عن بعد </a:t>
            </a:r>
          </a:p>
        </p:txBody>
      </p:sp>
    </p:spTree>
    <p:extLst>
      <p:ext uri="{BB962C8B-B14F-4D97-AF65-F5344CB8AC3E}">
        <p14:creationId xmlns:p14="http://schemas.microsoft.com/office/powerpoint/2010/main" val="3167506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703BDC2A-6980-4FAA-B000-995B184896D9}"/>
              </a:ext>
            </a:extLst>
          </p:cNvPr>
          <p:cNvPicPr>
            <a:picLocks noChangeAspect="1"/>
          </p:cNvPicPr>
          <p:nvPr/>
        </p:nvPicPr>
        <p:blipFill>
          <a:blip r:embed="rId4"/>
          <a:stretch>
            <a:fillRect/>
          </a:stretch>
        </p:blipFill>
        <p:spPr>
          <a:xfrm>
            <a:off x="0" y="0"/>
            <a:ext cx="12192000" cy="6858000"/>
          </a:xfrm>
          <a:prstGeom prst="rect">
            <a:avLst/>
          </a:prstGeom>
        </p:spPr>
      </p:pic>
      <p:pic>
        <p:nvPicPr>
          <p:cNvPr id="4" name="y2mate.com - الفيروس ليس كائن حي__AG4iL3-IVI_360p">
            <a:hlinkClick r:id="" action="ppaction://media"/>
            <a:extLst>
              <a:ext uri="{FF2B5EF4-FFF2-40B4-BE49-F238E27FC236}">
                <a16:creationId xmlns:a16="http://schemas.microsoft.com/office/drawing/2014/main" id="{90FB8A34-86A6-42B3-BBF3-790FAFEF8B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4090" y="364601"/>
            <a:ext cx="9132426" cy="4569812"/>
          </a:xfrm>
          <a:prstGeom prst="rect">
            <a:avLst/>
          </a:prstGeom>
        </p:spPr>
      </p:pic>
      <p:sp>
        <p:nvSpPr>
          <p:cNvPr id="2" name="سهم: لليسار 1">
            <a:extLst>
              <a:ext uri="{FF2B5EF4-FFF2-40B4-BE49-F238E27FC236}">
                <a16:creationId xmlns:a16="http://schemas.microsoft.com/office/drawing/2014/main" id="{1D402020-8B03-4C54-8B5B-68215147EAA2}"/>
              </a:ext>
            </a:extLst>
          </p:cNvPr>
          <p:cNvSpPr/>
          <p:nvPr/>
        </p:nvSpPr>
        <p:spPr>
          <a:xfrm>
            <a:off x="7828908" y="4166887"/>
            <a:ext cx="1800000" cy="12600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t>انقر هنا </a:t>
            </a:r>
          </a:p>
        </p:txBody>
      </p:sp>
    </p:spTree>
    <p:extLst>
      <p:ext uri="{BB962C8B-B14F-4D97-AF65-F5344CB8AC3E}">
        <p14:creationId xmlns:p14="http://schemas.microsoft.com/office/powerpoint/2010/main" val="17190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C0599EE4-8730-4025-B29D-8D253B0EAA1B}"/>
              </a:ext>
            </a:extLst>
          </p:cNvPr>
          <p:cNvSpPr/>
          <p:nvPr/>
        </p:nvSpPr>
        <p:spPr>
          <a:xfrm>
            <a:off x="7416176" y="3499898"/>
            <a:ext cx="2520000" cy="461665"/>
          </a:xfrm>
          <a:prstGeom prst="rect">
            <a:avLst/>
          </a:prstGeom>
          <a:solidFill>
            <a:srgbClr val="ABF7CD"/>
          </a:solidFill>
          <a:ln w="38100">
            <a:solidFill>
              <a:schemeClr val="tx1"/>
            </a:solidFill>
          </a:ln>
        </p:spPr>
        <p:txBody>
          <a:bodyPr wrap="square" lIns="91440" tIns="45720" rIns="91440" bIns="45720">
            <a:spAutoFit/>
          </a:bodyPr>
          <a:lstStyle/>
          <a:p>
            <a:pPr algn="ct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0F54A769-4691-43A8-8425-BD9935451D33}"/>
              </a:ext>
            </a:extLst>
          </p:cNvPr>
          <p:cNvSpPr/>
          <p:nvPr/>
        </p:nvSpPr>
        <p:spPr>
          <a:xfrm>
            <a:off x="6159213" y="4869160"/>
            <a:ext cx="2520000" cy="461665"/>
          </a:xfrm>
          <a:prstGeom prst="rect">
            <a:avLst/>
          </a:prstGeom>
          <a:solidFill>
            <a:srgbClr val="BFFEFE"/>
          </a:solidFill>
          <a:ln w="38100">
            <a:solidFill>
              <a:schemeClr val="tx1"/>
            </a:solidFill>
          </a:ln>
        </p:spPr>
        <p:txBody>
          <a:bodyPr wrap="square" lIns="91440" tIns="45720" rIns="91440" bIns="45720">
            <a:spAutoFit/>
          </a:bodyPr>
          <a:lstStyle/>
          <a:p>
            <a:pPr algn="ct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16" name="مستطيل مستدير الزوايا 24">
            <a:extLst>
              <a:ext uri="{FF2B5EF4-FFF2-40B4-BE49-F238E27FC236}">
                <a16:creationId xmlns:a16="http://schemas.microsoft.com/office/drawing/2014/main" id="{CF9C4438-7FEC-4934-83D8-07760ED38A5D}"/>
              </a:ext>
            </a:extLst>
          </p:cNvPr>
          <p:cNvSpPr/>
          <p:nvPr/>
        </p:nvSpPr>
        <p:spPr>
          <a:xfrm>
            <a:off x="215669" y="59983"/>
            <a:ext cx="11760662" cy="1940957"/>
          </a:xfrm>
          <a:prstGeom prst="roundRect">
            <a:avLst/>
          </a:prstGeom>
          <a:solidFill>
            <a:srgbClr val="FFFF99"/>
          </a:solidFill>
          <a:ln w="38100">
            <a:solidFill>
              <a:schemeClr val="tx1"/>
            </a:solidFill>
          </a:ln>
        </p:spPr>
        <p:txBody>
          <a:bodyPr wrap="square" lIns="91440" tIns="45720" rIns="91440" bIns="45720">
            <a:spAutoFit/>
          </a:bodyPr>
          <a:lstStyle/>
          <a:p>
            <a:pPr algn="ctr"/>
            <a:r>
              <a:rPr lang="ar-SA" sz="3600" b="1" dirty="0">
                <a:ln w="0"/>
                <a:effectLst>
                  <a:outerShdw blurRad="38100" dist="19050" dir="2700000" algn="tl" rotWithShape="0">
                    <a:schemeClr val="dk1">
                      <a:alpha val="40000"/>
                    </a:schemeClr>
                  </a:outerShdw>
                </a:effectLst>
              </a:rPr>
              <a:t>لمعرفة اساب عدم تصنيف الفيروسات ضمن المخلوقات الحية  إقرائي مع زميلاتكـِ في المجموعة عن(الفيروسات ) ثم ضعي</a:t>
            </a:r>
            <a:r>
              <a:rPr lang="ar-SA" sz="3600" b="1" dirty="0">
                <a:ln w="0"/>
                <a:effectLst>
                  <a:outerShdw blurRad="38100" dist="19050" dir="2700000" algn="tl" rotWithShape="0">
                    <a:schemeClr val="dk1">
                      <a:alpha val="40000"/>
                    </a:schemeClr>
                  </a:outerShdw>
                </a:effectLst>
                <a:latin typeface="Agency FB" panose="020B0503020202020204" pitchFamily="34" charset="0"/>
              </a:rPr>
              <a:t>√ أمام كلمة حقيقية إذا كانت الجملة </a:t>
            </a:r>
            <a:r>
              <a:rPr lang="ar-SA" sz="3600" b="1" dirty="0" err="1">
                <a:ln w="0"/>
                <a:effectLst>
                  <a:outerShdw blurRad="38100" dist="19050" dir="2700000" algn="tl" rotWithShape="0">
                    <a:schemeClr val="dk1">
                      <a:alpha val="40000"/>
                    </a:schemeClr>
                  </a:outerShdw>
                </a:effectLst>
                <a:latin typeface="Agency FB" panose="020B0503020202020204" pitchFamily="34" charset="0"/>
              </a:rPr>
              <a:t>صحيحةأو</a:t>
            </a:r>
            <a:r>
              <a:rPr lang="ar-SA" sz="3600" b="1" dirty="0">
                <a:ln w="0"/>
                <a:effectLst>
                  <a:outerShdw blurRad="38100" dist="19050" dir="2700000" algn="tl" rotWithShape="0">
                    <a:schemeClr val="dk1">
                      <a:alpha val="40000"/>
                    </a:schemeClr>
                  </a:outerShdw>
                </a:effectLst>
              </a:rPr>
              <a:t> ضعي</a:t>
            </a:r>
            <a:r>
              <a:rPr lang="ar-SA" sz="3600" b="1" dirty="0">
                <a:ln w="0"/>
                <a:effectLst>
                  <a:outerShdw blurRad="38100" dist="19050" dir="2700000" algn="tl" rotWithShape="0">
                    <a:schemeClr val="dk1">
                      <a:alpha val="40000"/>
                    </a:schemeClr>
                  </a:outerShdw>
                </a:effectLst>
                <a:latin typeface="Agency FB" panose="020B0503020202020204" pitchFamily="34" charset="0"/>
              </a:rPr>
              <a:t>√ أمام كلمة ادعاء إذا كانت الجملة غير صحيحة</a:t>
            </a:r>
            <a:endParaRPr lang="ar-SA" sz="3600" b="1"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19" name="جدول 18">
            <a:extLst>
              <a:ext uri="{FF2B5EF4-FFF2-40B4-BE49-F238E27FC236}">
                <a16:creationId xmlns:a16="http://schemas.microsoft.com/office/drawing/2014/main" id="{3868B368-1611-4A3D-8CB7-706D62A131E3}"/>
              </a:ext>
            </a:extLst>
          </p:cNvPr>
          <p:cNvGraphicFramePr>
            <a:graphicFrameLocks noGrp="1"/>
          </p:cNvGraphicFramePr>
          <p:nvPr>
            <p:extLst>
              <p:ext uri="{D42A27DB-BD31-4B8C-83A1-F6EECF244321}">
                <p14:modId xmlns:p14="http://schemas.microsoft.com/office/powerpoint/2010/main" val="3979360956"/>
              </p:ext>
            </p:extLst>
          </p:nvPr>
        </p:nvGraphicFramePr>
        <p:xfrm>
          <a:off x="168331" y="2115979"/>
          <a:ext cx="11808000" cy="4632960"/>
        </p:xfrm>
        <a:graphic>
          <a:graphicData uri="http://schemas.openxmlformats.org/drawingml/2006/table">
            <a:tbl>
              <a:tblPr rtl="1" firstRow="1" bandRow="1">
                <a:tableStyleId>{5C22544A-7EE6-4342-B048-85BDC9FD1C3A}</a:tableStyleId>
              </a:tblPr>
              <a:tblGrid>
                <a:gridCol w="9625573">
                  <a:extLst>
                    <a:ext uri="{9D8B030D-6E8A-4147-A177-3AD203B41FA5}">
                      <a16:colId xmlns:a16="http://schemas.microsoft.com/office/drawing/2014/main" val="3055519698"/>
                    </a:ext>
                  </a:extLst>
                </a:gridCol>
                <a:gridCol w="1102427">
                  <a:extLst>
                    <a:ext uri="{9D8B030D-6E8A-4147-A177-3AD203B41FA5}">
                      <a16:colId xmlns:a16="http://schemas.microsoft.com/office/drawing/2014/main" val="1270744765"/>
                    </a:ext>
                  </a:extLst>
                </a:gridCol>
                <a:gridCol w="1080000">
                  <a:extLst>
                    <a:ext uri="{9D8B030D-6E8A-4147-A177-3AD203B41FA5}">
                      <a16:colId xmlns:a16="http://schemas.microsoft.com/office/drawing/2014/main" val="1846546127"/>
                    </a:ext>
                  </a:extLst>
                </a:gridCol>
              </a:tblGrid>
              <a:tr h="0">
                <a:tc>
                  <a:txBody>
                    <a:bodyPr/>
                    <a:lstStyle/>
                    <a:p>
                      <a:pPr algn="ctr" rtl="1"/>
                      <a:r>
                        <a:rPr lang="ar-SA" sz="3200" dirty="0">
                          <a:solidFill>
                            <a:sysClr val="windowText" lastClr="000000"/>
                          </a:solidFill>
                        </a:rPr>
                        <a:t>العبارات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rtl="1"/>
                      <a:r>
                        <a:rPr lang="ar-SA" sz="3200" dirty="0">
                          <a:solidFill>
                            <a:schemeClr val="tx1"/>
                          </a:solidFill>
                        </a:rPr>
                        <a:t>حقيقة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15F35F"/>
                    </a:solidFill>
                  </a:tcPr>
                </a:tc>
                <a:tc>
                  <a:txBody>
                    <a:bodyPr/>
                    <a:lstStyle/>
                    <a:p>
                      <a:pPr rtl="1"/>
                      <a:r>
                        <a:rPr lang="ar-SA" sz="3200" dirty="0">
                          <a:solidFill>
                            <a:schemeClr val="tx1"/>
                          </a:solidFill>
                        </a:rPr>
                        <a:t>أدعاء</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15F35F"/>
                    </a:solidFill>
                  </a:tcPr>
                </a:tc>
                <a:extLst>
                  <a:ext uri="{0D108BD9-81ED-4DB2-BD59-A6C34878D82A}">
                    <a16:rowId xmlns:a16="http://schemas.microsoft.com/office/drawing/2014/main" val="4186469437"/>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3200" b="0" cap="none" spc="0" dirty="0">
                          <a:ln w="0"/>
                          <a:solidFill>
                            <a:schemeClr val="tx1"/>
                          </a:solidFill>
                          <a:effectLst>
                            <a:outerShdw blurRad="38100" dist="19050" dir="2700000" algn="tl" rotWithShape="0">
                              <a:schemeClr val="dk1">
                                <a:alpha val="40000"/>
                              </a:schemeClr>
                            </a:outerShdw>
                          </a:effectLst>
                        </a:rPr>
                        <a:t>لان الفيروسات جدارها الخلوي يتركب من سكريات معقدة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2350713"/>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3200" b="0" cap="none" spc="0" dirty="0">
                          <a:ln w="0"/>
                          <a:solidFill>
                            <a:schemeClr val="tx1"/>
                          </a:solidFill>
                          <a:effectLst>
                            <a:outerShdw blurRad="38100" dist="19050" dir="2700000" algn="tl" rotWithShape="0">
                              <a:schemeClr val="dk1">
                                <a:alpha val="40000"/>
                              </a:schemeClr>
                            </a:outerShdw>
                          </a:effectLst>
                        </a:rPr>
                        <a:t>لأن الفيروسات لا تتكون من خلايا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4599451"/>
                  </a:ext>
                </a:extLst>
              </a:tr>
              <a:tr h="370840">
                <a:tc>
                  <a:txBody>
                    <a:bodyPr/>
                    <a:lstStyle/>
                    <a:p>
                      <a:pPr rtl="1"/>
                      <a:r>
                        <a:rPr lang="ar-SA" sz="3200" b="0" cap="none" spc="0" dirty="0">
                          <a:ln w="0"/>
                          <a:solidFill>
                            <a:schemeClr val="tx1"/>
                          </a:solidFill>
                          <a:effectLst>
                            <a:outerShdw blurRad="38100" dist="19050" dir="2700000" algn="tl" rotWithShape="0">
                              <a:schemeClr val="dk1">
                                <a:alpha val="40000"/>
                              </a:schemeClr>
                            </a:outerShdw>
                          </a:effectLst>
                        </a:rPr>
                        <a:t>أن الفيروسات لا تتكاثر بنفسها لا تتكاثر الا داخل خلايا المخلوق الحي </a:t>
                      </a:r>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7553239"/>
                  </a:ext>
                </a:extLst>
              </a:tr>
              <a:tr h="370840">
                <a:tc>
                  <a:txBody>
                    <a:bodyPr/>
                    <a:lstStyle/>
                    <a:p>
                      <a:pPr algn="r"/>
                      <a:r>
                        <a:rPr lang="ar-SA" sz="3200" b="0" cap="none" spc="0" dirty="0">
                          <a:ln w="0"/>
                          <a:solidFill>
                            <a:schemeClr val="tx1"/>
                          </a:solidFill>
                          <a:effectLst>
                            <a:outerShdw blurRad="38100" dist="19050" dir="2700000" algn="tl" rotWithShape="0">
                              <a:schemeClr val="dk1">
                                <a:alpha val="40000"/>
                              </a:schemeClr>
                            </a:outerShdw>
                          </a:effectLst>
                        </a:rPr>
                        <a:t>لأن الفيروسات لا تتحمل درجات الحرارة العالية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030369"/>
                  </a:ext>
                </a:extLst>
              </a:tr>
              <a:tr h="370840">
                <a:tc>
                  <a:txBody>
                    <a:bodyPr/>
                    <a:lstStyle/>
                    <a:p>
                      <a:pPr algn="r"/>
                      <a:r>
                        <a:rPr lang="ar-SA" sz="3200" b="0" cap="none" spc="0" dirty="0">
                          <a:ln w="0"/>
                          <a:solidFill>
                            <a:schemeClr val="tx1"/>
                          </a:solidFill>
                          <a:effectLst>
                            <a:outerShdw blurRad="38100" dist="19050" dir="2700000" algn="tl" rotWithShape="0">
                              <a:schemeClr val="dk1">
                                <a:alpha val="40000"/>
                              </a:schemeClr>
                            </a:outerShdw>
                          </a:effectLst>
                        </a:rPr>
                        <a:t>لأن النواة في الفيروسات صغيرة وجانبية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024930"/>
                  </a:ext>
                </a:extLst>
              </a:tr>
              <a:tr h="370840">
                <a:tc>
                  <a:txBody>
                    <a:bodyPr/>
                    <a:lstStyle/>
                    <a:p>
                      <a:pPr algn="r"/>
                      <a:r>
                        <a:rPr lang="ar-SA" sz="3200" b="0" cap="none" spc="0" dirty="0">
                          <a:ln w="0"/>
                          <a:solidFill>
                            <a:schemeClr val="tx1"/>
                          </a:solidFill>
                          <a:effectLst>
                            <a:outerShdw blurRad="38100" dist="19050" dir="2700000" algn="tl" rotWithShape="0">
                              <a:schemeClr val="dk1">
                                <a:alpha val="40000"/>
                              </a:schemeClr>
                            </a:outerShdw>
                          </a:effectLst>
                        </a:rPr>
                        <a:t>الفيروسات لا تستطيع تكوين البروتينات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4322941"/>
                  </a:ext>
                </a:extLst>
              </a:tr>
              <a:tr h="370840">
                <a:tc>
                  <a:txBody>
                    <a:bodyPr/>
                    <a:lstStyle/>
                    <a:p>
                      <a:pPr algn="r"/>
                      <a:r>
                        <a:rPr lang="ar-SA" sz="3200" b="0" cap="none" spc="0" dirty="0">
                          <a:ln w="0"/>
                          <a:solidFill>
                            <a:schemeClr val="tx1"/>
                          </a:solidFill>
                          <a:effectLst>
                            <a:outerShdw blurRad="38100" dist="19050" dir="2700000" algn="tl" rotWithShape="0">
                              <a:schemeClr val="dk1">
                                <a:alpha val="40000"/>
                              </a:schemeClr>
                            </a:outerShdw>
                          </a:effectLst>
                        </a:rPr>
                        <a:t>لأن الفيروسات لا تتغذى ولا تتحرك خارج الكائن الحي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7640681"/>
                  </a:ext>
                </a:extLst>
              </a:tr>
            </a:tbl>
          </a:graphicData>
        </a:graphic>
      </p:graphicFrame>
    </p:spTree>
    <p:extLst>
      <p:ext uri="{BB962C8B-B14F-4D97-AF65-F5344CB8AC3E}">
        <p14:creationId xmlns:p14="http://schemas.microsoft.com/office/powerpoint/2010/main" val="3097679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4">
            <a:extLst>
              <a:ext uri="{FF2B5EF4-FFF2-40B4-BE49-F238E27FC236}">
                <a16:creationId xmlns:a16="http://schemas.microsoft.com/office/drawing/2014/main" id="{B94D3AD5-F1D0-4C61-BA08-F0DB3AEECE29}"/>
              </a:ext>
            </a:extLst>
          </p:cNvPr>
          <p:cNvSpPr/>
          <p:nvPr/>
        </p:nvSpPr>
        <p:spPr>
          <a:xfrm>
            <a:off x="5278056" y="222029"/>
            <a:ext cx="6643868" cy="1600438"/>
          </a:xfrm>
          <a:prstGeom prst="roundRect">
            <a:avLst/>
          </a:prstGeom>
          <a:solidFill>
            <a:srgbClr val="FFFF99"/>
          </a:solidFill>
          <a:ln w="38100">
            <a:solidFill>
              <a:schemeClr val="tx1"/>
            </a:solidFill>
          </a:ln>
        </p:spPr>
        <p:txBody>
          <a:bodyPr wrap="square" lIns="91440" tIns="45720" rIns="91440" bIns="45720">
            <a:spAutoFit/>
          </a:bodyPr>
          <a:lstStyle/>
          <a:p>
            <a:pPr algn="ctr"/>
            <a:r>
              <a:rPr lang="ar-SA" sz="4400" b="1" dirty="0">
                <a:ln w="0"/>
                <a:solidFill>
                  <a:srgbClr val="FF0000"/>
                </a:solidFill>
                <a:effectLst>
                  <a:outerShdw blurRad="38100" dist="19050" dir="2700000" algn="tl" rotWithShape="0">
                    <a:schemeClr val="dk1">
                      <a:alpha val="40000"/>
                    </a:schemeClr>
                  </a:outerShdw>
                </a:effectLst>
              </a:rPr>
              <a:t>فسري</a:t>
            </a:r>
            <a:r>
              <a:rPr lang="ar-SA" sz="4400" b="1" dirty="0">
                <a:ln w="0"/>
                <a:effectLst>
                  <a:outerShdw blurRad="38100" dist="19050" dir="2700000" algn="tl" rotWithShape="0">
                    <a:schemeClr val="dk1">
                      <a:alpha val="40000"/>
                    </a:schemeClr>
                  </a:outerShdw>
                </a:effectLst>
              </a:rPr>
              <a:t> : </a:t>
            </a:r>
            <a:r>
              <a:rPr lang="ar-SA" sz="4400" dirty="0">
                <a:ln w="0"/>
                <a:effectLst>
                  <a:outerShdw blurRad="38100" dist="19050" dir="2700000" algn="tl" rotWithShape="0">
                    <a:schemeClr val="dk1">
                      <a:alpha val="40000"/>
                    </a:schemeClr>
                  </a:outerShdw>
                </a:effectLst>
              </a:rPr>
              <a:t>لا تصنيف الفيروسات ضمن المخلوقات الحية</a:t>
            </a:r>
            <a:endParaRPr lang="ar-SA" sz="440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مستدير الزوايا 24">
            <a:extLst>
              <a:ext uri="{FF2B5EF4-FFF2-40B4-BE49-F238E27FC236}">
                <a16:creationId xmlns:a16="http://schemas.microsoft.com/office/drawing/2014/main" id="{79444F2D-FACF-4B46-A390-5FFEA0C42C43}"/>
              </a:ext>
            </a:extLst>
          </p:cNvPr>
          <p:cNvSpPr/>
          <p:nvPr/>
        </p:nvSpPr>
        <p:spPr>
          <a:xfrm>
            <a:off x="5278056" y="2171324"/>
            <a:ext cx="6640402" cy="851297"/>
          </a:xfrm>
          <a:prstGeom prst="roundRect">
            <a:avLst/>
          </a:prstGeom>
          <a:solidFill>
            <a:srgbClr val="80F8A8"/>
          </a:solidFill>
          <a:ln w="38100">
            <a:solidFill>
              <a:schemeClr val="tx1"/>
            </a:solidFill>
          </a:ln>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400" b="0" cap="none" spc="0">
                <a:ln w="0"/>
                <a:solidFill>
                  <a:schemeClr val="tx1"/>
                </a:solidFill>
                <a:effectLst>
                  <a:outerShdw blurRad="38100" dist="19050" dir="2700000" algn="tl" rotWithShape="0">
                    <a:schemeClr val="dk1">
                      <a:alpha val="40000"/>
                    </a:schemeClr>
                  </a:outerShdw>
                </a:effectLst>
              </a:rPr>
              <a:t>لأن الفيروسات لا تتكون من خلايا</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مستدير الزوايا 24">
            <a:extLst>
              <a:ext uri="{FF2B5EF4-FFF2-40B4-BE49-F238E27FC236}">
                <a16:creationId xmlns:a16="http://schemas.microsoft.com/office/drawing/2014/main" id="{CF3E71B8-B6C0-42F5-89EA-46BD72EF49B5}"/>
              </a:ext>
            </a:extLst>
          </p:cNvPr>
          <p:cNvSpPr/>
          <p:nvPr/>
        </p:nvSpPr>
        <p:spPr>
          <a:xfrm>
            <a:off x="5278056" y="3200420"/>
            <a:ext cx="6640402" cy="1600438"/>
          </a:xfrm>
          <a:prstGeom prst="roundRect">
            <a:avLst/>
          </a:prstGeom>
          <a:solidFill>
            <a:srgbClr val="9BE5FF"/>
          </a:solidFill>
          <a:ln w="38100">
            <a:solidFill>
              <a:schemeClr val="tx1"/>
            </a:solidFill>
          </a:ln>
        </p:spPr>
        <p:txBody>
          <a:bodyPr wrap="square" lIns="91440" tIns="45720" rIns="91440" bIns="45720">
            <a:spAutoFit/>
          </a:bodyPr>
          <a:lstStyle/>
          <a:p>
            <a:pPr rtl="1"/>
            <a:r>
              <a:rPr lang="ar-SA" sz="4400" b="0" cap="none" spc="0" dirty="0">
                <a:ln w="0"/>
                <a:solidFill>
                  <a:schemeClr val="tx1"/>
                </a:solidFill>
                <a:effectLst>
                  <a:outerShdw blurRad="38100" dist="19050" dir="2700000" algn="tl" rotWithShape="0">
                    <a:schemeClr val="dk1">
                      <a:alpha val="40000"/>
                    </a:schemeClr>
                  </a:outerShdw>
                </a:effectLst>
              </a:rPr>
              <a:t>أن الفيروسات لا تتكاثر بنفسها لا تتكاثر الا داخل خلايا المخلوق الحي </a:t>
            </a:r>
            <a:endParaRPr lang="ar-SA" sz="4400" dirty="0"/>
          </a:p>
        </p:txBody>
      </p:sp>
      <p:sp>
        <p:nvSpPr>
          <p:cNvPr id="9" name="مستطيل مستدير الزوايا 24">
            <a:extLst>
              <a:ext uri="{FF2B5EF4-FFF2-40B4-BE49-F238E27FC236}">
                <a16:creationId xmlns:a16="http://schemas.microsoft.com/office/drawing/2014/main" id="{D7FA474E-426F-4E52-BE29-7D0F6EDCB87B}"/>
              </a:ext>
            </a:extLst>
          </p:cNvPr>
          <p:cNvSpPr/>
          <p:nvPr/>
        </p:nvSpPr>
        <p:spPr>
          <a:xfrm>
            <a:off x="5278056" y="4981475"/>
            <a:ext cx="6640402" cy="1600438"/>
          </a:xfrm>
          <a:prstGeom prst="roundRect">
            <a:avLst/>
          </a:prstGeom>
          <a:solidFill>
            <a:srgbClr val="FF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لان الفيروسات لا تستطيع تكوين البروتينات </a:t>
            </a:r>
          </a:p>
        </p:txBody>
      </p:sp>
      <p:pic>
        <p:nvPicPr>
          <p:cNvPr id="3076" name="Picture 4" descr="Silveray-Ⅲ | Silveray-Ⅲ">
            <a:extLst>
              <a:ext uri="{FF2B5EF4-FFF2-40B4-BE49-F238E27FC236}">
                <a16:creationId xmlns:a16="http://schemas.microsoft.com/office/drawing/2014/main" id="{888DA9B9-30C5-4B31-A4F6-FB2CD58D350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0076" y="222028"/>
            <a:ext cx="4707038" cy="6359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7740C603-D3CF-46F8-B186-5FCC2F6FA66A}"/>
              </a:ext>
            </a:extLst>
          </p:cNvPr>
          <p:cNvSpPr/>
          <p:nvPr/>
        </p:nvSpPr>
        <p:spPr>
          <a:xfrm>
            <a:off x="5752083" y="298735"/>
            <a:ext cx="6100454" cy="6001643"/>
          </a:xfrm>
          <a:prstGeom prst="rect">
            <a:avLst/>
          </a:prstGeom>
          <a:solidFill>
            <a:srgbClr val="FFFFC1"/>
          </a:solidFill>
          <a:ln w="38100">
            <a:solidFill>
              <a:schemeClr val="tx1"/>
            </a:solidFill>
          </a:ln>
        </p:spPr>
        <p:txBody>
          <a:bodyPr wrap="square">
            <a:spAutoFit/>
          </a:bodyPr>
          <a:lstStyle/>
          <a:p>
            <a:pPr algn="ctr"/>
            <a:r>
              <a:rPr lang="ar-SA" sz="4800" dirty="0"/>
              <a:t>تتميز الفيروسات بأنها لا تعيش مترممة على المواد العضوية الميتة ولا على البيئات الغذائية الاعتيادية ولكنها متطفلة اجبارياً لا تنمو إلا على نسيج حي أو داخل العائل القابل للإصابة بها وهي متخصصة في العائل الذي تصيبه</a:t>
            </a:r>
          </a:p>
        </p:txBody>
      </p:sp>
      <p:pic>
        <p:nvPicPr>
          <p:cNvPr id="8194" name="Picture 2" descr="Virus GIF - Find on GIFER">
            <a:extLst>
              <a:ext uri="{FF2B5EF4-FFF2-40B4-BE49-F238E27FC236}">
                <a16:creationId xmlns:a16="http://schemas.microsoft.com/office/drawing/2014/main" id="{457E7E14-16F1-41A0-A405-B8C5F03C172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2435" y="276356"/>
            <a:ext cx="4899950" cy="600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73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0C8462A-3342-4E0B-8EF0-FC8D2B34F040}"/>
              </a:ext>
            </a:extLst>
          </p:cNvPr>
          <p:cNvSpPr/>
          <p:nvPr/>
        </p:nvSpPr>
        <p:spPr>
          <a:xfrm>
            <a:off x="3223474" y="3680440"/>
            <a:ext cx="8770490" cy="3046988"/>
          </a:xfrm>
          <a:prstGeom prst="rect">
            <a:avLst/>
          </a:prstGeom>
          <a:solidFill>
            <a:srgbClr val="BFFEFE"/>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لأن الفيروسات لا يمكن تنميتها في الأوساط الصناعية ولكن تنمو فقط في الخلايا الحية وللفيروسات القدرة على انتاج سلالات جديدة مقاومة للعقاقير </a:t>
            </a:r>
          </a:p>
        </p:txBody>
      </p:sp>
      <p:sp>
        <p:nvSpPr>
          <p:cNvPr id="3" name="مستطيل 2">
            <a:extLst>
              <a:ext uri="{FF2B5EF4-FFF2-40B4-BE49-F238E27FC236}">
                <a16:creationId xmlns:a16="http://schemas.microsoft.com/office/drawing/2014/main" id="{DD838466-ACE2-4CE7-BDB6-20BE545A00EE}"/>
              </a:ext>
            </a:extLst>
          </p:cNvPr>
          <p:cNvSpPr/>
          <p:nvPr/>
        </p:nvSpPr>
        <p:spPr>
          <a:xfrm>
            <a:off x="289670" y="382012"/>
            <a:ext cx="8544841" cy="3046988"/>
          </a:xfrm>
          <a:prstGeom prst="rect">
            <a:avLst/>
          </a:prstGeom>
          <a:solidFill>
            <a:srgbClr val="FEFFAE"/>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 لماذا يعد صنع عقاقير تقاوم البكتيريا أسهل من صنع عقاقير تقاوم الفيروسات على الرغم من أن الفيروسات أبسط تركيب من البكتيريا ؟</a:t>
            </a:r>
          </a:p>
        </p:txBody>
      </p:sp>
      <p:sp>
        <p:nvSpPr>
          <p:cNvPr id="5" name="مستطيل 4">
            <a:extLst>
              <a:ext uri="{FF2B5EF4-FFF2-40B4-BE49-F238E27FC236}">
                <a16:creationId xmlns:a16="http://schemas.microsoft.com/office/drawing/2014/main" id="{22D3CD2A-0CD0-4939-B739-BA54E0370D11}"/>
              </a:ext>
            </a:extLst>
          </p:cNvPr>
          <p:cNvSpPr/>
          <p:nvPr/>
        </p:nvSpPr>
        <p:spPr>
          <a:xfrm>
            <a:off x="8897620" y="2249027"/>
            <a:ext cx="3096344" cy="830997"/>
          </a:xfrm>
          <a:prstGeom prst="rect">
            <a:avLst/>
          </a:prstGeom>
          <a:solidFill>
            <a:schemeClr val="accent2">
              <a:lumMod val="60000"/>
              <a:lumOff val="40000"/>
            </a:schemeClr>
          </a:solid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التفكير الناقد </a:t>
            </a:r>
          </a:p>
        </p:txBody>
      </p:sp>
      <p:pic>
        <p:nvPicPr>
          <p:cNvPr id="1030" name="Picture 6" descr="ØµÙØ±Ø© Ø°Ø§Øª ØµÙØ©">
            <a:extLst>
              <a:ext uri="{FF2B5EF4-FFF2-40B4-BE49-F238E27FC236}">
                <a16:creationId xmlns:a16="http://schemas.microsoft.com/office/drawing/2014/main" id="{8BF20F77-38DF-4DC3-BF82-D48C1BEB6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255" y="216283"/>
            <a:ext cx="2913075" cy="1978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ØµÙØ±Ø© Ø°Ø§Øª ØµÙØ©">
            <a:extLst>
              <a:ext uri="{FF2B5EF4-FFF2-40B4-BE49-F238E27FC236}">
                <a16:creationId xmlns:a16="http://schemas.microsoft.com/office/drawing/2014/main" id="{7EE7E6E5-7803-4289-9FED-50226EC0B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70" y="3756124"/>
            <a:ext cx="2720816" cy="274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78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B8B58E88-AE44-467F-AA41-9A5B4B8F685F}"/>
              </a:ext>
            </a:extLst>
          </p:cNvPr>
          <p:cNvSpPr/>
          <p:nvPr/>
        </p:nvSpPr>
        <p:spPr>
          <a:xfrm>
            <a:off x="335666" y="231001"/>
            <a:ext cx="11573027" cy="1446550"/>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تتسبب الفيروسات في إصابة النباتات والحيوانات والإنسان بالعديد من الأمراض </a:t>
            </a:r>
            <a:r>
              <a:rPr lang="ar-SA" sz="4400" dirty="0">
                <a:ln w="0"/>
                <a:effectLst>
                  <a:outerShdw blurRad="38100" dist="19050" dir="2700000" algn="tl" rotWithShape="0">
                    <a:schemeClr val="dk1">
                      <a:alpha val="40000"/>
                    </a:schemeClr>
                  </a:outerShdw>
                </a:effectLst>
              </a:rPr>
              <a:t>ويضم الجدول بعض هذه الأمراض</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6" name="AutoShape 2" descr="نتيجة بحث الصور عن انسان مريض كرتون">
            <a:extLst>
              <a:ext uri="{FF2B5EF4-FFF2-40B4-BE49-F238E27FC236}">
                <a16:creationId xmlns:a16="http://schemas.microsoft.com/office/drawing/2014/main" id="{A64A31E6-7E10-456B-8964-BF46DF360802}"/>
              </a:ext>
            </a:extLst>
          </p:cNvPr>
          <p:cNvSpPr>
            <a:spLocks noChangeAspect="1" noChangeArrowheads="1"/>
          </p:cNvSpPr>
          <p:nvPr/>
        </p:nvSpPr>
        <p:spPr bwMode="auto">
          <a:xfrm>
            <a:off x="4638859" y="1830757"/>
            <a:ext cx="440002"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7" name="صورة 6">
            <a:extLst>
              <a:ext uri="{FF2B5EF4-FFF2-40B4-BE49-F238E27FC236}">
                <a16:creationId xmlns:a16="http://schemas.microsoft.com/office/drawing/2014/main" id="{B7BFE470-30AA-4D13-96FA-C83E881D245E}"/>
              </a:ext>
            </a:extLst>
          </p:cNvPr>
          <p:cNvPicPr>
            <a:picLocks noChangeAspect="1"/>
          </p:cNvPicPr>
          <p:nvPr/>
        </p:nvPicPr>
        <p:blipFill>
          <a:blip r:embed="rId2"/>
          <a:stretch>
            <a:fillRect/>
          </a:stretch>
        </p:blipFill>
        <p:spPr>
          <a:xfrm>
            <a:off x="160523" y="1983156"/>
            <a:ext cx="3149837" cy="4594743"/>
          </a:xfrm>
          <a:prstGeom prst="rect">
            <a:avLst/>
          </a:prstGeom>
        </p:spPr>
      </p:pic>
      <p:pic>
        <p:nvPicPr>
          <p:cNvPr id="9" name="صورة 8">
            <a:extLst>
              <a:ext uri="{FF2B5EF4-FFF2-40B4-BE49-F238E27FC236}">
                <a16:creationId xmlns:a16="http://schemas.microsoft.com/office/drawing/2014/main" id="{B6EAC7A9-CF9F-4152-9646-77392B801F2B}"/>
              </a:ext>
            </a:extLst>
          </p:cNvPr>
          <p:cNvPicPr>
            <a:picLocks noChangeAspect="1"/>
          </p:cNvPicPr>
          <p:nvPr/>
        </p:nvPicPr>
        <p:blipFill>
          <a:blip r:embed="rId3"/>
          <a:stretch>
            <a:fillRect/>
          </a:stretch>
        </p:blipFill>
        <p:spPr>
          <a:xfrm>
            <a:off x="3426106" y="1929516"/>
            <a:ext cx="8482587" cy="4648384"/>
          </a:xfrm>
          <a:prstGeom prst="rect">
            <a:avLst/>
          </a:prstGeom>
        </p:spPr>
      </p:pic>
    </p:spTree>
    <p:extLst>
      <p:ext uri="{BB962C8B-B14F-4D97-AF65-F5344CB8AC3E}">
        <p14:creationId xmlns:p14="http://schemas.microsoft.com/office/powerpoint/2010/main" val="1788909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8F7A34E-E9A5-4524-83F1-E10C23996943}"/>
              </a:ext>
            </a:extLst>
          </p:cNvPr>
          <p:cNvSpPr/>
          <p:nvPr/>
        </p:nvSpPr>
        <p:spPr>
          <a:xfrm>
            <a:off x="4776287" y="211655"/>
            <a:ext cx="4055919" cy="830997"/>
          </a:xfrm>
          <a:prstGeom prst="rect">
            <a:avLst/>
          </a:prstGeom>
          <a:solidFill>
            <a:srgbClr val="FFC000"/>
          </a:solidFill>
        </p:spPr>
        <p:txBody>
          <a:bodyPr wrap="none" lIns="91440" tIns="45720" rIns="91440" bIns="45720">
            <a:spAutoFit/>
          </a:bodyPr>
          <a:lstStyle/>
          <a:p>
            <a:pPr algn="ctr"/>
            <a:r>
              <a:rPr lang="ar-SA" sz="4400" b="1" dirty="0">
                <a:ln w="0"/>
                <a:solidFill>
                  <a:schemeClr val="bg1"/>
                </a:solidFill>
                <a:effectLst>
                  <a:outerShdw blurRad="38100" dist="19050" dir="2700000" algn="tl" rotWithShape="0">
                    <a:schemeClr val="dk1">
                      <a:alpha val="40000"/>
                    </a:schemeClr>
                  </a:outerShdw>
                </a:effectLst>
              </a:rPr>
              <a:t>استراتيجية</a:t>
            </a:r>
            <a:r>
              <a:rPr lang="ar-SA" sz="4800" b="1" dirty="0">
                <a:ln w="0"/>
                <a:solidFill>
                  <a:schemeClr val="bg1"/>
                </a:solidFill>
                <a:effectLst>
                  <a:outerShdw blurRad="38100" dist="19050" dir="2700000" algn="tl" rotWithShape="0">
                    <a:schemeClr val="dk1">
                      <a:alpha val="40000"/>
                    </a:schemeClr>
                  </a:outerShdw>
                </a:effectLst>
              </a:rPr>
              <a:t> السلسلة</a:t>
            </a:r>
            <a:endParaRPr lang="ar-SA" sz="4800" b="1" cap="none" spc="0" dirty="0">
              <a:ln w="0"/>
              <a:solidFill>
                <a:schemeClr val="bg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270262B7-7A35-4A8D-BBBE-8ACC144709BA}"/>
              </a:ext>
            </a:extLst>
          </p:cNvPr>
          <p:cNvSpPr/>
          <p:nvPr/>
        </p:nvSpPr>
        <p:spPr>
          <a:xfrm>
            <a:off x="2813539" y="1262411"/>
            <a:ext cx="9143999" cy="2308324"/>
          </a:xfrm>
          <a:prstGeom prst="rect">
            <a:avLst/>
          </a:prstGeom>
          <a:solidFill>
            <a:srgbClr val="FFFF7D"/>
          </a:solidFill>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بعد قراءتكن لجدول (2-3) أكتبن بعض من الامراض الفيروسية ـ كل مرض في قصاصة ـ ثم قمن بجمعها في سلسلة </a:t>
            </a:r>
          </a:p>
          <a:p>
            <a:pPr algn="ctr"/>
            <a:r>
              <a:rPr lang="ar-SA" sz="3600" dirty="0">
                <a:ln w="0"/>
                <a:effectLst>
                  <a:outerShdw blurRad="38100" dist="19050" dir="2700000" algn="tl" rotWithShape="0">
                    <a:schemeClr val="dk1">
                      <a:alpha val="40000"/>
                    </a:schemeClr>
                  </a:outerShdw>
                </a:effectLst>
              </a:rPr>
              <a:t>و</a:t>
            </a:r>
            <a:r>
              <a:rPr lang="ar-SA" sz="3600" b="0" cap="none" spc="0" dirty="0">
                <a:ln w="0"/>
                <a:solidFill>
                  <a:schemeClr val="tx1"/>
                </a:solidFill>
                <a:effectLst>
                  <a:outerShdw blurRad="38100" dist="19050" dir="2700000" algn="tl" rotWithShape="0">
                    <a:schemeClr val="dk1">
                      <a:alpha val="40000"/>
                    </a:schemeClr>
                  </a:outerShdw>
                </a:effectLst>
              </a:rPr>
              <a:t>ستفوز المجموعة التي ستُكون أطول سلسلة خلال خمس دقائق ... حظا موفقا    </a:t>
            </a:r>
          </a:p>
        </p:txBody>
      </p:sp>
      <p:pic>
        <p:nvPicPr>
          <p:cNvPr id="4" name="صورة 3">
            <a:extLst>
              <a:ext uri="{FF2B5EF4-FFF2-40B4-BE49-F238E27FC236}">
                <a16:creationId xmlns:a16="http://schemas.microsoft.com/office/drawing/2014/main" id="{D779E916-BD26-4912-8655-E9512DA88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77" y="1288034"/>
            <a:ext cx="2160000" cy="2151610"/>
          </a:xfrm>
          <a:prstGeom prst="roundRect">
            <a:avLst>
              <a:gd name="adj" fmla="val 1960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صورة 4">
            <a:extLst>
              <a:ext uri="{FF2B5EF4-FFF2-40B4-BE49-F238E27FC236}">
                <a16:creationId xmlns:a16="http://schemas.microsoft.com/office/drawing/2014/main" id="{E69048B4-7E94-4411-A738-0720CF896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875" y="3851632"/>
            <a:ext cx="1876197" cy="21240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مستطيل 5">
            <a:extLst>
              <a:ext uri="{FF2B5EF4-FFF2-40B4-BE49-F238E27FC236}">
                <a16:creationId xmlns:a16="http://schemas.microsoft.com/office/drawing/2014/main" id="{4814C091-36DA-407F-AC38-876A52AA2143}"/>
              </a:ext>
            </a:extLst>
          </p:cNvPr>
          <p:cNvSpPr/>
          <p:nvPr/>
        </p:nvSpPr>
        <p:spPr>
          <a:xfrm>
            <a:off x="335928" y="3851632"/>
            <a:ext cx="9356713" cy="2554545"/>
          </a:xfrm>
          <a:prstGeom prst="rect">
            <a:avLst/>
          </a:prstGeom>
          <a:solidFill>
            <a:srgbClr val="80F8A8"/>
          </a:solidFill>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ملاحظات هامة</a:t>
            </a:r>
          </a:p>
          <a:p>
            <a:pPr algn="ctr"/>
            <a:r>
              <a:rPr lang="ar-SA" sz="3200" dirty="0">
                <a:ln w="0"/>
                <a:effectLst>
                  <a:outerShdw blurRad="38100" dist="19050" dir="2700000" algn="tl" rotWithShape="0">
                    <a:schemeClr val="dk1">
                      <a:alpha val="40000"/>
                    </a:schemeClr>
                  </a:outerShdw>
                </a:effectLst>
              </a:rPr>
              <a:t>*يجب أن تتحقق الشروط التالية في اثناء تأدية النشاط (السرعة والدقة والصحة والهدوء والتعاون)</a:t>
            </a:r>
          </a:p>
          <a:p>
            <a:pPr algn="ctr"/>
            <a:r>
              <a:rPr lang="ar-SA" sz="3200" b="0" cap="none" spc="0" dirty="0">
                <a:ln w="0"/>
                <a:solidFill>
                  <a:schemeClr val="tx1"/>
                </a:solidFill>
                <a:effectLst>
                  <a:outerShdw blurRad="38100" dist="19050" dir="2700000" algn="tl" rotWithShape="0">
                    <a:schemeClr val="dk1">
                      <a:alpha val="40000"/>
                    </a:schemeClr>
                  </a:outerShdw>
                </a:effectLst>
              </a:rPr>
              <a:t>*يمكنكن كذلك استشارت بعض من معلماتكن لأفادتكن عن الأمراض الفيروسية المنتشرة حديثا في المجتمع </a:t>
            </a:r>
          </a:p>
        </p:txBody>
      </p:sp>
    </p:spTree>
    <p:extLst>
      <p:ext uri="{BB962C8B-B14F-4D97-AF65-F5344CB8AC3E}">
        <p14:creationId xmlns:p14="http://schemas.microsoft.com/office/powerpoint/2010/main" val="4030691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BEFDF09-2C5F-4A03-8BD3-CFCA8447B4F9}"/>
              </a:ext>
            </a:extLst>
          </p:cNvPr>
          <p:cNvSpPr/>
          <p:nvPr/>
        </p:nvSpPr>
        <p:spPr>
          <a:xfrm>
            <a:off x="1115438" y="350539"/>
            <a:ext cx="4203926" cy="769441"/>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نشاط أثرائي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3D37D14C-FA24-496F-8F98-D040D0263ED8}"/>
              </a:ext>
            </a:extLst>
          </p:cNvPr>
          <p:cNvSpPr/>
          <p:nvPr/>
        </p:nvSpPr>
        <p:spPr>
          <a:xfrm>
            <a:off x="5967562" y="335845"/>
            <a:ext cx="5757200" cy="6186309"/>
          </a:xfrm>
          <a:prstGeom prst="rect">
            <a:avLst/>
          </a:prstGeom>
          <a:solidFill>
            <a:srgbClr val="ABF7CD"/>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ابحثي في مصادر المعلومات المختلفة حول أحد الأمراض الفيروسية (</a:t>
            </a:r>
            <a:r>
              <a:rPr lang="ar-SA" sz="4400" b="0" cap="none" spc="0" dirty="0" err="1">
                <a:ln w="0"/>
                <a:solidFill>
                  <a:schemeClr val="tx1"/>
                </a:solidFill>
                <a:effectLst>
                  <a:outerShdw blurRad="38100" dist="19050" dir="2700000" algn="tl" rotWithShape="0">
                    <a:schemeClr val="dk1">
                      <a:alpha val="40000"/>
                    </a:schemeClr>
                  </a:outerShdw>
                </a:effectLst>
              </a:rPr>
              <a:t>كالأيدز</a:t>
            </a:r>
            <a:r>
              <a:rPr lang="ar-SA" sz="4400" b="0" cap="none" spc="0" dirty="0">
                <a:ln w="0"/>
                <a:solidFill>
                  <a:schemeClr val="tx1"/>
                </a:solidFill>
                <a:effectLst>
                  <a:outerShdw blurRad="38100" dist="19050" dir="2700000" algn="tl" rotWithShape="0">
                    <a:schemeClr val="dk1">
                      <a:alpha val="40000"/>
                    </a:schemeClr>
                  </a:outerShdw>
                </a:effectLst>
              </a:rPr>
              <a:t> ـ </a:t>
            </a:r>
            <a:r>
              <a:rPr lang="ar-SA" sz="4400" b="0" cap="none" spc="0" dirty="0" err="1">
                <a:ln w="0"/>
                <a:solidFill>
                  <a:schemeClr val="tx1"/>
                </a:solidFill>
                <a:effectLst>
                  <a:outerShdw blurRad="38100" dist="19050" dir="2700000" algn="tl" rotWithShape="0">
                    <a:schemeClr val="dk1">
                      <a:alpha val="40000"/>
                    </a:schemeClr>
                  </a:outerShdw>
                </a:effectLst>
              </a:rPr>
              <a:t>الكورونا</a:t>
            </a:r>
            <a:r>
              <a:rPr lang="ar-SA" sz="4400" b="0" cap="none" spc="0" dirty="0">
                <a:ln w="0"/>
                <a:solidFill>
                  <a:schemeClr val="tx1"/>
                </a:solidFill>
                <a:effectLst>
                  <a:outerShdw blurRad="38100" dist="19050" dir="2700000" algn="tl" rotWithShape="0">
                    <a:schemeClr val="dk1">
                      <a:alpha val="40000"/>
                    </a:schemeClr>
                  </a:outerShdw>
                </a:effectLst>
              </a:rPr>
              <a:t> ـ أنفلونزا الطيور ـ ...الخ) ثم أكتبي بحثا مختصرا </a:t>
            </a:r>
            <a:r>
              <a:rPr lang="ar-SA" sz="4400" b="0" cap="none" spc="0">
                <a:ln w="0"/>
                <a:solidFill>
                  <a:schemeClr val="tx1"/>
                </a:solidFill>
                <a:effectLst>
                  <a:outerShdw blurRad="38100" dist="19050" dir="2700000" algn="tl" rotWithShape="0">
                    <a:schemeClr val="dk1">
                      <a:alpha val="40000"/>
                    </a:schemeClr>
                  </a:outerShdw>
                </a:effectLst>
              </a:rPr>
              <a:t>عنه موضح </a:t>
            </a:r>
            <a:r>
              <a:rPr lang="ar-SA" sz="4400" b="0" cap="none" spc="0" dirty="0">
                <a:ln w="0"/>
                <a:solidFill>
                  <a:schemeClr val="tx1"/>
                </a:solidFill>
                <a:effectLst>
                  <a:outerShdw blurRad="38100" dist="19050" dir="2700000" algn="tl" rotWithShape="0">
                    <a:schemeClr val="dk1">
                      <a:alpha val="40000"/>
                    </a:schemeClr>
                  </a:outerShdw>
                </a:effectLst>
              </a:rPr>
              <a:t>سببه وأعراضه وطرق انتقاله وكيفية الوقاية منه وناقشيه مع زميلاتكـِ في الصف ثم ضمنيه في ملف إنجازك</a:t>
            </a:r>
          </a:p>
        </p:txBody>
      </p:sp>
      <p:pic>
        <p:nvPicPr>
          <p:cNvPr id="4" name="صورة 3">
            <a:extLst>
              <a:ext uri="{FF2B5EF4-FFF2-40B4-BE49-F238E27FC236}">
                <a16:creationId xmlns:a16="http://schemas.microsoft.com/office/drawing/2014/main" id="{8B536B86-D35D-42B9-B4B4-8FC728A97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0942" y="1527858"/>
            <a:ext cx="5342520" cy="4994296"/>
          </a:xfrm>
          <a:prstGeom prst="rect">
            <a:avLst/>
          </a:prstGeom>
        </p:spPr>
      </p:pic>
    </p:spTree>
    <p:extLst>
      <p:ext uri="{BB962C8B-B14F-4D97-AF65-F5344CB8AC3E}">
        <p14:creationId xmlns:p14="http://schemas.microsoft.com/office/powerpoint/2010/main" val="3395535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A366FF0C-2CD7-4433-BB19-64D78BF0FCB6}"/>
              </a:ext>
            </a:extLst>
          </p:cNvPr>
          <p:cNvSpPr/>
          <p:nvPr/>
        </p:nvSpPr>
        <p:spPr>
          <a:xfrm>
            <a:off x="8277157" y="173128"/>
            <a:ext cx="3631536" cy="6186309"/>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تناقلت وسائل التواصل الاجتماعي هذه </a:t>
            </a:r>
            <a:r>
              <a:rPr lang="ar-SA" sz="4400" dirty="0">
                <a:ln w="0"/>
                <a:effectLst>
                  <a:outerShdw blurRad="38100" dist="19050" dir="2700000" algn="tl" rotWithShape="0">
                    <a:schemeClr val="dk1">
                      <a:alpha val="40000"/>
                    </a:schemeClr>
                  </a:outerShdw>
                </a:effectLst>
              </a:rPr>
              <a:t>الصورة على </a:t>
            </a:r>
          </a:p>
          <a:p>
            <a:pPr algn="ctr"/>
            <a:r>
              <a:rPr lang="ar-SA" sz="4400" b="0" cap="none" spc="0" dirty="0">
                <a:ln w="0"/>
                <a:solidFill>
                  <a:schemeClr val="tx1"/>
                </a:solidFill>
                <a:effectLst>
                  <a:outerShdw blurRad="38100" dist="19050" dir="2700000" algn="tl" rotWithShape="0">
                    <a:schemeClr val="dk1">
                      <a:alpha val="40000"/>
                    </a:schemeClr>
                  </a:outerShdw>
                </a:effectLst>
              </a:rPr>
              <a:t>أساس </a:t>
            </a:r>
            <a:r>
              <a:rPr lang="ar-SA" sz="4400" dirty="0">
                <a:ln w="0"/>
                <a:effectLst>
                  <a:outerShdw blurRad="38100" dist="19050" dir="2700000" algn="tl" rotWithShape="0">
                    <a:schemeClr val="dk1">
                      <a:alpha val="40000"/>
                    </a:schemeClr>
                  </a:outerShdw>
                </a:effectLst>
              </a:rPr>
              <a:t>أنها صورة فيروس كورونا بعد تكبيرها </a:t>
            </a:r>
            <a:r>
              <a:rPr lang="en-US" sz="4400" dirty="0">
                <a:ln w="0"/>
                <a:effectLst>
                  <a:outerShdw blurRad="38100" dist="19050" dir="2700000" algn="tl" rotWithShape="0">
                    <a:schemeClr val="dk1">
                      <a:alpha val="40000"/>
                    </a:schemeClr>
                  </a:outerShdw>
                </a:effectLst>
              </a:rPr>
              <a:t>2600 </a:t>
            </a:r>
            <a:r>
              <a:rPr lang="ar-SA" sz="4400" dirty="0">
                <a:ln w="0"/>
                <a:effectLst>
                  <a:outerShdw blurRad="38100" dist="19050" dir="2700000" algn="tl" rotWithShape="0">
                    <a:schemeClr val="dk1">
                      <a:alpha val="40000"/>
                    </a:schemeClr>
                  </a:outerShdw>
                </a:effectLst>
              </a:rPr>
              <a:t>مرة ما رأيكِ في هذه هل هي حقيقة أم ادعاء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7" name="صورة 6">
            <a:extLst>
              <a:ext uri="{FF2B5EF4-FFF2-40B4-BE49-F238E27FC236}">
                <a16:creationId xmlns:a16="http://schemas.microsoft.com/office/drawing/2014/main" id="{4100832F-409B-473A-B88B-ABD5477D5B33}"/>
              </a:ext>
            </a:extLst>
          </p:cNvPr>
          <p:cNvPicPr>
            <a:picLocks noChangeAspect="1"/>
          </p:cNvPicPr>
          <p:nvPr/>
        </p:nvPicPr>
        <p:blipFill>
          <a:blip r:embed="rId2"/>
          <a:stretch>
            <a:fillRect/>
          </a:stretch>
        </p:blipFill>
        <p:spPr>
          <a:xfrm>
            <a:off x="381965" y="231000"/>
            <a:ext cx="7707351" cy="6186309"/>
          </a:xfrm>
          <a:prstGeom prst="rect">
            <a:avLst/>
          </a:prstGeom>
        </p:spPr>
      </p:pic>
    </p:spTree>
    <p:extLst>
      <p:ext uri="{BB962C8B-B14F-4D97-AF65-F5344CB8AC3E}">
        <p14:creationId xmlns:p14="http://schemas.microsoft.com/office/powerpoint/2010/main" val="4094615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حقيقة شكل فيروس كورونا بعد تكبير الصورة 2600 مرة - هيئة مكافحة الإشاعات">
            <a:extLst>
              <a:ext uri="{FF2B5EF4-FFF2-40B4-BE49-F238E27FC236}">
                <a16:creationId xmlns:a16="http://schemas.microsoft.com/office/drawing/2014/main" id="{DC4FABC0-87C3-47B8-9E13-0DF62F90C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65" y="223752"/>
            <a:ext cx="9259747" cy="6410496"/>
          </a:xfrm>
          <a:prstGeom prst="rect">
            <a:avLst/>
          </a:prstGeom>
          <a:noFill/>
          <a:extLst>
            <a:ext uri="{909E8E84-426E-40DD-AFC4-6F175D3DCCD1}">
              <a14:hiddenFill xmlns:a14="http://schemas.microsoft.com/office/drawing/2010/main">
                <a:solidFill>
                  <a:srgbClr val="FFFFFF"/>
                </a:solidFill>
              </a14:hiddenFill>
            </a:ext>
          </a:extLst>
        </p:spPr>
      </p:pic>
      <p:sp>
        <p:nvSpPr>
          <p:cNvPr id="2" name="انفجار: 8 نقاط 1">
            <a:extLst>
              <a:ext uri="{FF2B5EF4-FFF2-40B4-BE49-F238E27FC236}">
                <a16:creationId xmlns:a16="http://schemas.microsoft.com/office/drawing/2014/main" id="{54CA8649-9C0C-4A06-BE5E-F6E35A22F839}"/>
              </a:ext>
            </a:extLst>
          </p:cNvPr>
          <p:cNvSpPr/>
          <p:nvPr/>
        </p:nvSpPr>
        <p:spPr>
          <a:xfrm>
            <a:off x="8981954" y="2262068"/>
            <a:ext cx="2874380" cy="2333863"/>
          </a:xfrm>
          <a:prstGeom prst="irregularSeal1">
            <a:avLst/>
          </a:prstGeom>
          <a:solidFill>
            <a:srgbClr val="FF0000"/>
          </a:solidFill>
          <a:ln w="38100">
            <a:solidFill>
              <a:schemeClr val="tx1"/>
            </a:solidFill>
          </a:ln>
        </p:spPr>
        <p:txBody>
          <a:bodyPr wrap="square" lIns="91440" tIns="45720" rIns="91440" bIns="45720">
            <a:spAutoFit/>
          </a:bodyPr>
          <a:lstStyle/>
          <a:p>
            <a:pPr algn="ctr"/>
            <a:r>
              <a:rPr lang="ar-SA" sz="4800" b="1" cap="none" spc="0" dirty="0">
                <a:ln w="0">
                  <a:solidFill>
                    <a:schemeClr val="bg1"/>
                  </a:solidFill>
                </a:ln>
                <a:solidFill>
                  <a:schemeClr val="bg1"/>
                </a:solidFill>
                <a:effectLst>
                  <a:outerShdw blurRad="38100" dist="19050" dir="2700000" algn="tl" rotWithShape="0">
                    <a:schemeClr val="dk1">
                      <a:alpha val="40000"/>
                    </a:schemeClr>
                  </a:outerShdw>
                </a:effectLst>
              </a:rPr>
              <a:t>إشاعة </a:t>
            </a:r>
          </a:p>
        </p:txBody>
      </p:sp>
    </p:spTree>
    <p:extLst>
      <p:ext uri="{BB962C8B-B14F-4D97-AF65-F5344CB8AC3E}">
        <p14:creationId xmlns:p14="http://schemas.microsoft.com/office/powerpoint/2010/main" val="123093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82CF7805-0CCE-403E-8F32-85D6A434491F}"/>
              </a:ext>
            </a:extLst>
          </p:cNvPr>
          <p:cNvSpPr/>
          <p:nvPr/>
        </p:nvSpPr>
        <p:spPr>
          <a:xfrm>
            <a:off x="1340487" y="2385165"/>
            <a:ext cx="9511026" cy="769441"/>
          </a:xfrm>
          <a:prstGeom prst="rect">
            <a:avLst/>
          </a:prstGeom>
          <a:ln w="38100">
            <a:solidFill>
              <a:schemeClr val="tx1"/>
            </a:solidFill>
          </a:ln>
        </p:spPr>
        <p:txBody>
          <a:bodyPr wrap="square">
            <a:spAutoFit/>
          </a:bodyPr>
          <a:lstStyle/>
          <a:p>
            <a:pPr algn="ctr"/>
            <a:r>
              <a:rPr lang="ar-SA" sz="4400" dirty="0">
                <a:solidFill>
                  <a:schemeClr val="tx2"/>
                </a:solidFill>
              </a:rPr>
              <a:t>لمعرفتي حلي وبسرعة اللغز التالي:</a:t>
            </a:r>
          </a:p>
        </p:txBody>
      </p:sp>
      <p:graphicFrame>
        <p:nvGraphicFramePr>
          <p:cNvPr id="4" name="جدول 3">
            <a:extLst>
              <a:ext uri="{FF2B5EF4-FFF2-40B4-BE49-F238E27FC236}">
                <a16:creationId xmlns:a16="http://schemas.microsoft.com/office/drawing/2014/main" id="{F721B29A-0AD4-41B0-BBCC-98C0D9BA3F66}"/>
              </a:ext>
            </a:extLst>
          </p:cNvPr>
          <p:cNvGraphicFramePr>
            <a:graphicFrameLocks noGrp="1"/>
          </p:cNvGraphicFramePr>
          <p:nvPr>
            <p:extLst>
              <p:ext uri="{D42A27DB-BD31-4B8C-83A1-F6EECF244321}">
                <p14:modId xmlns:p14="http://schemas.microsoft.com/office/powerpoint/2010/main" val="2881844764"/>
              </p:ext>
            </p:extLst>
          </p:nvPr>
        </p:nvGraphicFramePr>
        <p:xfrm>
          <a:off x="1340484" y="3304067"/>
          <a:ext cx="9629123" cy="1402080"/>
        </p:xfrm>
        <a:graphic>
          <a:graphicData uri="http://schemas.openxmlformats.org/drawingml/2006/table">
            <a:tbl>
              <a:tblPr rtl="1" firstRow="1" bandRow="1">
                <a:tableStyleId>{7DF18680-E054-41AD-8BC1-D1AEF772440D}</a:tableStyleId>
              </a:tblPr>
              <a:tblGrid>
                <a:gridCol w="1375589">
                  <a:extLst>
                    <a:ext uri="{9D8B030D-6E8A-4147-A177-3AD203B41FA5}">
                      <a16:colId xmlns:a16="http://schemas.microsoft.com/office/drawing/2014/main" val="20000"/>
                    </a:ext>
                  </a:extLst>
                </a:gridCol>
                <a:gridCol w="1375589">
                  <a:extLst>
                    <a:ext uri="{9D8B030D-6E8A-4147-A177-3AD203B41FA5}">
                      <a16:colId xmlns:a16="http://schemas.microsoft.com/office/drawing/2014/main" val="20001"/>
                    </a:ext>
                  </a:extLst>
                </a:gridCol>
                <a:gridCol w="1375589">
                  <a:extLst>
                    <a:ext uri="{9D8B030D-6E8A-4147-A177-3AD203B41FA5}">
                      <a16:colId xmlns:a16="http://schemas.microsoft.com/office/drawing/2014/main" val="20002"/>
                    </a:ext>
                  </a:extLst>
                </a:gridCol>
                <a:gridCol w="1375589">
                  <a:extLst>
                    <a:ext uri="{9D8B030D-6E8A-4147-A177-3AD203B41FA5}">
                      <a16:colId xmlns:a16="http://schemas.microsoft.com/office/drawing/2014/main" val="20003"/>
                    </a:ext>
                  </a:extLst>
                </a:gridCol>
                <a:gridCol w="1375589">
                  <a:extLst>
                    <a:ext uri="{9D8B030D-6E8A-4147-A177-3AD203B41FA5}">
                      <a16:colId xmlns:a16="http://schemas.microsoft.com/office/drawing/2014/main" val="20004"/>
                    </a:ext>
                  </a:extLst>
                </a:gridCol>
                <a:gridCol w="1375589">
                  <a:extLst>
                    <a:ext uri="{9D8B030D-6E8A-4147-A177-3AD203B41FA5}">
                      <a16:colId xmlns:a16="http://schemas.microsoft.com/office/drawing/2014/main" val="20005"/>
                    </a:ext>
                  </a:extLst>
                </a:gridCol>
                <a:gridCol w="1375589">
                  <a:extLst>
                    <a:ext uri="{9D8B030D-6E8A-4147-A177-3AD203B41FA5}">
                      <a16:colId xmlns:a16="http://schemas.microsoft.com/office/drawing/2014/main" val="20006"/>
                    </a:ext>
                  </a:extLst>
                </a:gridCol>
              </a:tblGrid>
              <a:tr h="607223">
                <a:tc>
                  <a:txBody>
                    <a:bodyPr/>
                    <a:lstStyle/>
                    <a:p>
                      <a:pPr algn="r" rtl="1"/>
                      <a:r>
                        <a:rPr lang="ar-SA" sz="4000" dirty="0">
                          <a:solidFill>
                            <a:schemeClr val="tx1"/>
                          </a:solidFill>
                        </a:rPr>
                        <a:t>    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r" rtl="1"/>
                      <a:r>
                        <a:rPr lang="ar-SA" sz="4000" dirty="0">
                          <a:solidFill>
                            <a:schemeClr val="tx1"/>
                          </a:solidFill>
                        </a:rPr>
                        <a:t>    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r" rtl="1"/>
                      <a:r>
                        <a:rPr lang="ar-SA" sz="4000" dirty="0">
                          <a:solidFill>
                            <a:schemeClr val="tx1"/>
                          </a:solidFill>
                        </a:rPr>
                        <a:t>    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r" rtl="1"/>
                      <a:r>
                        <a:rPr lang="ar-SA" sz="4000" dirty="0">
                          <a:solidFill>
                            <a:schemeClr val="tx1"/>
                          </a:solidFill>
                        </a:rPr>
                        <a:t>    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r" rtl="1"/>
                      <a:r>
                        <a:rPr lang="ar-SA" sz="4000" dirty="0">
                          <a:solidFill>
                            <a:schemeClr val="tx1"/>
                          </a:solidFill>
                        </a:rPr>
                        <a:t>   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r" rtl="1"/>
                      <a:r>
                        <a:rPr lang="ar-SA" sz="4000" dirty="0">
                          <a:solidFill>
                            <a:schemeClr val="tx1"/>
                          </a:solidFill>
                        </a:rPr>
                        <a:t>   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r" rtl="1"/>
                      <a:r>
                        <a:rPr lang="ar-SA" sz="4000" dirty="0">
                          <a:solidFill>
                            <a:schemeClr val="tx1"/>
                          </a:solidFill>
                        </a:rPr>
                        <a:t>   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607223">
                <a:tc>
                  <a:txBody>
                    <a:bodyPr/>
                    <a:lstStyle/>
                    <a:p>
                      <a:pPr algn="ctr" rtl="1"/>
                      <a:r>
                        <a:rPr lang="ar-SA" sz="4000" dirty="0"/>
                        <a:t>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4000" dirty="0"/>
                        <a:t>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4000" dirty="0"/>
                        <a:t>ف</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4000" dirty="0"/>
                        <a:t>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4000" dirty="0"/>
                        <a:t>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4000" dirty="0"/>
                        <a:t>و</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4000" dirty="0"/>
                        <a:t>س</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5" name="مربع نص 4">
            <a:extLst>
              <a:ext uri="{FF2B5EF4-FFF2-40B4-BE49-F238E27FC236}">
                <a16:creationId xmlns:a16="http://schemas.microsoft.com/office/drawing/2014/main" id="{FF490BE4-07F0-4834-AA23-EB51291FB108}"/>
              </a:ext>
            </a:extLst>
          </p:cNvPr>
          <p:cNvSpPr txBox="1"/>
          <p:nvPr/>
        </p:nvSpPr>
        <p:spPr>
          <a:xfrm>
            <a:off x="1340484" y="4714241"/>
            <a:ext cx="9629123" cy="1938992"/>
          </a:xfrm>
          <a:prstGeom prst="rect">
            <a:avLst/>
          </a:prstGeom>
          <a:noFill/>
        </p:spPr>
        <p:txBody>
          <a:bodyPr wrap="square" rtlCol="1">
            <a:spAutoFit/>
          </a:bodyPr>
          <a:lstStyle/>
          <a:p>
            <a:r>
              <a:rPr lang="ar-SA" sz="3600" dirty="0"/>
              <a:t>أ</a:t>
            </a:r>
            <a:r>
              <a:rPr lang="ar-SA" sz="4000" dirty="0"/>
              <a:t>\ 3+1+5+7= حروف تكون من يركب الفرس </a:t>
            </a:r>
          </a:p>
          <a:p>
            <a:r>
              <a:rPr lang="ar-SA" sz="4000" dirty="0"/>
              <a:t>ب\ 3 +4 = حروف جر </a:t>
            </a:r>
          </a:p>
          <a:p>
            <a:r>
              <a:rPr lang="ar-SA" sz="4000" dirty="0"/>
              <a:t>ج\ 6+4+2= وادي في جهنم </a:t>
            </a:r>
          </a:p>
        </p:txBody>
      </p:sp>
      <p:sp>
        <p:nvSpPr>
          <p:cNvPr id="7" name="مربع نص 6">
            <a:extLst>
              <a:ext uri="{FF2B5EF4-FFF2-40B4-BE49-F238E27FC236}">
                <a16:creationId xmlns:a16="http://schemas.microsoft.com/office/drawing/2014/main" id="{D0FA85A2-98A0-4D5C-9185-87ADF68A8F20}"/>
              </a:ext>
            </a:extLst>
          </p:cNvPr>
          <p:cNvSpPr txBox="1"/>
          <p:nvPr/>
        </p:nvSpPr>
        <p:spPr>
          <a:xfrm>
            <a:off x="1340486" y="112046"/>
            <a:ext cx="9511027" cy="2123658"/>
          </a:xfrm>
          <a:prstGeom prst="rect">
            <a:avLst/>
          </a:prstGeom>
          <a:solidFill>
            <a:srgbClr val="80F8A8"/>
          </a:solidFill>
          <a:ln w="38100">
            <a:solidFill>
              <a:schemeClr val="tx1"/>
            </a:solidFill>
          </a:ln>
        </p:spPr>
        <p:txBody>
          <a:bodyPr wrap="square" rtlCol="1">
            <a:spAutoFit/>
          </a:bodyPr>
          <a:lstStyle/>
          <a:p>
            <a:pPr algn="ctr"/>
            <a:r>
              <a:rPr lang="ar-SA" sz="4400" dirty="0">
                <a:solidFill>
                  <a:schemeClr val="tx2"/>
                </a:solidFill>
              </a:rPr>
              <a:t>أنا فارس من الفرسان , جمعت جيش من الشجعان لكي نغزو جسم الإنسان, وقف منا نصف مليون فارس أو يزيد, فوق رأس دبوس الحديد .فمن أنا ؟</a:t>
            </a:r>
          </a:p>
        </p:txBody>
      </p:sp>
      <p:pic>
        <p:nvPicPr>
          <p:cNvPr id="8" name="صورة 7">
            <a:extLst>
              <a:ext uri="{FF2B5EF4-FFF2-40B4-BE49-F238E27FC236}">
                <a16:creationId xmlns:a16="http://schemas.microsoft.com/office/drawing/2014/main" id="{1820B4D8-F283-4D60-94C9-90283B5419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0735" y="1307980"/>
            <a:ext cx="1830620" cy="2350641"/>
          </a:xfrm>
          <a:prstGeom prst="rect">
            <a:avLst/>
          </a:prstGeom>
        </p:spPr>
      </p:pic>
      <p:sp>
        <p:nvSpPr>
          <p:cNvPr id="12" name="مستطيل 11">
            <a:extLst>
              <a:ext uri="{FF2B5EF4-FFF2-40B4-BE49-F238E27FC236}">
                <a16:creationId xmlns:a16="http://schemas.microsoft.com/office/drawing/2014/main" id="{A392D6C6-4DC2-453A-9D40-3218913E8B68}"/>
              </a:ext>
            </a:extLst>
          </p:cNvPr>
          <p:cNvSpPr/>
          <p:nvPr/>
        </p:nvSpPr>
        <p:spPr>
          <a:xfrm>
            <a:off x="6872427" y="4084099"/>
            <a:ext cx="1257681" cy="54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a:extLst>
              <a:ext uri="{FF2B5EF4-FFF2-40B4-BE49-F238E27FC236}">
                <a16:creationId xmlns:a16="http://schemas.microsoft.com/office/drawing/2014/main" id="{CF29A487-F861-4870-B1C0-7833B731EC0F}"/>
              </a:ext>
            </a:extLst>
          </p:cNvPr>
          <p:cNvSpPr/>
          <p:nvPr/>
        </p:nvSpPr>
        <p:spPr>
          <a:xfrm>
            <a:off x="5495961" y="4095674"/>
            <a:ext cx="1257681" cy="54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ستطيل 23">
            <a:extLst>
              <a:ext uri="{FF2B5EF4-FFF2-40B4-BE49-F238E27FC236}">
                <a16:creationId xmlns:a16="http://schemas.microsoft.com/office/drawing/2014/main" id="{37B72835-55A2-4579-8B50-C339F460D6AA}"/>
              </a:ext>
            </a:extLst>
          </p:cNvPr>
          <p:cNvSpPr/>
          <p:nvPr/>
        </p:nvSpPr>
        <p:spPr>
          <a:xfrm>
            <a:off x="9683790" y="4072525"/>
            <a:ext cx="1257681" cy="54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a:extLst>
              <a:ext uri="{FF2B5EF4-FFF2-40B4-BE49-F238E27FC236}">
                <a16:creationId xmlns:a16="http://schemas.microsoft.com/office/drawing/2014/main" id="{62364486-6A62-4AFA-921D-AFA722989FAA}"/>
              </a:ext>
            </a:extLst>
          </p:cNvPr>
          <p:cNvSpPr/>
          <p:nvPr/>
        </p:nvSpPr>
        <p:spPr>
          <a:xfrm>
            <a:off x="4161698" y="4107248"/>
            <a:ext cx="1257681" cy="54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مستطيل 25">
            <a:extLst>
              <a:ext uri="{FF2B5EF4-FFF2-40B4-BE49-F238E27FC236}">
                <a16:creationId xmlns:a16="http://schemas.microsoft.com/office/drawing/2014/main" id="{8F4C67C7-9E1F-461E-91B6-7C556728DC92}"/>
              </a:ext>
            </a:extLst>
          </p:cNvPr>
          <p:cNvSpPr/>
          <p:nvPr/>
        </p:nvSpPr>
        <p:spPr>
          <a:xfrm>
            <a:off x="1396164" y="4107248"/>
            <a:ext cx="1257681" cy="54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مستطيل 26">
            <a:extLst>
              <a:ext uri="{FF2B5EF4-FFF2-40B4-BE49-F238E27FC236}">
                <a16:creationId xmlns:a16="http://schemas.microsoft.com/office/drawing/2014/main" id="{BAFB3C2F-28A0-4D61-889A-23043115D526}"/>
              </a:ext>
            </a:extLst>
          </p:cNvPr>
          <p:cNvSpPr/>
          <p:nvPr/>
        </p:nvSpPr>
        <p:spPr>
          <a:xfrm>
            <a:off x="2765757" y="4084098"/>
            <a:ext cx="1257681" cy="54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مستطيل 27">
            <a:extLst>
              <a:ext uri="{FF2B5EF4-FFF2-40B4-BE49-F238E27FC236}">
                <a16:creationId xmlns:a16="http://schemas.microsoft.com/office/drawing/2014/main" id="{BC8129BB-6EBC-4A7A-9484-E16F91572D01}"/>
              </a:ext>
            </a:extLst>
          </p:cNvPr>
          <p:cNvSpPr/>
          <p:nvPr/>
        </p:nvSpPr>
        <p:spPr>
          <a:xfrm>
            <a:off x="8314197" y="4073147"/>
            <a:ext cx="1257681" cy="54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75666A42-727E-43E8-A3F3-DCAC70A85BA8}"/>
              </a:ext>
            </a:extLst>
          </p:cNvPr>
          <p:cNvSpPr/>
          <p:nvPr/>
        </p:nvSpPr>
        <p:spPr>
          <a:xfrm>
            <a:off x="10769663" y="540133"/>
            <a:ext cx="1433542" cy="707886"/>
          </a:xfrm>
          <a:prstGeom prst="rect">
            <a:avLst/>
          </a:prstGeom>
          <a:noFill/>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من أنا</a:t>
            </a:r>
          </a:p>
        </p:txBody>
      </p:sp>
    </p:spTree>
    <p:extLst>
      <p:ext uri="{BB962C8B-B14F-4D97-AF65-F5344CB8AC3E}">
        <p14:creationId xmlns:p14="http://schemas.microsoft.com/office/powerpoint/2010/main" val="399842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4"/>
                                        </p:tgtEl>
                                      </p:cBhvr>
                                    </p:animEffect>
                                    <p:set>
                                      <p:cBhvr>
                                        <p:cTn id="12" dur="1" fill="hold">
                                          <p:stCondLst>
                                            <p:cond delay="19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5"/>
                                        </p:tgtEl>
                                      </p:cBhvr>
                                    </p:animEffect>
                                    <p:set>
                                      <p:cBhvr>
                                        <p:cTn id="17" dur="1" fill="hold">
                                          <p:stCondLst>
                                            <p:cond delay="19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6"/>
                                        </p:tgtEl>
                                      </p:cBhvr>
                                    </p:animEffect>
                                    <p:set>
                                      <p:cBhvr>
                                        <p:cTn id="22" dur="1" fill="hold">
                                          <p:stCondLst>
                                            <p:cond delay="19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3"/>
                                        </p:tgtEl>
                                      </p:cBhvr>
                                    </p:animEffect>
                                    <p:set>
                                      <p:cBhvr>
                                        <p:cTn id="27" dur="1" fill="hold">
                                          <p:stCondLst>
                                            <p:cond delay="19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7"/>
                                        </p:tgtEl>
                                      </p:cBhvr>
                                    </p:animEffect>
                                    <p:set>
                                      <p:cBhvr>
                                        <p:cTn id="32" dur="1" fill="hold">
                                          <p:stCondLst>
                                            <p:cond delay="19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8"/>
                                        </p:tgtEl>
                                      </p:cBhvr>
                                    </p:animEffect>
                                    <p:set>
                                      <p:cBhvr>
                                        <p:cTn id="37"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4" grpId="0" animBg="1"/>
      <p:bldP spid="25" grpId="0" animBg="1"/>
      <p:bldP spid="26" grpId="0" animBg="1"/>
      <p:bldP spid="27"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E12E02B0-0408-4D9C-BDDD-5F818DC4ED72}"/>
              </a:ext>
            </a:extLst>
          </p:cNvPr>
          <p:cNvSpPr/>
          <p:nvPr/>
        </p:nvSpPr>
        <p:spPr>
          <a:xfrm>
            <a:off x="5980253" y="325529"/>
            <a:ext cx="5918522" cy="2800767"/>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أن الواجب الوطني والأخلاقي يحتم علينا   التأكد من أي خبر قبل ناقله واعاد</a:t>
            </a:r>
            <a:r>
              <a:rPr lang="ar-SA" sz="4400" dirty="0">
                <a:ln w="0"/>
                <a:effectLst>
                  <a:outerShdw blurRad="38100" dist="19050" dir="2700000" algn="tl" rotWithShape="0">
                    <a:schemeClr val="dk1">
                      <a:alpha val="40000"/>
                    </a:schemeClr>
                  </a:outerShdw>
                </a:effectLst>
              </a:rPr>
              <a:t>ة نشره في وسائل التواصل الاجتماعي </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77B8FF04-B98E-43E5-B913-E7EE10B42972}"/>
              </a:ext>
            </a:extLst>
          </p:cNvPr>
          <p:cNvSpPr/>
          <p:nvPr/>
        </p:nvSpPr>
        <p:spPr>
          <a:xfrm>
            <a:off x="5980254" y="3429000"/>
            <a:ext cx="5918521" cy="2800767"/>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فنشر الشائعات قد يخل بالأمن الوطني والامن النفسي للمجتمع وجريمة الكترونية يعاقب عليها القانون </a:t>
            </a:r>
          </a:p>
        </p:txBody>
      </p:sp>
      <p:pic>
        <p:nvPicPr>
          <p:cNvPr id="7170" name="Picture 2" descr="كاريكاتير صحف السعودية.. شائعات مواقع التواصل الاجتماعى وبُعدها عن الحقائق  - اليوم السابع">
            <a:extLst>
              <a:ext uri="{FF2B5EF4-FFF2-40B4-BE49-F238E27FC236}">
                <a16:creationId xmlns:a16="http://schemas.microsoft.com/office/drawing/2014/main" id="{424F151F-EC7C-4554-B474-504E7BE52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25" y="286473"/>
            <a:ext cx="5448060" cy="628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342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24BDE6B7-D960-41E1-A827-46E83F3968BD}"/>
              </a:ext>
            </a:extLst>
          </p:cNvPr>
          <p:cNvSpPr/>
          <p:nvPr/>
        </p:nvSpPr>
        <p:spPr>
          <a:xfrm>
            <a:off x="5472332" y="288920"/>
            <a:ext cx="6330462" cy="6093976"/>
          </a:xfrm>
          <a:prstGeom prst="rect">
            <a:avLst/>
          </a:prstGeom>
          <a:solidFill>
            <a:srgbClr val="FFFFAF"/>
          </a:solidFill>
          <a:ln w="38100">
            <a:solidFill>
              <a:schemeClr val="tx1"/>
            </a:solidFill>
          </a:ln>
        </p:spPr>
        <p:txBody>
          <a:bodyPr wrap="square" lIns="91440" tIns="45720" rIns="91440" bIns="45720">
            <a:spAutoFit/>
          </a:bodyPr>
          <a:lstStyle/>
          <a:p>
            <a:pPr algn="ctr"/>
            <a:r>
              <a:rPr lang="ar-SA" sz="5400" dirty="0">
                <a:ea typeface="Monotype Koufi" pitchFamily="2" charset="-78"/>
              </a:rPr>
              <a:t>الفيروسات جسيمات حية متناهية في الصغر لا ترى بالمجهر الضوئي العادي ويمكن مشاهدتها باستخدام المجهر الالكتروني </a:t>
            </a:r>
          </a:p>
          <a:p>
            <a:pPr algn="ctr"/>
            <a:r>
              <a:rPr lang="ar-SA" sz="5400" dirty="0">
                <a:ea typeface="Monotype Koufi" pitchFamily="2" charset="-78"/>
              </a:rPr>
              <a:t>وتتميز </a:t>
            </a:r>
            <a:r>
              <a:rPr lang="ar-SA" sz="5400" dirty="0"/>
              <a:t>الفيروسات عن البكتيريا بصغر حجمها</a:t>
            </a:r>
            <a:endParaRPr lang="ar-SA" sz="540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ÙØªÙØ¬Ø© Ø¨Ø­Ø« Ø§ÙØµÙØ± Ø¹Ù Ø§ÙÙØ¬ÙØ± Ø§ÙØ§ÙÙØªØ±ÙÙÙ ÙØ§ÙÙÙØ±ÙØ³Ø§Øª">
            <a:extLst>
              <a:ext uri="{FF2B5EF4-FFF2-40B4-BE49-F238E27FC236}">
                <a16:creationId xmlns:a16="http://schemas.microsoft.com/office/drawing/2014/main" id="{5454171C-2B7A-45A5-9A16-786A687C1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15" y="288919"/>
            <a:ext cx="4542400" cy="6238489"/>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DD3E3918-5E45-4A21-A452-C5BA0C2BF167}"/>
              </a:ext>
            </a:extLst>
          </p:cNvPr>
          <p:cNvSpPr/>
          <p:nvPr/>
        </p:nvSpPr>
        <p:spPr>
          <a:xfrm>
            <a:off x="-95223" y="288919"/>
            <a:ext cx="5154875" cy="769441"/>
          </a:xfrm>
          <a:prstGeom prst="rect">
            <a:avLst/>
          </a:prstGeom>
          <a:noFill/>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معلومات </a:t>
            </a:r>
            <a:r>
              <a:rPr lang="ar-SA" sz="4400" b="0" cap="none" spc="0" dirty="0" err="1">
                <a:ln w="0"/>
                <a:solidFill>
                  <a:schemeClr val="tx1"/>
                </a:solidFill>
                <a:effectLst>
                  <a:outerShdw blurRad="38100" dist="19050" dir="2700000" algn="tl" rotWithShape="0">
                    <a:schemeClr val="dk1">
                      <a:alpha val="40000"/>
                    </a:schemeClr>
                  </a:outerShdw>
                </a:effectLst>
              </a:rPr>
              <a:t>أثرائية</a:t>
            </a:r>
            <a:r>
              <a:rPr lang="ar-SA" sz="4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484872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24BDE6B7-D960-41E1-A827-46E83F3968BD}"/>
              </a:ext>
            </a:extLst>
          </p:cNvPr>
          <p:cNvSpPr/>
          <p:nvPr/>
        </p:nvSpPr>
        <p:spPr>
          <a:xfrm>
            <a:off x="6499276" y="63835"/>
            <a:ext cx="5430129" cy="6740307"/>
          </a:xfrm>
          <a:prstGeom prst="rect">
            <a:avLst/>
          </a:prstGeom>
          <a:solidFill>
            <a:srgbClr val="FFFFAF"/>
          </a:solidFill>
          <a:ln w="38100">
            <a:solidFill>
              <a:schemeClr val="tx1"/>
            </a:solidFill>
          </a:ln>
        </p:spPr>
        <p:txBody>
          <a:bodyPr wrap="square" lIns="91440" tIns="45720" rIns="91440" bIns="45720">
            <a:spAutoFit/>
          </a:bodyPr>
          <a:lstStyle/>
          <a:p>
            <a:pPr algn="ctr"/>
            <a:r>
              <a:rPr lang="ar-SA" sz="5400" dirty="0"/>
              <a:t>أن حجم أكبر فيروس لا يتجاوز نصف حجم بكتيريا.</a:t>
            </a:r>
            <a:endParaRPr lang="ar-SA" sz="4800" dirty="0">
              <a:ln w="0"/>
              <a:effectLst>
                <a:outerShdw blurRad="38100" dist="19050" dir="2700000" algn="tl" rotWithShape="0">
                  <a:schemeClr val="dk1">
                    <a:alpha val="40000"/>
                  </a:schemeClr>
                </a:outerShdw>
              </a:effectLst>
            </a:endParaRPr>
          </a:p>
          <a:p>
            <a:pPr algn="ctr"/>
            <a:r>
              <a:rPr lang="ar-SA" sz="5400" dirty="0">
                <a:ea typeface="Monotype Koufi" pitchFamily="2" charset="-78"/>
              </a:rPr>
              <a:t>ولهذا تستطيع الفيروسات النفاذ من خلال المرشحات البكتيرية </a:t>
            </a:r>
            <a:r>
              <a:rPr lang="ar-SA" sz="5400" dirty="0">
                <a:ln w="0"/>
                <a:effectLst>
                  <a:outerShdw blurRad="38100" dist="19050" dir="2700000" algn="tl" rotWithShape="0">
                    <a:schemeClr val="dk1">
                      <a:alpha val="40000"/>
                    </a:schemeClr>
                  </a:outerShdw>
                </a:effectLst>
                <a:ea typeface="Monotype Koufi" pitchFamily="2" charset="-78"/>
              </a:rPr>
              <a:t>وهذا بعض من اشكال الفيروسات </a:t>
            </a:r>
            <a:endParaRPr lang="ar-SA" sz="8000" dirty="0">
              <a:ln w="0"/>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DD3E3918-5E45-4A21-A452-C5BA0C2BF167}"/>
              </a:ext>
            </a:extLst>
          </p:cNvPr>
          <p:cNvSpPr/>
          <p:nvPr/>
        </p:nvSpPr>
        <p:spPr>
          <a:xfrm>
            <a:off x="-718891" y="828674"/>
            <a:ext cx="5154875" cy="769441"/>
          </a:xfrm>
          <a:prstGeom prst="rect">
            <a:avLst/>
          </a:prstGeom>
          <a:noFill/>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معلومات </a:t>
            </a:r>
            <a:r>
              <a:rPr lang="ar-SA" sz="4400" b="0" cap="none" spc="0" dirty="0" err="1">
                <a:ln w="0"/>
                <a:solidFill>
                  <a:schemeClr val="tx1"/>
                </a:solidFill>
                <a:effectLst>
                  <a:outerShdw blurRad="38100" dist="19050" dir="2700000" algn="tl" rotWithShape="0">
                    <a:schemeClr val="dk1">
                      <a:alpha val="40000"/>
                    </a:schemeClr>
                  </a:outerShdw>
                </a:effectLst>
              </a:rPr>
              <a:t>أثرائية</a:t>
            </a:r>
            <a:r>
              <a:rPr lang="ar-SA" sz="4400" b="0" cap="none" spc="0" dirty="0">
                <a:ln w="0"/>
                <a:solidFill>
                  <a:schemeClr val="tx1"/>
                </a:solidFill>
                <a:effectLst>
                  <a:outerShdw blurRad="38100" dist="19050" dir="2700000" algn="tl" rotWithShape="0">
                    <a:schemeClr val="dk1">
                      <a:alpha val="40000"/>
                    </a:schemeClr>
                  </a:outerShdw>
                </a:effectLst>
              </a:rPr>
              <a:t> </a:t>
            </a:r>
          </a:p>
        </p:txBody>
      </p:sp>
      <p:pic>
        <p:nvPicPr>
          <p:cNvPr id="2050" name="Picture 2" descr="ØµÙØ±Ø© Ø°Ø§Øª ØµÙØ©">
            <a:extLst>
              <a:ext uri="{FF2B5EF4-FFF2-40B4-BE49-F238E27FC236}">
                <a16:creationId xmlns:a16="http://schemas.microsoft.com/office/drawing/2014/main" id="{58B8FC3C-46FC-4B5B-A5B9-43490E856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64" y="166582"/>
            <a:ext cx="6182165" cy="6637559"/>
          </a:xfrm>
          <a:prstGeom prst="rect">
            <a:avLst/>
          </a:prstGeom>
          <a:noFill/>
          <a:extLst>
            <a:ext uri="{909E8E84-426E-40DD-AFC4-6F175D3DCCD1}">
              <a14:hiddenFill xmlns:a14="http://schemas.microsoft.com/office/drawing/2010/main">
                <a:solidFill>
                  <a:srgbClr val="FFFFFF"/>
                </a:solidFill>
              </a14:hiddenFill>
            </a:ext>
          </a:extLst>
        </p:spPr>
      </p:pic>
      <p:pic>
        <p:nvPicPr>
          <p:cNvPr id="4" name="رسم 3" descr="إغلاق">
            <a:extLst>
              <a:ext uri="{FF2B5EF4-FFF2-40B4-BE49-F238E27FC236}">
                <a16:creationId xmlns:a16="http://schemas.microsoft.com/office/drawing/2014/main" id="{89A6E907-93A5-4A60-B690-B2325C06ED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5115" y="828674"/>
            <a:ext cx="1830885" cy="1830885"/>
          </a:xfrm>
          <a:prstGeom prst="rect">
            <a:avLst/>
          </a:prstGeom>
        </p:spPr>
      </p:pic>
    </p:spTree>
    <p:extLst>
      <p:ext uri="{BB962C8B-B14F-4D97-AF65-F5344CB8AC3E}">
        <p14:creationId xmlns:p14="http://schemas.microsoft.com/office/powerpoint/2010/main" val="564249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2F2C7BE-AB3A-4500-8766-D629D1125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81" y="1340768"/>
            <a:ext cx="5744191" cy="3961198"/>
          </a:xfrm>
          <a:prstGeom prst="rect">
            <a:avLst/>
          </a:prstGeom>
        </p:spPr>
      </p:pic>
      <p:sp>
        <p:nvSpPr>
          <p:cNvPr id="3" name="مستطيل 2">
            <a:extLst>
              <a:ext uri="{FF2B5EF4-FFF2-40B4-BE49-F238E27FC236}">
                <a16:creationId xmlns:a16="http://schemas.microsoft.com/office/drawing/2014/main" id="{C57F1846-796D-4E74-ACCE-A9425BBF1475}"/>
              </a:ext>
            </a:extLst>
          </p:cNvPr>
          <p:cNvSpPr/>
          <p:nvPr/>
        </p:nvSpPr>
        <p:spPr>
          <a:xfrm>
            <a:off x="2346642" y="188640"/>
            <a:ext cx="7498715"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sp>
        <p:nvSpPr>
          <p:cNvPr id="4" name="مستطيل 3">
            <a:extLst>
              <a:ext uri="{FF2B5EF4-FFF2-40B4-BE49-F238E27FC236}">
                <a16:creationId xmlns:a16="http://schemas.microsoft.com/office/drawing/2014/main" id="{497B1D5F-4A85-4922-B884-97D9C95D0872}"/>
              </a:ext>
            </a:extLst>
          </p:cNvPr>
          <p:cNvSpPr/>
          <p:nvPr/>
        </p:nvSpPr>
        <p:spPr>
          <a:xfrm>
            <a:off x="479049" y="5530764"/>
            <a:ext cx="5270902" cy="923330"/>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فيروس الأنفلونزا</a:t>
            </a:r>
          </a:p>
        </p:txBody>
      </p:sp>
      <p:sp>
        <p:nvSpPr>
          <p:cNvPr id="5" name="مستطيل 4">
            <a:extLst>
              <a:ext uri="{FF2B5EF4-FFF2-40B4-BE49-F238E27FC236}">
                <a16:creationId xmlns:a16="http://schemas.microsoft.com/office/drawing/2014/main" id="{780B265F-EC73-4326-9B9F-3111D2AB522E}"/>
              </a:ext>
            </a:extLst>
          </p:cNvPr>
          <p:cNvSpPr/>
          <p:nvPr/>
        </p:nvSpPr>
        <p:spPr>
          <a:xfrm>
            <a:off x="6730497" y="5530764"/>
            <a:ext cx="5270902" cy="923330"/>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فيروس الأنفلونزا</a:t>
            </a:r>
          </a:p>
        </p:txBody>
      </p:sp>
      <p:pic>
        <p:nvPicPr>
          <p:cNvPr id="6" name="صورة 5">
            <a:extLst>
              <a:ext uri="{FF2B5EF4-FFF2-40B4-BE49-F238E27FC236}">
                <a16:creationId xmlns:a16="http://schemas.microsoft.com/office/drawing/2014/main" id="{C0661E7F-F8F9-477A-9494-B8F76BB43E6F}"/>
              </a:ext>
            </a:extLst>
          </p:cNvPr>
          <p:cNvPicPr>
            <a:picLocks noChangeAspect="1"/>
          </p:cNvPicPr>
          <p:nvPr/>
        </p:nvPicPr>
        <p:blipFill rotWithShape="1">
          <a:blip r:embed="rId3">
            <a:extLst>
              <a:ext uri="{28A0092B-C50C-407E-A947-70E740481C1C}">
                <a14:useLocalDpi xmlns:a14="http://schemas.microsoft.com/office/drawing/2010/main" val="0"/>
              </a:ext>
            </a:extLst>
          </a:blip>
          <a:srcRect l="49430" t="44864" r="25553" b="4020"/>
          <a:stretch/>
        </p:blipFill>
        <p:spPr>
          <a:xfrm>
            <a:off x="6730497" y="1340768"/>
            <a:ext cx="5159504" cy="3961198"/>
          </a:xfrm>
          <a:prstGeom prst="rect">
            <a:avLst/>
          </a:prstGeom>
        </p:spPr>
      </p:pic>
    </p:spTree>
    <p:extLst>
      <p:ext uri="{BB962C8B-B14F-4D97-AF65-F5344CB8AC3E}">
        <p14:creationId xmlns:p14="http://schemas.microsoft.com/office/powerpoint/2010/main" val="941607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60F6038-C090-461C-915D-FF16EF880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94" y="1350940"/>
            <a:ext cx="5721866" cy="3940851"/>
          </a:xfrm>
          <a:prstGeom prst="rect">
            <a:avLst/>
          </a:prstGeom>
        </p:spPr>
      </p:pic>
      <p:sp>
        <p:nvSpPr>
          <p:cNvPr id="3" name="مستطيل 2">
            <a:extLst>
              <a:ext uri="{FF2B5EF4-FFF2-40B4-BE49-F238E27FC236}">
                <a16:creationId xmlns:a16="http://schemas.microsoft.com/office/drawing/2014/main" id="{A36FF300-5560-47CB-A543-826CB2212924}"/>
              </a:ext>
            </a:extLst>
          </p:cNvPr>
          <p:cNvSpPr/>
          <p:nvPr/>
        </p:nvSpPr>
        <p:spPr>
          <a:xfrm>
            <a:off x="2428534" y="188640"/>
            <a:ext cx="7031252"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pic>
        <p:nvPicPr>
          <p:cNvPr id="4" name="صورة 3">
            <a:extLst>
              <a:ext uri="{FF2B5EF4-FFF2-40B4-BE49-F238E27FC236}">
                <a16:creationId xmlns:a16="http://schemas.microsoft.com/office/drawing/2014/main" id="{C148B590-7542-40D6-9413-239578076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0941"/>
            <a:ext cx="5721867" cy="3940851"/>
          </a:xfrm>
          <a:prstGeom prst="rect">
            <a:avLst/>
          </a:prstGeom>
        </p:spPr>
      </p:pic>
      <p:sp>
        <p:nvSpPr>
          <p:cNvPr id="5" name="مستطيل 4">
            <a:extLst>
              <a:ext uri="{FF2B5EF4-FFF2-40B4-BE49-F238E27FC236}">
                <a16:creationId xmlns:a16="http://schemas.microsoft.com/office/drawing/2014/main" id="{8B68DA98-95E3-40CD-A366-272BCDF0A9BA}"/>
              </a:ext>
            </a:extLst>
          </p:cNvPr>
          <p:cNvSpPr/>
          <p:nvPr/>
        </p:nvSpPr>
        <p:spPr>
          <a:xfrm>
            <a:off x="1165797" y="5530764"/>
            <a:ext cx="3834859" cy="923330"/>
          </a:xfrm>
          <a:prstGeom prst="rect">
            <a:avLst/>
          </a:prstGeom>
          <a:solidFill>
            <a:srgbClr val="FEFFAE"/>
          </a:solid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فيروس</a:t>
            </a:r>
            <a:r>
              <a:rPr lang="ar-SA" sz="5400" b="0" cap="none" spc="0" dirty="0">
                <a:ln w="0"/>
                <a:solidFill>
                  <a:schemeClr val="tx1"/>
                </a:solidFill>
                <a:effectLst>
                  <a:outerShdw blurRad="38100" dist="19050" dir="2700000" algn="tl" rotWithShape="0">
                    <a:schemeClr val="dk1">
                      <a:alpha val="40000"/>
                    </a:schemeClr>
                  </a:outerShdw>
                </a:effectLst>
              </a:rPr>
              <a:t> </a:t>
            </a:r>
            <a:r>
              <a:rPr lang="ar-SA" sz="5400" b="0" cap="none" spc="0" dirty="0" err="1">
                <a:ln w="0"/>
                <a:solidFill>
                  <a:schemeClr val="tx1"/>
                </a:solidFill>
                <a:effectLst>
                  <a:outerShdw blurRad="38100" dist="19050" dir="2700000" algn="tl" rotWithShape="0">
                    <a:schemeClr val="dk1">
                      <a:alpha val="40000"/>
                    </a:schemeClr>
                  </a:outerShdw>
                </a:effectLst>
              </a:rPr>
              <a:t>الأيدز</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7A9B4CC5-0FA9-4981-95B3-36D069F6B009}"/>
              </a:ext>
            </a:extLst>
          </p:cNvPr>
          <p:cNvSpPr/>
          <p:nvPr/>
        </p:nvSpPr>
        <p:spPr>
          <a:xfrm>
            <a:off x="6929773" y="5530764"/>
            <a:ext cx="4054319" cy="923330"/>
          </a:xfrm>
          <a:prstGeom prst="rect">
            <a:avLst/>
          </a:prstGeom>
          <a:solidFill>
            <a:srgbClr val="FEFFAE"/>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فيروس </a:t>
            </a:r>
            <a:r>
              <a:rPr lang="ar-SA" sz="5400" b="0" cap="none" spc="0" dirty="0" err="1">
                <a:ln w="0"/>
                <a:solidFill>
                  <a:schemeClr val="tx1"/>
                </a:solidFill>
                <a:effectLst>
                  <a:outerShdw blurRad="38100" dist="19050" dir="2700000" algn="tl" rotWithShape="0">
                    <a:schemeClr val="dk1">
                      <a:alpha val="40000"/>
                    </a:schemeClr>
                  </a:outerShdw>
                </a:effectLst>
              </a:rPr>
              <a:t>الأيدز</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2323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2469B59-BBD4-446E-9900-63111C0B5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81" y="1361115"/>
            <a:ext cx="5896209" cy="3940850"/>
          </a:xfrm>
          <a:prstGeom prst="rect">
            <a:avLst/>
          </a:prstGeom>
        </p:spPr>
      </p:pic>
      <p:sp>
        <p:nvSpPr>
          <p:cNvPr id="3" name="مستطيل 2">
            <a:extLst>
              <a:ext uri="{FF2B5EF4-FFF2-40B4-BE49-F238E27FC236}">
                <a16:creationId xmlns:a16="http://schemas.microsoft.com/office/drawing/2014/main" id="{11EB5B7C-526C-4C98-8D54-4C571B6D1EF8}"/>
              </a:ext>
            </a:extLst>
          </p:cNvPr>
          <p:cNvSpPr/>
          <p:nvPr/>
        </p:nvSpPr>
        <p:spPr>
          <a:xfrm>
            <a:off x="1811724" y="188640"/>
            <a:ext cx="7697166"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pic>
        <p:nvPicPr>
          <p:cNvPr id="4" name="صورة 3">
            <a:extLst>
              <a:ext uri="{FF2B5EF4-FFF2-40B4-BE49-F238E27FC236}">
                <a16:creationId xmlns:a16="http://schemas.microsoft.com/office/drawing/2014/main" id="{F41CAC2A-F882-4CB1-B699-AA2A67A8C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404" y="1361114"/>
            <a:ext cx="5305515" cy="3940851"/>
          </a:xfrm>
          <a:prstGeom prst="rect">
            <a:avLst/>
          </a:prstGeom>
        </p:spPr>
      </p:pic>
      <p:sp>
        <p:nvSpPr>
          <p:cNvPr id="5" name="مستطيل 4">
            <a:extLst>
              <a:ext uri="{FF2B5EF4-FFF2-40B4-BE49-F238E27FC236}">
                <a16:creationId xmlns:a16="http://schemas.microsoft.com/office/drawing/2014/main" id="{C7A77ECE-05D6-4534-AE8B-85076374D956}"/>
              </a:ext>
            </a:extLst>
          </p:cNvPr>
          <p:cNvSpPr/>
          <p:nvPr/>
        </p:nvSpPr>
        <p:spPr>
          <a:xfrm>
            <a:off x="6723107" y="5345921"/>
            <a:ext cx="5130108" cy="1323439"/>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a:t>
            </a:r>
            <a:r>
              <a:rPr lang="ar-SA" sz="4000" b="0" cap="none" spc="0" dirty="0" err="1">
                <a:ln w="0"/>
                <a:solidFill>
                  <a:schemeClr val="tx1"/>
                </a:solidFill>
                <a:effectLst>
                  <a:outerShdw blurRad="38100" dist="19050" dir="2700000" algn="tl" rotWithShape="0">
                    <a:schemeClr val="dk1">
                      <a:alpha val="40000"/>
                    </a:schemeClr>
                  </a:outerShdw>
                </a:effectLst>
              </a:rPr>
              <a:t>البكتيريو</a:t>
            </a:r>
            <a:r>
              <a:rPr lang="ar-SA" sz="4000" b="0" cap="none" spc="0" dirty="0">
                <a:ln w="0"/>
                <a:solidFill>
                  <a:schemeClr val="tx1"/>
                </a:solidFill>
                <a:effectLst>
                  <a:outerShdw blurRad="38100" dist="19050" dir="2700000" algn="tl" rotWithShape="0">
                    <a:schemeClr val="dk1">
                      <a:alpha val="40000"/>
                    </a:schemeClr>
                  </a:outerShdw>
                </a:effectLst>
              </a:rPr>
              <a:t> فاج </a:t>
            </a:r>
          </a:p>
          <a:p>
            <a:pPr algn="ctr"/>
            <a:r>
              <a:rPr lang="ar-SA" sz="4000" dirty="0">
                <a:ln w="0"/>
                <a:effectLst>
                  <a:outerShdw blurRad="38100" dist="19050" dir="2700000" algn="tl" rotWithShape="0">
                    <a:schemeClr val="dk1">
                      <a:alpha val="40000"/>
                    </a:schemeClr>
                  </a:outerShdw>
                </a:effectLst>
              </a:rPr>
              <a:t>(آكل البكتيريا)</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25C88269-91D4-4FFD-A9CD-9E2EC84C36E6}"/>
              </a:ext>
            </a:extLst>
          </p:cNvPr>
          <p:cNvSpPr/>
          <p:nvPr/>
        </p:nvSpPr>
        <p:spPr>
          <a:xfrm>
            <a:off x="530199" y="5361015"/>
            <a:ext cx="5130108" cy="1323439"/>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a:t>
            </a:r>
            <a:r>
              <a:rPr lang="ar-SA" sz="4000" b="0" cap="none" spc="0" dirty="0" err="1">
                <a:ln w="0"/>
                <a:solidFill>
                  <a:schemeClr val="tx1"/>
                </a:solidFill>
                <a:effectLst>
                  <a:outerShdw blurRad="38100" dist="19050" dir="2700000" algn="tl" rotWithShape="0">
                    <a:schemeClr val="dk1">
                      <a:alpha val="40000"/>
                    </a:schemeClr>
                  </a:outerShdw>
                </a:effectLst>
              </a:rPr>
              <a:t>البكتيريو</a:t>
            </a:r>
            <a:r>
              <a:rPr lang="ar-SA" sz="4000" b="0" cap="none" spc="0" dirty="0">
                <a:ln w="0"/>
                <a:solidFill>
                  <a:schemeClr val="tx1"/>
                </a:solidFill>
                <a:effectLst>
                  <a:outerShdw blurRad="38100" dist="19050" dir="2700000" algn="tl" rotWithShape="0">
                    <a:schemeClr val="dk1">
                      <a:alpha val="40000"/>
                    </a:schemeClr>
                  </a:outerShdw>
                </a:effectLst>
              </a:rPr>
              <a:t> فاج </a:t>
            </a:r>
          </a:p>
          <a:p>
            <a:pPr algn="ctr"/>
            <a:r>
              <a:rPr lang="ar-SA" sz="4000" dirty="0">
                <a:ln w="0"/>
                <a:effectLst>
                  <a:outerShdw blurRad="38100" dist="19050" dir="2700000" algn="tl" rotWithShape="0">
                    <a:schemeClr val="dk1">
                      <a:alpha val="40000"/>
                    </a:schemeClr>
                  </a:outerShdw>
                </a:effectLst>
              </a:rPr>
              <a:t>(آكل البكتيريا)</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7387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48E2064-F0E0-48EF-BCAA-E1187C46F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64" y="1361115"/>
            <a:ext cx="6208886" cy="3940850"/>
          </a:xfrm>
          <a:prstGeom prst="rect">
            <a:avLst/>
          </a:prstGeom>
        </p:spPr>
      </p:pic>
      <p:sp>
        <p:nvSpPr>
          <p:cNvPr id="3" name="مستطيل 2">
            <a:extLst>
              <a:ext uri="{FF2B5EF4-FFF2-40B4-BE49-F238E27FC236}">
                <a16:creationId xmlns:a16="http://schemas.microsoft.com/office/drawing/2014/main" id="{74CDF43B-0A77-4A5B-8370-53243CBBEC97}"/>
              </a:ext>
            </a:extLst>
          </p:cNvPr>
          <p:cNvSpPr/>
          <p:nvPr/>
        </p:nvSpPr>
        <p:spPr>
          <a:xfrm>
            <a:off x="2043325" y="313213"/>
            <a:ext cx="8105349"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pic>
        <p:nvPicPr>
          <p:cNvPr id="4" name="صورة 3">
            <a:extLst>
              <a:ext uri="{FF2B5EF4-FFF2-40B4-BE49-F238E27FC236}">
                <a16:creationId xmlns:a16="http://schemas.microsoft.com/office/drawing/2014/main" id="{E0788B7D-DD1F-4D5A-9025-A3FB5CCFB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968" y="1361115"/>
            <a:ext cx="5586868" cy="3940850"/>
          </a:xfrm>
          <a:prstGeom prst="rect">
            <a:avLst/>
          </a:prstGeom>
        </p:spPr>
      </p:pic>
      <p:sp>
        <p:nvSpPr>
          <p:cNvPr id="5" name="مستطيل 4">
            <a:extLst>
              <a:ext uri="{FF2B5EF4-FFF2-40B4-BE49-F238E27FC236}">
                <a16:creationId xmlns:a16="http://schemas.microsoft.com/office/drawing/2014/main" id="{9F6FDE91-2BE4-40C3-87AA-ECB9624E88AD}"/>
              </a:ext>
            </a:extLst>
          </p:cNvPr>
          <p:cNvSpPr/>
          <p:nvPr/>
        </p:nvSpPr>
        <p:spPr>
          <a:xfrm>
            <a:off x="7086782" y="5551110"/>
            <a:ext cx="3884253" cy="707886"/>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a:t>
            </a:r>
            <a:r>
              <a:rPr lang="ar-SA" sz="4000" b="0" cap="none" spc="0" dirty="0" err="1">
                <a:ln w="0"/>
                <a:solidFill>
                  <a:schemeClr val="tx1"/>
                </a:solidFill>
                <a:effectLst>
                  <a:outerShdw blurRad="38100" dist="19050" dir="2700000" algn="tl" rotWithShape="0">
                    <a:schemeClr val="dk1">
                      <a:alpha val="40000"/>
                    </a:schemeClr>
                  </a:outerShdw>
                </a:effectLst>
              </a:rPr>
              <a:t>الأيبولا</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2102AC61-356C-438B-ABD9-AB5A920287E2}"/>
              </a:ext>
            </a:extLst>
          </p:cNvPr>
          <p:cNvSpPr/>
          <p:nvPr/>
        </p:nvSpPr>
        <p:spPr>
          <a:xfrm>
            <a:off x="1046486" y="5551110"/>
            <a:ext cx="3884253" cy="707886"/>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a:t>
            </a:r>
            <a:r>
              <a:rPr lang="ar-SA" sz="4000" b="0" cap="none" spc="0" dirty="0" err="1">
                <a:ln w="0"/>
                <a:solidFill>
                  <a:schemeClr val="tx1"/>
                </a:solidFill>
                <a:effectLst>
                  <a:outerShdw blurRad="38100" dist="19050" dir="2700000" algn="tl" rotWithShape="0">
                    <a:schemeClr val="dk1">
                      <a:alpha val="40000"/>
                    </a:schemeClr>
                  </a:outerShdw>
                </a:effectLst>
              </a:rPr>
              <a:t>الأيبولا</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72799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498AF4D-6BCE-43AD-8567-84DBA6612618}"/>
              </a:ext>
            </a:extLst>
          </p:cNvPr>
          <p:cNvPicPr>
            <a:picLocks noChangeAspect="1"/>
          </p:cNvPicPr>
          <p:nvPr/>
        </p:nvPicPr>
        <p:blipFill rotWithShape="1">
          <a:blip r:embed="rId2">
            <a:extLst>
              <a:ext uri="{28A0092B-C50C-407E-A947-70E740481C1C}">
                <a14:useLocalDpi xmlns:a14="http://schemas.microsoft.com/office/drawing/2010/main" val="0"/>
              </a:ext>
            </a:extLst>
          </a:blip>
          <a:srcRect t="45924" r="76263"/>
          <a:stretch/>
        </p:blipFill>
        <p:spPr>
          <a:xfrm>
            <a:off x="251081" y="1361115"/>
            <a:ext cx="5952771" cy="3940850"/>
          </a:xfrm>
          <a:prstGeom prst="rect">
            <a:avLst/>
          </a:prstGeom>
        </p:spPr>
      </p:pic>
      <p:sp>
        <p:nvSpPr>
          <p:cNvPr id="3" name="مستطيل 2">
            <a:extLst>
              <a:ext uri="{FF2B5EF4-FFF2-40B4-BE49-F238E27FC236}">
                <a16:creationId xmlns:a16="http://schemas.microsoft.com/office/drawing/2014/main" id="{1273E707-D8F0-46A8-925A-A11EDFD564A2}"/>
              </a:ext>
            </a:extLst>
          </p:cNvPr>
          <p:cNvSpPr/>
          <p:nvPr/>
        </p:nvSpPr>
        <p:spPr>
          <a:xfrm>
            <a:off x="1355216" y="188640"/>
            <a:ext cx="8265614"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pic>
        <p:nvPicPr>
          <p:cNvPr id="4" name="صورة 3">
            <a:extLst>
              <a:ext uri="{FF2B5EF4-FFF2-40B4-BE49-F238E27FC236}">
                <a16:creationId xmlns:a16="http://schemas.microsoft.com/office/drawing/2014/main" id="{F1F588C6-F0A9-4384-B2A6-13595C0E64C1}"/>
              </a:ext>
            </a:extLst>
          </p:cNvPr>
          <p:cNvPicPr>
            <a:picLocks noChangeAspect="1"/>
          </p:cNvPicPr>
          <p:nvPr/>
        </p:nvPicPr>
        <p:blipFill rotWithShape="1">
          <a:blip r:embed="rId2">
            <a:extLst>
              <a:ext uri="{28A0092B-C50C-407E-A947-70E740481C1C}">
                <a14:useLocalDpi xmlns:a14="http://schemas.microsoft.com/office/drawing/2010/main" val="0"/>
              </a:ext>
            </a:extLst>
          </a:blip>
          <a:srcRect l="24343" t="45469" r="50727" b="4540"/>
          <a:stretch/>
        </p:blipFill>
        <p:spPr>
          <a:xfrm>
            <a:off x="6361054" y="1361115"/>
            <a:ext cx="5579865" cy="3940850"/>
          </a:xfrm>
          <a:prstGeom prst="rect">
            <a:avLst/>
          </a:prstGeom>
        </p:spPr>
      </p:pic>
      <p:sp>
        <p:nvSpPr>
          <p:cNvPr id="5" name="مستطيل 4">
            <a:extLst>
              <a:ext uri="{FF2B5EF4-FFF2-40B4-BE49-F238E27FC236}">
                <a16:creationId xmlns:a16="http://schemas.microsoft.com/office/drawing/2014/main" id="{0E154E15-8A32-4817-A9FF-65A562EC6B50}"/>
              </a:ext>
            </a:extLst>
          </p:cNvPr>
          <p:cNvSpPr/>
          <p:nvPr/>
        </p:nvSpPr>
        <p:spPr>
          <a:xfrm>
            <a:off x="7428128" y="5551121"/>
            <a:ext cx="3882225" cy="707886"/>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الفيروس الغدي</a:t>
            </a:r>
          </a:p>
        </p:txBody>
      </p:sp>
      <p:sp>
        <p:nvSpPr>
          <p:cNvPr id="6" name="مستطيل 5">
            <a:extLst>
              <a:ext uri="{FF2B5EF4-FFF2-40B4-BE49-F238E27FC236}">
                <a16:creationId xmlns:a16="http://schemas.microsoft.com/office/drawing/2014/main" id="{A082B3F3-9A99-4168-938F-1F1F22AB90AE}"/>
              </a:ext>
            </a:extLst>
          </p:cNvPr>
          <p:cNvSpPr/>
          <p:nvPr/>
        </p:nvSpPr>
        <p:spPr>
          <a:xfrm>
            <a:off x="1032866" y="5445224"/>
            <a:ext cx="4001664" cy="1323439"/>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تبرقش </a:t>
            </a:r>
          </a:p>
          <a:p>
            <a:pPr algn="ctr"/>
            <a:r>
              <a:rPr lang="ar-SA" sz="4000" b="0" cap="none" spc="0" dirty="0">
                <a:ln w="0"/>
                <a:solidFill>
                  <a:schemeClr val="tx1"/>
                </a:solidFill>
                <a:effectLst>
                  <a:outerShdw blurRad="38100" dist="19050" dir="2700000" algn="tl" rotWithShape="0">
                    <a:schemeClr val="dk1">
                      <a:alpha val="40000"/>
                    </a:schemeClr>
                  </a:outerShdw>
                </a:effectLst>
              </a:rPr>
              <a:t>أوراق التبغ</a:t>
            </a:r>
          </a:p>
        </p:txBody>
      </p:sp>
    </p:spTree>
    <p:extLst>
      <p:ext uri="{BB962C8B-B14F-4D97-AF65-F5344CB8AC3E}">
        <p14:creationId xmlns:p14="http://schemas.microsoft.com/office/powerpoint/2010/main" val="3404171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0847D15-BAFE-465B-BD5A-D1EE711E6B14}"/>
              </a:ext>
            </a:extLst>
          </p:cNvPr>
          <p:cNvSpPr txBox="1">
            <a:spLocks noChangeArrowheads="1"/>
          </p:cNvSpPr>
          <p:nvPr/>
        </p:nvSpPr>
        <p:spPr bwMode="auto">
          <a:xfrm>
            <a:off x="9209388" y="2688818"/>
            <a:ext cx="2880000" cy="39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a:ln>
                <a:noFill/>
              </a:ln>
              <a:solidFill>
                <a:schemeClr val="tx1"/>
              </a:solidFill>
              <a:effectLst/>
              <a:latin typeface="Arial" panose="020B0604020202020204" pitchFamily="34" charset="0"/>
            </a:endParaRPr>
          </a:p>
        </p:txBody>
      </p:sp>
      <p:sp>
        <p:nvSpPr>
          <p:cNvPr id="3" name="Text Box 3">
            <a:extLst>
              <a:ext uri="{FF2B5EF4-FFF2-40B4-BE49-F238E27FC236}">
                <a16:creationId xmlns:a16="http://schemas.microsoft.com/office/drawing/2014/main" id="{D30F7E2D-1F35-41D2-B5C7-8D4485BC2FF0}"/>
              </a:ext>
            </a:extLst>
          </p:cNvPr>
          <p:cNvSpPr txBox="1">
            <a:spLocks noChangeArrowheads="1"/>
          </p:cNvSpPr>
          <p:nvPr/>
        </p:nvSpPr>
        <p:spPr bwMode="auto">
          <a:xfrm>
            <a:off x="277792" y="195114"/>
            <a:ext cx="11660693" cy="2044994"/>
          </a:xfrm>
          <a:prstGeom prst="rect">
            <a:avLst/>
          </a:prstGeom>
          <a:solidFill>
            <a:srgbClr val="FFFF00"/>
          </a:solidFill>
          <a:ln w="38100">
            <a:solidFill>
              <a:schemeClr val="tx1"/>
            </a:solidFill>
            <a:prstDash val="solid"/>
            <a:miter lim="800000"/>
            <a:headEnd/>
            <a:tailEnd/>
            <a:extLst>
              <a:ext uri="{C807C97D-BFC1-408E-A445-0C87EB9F89A2}">
                <ask:lineSketchStyleProps xmlns:ask="http://schemas.microsoft.com/office/drawing/2018/sketchyshapes">
                  <ask:type>
                    <ask:lineSketchNone/>
                  </ask:type>
                </ask:lineSketchStyleProps>
              </a:ext>
            </a:extLst>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ar-SA" altLang="ar-SA" sz="4000" b="1" dirty="0">
                <a:latin typeface="Arial" panose="020B0604020202020204" pitchFamily="34" charset="0"/>
                <a:ea typeface="Arial" panose="020B0604020202020204" pitchFamily="34" charset="0"/>
              </a:rPr>
              <a:t>بالتعاون مع زميلاتكِ في المجموعة </a:t>
            </a:r>
            <a:r>
              <a:rPr kumimoji="0" lang="ar-SA" altLang="ar-SA" sz="4000" b="1" i="0" u="sng" strike="noStrike" cap="none" normalizeH="0" baseline="0" dirty="0">
                <a:ln>
                  <a:noFill/>
                </a:ln>
                <a:solidFill>
                  <a:srgbClr val="FF0000"/>
                </a:solidFill>
                <a:effectLst/>
                <a:latin typeface="Arial" panose="020B0604020202020204" pitchFamily="34" charset="0"/>
                <a:ea typeface="Arial" panose="020B0604020202020204" pitchFamily="34" charset="0"/>
                <a:cs typeface="Arial" panose="020B0604020202020204" pitchFamily="34" charset="0"/>
              </a:rPr>
              <a:t>اكملي</a:t>
            </a:r>
            <a:r>
              <a:rPr kumimoji="0" lang="ar-SA" altLang="ar-SA" sz="4000" b="1" i="0" u="none" strike="noStrike" cap="none" normalizeH="0" baseline="0" dirty="0">
                <a:ln>
                  <a:noFill/>
                </a:ln>
                <a:solidFill>
                  <a:srgbClr val="FF0000"/>
                </a:solidFill>
                <a:effectLst/>
                <a:latin typeface="Arial" panose="020B0604020202020204" pitchFamily="34" charset="0"/>
                <a:ea typeface="Arial" panose="020B0604020202020204" pitchFamily="34" charset="0"/>
                <a:cs typeface="Arial" panose="020B0604020202020204" pitchFamily="34" charset="0"/>
              </a:rPr>
              <a:t> كتابة البيانات الناقصة </a:t>
            </a:r>
            <a:r>
              <a:rPr kumimoji="0" lang="ar-SA" altLang="ar-SA" sz="4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في كل شكل من الأشكال الفيروسية التالية </a:t>
            </a: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4000" b="1" i="0" u="sng" strike="noStrike" cap="none" normalizeH="0" baseline="0" dirty="0">
                <a:ln>
                  <a:noFill/>
                </a:ln>
                <a:solidFill>
                  <a:srgbClr val="FF0000"/>
                </a:solidFill>
                <a:effectLst/>
                <a:latin typeface="Arial" panose="020B0604020202020204" pitchFamily="34" charset="0"/>
                <a:ea typeface="Arial" panose="020B0604020202020204" pitchFamily="34" charset="0"/>
                <a:cs typeface="Arial" panose="020B0604020202020204" pitchFamily="34" charset="0"/>
              </a:rPr>
              <a:t>ناقشي</a:t>
            </a:r>
            <a:r>
              <a:rPr kumimoji="0" lang="ar-SA" altLang="ar-SA" sz="4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مع زميلاتكـِ </a:t>
            </a:r>
            <a:r>
              <a:rPr kumimoji="0" lang="ar-SA" altLang="ar-SA" sz="4000" b="1" i="0" u="none" strike="noStrike" cap="none" normalizeH="0" baseline="0" dirty="0">
                <a:ln>
                  <a:noFill/>
                </a:ln>
                <a:solidFill>
                  <a:srgbClr val="FF0000"/>
                </a:solidFill>
                <a:effectLst/>
                <a:latin typeface="Arial" panose="020B0604020202020204" pitchFamily="34" charset="0"/>
                <a:ea typeface="Arial" panose="020B0604020202020204" pitchFamily="34" charset="0"/>
                <a:cs typeface="Arial" panose="020B0604020202020204" pitchFamily="34" charset="0"/>
              </a:rPr>
              <a:t>وجه الشبه و الاختلاف</a:t>
            </a:r>
            <a:r>
              <a:rPr kumimoji="0" lang="ar-SA" altLang="ar-SA" sz="4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بين أنواع الفيروسات</a:t>
            </a:r>
          </a:p>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40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4000" b="1" i="0" u="none" strike="noStrike" cap="none" normalizeH="0" baseline="0" noProof="1">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40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DB0ACFD1-3AB2-4566-8ABF-A265926988E4}"/>
              </a:ext>
            </a:extLst>
          </p:cNvPr>
          <p:cNvSpPr txBox="1">
            <a:spLocks noChangeArrowheads="1"/>
          </p:cNvSpPr>
          <p:nvPr/>
        </p:nvSpPr>
        <p:spPr bwMode="auto">
          <a:xfrm>
            <a:off x="189552" y="2737591"/>
            <a:ext cx="2880000" cy="39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a:ln>
                <a:noFill/>
              </a:ln>
              <a:solidFill>
                <a:schemeClr val="tx1"/>
              </a:solidFill>
              <a:effectLst/>
              <a:latin typeface="Arial" panose="020B0604020202020204" pitchFamily="34" charset="0"/>
            </a:endParaRPr>
          </a:p>
        </p:txBody>
      </p:sp>
      <p:sp>
        <p:nvSpPr>
          <p:cNvPr id="5" name="Text Box 2">
            <a:extLst>
              <a:ext uri="{FF2B5EF4-FFF2-40B4-BE49-F238E27FC236}">
                <a16:creationId xmlns:a16="http://schemas.microsoft.com/office/drawing/2014/main" id="{DDB4AEB6-DF39-4D78-AAED-7ED4167D5A72}"/>
              </a:ext>
            </a:extLst>
          </p:cNvPr>
          <p:cNvSpPr txBox="1">
            <a:spLocks noChangeArrowheads="1"/>
          </p:cNvSpPr>
          <p:nvPr/>
        </p:nvSpPr>
        <p:spPr bwMode="auto">
          <a:xfrm>
            <a:off x="6202776" y="2702886"/>
            <a:ext cx="2880000" cy="396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930474F7-275C-4CD7-A2A6-EC130A43F586}"/>
              </a:ext>
            </a:extLst>
          </p:cNvPr>
          <p:cNvSpPr txBox="1">
            <a:spLocks noChangeArrowheads="1"/>
          </p:cNvSpPr>
          <p:nvPr/>
        </p:nvSpPr>
        <p:spPr bwMode="auto">
          <a:xfrm>
            <a:off x="3196164" y="2702886"/>
            <a:ext cx="2880000" cy="396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61072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D686C7E9-D040-4688-9E54-507274768837}"/>
              </a:ext>
            </a:extLst>
          </p:cNvPr>
          <p:cNvPicPr>
            <a:picLocks noChangeAspect="1"/>
          </p:cNvPicPr>
          <p:nvPr/>
        </p:nvPicPr>
        <p:blipFill>
          <a:blip r:embed="rId2"/>
          <a:stretch>
            <a:fillRect/>
          </a:stretch>
        </p:blipFill>
        <p:spPr>
          <a:xfrm>
            <a:off x="7330918" y="1267924"/>
            <a:ext cx="4649362" cy="5165958"/>
          </a:xfrm>
          <a:prstGeom prst="rect">
            <a:avLst/>
          </a:prstGeom>
        </p:spPr>
      </p:pic>
      <p:sp>
        <p:nvSpPr>
          <p:cNvPr id="4" name="مستطيل 3">
            <a:extLst>
              <a:ext uri="{FF2B5EF4-FFF2-40B4-BE49-F238E27FC236}">
                <a16:creationId xmlns:a16="http://schemas.microsoft.com/office/drawing/2014/main" id="{3FCCF7CB-3BCB-46E9-A47C-F70895658D0D}"/>
              </a:ext>
            </a:extLst>
          </p:cNvPr>
          <p:cNvSpPr/>
          <p:nvPr/>
        </p:nvSpPr>
        <p:spPr>
          <a:xfrm>
            <a:off x="2333908" y="203747"/>
            <a:ext cx="7524183" cy="830997"/>
          </a:xfrm>
          <a:prstGeom prst="rect">
            <a:avLst/>
          </a:prstGeom>
          <a:solidFill>
            <a:srgbClr val="FFFF00"/>
          </a:solidFill>
        </p:spPr>
        <p:txBody>
          <a:bodyPr wrap="square" lIns="91440" tIns="45720" rIns="91440" bIns="45720">
            <a:spAutoFit/>
          </a:bodyPr>
          <a:lstStyle/>
          <a:p>
            <a:pPr algn="ctr"/>
            <a:r>
              <a:rPr lang="ar-SA" sz="4800" cap="none" spc="0" dirty="0">
                <a:ln w="0"/>
                <a:solidFill>
                  <a:schemeClr val="tx1"/>
                </a:solidFill>
                <a:effectLst>
                  <a:outerShdw blurRad="38100" dist="19050" dir="2700000" algn="tl" rotWithShape="0">
                    <a:schemeClr val="dk1">
                      <a:alpha val="40000"/>
                    </a:schemeClr>
                  </a:outerShdw>
                </a:effectLst>
              </a:rPr>
              <a:t>يتركب الفيروس من جزئيين رئيسيين </a:t>
            </a:r>
          </a:p>
        </p:txBody>
      </p:sp>
      <p:pic>
        <p:nvPicPr>
          <p:cNvPr id="5" name="صورة 4">
            <a:extLst>
              <a:ext uri="{FF2B5EF4-FFF2-40B4-BE49-F238E27FC236}">
                <a16:creationId xmlns:a16="http://schemas.microsoft.com/office/drawing/2014/main" id="{83EDB2C2-244D-4BBF-A2F7-8C2325666AAD}"/>
              </a:ext>
            </a:extLst>
          </p:cNvPr>
          <p:cNvPicPr>
            <a:picLocks noChangeAspect="1"/>
          </p:cNvPicPr>
          <p:nvPr/>
        </p:nvPicPr>
        <p:blipFill>
          <a:blip r:embed="rId3"/>
          <a:stretch>
            <a:fillRect/>
          </a:stretch>
        </p:blipFill>
        <p:spPr>
          <a:xfrm>
            <a:off x="529876" y="1500889"/>
            <a:ext cx="3994385" cy="4737865"/>
          </a:xfrm>
          <a:prstGeom prst="rect">
            <a:avLst/>
          </a:prstGeom>
        </p:spPr>
      </p:pic>
      <p:sp>
        <p:nvSpPr>
          <p:cNvPr id="6" name="مستطيل 5">
            <a:extLst>
              <a:ext uri="{FF2B5EF4-FFF2-40B4-BE49-F238E27FC236}">
                <a16:creationId xmlns:a16="http://schemas.microsoft.com/office/drawing/2014/main" id="{42CA16F3-26C7-4F1B-A8D4-9D4D600943D1}"/>
              </a:ext>
            </a:extLst>
          </p:cNvPr>
          <p:cNvSpPr/>
          <p:nvPr/>
        </p:nvSpPr>
        <p:spPr>
          <a:xfrm>
            <a:off x="3336533" y="1267924"/>
            <a:ext cx="5092860" cy="769441"/>
          </a:xfrm>
          <a:prstGeom prst="rect">
            <a:avLst/>
          </a:prstGeom>
          <a:solidFill>
            <a:srgbClr val="BFFEFE"/>
          </a:solidFill>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الغلاف البروتيني</a:t>
            </a:r>
            <a:r>
              <a:rPr lang="ar-SA" sz="4400" dirty="0">
                <a:ln w="0"/>
                <a:effectLst>
                  <a:outerShdw blurRad="38100" dist="19050" dir="2700000" algn="tl" rotWithShape="0">
                    <a:schemeClr val="dk1">
                      <a:alpha val="40000"/>
                    </a:schemeClr>
                  </a:outerShdw>
                </a:effectLst>
              </a:rPr>
              <a:t>(المحفظة)</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7" name="مستطيل 6">
            <a:extLst>
              <a:ext uri="{FF2B5EF4-FFF2-40B4-BE49-F238E27FC236}">
                <a16:creationId xmlns:a16="http://schemas.microsoft.com/office/drawing/2014/main" id="{040E0D44-D4FF-43A0-A0FB-4707A925BB18}"/>
              </a:ext>
            </a:extLst>
          </p:cNvPr>
          <p:cNvSpPr/>
          <p:nvPr/>
        </p:nvSpPr>
        <p:spPr>
          <a:xfrm>
            <a:off x="2910163" y="2659559"/>
            <a:ext cx="5945600" cy="769441"/>
          </a:xfrm>
          <a:prstGeom prst="rect">
            <a:avLst/>
          </a:prstGeom>
          <a:solidFill>
            <a:srgbClr val="BFFEFE"/>
          </a:solidFill>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الحمض النووي</a:t>
            </a:r>
            <a:r>
              <a:rPr lang="ar-SA" sz="4400" dirty="0">
                <a:ln w="0"/>
                <a:effectLst>
                  <a:outerShdw blurRad="38100" dist="19050" dir="2700000" algn="tl" rotWithShape="0">
                    <a:schemeClr val="dk1">
                      <a:alpha val="40000"/>
                    </a:schemeClr>
                  </a:outerShdw>
                </a:effectLst>
              </a:rPr>
              <a:t>(</a:t>
            </a:r>
            <a:r>
              <a:rPr lang="en-US" sz="4400" dirty="0">
                <a:ln w="0"/>
                <a:effectLst>
                  <a:outerShdw blurRad="38100" dist="19050" dir="2700000" algn="tl" rotWithShape="0">
                    <a:schemeClr val="dk1">
                      <a:alpha val="40000"/>
                    </a:schemeClr>
                  </a:outerShdw>
                </a:effectLst>
              </a:rPr>
              <a:t>RNA</a:t>
            </a:r>
            <a:r>
              <a:rPr lang="ar-SA" sz="4400" dirty="0">
                <a:ln w="0"/>
                <a:effectLst>
                  <a:outerShdw blurRad="38100" dist="19050" dir="2700000" algn="tl" rotWithShape="0">
                    <a:schemeClr val="dk1">
                      <a:alpha val="40000"/>
                    </a:schemeClr>
                  </a:outerShdw>
                </a:effectLst>
              </a:rPr>
              <a:t>أو</a:t>
            </a:r>
            <a:r>
              <a:rPr lang="en-US" sz="4400" dirty="0">
                <a:ln w="0"/>
                <a:effectLst>
                  <a:outerShdw blurRad="38100" dist="19050" dir="2700000" algn="tl" rotWithShape="0">
                    <a:schemeClr val="dk1">
                      <a:alpha val="40000"/>
                    </a:schemeClr>
                  </a:outerShdw>
                </a:effectLst>
              </a:rPr>
              <a:t>DNA</a:t>
            </a:r>
            <a:r>
              <a:rPr lang="ar-SA" sz="4400" dirty="0">
                <a:ln w="0"/>
                <a:effectLst>
                  <a:outerShdw blurRad="38100" dist="19050" dir="2700000" algn="tl" rotWithShape="0">
                    <a:schemeClr val="dk1">
                      <a:alpha val="40000"/>
                    </a:schemeClr>
                  </a:outerShdw>
                </a:effectLst>
              </a:rPr>
              <a:t>)</a:t>
            </a:r>
            <a:r>
              <a:rPr lang="ar-SA" sz="4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8033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ee Coronavirus Clipart, Download Free Clip Art, Free Clip Art on Clipart  Library">
            <a:extLst>
              <a:ext uri="{FF2B5EF4-FFF2-40B4-BE49-F238E27FC236}">
                <a16:creationId xmlns:a16="http://schemas.microsoft.com/office/drawing/2014/main" id="{7C363DD2-6C69-47DA-93C1-B66E95216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CC39747A-E627-48DE-AA61-396B47CCFA82}"/>
              </a:ext>
            </a:extLst>
          </p:cNvPr>
          <p:cNvSpPr/>
          <p:nvPr/>
        </p:nvSpPr>
        <p:spPr>
          <a:xfrm>
            <a:off x="3955077" y="3428999"/>
            <a:ext cx="4281845" cy="1200329"/>
          </a:xfrm>
          <a:prstGeom prst="rect">
            <a:avLst/>
          </a:prstGeom>
          <a:noFill/>
          <a:ln w="57150">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الفيروس</a:t>
            </a:r>
            <a:endParaRPr lang="ar-SA"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ستطيل 8">
            <a:extLst>
              <a:ext uri="{FF2B5EF4-FFF2-40B4-BE49-F238E27FC236}">
                <a16:creationId xmlns:a16="http://schemas.microsoft.com/office/drawing/2014/main" id="{01FDF7DB-87B8-43CF-9537-F804702B84AB}"/>
              </a:ext>
            </a:extLst>
          </p:cNvPr>
          <p:cNvSpPr/>
          <p:nvPr/>
        </p:nvSpPr>
        <p:spPr>
          <a:xfrm>
            <a:off x="3155460" y="1950879"/>
            <a:ext cx="5881080" cy="1200329"/>
          </a:xfrm>
          <a:prstGeom prst="rect">
            <a:avLst/>
          </a:prstGeom>
          <a:noFill/>
          <a:ln w="57150">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الإجابة الصحيحة:</a:t>
            </a:r>
          </a:p>
        </p:txBody>
      </p:sp>
      <p:pic>
        <p:nvPicPr>
          <p:cNvPr id="5124" name="Picture 4" descr="Coronavirus Virus Cartoon Doodle Illustration Stock Vector - Illustration  of novel, medic: 170845736">
            <a:extLst>
              <a:ext uri="{FF2B5EF4-FFF2-40B4-BE49-F238E27FC236}">
                <a16:creationId xmlns:a16="http://schemas.microsoft.com/office/drawing/2014/main" id="{9B48A353-42C6-47E0-810E-43E78AF164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8430" y1="48077" x2="38430" y2="48077"/>
                        <a14:foregroundMark x1="38430" y1="48077" x2="52066" y2="48558"/>
                        <a14:foregroundMark x1="52066" y1="48558" x2="65702" y2="47115"/>
                        <a14:foregroundMark x1="65702" y1="47115" x2="52066" y2="51442"/>
                        <a14:foregroundMark x1="52066" y1="51442" x2="38017" y2="47115"/>
                        <a14:foregroundMark x1="38017" y1="47115" x2="50826" y2="51923"/>
                        <a14:foregroundMark x1="50826" y1="51923" x2="63636" y2="46154"/>
                        <a14:foregroundMark x1="63636" y1="46154" x2="34711" y2="47115"/>
                        <a14:foregroundMark x1="34711" y1="47115" x2="48347" y2="50962"/>
                        <a14:foregroundMark x1="48347" y1="50962" x2="65702" y2="44712"/>
                      </a14:backgroundRemoval>
                    </a14:imgEffect>
                  </a14:imgLayer>
                </a14:imgProps>
              </a:ext>
              <a:ext uri="{28A0092B-C50C-407E-A947-70E740481C1C}">
                <a14:useLocalDpi xmlns:a14="http://schemas.microsoft.com/office/drawing/2010/main" val="0"/>
              </a:ext>
            </a:extLst>
          </a:blip>
          <a:srcRect/>
          <a:stretch>
            <a:fillRect/>
          </a:stretch>
        </p:blipFill>
        <p:spPr bwMode="auto">
          <a:xfrm>
            <a:off x="6768444" y="2551043"/>
            <a:ext cx="3702813" cy="318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0A983B2E-C7AF-4D66-9DEE-B103E9596AE1}"/>
              </a:ext>
            </a:extLst>
          </p:cNvPr>
          <p:cNvSpPr/>
          <p:nvPr/>
        </p:nvSpPr>
        <p:spPr>
          <a:xfrm>
            <a:off x="5015229" y="828288"/>
            <a:ext cx="6652783" cy="5201424"/>
          </a:xfrm>
          <a:prstGeom prst="rect">
            <a:avLst/>
          </a:prstGeom>
          <a:noFill/>
        </p:spPr>
        <p:txBody>
          <a:bodyPr wrap="none" lIns="91440" tIns="45720" rIns="91440" bIns="45720">
            <a:spAutoFit/>
          </a:bodyPr>
          <a:lstStyle/>
          <a:p>
            <a:pPr algn="ctr"/>
            <a:r>
              <a:rPr lang="ar-SA" sz="16600" b="1" dirty="0">
                <a:ln w="0">
                  <a:solidFill>
                    <a:schemeClr val="tx1"/>
                  </a:solidFill>
                </a:ln>
                <a:solidFill>
                  <a:srgbClr val="FFFF00"/>
                </a:solidFill>
                <a:effectLst>
                  <a:outerShdw blurRad="38100" dist="152400" dir="2700000" algn="tl" rotWithShape="0">
                    <a:srgbClr val="98FAB9"/>
                  </a:outerShdw>
                </a:effectLst>
                <a:latin typeface="Arial" panose="020B0604020202020204" pitchFamily="34" charset="0"/>
                <a:cs typeface="DecoType Naskh Extensions" panose="02010400000000000000" pitchFamily="2" charset="-78"/>
              </a:rPr>
              <a:t>فاصل</a:t>
            </a:r>
          </a:p>
          <a:p>
            <a:pPr algn="ctr"/>
            <a:r>
              <a:rPr lang="ar-SA" sz="16600" b="1" dirty="0">
                <a:ln w="0">
                  <a:solidFill>
                    <a:schemeClr val="tx1"/>
                  </a:solidFill>
                </a:ln>
                <a:solidFill>
                  <a:srgbClr val="FFFF00"/>
                </a:solidFill>
                <a:effectLst>
                  <a:outerShdw blurRad="38100" dist="152400" dir="2700000" algn="tl" rotWithShape="0">
                    <a:srgbClr val="98FAB9"/>
                  </a:outerShdw>
                </a:effectLst>
                <a:latin typeface="Arial" panose="020B0604020202020204" pitchFamily="34" charset="0"/>
                <a:cs typeface="DecoType Naskh Extensions" panose="02010400000000000000" pitchFamily="2" charset="-78"/>
              </a:rPr>
              <a:t> إعلاني </a:t>
            </a:r>
            <a:endParaRPr lang="ar-SA" sz="16600" b="1" cap="none" spc="0" dirty="0">
              <a:ln w="0">
                <a:solidFill>
                  <a:schemeClr val="tx1"/>
                </a:solidFill>
              </a:ln>
              <a:solidFill>
                <a:srgbClr val="FFFF00"/>
              </a:solidFill>
              <a:effectLst>
                <a:outerShdw blurRad="38100" dist="152400" dir="2700000" algn="tl" rotWithShape="0">
                  <a:srgbClr val="98FAB9"/>
                </a:outerShdw>
              </a:effectLst>
              <a:latin typeface="Arial" panose="020B0604020202020204" pitchFamily="34" charset="0"/>
              <a:cs typeface="DecoType Naskh Extensions" panose="02010400000000000000" pitchFamily="2" charset="-78"/>
            </a:endParaRPr>
          </a:p>
        </p:txBody>
      </p:sp>
      <p:pic>
        <p:nvPicPr>
          <p:cNvPr id="4" name="صورة 3">
            <a:extLst>
              <a:ext uri="{FF2B5EF4-FFF2-40B4-BE49-F238E27FC236}">
                <a16:creationId xmlns:a16="http://schemas.microsoft.com/office/drawing/2014/main" id="{0EDED7E0-8A98-4676-86CB-27CA5D125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66" y="-576470"/>
            <a:ext cx="6812982" cy="7434470"/>
          </a:xfrm>
          <a:prstGeom prst="rect">
            <a:avLst/>
          </a:prstGeom>
        </p:spPr>
      </p:pic>
    </p:spTree>
    <p:extLst>
      <p:ext uri="{BB962C8B-B14F-4D97-AF65-F5344CB8AC3E}">
        <p14:creationId xmlns:p14="http://schemas.microsoft.com/office/powerpoint/2010/main" val="2416515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9AEF0F64-212B-4581-B05E-7EC453588318}"/>
              </a:ext>
            </a:extLst>
          </p:cNvPr>
          <p:cNvSpPr/>
          <p:nvPr/>
        </p:nvSpPr>
        <p:spPr>
          <a:xfrm>
            <a:off x="480989" y="830644"/>
            <a:ext cx="7460495" cy="2308324"/>
          </a:xfrm>
          <a:prstGeom prst="rect">
            <a:avLst/>
          </a:prstGeom>
          <a:solidFill>
            <a:srgbClr val="FFFF00"/>
          </a:solid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مسابقة </a:t>
            </a:r>
          </a:p>
          <a:p>
            <a:pPr algn="ctr"/>
            <a:r>
              <a:rPr lang="ar-SA" sz="4800" dirty="0">
                <a:ln w="0"/>
                <a:effectLst>
                  <a:outerShdw blurRad="38100" dist="19050" dir="2700000" algn="tl" rotWithShape="0">
                    <a:schemeClr val="dk1">
                      <a:alpha val="40000"/>
                    </a:schemeClr>
                  </a:outerShdw>
                </a:effectLst>
              </a:rPr>
              <a:t>أجمل رسم يمثل تركيب الفيروسات  و أجمل نموذج لتركيب الفيروس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751052BE-802B-4023-8813-E31D0187DC46}"/>
              </a:ext>
            </a:extLst>
          </p:cNvPr>
          <p:cNvSpPr/>
          <p:nvPr/>
        </p:nvSpPr>
        <p:spPr>
          <a:xfrm>
            <a:off x="4572000" y="3649919"/>
            <a:ext cx="6738968" cy="2800767"/>
          </a:xfrm>
          <a:prstGeom prst="rect">
            <a:avLst/>
          </a:prstGeom>
          <a:solidFill>
            <a:srgbClr val="ABF7CD"/>
          </a:solid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شروط المسابقة </a:t>
            </a:r>
          </a:p>
          <a:p>
            <a:pPr algn="ctr"/>
            <a:r>
              <a:rPr lang="ar-SA" sz="4400" b="0" cap="none" spc="0" dirty="0">
                <a:ln w="0"/>
                <a:solidFill>
                  <a:schemeClr val="tx1"/>
                </a:solidFill>
                <a:effectLst>
                  <a:outerShdw blurRad="38100" dist="19050" dir="2700000" algn="tl" rotWithShape="0">
                    <a:schemeClr val="dk1">
                      <a:alpha val="40000"/>
                    </a:schemeClr>
                  </a:outerShdw>
                </a:effectLst>
              </a:rPr>
              <a:t>*الدقة والصحة و</a:t>
            </a:r>
            <a:r>
              <a:rPr lang="ar-SA" sz="4400" dirty="0">
                <a:ln w="0"/>
                <a:effectLst>
                  <a:outerShdw blurRad="38100" dist="19050" dir="2700000" algn="tl" rotWithShape="0">
                    <a:schemeClr val="dk1">
                      <a:alpha val="40000"/>
                    </a:schemeClr>
                  </a:outerShdw>
                </a:effectLst>
              </a:rPr>
              <a:t>روح الفريق و</a:t>
            </a:r>
            <a:r>
              <a:rPr lang="ar-SA" sz="4400" b="0" cap="none" spc="0" dirty="0">
                <a:ln w="0"/>
                <a:solidFill>
                  <a:schemeClr val="tx1"/>
                </a:solidFill>
                <a:effectLst>
                  <a:outerShdw blurRad="38100" dist="19050" dir="2700000" algn="tl" rotWithShape="0">
                    <a:schemeClr val="dk1">
                      <a:alpha val="40000"/>
                    </a:schemeClr>
                  </a:outerShdw>
                </a:effectLst>
              </a:rPr>
              <a:t>الانتهاء في الوقت المحدد والهدوء </a:t>
            </a:r>
          </a:p>
          <a:p>
            <a:pPr algn="ctr"/>
            <a:r>
              <a:rPr lang="ar-SA" sz="4400" dirty="0">
                <a:ln w="0"/>
                <a:effectLst>
                  <a:outerShdw blurRad="38100" dist="19050" dir="2700000" algn="tl" rotWithShape="0">
                    <a:schemeClr val="dk1">
                      <a:alpha val="40000"/>
                    </a:schemeClr>
                  </a:outerShdw>
                </a:effectLst>
              </a:rPr>
              <a:t>*يمكنكن استخدام إي خامة تحبونها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5" name="صورة 4">
            <a:extLst>
              <a:ext uri="{FF2B5EF4-FFF2-40B4-BE49-F238E27FC236}">
                <a16:creationId xmlns:a16="http://schemas.microsoft.com/office/drawing/2014/main" id="{25AAB4A7-642A-4639-A927-75D5A208A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33" y="3719032"/>
            <a:ext cx="3506346" cy="2554545"/>
          </a:xfrm>
          <a:prstGeom prst="rect">
            <a:avLst/>
          </a:prstGeom>
          <a:ln>
            <a:noFill/>
          </a:ln>
          <a:effectLst>
            <a:softEdge rad="112500"/>
          </a:effectLst>
        </p:spPr>
      </p:pic>
      <p:pic>
        <p:nvPicPr>
          <p:cNvPr id="6" name="صورة 5">
            <a:extLst>
              <a:ext uri="{FF2B5EF4-FFF2-40B4-BE49-F238E27FC236}">
                <a16:creationId xmlns:a16="http://schemas.microsoft.com/office/drawing/2014/main" id="{E501364D-EB5A-444B-9E0A-8443B2C5B511}"/>
              </a:ext>
            </a:extLst>
          </p:cNvPr>
          <p:cNvPicPr>
            <a:picLocks noChangeAspect="1"/>
          </p:cNvPicPr>
          <p:nvPr/>
        </p:nvPicPr>
        <p:blipFill rotWithShape="1">
          <a:blip r:embed="rId3">
            <a:extLst>
              <a:ext uri="{28A0092B-C50C-407E-A947-70E740481C1C}">
                <a14:useLocalDpi xmlns:a14="http://schemas.microsoft.com/office/drawing/2010/main" val="0"/>
              </a:ext>
            </a:extLst>
          </a:blip>
          <a:srcRect b="12471"/>
          <a:stretch/>
        </p:blipFill>
        <p:spPr>
          <a:xfrm>
            <a:off x="8072913" y="780906"/>
            <a:ext cx="3638098" cy="2543920"/>
          </a:xfrm>
          <a:prstGeom prst="rect">
            <a:avLst/>
          </a:prstGeom>
        </p:spPr>
      </p:pic>
      <p:sp>
        <p:nvSpPr>
          <p:cNvPr id="10" name="مستطيل 9">
            <a:extLst>
              <a:ext uri="{FF2B5EF4-FFF2-40B4-BE49-F238E27FC236}">
                <a16:creationId xmlns:a16="http://schemas.microsoft.com/office/drawing/2014/main" id="{C4F079CE-6173-4D13-B8CE-B982DD340D0A}"/>
              </a:ext>
            </a:extLst>
          </p:cNvPr>
          <p:cNvSpPr/>
          <p:nvPr/>
        </p:nvSpPr>
        <p:spPr>
          <a:xfrm>
            <a:off x="8202803" y="285549"/>
            <a:ext cx="3145413" cy="830997"/>
          </a:xfrm>
          <a:prstGeom prst="rect">
            <a:avLst/>
          </a:prstGeom>
          <a:noFill/>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تصميم النماذج </a:t>
            </a:r>
          </a:p>
        </p:txBody>
      </p:sp>
    </p:spTree>
    <p:extLst>
      <p:ext uri="{BB962C8B-B14F-4D97-AF65-F5344CB8AC3E}">
        <p14:creationId xmlns:p14="http://schemas.microsoft.com/office/powerpoint/2010/main" val="3853337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CB7AE"/>
        </a:solidFill>
        <a:effectLst/>
      </p:bgPr>
    </p:bg>
    <p:spTree>
      <p:nvGrpSpPr>
        <p:cNvPr id="1" name=""/>
        <p:cNvGrpSpPr/>
        <p:nvPr/>
      </p:nvGrpSpPr>
      <p:grpSpPr>
        <a:xfrm>
          <a:off x="0" y="0"/>
          <a:ext cx="0" cy="0"/>
          <a:chOff x="0" y="0"/>
          <a:chExt cx="0" cy="0"/>
        </a:xfrm>
      </p:grpSpPr>
      <p:pic>
        <p:nvPicPr>
          <p:cNvPr id="9218" name="Picture 2" descr="Medical Reporter Stock Illustrations – 80 Medical Reporter Stock  Illustrations, Vectors &amp; Clipart - Dreamstime">
            <a:extLst>
              <a:ext uri="{FF2B5EF4-FFF2-40B4-BE49-F238E27FC236}">
                <a16:creationId xmlns:a16="http://schemas.microsoft.com/office/drawing/2014/main" id="{6D7B01E6-300B-45E6-8A1D-188FDB55D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12" y="544010"/>
            <a:ext cx="5561635" cy="556163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40008FA5-A577-43D3-8E83-50F169E7CBC2}"/>
              </a:ext>
            </a:extLst>
          </p:cNvPr>
          <p:cNvSpPr/>
          <p:nvPr/>
        </p:nvSpPr>
        <p:spPr>
          <a:xfrm>
            <a:off x="6255155" y="1012954"/>
            <a:ext cx="5380463" cy="4832092"/>
          </a:xfrm>
          <a:prstGeom prst="rect">
            <a:avLst/>
          </a:prstGeom>
          <a:solidFill>
            <a:srgbClr val="FFFFC1"/>
          </a:solidFill>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بعد انتشار فيروس كورونا في بقاع العالم واعلانه جانحة قررت الكثير من الدول فرض حظر تجول على مواطنيها وعزل المصابين في حجر صحي أو البقاء في المنزل دون مخالطة أحد </a:t>
            </a:r>
          </a:p>
        </p:txBody>
      </p:sp>
    </p:spTree>
    <p:extLst>
      <p:ext uri="{BB962C8B-B14F-4D97-AF65-F5344CB8AC3E}">
        <p14:creationId xmlns:p14="http://schemas.microsoft.com/office/powerpoint/2010/main" val="2275001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CB7AE"/>
        </a:solidFill>
        <a:effectLst/>
      </p:bgPr>
    </p:bg>
    <p:spTree>
      <p:nvGrpSpPr>
        <p:cNvPr id="1" name=""/>
        <p:cNvGrpSpPr/>
        <p:nvPr/>
      </p:nvGrpSpPr>
      <p:grpSpPr>
        <a:xfrm>
          <a:off x="0" y="0"/>
          <a:ext cx="0" cy="0"/>
          <a:chOff x="0" y="0"/>
          <a:chExt cx="0" cy="0"/>
        </a:xfrm>
      </p:grpSpPr>
      <p:pic>
        <p:nvPicPr>
          <p:cNvPr id="9218" name="Picture 2" descr="Medical Reporter Stock Illustrations – 80 Medical Reporter Stock  Illustrations, Vectors &amp; Clipart - Dreamstime">
            <a:extLst>
              <a:ext uri="{FF2B5EF4-FFF2-40B4-BE49-F238E27FC236}">
                <a16:creationId xmlns:a16="http://schemas.microsoft.com/office/drawing/2014/main" id="{6D7B01E6-300B-45E6-8A1D-188FDB55D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12" y="544010"/>
            <a:ext cx="5561635" cy="5561635"/>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8C00F0C3-4F11-44E3-AFAD-59375B720343}"/>
              </a:ext>
            </a:extLst>
          </p:cNvPr>
          <p:cNvSpPr/>
          <p:nvPr/>
        </p:nvSpPr>
        <p:spPr>
          <a:xfrm>
            <a:off x="6080567" y="432265"/>
            <a:ext cx="5720788" cy="3785652"/>
          </a:xfrm>
          <a:prstGeom prst="rect">
            <a:avLst/>
          </a:prstGeom>
          <a:solidFill>
            <a:srgbClr val="FFFFC1"/>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فسري </a:t>
            </a:r>
          </a:p>
          <a:p>
            <a:pPr algn="ctr"/>
            <a:r>
              <a:rPr lang="ar-SA" sz="4800" b="0" cap="none" spc="0" dirty="0">
                <a:ln w="0"/>
                <a:solidFill>
                  <a:schemeClr val="tx1"/>
                </a:solidFill>
                <a:effectLst>
                  <a:outerShdw blurRad="38100" dist="19050" dir="2700000" algn="tl" rotWithShape="0">
                    <a:schemeClr val="dk1">
                      <a:alpha val="40000"/>
                    </a:schemeClr>
                  </a:outerShdw>
                </a:effectLst>
              </a:rPr>
              <a:t>ينبغي وضع الأشخاص المصابين بفيروسات مميتة وشديدة العدوى في الحجر الصحي ؟</a:t>
            </a:r>
          </a:p>
        </p:txBody>
      </p:sp>
      <p:sp>
        <p:nvSpPr>
          <p:cNvPr id="6" name="مستطيل 5">
            <a:extLst>
              <a:ext uri="{FF2B5EF4-FFF2-40B4-BE49-F238E27FC236}">
                <a16:creationId xmlns:a16="http://schemas.microsoft.com/office/drawing/2014/main" id="{8B5AE04A-38C5-4E48-BC26-3BAE67998F69}"/>
              </a:ext>
            </a:extLst>
          </p:cNvPr>
          <p:cNvSpPr/>
          <p:nvPr/>
        </p:nvSpPr>
        <p:spPr>
          <a:xfrm>
            <a:off x="6080567" y="4663307"/>
            <a:ext cx="5705355" cy="1569660"/>
          </a:xfrm>
          <a:prstGeom prst="rect">
            <a:avLst/>
          </a:prstGeom>
          <a:solidFill>
            <a:srgbClr val="BFFEFE"/>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حتى لا تنتقل العدوى وتنتشر بين الناس </a:t>
            </a:r>
          </a:p>
        </p:txBody>
      </p:sp>
      <p:sp>
        <p:nvSpPr>
          <p:cNvPr id="5" name="مستطيل 4">
            <a:extLst>
              <a:ext uri="{FF2B5EF4-FFF2-40B4-BE49-F238E27FC236}">
                <a16:creationId xmlns:a16="http://schemas.microsoft.com/office/drawing/2014/main" id="{704B18D0-5BF8-43D4-B9C6-3DFEDA4A1646}"/>
              </a:ext>
            </a:extLst>
          </p:cNvPr>
          <p:cNvSpPr/>
          <p:nvPr/>
        </p:nvSpPr>
        <p:spPr>
          <a:xfrm>
            <a:off x="1810518" y="544010"/>
            <a:ext cx="3096344" cy="830997"/>
          </a:xfrm>
          <a:prstGeom prst="rect">
            <a:avLst/>
          </a:prstGeom>
          <a:solidFill>
            <a:schemeClr val="accent2">
              <a:lumMod val="60000"/>
              <a:lumOff val="40000"/>
            </a:schemeClr>
          </a:solid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مهارة التحليل</a:t>
            </a:r>
          </a:p>
        </p:txBody>
      </p:sp>
    </p:spTree>
    <p:extLst>
      <p:ext uri="{BB962C8B-B14F-4D97-AF65-F5344CB8AC3E}">
        <p14:creationId xmlns:p14="http://schemas.microsoft.com/office/powerpoint/2010/main" val="350092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كورونا - فيروس كورونا الجديد ( كورونا COVID-19 )">
            <a:extLst>
              <a:ext uri="{FF2B5EF4-FFF2-40B4-BE49-F238E27FC236}">
                <a16:creationId xmlns:a16="http://schemas.microsoft.com/office/drawing/2014/main" id="{7E1F358F-881C-4A7C-82D6-0DE5BC762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72" y="184232"/>
            <a:ext cx="11956648" cy="658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748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ØµÙØ±Ø© Ø°Ø§Øª ØµÙØ©">
            <a:extLst>
              <a:ext uri="{FF2B5EF4-FFF2-40B4-BE49-F238E27FC236}">
                <a16:creationId xmlns:a16="http://schemas.microsoft.com/office/drawing/2014/main" id="{B04C2FFA-A359-42C3-952C-D7E1034E9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33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5D6A634-654A-4CC1-BF4A-CFCA90AEA042}"/>
              </a:ext>
            </a:extLst>
          </p:cNvPr>
          <p:cNvSpPr/>
          <p:nvPr/>
        </p:nvSpPr>
        <p:spPr>
          <a:xfrm>
            <a:off x="2146841" y="433997"/>
            <a:ext cx="7898316" cy="830997"/>
          </a:xfrm>
          <a:prstGeom prst="rect">
            <a:avLst/>
          </a:prstGeom>
          <a:solidFill>
            <a:srgbClr val="FFC000"/>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هناك ثلاث أنواع من العدوى الفيروسية </a:t>
            </a:r>
          </a:p>
        </p:txBody>
      </p:sp>
      <p:sp>
        <p:nvSpPr>
          <p:cNvPr id="3" name="مستطيل 2">
            <a:extLst>
              <a:ext uri="{FF2B5EF4-FFF2-40B4-BE49-F238E27FC236}">
                <a16:creationId xmlns:a16="http://schemas.microsoft.com/office/drawing/2014/main" id="{091C536E-BC2F-45EF-A2B9-09B5F2E7B776}"/>
              </a:ext>
            </a:extLst>
          </p:cNvPr>
          <p:cNvSpPr/>
          <p:nvPr/>
        </p:nvSpPr>
        <p:spPr>
          <a:xfrm>
            <a:off x="8783891" y="1785612"/>
            <a:ext cx="3103734" cy="830997"/>
          </a:xfrm>
          <a:prstGeom prst="rect">
            <a:avLst/>
          </a:prstGeom>
          <a:solidFill>
            <a:srgbClr val="FFFF00"/>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الدورة </a:t>
            </a:r>
            <a:r>
              <a:rPr lang="ar-SA" sz="4800" b="0" cap="none" spc="0" dirty="0" err="1">
                <a:ln w="0"/>
                <a:solidFill>
                  <a:schemeClr val="tx1"/>
                </a:solidFill>
                <a:effectLst>
                  <a:outerShdw blurRad="38100" dist="19050" dir="2700000" algn="tl" rotWithShape="0">
                    <a:schemeClr val="dk1">
                      <a:alpha val="40000"/>
                    </a:schemeClr>
                  </a:outerShdw>
                </a:effectLst>
              </a:rPr>
              <a:t>التحللية</a:t>
            </a:r>
            <a:r>
              <a:rPr lang="ar-SA" sz="4800" b="0" cap="none" spc="0" dirty="0">
                <a:ln w="0"/>
                <a:solidFill>
                  <a:schemeClr val="tx1"/>
                </a:solidFill>
                <a:effectLst>
                  <a:outerShdw blurRad="38100" dist="19050" dir="2700000" algn="tl" rotWithShape="0">
                    <a:schemeClr val="dk1">
                      <a:alpha val="40000"/>
                    </a:schemeClr>
                  </a:outerShdw>
                </a:effectLst>
              </a:rPr>
              <a:t> </a:t>
            </a:r>
          </a:p>
        </p:txBody>
      </p:sp>
      <p:sp>
        <p:nvSpPr>
          <p:cNvPr id="4" name="مستطيل 3">
            <a:extLst>
              <a:ext uri="{FF2B5EF4-FFF2-40B4-BE49-F238E27FC236}">
                <a16:creationId xmlns:a16="http://schemas.microsoft.com/office/drawing/2014/main" id="{01E7D959-EB22-4AD1-B5BF-984DC7236659}"/>
              </a:ext>
            </a:extLst>
          </p:cNvPr>
          <p:cNvSpPr/>
          <p:nvPr/>
        </p:nvSpPr>
        <p:spPr>
          <a:xfrm>
            <a:off x="4707980" y="1785611"/>
            <a:ext cx="3645549" cy="830997"/>
          </a:xfrm>
          <a:prstGeom prst="rect">
            <a:avLst/>
          </a:prstGeom>
          <a:solidFill>
            <a:srgbClr val="FFFF00"/>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الدورة الاندماجية </a:t>
            </a:r>
          </a:p>
        </p:txBody>
      </p:sp>
      <p:sp>
        <p:nvSpPr>
          <p:cNvPr id="5" name="مستطيل 4">
            <a:extLst>
              <a:ext uri="{FF2B5EF4-FFF2-40B4-BE49-F238E27FC236}">
                <a16:creationId xmlns:a16="http://schemas.microsoft.com/office/drawing/2014/main" id="{A664B294-9A92-49CE-B4B3-5D3179AAB510}"/>
              </a:ext>
            </a:extLst>
          </p:cNvPr>
          <p:cNvSpPr/>
          <p:nvPr/>
        </p:nvSpPr>
        <p:spPr>
          <a:xfrm>
            <a:off x="236702" y="1785611"/>
            <a:ext cx="3820277" cy="830997"/>
          </a:xfrm>
          <a:prstGeom prst="rect">
            <a:avLst/>
          </a:prstGeom>
          <a:solidFill>
            <a:srgbClr val="FFFF00"/>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الدورة الارتجاعية </a:t>
            </a:r>
          </a:p>
        </p:txBody>
      </p:sp>
      <p:pic>
        <p:nvPicPr>
          <p:cNvPr id="11266" name="Picture 2" descr="Figure: تبسيط دورة حياة فيروس العَوَز المَناعي البَشَري HIV - دليل MSD  الإرشادي إصدار المُستخدِم">
            <a:extLst>
              <a:ext uri="{FF2B5EF4-FFF2-40B4-BE49-F238E27FC236}">
                <a16:creationId xmlns:a16="http://schemas.microsoft.com/office/drawing/2014/main" id="{ABA10D88-412B-442F-8937-09EE301BA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02" y="2831257"/>
            <a:ext cx="3820277" cy="381687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ytic and Lysogenic Cycles of Phage Replication. The lytic cycle (top)... |  Download Scientific Diagram">
            <a:extLst>
              <a:ext uri="{FF2B5EF4-FFF2-40B4-BE49-F238E27FC236}">
                <a16:creationId xmlns:a16="http://schemas.microsoft.com/office/drawing/2014/main" id="{B3BDA4F7-EA44-4C29-A9EE-B15138289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891" y="2983237"/>
            <a:ext cx="3011484" cy="35129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ytic and Lysogenic Cycles of Phage Replication. The lytic cycle (top)... |  Download Scientific Diagram">
            <a:extLst>
              <a:ext uri="{FF2B5EF4-FFF2-40B4-BE49-F238E27FC236}">
                <a16:creationId xmlns:a16="http://schemas.microsoft.com/office/drawing/2014/main" id="{276CC12F-85FA-4801-A335-25832A6A5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980" y="2831256"/>
            <a:ext cx="3645549" cy="3816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986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4AADDFC3-F719-47F6-9FBD-6461F088F119}"/>
              </a:ext>
            </a:extLst>
          </p:cNvPr>
          <p:cNvSpPr/>
          <p:nvPr/>
        </p:nvSpPr>
        <p:spPr>
          <a:xfrm>
            <a:off x="8130355" y="279582"/>
            <a:ext cx="3864080" cy="6001643"/>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شاهدي الفلم الوثائقي التالي عن دورة حياة الفيروسات </a:t>
            </a:r>
            <a:r>
              <a:rPr lang="ar-SA" sz="4800" dirty="0" err="1">
                <a:ln w="0"/>
                <a:effectLst>
                  <a:outerShdw blurRad="38100" dist="19050" dir="2700000" algn="tl" rotWithShape="0">
                    <a:schemeClr val="dk1">
                      <a:alpha val="40000"/>
                    </a:schemeClr>
                  </a:outerShdw>
                </a:effectLst>
              </a:rPr>
              <a:t>التحللية</a:t>
            </a:r>
            <a:r>
              <a:rPr lang="ar-SA" sz="4800" dirty="0">
                <a:ln w="0"/>
                <a:effectLst>
                  <a:outerShdw blurRad="38100" dist="19050" dir="2700000" algn="tl" rotWithShape="0">
                    <a:schemeClr val="dk1">
                      <a:alpha val="40000"/>
                    </a:schemeClr>
                  </a:outerShdw>
                </a:effectLst>
              </a:rPr>
              <a:t> ثم رتبي بالتعاون مع زميلاتكـِ في المجموعة مراحل هذه الدورة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6" name="صورة 5">
            <a:extLst>
              <a:ext uri="{FF2B5EF4-FFF2-40B4-BE49-F238E27FC236}">
                <a16:creationId xmlns:a16="http://schemas.microsoft.com/office/drawing/2014/main" id="{9ED58280-82CE-493A-A3FF-B36D7CBC6613}"/>
              </a:ext>
            </a:extLst>
          </p:cNvPr>
          <p:cNvPicPr>
            <a:picLocks noChangeAspect="1"/>
          </p:cNvPicPr>
          <p:nvPr/>
        </p:nvPicPr>
        <p:blipFill rotWithShape="1">
          <a:blip r:embed="rId2">
            <a:extLst>
              <a:ext uri="{28A0092B-C50C-407E-A947-70E740481C1C}">
                <a14:useLocalDpi xmlns:a14="http://schemas.microsoft.com/office/drawing/2010/main" val="0"/>
              </a:ext>
            </a:extLst>
          </a:blip>
          <a:srcRect l="487" r="49989" b="9289"/>
          <a:stretch/>
        </p:blipFill>
        <p:spPr>
          <a:xfrm>
            <a:off x="197565" y="263288"/>
            <a:ext cx="7806952" cy="6332386"/>
          </a:xfrm>
          <a:prstGeom prst="rect">
            <a:avLst/>
          </a:prstGeom>
        </p:spPr>
      </p:pic>
    </p:spTree>
    <p:extLst>
      <p:ext uri="{BB962C8B-B14F-4D97-AF65-F5344CB8AC3E}">
        <p14:creationId xmlns:p14="http://schemas.microsoft.com/office/powerpoint/2010/main" val="2037052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 (29)">
            <a:hlinkClick r:id="" action="ppaction://media"/>
            <a:extLst>
              <a:ext uri="{FF2B5EF4-FFF2-40B4-BE49-F238E27FC236}">
                <a16:creationId xmlns:a16="http://schemas.microsoft.com/office/drawing/2014/main" id="{E77BA256-146A-40E2-955D-6C4E74D337B8}"/>
              </a:ext>
            </a:extLst>
          </p:cNvPr>
          <p:cNvPicPr>
            <a:picLocks noChangeAspect="1"/>
          </p:cNvPicPr>
          <p:nvPr>
            <a:videoFile r:link="rId1"/>
            <p:extLst>
              <p:ext uri="{DAA4B4D4-6D71-4841-9C94-3DE7FCFB9230}">
                <p14:media xmlns:p14="http://schemas.microsoft.com/office/powerpoint/2010/main" r:embed="rId2">
                  <p14:trim st="4858" end="60904"/>
                </p14:media>
              </p:ext>
            </p:extLst>
          </p:nvPr>
        </p:nvPicPr>
        <p:blipFill>
          <a:blip r:embed="rId4"/>
          <a:stretch>
            <a:fillRect/>
          </a:stretch>
        </p:blipFill>
        <p:spPr>
          <a:xfrm>
            <a:off x="0" y="0"/>
            <a:ext cx="11302584" cy="6858000"/>
          </a:xfrm>
          <a:prstGeom prst="rect">
            <a:avLst/>
          </a:prstGeom>
        </p:spPr>
      </p:pic>
      <p:sp>
        <p:nvSpPr>
          <p:cNvPr id="6" name="مستطيل 5">
            <a:extLst>
              <a:ext uri="{FF2B5EF4-FFF2-40B4-BE49-F238E27FC236}">
                <a16:creationId xmlns:a16="http://schemas.microsoft.com/office/drawing/2014/main" id="{14B28D7D-78A8-4E4B-9D48-B732C6201452}"/>
              </a:ext>
            </a:extLst>
          </p:cNvPr>
          <p:cNvSpPr/>
          <p:nvPr/>
        </p:nvSpPr>
        <p:spPr>
          <a:xfrm rot="5400000">
            <a:off x="9154313" y="3105835"/>
            <a:ext cx="5315879" cy="646331"/>
          </a:xfrm>
          <a:prstGeom prst="rect">
            <a:avLst/>
          </a:prstGeom>
          <a:noFill/>
        </p:spPr>
        <p:txBody>
          <a:bodyPr wrap="none" lIns="91440" tIns="45720" rIns="91440" bIns="45720">
            <a:spAutoFit/>
          </a:bodyPr>
          <a:lstStyle/>
          <a:p>
            <a:pPr algn="ctr"/>
            <a:r>
              <a:rPr lang="ar-SA" sz="3600" b="1" dirty="0">
                <a:ln w="0"/>
                <a:solidFill>
                  <a:schemeClr val="accent1"/>
                </a:solidFill>
                <a:effectLst>
                  <a:outerShdw blurRad="38100" dist="25400" dir="5400000" algn="ctr" rotWithShape="0">
                    <a:srgbClr val="6E747A">
                      <a:alpha val="43000"/>
                    </a:srgbClr>
                  </a:outerShdw>
                </a:effectLst>
              </a:rPr>
              <a:t>انقر لمشاهدة الفيروسات </a:t>
            </a:r>
            <a:r>
              <a:rPr lang="ar-SA" sz="3600" b="1" dirty="0" err="1">
                <a:ln w="0"/>
                <a:solidFill>
                  <a:schemeClr val="accent1"/>
                </a:solidFill>
                <a:effectLst>
                  <a:outerShdw blurRad="38100" dist="25400" dir="5400000" algn="ctr" rotWithShape="0">
                    <a:srgbClr val="6E747A">
                      <a:alpha val="43000"/>
                    </a:srgbClr>
                  </a:outerShdw>
                </a:effectLst>
              </a:rPr>
              <a:t>التحللية</a:t>
            </a:r>
            <a:r>
              <a:rPr lang="ar-SA" sz="3600" b="1" dirty="0">
                <a:ln w="0"/>
                <a:solidFill>
                  <a:schemeClr val="accent1"/>
                </a:solidFill>
                <a:effectLst>
                  <a:outerShdw blurRad="38100" dist="25400" dir="5400000" algn="ctr" rotWithShape="0">
                    <a:srgbClr val="6E747A">
                      <a:alpha val="43000"/>
                    </a:srgbClr>
                  </a:outerShdw>
                </a:effectLst>
              </a:rPr>
              <a:t>  </a:t>
            </a:r>
          </a:p>
        </p:txBody>
      </p:sp>
    </p:spTree>
    <p:extLst>
      <p:ext uri="{BB962C8B-B14F-4D97-AF65-F5344CB8AC3E}">
        <p14:creationId xmlns:p14="http://schemas.microsoft.com/office/powerpoint/2010/main" val="26701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7E436640-FCD1-4B69-8D3E-A3E425D19C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43" r="81776" b="31419"/>
          <a:stretch/>
        </p:blipFill>
        <p:spPr bwMode="auto">
          <a:xfrm>
            <a:off x="7459766" y="2489305"/>
            <a:ext cx="2058463" cy="336225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7">
            <a:extLst>
              <a:ext uri="{FF2B5EF4-FFF2-40B4-BE49-F238E27FC236}">
                <a16:creationId xmlns:a16="http://schemas.microsoft.com/office/drawing/2014/main" id="{BA44C8AA-D934-4E26-8DA1-9BB7ED87CF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85" t="5900" r="38599" b="32275"/>
          <a:stretch/>
        </p:blipFill>
        <p:spPr bwMode="auto">
          <a:xfrm>
            <a:off x="2623290" y="2489305"/>
            <a:ext cx="2160000" cy="336225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8">
            <a:extLst>
              <a:ext uri="{FF2B5EF4-FFF2-40B4-BE49-F238E27FC236}">
                <a16:creationId xmlns:a16="http://schemas.microsoft.com/office/drawing/2014/main" id="{8E5F6FC4-0082-45FF-B897-FE6F899B0D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042" r="18979" b="34684"/>
          <a:stretch/>
        </p:blipFill>
        <p:spPr bwMode="auto">
          <a:xfrm>
            <a:off x="9747522" y="2324926"/>
            <a:ext cx="2129697" cy="338632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a:extLst>
              <a:ext uri="{FF2B5EF4-FFF2-40B4-BE49-F238E27FC236}">
                <a16:creationId xmlns:a16="http://schemas.microsoft.com/office/drawing/2014/main" id="{3BC897DC-5870-455C-815D-FA388D65F4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9" t="6421" r="61695" b="32649"/>
          <a:stretch/>
        </p:blipFill>
        <p:spPr bwMode="auto">
          <a:xfrm>
            <a:off x="5066768" y="2489306"/>
            <a:ext cx="2160000" cy="336225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a:extLst>
              <a:ext uri="{FF2B5EF4-FFF2-40B4-BE49-F238E27FC236}">
                <a16:creationId xmlns:a16="http://schemas.microsoft.com/office/drawing/2014/main" id="{79E7A945-ABFB-4044-A201-176008327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551" b="38194"/>
          <a:stretch/>
        </p:blipFill>
        <p:spPr bwMode="auto">
          <a:xfrm>
            <a:off x="314781" y="2489305"/>
            <a:ext cx="2114428" cy="336225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مربع نص 6">
            <a:extLst>
              <a:ext uri="{FF2B5EF4-FFF2-40B4-BE49-F238E27FC236}">
                <a16:creationId xmlns:a16="http://schemas.microsoft.com/office/drawing/2014/main" id="{7B50E877-CB34-4FEA-8D4F-B4D349A16251}"/>
              </a:ext>
            </a:extLst>
          </p:cNvPr>
          <p:cNvSpPr txBox="1"/>
          <p:nvPr/>
        </p:nvSpPr>
        <p:spPr>
          <a:xfrm>
            <a:off x="1890046" y="116631"/>
            <a:ext cx="8162932" cy="2123658"/>
          </a:xfrm>
          <a:prstGeom prst="rect">
            <a:avLst/>
          </a:prstGeom>
          <a:solidFill>
            <a:srgbClr val="FFFF7D"/>
          </a:solidFill>
          <a:ln w="38100">
            <a:solidFill>
              <a:schemeClr val="tx1"/>
            </a:solidFill>
          </a:ln>
        </p:spPr>
        <p:txBody>
          <a:bodyPr wrap="square" rtlCol="1">
            <a:spAutoFit/>
          </a:bodyPr>
          <a:lstStyle/>
          <a:p>
            <a:pPr algn="ctr"/>
            <a:r>
              <a:rPr lang="ar-SA" sz="4400" dirty="0"/>
              <a:t>بالتعاون مع زميلاتكـِ في المجموعة رتبي </a:t>
            </a:r>
            <a:r>
              <a:rPr lang="ar-SA" sz="4400" b="1" u="sng" dirty="0"/>
              <a:t>مراحل دورة حياة الفيروس </a:t>
            </a:r>
            <a:r>
              <a:rPr lang="ar-SA" sz="4400" b="1" u="sng" dirty="0" err="1"/>
              <a:t>التحللية</a:t>
            </a:r>
            <a:r>
              <a:rPr lang="ar-SA" sz="4400" dirty="0"/>
              <a:t> </a:t>
            </a:r>
          </a:p>
          <a:p>
            <a:pPr algn="ctr"/>
            <a:r>
              <a:rPr lang="ar-SA" sz="4400" dirty="0"/>
              <a:t>بكتابة الرقم المناسب في الفراغ </a:t>
            </a:r>
          </a:p>
        </p:txBody>
      </p:sp>
      <p:sp>
        <p:nvSpPr>
          <p:cNvPr id="8" name="مستطيل 7">
            <a:extLst>
              <a:ext uri="{FF2B5EF4-FFF2-40B4-BE49-F238E27FC236}">
                <a16:creationId xmlns:a16="http://schemas.microsoft.com/office/drawing/2014/main" id="{8EE6C3D7-900C-47B6-B6D9-D353E1B5C14A}"/>
              </a:ext>
            </a:extLst>
          </p:cNvPr>
          <p:cNvSpPr/>
          <p:nvPr/>
        </p:nvSpPr>
        <p:spPr>
          <a:xfrm>
            <a:off x="10206108" y="180982"/>
            <a:ext cx="1800000" cy="2062103"/>
          </a:xfrm>
          <a:prstGeom prst="rect">
            <a:avLst/>
          </a:prstGeom>
          <a:solidFill>
            <a:srgbClr val="70F89D"/>
          </a:solidFill>
          <a:ln w="38100">
            <a:solidFill>
              <a:schemeClr val="tx1"/>
            </a:solidFill>
          </a:ln>
        </p:spPr>
        <p:txBody>
          <a:bodyPr wrap="square" lIns="91440" tIns="45720" rIns="91440" bIns="45720">
            <a:spAutoFit/>
          </a:bodyPr>
          <a:lstStyle/>
          <a:p>
            <a:pPr algn="ctr"/>
            <a:r>
              <a:rPr lang="ar-SA" sz="3200" b="1" cap="none" spc="0" dirty="0">
                <a:ln w="0">
                  <a:noFill/>
                </a:ln>
                <a:effectLst>
                  <a:outerShdw blurRad="38100" dist="19050" dir="2700000" algn="tl" rotWithShape="0">
                    <a:schemeClr val="dk1">
                      <a:alpha val="40000"/>
                    </a:schemeClr>
                  </a:outerShdw>
                </a:effectLst>
              </a:rPr>
              <a:t>الترتيب المنطقي والدقيقة الواحدة </a:t>
            </a:r>
          </a:p>
        </p:txBody>
      </p:sp>
      <p:grpSp>
        <p:nvGrpSpPr>
          <p:cNvPr id="11" name="مجموعة 10">
            <a:extLst>
              <a:ext uri="{FF2B5EF4-FFF2-40B4-BE49-F238E27FC236}">
                <a16:creationId xmlns:a16="http://schemas.microsoft.com/office/drawing/2014/main" id="{B8BC91EB-CA9F-4C7C-8000-C13DF79822D2}"/>
              </a:ext>
            </a:extLst>
          </p:cNvPr>
          <p:cNvGrpSpPr/>
          <p:nvPr/>
        </p:nvGrpSpPr>
        <p:grpSpPr>
          <a:xfrm>
            <a:off x="185892" y="85080"/>
            <a:ext cx="1572493" cy="2522802"/>
            <a:chOff x="11225" y="1"/>
            <a:chExt cx="1572493" cy="2167966"/>
          </a:xfrm>
        </p:grpSpPr>
        <p:pic>
          <p:nvPicPr>
            <p:cNvPr id="12" name="Picture 2" descr="clock animated gif pic">
              <a:extLst>
                <a:ext uri="{FF2B5EF4-FFF2-40B4-BE49-F238E27FC236}">
                  <a16:creationId xmlns:a16="http://schemas.microsoft.com/office/drawing/2014/main" id="{0C4C9C5B-5C02-4BC2-97EB-EFE5F67E55E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a:extLst>
                <a:ext uri="{FF2B5EF4-FFF2-40B4-BE49-F238E27FC236}">
                  <a16:creationId xmlns:a16="http://schemas.microsoft.com/office/drawing/2014/main" id="{ABAF8063-E5F6-4E5F-8456-866D84523FC6}"/>
                </a:ext>
              </a:extLst>
            </p:cNvPr>
            <p:cNvSpPr/>
            <p:nvPr/>
          </p:nvSpPr>
          <p:spPr>
            <a:xfrm>
              <a:off x="142885" y="1213860"/>
              <a:ext cx="1107996" cy="954107"/>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1</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sp>
        <p:nvSpPr>
          <p:cNvPr id="32" name="شكل بيضاوي 31">
            <a:extLst>
              <a:ext uri="{FF2B5EF4-FFF2-40B4-BE49-F238E27FC236}">
                <a16:creationId xmlns:a16="http://schemas.microsoft.com/office/drawing/2014/main" id="{CC503275-6D72-4C62-A854-59E0828CBD53}"/>
              </a:ext>
            </a:extLst>
          </p:cNvPr>
          <p:cNvSpPr/>
          <p:nvPr/>
        </p:nvSpPr>
        <p:spPr>
          <a:xfrm>
            <a:off x="10206108"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4</a:t>
            </a:r>
            <a:endParaRPr lang="ar-SA" sz="4800" b="1" dirty="0">
              <a:solidFill>
                <a:srgbClr val="FF0000"/>
              </a:solidFill>
            </a:endParaRPr>
          </a:p>
        </p:txBody>
      </p:sp>
      <p:sp>
        <p:nvSpPr>
          <p:cNvPr id="33" name="شكل بيضاوي 32">
            <a:extLst>
              <a:ext uri="{FF2B5EF4-FFF2-40B4-BE49-F238E27FC236}">
                <a16:creationId xmlns:a16="http://schemas.microsoft.com/office/drawing/2014/main" id="{9B86EE34-279B-4B2A-A7E5-EE1815A753D2}"/>
              </a:ext>
            </a:extLst>
          </p:cNvPr>
          <p:cNvSpPr/>
          <p:nvPr/>
        </p:nvSpPr>
        <p:spPr>
          <a:xfrm>
            <a:off x="8037145"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3</a:t>
            </a:r>
            <a:endParaRPr lang="ar-SA" sz="4800" b="1" dirty="0">
              <a:solidFill>
                <a:srgbClr val="FF0000"/>
              </a:solidFill>
            </a:endParaRPr>
          </a:p>
        </p:txBody>
      </p:sp>
      <p:sp>
        <p:nvSpPr>
          <p:cNvPr id="34" name="شكل بيضاوي 33">
            <a:extLst>
              <a:ext uri="{FF2B5EF4-FFF2-40B4-BE49-F238E27FC236}">
                <a16:creationId xmlns:a16="http://schemas.microsoft.com/office/drawing/2014/main" id="{88ABE5B5-95A7-4245-8463-D10AF3389AEE}"/>
              </a:ext>
            </a:extLst>
          </p:cNvPr>
          <p:cNvSpPr/>
          <p:nvPr/>
        </p:nvSpPr>
        <p:spPr>
          <a:xfrm>
            <a:off x="5638366"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1</a:t>
            </a:r>
            <a:endParaRPr lang="ar-SA" sz="4800" b="1" dirty="0">
              <a:solidFill>
                <a:srgbClr val="FF0000"/>
              </a:solidFill>
            </a:endParaRPr>
          </a:p>
        </p:txBody>
      </p:sp>
      <p:sp>
        <p:nvSpPr>
          <p:cNvPr id="35" name="شكل بيضاوي 34">
            <a:extLst>
              <a:ext uri="{FF2B5EF4-FFF2-40B4-BE49-F238E27FC236}">
                <a16:creationId xmlns:a16="http://schemas.microsoft.com/office/drawing/2014/main" id="{FB8CF505-A47A-4517-AD6B-C965C6B862D9}"/>
              </a:ext>
            </a:extLst>
          </p:cNvPr>
          <p:cNvSpPr/>
          <p:nvPr/>
        </p:nvSpPr>
        <p:spPr>
          <a:xfrm>
            <a:off x="3340158"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5</a:t>
            </a:r>
            <a:endParaRPr lang="ar-SA" sz="4800" b="1" dirty="0">
              <a:solidFill>
                <a:srgbClr val="FF0000"/>
              </a:solidFill>
            </a:endParaRPr>
          </a:p>
        </p:txBody>
      </p:sp>
      <p:sp>
        <p:nvSpPr>
          <p:cNvPr id="36" name="شكل بيضاوي 35">
            <a:extLst>
              <a:ext uri="{FF2B5EF4-FFF2-40B4-BE49-F238E27FC236}">
                <a16:creationId xmlns:a16="http://schemas.microsoft.com/office/drawing/2014/main" id="{C7AC1989-9C11-4807-A00C-1FDDB33FF208}"/>
              </a:ext>
            </a:extLst>
          </p:cNvPr>
          <p:cNvSpPr/>
          <p:nvPr/>
        </p:nvSpPr>
        <p:spPr>
          <a:xfrm>
            <a:off x="896680"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2</a:t>
            </a:r>
            <a:endParaRPr lang="ar-SA" sz="4800" b="1" dirty="0">
              <a:solidFill>
                <a:srgbClr val="FF0000"/>
              </a:solidFill>
            </a:endParaRPr>
          </a:p>
        </p:txBody>
      </p:sp>
      <p:sp>
        <p:nvSpPr>
          <p:cNvPr id="37" name="شكل بيضاوي 36">
            <a:extLst>
              <a:ext uri="{FF2B5EF4-FFF2-40B4-BE49-F238E27FC236}">
                <a16:creationId xmlns:a16="http://schemas.microsoft.com/office/drawing/2014/main" id="{CD9FF2DA-B87F-44FA-A1CB-830608664662}"/>
              </a:ext>
            </a:extLst>
          </p:cNvPr>
          <p:cNvSpPr/>
          <p:nvPr/>
        </p:nvSpPr>
        <p:spPr>
          <a:xfrm>
            <a:off x="5638366" y="570674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
        <p:nvSpPr>
          <p:cNvPr id="39" name="شكل بيضاوي 38">
            <a:extLst>
              <a:ext uri="{FF2B5EF4-FFF2-40B4-BE49-F238E27FC236}">
                <a16:creationId xmlns:a16="http://schemas.microsoft.com/office/drawing/2014/main" id="{2B80EB4A-4545-4561-B41C-248BEE8AEF0A}"/>
              </a:ext>
            </a:extLst>
          </p:cNvPr>
          <p:cNvSpPr/>
          <p:nvPr/>
        </p:nvSpPr>
        <p:spPr>
          <a:xfrm>
            <a:off x="904327" y="570674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
        <p:nvSpPr>
          <p:cNvPr id="40" name="شكل بيضاوي 39">
            <a:extLst>
              <a:ext uri="{FF2B5EF4-FFF2-40B4-BE49-F238E27FC236}">
                <a16:creationId xmlns:a16="http://schemas.microsoft.com/office/drawing/2014/main" id="{9644FF59-7520-4521-B26C-26541B865903}"/>
              </a:ext>
            </a:extLst>
          </p:cNvPr>
          <p:cNvSpPr/>
          <p:nvPr/>
        </p:nvSpPr>
        <p:spPr>
          <a:xfrm>
            <a:off x="8022155" y="570674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
        <p:nvSpPr>
          <p:cNvPr id="41" name="شكل بيضاوي 40">
            <a:extLst>
              <a:ext uri="{FF2B5EF4-FFF2-40B4-BE49-F238E27FC236}">
                <a16:creationId xmlns:a16="http://schemas.microsoft.com/office/drawing/2014/main" id="{7E47692D-C04E-4570-9A24-11D9934BB914}"/>
              </a:ext>
            </a:extLst>
          </p:cNvPr>
          <p:cNvSpPr/>
          <p:nvPr/>
        </p:nvSpPr>
        <p:spPr>
          <a:xfrm>
            <a:off x="10206108" y="570674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
        <p:nvSpPr>
          <p:cNvPr id="42" name="شكل بيضاوي 41">
            <a:extLst>
              <a:ext uri="{FF2B5EF4-FFF2-40B4-BE49-F238E27FC236}">
                <a16:creationId xmlns:a16="http://schemas.microsoft.com/office/drawing/2014/main" id="{AFC1B301-B978-4D5E-82E4-7CFF1B857FB6}"/>
              </a:ext>
            </a:extLst>
          </p:cNvPr>
          <p:cNvSpPr/>
          <p:nvPr/>
        </p:nvSpPr>
        <p:spPr>
          <a:xfrm>
            <a:off x="3347653" y="572173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Tree>
    <p:extLst>
      <p:ext uri="{BB962C8B-B14F-4D97-AF65-F5344CB8AC3E}">
        <p14:creationId xmlns:p14="http://schemas.microsoft.com/office/powerpoint/2010/main" val="36877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7"/>
                                        </p:tgtEl>
                                      </p:cBhvr>
                                    </p:animEffect>
                                    <p:set>
                                      <p:cBhvr>
                                        <p:cTn id="7" dur="1" fill="hold">
                                          <p:stCondLst>
                                            <p:cond delay="19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9"/>
                                        </p:tgtEl>
                                      </p:cBhvr>
                                    </p:animEffect>
                                    <p:set>
                                      <p:cBhvr>
                                        <p:cTn id="12" dur="1" fill="hold">
                                          <p:stCondLst>
                                            <p:cond delay="1999"/>
                                          </p:stCondLst>
                                        </p:cTn>
                                        <p:tgtEl>
                                          <p:spTgt spid="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40"/>
                                        </p:tgtEl>
                                      </p:cBhvr>
                                    </p:animEffect>
                                    <p:set>
                                      <p:cBhvr>
                                        <p:cTn id="17" dur="1" fill="hold">
                                          <p:stCondLst>
                                            <p:cond delay="1999"/>
                                          </p:stCondLst>
                                        </p:cTn>
                                        <p:tgtEl>
                                          <p:spTgt spid="4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1"/>
                                        </p:tgtEl>
                                      </p:cBhvr>
                                    </p:animEffect>
                                    <p:set>
                                      <p:cBhvr>
                                        <p:cTn id="22" dur="1" fill="hold">
                                          <p:stCondLst>
                                            <p:cond delay="1999"/>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42"/>
                                        </p:tgtEl>
                                      </p:cBhvr>
                                    </p:animEffect>
                                    <p:set>
                                      <p:cBhvr>
                                        <p:cTn id="27"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A9535662-7E71-4787-8631-5311A138AAB3}"/>
              </a:ext>
            </a:extLst>
          </p:cNvPr>
          <p:cNvPicPr>
            <a:picLocks noChangeAspect="1"/>
          </p:cNvPicPr>
          <p:nvPr/>
        </p:nvPicPr>
        <p:blipFill>
          <a:blip r:embed="rId2"/>
          <a:stretch>
            <a:fillRect/>
          </a:stretch>
        </p:blipFill>
        <p:spPr>
          <a:xfrm>
            <a:off x="0" y="-1"/>
            <a:ext cx="12192000" cy="6858001"/>
          </a:xfrm>
          <a:prstGeom prst="rect">
            <a:avLst/>
          </a:prstGeom>
        </p:spPr>
      </p:pic>
      <p:sp>
        <p:nvSpPr>
          <p:cNvPr id="5" name="عنوان 1">
            <a:extLst>
              <a:ext uri="{FF2B5EF4-FFF2-40B4-BE49-F238E27FC236}">
                <a16:creationId xmlns:a16="http://schemas.microsoft.com/office/drawing/2014/main" id="{445DA3DA-B04A-4FC1-AF0D-09DD401793FC}"/>
              </a:ext>
            </a:extLst>
          </p:cNvPr>
          <p:cNvSpPr txBox="1">
            <a:spLocks/>
          </p:cNvSpPr>
          <p:nvPr/>
        </p:nvSpPr>
        <p:spPr>
          <a:xfrm>
            <a:off x="5486404" y="5277035"/>
            <a:ext cx="5491933" cy="637826"/>
          </a:xfrm>
          <a:prstGeom prst="rect">
            <a:avLst/>
          </a:prstGeom>
          <a:effectLst/>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5400" b="1" dirty="0">
                <a:effectLst>
                  <a:outerShdw blurRad="50800" dist="88900" dir="5400000" algn="t" rotWithShape="0">
                    <a:prstClr val="black">
                      <a:alpha val="40000"/>
                    </a:prstClr>
                  </a:outerShdw>
                </a:effectLst>
                <a:cs typeface="DecoType Naskh Variants" panose="02010400000000000000" pitchFamily="2" charset="-78"/>
              </a:rPr>
              <a:t>إعداد :أ/ريحانة العامر  </a:t>
            </a:r>
          </a:p>
        </p:txBody>
      </p:sp>
      <p:sp>
        <p:nvSpPr>
          <p:cNvPr id="11" name="عنوان 1">
            <a:extLst>
              <a:ext uri="{FF2B5EF4-FFF2-40B4-BE49-F238E27FC236}">
                <a16:creationId xmlns:a16="http://schemas.microsoft.com/office/drawing/2014/main" id="{8206F38A-ABA5-4008-A1B3-2C7C5F447881}"/>
              </a:ext>
            </a:extLst>
          </p:cNvPr>
          <p:cNvSpPr txBox="1">
            <a:spLocks/>
          </p:cNvSpPr>
          <p:nvPr/>
        </p:nvSpPr>
        <p:spPr>
          <a:xfrm>
            <a:off x="5648446" y="2967295"/>
            <a:ext cx="5491933" cy="1366601"/>
          </a:xfrm>
          <a:prstGeom prst="rect">
            <a:avLst/>
          </a:prstGeom>
          <a:effectLst/>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1500" b="1" dirty="0">
                <a:ln>
                  <a:solidFill>
                    <a:srgbClr val="80F8A8"/>
                  </a:solidFill>
                </a:ln>
                <a:effectLst>
                  <a:outerShdw blurRad="50800" dist="88900" dir="5400000" algn="t" rotWithShape="0">
                    <a:prstClr val="black">
                      <a:alpha val="40000"/>
                    </a:prstClr>
                  </a:outerShdw>
                </a:effectLst>
                <a:cs typeface="DecoType Naskh Variants" panose="02010400000000000000" pitchFamily="2" charset="-78"/>
              </a:rPr>
              <a:t>الفيروسات</a:t>
            </a:r>
            <a:endParaRPr lang="ar-SA" sz="9600" b="1" dirty="0">
              <a:ln>
                <a:solidFill>
                  <a:srgbClr val="80F8A8"/>
                </a:solidFill>
              </a:ln>
              <a:effectLst>
                <a:outerShdw blurRad="50800" dist="88900" dir="5400000" algn="t" rotWithShape="0">
                  <a:prstClr val="black">
                    <a:alpha val="40000"/>
                  </a:prstClr>
                </a:outerShdw>
              </a:effectLst>
              <a:cs typeface="DecoType Naskh Variants" panose="02010400000000000000" pitchFamily="2" charset="-78"/>
            </a:endParaRPr>
          </a:p>
        </p:txBody>
      </p:sp>
    </p:spTree>
    <p:extLst>
      <p:ext uri="{BB962C8B-B14F-4D97-AF65-F5344CB8AC3E}">
        <p14:creationId xmlns:p14="http://schemas.microsoft.com/office/powerpoint/2010/main" val="3334958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4AADDFC3-F719-47F6-9FBD-6461F088F119}"/>
              </a:ext>
            </a:extLst>
          </p:cNvPr>
          <p:cNvSpPr/>
          <p:nvPr/>
        </p:nvSpPr>
        <p:spPr>
          <a:xfrm>
            <a:off x="7781277" y="797509"/>
            <a:ext cx="4227226" cy="5262979"/>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شاهدي الفلم الوثائقي التالي عن دورة حياة الفيروسات الاندماجية ثم رتبي بالتعاون مع زميلاتكـِ في المجموعة مراحل هذه الدورة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6" name="صورة 5">
            <a:extLst>
              <a:ext uri="{FF2B5EF4-FFF2-40B4-BE49-F238E27FC236}">
                <a16:creationId xmlns:a16="http://schemas.microsoft.com/office/drawing/2014/main" id="{2E016573-F394-4235-9CD2-29221237DA41}"/>
              </a:ext>
            </a:extLst>
          </p:cNvPr>
          <p:cNvPicPr>
            <a:picLocks noChangeAspect="1"/>
          </p:cNvPicPr>
          <p:nvPr/>
        </p:nvPicPr>
        <p:blipFill rotWithShape="1">
          <a:blip r:embed="rId2">
            <a:extLst>
              <a:ext uri="{28A0092B-C50C-407E-A947-70E740481C1C}">
                <a14:useLocalDpi xmlns:a14="http://schemas.microsoft.com/office/drawing/2010/main" val="0"/>
              </a:ext>
            </a:extLst>
          </a:blip>
          <a:srcRect l="50476" b="9289"/>
          <a:stretch/>
        </p:blipFill>
        <p:spPr>
          <a:xfrm>
            <a:off x="183497" y="363810"/>
            <a:ext cx="7455260" cy="6130379"/>
          </a:xfrm>
          <a:prstGeom prst="rect">
            <a:avLst/>
          </a:prstGeom>
        </p:spPr>
      </p:pic>
    </p:spTree>
    <p:extLst>
      <p:ext uri="{BB962C8B-B14F-4D97-AF65-F5344CB8AC3E}">
        <p14:creationId xmlns:p14="http://schemas.microsoft.com/office/powerpoint/2010/main" val="762464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28)">
            <a:hlinkClick r:id="" action="ppaction://media"/>
            <a:extLst>
              <a:ext uri="{FF2B5EF4-FFF2-40B4-BE49-F238E27FC236}">
                <a16:creationId xmlns:a16="http://schemas.microsoft.com/office/drawing/2014/main" id="{D8227986-EEF3-47EE-B3B4-1FB2AFC0C1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489084" cy="6857999"/>
          </a:xfrm>
          <a:prstGeom prst="rect">
            <a:avLst/>
          </a:prstGeom>
        </p:spPr>
      </p:pic>
      <p:sp>
        <p:nvSpPr>
          <p:cNvPr id="3" name="مستطيل 2">
            <a:extLst>
              <a:ext uri="{FF2B5EF4-FFF2-40B4-BE49-F238E27FC236}">
                <a16:creationId xmlns:a16="http://schemas.microsoft.com/office/drawing/2014/main" id="{D0A97B88-4006-4775-87BE-671393B5154F}"/>
              </a:ext>
            </a:extLst>
          </p:cNvPr>
          <p:cNvSpPr/>
          <p:nvPr/>
        </p:nvSpPr>
        <p:spPr>
          <a:xfrm rot="5400000">
            <a:off x="8975577" y="3105835"/>
            <a:ext cx="5673348" cy="646331"/>
          </a:xfrm>
          <a:prstGeom prst="rect">
            <a:avLst/>
          </a:prstGeom>
          <a:noFill/>
        </p:spPr>
        <p:txBody>
          <a:bodyPr wrap="none" lIns="91440" tIns="45720" rIns="91440" bIns="45720">
            <a:spAutoFit/>
          </a:bodyPr>
          <a:lstStyle/>
          <a:p>
            <a:pPr algn="ctr"/>
            <a:r>
              <a:rPr lang="ar-SA" sz="3600" b="1" dirty="0">
                <a:ln w="0"/>
                <a:solidFill>
                  <a:schemeClr val="accent1"/>
                </a:solidFill>
                <a:effectLst>
                  <a:outerShdw blurRad="38100" dist="25400" dir="5400000" algn="ctr" rotWithShape="0">
                    <a:srgbClr val="6E747A">
                      <a:alpha val="43000"/>
                    </a:srgbClr>
                  </a:outerShdw>
                </a:effectLst>
              </a:rPr>
              <a:t>انقر لمشاهدة الفيروسات الاندماجية  </a:t>
            </a:r>
          </a:p>
        </p:txBody>
      </p:sp>
    </p:spTree>
    <p:extLst>
      <p:ext uri="{BB962C8B-B14F-4D97-AF65-F5344CB8AC3E}">
        <p14:creationId xmlns:p14="http://schemas.microsoft.com/office/powerpoint/2010/main" val="204699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327B61F-CCD8-442A-907C-C80620BD297F}"/>
              </a:ext>
            </a:extLst>
          </p:cNvPr>
          <p:cNvSpPr/>
          <p:nvPr/>
        </p:nvSpPr>
        <p:spPr>
          <a:xfrm>
            <a:off x="10253272" y="171004"/>
            <a:ext cx="1800000" cy="1080000"/>
          </a:xfrm>
          <a:prstGeom prst="rect">
            <a:avLst/>
          </a:prstGeom>
          <a:solidFill>
            <a:srgbClr val="70F89D"/>
          </a:solidFill>
          <a:ln w="38100">
            <a:solidFill>
              <a:schemeClr val="tx1"/>
            </a:solidFill>
          </a:ln>
        </p:spPr>
        <p:txBody>
          <a:bodyPr wrap="square" lIns="91440" tIns="45720" rIns="91440" bIns="45720">
            <a:spAutoFit/>
          </a:bodyPr>
          <a:lstStyle/>
          <a:p>
            <a:pPr algn="ctr"/>
            <a:r>
              <a:rPr lang="ar-SA" sz="2800" b="1" cap="none" spc="0" dirty="0">
                <a:ln w="0"/>
                <a:effectLst>
                  <a:outerShdw blurRad="38100" dist="19050" dir="2700000" algn="tl" rotWithShape="0">
                    <a:schemeClr val="dk1">
                      <a:alpha val="40000"/>
                    </a:schemeClr>
                  </a:outerShdw>
                </a:effectLst>
              </a:rPr>
              <a:t>الذكاء اللغوي والوصف</a:t>
            </a:r>
          </a:p>
        </p:txBody>
      </p:sp>
      <p:sp>
        <p:nvSpPr>
          <p:cNvPr id="3" name="مربع نص 2">
            <a:extLst>
              <a:ext uri="{FF2B5EF4-FFF2-40B4-BE49-F238E27FC236}">
                <a16:creationId xmlns:a16="http://schemas.microsoft.com/office/drawing/2014/main" id="{209EEC05-2BC3-498D-894A-6320F76FF66C}"/>
              </a:ext>
            </a:extLst>
          </p:cNvPr>
          <p:cNvSpPr txBox="1"/>
          <p:nvPr/>
        </p:nvSpPr>
        <p:spPr>
          <a:xfrm>
            <a:off x="1806310" y="106260"/>
            <a:ext cx="8312052" cy="1200329"/>
          </a:xfrm>
          <a:prstGeom prst="rect">
            <a:avLst/>
          </a:prstGeom>
          <a:solidFill>
            <a:srgbClr val="FFFF7D"/>
          </a:solidFill>
          <a:ln w="38100">
            <a:solidFill>
              <a:schemeClr val="tx1"/>
            </a:solidFill>
          </a:ln>
        </p:spPr>
        <p:txBody>
          <a:bodyPr wrap="square" rtlCol="1">
            <a:spAutoFit/>
          </a:bodyPr>
          <a:lstStyle/>
          <a:p>
            <a:pPr algn="ctr"/>
            <a:r>
              <a:rPr lang="ar-SA" sz="3600" dirty="0"/>
              <a:t>بالتعاون مع زميلاتكـِ في المجموعة سمي كل مرحلة من</a:t>
            </a:r>
          </a:p>
          <a:p>
            <a:pPr algn="ctr"/>
            <a:r>
              <a:rPr lang="ar-SA" sz="3600" dirty="0"/>
              <a:t> </a:t>
            </a:r>
            <a:r>
              <a:rPr lang="ar-SA" sz="3600" b="1" u="sng" dirty="0"/>
              <a:t>مراحل دورة حياة الفيروس </a:t>
            </a:r>
            <a:r>
              <a:rPr lang="ar-SA" sz="3600" b="1" u="sng" dirty="0" err="1"/>
              <a:t>الأندماجية</a:t>
            </a:r>
            <a:r>
              <a:rPr lang="ar-SA" sz="3600" dirty="0"/>
              <a:t> </a:t>
            </a:r>
          </a:p>
        </p:txBody>
      </p:sp>
      <p:graphicFrame>
        <p:nvGraphicFramePr>
          <p:cNvPr id="4" name="جدول 3">
            <a:extLst>
              <a:ext uri="{FF2B5EF4-FFF2-40B4-BE49-F238E27FC236}">
                <a16:creationId xmlns:a16="http://schemas.microsoft.com/office/drawing/2014/main" id="{C5A0F382-AC85-466E-A1CF-21F08497BA76}"/>
              </a:ext>
            </a:extLst>
          </p:cNvPr>
          <p:cNvGraphicFramePr>
            <a:graphicFrameLocks noGrp="1"/>
          </p:cNvGraphicFramePr>
          <p:nvPr>
            <p:extLst>
              <p:ext uri="{D42A27DB-BD31-4B8C-83A1-F6EECF244321}">
                <p14:modId xmlns:p14="http://schemas.microsoft.com/office/powerpoint/2010/main" val="2424099372"/>
              </p:ext>
            </p:extLst>
          </p:nvPr>
        </p:nvGraphicFramePr>
        <p:xfrm>
          <a:off x="188712" y="1453210"/>
          <a:ext cx="11864560" cy="5287920"/>
        </p:xfrm>
        <a:graphic>
          <a:graphicData uri="http://schemas.openxmlformats.org/drawingml/2006/table">
            <a:tbl>
              <a:tblPr rtl="1" firstRow="1" bandRow="1">
                <a:tableStyleId>{5C22544A-7EE6-4342-B048-85BDC9FD1C3A}</a:tableStyleId>
              </a:tblPr>
              <a:tblGrid>
                <a:gridCol w="2808000">
                  <a:extLst>
                    <a:ext uri="{9D8B030D-6E8A-4147-A177-3AD203B41FA5}">
                      <a16:colId xmlns:a16="http://schemas.microsoft.com/office/drawing/2014/main" val="741873737"/>
                    </a:ext>
                  </a:extLst>
                </a:gridCol>
                <a:gridCol w="208280">
                  <a:extLst>
                    <a:ext uri="{9D8B030D-6E8A-4147-A177-3AD203B41FA5}">
                      <a16:colId xmlns:a16="http://schemas.microsoft.com/office/drawing/2014/main" val="110028946"/>
                    </a:ext>
                  </a:extLst>
                </a:gridCol>
                <a:gridCol w="2815720">
                  <a:extLst>
                    <a:ext uri="{9D8B030D-6E8A-4147-A177-3AD203B41FA5}">
                      <a16:colId xmlns:a16="http://schemas.microsoft.com/office/drawing/2014/main" val="739441067"/>
                    </a:ext>
                  </a:extLst>
                </a:gridCol>
                <a:gridCol w="208280">
                  <a:extLst>
                    <a:ext uri="{9D8B030D-6E8A-4147-A177-3AD203B41FA5}">
                      <a16:colId xmlns:a16="http://schemas.microsoft.com/office/drawing/2014/main" val="3024925406"/>
                    </a:ext>
                  </a:extLst>
                </a:gridCol>
                <a:gridCol w="2808000">
                  <a:extLst>
                    <a:ext uri="{9D8B030D-6E8A-4147-A177-3AD203B41FA5}">
                      <a16:colId xmlns:a16="http://schemas.microsoft.com/office/drawing/2014/main" val="120505601"/>
                    </a:ext>
                  </a:extLst>
                </a:gridCol>
                <a:gridCol w="208280">
                  <a:extLst>
                    <a:ext uri="{9D8B030D-6E8A-4147-A177-3AD203B41FA5}">
                      <a16:colId xmlns:a16="http://schemas.microsoft.com/office/drawing/2014/main" val="1577078988"/>
                    </a:ext>
                  </a:extLst>
                </a:gridCol>
                <a:gridCol w="2808000">
                  <a:extLst>
                    <a:ext uri="{9D8B030D-6E8A-4147-A177-3AD203B41FA5}">
                      <a16:colId xmlns:a16="http://schemas.microsoft.com/office/drawing/2014/main" val="332995957"/>
                    </a:ext>
                  </a:extLst>
                </a:gridCol>
              </a:tblGrid>
              <a:tr h="1440000">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6093660"/>
                  </a:ext>
                </a:extLst>
              </a:tr>
              <a:tr h="104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3200" b="0" cap="none" spc="0" dirty="0">
                          <a:ln w="0"/>
                          <a:solidFill>
                            <a:schemeClr val="tx1"/>
                          </a:solidFill>
                          <a:effectLst>
                            <a:outerShdw blurRad="38100" dist="19050" dir="2700000" algn="tl" rotWithShape="0">
                              <a:schemeClr val="dk1">
                                <a:alpha val="40000"/>
                              </a:schemeClr>
                            </a:outerShdw>
                          </a:effectLst>
                          <a:latin typeface="Agency FB" panose="020B0503020202020204" pitchFamily="34" charset="0"/>
                        </a:rPr>
                        <a:t>1</a:t>
                      </a:r>
                      <a:r>
                        <a:rPr lang="ar-SA" sz="3200" b="0" cap="none" spc="0" dirty="0">
                          <a:ln w="0"/>
                          <a:solidFill>
                            <a:schemeClr val="tx1"/>
                          </a:solidFill>
                          <a:effectLst>
                            <a:outerShdw blurRad="38100" dist="19050" dir="2700000" algn="tl" rotWithShape="0">
                              <a:schemeClr val="dk1">
                                <a:alpha val="40000"/>
                              </a:schemeClr>
                            </a:outerShdw>
                          </a:effectLst>
                          <a:latin typeface="Agency FB" panose="020B0503020202020204" pitchFamily="34" charset="0"/>
                        </a:rPr>
                        <a:t>ـ الالتصاق </a:t>
                      </a:r>
                      <a:endParaRPr lang="ar-SA" sz="3200" b="0" cap="none" spc="0" dirty="0">
                        <a:ln w="0"/>
                        <a:solidFill>
                          <a:schemeClr val="tx1"/>
                        </a:solidFill>
                        <a:effectLst>
                          <a:outerShdw blurRad="38100" dist="19050" dir="2700000" algn="tl" rotWithShape="0">
                            <a:schemeClr val="dk1">
                              <a:alpha val="40000"/>
                            </a:schemeClr>
                          </a:outerShd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mpd="sng">
                      <a:noFill/>
                    </a:lnB>
                    <a:solidFill>
                      <a:schemeClr val="bg1"/>
                    </a:solidFill>
                  </a:tcPr>
                </a:tc>
                <a:tc>
                  <a:txBody>
                    <a:bodyPr/>
                    <a:lstStyle/>
                    <a:p>
                      <a:pPr rtl="1"/>
                      <a:r>
                        <a:rPr lang="en-US" sz="3200">
                          <a:solidFill>
                            <a:schemeClr val="tx1"/>
                          </a:solidFill>
                        </a:rPr>
                        <a:t>2</a:t>
                      </a:r>
                      <a:r>
                        <a:rPr lang="ar-SA" sz="3200">
                          <a:solidFill>
                            <a:schemeClr val="tx1"/>
                          </a:solidFill>
                        </a:rPr>
                        <a:t>ـ الدخول </a:t>
                      </a:r>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mpd="sng">
                      <a:noFill/>
                    </a:lnB>
                    <a:solidFill>
                      <a:schemeClr val="bg1"/>
                    </a:solidFill>
                  </a:tcPr>
                </a:tc>
                <a:tc>
                  <a:txBody>
                    <a:bodyPr/>
                    <a:lstStyle/>
                    <a:p>
                      <a:pPr rtl="1"/>
                      <a:r>
                        <a:rPr lang="en-US" sz="2800" dirty="0">
                          <a:solidFill>
                            <a:schemeClr val="tx1"/>
                          </a:solidFill>
                        </a:rPr>
                        <a:t>3</a:t>
                      </a:r>
                      <a:r>
                        <a:rPr lang="ar-SA" sz="2800" dirty="0">
                          <a:solidFill>
                            <a:schemeClr val="tx1"/>
                          </a:solidFill>
                        </a:rPr>
                        <a:t>ـ الاندماج وتكوين طليعة الفيروس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mpd="sng">
                      <a:noFill/>
                    </a:lnB>
                    <a:solidFill>
                      <a:schemeClr val="bg1"/>
                    </a:solidFill>
                  </a:tcPr>
                </a:tc>
                <a:tc>
                  <a:txBody>
                    <a:bodyPr/>
                    <a:lstStyle/>
                    <a:p>
                      <a:pPr rtl="1"/>
                      <a:r>
                        <a:rPr lang="en-US" sz="3200" dirty="0">
                          <a:solidFill>
                            <a:schemeClr val="tx1"/>
                          </a:solidFill>
                        </a:rPr>
                        <a:t>4</a:t>
                      </a:r>
                      <a:r>
                        <a:rPr lang="ar-SA" sz="3200" dirty="0">
                          <a:solidFill>
                            <a:schemeClr val="tx1"/>
                          </a:solidFill>
                        </a:rPr>
                        <a:t>ـ تكاثر البكتيريا وانقسامها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6041242"/>
                  </a:ext>
                </a:extLst>
              </a:tr>
              <a:tr h="252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ar-SA" sz="1200" b="0" cap="none" spc="0" dirty="0">
                        <a:ln w="0"/>
                        <a:solidFill>
                          <a:schemeClr val="tx1"/>
                        </a:solidFill>
                        <a:effectLst>
                          <a:outerShdw blurRad="38100" dist="19050" dir="2700000" algn="tl" rotWithShape="0">
                            <a:schemeClr val="dk1">
                              <a:alpha val="40000"/>
                            </a:schemeClr>
                          </a:outerShdw>
                        </a:effectLst>
                      </a:endParaRPr>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6488744"/>
                  </a:ext>
                </a:extLst>
              </a:tr>
              <a:tr h="1440000">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7">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8">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743639922"/>
                  </a:ext>
                </a:extLst>
              </a:tr>
              <a:tr h="370840">
                <a:tc>
                  <a:txBody>
                    <a:bodyPr/>
                    <a:lstStyle/>
                    <a:p>
                      <a:pPr rtl="1"/>
                      <a:r>
                        <a:rPr lang="en-US" sz="3200">
                          <a:solidFill>
                            <a:schemeClr val="tx1"/>
                          </a:solidFill>
                        </a:rPr>
                        <a:t>5</a:t>
                      </a:r>
                      <a:r>
                        <a:rPr lang="ar-SA" sz="3200">
                          <a:solidFill>
                            <a:schemeClr val="tx1"/>
                          </a:solidFill>
                        </a:rPr>
                        <a:t>ـ مغادرة طليعة الفيروس </a:t>
                      </a:r>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r>
                        <a:rPr lang="en-US" sz="3200" dirty="0">
                          <a:solidFill>
                            <a:schemeClr val="tx1"/>
                          </a:solidFill>
                        </a:rPr>
                        <a:t>6</a:t>
                      </a:r>
                      <a:r>
                        <a:rPr lang="ar-SA" sz="3200" dirty="0">
                          <a:solidFill>
                            <a:schemeClr val="tx1"/>
                          </a:solidFill>
                        </a:rPr>
                        <a:t>ـ التضاعف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r>
                        <a:rPr lang="en-US" sz="3200" dirty="0">
                          <a:solidFill>
                            <a:schemeClr val="tx1"/>
                          </a:solidFill>
                        </a:rPr>
                        <a:t>7</a:t>
                      </a:r>
                      <a:r>
                        <a:rPr lang="ar-SA" sz="3200" dirty="0">
                          <a:solidFill>
                            <a:schemeClr val="tx1"/>
                          </a:solidFill>
                        </a:rPr>
                        <a:t>ـ التجميع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r>
                        <a:rPr lang="en-US" sz="3200" dirty="0">
                          <a:solidFill>
                            <a:schemeClr val="tx1"/>
                          </a:solidFill>
                        </a:rPr>
                        <a:t>8</a:t>
                      </a:r>
                      <a:r>
                        <a:rPr lang="ar-SA" sz="3200" dirty="0">
                          <a:solidFill>
                            <a:schemeClr val="tx1"/>
                          </a:solidFill>
                        </a:rPr>
                        <a:t>ـ التحرر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7332297"/>
                  </a:ext>
                </a:extLst>
              </a:tr>
            </a:tbl>
          </a:graphicData>
        </a:graphic>
      </p:graphicFrame>
      <p:grpSp>
        <p:nvGrpSpPr>
          <p:cNvPr id="5" name="مجموعة 4">
            <a:extLst>
              <a:ext uri="{FF2B5EF4-FFF2-40B4-BE49-F238E27FC236}">
                <a16:creationId xmlns:a16="http://schemas.microsoft.com/office/drawing/2014/main" id="{22D6D70B-9CBA-436F-88D7-948F90C4D54F}"/>
              </a:ext>
            </a:extLst>
          </p:cNvPr>
          <p:cNvGrpSpPr/>
          <p:nvPr/>
        </p:nvGrpSpPr>
        <p:grpSpPr>
          <a:xfrm>
            <a:off x="0" y="92730"/>
            <a:ext cx="2001182" cy="1453209"/>
            <a:chOff x="0" y="92730"/>
            <a:chExt cx="2001182" cy="1453209"/>
          </a:xfrm>
        </p:grpSpPr>
        <p:pic>
          <p:nvPicPr>
            <p:cNvPr id="6" name="Picture 2" descr="clock animated gif pic">
              <a:extLst>
                <a:ext uri="{FF2B5EF4-FFF2-40B4-BE49-F238E27FC236}">
                  <a16:creationId xmlns:a16="http://schemas.microsoft.com/office/drawing/2014/main" id="{A4D9DFBA-EE89-4B35-8D5D-2FDD9116C2AE}"/>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724" y="92730"/>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4EFF70B8-8C44-4830-8320-F725567FBDF8}"/>
                </a:ext>
              </a:extLst>
            </p:cNvPr>
            <p:cNvSpPr/>
            <p:nvPr/>
          </p:nvSpPr>
          <p:spPr>
            <a:xfrm>
              <a:off x="0" y="1022719"/>
              <a:ext cx="2001182" cy="523220"/>
            </a:xfrm>
            <a:prstGeom prst="rect">
              <a:avLst/>
            </a:prstGeom>
            <a:noFill/>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r>
                <a:rPr lang="ar-SA" sz="2800" b="0" cap="none" spc="0" dirty="0">
                  <a:ln w="0"/>
                  <a:solidFill>
                    <a:schemeClr val="tx1"/>
                  </a:solidFill>
                  <a:effectLst>
                    <a:outerShdw blurRad="38100" dist="19050" dir="2700000" algn="tl" rotWithShape="0">
                      <a:schemeClr val="dk1">
                        <a:alpha val="40000"/>
                      </a:schemeClr>
                    </a:outerShdw>
                  </a:effectLst>
                </a:rPr>
                <a:t>:3دقيقة </a:t>
              </a:r>
            </a:p>
          </p:txBody>
        </p:sp>
      </p:grpSp>
      <p:sp>
        <p:nvSpPr>
          <p:cNvPr id="8" name="مستطيل 7">
            <a:extLst>
              <a:ext uri="{FF2B5EF4-FFF2-40B4-BE49-F238E27FC236}">
                <a16:creationId xmlns:a16="http://schemas.microsoft.com/office/drawing/2014/main" id="{F2429559-0229-4531-89AB-50F2600E9ED6}"/>
              </a:ext>
            </a:extLst>
          </p:cNvPr>
          <p:cNvSpPr/>
          <p:nvPr/>
        </p:nvSpPr>
        <p:spPr>
          <a:xfrm>
            <a:off x="9303288" y="296100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1</a:t>
            </a:r>
            <a:r>
              <a:rPr lang="ar-SA" sz="2800" dirty="0">
                <a:solidFill>
                  <a:schemeClr val="tx1"/>
                </a:solidFill>
              </a:rPr>
              <a:t>ـ .....................</a:t>
            </a:r>
          </a:p>
        </p:txBody>
      </p:sp>
      <p:sp>
        <p:nvSpPr>
          <p:cNvPr id="9" name="مستطيل 8">
            <a:extLst>
              <a:ext uri="{FF2B5EF4-FFF2-40B4-BE49-F238E27FC236}">
                <a16:creationId xmlns:a16="http://schemas.microsoft.com/office/drawing/2014/main" id="{DF65E988-247B-4457-BBE8-D1B372EFFFFF}"/>
              </a:ext>
            </a:extLst>
          </p:cNvPr>
          <p:cNvSpPr/>
          <p:nvPr/>
        </p:nvSpPr>
        <p:spPr>
          <a:xfrm>
            <a:off x="6277774" y="296100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2</a:t>
            </a:r>
            <a:r>
              <a:rPr lang="ar-SA" sz="2800" dirty="0">
                <a:solidFill>
                  <a:schemeClr val="tx1"/>
                </a:solidFill>
              </a:rPr>
              <a:t>ـ .....................</a:t>
            </a:r>
          </a:p>
        </p:txBody>
      </p:sp>
      <p:sp>
        <p:nvSpPr>
          <p:cNvPr id="10" name="مستطيل 9">
            <a:extLst>
              <a:ext uri="{FF2B5EF4-FFF2-40B4-BE49-F238E27FC236}">
                <a16:creationId xmlns:a16="http://schemas.microsoft.com/office/drawing/2014/main" id="{C857775D-1F18-41E0-A175-B3A85B93DBC4}"/>
              </a:ext>
            </a:extLst>
          </p:cNvPr>
          <p:cNvSpPr/>
          <p:nvPr/>
        </p:nvSpPr>
        <p:spPr>
          <a:xfrm>
            <a:off x="3262336" y="296100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3</a:t>
            </a:r>
            <a:r>
              <a:rPr lang="ar-SA" sz="2800" dirty="0">
                <a:solidFill>
                  <a:schemeClr val="tx1"/>
                </a:solidFill>
              </a:rPr>
              <a:t>ـ .....................</a:t>
            </a:r>
          </a:p>
        </p:txBody>
      </p:sp>
      <p:sp>
        <p:nvSpPr>
          <p:cNvPr id="12" name="مستطيل 11">
            <a:extLst>
              <a:ext uri="{FF2B5EF4-FFF2-40B4-BE49-F238E27FC236}">
                <a16:creationId xmlns:a16="http://schemas.microsoft.com/office/drawing/2014/main" id="{B22972C2-F1C8-4421-BB8E-7C165D5FE3D2}"/>
              </a:ext>
            </a:extLst>
          </p:cNvPr>
          <p:cNvSpPr/>
          <p:nvPr/>
        </p:nvSpPr>
        <p:spPr>
          <a:xfrm>
            <a:off x="246898" y="2968184"/>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4</a:t>
            </a:r>
            <a:r>
              <a:rPr lang="ar-SA" sz="2800" dirty="0">
                <a:solidFill>
                  <a:schemeClr val="tx1"/>
                </a:solidFill>
              </a:rPr>
              <a:t>ـ .....................</a:t>
            </a:r>
          </a:p>
        </p:txBody>
      </p:sp>
      <p:sp>
        <p:nvSpPr>
          <p:cNvPr id="13" name="مستطيل 12">
            <a:extLst>
              <a:ext uri="{FF2B5EF4-FFF2-40B4-BE49-F238E27FC236}">
                <a16:creationId xmlns:a16="http://schemas.microsoft.com/office/drawing/2014/main" id="{F1236438-E856-463D-A39E-8E39003172FC}"/>
              </a:ext>
            </a:extLst>
          </p:cNvPr>
          <p:cNvSpPr/>
          <p:nvPr/>
        </p:nvSpPr>
        <p:spPr>
          <a:xfrm>
            <a:off x="9303288" y="573018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5</a:t>
            </a:r>
            <a:r>
              <a:rPr lang="ar-SA" sz="2800" dirty="0">
                <a:solidFill>
                  <a:schemeClr val="tx1"/>
                </a:solidFill>
              </a:rPr>
              <a:t>ـ .....................</a:t>
            </a:r>
          </a:p>
        </p:txBody>
      </p:sp>
      <p:sp>
        <p:nvSpPr>
          <p:cNvPr id="14" name="مستطيل 13">
            <a:extLst>
              <a:ext uri="{FF2B5EF4-FFF2-40B4-BE49-F238E27FC236}">
                <a16:creationId xmlns:a16="http://schemas.microsoft.com/office/drawing/2014/main" id="{8EE90550-57CD-498D-813F-E334E52ED463}"/>
              </a:ext>
            </a:extLst>
          </p:cNvPr>
          <p:cNvSpPr/>
          <p:nvPr/>
        </p:nvSpPr>
        <p:spPr>
          <a:xfrm>
            <a:off x="6277774" y="5704136"/>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6</a:t>
            </a:r>
            <a:r>
              <a:rPr lang="ar-SA" sz="2800" dirty="0">
                <a:solidFill>
                  <a:schemeClr val="tx1"/>
                </a:solidFill>
              </a:rPr>
              <a:t>ـ .....................</a:t>
            </a:r>
          </a:p>
        </p:txBody>
      </p:sp>
      <p:sp>
        <p:nvSpPr>
          <p:cNvPr id="15" name="مستطيل 14">
            <a:extLst>
              <a:ext uri="{FF2B5EF4-FFF2-40B4-BE49-F238E27FC236}">
                <a16:creationId xmlns:a16="http://schemas.microsoft.com/office/drawing/2014/main" id="{E5F15EE9-E48F-419C-A01E-60A647C61385}"/>
              </a:ext>
            </a:extLst>
          </p:cNvPr>
          <p:cNvSpPr/>
          <p:nvPr/>
        </p:nvSpPr>
        <p:spPr>
          <a:xfrm>
            <a:off x="3262336" y="573018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7</a:t>
            </a:r>
            <a:r>
              <a:rPr lang="ar-SA" sz="2800" dirty="0">
                <a:solidFill>
                  <a:schemeClr val="tx1"/>
                </a:solidFill>
              </a:rPr>
              <a:t>ـ .....................</a:t>
            </a:r>
          </a:p>
        </p:txBody>
      </p:sp>
      <p:sp>
        <p:nvSpPr>
          <p:cNvPr id="16" name="مستطيل 15">
            <a:extLst>
              <a:ext uri="{FF2B5EF4-FFF2-40B4-BE49-F238E27FC236}">
                <a16:creationId xmlns:a16="http://schemas.microsoft.com/office/drawing/2014/main" id="{A25F59E9-F19D-48EC-BABF-90C6996AC3E9}"/>
              </a:ext>
            </a:extLst>
          </p:cNvPr>
          <p:cNvSpPr/>
          <p:nvPr/>
        </p:nvSpPr>
        <p:spPr>
          <a:xfrm>
            <a:off x="201828" y="5704136"/>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8</a:t>
            </a:r>
            <a:r>
              <a:rPr lang="ar-SA" sz="2800" dirty="0">
                <a:solidFill>
                  <a:schemeClr val="tx1"/>
                </a:solidFill>
              </a:rPr>
              <a:t>ـ .....................</a:t>
            </a:r>
          </a:p>
        </p:txBody>
      </p:sp>
    </p:spTree>
    <p:extLst>
      <p:ext uri="{BB962C8B-B14F-4D97-AF65-F5344CB8AC3E}">
        <p14:creationId xmlns:p14="http://schemas.microsoft.com/office/powerpoint/2010/main" val="167155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grpId="0" nodeType="clickEffect">
                                  <p:stCondLst>
                                    <p:cond delay="0"/>
                                  </p:stCondLst>
                                  <p:childTnLst>
                                    <p:animEffect transition="out" filter="plus(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3" presetClass="exit" presetSubtype="32" fill="hold" grpId="0" nodeType="clickEffect">
                                  <p:stCondLst>
                                    <p:cond delay="0"/>
                                  </p:stCondLst>
                                  <p:childTnLst>
                                    <p:animEffect transition="out" filter="plus(out)">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3" presetClass="exit" presetSubtype="32" fill="hold" grpId="0" nodeType="clickEffect">
                                  <p:stCondLst>
                                    <p:cond delay="0"/>
                                  </p:stCondLst>
                                  <p:childTnLst>
                                    <p:animEffect transition="out" filter="plus(out)">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3" presetClass="exit" presetSubtype="32" fill="hold" grpId="0" nodeType="clickEffect">
                                  <p:stCondLst>
                                    <p:cond delay="0"/>
                                  </p:stCondLst>
                                  <p:childTnLst>
                                    <p:animEffect transition="out" filter="plus(out)">
                                      <p:cBhvr>
                                        <p:cTn id="26" dur="2000"/>
                                        <p:tgtEl>
                                          <p:spTgt spid="13"/>
                                        </p:tgtEl>
                                      </p:cBhvr>
                                    </p:animEffect>
                                    <p:set>
                                      <p:cBhvr>
                                        <p:cTn id="27" dur="1" fill="hold">
                                          <p:stCondLst>
                                            <p:cond delay="19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3" presetClass="exit" presetSubtype="32" fill="hold" grpId="0" nodeType="clickEffect">
                                  <p:stCondLst>
                                    <p:cond delay="0"/>
                                  </p:stCondLst>
                                  <p:childTnLst>
                                    <p:animEffect transition="out" filter="plus(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3" presetClass="exit" presetSubtype="32" fill="hold" grpId="0" nodeType="clickEffect">
                                  <p:stCondLst>
                                    <p:cond delay="0"/>
                                  </p:stCondLst>
                                  <p:childTnLst>
                                    <p:animEffect transition="out" filter="plus(out)">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3" presetClass="exit" presetSubtype="32" fill="hold" grpId="0" nodeType="clickEffect">
                                  <p:stCondLst>
                                    <p:cond delay="0"/>
                                  </p:stCondLst>
                                  <p:childTnLst>
                                    <p:animEffect transition="out" filter="plus(out)">
                                      <p:cBhvr>
                                        <p:cTn id="41" dur="2000"/>
                                        <p:tgtEl>
                                          <p:spTgt spid="16"/>
                                        </p:tgtEl>
                                      </p:cBhvr>
                                    </p:animEffect>
                                    <p:set>
                                      <p:cBhvr>
                                        <p:cTn id="4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3F18DF7-9E01-44D7-AF57-81CBAFF6B516}"/>
              </a:ext>
            </a:extLst>
          </p:cNvPr>
          <p:cNvSpPr/>
          <p:nvPr/>
        </p:nvSpPr>
        <p:spPr>
          <a:xfrm>
            <a:off x="2690727" y="135369"/>
            <a:ext cx="8041994" cy="769441"/>
          </a:xfrm>
          <a:prstGeom prst="rect">
            <a:avLst/>
          </a:prstGeom>
          <a:solidFill>
            <a:schemeClr val="accent1">
              <a:lumMod val="40000"/>
              <a:lumOff val="60000"/>
            </a:schemeClr>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قارني بين دورة التحلل ودورة الاندماج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97BD6637-95F1-437E-A732-576A7B3DBF89}"/>
              </a:ext>
            </a:extLst>
          </p:cNvPr>
          <p:cNvSpPr/>
          <p:nvPr/>
        </p:nvSpPr>
        <p:spPr>
          <a:xfrm>
            <a:off x="10283253" y="227703"/>
            <a:ext cx="1620000" cy="584775"/>
          </a:xfrm>
          <a:prstGeom prst="rect">
            <a:avLst/>
          </a:prstGeom>
          <a:solidFill>
            <a:srgbClr val="FEFFAE"/>
          </a:solidFill>
          <a:ln w="38100">
            <a:solidFill>
              <a:schemeClr val="tx1"/>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أشكال فن </a:t>
            </a:r>
          </a:p>
        </p:txBody>
      </p:sp>
      <p:grpSp>
        <p:nvGrpSpPr>
          <p:cNvPr id="9" name="مجموعة 8">
            <a:extLst>
              <a:ext uri="{FF2B5EF4-FFF2-40B4-BE49-F238E27FC236}">
                <a16:creationId xmlns:a16="http://schemas.microsoft.com/office/drawing/2014/main" id="{7A593C2D-E3B6-4523-984D-B4864C741512}"/>
              </a:ext>
            </a:extLst>
          </p:cNvPr>
          <p:cNvGrpSpPr/>
          <p:nvPr/>
        </p:nvGrpSpPr>
        <p:grpSpPr>
          <a:xfrm>
            <a:off x="11225" y="54901"/>
            <a:ext cx="2632920" cy="1213859"/>
            <a:chOff x="11225" y="1"/>
            <a:chExt cx="2632920" cy="1213859"/>
          </a:xfrm>
        </p:grpSpPr>
        <p:pic>
          <p:nvPicPr>
            <p:cNvPr id="10" name="Picture 2" descr="clock animated gif pic">
              <a:extLst>
                <a:ext uri="{FF2B5EF4-FFF2-40B4-BE49-F238E27FC236}">
                  <a16:creationId xmlns:a16="http://schemas.microsoft.com/office/drawing/2014/main" id="{30EA1538-0B13-4B7C-A725-D1846A57C279}"/>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7C5F729-B69E-4038-A924-371C944A91A8}"/>
                </a:ext>
              </a:extLst>
            </p:cNvPr>
            <p:cNvSpPr/>
            <p:nvPr/>
          </p:nvSpPr>
          <p:spPr>
            <a:xfrm>
              <a:off x="1536149" y="116632"/>
              <a:ext cx="1107996" cy="954107"/>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2</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sp>
        <p:nvSpPr>
          <p:cNvPr id="12" name="مستطيل: زوايا مستديرة 11">
            <a:extLst>
              <a:ext uri="{FF2B5EF4-FFF2-40B4-BE49-F238E27FC236}">
                <a16:creationId xmlns:a16="http://schemas.microsoft.com/office/drawing/2014/main" id="{F07A0E8C-A28F-41E7-9832-3C6EF8313744}"/>
              </a:ext>
            </a:extLst>
          </p:cNvPr>
          <p:cNvSpPr/>
          <p:nvPr/>
        </p:nvSpPr>
        <p:spPr>
          <a:xfrm>
            <a:off x="4533305" y="1394084"/>
            <a:ext cx="6480000" cy="46800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زوايا مستديرة 12">
            <a:extLst>
              <a:ext uri="{FF2B5EF4-FFF2-40B4-BE49-F238E27FC236}">
                <a16:creationId xmlns:a16="http://schemas.microsoft.com/office/drawing/2014/main" id="{CCD54189-42C0-41AA-B4A6-B1B6F803BA9C}"/>
              </a:ext>
            </a:extLst>
          </p:cNvPr>
          <p:cNvSpPr/>
          <p:nvPr/>
        </p:nvSpPr>
        <p:spPr>
          <a:xfrm>
            <a:off x="1536149" y="1679336"/>
            <a:ext cx="6480000" cy="4680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زوايا مستديرة 13">
            <a:extLst>
              <a:ext uri="{FF2B5EF4-FFF2-40B4-BE49-F238E27FC236}">
                <a16:creationId xmlns:a16="http://schemas.microsoft.com/office/drawing/2014/main" id="{B881711B-6CB4-4AB8-AF63-BF875C967E7F}"/>
              </a:ext>
            </a:extLst>
          </p:cNvPr>
          <p:cNvSpPr/>
          <p:nvPr/>
        </p:nvSpPr>
        <p:spPr>
          <a:xfrm>
            <a:off x="8135851" y="1679336"/>
            <a:ext cx="2520000" cy="584775"/>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الدورة </a:t>
            </a:r>
            <a:r>
              <a:rPr lang="ar-SA" sz="3200" dirty="0" err="1"/>
              <a:t>التحللية</a:t>
            </a:r>
            <a:r>
              <a:rPr lang="ar-SA" sz="3200" dirty="0"/>
              <a:t> </a:t>
            </a:r>
          </a:p>
        </p:txBody>
      </p:sp>
      <p:sp>
        <p:nvSpPr>
          <p:cNvPr id="15" name="مستطيل: زوايا مستديرة 14">
            <a:extLst>
              <a:ext uri="{FF2B5EF4-FFF2-40B4-BE49-F238E27FC236}">
                <a16:creationId xmlns:a16="http://schemas.microsoft.com/office/drawing/2014/main" id="{6B3B1697-316B-4A10-964A-E7EA60CAD892}"/>
              </a:ext>
            </a:extLst>
          </p:cNvPr>
          <p:cNvSpPr/>
          <p:nvPr/>
        </p:nvSpPr>
        <p:spPr>
          <a:xfrm>
            <a:off x="1774727" y="1971723"/>
            <a:ext cx="2520000" cy="5847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الدورة الاندماجية </a:t>
            </a:r>
          </a:p>
        </p:txBody>
      </p:sp>
      <p:sp>
        <p:nvSpPr>
          <p:cNvPr id="16" name="مستطيل: زوايا مستديرة 15">
            <a:extLst>
              <a:ext uri="{FF2B5EF4-FFF2-40B4-BE49-F238E27FC236}">
                <a16:creationId xmlns:a16="http://schemas.microsoft.com/office/drawing/2014/main" id="{A9BFDAEB-1A04-4DE7-9BD1-7B12E9CCA84E}"/>
              </a:ext>
            </a:extLst>
          </p:cNvPr>
          <p:cNvSpPr/>
          <p:nvPr/>
        </p:nvSpPr>
        <p:spPr>
          <a:xfrm>
            <a:off x="8212721" y="4212236"/>
            <a:ext cx="2520000" cy="154398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مثال </a:t>
            </a:r>
          </a:p>
          <a:p>
            <a:pPr algn="ctr"/>
            <a:r>
              <a:rPr lang="ar-SA" sz="3200" dirty="0"/>
              <a:t>.....................................</a:t>
            </a:r>
          </a:p>
        </p:txBody>
      </p:sp>
      <p:sp>
        <p:nvSpPr>
          <p:cNvPr id="17" name="مستطيل: زوايا مستديرة 16">
            <a:extLst>
              <a:ext uri="{FF2B5EF4-FFF2-40B4-BE49-F238E27FC236}">
                <a16:creationId xmlns:a16="http://schemas.microsoft.com/office/drawing/2014/main" id="{3DA96307-1AC9-4AAE-8976-519424BD6127}"/>
              </a:ext>
            </a:extLst>
          </p:cNvPr>
          <p:cNvSpPr/>
          <p:nvPr/>
        </p:nvSpPr>
        <p:spPr>
          <a:xfrm>
            <a:off x="1774727" y="4406670"/>
            <a:ext cx="2520000" cy="154398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مثال </a:t>
            </a:r>
          </a:p>
          <a:p>
            <a:pPr algn="ctr"/>
            <a:r>
              <a:rPr lang="ar-SA" sz="3200" dirty="0"/>
              <a:t>.....................................</a:t>
            </a:r>
          </a:p>
        </p:txBody>
      </p:sp>
    </p:spTree>
    <p:extLst>
      <p:ext uri="{BB962C8B-B14F-4D97-AF65-F5344CB8AC3E}">
        <p14:creationId xmlns:p14="http://schemas.microsoft.com/office/powerpoint/2010/main" val="487314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F9C1BF4-9E4D-40A5-A430-9C9F16921F2C}"/>
              </a:ext>
            </a:extLst>
          </p:cNvPr>
          <p:cNvSpPr/>
          <p:nvPr/>
        </p:nvSpPr>
        <p:spPr>
          <a:xfrm rot="5400000">
            <a:off x="9094933" y="3105834"/>
            <a:ext cx="5644494" cy="646331"/>
          </a:xfrm>
          <a:prstGeom prst="rect">
            <a:avLst/>
          </a:prstGeom>
          <a:noFill/>
        </p:spPr>
        <p:txBody>
          <a:bodyPr wrap="none" lIns="91440" tIns="45720" rIns="91440" bIns="45720">
            <a:spAutoFit/>
          </a:bodyPr>
          <a:lstStyle/>
          <a:p>
            <a:pPr algn="ctr"/>
            <a:r>
              <a:rPr lang="ar-SA" sz="3600" b="1" dirty="0">
                <a:ln w="0"/>
                <a:solidFill>
                  <a:schemeClr val="accent1"/>
                </a:solidFill>
                <a:effectLst>
                  <a:outerShdw blurRad="38100" dist="25400" dir="5400000" algn="ctr" rotWithShape="0">
                    <a:srgbClr val="6E747A">
                      <a:alpha val="43000"/>
                    </a:srgbClr>
                  </a:outerShdw>
                </a:effectLst>
              </a:rPr>
              <a:t>انقر لمشاهدة الفيروسات الارتجاعية </a:t>
            </a:r>
          </a:p>
        </p:txBody>
      </p:sp>
      <p:pic>
        <p:nvPicPr>
          <p:cNvPr id="3" name="تضاعف الفيروس الإرتجاعي HIV">
            <a:hlinkClick r:id="" action="ppaction://media"/>
            <a:extLst>
              <a:ext uri="{FF2B5EF4-FFF2-40B4-BE49-F238E27FC236}">
                <a16:creationId xmlns:a16="http://schemas.microsoft.com/office/drawing/2014/main" id="{6F713581-DAEA-4EE8-BC8E-116F38013C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0"/>
            <a:ext cx="11486510" cy="6858000"/>
          </a:xfrm>
          <a:prstGeom prst="rect">
            <a:avLst/>
          </a:prstGeom>
        </p:spPr>
      </p:pic>
    </p:spTree>
    <p:extLst>
      <p:ext uri="{BB962C8B-B14F-4D97-AF65-F5344CB8AC3E}">
        <p14:creationId xmlns:p14="http://schemas.microsoft.com/office/powerpoint/2010/main" val="1329937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7FD8215-38C6-4A11-91E3-8ECBE867FF89}"/>
              </a:ext>
            </a:extLst>
          </p:cNvPr>
          <p:cNvSpPr/>
          <p:nvPr/>
        </p:nvSpPr>
        <p:spPr>
          <a:xfrm>
            <a:off x="4002373" y="108429"/>
            <a:ext cx="7877827" cy="1446550"/>
          </a:xfrm>
          <a:prstGeom prst="rect">
            <a:avLst/>
          </a:prstGeom>
          <a:solidFill>
            <a:schemeClr val="accent2">
              <a:lumMod val="60000"/>
              <a:lumOff val="40000"/>
            </a:schemeClr>
          </a:solidFill>
          <a:ln w="38100">
            <a:solidFill>
              <a:schemeClr val="accent4">
                <a:lumMod val="50000"/>
              </a:schemeClr>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إقرائي في كتابكـِ المقرر عن الفيروسات الارتجاعية ثم أكملي العبارات التالية</a:t>
            </a:r>
          </a:p>
        </p:txBody>
      </p:sp>
      <p:sp>
        <p:nvSpPr>
          <p:cNvPr id="3" name="مستطيل 2">
            <a:extLst>
              <a:ext uri="{FF2B5EF4-FFF2-40B4-BE49-F238E27FC236}">
                <a16:creationId xmlns:a16="http://schemas.microsoft.com/office/drawing/2014/main" id="{BD790AFE-FC93-412E-A86D-2CCA6441045B}"/>
              </a:ext>
            </a:extLst>
          </p:cNvPr>
          <p:cNvSpPr/>
          <p:nvPr/>
        </p:nvSpPr>
        <p:spPr>
          <a:xfrm>
            <a:off x="4826833" y="1683364"/>
            <a:ext cx="7053368" cy="3477875"/>
          </a:xfrm>
          <a:prstGeom prst="rect">
            <a:avLst/>
          </a:prstGeom>
          <a:noFill/>
          <a:ln w="57150">
            <a:solidFill>
              <a:schemeClr val="accent2">
                <a:lumMod val="50000"/>
              </a:schemeClr>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●لبعض الفيروسات مادة وراثية </a:t>
            </a:r>
            <a:r>
              <a:rPr lang="ar-SA" sz="4400" dirty="0">
                <a:ln w="0"/>
                <a:effectLst>
                  <a:outerShdw blurRad="38100" dist="19050" dir="2700000" algn="tl" rotWithShape="0">
                    <a:schemeClr val="dk1">
                      <a:alpha val="40000"/>
                    </a:schemeClr>
                  </a:outerShdw>
                </a:effectLst>
                <a:latin typeface="Agency FB" panose="020B0503020202020204" pitchFamily="34" charset="0"/>
              </a:rPr>
              <a:t>R</a:t>
            </a:r>
            <a:r>
              <a:rPr lang="en-US" sz="4400" dirty="0">
                <a:ln w="0"/>
                <a:effectLst>
                  <a:outerShdw blurRad="38100" dist="19050" dir="2700000" algn="tl" rotWithShape="0">
                    <a:schemeClr val="dk1">
                      <a:alpha val="40000"/>
                    </a:schemeClr>
                  </a:outerShdw>
                </a:effectLst>
                <a:latin typeface="Agency FB" panose="020B0503020202020204" pitchFamily="34" charset="0"/>
              </a:rPr>
              <a:t>NA</a:t>
            </a:r>
            <a:r>
              <a:rPr lang="ar-SA" sz="4400" dirty="0">
                <a:ln w="0"/>
                <a:effectLst>
                  <a:outerShdw blurRad="38100" dist="19050" dir="2700000" algn="tl" rotWithShape="0">
                    <a:schemeClr val="dk1">
                      <a:alpha val="40000"/>
                    </a:schemeClr>
                  </a:outerShdw>
                </a:effectLst>
                <a:latin typeface="Agency FB" panose="020B0503020202020204" pitchFamily="34" charset="0"/>
              </a:rPr>
              <a:t> بدل </a:t>
            </a:r>
            <a:r>
              <a:rPr lang="en-US" sz="4400" dirty="0">
                <a:ln w="0"/>
                <a:effectLst>
                  <a:outerShdw blurRad="38100" dist="19050" dir="2700000" algn="tl" rotWithShape="0">
                    <a:schemeClr val="dk1">
                      <a:alpha val="40000"/>
                    </a:schemeClr>
                  </a:outerShdw>
                </a:effectLst>
                <a:latin typeface="Agency FB" panose="020B0503020202020204" pitchFamily="34" charset="0"/>
              </a:rPr>
              <a:t>DNA</a:t>
            </a:r>
            <a:r>
              <a:rPr lang="ar-SA" sz="4400" dirty="0">
                <a:ln w="0"/>
                <a:effectLst>
                  <a:outerShdw blurRad="38100" dist="19050" dir="2700000" algn="tl" rotWithShape="0">
                    <a:schemeClr val="dk1">
                      <a:alpha val="40000"/>
                    </a:schemeClr>
                  </a:outerShdw>
                </a:effectLst>
                <a:latin typeface="Agency FB" panose="020B0503020202020204" pitchFamily="34" charset="0"/>
              </a:rPr>
              <a:t> ويسمى هذا النوع من الفيروسات بـالفيروسات الارتجاعية </a:t>
            </a:r>
          </a:p>
          <a:p>
            <a:r>
              <a:rPr lang="ar-SA" sz="4400" dirty="0">
                <a:ln w="0"/>
                <a:effectLst>
                  <a:outerShdw blurRad="38100" dist="19050" dir="2700000" algn="tl" rotWithShape="0">
                    <a:schemeClr val="dk1">
                      <a:alpha val="40000"/>
                    </a:schemeClr>
                  </a:outerShdw>
                </a:effectLst>
                <a:latin typeface="Agency FB" panose="020B0503020202020204" pitchFamily="34" charset="0"/>
              </a:rPr>
              <a:t>●ومن أمثلة هذه المجموعة فيروس الإيدز  المعروف اختصارا بـ</a:t>
            </a:r>
            <a:r>
              <a:rPr lang="en-US" sz="4400" dirty="0">
                <a:ln w="0"/>
                <a:effectLst>
                  <a:outerShdw blurRad="38100" dist="19050" dir="2700000" algn="tl" rotWithShape="0">
                    <a:schemeClr val="dk1">
                      <a:alpha val="40000"/>
                    </a:schemeClr>
                  </a:outerShdw>
                </a:effectLst>
                <a:latin typeface="Agency FB" panose="020B0503020202020204" pitchFamily="34" charset="0"/>
              </a:rPr>
              <a:t>HIV</a:t>
            </a:r>
            <a:endParaRPr lang="ar-SA" sz="4400" dirty="0">
              <a:ln w="0"/>
              <a:effectLst>
                <a:outerShdw blurRad="38100" dist="19050" dir="2700000" algn="tl" rotWithShape="0">
                  <a:schemeClr val="dk1">
                    <a:alpha val="40000"/>
                  </a:schemeClr>
                </a:outerShdw>
              </a:effectLst>
              <a:latin typeface="Agency FB" panose="020B0503020202020204" pitchFamily="34" charset="0"/>
            </a:endParaRPr>
          </a:p>
        </p:txBody>
      </p:sp>
      <p:pic>
        <p:nvPicPr>
          <p:cNvPr id="4" name="صورة 3">
            <a:extLst>
              <a:ext uri="{FF2B5EF4-FFF2-40B4-BE49-F238E27FC236}">
                <a16:creationId xmlns:a16="http://schemas.microsoft.com/office/drawing/2014/main" id="{9E6B151A-99B7-40A5-AB65-8B76AAD3D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939" y="300196"/>
            <a:ext cx="1706546" cy="9541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 name="مجموعة 4">
            <a:extLst>
              <a:ext uri="{FF2B5EF4-FFF2-40B4-BE49-F238E27FC236}">
                <a16:creationId xmlns:a16="http://schemas.microsoft.com/office/drawing/2014/main" id="{FCFB529C-649A-4217-8EB1-6EBF385BFA53}"/>
              </a:ext>
            </a:extLst>
          </p:cNvPr>
          <p:cNvGrpSpPr/>
          <p:nvPr/>
        </p:nvGrpSpPr>
        <p:grpSpPr>
          <a:xfrm>
            <a:off x="11225" y="2"/>
            <a:ext cx="2629714" cy="1185646"/>
            <a:chOff x="11225" y="1"/>
            <a:chExt cx="2629714" cy="1213859"/>
          </a:xfrm>
        </p:grpSpPr>
        <p:pic>
          <p:nvPicPr>
            <p:cNvPr id="6" name="Picture 2" descr="clock animated gif pic">
              <a:extLst>
                <a:ext uri="{FF2B5EF4-FFF2-40B4-BE49-F238E27FC236}">
                  <a16:creationId xmlns:a16="http://schemas.microsoft.com/office/drawing/2014/main" id="{8E085C11-AC8C-4D3F-996F-7D4DFB31ECD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B820D925-7560-4C01-A298-ACE576181891}"/>
                </a:ext>
              </a:extLst>
            </p:cNvPr>
            <p:cNvSpPr/>
            <p:nvPr/>
          </p:nvSpPr>
          <p:spPr>
            <a:xfrm>
              <a:off x="1539355" y="116632"/>
              <a:ext cx="1101584" cy="976810"/>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3</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pic>
        <p:nvPicPr>
          <p:cNvPr id="8" name="صورة 7">
            <a:extLst>
              <a:ext uri="{FF2B5EF4-FFF2-40B4-BE49-F238E27FC236}">
                <a16:creationId xmlns:a16="http://schemas.microsoft.com/office/drawing/2014/main" id="{4465770E-8D07-4C8C-B791-917DD21C117D}"/>
              </a:ext>
            </a:extLst>
          </p:cNvPr>
          <p:cNvPicPr>
            <a:picLocks noChangeAspect="1"/>
          </p:cNvPicPr>
          <p:nvPr/>
        </p:nvPicPr>
        <p:blipFill rotWithShape="1">
          <a:blip r:embed="rId4"/>
          <a:srcRect l="20273" r="21193"/>
          <a:stretch/>
        </p:blipFill>
        <p:spPr>
          <a:xfrm>
            <a:off x="311799" y="1554979"/>
            <a:ext cx="4350142" cy="4950752"/>
          </a:xfrm>
          <a:prstGeom prst="rect">
            <a:avLst/>
          </a:prstGeom>
        </p:spPr>
      </p:pic>
      <p:sp>
        <p:nvSpPr>
          <p:cNvPr id="9" name="مستطيل 8">
            <a:extLst>
              <a:ext uri="{FF2B5EF4-FFF2-40B4-BE49-F238E27FC236}">
                <a16:creationId xmlns:a16="http://schemas.microsoft.com/office/drawing/2014/main" id="{BE7F5F1E-00A1-40DA-AFAC-D15769C86D43}"/>
              </a:ext>
            </a:extLst>
          </p:cNvPr>
          <p:cNvSpPr/>
          <p:nvPr/>
        </p:nvSpPr>
        <p:spPr>
          <a:xfrm>
            <a:off x="5516380" y="3041236"/>
            <a:ext cx="4351142" cy="65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a:t>
            </a:r>
          </a:p>
        </p:txBody>
      </p:sp>
      <p:sp>
        <p:nvSpPr>
          <p:cNvPr id="11" name="مستطيل 10">
            <a:extLst>
              <a:ext uri="{FF2B5EF4-FFF2-40B4-BE49-F238E27FC236}">
                <a16:creationId xmlns:a16="http://schemas.microsoft.com/office/drawing/2014/main" id="{45759FC6-B8C8-400E-833F-0652804BE612}"/>
              </a:ext>
            </a:extLst>
          </p:cNvPr>
          <p:cNvSpPr/>
          <p:nvPr/>
        </p:nvSpPr>
        <p:spPr>
          <a:xfrm>
            <a:off x="10538084" y="4399108"/>
            <a:ext cx="1297145" cy="65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a:t>
            </a:r>
          </a:p>
        </p:txBody>
      </p:sp>
      <p:sp>
        <p:nvSpPr>
          <p:cNvPr id="12" name="مستطيل 11">
            <a:extLst>
              <a:ext uri="{FF2B5EF4-FFF2-40B4-BE49-F238E27FC236}">
                <a16:creationId xmlns:a16="http://schemas.microsoft.com/office/drawing/2014/main" id="{D17ABB3C-7656-40B7-A353-BCA2A0504F57}"/>
              </a:ext>
            </a:extLst>
          </p:cNvPr>
          <p:cNvSpPr/>
          <p:nvPr/>
        </p:nvSpPr>
        <p:spPr>
          <a:xfrm>
            <a:off x="5706761" y="4399108"/>
            <a:ext cx="1297145" cy="65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a:t>
            </a:r>
          </a:p>
        </p:txBody>
      </p:sp>
    </p:spTree>
    <p:extLst>
      <p:ext uri="{BB962C8B-B14F-4D97-AF65-F5344CB8AC3E}">
        <p14:creationId xmlns:p14="http://schemas.microsoft.com/office/powerpoint/2010/main" val="298428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a:extLst>
              <a:ext uri="{FF2B5EF4-FFF2-40B4-BE49-F238E27FC236}">
                <a16:creationId xmlns:a16="http://schemas.microsoft.com/office/drawing/2014/main" id="{0C8B044A-910B-4699-B632-13BB8FBD5079}"/>
              </a:ext>
            </a:extLst>
          </p:cNvPr>
          <p:cNvPicPr>
            <a:picLocks noChangeAspect="1"/>
          </p:cNvPicPr>
          <p:nvPr/>
        </p:nvPicPr>
        <p:blipFill>
          <a:blip r:embed="rId2"/>
          <a:stretch>
            <a:fillRect/>
          </a:stretch>
        </p:blipFill>
        <p:spPr>
          <a:xfrm>
            <a:off x="132569" y="1300877"/>
            <a:ext cx="3668216" cy="5372100"/>
          </a:xfrm>
          <a:prstGeom prst="rect">
            <a:avLst/>
          </a:prstGeom>
        </p:spPr>
      </p:pic>
      <p:sp>
        <p:nvSpPr>
          <p:cNvPr id="2" name="مستطيل 1">
            <a:extLst>
              <a:ext uri="{FF2B5EF4-FFF2-40B4-BE49-F238E27FC236}">
                <a16:creationId xmlns:a16="http://schemas.microsoft.com/office/drawing/2014/main" id="{17FD8215-38C6-4A11-91E3-8ECBE867FF89}"/>
              </a:ext>
            </a:extLst>
          </p:cNvPr>
          <p:cNvSpPr/>
          <p:nvPr/>
        </p:nvSpPr>
        <p:spPr>
          <a:xfrm>
            <a:off x="2880199" y="108429"/>
            <a:ext cx="9000000" cy="1077218"/>
          </a:xfrm>
          <a:prstGeom prst="rect">
            <a:avLst/>
          </a:prstGeom>
          <a:solidFill>
            <a:schemeClr val="accent2">
              <a:lumMod val="60000"/>
              <a:lumOff val="40000"/>
            </a:schemeClr>
          </a:solidFill>
          <a:ln w="38100">
            <a:solidFill>
              <a:schemeClr val="accent4">
                <a:lumMod val="50000"/>
              </a:schemeClr>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إقرائي في كتابكـِ المقرر عن الفيروسات الارتجاعية ثم أكملي العبارات التالية</a:t>
            </a:r>
          </a:p>
        </p:txBody>
      </p:sp>
      <p:grpSp>
        <p:nvGrpSpPr>
          <p:cNvPr id="5" name="مجموعة 4">
            <a:extLst>
              <a:ext uri="{FF2B5EF4-FFF2-40B4-BE49-F238E27FC236}">
                <a16:creationId xmlns:a16="http://schemas.microsoft.com/office/drawing/2014/main" id="{FCFB529C-649A-4217-8EB1-6EBF385BFA53}"/>
              </a:ext>
            </a:extLst>
          </p:cNvPr>
          <p:cNvGrpSpPr/>
          <p:nvPr/>
        </p:nvGrpSpPr>
        <p:grpSpPr>
          <a:xfrm>
            <a:off x="11225" y="2"/>
            <a:ext cx="2629714" cy="1185646"/>
            <a:chOff x="11225" y="1"/>
            <a:chExt cx="2629714" cy="1213859"/>
          </a:xfrm>
        </p:grpSpPr>
        <p:pic>
          <p:nvPicPr>
            <p:cNvPr id="6" name="Picture 2" descr="clock animated gif pic">
              <a:extLst>
                <a:ext uri="{FF2B5EF4-FFF2-40B4-BE49-F238E27FC236}">
                  <a16:creationId xmlns:a16="http://schemas.microsoft.com/office/drawing/2014/main" id="{8E085C11-AC8C-4D3F-996F-7D4DFB31ECD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B820D925-7560-4C01-A298-ACE576181891}"/>
                </a:ext>
              </a:extLst>
            </p:cNvPr>
            <p:cNvSpPr/>
            <p:nvPr/>
          </p:nvSpPr>
          <p:spPr>
            <a:xfrm>
              <a:off x="1539355" y="116632"/>
              <a:ext cx="1101584" cy="976810"/>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3</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sp>
        <p:nvSpPr>
          <p:cNvPr id="8" name="مستطيل 7">
            <a:extLst>
              <a:ext uri="{FF2B5EF4-FFF2-40B4-BE49-F238E27FC236}">
                <a16:creationId xmlns:a16="http://schemas.microsoft.com/office/drawing/2014/main" id="{E0141212-17C4-468B-A11F-45CFD9AED202}"/>
              </a:ext>
            </a:extLst>
          </p:cNvPr>
          <p:cNvSpPr/>
          <p:nvPr/>
        </p:nvSpPr>
        <p:spPr>
          <a:xfrm>
            <a:off x="3882452" y="1375812"/>
            <a:ext cx="7999835" cy="1569660"/>
          </a:xfrm>
          <a:prstGeom prst="rect">
            <a:avLst/>
          </a:prstGeom>
          <a:solidFill>
            <a:schemeClr val="bg1"/>
          </a:solidFill>
          <a:ln w="57150">
            <a:solidFill>
              <a:schemeClr val="accent2">
                <a:lumMod val="50000"/>
              </a:schemeClr>
            </a:solidFill>
          </a:ln>
        </p:spPr>
        <p:txBody>
          <a:bodyPr wrap="square" lIns="91440" tIns="45720" rIns="91440" bIns="45720">
            <a:spAutoFit/>
          </a:bodyPr>
          <a:lstStyle/>
          <a:p>
            <a:r>
              <a:rPr lang="ar-SA" sz="3200" dirty="0">
                <a:ln w="0"/>
                <a:effectLst>
                  <a:outerShdw blurRad="38100" dist="19050" dir="2700000" algn="tl" rotWithShape="0">
                    <a:schemeClr val="dk1">
                      <a:alpha val="40000"/>
                    </a:schemeClr>
                  </a:outerShdw>
                </a:effectLst>
                <a:latin typeface="Agency FB" panose="020B0503020202020204" pitchFamily="34" charset="0"/>
              </a:rPr>
              <a:t>●بعد التصاق الفيروس بخلية الإنسان ينتقل الـ</a:t>
            </a:r>
            <a:r>
              <a:rPr lang="en-US" sz="3200" dirty="0">
                <a:ln w="0"/>
                <a:effectLst>
                  <a:outerShdw blurRad="38100" dist="19050" dir="2700000" algn="tl" rotWithShape="0">
                    <a:schemeClr val="dk1">
                      <a:alpha val="40000"/>
                    </a:schemeClr>
                  </a:outerShdw>
                </a:effectLst>
                <a:latin typeface="Agency FB" panose="020B0503020202020204" pitchFamily="34" charset="0"/>
              </a:rPr>
              <a:t>RNA </a:t>
            </a:r>
            <a:r>
              <a:rPr lang="ar-SA" sz="3200" dirty="0">
                <a:ln w="0"/>
                <a:effectLst>
                  <a:outerShdw blurRad="38100" dist="19050" dir="2700000" algn="tl" rotWithShape="0">
                    <a:schemeClr val="dk1">
                      <a:alpha val="40000"/>
                    </a:schemeClr>
                  </a:outerShdw>
                </a:effectLst>
                <a:latin typeface="Agency FB" panose="020B0503020202020204" pitchFamily="34" charset="0"/>
              </a:rPr>
              <a:t> إلى السيتوبلازم ويتحرر ثم يبدأ إنزيم النسخ العكسي  بإنتاج الـ</a:t>
            </a:r>
            <a:r>
              <a:rPr lang="en-US" sz="3200" dirty="0">
                <a:ln w="0"/>
                <a:effectLst>
                  <a:outerShdw blurRad="38100" dist="19050" dir="2700000" algn="tl" rotWithShape="0">
                    <a:schemeClr val="dk1">
                      <a:alpha val="40000"/>
                    </a:schemeClr>
                  </a:outerShdw>
                </a:effectLst>
                <a:latin typeface="Agency FB" panose="020B0503020202020204" pitchFamily="34" charset="0"/>
              </a:rPr>
              <a:t>DNA </a:t>
            </a:r>
            <a:r>
              <a:rPr lang="ar-SA" sz="3200" dirty="0">
                <a:ln w="0"/>
                <a:effectLst>
                  <a:outerShdw blurRad="38100" dist="19050" dir="2700000" algn="tl" rotWithShape="0">
                    <a:schemeClr val="dk1">
                      <a:alpha val="40000"/>
                    </a:schemeClr>
                  </a:outerShdw>
                </a:effectLst>
                <a:latin typeface="Agency FB" panose="020B0503020202020204" pitchFamily="34" charset="0"/>
              </a:rPr>
              <a:t> مستخدما الـ</a:t>
            </a:r>
            <a:r>
              <a:rPr lang="en-US" sz="3200" dirty="0">
                <a:ln w="0"/>
                <a:effectLst>
                  <a:outerShdw blurRad="38100" dist="19050" dir="2700000" algn="tl" rotWithShape="0">
                    <a:schemeClr val="dk1">
                      <a:alpha val="40000"/>
                    </a:schemeClr>
                  </a:outerShdw>
                </a:effectLst>
                <a:latin typeface="Agency FB" panose="020B0503020202020204" pitchFamily="34" charset="0"/>
              </a:rPr>
              <a:t>RNA</a:t>
            </a:r>
            <a:r>
              <a:rPr lang="ar-SA" sz="3200" dirty="0">
                <a:ln w="0"/>
                <a:effectLst>
                  <a:outerShdw blurRad="38100" dist="19050" dir="2700000" algn="tl" rotWithShape="0">
                    <a:schemeClr val="dk1">
                      <a:alpha val="40000"/>
                    </a:schemeClr>
                  </a:outerShdw>
                </a:effectLst>
                <a:latin typeface="Agency FB" panose="020B0503020202020204" pitchFamily="34" charset="0"/>
              </a:rPr>
              <a:t> المتحرر </a:t>
            </a:r>
          </a:p>
        </p:txBody>
      </p:sp>
      <p:sp>
        <p:nvSpPr>
          <p:cNvPr id="9" name="مستطيل 8">
            <a:extLst>
              <a:ext uri="{FF2B5EF4-FFF2-40B4-BE49-F238E27FC236}">
                <a16:creationId xmlns:a16="http://schemas.microsoft.com/office/drawing/2014/main" id="{6D957DFC-CA2E-4137-A454-8D46A3AF3E51}"/>
              </a:ext>
            </a:extLst>
          </p:cNvPr>
          <p:cNvSpPr/>
          <p:nvPr/>
        </p:nvSpPr>
        <p:spPr>
          <a:xfrm>
            <a:off x="3880363" y="3031665"/>
            <a:ext cx="7999836" cy="1569660"/>
          </a:xfrm>
          <a:prstGeom prst="rect">
            <a:avLst/>
          </a:prstGeom>
          <a:solidFill>
            <a:schemeClr val="bg1"/>
          </a:solidFill>
          <a:ln w="57150">
            <a:solidFill>
              <a:schemeClr val="accent2">
                <a:lumMod val="50000"/>
              </a:schemeClr>
            </a:solidFill>
          </a:ln>
        </p:spPr>
        <p:txBody>
          <a:bodyPr wrap="square" lIns="91440" tIns="45720" rIns="91440" bIns="45720">
            <a:spAutoFit/>
          </a:bodyPr>
          <a:lstStyle/>
          <a:p>
            <a:r>
              <a:rPr lang="ar-SA" sz="3200" dirty="0">
                <a:ln w="0"/>
                <a:effectLst>
                  <a:outerShdw blurRad="38100" dist="19050" dir="2700000" algn="tl" rotWithShape="0">
                    <a:schemeClr val="dk1">
                      <a:alpha val="40000"/>
                    </a:schemeClr>
                  </a:outerShdw>
                </a:effectLst>
                <a:latin typeface="Agency FB" panose="020B0503020202020204" pitchFamily="34" charset="0"/>
              </a:rPr>
              <a:t>●يتحرك </a:t>
            </a:r>
            <a:r>
              <a:rPr lang="ar-SA" sz="3200" dirty="0" err="1">
                <a:ln w="0"/>
                <a:effectLst>
                  <a:outerShdw blurRad="38100" dist="19050" dir="2700000" algn="tl" rotWithShape="0">
                    <a:schemeClr val="dk1">
                      <a:alpha val="40000"/>
                    </a:schemeClr>
                  </a:outerShdw>
                </a:effectLst>
                <a:latin typeface="Agency FB" panose="020B0503020202020204" pitchFamily="34" charset="0"/>
              </a:rPr>
              <a:t>بعدهاال</a:t>
            </a:r>
            <a:r>
              <a:rPr lang="ar-SA" sz="3200" dirty="0">
                <a:ln w="0"/>
                <a:effectLst>
                  <a:outerShdw blurRad="38100" dist="19050" dir="2700000" algn="tl" rotWithShape="0">
                    <a:schemeClr val="dk1">
                      <a:alpha val="40000"/>
                    </a:schemeClr>
                  </a:outerShdw>
                </a:effectLst>
                <a:latin typeface="Agency FB" panose="020B0503020202020204" pitchFamily="34" charset="0"/>
              </a:rPr>
              <a:t>ـ </a:t>
            </a:r>
            <a:r>
              <a:rPr lang="en-US" sz="3200" dirty="0">
                <a:ln w="0"/>
                <a:effectLst>
                  <a:outerShdw blurRad="38100" dist="19050" dir="2700000" algn="tl" rotWithShape="0">
                    <a:schemeClr val="dk1">
                      <a:alpha val="40000"/>
                    </a:schemeClr>
                  </a:outerShdw>
                </a:effectLst>
                <a:latin typeface="Agency FB" panose="020B0503020202020204" pitchFamily="34" charset="0"/>
              </a:rPr>
              <a:t>DNA </a:t>
            </a:r>
            <a:r>
              <a:rPr lang="ar-SA" sz="3200" dirty="0">
                <a:ln w="0"/>
                <a:effectLst>
                  <a:outerShdw blurRad="38100" dist="19050" dir="2700000" algn="tl" rotWithShape="0">
                    <a:schemeClr val="dk1">
                      <a:alpha val="40000"/>
                    </a:schemeClr>
                  </a:outerShdw>
                </a:effectLst>
                <a:latin typeface="Agency FB" panose="020B0503020202020204" pitchFamily="34" charset="0"/>
              </a:rPr>
              <a:t>الجديد إلى نواة  خلية الإنسان ويندمج مع أحد كروموسوماتها وقد يبقى هناك فترة طويلة من الزمن قبل أن ينشط ثانية </a:t>
            </a:r>
          </a:p>
        </p:txBody>
      </p:sp>
      <p:sp>
        <p:nvSpPr>
          <p:cNvPr id="10" name="مستطيل 9">
            <a:extLst>
              <a:ext uri="{FF2B5EF4-FFF2-40B4-BE49-F238E27FC236}">
                <a16:creationId xmlns:a16="http://schemas.microsoft.com/office/drawing/2014/main" id="{79374946-A01F-49F2-A1C9-EB887D56705C}"/>
              </a:ext>
            </a:extLst>
          </p:cNvPr>
          <p:cNvSpPr/>
          <p:nvPr/>
        </p:nvSpPr>
        <p:spPr>
          <a:xfrm>
            <a:off x="3880363" y="4729601"/>
            <a:ext cx="7999836" cy="2062103"/>
          </a:xfrm>
          <a:prstGeom prst="rect">
            <a:avLst/>
          </a:prstGeom>
          <a:solidFill>
            <a:schemeClr val="bg1"/>
          </a:solidFill>
          <a:ln w="57150">
            <a:solidFill>
              <a:schemeClr val="accent2">
                <a:lumMod val="50000"/>
              </a:schemeClr>
            </a:solidFill>
          </a:ln>
        </p:spPr>
        <p:txBody>
          <a:bodyPr wrap="square" lIns="91440" tIns="45720" rIns="91440" bIns="45720">
            <a:spAutoFit/>
          </a:bodyPr>
          <a:lstStyle/>
          <a:p>
            <a:r>
              <a:rPr lang="ar-SA" sz="3200" dirty="0">
                <a:ln w="0"/>
                <a:effectLst>
                  <a:outerShdw blurRad="38100" dist="19050" dir="2700000" algn="tl" rotWithShape="0">
                    <a:schemeClr val="dk1">
                      <a:alpha val="40000"/>
                    </a:schemeClr>
                  </a:outerShdw>
                </a:effectLst>
                <a:latin typeface="Agency FB" panose="020B0503020202020204" pitchFamily="34" charset="0"/>
              </a:rPr>
              <a:t>●إذا نشط استنسخ الـ </a:t>
            </a:r>
            <a:r>
              <a:rPr lang="en-US" sz="3200" dirty="0">
                <a:ln w="0"/>
                <a:effectLst>
                  <a:outerShdw blurRad="38100" dist="19050" dir="2700000" algn="tl" rotWithShape="0">
                    <a:schemeClr val="dk1">
                      <a:alpha val="40000"/>
                    </a:schemeClr>
                  </a:outerShdw>
                </a:effectLst>
                <a:latin typeface="Agency FB" panose="020B0503020202020204" pitchFamily="34" charset="0"/>
              </a:rPr>
              <a:t>RNA </a:t>
            </a:r>
            <a:r>
              <a:rPr lang="ar-SA" sz="3200" dirty="0">
                <a:ln w="0"/>
                <a:effectLst>
                  <a:outerShdw blurRad="38100" dist="19050" dir="2700000" algn="tl" rotWithShape="0">
                    <a:schemeClr val="dk1">
                      <a:alpha val="40000"/>
                    </a:schemeClr>
                  </a:outerShdw>
                </a:effectLst>
                <a:latin typeface="Agency FB" panose="020B0503020202020204" pitchFamily="34" charset="0"/>
              </a:rPr>
              <a:t>من الـ</a:t>
            </a:r>
            <a:r>
              <a:rPr lang="en-US" sz="3200" dirty="0">
                <a:ln w="0"/>
                <a:effectLst>
                  <a:outerShdw blurRad="38100" dist="19050" dir="2700000" algn="tl" rotWithShape="0">
                    <a:schemeClr val="dk1">
                      <a:alpha val="40000"/>
                    </a:schemeClr>
                  </a:outerShdw>
                </a:effectLst>
                <a:latin typeface="Agency FB" panose="020B0503020202020204" pitchFamily="34" charset="0"/>
              </a:rPr>
              <a:t>DNA</a:t>
            </a:r>
            <a:r>
              <a:rPr lang="ar-SA" sz="3200" dirty="0">
                <a:ln w="0"/>
                <a:effectLst>
                  <a:outerShdw blurRad="38100" dist="19050" dir="2700000" algn="tl" rotWithShape="0">
                    <a:schemeClr val="dk1">
                      <a:alpha val="40000"/>
                    </a:schemeClr>
                  </a:outerShdw>
                </a:effectLst>
                <a:latin typeface="Agency FB" panose="020B0503020202020204" pitchFamily="34" charset="0"/>
              </a:rPr>
              <a:t> الفيروسي </a:t>
            </a:r>
          </a:p>
          <a:p>
            <a:r>
              <a:rPr lang="ar-SA" sz="3200" dirty="0">
                <a:ln w="0"/>
                <a:effectLst>
                  <a:outerShdw blurRad="38100" dist="19050" dir="2700000" algn="tl" rotWithShape="0">
                    <a:schemeClr val="dk1">
                      <a:alpha val="40000"/>
                    </a:schemeClr>
                  </a:outerShdw>
                </a:effectLst>
                <a:latin typeface="Agency FB" panose="020B0503020202020204" pitchFamily="34" charset="0"/>
              </a:rPr>
              <a:t>●تقوم الخلية العائل بتكوين دقائق الفيروسات الجديدة وتجميعها ثم تتحرر الفيروسات الجديدة وتنتشر لتغزو خلايا لمفية بيضاء جديدة  </a:t>
            </a:r>
            <a:r>
              <a:rPr lang="ar-SA" sz="3200" dirty="0">
                <a:ln w="0"/>
                <a:effectLst>
                  <a:outerShdw blurRad="38100" dist="19050" dir="2700000" algn="tl" rotWithShape="0">
                    <a:schemeClr val="dk1">
                      <a:alpha val="40000"/>
                    </a:schemeClr>
                  </a:outerShdw>
                </a:effectLst>
              </a:rPr>
              <a:t>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AA971FE2-4F3F-4902-AAA8-C1B37EC0768B}"/>
              </a:ext>
            </a:extLst>
          </p:cNvPr>
          <p:cNvSpPr/>
          <p:nvPr/>
        </p:nvSpPr>
        <p:spPr>
          <a:xfrm>
            <a:off x="4493959" y="1451337"/>
            <a:ext cx="1439055"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2" name="مستطيل 11">
            <a:extLst>
              <a:ext uri="{FF2B5EF4-FFF2-40B4-BE49-F238E27FC236}">
                <a16:creationId xmlns:a16="http://schemas.microsoft.com/office/drawing/2014/main" id="{B40CBF09-37FE-48DC-873D-DFD386AA8307}"/>
              </a:ext>
            </a:extLst>
          </p:cNvPr>
          <p:cNvSpPr/>
          <p:nvPr/>
        </p:nvSpPr>
        <p:spPr>
          <a:xfrm>
            <a:off x="5792859" y="1968448"/>
            <a:ext cx="1781372"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3" name="مستطيل 12">
            <a:extLst>
              <a:ext uri="{FF2B5EF4-FFF2-40B4-BE49-F238E27FC236}">
                <a16:creationId xmlns:a16="http://schemas.microsoft.com/office/drawing/2014/main" id="{D89DAA0E-8CE6-48C2-9C38-ADEC321AEA92}"/>
              </a:ext>
            </a:extLst>
          </p:cNvPr>
          <p:cNvSpPr/>
          <p:nvPr/>
        </p:nvSpPr>
        <p:spPr>
          <a:xfrm>
            <a:off x="10897848" y="2352721"/>
            <a:ext cx="587977"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4" name="مستطيل 13">
            <a:extLst>
              <a:ext uri="{FF2B5EF4-FFF2-40B4-BE49-F238E27FC236}">
                <a16:creationId xmlns:a16="http://schemas.microsoft.com/office/drawing/2014/main" id="{CF3E27FC-5761-4C6C-A83E-F92004FB4A5B}"/>
              </a:ext>
            </a:extLst>
          </p:cNvPr>
          <p:cNvSpPr/>
          <p:nvPr/>
        </p:nvSpPr>
        <p:spPr>
          <a:xfrm>
            <a:off x="8906654" y="3091625"/>
            <a:ext cx="587977"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5" name="مستطيل 14">
            <a:extLst>
              <a:ext uri="{FF2B5EF4-FFF2-40B4-BE49-F238E27FC236}">
                <a16:creationId xmlns:a16="http://schemas.microsoft.com/office/drawing/2014/main" id="{5C62CD64-DE2D-4A49-8345-47ED30507B33}"/>
              </a:ext>
            </a:extLst>
          </p:cNvPr>
          <p:cNvSpPr/>
          <p:nvPr/>
        </p:nvSpPr>
        <p:spPr>
          <a:xfrm>
            <a:off x="4197247" y="3073748"/>
            <a:ext cx="742874"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6" name="مستطيل 15">
            <a:extLst>
              <a:ext uri="{FF2B5EF4-FFF2-40B4-BE49-F238E27FC236}">
                <a16:creationId xmlns:a16="http://schemas.microsoft.com/office/drawing/2014/main" id="{11B4FCBC-0856-458A-8E2A-0F34B84478FB}"/>
              </a:ext>
            </a:extLst>
          </p:cNvPr>
          <p:cNvSpPr/>
          <p:nvPr/>
        </p:nvSpPr>
        <p:spPr>
          <a:xfrm>
            <a:off x="8457768" y="4791490"/>
            <a:ext cx="742874"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7" name="مستطيل 16">
            <a:extLst>
              <a:ext uri="{FF2B5EF4-FFF2-40B4-BE49-F238E27FC236}">
                <a16:creationId xmlns:a16="http://schemas.microsoft.com/office/drawing/2014/main" id="{3191378B-92A2-4AB5-AA6F-3E016C3F2E35}"/>
              </a:ext>
            </a:extLst>
          </p:cNvPr>
          <p:cNvSpPr/>
          <p:nvPr/>
        </p:nvSpPr>
        <p:spPr>
          <a:xfrm>
            <a:off x="5081666" y="5233139"/>
            <a:ext cx="3203759"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pic>
        <p:nvPicPr>
          <p:cNvPr id="4" name="صورة 3">
            <a:extLst>
              <a:ext uri="{FF2B5EF4-FFF2-40B4-BE49-F238E27FC236}">
                <a16:creationId xmlns:a16="http://schemas.microsoft.com/office/drawing/2014/main" id="{9E6B151A-99B7-40A5-AB65-8B76AAD3D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212" y="976206"/>
            <a:ext cx="1080000" cy="7992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2261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F47E6BB-3C1A-4F53-9150-1F0FA6EAB07A}"/>
              </a:ext>
            </a:extLst>
          </p:cNvPr>
          <p:cNvSpPr/>
          <p:nvPr/>
        </p:nvSpPr>
        <p:spPr>
          <a:xfrm>
            <a:off x="4182258" y="2984245"/>
            <a:ext cx="7747250" cy="2585323"/>
          </a:xfrm>
          <a:prstGeom prst="rect">
            <a:avLst/>
          </a:prstGeom>
          <a:solidFill>
            <a:srgbClr val="FFFF7D"/>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ولكن هل يمكن ان تكون هناك طريقة للاستفادة من الفيروسات  و تحويلها لمخلوقات مفيدة للبشر </a:t>
            </a:r>
          </a:p>
        </p:txBody>
      </p:sp>
      <p:sp>
        <p:nvSpPr>
          <p:cNvPr id="3" name="مستطيل 2">
            <a:extLst>
              <a:ext uri="{FF2B5EF4-FFF2-40B4-BE49-F238E27FC236}">
                <a16:creationId xmlns:a16="http://schemas.microsoft.com/office/drawing/2014/main" id="{B0E04480-37C3-41A4-8825-853B871B3EEB}"/>
              </a:ext>
            </a:extLst>
          </p:cNvPr>
          <p:cNvSpPr/>
          <p:nvPr/>
        </p:nvSpPr>
        <p:spPr>
          <a:xfrm>
            <a:off x="4182258" y="200215"/>
            <a:ext cx="7747250" cy="2585323"/>
          </a:xfrm>
          <a:prstGeom prst="rect">
            <a:avLst/>
          </a:prstGeom>
          <a:solidFill>
            <a:schemeClr val="accent1">
              <a:lumMod val="40000"/>
              <a:lumOff val="60000"/>
            </a:schemeClr>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إن الله تعالى لا يخلق شيء إلا وتكون هناك حكمة وفائدة من هذا المخلوق </a:t>
            </a:r>
          </a:p>
        </p:txBody>
      </p:sp>
      <p:pic>
        <p:nvPicPr>
          <p:cNvPr id="11" name="صورة 10">
            <a:extLst>
              <a:ext uri="{FF2B5EF4-FFF2-40B4-BE49-F238E27FC236}">
                <a16:creationId xmlns:a16="http://schemas.microsoft.com/office/drawing/2014/main" id="{4633B8CC-AE23-4D2C-AEB3-7201F6D2D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2" y="200215"/>
            <a:ext cx="3875270" cy="5369354"/>
          </a:xfrm>
          <a:prstGeom prst="rect">
            <a:avLst/>
          </a:prstGeom>
        </p:spPr>
      </p:pic>
      <p:sp>
        <p:nvSpPr>
          <p:cNvPr id="13" name="مستطيل 12">
            <a:extLst>
              <a:ext uri="{FF2B5EF4-FFF2-40B4-BE49-F238E27FC236}">
                <a16:creationId xmlns:a16="http://schemas.microsoft.com/office/drawing/2014/main" id="{284A91C6-DF8E-4579-A0D4-D10AD5B563C2}"/>
              </a:ext>
            </a:extLst>
          </p:cNvPr>
          <p:cNvSpPr/>
          <p:nvPr/>
        </p:nvSpPr>
        <p:spPr>
          <a:xfrm>
            <a:off x="1019331" y="5768275"/>
            <a:ext cx="10492951" cy="923330"/>
          </a:xfrm>
          <a:prstGeom prst="rect">
            <a:avLst/>
          </a:prstGeom>
          <a:solidFill>
            <a:schemeClr val="accent2">
              <a:lumMod val="60000"/>
              <a:lumOff val="40000"/>
            </a:schemeClr>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شاهدي المقطع المرئي التالي لتعرفي الجابة </a:t>
            </a:r>
          </a:p>
        </p:txBody>
      </p:sp>
    </p:spTree>
    <p:extLst>
      <p:ext uri="{BB962C8B-B14F-4D97-AF65-F5344CB8AC3E}">
        <p14:creationId xmlns:p14="http://schemas.microsoft.com/office/powerpoint/2010/main" val="251273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Deadliest Being on Planet Earth – The Bacteriophage">
            <a:hlinkClick r:id="" action="ppaction://media"/>
            <a:extLst>
              <a:ext uri="{FF2B5EF4-FFF2-40B4-BE49-F238E27FC236}">
                <a16:creationId xmlns:a16="http://schemas.microsoft.com/office/drawing/2014/main" id="{D758DDB3-776D-435A-A109-E84EF3ED8F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617377" cy="6858000"/>
          </a:xfrm>
          <a:prstGeom prst="rect">
            <a:avLst/>
          </a:prstGeom>
        </p:spPr>
      </p:pic>
    </p:spTree>
    <p:extLst>
      <p:ext uri="{BB962C8B-B14F-4D97-AF65-F5344CB8AC3E}">
        <p14:creationId xmlns:p14="http://schemas.microsoft.com/office/powerpoint/2010/main" val="37945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20B89CF-B4C9-419C-8882-13561259B2E6}"/>
              </a:ext>
            </a:extLst>
          </p:cNvPr>
          <p:cNvSpPr/>
          <p:nvPr/>
        </p:nvSpPr>
        <p:spPr>
          <a:xfrm>
            <a:off x="286816" y="199725"/>
            <a:ext cx="10700974" cy="1323439"/>
          </a:xfrm>
          <a:prstGeom prst="rect">
            <a:avLst/>
          </a:prstGeom>
          <a:solidFill>
            <a:srgbClr val="BFFEFE"/>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أقرئي في كتابكـِ المقرر عن </a:t>
            </a:r>
            <a:r>
              <a:rPr lang="ar-SA" sz="4000" dirty="0" err="1">
                <a:ln w="0"/>
                <a:effectLst>
                  <a:outerShdw blurRad="38100" dist="19050" dir="2700000" algn="tl" rotWithShape="0">
                    <a:schemeClr val="dk1">
                      <a:alpha val="40000"/>
                    </a:schemeClr>
                  </a:outerShdw>
                </a:effectLst>
              </a:rPr>
              <a:t>البريونات</a:t>
            </a:r>
            <a:r>
              <a:rPr lang="ar-SA" sz="4000" dirty="0">
                <a:ln w="0"/>
                <a:effectLst>
                  <a:outerShdw blurRad="38100" dist="19050" dir="2700000" algn="tl" rotWithShape="0">
                    <a:schemeClr val="dk1">
                      <a:alpha val="40000"/>
                    </a:schemeClr>
                  </a:outerShdw>
                </a:effectLst>
              </a:rPr>
              <a:t> ثم </a:t>
            </a:r>
            <a:r>
              <a:rPr lang="ar-SA" sz="4000" b="0" cap="none" spc="0" dirty="0">
                <a:ln w="0"/>
                <a:solidFill>
                  <a:schemeClr val="tx1"/>
                </a:solidFill>
                <a:effectLst>
                  <a:outerShdw blurRad="38100" dist="19050" dir="2700000" algn="tl" rotWithShape="0">
                    <a:schemeClr val="dk1">
                      <a:alpha val="40000"/>
                    </a:schemeClr>
                  </a:outerShdw>
                </a:effectLst>
              </a:rPr>
              <a:t>أكتبي المعلومات الناقصة تحت كل صورة ليكتمل التحقيق المصور عن </a:t>
            </a:r>
            <a:r>
              <a:rPr lang="ar-SA" sz="4000" b="0" cap="none" spc="0" dirty="0" err="1">
                <a:ln w="0"/>
                <a:solidFill>
                  <a:schemeClr val="tx1"/>
                </a:solidFill>
                <a:effectLst>
                  <a:outerShdw blurRad="38100" dist="19050" dir="2700000" algn="tl" rotWithShape="0">
                    <a:schemeClr val="dk1">
                      <a:alpha val="40000"/>
                    </a:schemeClr>
                  </a:outerShdw>
                </a:effectLst>
              </a:rPr>
              <a:t>البريونات</a:t>
            </a:r>
            <a:r>
              <a:rPr lang="ar-SA" sz="4000" b="0" cap="none" spc="0" dirty="0">
                <a:ln w="0"/>
                <a:solidFill>
                  <a:schemeClr val="tx1"/>
                </a:solidFill>
                <a:effectLst>
                  <a:outerShdw blurRad="38100" dist="19050" dir="2700000" algn="tl" rotWithShape="0">
                    <a:schemeClr val="dk1">
                      <a:alpha val="40000"/>
                    </a:schemeClr>
                  </a:outerShdw>
                </a:effectLst>
              </a:rPr>
              <a:t>  </a:t>
            </a:r>
          </a:p>
        </p:txBody>
      </p:sp>
      <p:sp>
        <p:nvSpPr>
          <p:cNvPr id="3" name="مستطيل مستدير الزوايا 3">
            <a:extLst>
              <a:ext uri="{FF2B5EF4-FFF2-40B4-BE49-F238E27FC236}">
                <a16:creationId xmlns:a16="http://schemas.microsoft.com/office/drawing/2014/main" id="{031C04B9-F203-44F0-9FD4-BF56F8F64C82}"/>
              </a:ext>
            </a:extLst>
          </p:cNvPr>
          <p:cNvSpPr/>
          <p:nvPr/>
        </p:nvSpPr>
        <p:spPr>
          <a:xfrm>
            <a:off x="10218210" y="1680535"/>
            <a:ext cx="1584000" cy="851297"/>
          </a:xfrm>
          <a:prstGeom prst="roundRect">
            <a:avLst/>
          </a:prstGeom>
          <a:solidFill>
            <a:srgbClr val="FFC5BB"/>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تعريفها</a:t>
            </a:r>
          </a:p>
        </p:txBody>
      </p:sp>
      <p:sp>
        <p:nvSpPr>
          <p:cNvPr id="4" name="مستطيل مستدير الزوايا 4">
            <a:extLst>
              <a:ext uri="{FF2B5EF4-FFF2-40B4-BE49-F238E27FC236}">
                <a16:creationId xmlns:a16="http://schemas.microsoft.com/office/drawing/2014/main" id="{2297B456-11A3-410E-BCE2-014116ACDDDC}"/>
              </a:ext>
            </a:extLst>
          </p:cNvPr>
          <p:cNvSpPr/>
          <p:nvPr/>
        </p:nvSpPr>
        <p:spPr>
          <a:xfrm>
            <a:off x="7408535" y="1717531"/>
            <a:ext cx="1620000" cy="851297"/>
          </a:xfrm>
          <a:prstGeom prst="roundRect">
            <a:avLst/>
          </a:prstGeom>
          <a:solidFill>
            <a:srgbClr val="FFC5BB"/>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أسبابها</a:t>
            </a:r>
          </a:p>
        </p:txBody>
      </p:sp>
      <p:sp>
        <p:nvSpPr>
          <p:cNvPr id="5" name="مستطيل 4">
            <a:extLst>
              <a:ext uri="{FF2B5EF4-FFF2-40B4-BE49-F238E27FC236}">
                <a16:creationId xmlns:a16="http://schemas.microsoft.com/office/drawing/2014/main" id="{C42460B0-65A2-4CF5-851B-A9CF7E2403E0}"/>
              </a:ext>
            </a:extLst>
          </p:cNvPr>
          <p:cNvSpPr/>
          <p:nvPr/>
        </p:nvSpPr>
        <p:spPr>
          <a:xfrm>
            <a:off x="454041" y="1779400"/>
            <a:ext cx="5337869" cy="707886"/>
          </a:xfrm>
          <a:prstGeom prst="rect">
            <a:avLst/>
          </a:prstGeom>
          <a:solidFill>
            <a:srgbClr val="FFC5BB"/>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أشهر الأمراض الناتجة عنها </a:t>
            </a:r>
          </a:p>
        </p:txBody>
      </p:sp>
      <p:sp>
        <p:nvSpPr>
          <p:cNvPr id="6" name="مربع نص 5">
            <a:extLst>
              <a:ext uri="{FF2B5EF4-FFF2-40B4-BE49-F238E27FC236}">
                <a16:creationId xmlns:a16="http://schemas.microsoft.com/office/drawing/2014/main" id="{842D9059-2DFF-49BC-8B34-1588D193C365}"/>
              </a:ext>
            </a:extLst>
          </p:cNvPr>
          <p:cNvSpPr txBox="1"/>
          <p:nvPr/>
        </p:nvSpPr>
        <p:spPr>
          <a:xfrm>
            <a:off x="10200210" y="2621099"/>
            <a:ext cx="1620000" cy="12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7" name="مربع نص 6">
            <a:extLst>
              <a:ext uri="{FF2B5EF4-FFF2-40B4-BE49-F238E27FC236}">
                <a16:creationId xmlns:a16="http://schemas.microsoft.com/office/drawing/2014/main" id="{E0728873-757D-4A12-83A0-D79F50DF14C2}"/>
              </a:ext>
            </a:extLst>
          </p:cNvPr>
          <p:cNvSpPr txBox="1"/>
          <p:nvPr/>
        </p:nvSpPr>
        <p:spPr>
          <a:xfrm>
            <a:off x="7408535" y="2664303"/>
            <a:ext cx="1620000" cy="12600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8" name="مربع نص 7">
            <a:extLst>
              <a:ext uri="{FF2B5EF4-FFF2-40B4-BE49-F238E27FC236}">
                <a16:creationId xmlns:a16="http://schemas.microsoft.com/office/drawing/2014/main" id="{4EE3026F-1113-41F2-9151-DC708E025FCC}"/>
              </a:ext>
            </a:extLst>
          </p:cNvPr>
          <p:cNvSpPr txBox="1"/>
          <p:nvPr/>
        </p:nvSpPr>
        <p:spPr>
          <a:xfrm>
            <a:off x="548757" y="2664303"/>
            <a:ext cx="5337869" cy="1260000"/>
          </a:xfrm>
          <a:prstGeom prst="roundRect">
            <a:avLst/>
          </a:prstGeom>
          <a:blipFill dpi="0" rotWithShape="1">
            <a:blip r:embed="rId4">
              <a:extLst>
                <a:ext uri="{28A0092B-C50C-407E-A947-70E740481C1C}">
                  <a14:useLocalDpi xmlns:a14="http://schemas.microsoft.com/office/drawing/2010/main" val="0"/>
                </a:ext>
              </a:extLst>
            </a:blip>
            <a:srcRect/>
            <a:stretch>
              <a:fillRect l="-47118"/>
            </a:stretch>
          </a:blipFill>
          <a:ln w="38100">
            <a:solidFill>
              <a:schemeClr val="tx1"/>
            </a:solidFill>
          </a:ln>
        </p:spPr>
        <p:txBody>
          <a:bodyPr wrap="square" rtlCol="1">
            <a:spAutoFit/>
          </a:bodyPr>
          <a:lstStyle/>
          <a:p>
            <a:endParaRPr lang="ar-SA" dirty="0"/>
          </a:p>
        </p:txBody>
      </p:sp>
      <p:sp>
        <p:nvSpPr>
          <p:cNvPr id="10" name="مستطيل 9">
            <a:extLst>
              <a:ext uri="{FF2B5EF4-FFF2-40B4-BE49-F238E27FC236}">
                <a16:creationId xmlns:a16="http://schemas.microsoft.com/office/drawing/2014/main" id="{1368D6A8-028D-4A3F-930B-9BD42AE7E172}"/>
              </a:ext>
            </a:extLst>
          </p:cNvPr>
          <p:cNvSpPr/>
          <p:nvPr/>
        </p:nvSpPr>
        <p:spPr>
          <a:xfrm>
            <a:off x="10659497" y="304896"/>
            <a:ext cx="1451038" cy="830997"/>
          </a:xfrm>
          <a:prstGeom prst="rect">
            <a:avLst/>
          </a:prstGeom>
          <a:solidFill>
            <a:srgbClr val="FFFF00"/>
          </a:solidFill>
        </p:spPr>
        <p:txBody>
          <a:bodyPr wrap="none" lIns="91440" tIns="45720" rIns="91440" bIns="45720">
            <a:spAutoFit/>
          </a:bodyPr>
          <a:lstStyle/>
          <a:p>
            <a:pPr algn="ctr"/>
            <a:r>
              <a:rPr lang="ar-SA" sz="2400" b="0" cap="none" spc="0" dirty="0" err="1">
                <a:ln w="0"/>
                <a:solidFill>
                  <a:schemeClr val="tx1"/>
                </a:solidFill>
                <a:effectLst>
                  <a:outerShdw blurRad="38100" dist="19050" dir="2700000" algn="tl" rotWithShape="0">
                    <a:schemeClr val="dk1">
                      <a:alpha val="40000"/>
                    </a:schemeClr>
                  </a:outerShdw>
                </a:effectLst>
              </a:rPr>
              <a:t>استيراتيجية</a:t>
            </a:r>
            <a:r>
              <a:rPr lang="ar-SA" sz="2400" b="0" cap="none" spc="0" dirty="0">
                <a:ln w="0"/>
                <a:solidFill>
                  <a:schemeClr val="tx1"/>
                </a:solidFill>
                <a:effectLst>
                  <a:outerShdw blurRad="38100" dist="19050" dir="2700000" algn="tl" rotWithShape="0">
                    <a:schemeClr val="dk1">
                      <a:alpha val="40000"/>
                    </a:schemeClr>
                  </a:outerShdw>
                </a:effectLst>
              </a:rPr>
              <a:t> </a:t>
            </a:r>
          </a:p>
          <a:p>
            <a:pPr algn="ctr"/>
            <a:r>
              <a:rPr lang="ar-SA" sz="2400" dirty="0">
                <a:ln w="0"/>
                <a:effectLst>
                  <a:outerShdw blurRad="38100" dist="19050" dir="2700000" algn="tl" rotWithShape="0">
                    <a:schemeClr val="dk1">
                      <a:alpha val="40000"/>
                    </a:schemeClr>
                  </a:outerShdw>
                </a:effectLst>
              </a:rPr>
              <a:t>قراءة الصور</a:t>
            </a: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9D3868DE-2063-4307-A074-40534AA188F2}"/>
              </a:ext>
            </a:extLst>
          </p:cNvPr>
          <p:cNvSpPr/>
          <p:nvPr/>
        </p:nvSpPr>
        <p:spPr>
          <a:xfrm>
            <a:off x="10040626" y="4071093"/>
            <a:ext cx="1874231" cy="1815882"/>
          </a:xfrm>
          <a:prstGeom prst="rect">
            <a:avLst/>
          </a:prstGeom>
          <a:no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p>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endParaRPr lang="ar-SA" sz="28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D51142AD-73DD-4DCD-A550-24AF713FEDD5}"/>
              </a:ext>
            </a:extLst>
          </p:cNvPr>
          <p:cNvSpPr/>
          <p:nvPr/>
        </p:nvSpPr>
        <p:spPr>
          <a:xfrm>
            <a:off x="6652776" y="4115252"/>
            <a:ext cx="2915405" cy="1815882"/>
          </a:xfrm>
          <a:prstGeom prst="rect">
            <a:avLst/>
          </a:prstGeom>
          <a:no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p>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endParaRPr lang="ar-SA" sz="28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CC855201-D7E2-44DB-A892-DA233A5400C1}"/>
              </a:ext>
            </a:extLst>
          </p:cNvPr>
          <p:cNvSpPr/>
          <p:nvPr/>
        </p:nvSpPr>
        <p:spPr>
          <a:xfrm>
            <a:off x="548757" y="4101320"/>
            <a:ext cx="5243153" cy="1815882"/>
          </a:xfrm>
          <a:prstGeom prst="rect">
            <a:avLst/>
          </a:prstGeom>
          <a:no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p>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endParaRPr lang="ar-SA"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63235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3A969E2-D389-479E-ADEC-BE8530E279E2}"/>
              </a:ext>
            </a:extLst>
          </p:cNvPr>
          <p:cNvPicPr>
            <a:picLocks noChangeAspect="1"/>
          </p:cNvPicPr>
          <p:nvPr/>
        </p:nvPicPr>
        <p:blipFill>
          <a:blip r:embed="rId2">
            <a:duotone>
              <a:schemeClr val="accent2">
                <a:shade val="45000"/>
                <a:satMod val="135000"/>
              </a:schemeClr>
              <a:prstClr val="white"/>
            </a:duotone>
          </a:blip>
          <a:stretch>
            <a:fillRect/>
          </a:stretch>
        </p:blipFill>
        <p:spPr>
          <a:xfrm>
            <a:off x="0" y="0"/>
            <a:ext cx="12192001" cy="6839352"/>
          </a:xfrm>
          <a:prstGeom prst="rect">
            <a:avLst/>
          </a:prstGeom>
        </p:spPr>
      </p:pic>
      <p:sp>
        <p:nvSpPr>
          <p:cNvPr id="4" name="مستطيل 3">
            <a:extLst>
              <a:ext uri="{FF2B5EF4-FFF2-40B4-BE49-F238E27FC236}">
                <a16:creationId xmlns:a16="http://schemas.microsoft.com/office/drawing/2014/main" id="{CBFF8C2E-DC89-4616-BD35-5DC4611D8CDA}"/>
              </a:ext>
            </a:extLst>
          </p:cNvPr>
          <p:cNvSpPr/>
          <p:nvPr/>
        </p:nvSpPr>
        <p:spPr>
          <a:xfrm>
            <a:off x="1180617" y="1711516"/>
            <a:ext cx="9297821" cy="3416320"/>
          </a:xfrm>
          <a:prstGeom prst="rect">
            <a:avLst/>
          </a:prstGeom>
          <a:noFill/>
        </p:spPr>
        <p:txBody>
          <a:bodyPr wrap="square" lIns="91440" tIns="45720" rIns="91440" bIns="45720">
            <a:spAutoFit/>
          </a:bodyPr>
          <a:lstStyle/>
          <a:p>
            <a:pPr algn="ctr"/>
            <a:r>
              <a:rPr lang="ar-SA" sz="5400" b="1" dirty="0">
                <a:ln w="0">
                  <a:noFill/>
                </a:ln>
                <a:solidFill>
                  <a:srgbClr val="0A62EA"/>
                </a:solidFill>
                <a:effectLst>
                  <a:outerShdw blurRad="38100" dist="19050" dir="2700000" algn="tl" rotWithShape="0">
                    <a:schemeClr val="dk1">
                      <a:alpha val="40000"/>
                    </a:schemeClr>
                  </a:outerShdw>
                </a:effectLst>
              </a:rPr>
              <a:t>الفكرة العامة </a:t>
            </a:r>
          </a:p>
          <a:p>
            <a:pPr algn="ctr"/>
            <a:r>
              <a:rPr lang="ar-SA" sz="5400" b="0" cap="none" spc="0" dirty="0">
                <a:ln w="0"/>
                <a:solidFill>
                  <a:schemeClr val="tx1"/>
                </a:solidFill>
                <a:effectLst>
                  <a:outerShdw blurRad="38100" dist="19050" dir="2700000" algn="tl" rotWithShape="0">
                    <a:schemeClr val="dk1">
                      <a:alpha val="40000"/>
                    </a:schemeClr>
                  </a:outerShdw>
                </a:effectLst>
              </a:rPr>
              <a:t>البكتيريا مخلوقات حية مجهرية والفيروسات </a:t>
            </a:r>
            <a:r>
              <a:rPr lang="ar-SA" sz="5400" b="0" cap="none" spc="0" dirty="0" err="1">
                <a:ln w="0"/>
                <a:solidFill>
                  <a:schemeClr val="tx1"/>
                </a:solidFill>
                <a:effectLst>
                  <a:outerShdw blurRad="38100" dist="19050" dir="2700000" algn="tl" rotWithShape="0">
                    <a:schemeClr val="dk1">
                      <a:alpha val="40000"/>
                    </a:schemeClr>
                  </a:outerShdw>
                </a:effectLst>
              </a:rPr>
              <a:t>والبريونات</a:t>
            </a:r>
            <a:r>
              <a:rPr lang="ar-SA" sz="5400" b="0" cap="none" spc="0" dirty="0">
                <a:ln w="0"/>
                <a:solidFill>
                  <a:schemeClr val="tx1"/>
                </a:solidFill>
                <a:effectLst>
                  <a:outerShdw blurRad="38100" dist="19050" dir="2700000" algn="tl" rotWithShape="0">
                    <a:schemeClr val="dk1">
                      <a:alpha val="40000"/>
                    </a:schemeClr>
                  </a:outerShdw>
                </a:effectLst>
              </a:rPr>
              <a:t> تراكيب مجهرية غير حية </a:t>
            </a:r>
            <a:r>
              <a:rPr lang="ar-SA" sz="5400" dirty="0">
                <a:ln w="0"/>
                <a:effectLst>
                  <a:outerShdw blurRad="38100" dist="19050" dir="2700000" algn="tl" rotWithShape="0">
                    <a:schemeClr val="dk1">
                      <a:alpha val="40000"/>
                    </a:schemeClr>
                  </a:outerShdw>
                </a:effectLst>
              </a:rPr>
              <a:t>تهاجم الخلايا </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366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a:extLst>
              <a:ext uri="{FF2B5EF4-FFF2-40B4-BE49-F238E27FC236}">
                <a16:creationId xmlns:a16="http://schemas.microsoft.com/office/drawing/2014/main" id="{9BEF0AF1-688F-47F5-8EFE-514C6988EC4A}"/>
              </a:ext>
            </a:extLst>
          </p:cNvPr>
          <p:cNvSpPr/>
          <p:nvPr/>
        </p:nvSpPr>
        <p:spPr>
          <a:xfrm>
            <a:off x="84882" y="0"/>
            <a:ext cx="12107118" cy="6858000"/>
          </a:xfrm>
          <a:prstGeom prst="rect">
            <a:avLst/>
          </a:prstGeom>
          <a:solidFill>
            <a:srgbClr val="99D9E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1" name="صورة 10">
            <a:extLst>
              <a:ext uri="{FF2B5EF4-FFF2-40B4-BE49-F238E27FC236}">
                <a16:creationId xmlns:a16="http://schemas.microsoft.com/office/drawing/2014/main" id="{33D5513F-1167-4B19-8147-A8CBD2BBC0C8}"/>
              </a:ext>
            </a:extLst>
          </p:cNvPr>
          <p:cNvPicPr>
            <a:picLocks noChangeAspect="1"/>
          </p:cNvPicPr>
          <p:nvPr/>
        </p:nvPicPr>
        <p:blipFill>
          <a:blip r:embed="rId2"/>
          <a:stretch>
            <a:fillRect/>
          </a:stretch>
        </p:blipFill>
        <p:spPr>
          <a:xfrm>
            <a:off x="4560427" y="104172"/>
            <a:ext cx="6398069" cy="6753828"/>
          </a:xfrm>
          <a:prstGeom prst="rect">
            <a:avLst/>
          </a:prstGeom>
        </p:spPr>
      </p:pic>
      <p:grpSp>
        <p:nvGrpSpPr>
          <p:cNvPr id="5" name="مجموعة 4">
            <a:extLst>
              <a:ext uri="{FF2B5EF4-FFF2-40B4-BE49-F238E27FC236}">
                <a16:creationId xmlns:a16="http://schemas.microsoft.com/office/drawing/2014/main" id="{B0F23B85-D27B-4CFF-9F08-9DF2958EA20D}"/>
              </a:ext>
            </a:extLst>
          </p:cNvPr>
          <p:cNvGrpSpPr/>
          <p:nvPr/>
        </p:nvGrpSpPr>
        <p:grpSpPr>
          <a:xfrm>
            <a:off x="8455151" y="282627"/>
            <a:ext cx="3354015" cy="2723830"/>
            <a:chOff x="3635896" y="1785010"/>
            <a:chExt cx="2520000" cy="2723830"/>
          </a:xfrm>
        </p:grpSpPr>
        <p:sp>
          <p:nvSpPr>
            <p:cNvPr id="6" name="شكل بيضاوي 5">
              <a:extLst>
                <a:ext uri="{FF2B5EF4-FFF2-40B4-BE49-F238E27FC236}">
                  <a16:creationId xmlns:a16="http://schemas.microsoft.com/office/drawing/2014/main" id="{213A8965-54C0-4981-BB1C-799B62D501F7}"/>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05E0ACE5-A59F-4AF1-9DE4-7FCB6F4E0236}"/>
                </a:ext>
              </a:extLst>
            </p:cNvPr>
            <p:cNvSpPr/>
            <p:nvPr/>
          </p:nvSpPr>
          <p:spPr>
            <a:xfrm>
              <a:off x="3905895" y="2348880"/>
              <a:ext cx="1980000" cy="1800000"/>
            </a:xfrm>
            <a:prstGeom prst="ellipse">
              <a:avLst/>
            </a:prstGeom>
            <a:blipFill>
              <a:blip r:embed="rId3"/>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8" name="مستطيل 7">
              <a:extLst>
                <a:ext uri="{FF2B5EF4-FFF2-40B4-BE49-F238E27FC236}">
                  <a16:creationId xmlns:a16="http://schemas.microsoft.com/office/drawing/2014/main" id="{CE35A259-C0E5-4BFA-A5FE-F6027FD7F37D}"/>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9" name="مستطيل 8">
              <a:extLst>
                <a:ext uri="{FF2B5EF4-FFF2-40B4-BE49-F238E27FC236}">
                  <a16:creationId xmlns:a16="http://schemas.microsoft.com/office/drawing/2014/main" id="{733E4185-D933-4850-A821-DB47D3416FF6}"/>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4" name="مستطيل 3">
            <a:extLst>
              <a:ext uri="{FF2B5EF4-FFF2-40B4-BE49-F238E27FC236}">
                <a16:creationId xmlns:a16="http://schemas.microsoft.com/office/drawing/2014/main" id="{0CCE5D65-C878-4CE7-BB1D-2E5647640C9D}"/>
              </a:ext>
            </a:extLst>
          </p:cNvPr>
          <p:cNvSpPr/>
          <p:nvPr/>
        </p:nvSpPr>
        <p:spPr>
          <a:xfrm>
            <a:off x="382835" y="557570"/>
            <a:ext cx="4328062" cy="2308324"/>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مرحبا بكم </a:t>
            </a:r>
          </a:p>
          <a:p>
            <a:pPr algn="ctr"/>
            <a:r>
              <a:rPr lang="ar-SA" sz="4800" b="0" cap="none" spc="0" dirty="0">
                <a:ln w="0"/>
                <a:solidFill>
                  <a:schemeClr val="tx1"/>
                </a:solidFill>
                <a:effectLst>
                  <a:outerShdw blurRad="38100" dist="19050" dir="2700000" algn="tl" rotWithShape="0">
                    <a:schemeClr val="dk1">
                      <a:alpha val="40000"/>
                    </a:schemeClr>
                  </a:outerShdw>
                </a:effectLst>
              </a:rPr>
              <a:t>في برامج المسابقات </a:t>
            </a:r>
          </a:p>
          <a:p>
            <a:pPr algn="ctr"/>
            <a:r>
              <a:rPr lang="ar-SA" sz="4800" b="0" cap="none" spc="0" dirty="0">
                <a:ln w="0"/>
                <a:solidFill>
                  <a:schemeClr val="tx1"/>
                </a:solidFill>
                <a:effectLst>
                  <a:outerShdw blurRad="38100" dist="19050" dir="2700000" algn="tl" rotWithShape="0">
                    <a:schemeClr val="dk1">
                      <a:alpha val="40000"/>
                    </a:schemeClr>
                  </a:outerShdw>
                </a:effectLst>
              </a:rPr>
              <a:t>(من سيربح الكوبون)</a:t>
            </a:r>
          </a:p>
        </p:txBody>
      </p:sp>
      <p:sp>
        <p:nvSpPr>
          <p:cNvPr id="14" name="مستطيل 13">
            <a:extLst>
              <a:ext uri="{FF2B5EF4-FFF2-40B4-BE49-F238E27FC236}">
                <a16:creationId xmlns:a16="http://schemas.microsoft.com/office/drawing/2014/main" id="{BF0717EC-F4C3-443E-956A-E86B1D4A3F66}"/>
              </a:ext>
            </a:extLst>
          </p:cNvPr>
          <p:cNvSpPr/>
          <p:nvPr/>
        </p:nvSpPr>
        <p:spPr>
          <a:xfrm>
            <a:off x="438556" y="3319292"/>
            <a:ext cx="4328062" cy="3046988"/>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من تجيب على الاسئلة لها الحق في كوبون شراء من المقصف المدرسي</a:t>
            </a:r>
          </a:p>
        </p:txBody>
      </p:sp>
    </p:spTree>
    <p:extLst>
      <p:ext uri="{BB962C8B-B14F-4D97-AF65-F5344CB8AC3E}">
        <p14:creationId xmlns:p14="http://schemas.microsoft.com/office/powerpoint/2010/main" val="136036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C3614281-B605-47C5-918C-3D3F1EF93698}"/>
              </a:ext>
            </a:extLst>
          </p:cNvPr>
          <p:cNvGrpSpPr/>
          <p:nvPr/>
        </p:nvGrpSpPr>
        <p:grpSpPr>
          <a:xfrm>
            <a:off x="4948869" y="129106"/>
            <a:ext cx="2520000" cy="2723830"/>
            <a:chOff x="3635896" y="1785010"/>
            <a:chExt cx="2520000" cy="2723830"/>
          </a:xfrm>
        </p:grpSpPr>
        <p:sp>
          <p:nvSpPr>
            <p:cNvPr id="3" name="شكل بيضاوي 2">
              <a:extLst>
                <a:ext uri="{FF2B5EF4-FFF2-40B4-BE49-F238E27FC236}">
                  <a16:creationId xmlns:a16="http://schemas.microsoft.com/office/drawing/2014/main" id="{DE77FB20-5512-4D87-BCE5-9E8FE1B1B67D}"/>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789D6C36-4FE6-47CC-A60E-DB3A4ECC9B4A}"/>
                </a:ext>
              </a:extLst>
            </p:cNvPr>
            <p:cNvSpPr/>
            <p:nvPr/>
          </p:nvSpPr>
          <p:spPr>
            <a:xfrm>
              <a:off x="3905895" y="2348880"/>
              <a:ext cx="1980000" cy="1800000"/>
            </a:xfrm>
            <a:prstGeom prst="ellipse">
              <a:avLst/>
            </a:prstGeom>
            <a:blipFill>
              <a:blip r:embed="rId2"/>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72AD7E10-8AF5-426A-9352-3FF2326FD7CF}"/>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6" name="مستطيل 5">
              <a:extLst>
                <a:ext uri="{FF2B5EF4-FFF2-40B4-BE49-F238E27FC236}">
                  <a16:creationId xmlns:a16="http://schemas.microsoft.com/office/drawing/2014/main" id="{03398E42-CFF9-4497-9611-A5B5F69E03FE}"/>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7" name="مخطط انسيابي: محطة طرفية 6">
            <a:extLst>
              <a:ext uri="{FF2B5EF4-FFF2-40B4-BE49-F238E27FC236}">
                <a16:creationId xmlns:a16="http://schemas.microsoft.com/office/drawing/2014/main" id="{6B0EDD72-5FFE-42C6-B290-FE362B97E9F8}"/>
              </a:ext>
            </a:extLst>
          </p:cNvPr>
          <p:cNvSpPr/>
          <p:nvPr/>
        </p:nvSpPr>
        <p:spPr>
          <a:xfrm>
            <a:off x="2608868" y="3124557"/>
            <a:ext cx="7200000" cy="1168539"/>
          </a:xfrm>
          <a:prstGeom prst="flowChartTerminator">
            <a:avLst/>
          </a:prstGeom>
          <a:solidFill>
            <a:schemeClr val="accent5">
              <a:lumMod val="50000"/>
            </a:schemeClr>
          </a:solidFill>
        </p:spPr>
        <p:txBody>
          <a:bodyPr wrap="non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تتركب المحفظة في الفيروسات من</a:t>
            </a:r>
            <a:endParaRPr lang="ar-SA" sz="4800" b="0" cap="none" spc="0" dirty="0">
              <a:ln w="0"/>
              <a:solidFill>
                <a:schemeClr val="bg1"/>
              </a:solidFill>
              <a:effectLst>
                <a:outerShdw blurRad="38100" dist="19050" dir="2700000" algn="tl" rotWithShape="0">
                  <a:schemeClr val="dk1">
                    <a:alpha val="40000"/>
                  </a:schemeClr>
                </a:outerShdw>
              </a:effectLst>
            </a:endParaRPr>
          </a:p>
        </p:txBody>
      </p:sp>
      <p:grpSp>
        <p:nvGrpSpPr>
          <p:cNvPr id="8" name="مجموعة 7">
            <a:extLst>
              <a:ext uri="{FF2B5EF4-FFF2-40B4-BE49-F238E27FC236}">
                <a16:creationId xmlns:a16="http://schemas.microsoft.com/office/drawing/2014/main" id="{A7965E14-53C6-46A0-9D85-E64A6E070DE7}"/>
              </a:ext>
            </a:extLst>
          </p:cNvPr>
          <p:cNvGrpSpPr/>
          <p:nvPr/>
        </p:nvGrpSpPr>
        <p:grpSpPr>
          <a:xfrm>
            <a:off x="2947052" y="4463471"/>
            <a:ext cx="6612490" cy="2261246"/>
            <a:chOff x="1418055" y="4463471"/>
            <a:chExt cx="6612490" cy="2261246"/>
          </a:xfrm>
        </p:grpSpPr>
        <p:sp>
          <p:nvSpPr>
            <p:cNvPr id="9" name="مخطط انسيابي: محطة طرفية 8">
              <a:extLst>
                <a:ext uri="{FF2B5EF4-FFF2-40B4-BE49-F238E27FC236}">
                  <a16:creationId xmlns:a16="http://schemas.microsoft.com/office/drawing/2014/main" id="{4EC120A3-F2DE-4BC6-AC86-C5A6DDA81B3E}"/>
                </a:ext>
              </a:extLst>
            </p:cNvPr>
            <p:cNvSpPr/>
            <p:nvPr/>
          </p:nvSpPr>
          <p:spPr>
            <a:xfrm>
              <a:off x="4733737" y="4463471"/>
              <a:ext cx="3240000" cy="1080000"/>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1ـ الكربوهيدرات</a:t>
              </a:r>
            </a:p>
          </p:txBody>
        </p:sp>
        <p:sp>
          <p:nvSpPr>
            <p:cNvPr id="10" name="مخطط انسيابي: محطة طرفية 9">
              <a:extLst>
                <a:ext uri="{FF2B5EF4-FFF2-40B4-BE49-F238E27FC236}">
                  <a16:creationId xmlns:a16="http://schemas.microsoft.com/office/drawing/2014/main" id="{3AD64A37-F72A-4BA1-BAA4-611331769918}"/>
                </a:ext>
              </a:extLst>
            </p:cNvPr>
            <p:cNvSpPr/>
            <p:nvPr/>
          </p:nvSpPr>
          <p:spPr>
            <a:xfrm>
              <a:off x="1418055" y="4463471"/>
              <a:ext cx="3240000" cy="1080000"/>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2ـ الدهون</a:t>
              </a:r>
            </a:p>
          </p:txBody>
        </p:sp>
        <p:sp>
          <p:nvSpPr>
            <p:cNvPr id="11" name="مخطط انسيابي: محطة طرفية 10">
              <a:extLst>
                <a:ext uri="{FF2B5EF4-FFF2-40B4-BE49-F238E27FC236}">
                  <a16:creationId xmlns:a16="http://schemas.microsoft.com/office/drawing/2014/main" id="{8B8800CB-9673-4F4D-91DF-091D76DFC528}"/>
                </a:ext>
              </a:extLst>
            </p:cNvPr>
            <p:cNvSpPr/>
            <p:nvPr/>
          </p:nvSpPr>
          <p:spPr>
            <a:xfrm>
              <a:off x="4790545" y="5644717"/>
              <a:ext cx="3240000" cy="1080000"/>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3ـ البروتينات</a:t>
              </a:r>
            </a:p>
          </p:txBody>
        </p:sp>
        <p:sp>
          <p:nvSpPr>
            <p:cNvPr id="12" name="مخطط انسيابي: محطة طرفية 11">
              <a:extLst>
                <a:ext uri="{FF2B5EF4-FFF2-40B4-BE49-F238E27FC236}">
                  <a16:creationId xmlns:a16="http://schemas.microsoft.com/office/drawing/2014/main" id="{59A454E2-153B-4110-8BA7-817FE32CA26E}"/>
                </a:ext>
              </a:extLst>
            </p:cNvPr>
            <p:cNvSpPr/>
            <p:nvPr/>
          </p:nvSpPr>
          <p:spPr>
            <a:xfrm>
              <a:off x="1418055" y="5644717"/>
              <a:ext cx="3240000" cy="1080000"/>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4ـ السليلوز</a:t>
              </a:r>
            </a:p>
          </p:txBody>
        </p:sp>
      </p:grpSp>
      <p:sp>
        <p:nvSpPr>
          <p:cNvPr id="13" name="مستطيل 12">
            <a:extLst>
              <a:ext uri="{FF2B5EF4-FFF2-40B4-BE49-F238E27FC236}">
                <a16:creationId xmlns:a16="http://schemas.microsoft.com/office/drawing/2014/main" id="{FD5EE1E6-02ED-4739-B2CA-A9DF7DAFB959}"/>
              </a:ext>
            </a:extLst>
          </p:cNvPr>
          <p:cNvSpPr/>
          <p:nvPr/>
        </p:nvSpPr>
        <p:spPr>
          <a:xfrm>
            <a:off x="1528997"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78878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F1BCEFA8-0F82-41F0-A1F8-6936FF055C3F}"/>
              </a:ext>
            </a:extLst>
          </p:cNvPr>
          <p:cNvGrpSpPr/>
          <p:nvPr/>
        </p:nvGrpSpPr>
        <p:grpSpPr>
          <a:xfrm>
            <a:off x="4836000" y="129106"/>
            <a:ext cx="2520000" cy="2723830"/>
            <a:chOff x="3635896" y="1785010"/>
            <a:chExt cx="2520000" cy="2723830"/>
          </a:xfrm>
        </p:grpSpPr>
        <p:sp>
          <p:nvSpPr>
            <p:cNvPr id="3" name="شكل بيضاوي 2">
              <a:extLst>
                <a:ext uri="{FF2B5EF4-FFF2-40B4-BE49-F238E27FC236}">
                  <a16:creationId xmlns:a16="http://schemas.microsoft.com/office/drawing/2014/main" id="{0D206E3E-9EC9-4D14-B0FF-79851A3D1B15}"/>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2B44ED87-0DD7-441F-8767-24218CD73CA1}"/>
                </a:ext>
              </a:extLst>
            </p:cNvPr>
            <p:cNvSpPr/>
            <p:nvPr/>
          </p:nvSpPr>
          <p:spPr>
            <a:xfrm>
              <a:off x="3905895" y="2348880"/>
              <a:ext cx="1980000" cy="1800000"/>
            </a:xfrm>
            <a:prstGeom prst="ellipse">
              <a:avLst/>
            </a:prstGeom>
            <a:blipFill>
              <a:blip r:embed="rId2"/>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3F07E5F4-1290-422A-9062-BD1B7527C7B2}"/>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6" name="مستطيل 5">
              <a:extLst>
                <a:ext uri="{FF2B5EF4-FFF2-40B4-BE49-F238E27FC236}">
                  <a16:creationId xmlns:a16="http://schemas.microsoft.com/office/drawing/2014/main" id="{825824DB-C70F-402F-8DA9-FDF3ADFBC769}"/>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7" name="مخطط انسيابي: محطة طرفية 6">
            <a:extLst>
              <a:ext uri="{FF2B5EF4-FFF2-40B4-BE49-F238E27FC236}">
                <a16:creationId xmlns:a16="http://schemas.microsoft.com/office/drawing/2014/main" id="{031A2DED-1698-4FF3-B58E-AA1FF6013D6A}"/>
              </a:ext>
            </a:extLst>
          </p:cNvPr>
          <p:cNvSpPr/>
          <p:nvPr/>
        </p:nvSpPr>
        <p:spPr>
          <a:xfrm>
            <a:off x="2888300" y="3124557"/>
            <a:ext cx="6415412" cy="1168539"/>
          </a:xfrm>
          <a:prstGeom prst="flowChartTerminator">
            <a:avLst/>
          </a:prstGeom>
          <a:solidFill>
            <a:schemeClr val="accent5">
              <a:lumMod val="50000"/>
            </a:schemeClr>
          </a:solidFill>
        </p:spPr>
        <p:txBody>
          <a:bodyPr wrap="non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من أشهر الفيروسات </a:t>
            </a:r>
            <a:r>
              <a:rPr lang="ar-SA" sz="4800" dirty="0" err="1">
                <a:ln w="0"/>
                <a:solidFill>
                  <a:schemeClr val="bg1"/>
                </a:solidFill>
                <a:effectLst>
                  <a:outerShdw blurRad="38100" dist="19050" dir="2700000" algn="tl" rotWithShape="0">
                    <a:schemeClr val="dk1">
                      <a:alpha val="40000"/>
                    </a:schemeClr>
                  </a:outerShdw>
                </a:effectLst>
              </a:rPr>
              <a:t>التحللية</a:t>
            </a:r>
            <a:r>
              <a:rPr lang="ar-SA" sz="4800" dirty="0">
                <a:ln w="0"/>
                <a:solidFill>
                  <a:schemeClr val="bg1"/>
                </a:solidFill>
                <a:effectLst>
                  <a:outerShdw blurRad="38100" dist="19050" dir="2700000" algn="tl" rotWithShape="0">
                    <a:schemeClr val="dk1">
                      <a:alpha val="40000"/>
                    </a:schemeClr>
                  </a:outerShdw>
                </a:effectLst>
              </a:rPr>
              <a:t> </a:t>
            </a:r>
            <a:endParaRPr lang="ar-SA" sz="4800" b="0" cap="none" spc="0" dirty="0">
              <a:ln w="0"/>
              <a:solidFill>
                <a:schemeClr val="bg1"/>
              </a:solidFill>
              <a:effectLst>
                <a:outerShdw blurRad="38100" dist="19050" dir="2700000" algn="tl" rotWithShape="0">
                  <a:schemeClr val="dk1">
                    <a:alpha val="40000"/>
                  </a:schemeClr>
                </a:outerShdw>
              </a:effectLst>
            </a:endParaRPr>
          </a:p>
        </p:txBody>
      </p:sp>
      <p:grpSp>
        <p:nvGrpSpPr>
          <p:cNvPr id="8" name="مجموعة 7">
            <a:extLst>
              <a:ext uri="{FF2B5EF4-FFF2-40B4-BE49-F238E27FC236}">
                <a16:creationId xmlns:a16="http://schemas.microsoft.com/office/drawing/2014/main" id="{C394D954-2AAB-4E74-B5CA-6B15D8BE7752}"/>
              </a:ext>
            </a:extLst>
          </p:cNvPr>
          <p:cNvGrpSpPr/>
          <p:nvPr/>
        </p:nvGrpSpPr>
        <p:grpSpPr>
          <a:xfrm>
            <a:off x="3244482" y="4463471"/>
            <a:ext cx="6125043" cy="2176668"/>
            <a:chOff x="1828354" y="4463471"/>
            <a:chExt cx="6125043" cy="2176668"/>
          </a:xfrm>
        </p:grpSpPr>
        <p:sp>
          <p:nvSpPr>
            <p:cNvPr id="9" name="مخطط انسيابي: محطة طرفية 8">
              <a:extLst>
                <a:ext uri="{FF2B5EF4-FFF2-40B4-BE49-F238E27FC236}">
                  <a16:creationId xmlns:a16="http://schemas.microsoft.com/office/drawing/2014/main" id="{1AF1D349-FE30-4EC8-875E-D1F506EDF553}"/>
                </a:ext>
              </a:extLst>
            </p:cNvPr>
            <p:cNvSpPr/>
            <p:nvPr/>
          </p:nvSpPr>
          <p:spPr>
            <a:xfrm>
              <a:off x="5341813" y="4463471"/>
              <a:ext cx="2023848"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1ـ القوباء</a:t>
              </a:r>
            </a:p>
          </p:txBody>
        </p:sp>
        <p:sp>
          <p:nvSpPr>
            <p:cNvPr id="10" name="مخطط انسيابي: محطة طرفية 9">
              <a:extLst>
                <a:ext uri="{FF2B5EF4-FFF2-40B4-BE49-F238E27FC236}">
                  <a16:creationId xmlns:a16="http://schemas.microsoft.com/office/drawing/2014/main" id="{9723B0E9-FBEA-45B0-A633-F1EDF1878F0E}"/>
                </a:ext>
              </a:extLst>
            </p:cNvPr>
            <p:cNvSpPr/>
            <p:nvPr/>
          </p:nvSpPr>
          <p:spPr>
            <a:xfrm>
              <a:off x="1828354" y="4463471"/>
              <a:ext cx="2419405"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2ـ الانفلونزا</a:t>
              </a:r>
            </a:p>
          </p:txBody>
        </p:sp>
        <p:sp>
          <p:nvSpPr>
            <p:cNvPr id="11" name="مخطط انسيابي: محطة طرفية 10">
              <a:extLst>
                <a:ext uri="{FF2B5EF4-FFF2-40B4-BE49-F238E27FC236}">
                  <a16:creationId xmlns:a16="http://schemas.microsoft.com/office/drawing/2014/main" id="{248802CD-98EA-412F-9EE3-63159413F337}"/>
                </a:ext>
              </a:extLst>
            </p:cNvPr>
            <p:cNvSpPr/>
            <p:nvPr/>
          </p:nvSpPr>
          <p:spPr>
            <a:xfrm>
              <a:off x="4867699" y="5644717"/>
              <a:ext cx="3085698"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3ـ شلل الأطفال </a:t>
              </a:r>
            </a:p>
          </p:txBody>
        </p:sp>
        <p:sp>
          <p:nvSpPr>
            <p:cNvPr id="12" name="مخطط انسيابي: محطة طرفية 11">
              <a:extLst>
                <a:ext uri="{FF2B5EF4-FFF2-40B4-BE49-F238E27FC236}">
                  <a16:creationId xmlns:a16="http://schemas.microsoft.com/office/drawing/2014/main" id="{9986E6A1-06F2-4F1B-BED5-E7A0C9BA0F34}"/>
                </a:ext>
              </a:extLst>
            </p:cNvPr>
            <p:cNvSpPr/>
            <p:nvPr/>
          </p:nvSpPr>
          <p:spPr>
            <a:xfrm>
              <a:off x="2152710" y="5644717"/>
              <a:ext cx="1770690"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4ـ </a:t>
              </a:r>
              <a:r>
                <a:rPr lang="ar-SA" sz="4000" b="1" cap="none" spc="0" dirty="0" err="1">
                  <a:ln w="0"/>
                  <a:solidFill>
                    <a:schemeClr val="bg1"/>
                  </a:solidFill>
                  <a:effectLst>
                    <a:outerShdw blurRad="38100" dist="19050" dir="2700000" algn="tl" rotWithShape="0">
                      <a:schemeClr val="dk1">
                        <a:alpha val="40000"/>
                      </a:schemeClr>
                    </a:outerShdw>
                  </a:effectLst>
                </a:rPr>
                <a:t>الأيدز</a:t>
              </a:r>
              <a:endParaRPr lang="ar-SA" sz="4000" b="1" cap="none" spc="0" dirty="0">
                <a:ln w="0"/>
                <a:solidFill>
                  <a:schemeClr val="bg1"/>
                </a:solidFill>
                <a:effectLst>
                  <a:outerShdw blurRad="38100" dist="19050" dir="2700000" algn="tl" rotWithShape="0">
                    <a:schemeClr val="dk1">
                      <a:alpha val="40000"/>
                    </a:schemeClr>
                  </a:outerShdw>
                </a:effectLst>
              </a:endParaRPr>
            </a:p>
          </p:txBody>
        </p:sp>
      </p:grpSp>
      <p:sp>
        <p:nvSpPr>
          <p:cNvPr id="13" name="مستطيل 12">
            <a:extLst>
              <a:ext uri="{FF2B5EF4-FFF2-40B4-BE49-F238E27FC236}">
                <a16:creationId xmlns:a16="http://schemas.microsoft.com/office/drawing/2014/main" id="{BE0B11DF-E0E9-4820-BEE1-93C4D6770256}"/>
              </a:ext>
            </a:extLst>
          </p:cNvPr>
          <p:cNvSpPr/>
          <p:nvPr/>
        </p:nvSpPr>
        <p:spPr>
          <a:xfrm>
            <a:off x="1416128"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135401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D96CBBD3-B395-4FFC-9E73-18D54C533769}"/>
              </a:ext>
            </a:extLst>
          </p:cNvPr>
          <p:cNvGrpSpPr/>
          <p:nvPr/>
        </p:nvGrpSpPr>
        <p:grpSpPr>
          <a:xfrm>
            <a:off x="4679046" y="129106"/>
            <a:ext cx="2520000" cy="2723830"/>
            <a:chOff x="3635896" y="1785010"/>
            <a:chExt cx="2520000" cy="2723830"/>
          </a:xfrm>
        </p:grpSpPr>
        <p:sp>
          <p:nvSpPr>
            <p:cNvPr id="3" name="شكل بيضاوي 2">
              <a:extLst>
                <a:ext uri="{FF2B5EF4-FFF2-40B4-BE49-F238E27FC236}">
                  <a16:creationId xmlns:a16="http://schemas.microsoft.com/office/drawing/2014/main" id="{F12496B5-CE40-4E09-A8FB-2B873A75EE22}"/>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5FB81CFC-DFC0-473F-90D8-3A1667A5E799}"/>
                </a:ext>
              </a:extLst>
            </p:cNvPr>
            <p:cNvSpPr/>
            <p:nvPr/>
          </p:nvSpPr>
          <p:spPr>
            <a:xfrm>
              <a:off x="3905895" y="2348880"/>
              <a:ext cx="1980000" cy="1800000"/>
            </a:xfrm>
            <a:prstGeom prst="ellipse">
              <a:avLst/>
            </a:prstGeom>
            <a:blipFill>
              <a:blip r:embed="rId2"/>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E2AA2BFE-AE56-4D34-B594-6A4411B3CACC}"/>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6" name="مستطيل 5">
              <a:extLst>
                <a:ext uri="{FF2B5EF4-FFF2-40B4-BE49-F238E27FC236}">
                  <a16:creationId xmlns:a16="http://schemas.microsoft.com/office/drawing/2014/main" id="{D0F435FE-7CC2-414A-AD8F-3C1DCE248D6A}"/>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7" name="مخطط انسيابي: محطة طرفية 6">
            <a:extLst>
              <a:ext uri="{FF2B5EF4-FFF2-40B4-BE49-F238E27FC236}">
                <a16:creationId xmlns:a16="http://schemas.microsoft.com/office/drawing/2014/main" id="{4CE3C49E-4C06-4E98-9142-EA41C891576B}"/>
              </a:ext>
            </a:extLst>
          </p:cNvPr>
          <p:cNvSpPr/>
          <p:nvPr/>
        </p:nvSpPr>
        <p:spPr>
          <a:xfrm>
            <a:off x="1366678" y="3124557"/>
            <a:ext cx="8853802" cy="1168539"/>
          </a:xfrm>
          <a:prstGeom prst="flowChartTerminator">
            <a:avLst/>
          </a:prstGeom>
          <a:solidFill>
            <a:schemeClr val="accent5">
              <a:lumMod val="50000"/>
            </a:schemeClr>
          </a:solidFill>
        </p:spPr>
        <p:txBody>
          <a:bodyPr wrap="non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لا يعد العلماء الفيروسات من الأحياء لأنه</a:t>
            </a:r>
            <a:endParaRPr lang="ar-SA" sz="4800" b="0" cap="none" spc="0" dirty="0">
              <a:ln w="0"/>
              <a:solidFill>
                <a:schemeClr val="bg1"/>
              </a:solidFill>
              <a:effectLst>
                <a:outerShdw blurRad="38100" dist="19050" dir="2700000" algn="tl" rotWithShape="0">
                  <a:schemeClr val="dk1">
                    <a:alpha val="40000"/>
                  </a:schemeClr>
                </a:outerShdw>
              </a:effectLst>
            </a:endParaRPr>
          </a:p>
        </p:txBody>
      </p:sp>
      <p:grpSp>
        <p:nvGrpSpPr>
          <p:cNvPr id="8" name="مجموعة 7">
            <a:extLst>
              <a:ext uri="{FF2B5EF4-FFF2-40B4-BE49-F238E27FC236}">
                <a16:creationId xmlns:a16="http://schemas.microsoft.com/office/drawing/2014/main" id="{E604831C-C990-4C93-B4E1-2FDE926598D5}"/>
              </a:ext>
            </a:extLst>
          </p:cNvPr>
          <p:cNvGrpSpPr/>
          <p:nvPr/>
        </p:nvGrpSpPr>
        <p:grpSpPr>
          <a:xfrm>
            <a:off x="1821727" y="4463471"/>
            <a:ext cx="7897879" cy="2176668"/>
            <a:chOff x="1449498" y="4463471"/>
            <a:chExt cx="6951648" cy="2176668"/>
          </a:xfrm>
        </p:grpSpPr>
        <p:sp>
          <p:nvSpPr>
            <p:cNvPr id="9" name="مخطط انسيابي: محطة طرفية 8">
              <a:extLst>
                <a:ext uri="{FF2B5EF4-FFF2-40B4-BE49-F238E27FC236}">
                  <a16:creationId xmlns:a16="http://schemas.microsoft.com/office/drawing/2014/main" id="{1FE66802-BA32-47FD-9A9E-9F8D7C1A44FB}"/>
                </a:ext>
              </a:extLst>
            </p:cNvPr>
            <p:cNvSpPr/>
            <p:nvPr/>
          </p:nvSpPr>
          <p:spPr>
            <a:xfrm>
              <a:off x="4790545" y="4463471"/>
              <a:ext cx="3610601" cy="995422"/>
            </a:xfrm>
            <a:prstGeom prst="flowChartTerminator">
              <a:avLst/>
            </a:prstGeom>
            <a:solidFill>
              <a:schemeClr val="accent5">
                <a:lumMod val="75000"/>
              </a:schemeClr>
            </a:solidFill>
          </p:spPr>
          <p:txBody>
            <a:bodyPr wrap="squar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1ـ لا يتكون من خلايا</a:t>
              </a:r>
            </a:p>
          </p:txBody>
        </p:sp>
        <p:sp>
          <p:nvSpPr>
            <p:cNvPr id="10" name="مخطط انسيابي: محطة طرفية 9">
              <a:extLst>
                <a:ext uri="{FF2B5EF4-FFF2-40B4-BE49-F238E27FC236}">
                  <a16:creationId xmlns:a16="http://schemas.microsoft.com/office/drawing/2014/main" id="{C6D52D99-9F1D-49C5-81B5-C409CFBDC92C}"/>
                </a:ext>
              </a:extLst>
            </p:cNvPr>
            <p:cNvSpPr/>
            <p:nvPr/>
          </p:nvSpPr>
          <p:spPr>
            <a:xfrm>
              <a:off x="1449498" y="4463471"/>
              <a:ext cx="3177116"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2ـ صغير الحجم </a:t>
              </a:r>
            </a:p>
          </p:txBody>
        </p:sp>
        <p:sp>
          <p:nvSpPr>
            <p:cNvPr id="11" name="مخطط انسيابي: محطة طرفية 10">
              <a:extLst>
                <a:ext uri="{FF2B5EF4-FFF2-40B4-BE49-F238E27FC236}">
                  <a16:creationId xmlns:a16="http://schemas.microsoft.com/office/drawing/2014/main" id="{14D34D04-FC7C-4268-A6FB-817C9A07097C}"/>
                </a:ext>
              </a:extLst>
            </p:cNvPr>
            <p:cNvSpPr/>
            <p:nvPr/>
          </p:nvSpPr>
          <p:spPr>
            <a:xfrm>
              <a:off x="4449054" y="5644717"/>
              <a:ext cx="3922983"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3ـ ينمو ويتكاثر بسرعة</a:t>
              </a:r>
            </a:p>
          </p:txBody>
        </p:sp>
        <p:sp>
          <p:nvSpPr>
            <p:cNvPr id="12" name="مخطط انسيابي: محطة طرفية 11">
              <a:extLst>
                <a:ext uri="{FF2B5EF4-FFF2-40B4-BE49-F238E27FC236}">
                  <a16:creationId xmlns:a16="http://schemas.microsoft.com/office/drawing/2014/main" id="{C4596072-6325-450A-815E-47FA35A64E38}"/>
                </a:ext>
              </a:extLst>
            </p:cNvPr>
            <p:cNvSpPr/>
            <p:nvPr/>
          </p:nvSpPr>
          <p:spPr>
            <a:xfrm>
              <a:off x="1823189" y="5644717"/>
              <a:ext cx="2429737"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4ـ كل ما سبق</a:t>
              </a:r>
            </a:p>
          </p:txBody>
        </p:sp>
      </p:grpSp>
      <p:sp>
        <p:nvSpPr>
          <p:cNvPr id="13" name="مستطيل 12">
            <a:extLst>
              <a:ext uri="{FF2B5EF4-FFF2-40B4-BE49-F238E27FC236}">
                <a16:creationId xmlns:a16="http://schemas.microsoft.com/office/drawing/2014/main" id="{D9AF1A64-9F1F-46DD-A29B-90ED1DE8FDCD}"/>
              </a:ext>
            </a:extLst>
          </p:cNvPr>
          <p:cNvSpPr/>
          <p:nvPr/>
        </p:nvSpPr>
        <p:spPr>
          <a:xfrm>
            <a:off x="1259174"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155980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AE29F40D-3C23-4BF9-A1AA-066FC9A32708}"/>
              </a:ext>
            </a:extLst>
          </p:cNvPr>
          <p:cNvGrpSpPr/>
          <p:nvPr/>
        </p:nvGrpSpPr>
        <p:grpSpPr>
          <a:xfrm>
            <a:off x="4836000" y="129106"/>
            <a:ext cx="2520000" cy="2723830"/>
            <a:chOff x="3635896" y="1785010"/>
            <a:chExt cx="2520000" cy="2723830"/>
          </a:xfrm>
        </p:grpSpPr>
        <p:sp>
          <p:nvSpPr>
            <p:cNvPr id="3" name="شكل بيضاوي 2">
              <a:extLst>
                <a:ext uri="{FF2B5EF4-FFF2-40B4-BE49-F238E27FC236}">
                  <a16:creationId xmlns:a16="http://schemas.microsoft.com/office/drawing/2014/main" id="{40A7D08B-28C7-4BA3-A58B-0BDC5E13BE00}"/>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8F15D9A3-076C-4045-A236-73E6A1E9E712}"/>
                </a:ext>
              </a:extLst>
            </p:cNvPr>
            <p:cNvSpPr/>
            <p:nvPr/>
          </p:nvSpPr>
          <p:spPr>
            <a:xfrm>
              <a:off x="3905895" y="2348880"/>
              <a:ext cx="1980000" cy="1800000"/>
            </a:xfrm>
            <a:prstGeom prst="ellipse">
              <a:avLst/>
            </a:prstGeom>
            <a:blipFill>
              <a:blip r:embed="rId2"/>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68B7CBB7-006D-44A8-8499-5DBA3B838F13}"/>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6" name="مستطيل 5">
              <a:extLst>
                <a:ext uri="{FF2B5EF4-FFF2-40B4-BE49-F238E27FC236}">
                  <a16:creationId xmlns:a16="http://schemas.microsoft.com/office/drawing/2014/main" id="{BAD7C693-C4E5-4470-8311-22E07CFE94B3}"/>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7" name="مخطط انسيابي: محطة طرفية 6">
            <a:extLst>
              <a:ext uri="{FF2B5EF4-FFF2-40B4-BE49-F238E27FC236}">
                <a16:creationId xmlns:a16="http://schemas.microsoft.com/office/drawing/2014/main" id="{6BB4CEA1-919D-4C55-B7C8-3BA6D4AE8574}"/>
              </a:ext>
            </a:extLst>
          </p:cNvPr>
          <p:cNvSpPr/>
          <p:nvPr/>
        </p:nvSpPr>
        <p:spPr>
          <a:xfrm>
            <a:off x="2042687" y="3124557"/>
            <a:ext cx="8106639" cy="1168539"/>
          </a:xfrm>
          <a:prstGeom prst="flowChartTerminator">
            <a:avLst/>
          </a:prstGeom>
          <a:solidFill>
            <a:schemeClr val="accent5">
              <a:lumMod val="50000"/>
            </a:schemeClr>
          </a:solidFill>
        </p:spPr>
        <p:txBody>
          <a:bodyPr wrap="non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يعد فيروس الأنفلونزا من الفيروسات </a:t>
            </a:r>
            <a:endParaRPr lang="ar-SA" sz="4800" b="0" cap="none" spc="0" dirty="0">
              <a:ln w="0"/>
              <a:solidFill>
                <a:schemeClr val="bg1"/>
              </a:solidFill>
              <a:effectLst>
                <a:outerShdw blurRad="38100" dist="19050" dir="2700000" algn="tl" rotWithShape="0">
                  <a:schemeClr val="dk1">
                    <a:alpha val="40000"/>
                  </a:schemeClr>
                </a:outerShdw>
              </a:effectLst>
            </a:endParaRPr>
          </a:p>
        </p:txBody>
      </p:sp>
      <p:grpSp>
        <p:nvGrpSpPr>
          <p:cNvPr id="8" name="مجموعة 7">
            <a:extLst>
              <a:ext uri="{FF2B5EF4-FFF2-40B4-BE49-F238E27FC236}">
                <a16:creationId xmlns:a16="http://schemas.microsoft.com/office/drawing/2014/main" id="{CC18AB87-29C5-4AA9-BB25-689F148A7EBB}"/>
              </a:ext>
            </a:extLst>
          </p:cNvPr>
          <p:cNvGrpSpPr/>
          <p:nvPr/>
        </p:nvGrpSpPr>
        <p:grpSpPr>
          <a:xfrm>
            <a:off x="3106477" y="4463471"/>
            <a:ext cx="5958909" cy="2176668"/>
            <a:chOff x="1690349" y="4463471"/>
            <a:chExt cx="5958909" cy="2176668"/>
          </a:xfrm>
        </p:grpSpPr>
        <p:sp>
          <p:nvSpPr>
            <p:cNvPr id="9" name="مخطط انسيابي: محطة طرفية 8">
              <a:extLst>
                <a:ext uri="{FF2B5EF4-FFF2-40B4-BE49-F238E27FC236}">
                  <a16:creationId xmlns:a16="http://schemas.microsoft.com/office/drawing/2014/main" id="{DE8E6D64-28AF-4516-A01A-4AFC459F6503}"/>
                </a:ext>
              </a:extLst>
            </p:cNvPr>
            <p:cNvSpPr/>
            <p:nvPr/>
          </p:nvSpPr>
          <p:spPr>
            <a:xfrm>
              <a:off x="5284680" y="4463471"/>
              <a:ext cx="2138118"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1ـ </a:t>
              </a:r>
              <a:r>
                <a:rPr lang="ar-SA" sz="4000" b="1" cap="none" spc="0" dirty="0" err="1">
                  <a:ln w="0"/>
                  <a:solidFill>
                    <a:schemeClr val="bg1"/>
                  </a:solidFill>
                  <a:effectLst>
                    <a:outerShdw blurRad="38100" dist="19050" dir="2700000" algn="tl" rotWithShape="0">
                      <a:schemeClr val="dk1">
                        <a:alpha val="40000"/>
                      </a:schemeClr>
                    </a:outerShdw>
                  </a:effectLst>
                </a:rPr>
                <a:t>التحللية</a:t>
              </a:r>
              <a:endParaRPr lang="ar-SA" sz="4000" b="1" cap="none" spc="0" dirty="0">
                <a:ln w="0"/>
                <a:solidFill>
                  <a:schemeClr val="bg1"/>
                </a:solidFill>
                <a:effectLst>
                  <a:outerShdw blurRad="38100" dist="19050" dir="2700000" algn="tl" rotWithShape="0">
                    <a:schemeClr val="dk1">
                      <a:alpha val="40000"/>
                    </a:schemeClr>
                  </a:outerShdw>
                </a:effectLst>
              </a:endParaRPr>
            </a:p>
          </p:txBody>
        </p:sp>
        <p:sp>
          <p:nvSpPr>
            <p:cNvPr id="10" name="مخطط انسيابي: محطة طرفية 9">
              <a:extLst>
                <a:ext uri="{FF2B5EF4-FFF2-40B4-BE49-F238E27FC236}">
                  <a16:creationId xmlns:a16="http://schemas.microsoft.com/office/drawing/2014/main" id="{DB509946-DC46-42E7-873F-3B70A9B3F03A}"/>
                </a:ext>
              </a:extLst>
            </p:cNvPr>
            <p:cNvSpPr/>
            <p:nvPr/>
          </p:nvSpPr>
          <p:spPr>
            <a:xfrm>
              <a:off x="1750123" y="4463471"/>
              <a:ext cx="2575869"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2ـ الاندماجية</a:t>
              </a:r>
            </a:p>
          </p:txBody>
        </p:sp>
        <p:sp>
          <p:nvSpPr>
            <p:cNvPr id="11" name="مخطط انسيابي: محطة طرفية 10">
              <a:extLst>
                <a:ext uri="{FF2B5EF4-FFF2-40B4-BE49-F238E27FC236}">
                  <a16:creationId xmlns:a16="http://schemas.microsoft.com/office/drawing/2014/main" id="{C5A310BB-561F-4C7E-94F8-EE5C85CA328C}"/>
                </a:ext>
              </a:extLst>
            </p:cNvPr>
            <p:cNvSpPr/>
            <p:nvPr/>
          </p:nvSpPr>
          <p:spPr>
            <a:xfrm>
              <a:off x="5171838" y="5644717"/>
              <a:ext cx="2477420"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3ـ الانتقالية </a:t>
              </a:r>
            </a:p>
          </p:txBody>
        </p:sp>
        <p:sp>
          <p:nvSpPr>
            <p:cNvPr id="12" name="مخطط انسيابي: محطة طرفية 11">
              <a:extLst>
                <a:ext uri="{FF2B5EF4-FFF2-40B4-BE49-F238E27FC236}">
                  <a16:creationId xmlns:a16="http://schemas.microsoft.com/office/drawing/2014/main" id="{B16363A8-35F0-428D-B9A0-72E0867B4F3B}"/>
                </a:ext>
              </a:extLst>
            </p:cNvPr>
            <p:cNvSpPr/>
            <p:nvPr/>
          </p:nvSpPr>
          <p:spPr>
            <a:xfrm>
              <a:off x="1690349" y="5644717"/>
              <a:ext cx="2695415"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4ـ الارتجاعية</a:t>
              </a:r>
            </a:p>
          </p:txBody>
        </p:sp>
      </p:grpSp>
      <p:sp>
        <p:nvSpPr>
          <p:cNvPr id="13" name="مستطيل 12">
            <a:extLst>
              <a:ext uri="{FF2B5EF4-FFF2-40B4-BE49-F238E27FC236}">
                <a16:creationId xmlns:a16="http://schemas.microsoft.com/office/drawing/2014/main" id="{9F26B2C4-05D8-4EEF-940B-7683D6C8DD24}"/>
              </a:ext>
            </a:extLst>
          </p:cNvPr>
          <p:cNvSpPr/>
          <p:nvPr/>
        </p:nvSpPr>
        <p:spPr>
          <a:xfrm>
            <a:off x="1416128"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251196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منضدة&#10;&#10;تم إنشاء الوصف تلقائياً">
            <a:extLst>
              <a:ext uri="{FF2B5EF4-FFF2-40B4-BE49-F238E27FC236}">
                <a16:creationId xmlns:a16="http://schemas.microsoft.com/office/drawing/2014/main" id="{22A2E71E-F74C-4129-9337-B40C942C0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03955"/>
          </a:xfrm>
          <a:prstGeom prst="rect">
            <a:avLst/>
          </a:prstGeom>
        </p:spPr>
      </p:pic>
      <p:sp>
        <p:nvSpPr>
          <p:cNvPr id="4" name="مستطيل 3">
            <a:extLst>
              <a:ext uri="{FF2B5EF4-FFF2-40B4-BE49-F238E27FC236}">
                <a16:creationId xmlns:a16="http://schemas.microsoft.com/office/drawing/2014/main" id="{F2886C21-9F31-4896-8247-2FE82171163D}"/>
              </a:ext>
            </a:extLst>
          </p:cNvPr>
          <p:cNvSpPr/>
          <p:nvPr/>
        </p:nvSpPr>
        <p:spPr>
          <a:xfrm>
            <a:off x="4209907" y="675547"/>
            <a:ext cx="3772186" cy="923330"/>
          </a:xfrm>
          <a:prstGeom prst="rect">
            <a:avLst/>
          </a:prstGeom>
          <a:noFill/>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الواجب المنزلي </a:t>
            </a:r>
          </a:p>
        </p:txBody>
      </p:sp>
    </p:spTree>
    <p:extLst>
      <p:ext uri="{BB962C8B-B14F-4D97-AF65-F5344CB8AC3E}">
        <p14:creationId xmlns:p14="http://schemas.microsoft.com/office/powerpoint/2010/main" val="4280718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3A969E2-D389-479E-ADEC-BE8530E279E2}"/>
              </a:ext>
            </a:extLst>
          </p:cNvPr>
          <p:cNvPicPr>
            <a:picLocks noChangeAspect="1"/>
          </p:cNvPicPr>
          <p:nvPr/>
        </p:nvPicPr>
        <p:blipFill>
          <a:blip r:embed="rId2">
            <a:duotone>
              <a:schemeClr val="accent2">
                <a:shade val="45000"/>
                <a:satMod val="135000"/>
              </a:schemeClr>
              <a:prstClr val="white"/>
            </a:duotone>
          </a:blip>
          <a:stretch>
            <a:fillRect/>
          </a:stretch>
        </p:blipFill>
        <p:spPr>
          <a:xfrm>
            <a:off x="0" y="0"/>
            <a:ext cx="12192001" cy="6839352"/>
          </a:xfrm>
          <a:prstGeom prst="rect">
            <a:avLst/>
          </a:prstGeom>
        </p:spPr>
      </p:pic>
      <p:sp>
        <p:nvSpPr>
          <p:cNvPr id="4" name="مستطيل 3">
            <a:extLst>
              <a:ext uri="{FF2B5EF4-FFF2-40B4-BE49-F238E27FC236}">
                <a16:creationId xmlns:a16="http://schemas.microsoft.com/office/drawing/2014/main" id="{CBFF8C2E-DC89-4616-BD35-5DC4611D8CDA}"/>
              </a:ext>
            </a:extLst>
          </p:cNvPr>
          <p:cNvSpPr/>
          <p:nvPr/>
        </p:nvSpPr>
        <p:spPr>
          <a:xfrm>
            <a:off x="1296365" y="1711516"/>
            <a:ext cx="9182073" cy="3416320"/>
          </a:xfrm>
          <a:prstGeom prst="rect">
            <a:avLst/>
          </a:prstGeom>
          <a:noFill/>
        </p:spPr>
        <p:txBody>
          <a:bodyPr wrap="square" lIns="91440" tIns="45720" rIns="91440" bIns="45720">
            <a:spAutoFit/>
          </a:bodyPr>
          <a:lstStyle/>
          <a:p>
            <a:pPr algn="ctr"/>
            <a:r>
              <a:rPr lang="ar-SA" sz="5400" b="1" dirty="0">
                <a:ln w="0">
                  <a:noFill/>
                </a:ln>
                <a:solidFill>
                  <a:srgbClr val="0A62EA"/>
                </a:solidFill>
                <a:effectLst>
                  <a:outerShdw blurRad="38100" dist="19050" dir="2700000" algn="tl" rotWithShape="0">
                    <a:schemeClr val="dk1">
                      <a:alpha val="40000"/>
                    </a:schemeClr>
                  </a:outerShdw>
                </a:effectLst>
              </a:rPr>
              <a:t>الفكرة الرئيسة </a:t>
            </a:r>
          </a:p>
          <a:p>
            <a:pPr algn="ctr"/>
            <a:r>
              <a:rPr lang="ar-SA" sz="5400" b="0" cap="none" spc="0" dirty="0">
                <a:ln w="0"/>
                <a:solidFill>
                  <a:schemeClr val="tx1"/>
                </a:solidFill>
                <a:effectLst>
                  <a:outerShdw blurRad="38100" dist="19050" dir="2700000" algn="tl" rotWithShape="0">
                    <a:schemeClr val="dk1">
                      <a:alpha val="40000"/>
                    </a:schemeClr>
                  </a:outerShdw>
                </a:effectLst>
              </a:rPr>
              <a:t>والفيروسات </a:t>
            </a:r>
            <a:r>
              <a:rPr lang="ar-SA" sz="5400" b="0" cap="none" spc="0" dirty="0" err="1">
                <a:ln w="0"/>
                <a:solidFill>
                  <a:schemeClr val="tx1"/>
                </a:solidFill>
                <a:effectLst>
                  <a:outerShdw blurRad="38100" dist="19050" dir="2700000" algn="tl" rotWithShape="0">
                    <a:schemeClr val="dk1">
                      <a:alpha val="40000"/>
                    </a:schemeClr>
                  </a:outerShdw>
                </a:effectLst>
              </a:rPr>
              <a:t>والبريونات</a:t>
            </a:r>
            <a:r>
              <a:rPr lang="ar-SA" sz="5400" b="0" cap="none" spc="0" dirty="0">
                <a:ln w="0"/>
                <a:solidFill>
                  <a:schemeClr val="tx1"/>
                </a:solidFill>
                <a:effectLst>
                  <a:outerShdw blurRad="38100" dist="19050" dir="2700000" algn="tl" rotWithShape="0">
                    <a:schemeClr val="dk1">
                      <a:alpha val="40000"/>
                    </a:schemeClr>
                  </a:outerShdw>
                </a:effectLst>
              </a:rPr>
              <a:t> أصغر وأقل تعقيداً من البكتيريا. وهي تهاجم الخلايا ، يمكن أن تغير الوظائف الخلوية </a:t>
            </a:r>
          </a:p>
        </p:txBody>
      </p:sp>
    </p:spTree>
    <p:extLst>
      <p:ext uri="{BB962C8B-B14F-4D97-AF65-F5344CB8AC3E}">
        <p14:creationId xmlns:p14="http://schemas.microsoft.com/office/powerpoint/2010/main" val="828616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E3E682A-F990-44B2-8926-DF3191BB8987}"/>
              </a:ext>
            </a:extLst>
          </p:cNvPr>
          <p:cNvSpPr/>
          <p:nvPr/>
        </p:nvSpPr>
        <p:spPr>
          <a:xfrm>
            <a:off x="4524134" y="193759"/>
            <a:ext cx="3819647" cy="769441"/>
          </a:xfrm>
          <a:prstGeom prst="rect">
            <a:avLst/>
          </a:prstGeom>
          <a:solidFill>
            <a:srgbClr val="FFFF00"/>
          </a:solidFill>
          <a:ln w="38100">
            <a:solidFill>
              <a:schemeClr val="tx1"/>
            </a:solidFill>
            <a:prstDash val="dashDot"/>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جدول التعلم </a:t>
            </a:r>
          </a:p>
        </p:txBody>
      </p:sp>
      <p:graphicFrame>
        <p:nvGraphicFramePr>
          <p:cNvPr id="3" name="جدول 2">
            <a:extLst>
              <a:ext uri="{FF2B5EF4-FFF2-40B4-BE49-F238E27FC236}">
                <a16:creationId xmlns:a16="http://schemas.microsoft.com/office/drawing/2014/main" id="{5C63B547-2EF8-4A78-9016-3646DD92BA39}"/>
              </a:ext>
            </a:extLst>
          </p:cNvPr>
          <p:cNvGraphicFramePr>
            <a:graphicFrameLocks noGrp="1"/>
          </p:cNvGraphicFramePr>
          <p:nvPr>
            <p:extLst>
              <p:ext uri="{D42A27DB-BD31-4B8C-83A1-F6EECF244321}">
                <p14:modId xmlns:p14="http://schemas.microsoft.com/office/powerpoint/2010/main" val="2836879184"/>
              </p:ext>
            </p:extLst>
          </p:nvPr>
        </p:nvGraphicFramePr>
        <p:xfrm>
          <a:off x="845658" y="3267049"/>
          <a:ext cx="10500684" cy="3454938"/>
        </p:xfrm>
        <a:graphic>
          <a:graphicData uri="http://schemas.openxmlformats.org/drawingml/2006/table">
            <a:tbl>
              <a:tblPr rtl="1" firstRow="1" bandRow="1">
                <a:tableStyleId>{5C22544A-7EE6-4342-B048-85BDC9FD1C3A}</a:tableStyleId>
              </a:tblPr>
              <a:tblGrid>
                <a:gridCol w="3500228">
                  <a:extLst>
                    <a:ext uri="{9D8B030D-6E8A-4147-A177-3AD203B41FA5}">
                      <a16:colId xmlns:a16="http://schemas.microsoft.com/office/drawing/2014/main" val="20000"/>
                    </a:ext>
                  </a:extLst>
                </a:gridCol>
                <a:gridCol w="3500228">
                  <a:extLst>
                    <a:ext uri="{9D8B030D-6E8A-4147-A177-3AD203B41FA5}">
                      <a16:colId xmlns:a16="http://schemas.microsoft.com/office/drawing/2014/main" val="20001"/>
                    </a:ext>
                  </a:extLst>
                </a:gridCol>
                <a:gridCol w="3500228">
                  <a:extLst>
                    <a:ext uri="{9D8B030D-6E8A-4147-A177-3AD203B41FA5}">
                      <a16:colId xmlns:a16="http://schemas.microsoft.com/office/drawing/2014/main" val="20002"/>
                    </a:ext>
                  </a:extLst>
                </a:gridCol>
              </a:tblGrid>
              <a:tr h="725612">
                <a:tc>
                  <a:txBody>
                    <a:bodyPr/>
                    <a:lstStyle/>
                    <a:p>
                      <a:pPr algn="ctr" rtl="1"/>
                      <a:r>
                        <a:rPr lang="ar-SA" sz="4400" dirty="0">
                          <a:solidFill>
                            <a:schemeClr val="tx1"/>
                          </a:solidFill>
                        </a:rPr>
                        <a:t>ماذا أعلم </a:t>
                      </a:r>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rgbClr val="7EF2B2"/>
                    </a:solidFill>
                  </a:tcPr>
                </a:tc>
                <a:tc>
                  <a:txBody>
                    <a:bodyPr/>
                    <a:lstStyle/>
                    <a:p>
                      <a:pPr algn="ctr" rtl="1"/>
                      <a:r>
                        <a:rPr lang="ar-SA" sz="4400" dirty="0">
                          <a:solidFill>
                            <a:schemeClr val="tx1"/>
                          </a:solidFill>
                        </a:rPr>
                        <a:t>ماذا أود أن أتعلم </a:t>
                      </a:r>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rgbClr val="7EF2B2"/>
                    </a:solidFill>
                  </a:tcPr>
                </a:tc>
                <a:tc>
                  <a:txBody>
                    <a:bodyPr/>
                    <a:lstStyle/>
                    <a:p>
                      <a:pPr algn="ctr" rtl="1"/>
                      <a:r>
                        <a:rPr lang="ar-SA" sz="4400" dirty="0">
                          <a:solidFill>
                            <a:schemeClr val="tx1"/>
                          </a:solidFill>
                        </a:rPr>
                        <a:t>ماذا تعلمت</a:t>
                      </a:r>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rgbClr val="7EF2B2"/>
                    </a:solidFill>
                  </a:tcPr>
                </a:tc>
                <a:extLst>
                  <a:ext uri="{0D108BD9-81ED-4DB2-BD59-A6C34878D82A}">
                    <a16:rowId xmlns:a16="http://schemas.microsoft.com/office/drawing/2014/main" val="10000"/>
                  </a:ext>
                </a:extLst>
              </a:tr>
              <a:tr h="2692938">
                <a:tc>
                  <a:txBody>
                    <a:bodyPr/>
                    <a:lstStyle/>
                    <a:p>
                      <a:pPr rtl="1"/>
                      <a:endParaRPr lang="ar-SA" dirty="0"/>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7" name="مستطيل 6">
            <a:extLst>
              <a:ext uri="{FF2B5EF4-FFF2-40B4-BE49-F238E27FC236}">
                <a16:creationId xmlns:a16="http://schemas.microsoft.com/office/drawing/2014/main" id="{4C5B3FFF-EA17-4550-A8B8-4C158C0204DE}"/>
              </a:ext>
            </a:extLst>
          </p:cNvPr>
          <p:cNvSpPr/>
          <p:nvPr/>
        </p:nvSpPr>
        <p:spPr>
          <a:xfrm>
            <a:off x="596413" y="1130415"/>
            <a:ext cx="11215869" cy="1938992"/>
          </a:xfrm>
          <a:prstGeom prst="rect">
            <a:avLst/>
          </a:prstGeom>
          <a:solidFill>
            <a:schemeClr val="bg1"/>
          </a:solidFill>
          <a:ln w="38100">
            <a:noFill/>
          </a:ln>
        </p:spPr>
        <p:txBody>
          <a:bodyPr wrap="square" lIns="91440" tIns="45720" rIns="91440" bIns="45720">
            <a:spAutoFit/>
          </a:bodyPr>
          <a:lstStyle/>
          <a:p>
            <a:pPr algn="ctr"/>
            <a:r>
              <a:rPr lang="ar-SA" sz="4000" cap="none" spc="0" dirty="0">
                <a:ln w="0"/>
                <a:solidFill>
                  <a:sysClr val="windowText" lastClr="000000"/>
                </a:solidFill>
                <a:effectLst>
                  <a:outerShdw blurRad="38100" dist="19050" dir="2700000" algn="tl" rotWithShape="0">
                    <a:schemeClr val="dk1">
                      <a:alpha val="40000"/>
                    </a:schemeClr>
                  </a:outerShdw>
                </a:effectLst>
              </a:rPr>
              <a:t>طالبتي العزيزة باستخدام استراتيجية التصفح اطلعي على </a:t>
            </a:r>
            <a:r>
              <a:rPr lang="ar-SA" sz="4000" dirty="0">
                <a:ln w="0"/>
                <a:solidFill>
                  <a:sysClr val="windowText" lastClr="000000"/>
                </a:solidFill>
                <a:effectLst>
                  <a:outerShdw blurRad="38100" dist="19050" dir="2700000" algn="tl" rotWithShape="0">
                    <a:schemeClr val="dk1">
                      <a:alpha val="40000"/>
                    </a:schemeClr>
                  </a:outerShdw>
                </a:effectLst>
              </a:rPr>
              <a:t>عناصر </a:t>
            </a:r>
            <a:r>
              <a:rPr lang="ar-SA" sz="4000" cap="none" spc="0" dirty="0">
                <a:ln w="0"/>
                <a:solidFill>
                  <a:sysClr val="windowText" lastClr="000000"/>
                </a:solidFill>
                <a:effectLst>
                  <a:outerShdw blurRad="38100" dist="19050" dir="2700000" algn="tl" rotWithShape="0">
                    <a:schemeClr val="dk1">
                      <a:alpha val="40000"/>
                    </a:schemeClr>
                  </a:outerShdw>
                </a:effectLst>
              </a:rPr>
              <a:t>الدرس  في كتابكـِ المقرر وحددي العناصر التي سبق أن تعلمتها(ماذا أعرف) والعناصر التي لم تتعلمين عنها (ماذا أود أن أتعلم)</a:t>
            </a:r>
          </a:p>
        </p:txBody>
      </p:sp>
      <p:pic>
        <p:nvPicPr>
          <p:cNvPr id="9" name="صورة 8">
            <a:extLst>
              <a:ext uri="{FF2B5EF4-FFF2-40B4-BE49-F238E27FC236}">
                <a16:creationId xmlns:a16="http://schemas.microsoft.com/office/drawing/2014/main" id="{304D2B2D-6D26-4B2F-ACDD-3590E3C6206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878" b="91986" l="9274" r="89516">
                        <a14:foregroundMark x1="51613" y1="5226" x2="51613" y2="5226"/>
                        <a14:foregroundMark x1="51613" y1="5226" x2="49597" y2="72822"/>
                        <a14:foregroundMark x1="49597" y1="72822" x2="84274" y2="81185"/>
                        <a14:foregroundMark x1="84274" y1="81185" x2="52823" y2="65157"/>
                        <a14:foregroundMark x1="52823" y1="65157" x2="16935" y2="56794"/>
                        <a14:foregroundMark x1="16935" y1="56794" x2="13306" y2="88153"/>
                        <a14:foregroundMark x1="13306" y1="88153" x2="18145" y2="91986"/>
                        <a14:foregroundMark x1="85484" y1="58537" x2="85484" y2="58537"/>
                        <a14:foregroundMark x1="62903" y1="58537" x2="62903" y2="58537"/>
                        <a14:foregroundMark x1="55645" y1="37631" x2="55645" y2="37631"/>
                        <a14:foregroundMark x1="51613" y1="16376" x2="51613" y2="16376"/>
                        <a14:foregroundMark x1="51613" y1="10453" x2="51613" y2="10453"/>
                      </a14:backgroundRemoval>
                    </a14:imgEffect>
                  </a14:imgLayer>
                </a14:imgProps>
              </a:ext>
            </a:extLst>
          </a:blip>
          <a:stretch>
            <a:fillRect/>
          </a:stretch>
        </p:blipFill>
        <p:spPr>
          <a:xfrm>
            <a:off x="-52005" y="4841973"/>
            <a:ext cx="1795326" cy="2077656"/>
          </a:xfrm>
          <a:prstGeom prst="rect">
            <a:avLst/>
          </a:prstGeom>
        </p:spPr>
      </p:pic>
      <p:pic>
        <p:nvPicPr>
          <p:cNvPr id="13" name="صورة 12">
            <a:extLst>
              <a:ext uri="{FF2B5EF4-FFF2-40B4-BE49-F238E27FC236}">
                <a16:creationId xmlns:a16="http://schemas.microsoft.com/office/drawing/2014/main" id="{B57E73FD-F80C-44E7-B056-3EC68E863F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125369" y="-110649"/>
            <a:ext cx="1749912" cy="1466153"/>
          </a:xfrm>
          <a:prstGeom prst="rect">
            <a:avLst/>
          </a:prstGeom>
        </p:spPr>
      </p:pic>
    </p:spTree>
    <p:extLst>
      <p:ext uri="{BB962C8B-B14F-4D97-AF65-F5344CB8AC3E}">
        <p14:creationId xmlns:p14="http://schemas.microsoft.com/office/powerpoint/2010/main" val="1168533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ee Coronavirus Clipart, Download Free Clip Art, Free Clip Art on Clipart  Library">
            <a:extLst>
              <a:ext uri="{FF2B5EF4-FFF2-40B4-BE49-F238E27FC236}">
                <a16:creationId xmlns:a16="http://schemas.microsoft.com/office/drawing/2014/main" id="{7C363DD2-6C69-47DA-93C1-B66E95216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3FEEB446-AEE7-47BF-8BB6-7B2C0C915BD4}"/>
              </a:ext>
            </a:extLst>
          </p:cNvPr>
          <p:cNvSpPr/>
          <p:nvPr/>
        </p:nvSpPr>
        <p:spPr>
          <a:xfrm>
            <a:off x="3050933" y="1316758"/>
            <a:ext cx="6090129" cy="769441"/>
          </a:xfrm>
          <a:prstGeom prst="rect">
            <a:avLst/>
          </a:prstGeom>
          <a:noFill/>
        </p:spPr>
        <p:txBody>
          <a:bodyPr wrap="none" lIns="91440" tIns="45720" rIns="91440" bIns="45720">
            <a:spAutoFit/>
          </a:bodyPr>
          <a:lstStyle/>
          <a:p>
            <a:pPr algn="ctr"/>
            <a:r>
              <a:rPr lang="ar-SA" sz="4400" b="1" u="sng" cap="none" spc="0" dirty="0">
                <a:ln w="0"/>
                <a:solidFill>
                  <a:srgbClr val="FF0000"/>
                </a:solidFill>
                <a:effectLst>
                  <a:outerShdw blurRad="38100" dist="19050" dir="2700000" algn="tl" rotWithShape="0">
                    <a:schemeClr val="dk1">
                      <a:alpha val="40000"/>
                    </a:schemeClr>
                  </a:outerShdw>
                </a:effectLst>
                <a:latin typeface="Arabic Typesetting" panose="03020402040406030203" pitchFamily="66" charset="-78"/>
              </a:rPr>
              <a:t>توضح </a:t>
            </a:r>
            <a:r>
              <a:rPr lang="ar-SA" sz="4400" b="1" cap="none" spc="0" dirty="0">
                <a:ln w="0"/>
                <a:effectLst>
                  <a:outerShdw blurRad="38100" dist="19050" dir="2700000" algn="tl" rotWithShape="0">
                    <a:schemeClr val="dk1">
                      <a:alpha val="40000"/>
                    </a:schemeClr>
                  </a:outerShdw>
                </a:effectLst>
                <a:latin typeface="Arabic Typesetting" panose="03020402040406030203" pitchFamily="66" charset="-78"/>
              </a:rPr>
              <a:t>التركيب العام للفيروسات </a:t>
            </a:r>
          </a:p>
        </p:txBody>
      </p:sp>
      <p:sp>
        <p:nvSpPr>
          <p:cNvPr id="3" name="مستطيل 2">
            <a:extLst>
              <a:ext uri="{FF2B5EF4-FFF2-40B4-BE49-F238E27FC236}">
                <a16:creationId xmlns:a16="http://schemas.microsoft.com/office/drawing/2014/main" id="{35BA8807-3011-4D77-BA64-E733F5AD8321}"/>
              </a:ext>
            </a:extLst>
          </p:cNvPr>
          <p:cNvSpPr/>
          <p:nvPr/>
        </p:nvSpPr>
        <p:spPr>
          <a:xfrm>
            <a:off x="1059908" y="2563105"/>
            <a:ext cx="10385002" cy="2123658"/>
          </a:xfrm>
          <a:prstGeom prst="rect">
            <a:avLst/>
          </a:prstGeom>
          <a:noFill/>
        </p:spPr>
        <p:txBody>
          <a:bodyPr wrap="square" lIns="91440" tIns="45720" rIns="91440" bIns="45720">
            <a:spAutoFit/>
          </a:bodyPr>
          <a:lstStyle/>
          <a:p>
            <a:pPr algn="ctr"/>
            <a:r>
              <a:rPr lang="ar-SA" sz="4400" b="1" u="sng" cap="none" spc="0" dirty="0">
                <a:ln w="0"/>
                <a:solidFill>
                  <a:srgbClr val="FF0000"/>
                </a:solidFill>
                <a:effectLst>
                  <a:outerShdw blurRad="38100" dist="19050" dir="2700000" algn="tl" rotWithShape="0">
                    <a:schemeClr val="dk1">
                      <a:alpha val="40000"/>
                    </a:schemeClr>
                  </a:outerShdw>
                </a:effectLst>
                <a:latin typeface="Arabic Typesetting" panose="03020402040406030203" pitchFamily="66" charset="-78"/>
              </a:rPr>
              <a:t>تقارن</a:t>
            </a:r>
            <a:r>
              <a:rPr lang="ar-SA" sz="4400" b="1" cap="none" spc="0" dirty="0">
                <a:ln w="0"/>
                <a:effectLst>
                  <a:outerShdw blurRad="38100" dist="19050" dir="2700000" algn="tl" rotWithShape="0">
                    <a:schemeClr val="dk1">
                      <a:alpha val="40000"/>
                    </a:schemeClr>
                  </a:outerShdw>
                </a:effectLst>
                <a:latin typeface="Arabic Typesetting" panose="03020402040406030203" pitchFamily="66" charset="-78"/>
              </a:rPr>
              <a:t> بين تسلسل الأحداث في تضاعف الفيروس عن طريق دورة التحلل والدورة الاندماجية وتضاعف الفيروس العكسي </a:t>
            </a:r>
          </a:p>
        </p:txBody>
      </p:sp>
      <p:sp>
        <p:nvSpPr>
          <p:cNvPr id="4" name="مستطيل 3">
            <a:extLst>
              <a:ext uri="{FF2B5EF4-FFF2-40B4-BE49-F238E27FC236}">
                <a16:creationId xmlns:a16="http://schemas.microsoft.com/office/drawing/2014/main" id="{B0BFCCCA-5AF0-4B56-A2A9-9EE769C443AD}"/>
              </a:ext>
            </a:extLst>
          </p:cNvPr>
          <p:cNvSpPr/>
          <p:nvPr/>
        </p:nvSpPr>
        <p:spPr>
          <a:xfrm>
            <a:off x="2205299" y="4871134"/>
            <a:ext cx="7781398" cy="1446550"/>
          </a:xfrm>
          <a:prstGeom prst="rect">
            <a:avLst/>
          </a:prstGeom>
          <a:noFill/>
        </p:spPr>
        <p:txBody>
          <a:bodyPr wrap="square" lIns="91440" tIns="45720" rIns="91440" bIns="45720">
            <a:spAutoFit/>
          </a:bodyPr>
          <a:lstStyle/>
          <a:p>
            <a:pPr algn="ctr"/>
            <a:r>
              <a:rPr lang="ar-SA" sz="4400" b="1" u="sng" cap="none" spc="0" dirty="0">
                <a:ln w="0"/>
                <a:solidFill>
                  <a:srgbClr val="FF0000"/>
                </a:solidFill>
                <a:effectLst>
                  <a:outerShdw blurRad="38100" dist="19050" dir="2700000" algn="tl" rotWithShape="0">
                    <a:schemeClr val="dk1">
                      <a:alpha val="40000"/>
                    </a:schemeClr>
                  </a:outerShdw>
                </a:effectLst>
                <a:latin typeface="Arabic Typesetting" panose="03020402040406030203" pitchFamily="66" charset="-78"/>
              </a:rPr>
              <a:t>تناقش</a:t>
            </a:r>
            <a:r>
              <a:rPr lang="ar-SA" sz="4400" b="1" cap="none" spc="0" dirty="0">
                <a:ln w="0"/>
                <a:effectLst>
                  <a:outerShdw blurRad="38100" dist="19050" dir="2700000" algn="tl" rotWithShape="0">
                    <a:schemeClr val="dk1">
                      <a:alpha val="40000"/>
                    </a:schemeClr>
                  </a:outerShdw>
                </a:effectLst>
                <a:latin typeface="Arabic Typesetting" panose="03020402040406030203" pitchFamily="66" charset="-78"/>
              </a:rPr>
              <a:t> تركيب </a:t>
            </a:r>
            <a:r>
              <a:rPr lang="ar-SA" sz="4400" b="1" cap="none" spc="0" dirty="0" err="1">
                <a:ln w="0"/>
                <a:effectLst>
                  <a:outerShdw blurRad="38100" dist="19050" dir="2700000" algn="tl" rotWithShape="0">
                    <a:schemeClr val="dk1">
                      <a:alpha val="40000"/>
                    </a:schemeClr>
                  </a:outerShdw>
                </a:effectLst>
                <a:latin typeface="Arabic Typesetting" panose="03020402040406030203" pitchFamily="66" charset="-78"/>
              </a:rPr>
              <a:t>البريونات</a:t>
            </a:r>
            <a:r>
              <a:rPr lang="ar-SA" sz="4400" b="1" cap="none" spc="0" dirty="0">
                <a:ln w="0"/>
                <a:effectLst>
                  <a:outerShdw blurRad="38100" dist="19050" dir="2700000" algn="tl" rotWithShape="0">
                    <a:schemeClr val="dk1">
                      <a:alpha val="40000"/>
                    </a:schemeClr>
                  </a:outerShdw>
                </a:effectLst>
                <a:latin typeface="Arabic Typesetting" panose="03020402040406030203" pitchFamily="66" charset="-78"/>
              </a:rPr>
              <a:t> وتضاعفها وتأثيراتها عند إحداثها المرض </a:t>
            </a:r>
          </a:p>
        </p:txBody>
      </p:sp>
      <p:sp>
        <p:nvSpPr>
          <p:cNvPr id="5" name="مستطيل 4">
            <a:extLst>
              <a:ext uri="{FF2B5EF4-FFF2-40B4-BE49-F238E27FC236}">
                <a16:creationId xmlns:a16="http://schemas.microsoft.com/office/drawing/2014/main" id="{77628A0E-B1D6-41BA-B104-B7E546F18F52}"/>
              </a:ext>
            </a:extLst>
          </p:cNvPr>
          <p:cNvSpPr/>
          <p:nvPr/>
        </p:nvSpPr>
        <p:spPr>
          <a:xfrm>
            <a:off x="4681187" y="362946"/>
            <a:ext cx="2829622" cy="769441"/>
          </a:xfrm>
          <a:prstGeom prst="rect">
            <a:avLst/>
          </a:prstGeom>
          <a:noFill/>
        </p:spPr>
        <p:txBody>
          <a:bodyPr wrap="none" lIns="91440" tIns="45720" rIns="91440" bIns="45720">
            <a:spAutoFit/>
          </a:bodyPr>
          <a:lstStyle/>
          <a:p>
            <a:pPr algn="ctr"/>
            <a:r>
              <a:rPr lang="ar-SA" sz="4400" b="1" cap="none" spc="0" dirty="0">
                <a:ln w="0"/>
                <a:effectLst>
                  <a:outerShdw blurRad="38100" dist="19050" dir="2700000" algn="tl" rotWithShape="0">
                    <a:schemeClr val="dk1">
                      <a:alpha val="40000"/>
                    </a:schemeClr>
                  </a:outerShdw>
                </a:effectLst>
                <a:latin typeface="Arabic Typesetting" panose="03020402040406030203" pitchFamily="66" charset="-78"/>
              </a:rPr>
              <a:t>أهداف الدرس </a:t>
            </a:r>
          </a:p>
        </p:txBody>
      </p:sp>
    </p:spTree>
    <p:extLst>
      <p:ext uri="{BB962C8B-B14F-4D97-AF65-F5344CB8AC3E}">
        <p14:creationId xmlns:p14="http://schemas.microsoft.com/office/powerpoint/2010/main" val="2269066223"/>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1645</Words>
  <Application>Microsoft Office PowerPoint</Application>
  <PresentationFormat>شاشة عريضة</PresentationFormat>
  <Paragraphs>304</Paragraphs>
  <Slides>65</Slides>
  <Notes>0</Notes>
  <HiddenSlides>0</HiddenSlides>
  <MMClips>5</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65</vt:i4>
      </vt:variant>
    </vt:vector>
  </HeadingPairs>
  <TitlesOfParts>
    <vt:vector size="71" baseType="lpstr">
      <vt:lpstr>Agency FB</vt:lpstr>
      <vt:lpstr>Arabic Typesetting</vt:lpstr>
      <vt:lpstr>Arial</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User129</dc:creator>
  <cp:lastModifiedBy>User129</cp:lastModifiedBy>
  <cp:revision>35</cp:revision>
  <dcterms:created xsi:type="dcterms:W3CDTF">2020-09-18T13:02:19Z</dcterms:created>
  <dcterms:modified xsi:type="dcterms:W3CDTF">2020-09-20T17:18:10Z</dcterms:modified>
</cp:coreProperties>
</file>