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57" r:id="rId2"/>
    <p:sldId id="258" r:id="rId3"/>
    <p:sldId id="259" r:id="rId4"/>
    <p:sldId id="256"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2" r:id="rId26"/>
    <p:sldId id="280" r:id="rId27"/>
    <p:sldId id="281" r:id="rId28"/>
    <p:sldId id="291" r:id="rId29"/>
    <p:sldId id="292" r:id="rId30"/>
    <p:sldId id="283" r:id="rId31"/>
    <p:sldId id="284" r:id="rId32"/>
    <p:sldId id="285" r:id="rId33"/>
    <p:sldId id="286" r:id="rId34"/>
    <p:sldId id="293" r:id="rId35"/>
    <p:sldId id="287" r:id="rId36"/>
    <p:sldId id="288" r:id="rId37"/>
    <p:sldId id="289" r:id="rId38"/>
    <p:sldId id="290" r:id="rId39"/>
    <p:sldId id="294" r:id="rId40"/>
    <p:sldId id="320" r:id="rId41"/>
    <p:sldId id="319" r:id="rId42"/>
    <p:sldId id="306" r:id="rId43"/>
    <p:sldId id="296" r:id="rId44"/>
    <p:sldId id="307" r:id="rId45"/>
    <p:sldId id="308" r:id="rId46"/>
    <p:sldId id="295" r:id="rId47"/>
    <p:sldId id="309" r:id="rId48"/>
    <p:sldId id="305" r:id="rId49"/>
    <p:sldId id="310" r:id="rId50"/>
    <p:sldId id="299" r:id="rId51"/>
    <p:sldId id="302" r:id="rId52"/>
    <p:sldId id="300" r:id="rId53"/>
    <p:sldId id="311" r:id="rId54"/>
    <p:sldId id="301" r:id="rId55"/>
    <p:sldId id="312" r:id="rId56"/>
    <p:sldId id="313" r:id="rId57"/>
    <p:sldId id="303" r:id="rId58"/>
    <p:sldId id="304" r:id="rId59"/>
    <p:sldId id="314" r:id="rId60"/>
    <p:sldId id="315" r:id="rId61"/>
    <p:sldId id="316" r:id="rId62"/>
    <p:sldId id="317" r:id="rId63"/>
    <p:sldId id="318" r:id="rId64"/>
    <p:sldId id="321" r:id="rId65"/>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7D"/>
    <a:srgbClr val="80F8A8"/>
    <a:srgbClr val="FFFFAF"/>
    <a:srgbClr val="70F89D"/>
    <a:srgbClr val="98FAB9"/>
    <a:srgbClr val="FFFF99"/>
    <a:srgbClr val="DAE3F3"/>
    <a:srgbClr val="15F35F"/>
    <a:srgbClr val="D0D0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snapToGrid="0">
      <p:cViewPr>
        <p:scale>
          <a:sx n="64" d="100"/>
          <a:sy n="64" d="100"/>
        </p:scale>
        <p:origin x="954"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01BB1787-A0DF-443A-9D7B-1B55F476BD66}"/>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B5ED7D94-C548-45A2-9123-25FEB6A707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00B5A79C-F1A1-40EB-A162-E26FF19D9179}"/>
              </a:ext>
            </a:extLst>
          </p:cNvPr>
          <p:cNvSpPr>
            <a:spLocks noGrp="1"/>
          </p:cNvSpPr>
          <p:nvPr>
            <p:ph type="dt" sz="half" idx="10"/>
          </p:nvPr>
        </p:nvSpPr>
        <p:spPr/>
        <p:txBody>
          <a:bodyPr/>
          <a:lstStyle/>
          <a:p>
            <a:fld id="{6A736DB4-D507-4493-A5A6-913E07396078}" type="datetimeFigureOut">
              <a:rPr lang="ar-SA" smtClean="0"/>
              <a:t>12/01/40</a:t>
            </a:fld>
            <a:endParaRPr lang="ar-SA"/>
          </a:p>
        </p:txBody>
      </p:sp>
      <p:sp>
        <p:nvSpPr>
          <p:cNvPr id="5" name="عنصر نائب للتذييل 4">
            <a:extLst>
              <a:ext uri="{FF2B5EF4-FFF2-40B4-BE49-F238E27FC236}">
                <a16:creationId xmlns:a16="http://schemas.microsoft.com/office/drawing/2014/main" id="{551586AA-1661-473C-A68E-11E56C88FD37}"/>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18D744BD-6E12-471A-868E-CA85FD89A7E2}"/>
              </a:ext>
            </a:extLst>
          </p:cNvPr>
          <p:cNvSpPr>
            <a:spLocks noGrp="1"/>
          </p:cNvSpPr>
          <p:nvPr>
            <p:ph type="sldNum" sz="quarter" idx="12"/>
          </p:nvPr>
        </p:nvSpPr>
        <p:spPr/>
        <p:txBody>
          <a:bodyPr/>
          <a:lstStyle/>
          <a:p>
            <a:fld id="{6E2DE708-7B9D-4F6E-BEEB-917AC69A9404}" type="slidenum">
              <a:rPr lang="ar-SA" smtClean="0"/>
              <a:t>‹#›</a:t>
            </a:fld>
            <a:endParaRPr lang="ar-SA"/>
          </a:p>
        </p:txBody>
      </p:sp>
    </p:spTree>
    <p:extLst>
      <p:ext uri="{BB962C8B-B14F-4D97-AF65-F5344CB8AC3E}">
        <p14:creationId xmlns:p14="http://schemas.microsoft.com/office/powerpoint/2010/main" val="3925046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AAB0BE4-64F4-46D0-B23D-7F86D8E4D7AC}"/>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6D4CA143-2B47-42B3-BF96-9AFC01A0E555}"/>
              </a:ext>
            </a:extLst>
          </p:cNvPr>
          <p:cNvSpPr>
            <a:spLocks noGrp="1"/>
          </p:cNvSpPr>
          <p:nvPr>
            <p:ph type="body" orient="vert" idx="1"/>
          </p:nvPr>
        </p:nvSpPr>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9EEB6069-81A9-4DAD-B522-6E5AACE992F8}"/>
              </a:ext>
            </a:extLst>
          </p:cNvPr>
          <p:cNvSpPr>
            <a:spLocks noGrp="1"/>
          </p:cNvSpPr>
          <p:nvPr>
            <p:ph type="dt" sz="half" idx="10"/>
          </p:nvPr>
        </p:nvSpPr>
        <p:spPr/>
        <p:txBody>
          <a:bodyPr/>
          <a:lstStyle/>
          <a:p>
            <a:fld id="{6A736DB4-D507-4493-A5A6-913E07396078}" type="datetimeFigureOut">
              <a:rPr lang="ar-SA" smtClean="0"/>
              <a:t>12/01/40</a:t>
            </a:fld>
            <a:endParaRPr lang="ar-SA"/>
          </a:p>
        </p:txBody>
      </p:sp>
      <p:sp>
        <p:nvSpPr>
          <p:cNvPr id="5" name="عنصر نائب للتذييل 4">
            <a:extLst>
              <a:ext uri="{FF2B5EF4-FFF2-40B4-BE49-F238E27FC236}">
                <a16:creationId xmlns:a16="http://schemas.microsoft.com/office/drawing/2014/main" id="{F95EE3B6-C7A2-4FD2-ADD8-A4CD3F107602}"/>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3101229C-13F9-47E3-B61F-E78C7D52CCA2}"/>
              </a:ext>
            </a:extLst>
          </p:cNvPr>
          <p:cNvSpPr>
            <a:spLocks noGrp="1"/>
          </p:cNvSpPr>
          <p:nvPr>
            <p:ph type="sldNum" sz="quarter" idx="12"/>
          </p:nvPr>
        </p:nvSpPr>
        <p:spPr/>
        <p:txBody>
          <a:bodyPr/>
          <a:lstStyle/>
          <a:p>
            <a:fld id="{6E2DE708-7B9D-4F6E-BEEB-917AC69A9404}" type="slidenum">
              <a:rPr lang="ar-SA" smtClean="0"/>
              <a:t>‹#›</a:t>
            </a:fld>
            <a:endParaRPr lang="ar-SA"/>
          </a:p>
        </p:txBody>
      </p:sp>
    </p:spTree>
    <p:extLst>
      <p:ext uri="{BB962C8B-B14F-4D97-AF65-F5344CB8AC3E}">
        <p14:creationId xmlns:p14="http://schemas.microsoft.com/office/powerpoint/2010/main" val="742519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1A5AE796-E22A-4649-8DEC-F8D80A4E8586}"/>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A3B7C28F-435F-4DC0-857E-DD60243AD8F0}"/>
              </a:ext>
            </a:extLst>
          </p:cNvPr>
          <p:cNvSpPr>
            <a:spLocks noGrp="1"/>
          </p:cNvSpPr>
          <p:nvPr>
            <p:ph type="body" orient="vert" idx="1"/>
          </p:nvPr>
        </p:nvSpPr>
        <p:spPr>
          <a:xfrm>
            <a:off x="838200" y="365125"/>
            <a:ext cx="7734300" cy="5811838"/>
          </a:xfrm>
        </p:spPr>
        <p:txBody>
          <a:bodyPr vert="eaVert"/>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145A54CF-00F8-4576-92AB-D803B08A4E75}"/>
              </a:ext>
            </a:extLst>
          </p:cNvPr>
          <p:cNvSpPr>
            <a:spLocks noGrp="1"/>
          </p:cNvSpPr>
          <p:nvPr>
            <p:ph type="dt" sz="half" idx="10"/>
          </p:nvPr>
        </p:nvSpPr>
        <p:spPr/>
        <p:txBody>
          <a:bodyPr/>
          <a:lstStyle/>
          <a:p>
            <a:fld id="{6A736DB4-D507-4493-A5A6-913E07396078}" type="datetimeFigureOut">
              <a:rPr lang="ar-SA" smtClean="0"/>
              <a:t>12/01/40</a:t>
            </a:fld>
            <a:endParaRPr lang="ar-SA"/>
          </a:p>
        </p:txBody>
      </p:sp>
      <p:sp>
        <p:nvSpPr>
          <p:cNvPr id="5" name="عنصر نائب للتذييل 4">
            <a:extLst>
              <a:ext uri="{FF2B5EF4-FFF2-40B4-BE49-F238E27FC236}">
                <a16:creationId xmlns:a16="http://schemas.microsoft.com/office/drawing/2014/main" id="{B6355153-EA69-4C90-90C8-B36465D9FC57}"/>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CB138C6B-54C5-4D7C-B266-CEB39724E6D6}"/>
              </a:ext>
            </a:extLst>
          </p:cNvPr>
          <p:cNvSpPr>
            <a:spLocks noGrp="1"/>
          </p:cNvSpPr>
          <p:nvPr>
            <p:ph type="sldNum" sz="quarter" idx="12"/>
          </p:nvPr>
        </p:nvSpPr>
        <p:spPr/>
        <p:txBody>
          <a:bodyPr/>
          <a:lstStyle/>
          <a:p>
            <a:fld id="{6E2DE708-7B9D-4F6E-BEEB-917AC69A9404}" type="slidenum">
              <a:rPr lang="ar-SA" smtClean="0"/>
              <a:t>‹#›</a:t>
            </a:fld>
            <a:endParaRPr lang="ar-SA"/>
          </a:p>
        </p:txBody>
      </p:sp>
    </p:spTree>
    <p:extLst>
      <p:ext uri="{BB962C8B-B14F-4D97-AF65-F5344CB8AC3E}">
        <p14:creationId xmlns:p14="http://schemas.microsoft.com/office/powerpoint/2010/main" val="770680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8162030-890F-4927-B69C-94C87D1BDC55}"/>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A5B1DA96-29A6-4BC8-9A18-C39EB92CFF21}"/>
              </a:ext>
            </a:extLst>
          </p:cNvPr>
          <p:cNvSpPr>
            <a:spLocks noGrp="1"/>
          </p:cNvSpPr>
          <p:nvPr>
            <p:ph idx="1"/>
          </p:nvPr>
        </p:nvSpPr>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38585921-331C-45DD-AB64-964624808AD1}"/>
              </a:ext>
            </a:extLst>
          </p:cNvPr>
          <p:cNvSpPr>
            <a:spLocks noGrp="1"/>
          </p:cNvSpPr>
          <p:nvPr>
            <p:ph type="dt" sz="half" idx="10"/>
          </p:nvPr>
        </p:nvSpPr>
        <p:spPr/>
        <p:txBody>
          <a:bodyPr/>
          <a:lstStyle/>
          <a:p>
            <a:fld id="{6A736DB4-D507-4493-A5A6-913E07396078}" type="datetimeFigureOut">
              <a:rPr lang="ar-SA" smtClean="0"/>
              <a:t>12/01/40</a:t>
            </a:fld>
            <a:endParaRPr lang="ar-SA"/>
          </a:p>
        </p:txBody>
      </p:sp>
      <p:sp>
        <p:nvSpPr>
          <p:cNvPr id="5" name="عنصر نائب للتذييل 4">
            <a:extLst>
              <a:ext uri="{FF2B5EF4-FFF2-40B4-BE49-F238E27FC236}">
                <a16:creationId xmlns:a16="http://schemas.microsoft.com/office/drawing/2014/main" id="{BAEAE548-1217-4224-BAF9-970AB4BED551}"/>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3A92C8F1-E0B4-441C-9A10-0F9A828E84A4}"/>
              </a:ext>
            </a:extLst>
          </p:cNvPr>
          <p:cNvSpPr>
            <a:spLocks noGrp="1"/>
          </p:cNvSpPr>
          <p:nvPr>
            <p:ph type="sldNum" sz="quarter" idx="12"/>
          </p:nvPr>
        </p:nvSpPr>
        <p:spPr/>
        <p:txBody>
          <a:bodyPr/>
          <a:lstStyle/>
          <a:p>
            <a:fld id="{6E2DE708-7B9D-4F6E-BEEB-917AC69A9404}" type="slidenum">
              <a:rPr lang="ar-SA" smtClean="0"/>
              <a:t>‹#›</a:t>
            </a:fld>
            <a:endParaRPr lang="ar-SA"/>
          </a:p>
        </p:txBody>
      </p:sp>
    </p:spTree>
    <p:extLst>
      <p:ext uri="{BB962C8B-B14F-4D97-AF65-F5344CB8AC3E}">
        <p14:creationId xmlns:p14="http://schemas.microsoft.com/office/powerpoint/2010/main" val="4047973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2B43E27-DCC4-4DA4-9DB1-DAA3B6F611C9}"/>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C3332603-44F9-4A74-95D3-1A144F5501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حرر أنماط نص الشكل الرئيسي</a:t>
            </a:r>
          </a:p>
        </p:txBody>
      </p:sp>
      <p:sp>
        <p:nvSpPr>
          <p:cNvPr id="4" name="عنصر نائب للتاريخ 3">
            <a:extLst>
              <a:ext uri="{FF2B5EF4-FFF2-40B4-BE49-F238E27FC236}">
                <a16:creationId xmlns:a16="http://schemas.microsoft.com/office/drawing/2014/main" id="{230D7D92-3B35-4174-BB4F-265D47C77F36}"/>
              </a:ext>
            </a:extLst>
          </p:cNvPr>
          <p:cNvSpPr>
            <a:spLocks noGrp="1"/>
          </p:cNvSpPr>
          <p:nvPr>
            <p:ph type="dt" sz="half" idx="10"/>
          </p:nvPr>
        </p:nvSpPr>
        <p:spPr/>
        <p:txBody>
          <a:bodyPr/>
          <a:lstStyle/>
          <a:p>
            <a:fld id="{6A736DB4-D507-4493-A5A6-913E07396078}" type="datetimeFigureOut">
              <a:rPr lang="ar-SA" smtClean="0"/>
              <a:t>12/01/40</a:t>
            </a:fld>
            <a:endParaRPr lang="ar-SA"/>
          </a:p>
        </p:txBody>
      </p:sp>
      <p:sp>
        <p:nvSpPr>
          <p:cNvPr id="5" name="عنصر نائب للتذييل 4">
            <a:extLst>
              <a:ext uri="{FF2B5EF4-FFF2-40B4-BE49-F238E27FC236}">
                <a16:creationId xmlns:a16="http://schemas.microsoft.com/office/drawing/2014/main" id="{CEAF54E8-B1CA-4AE5-B06E-7FE7C98516FB}"/>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EA6EB607-B196-43E6-AEB9-4FE55FA6DD98}"/>
              </a:ext>
            </a:extLst>
          </p:cNvPr>
          <p:cNvSpPr>
            <a:spLocks noGrp="1"/>
          </p:cNvSpPr>
          <p:nvPr>
            <p:ph type="sldNum" sz="quarter" idx="12"/>
          </p:nvPr>
        </p:nvSpPr>
        <p:spPr/>
        <p:txBody>
          <a:bodyPr/>
          <a:lstStyle/>
          <a:p>
            <a:fld id="{6E2DE708-7B9D-4F6E-BEEB-917AC69A9404}" type="slidenum">
              <a:rPr lang="ar-SA" smtClean="0"/>
              <a:t>‹#›</a:t>
            </a:fld>
            <a:endParaRPr lang="ar-SA"/>
          </a:p>
        </p:txBody>
      </p:sp>
    </p:spTree>
    <p:extLst>
      <p:ext uri="{BB962C8B-B14F-4D97-AF65-F5344CB8AC3E}">
        <p14:creationId xmlns:p14="http://schemas.microsoft.com/office/powerpoint/2010/main" val="31782593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46B8D6B2-AE16-431A-9F55-EA21028B0C0A}"/>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36159DB8-0246-4708-A765-4F50906307CE}"/>
              </a:ext>
            </a:extLst>
          </p:cNvPr>
          <p:cNvSpPr>
            <a:spLocks noGrp="1"/>
          </p:cNvSpPr>
          <p:nvPr>
            <p:ph sz="half" idx="1"/>
          </p:nvPr>
        </p:nvSpPr>
        <p:spPr>
          <a:xfrm>
            <a:off x="838200" y="1825625"/>
            <a:ext cx="5181600" cy="435133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DB947E6F-09F4-4EB1-ACAA-657273020967}"/>
              </a:ext>
            </a:extLst>
          </p:cNvPr>
          <p:cNvSpPr>
            <a:spLocks noGrp="1"/>
          </p:cNvSpPr>
          <p:nvPr>
            <p:ph sz="half" idx="2"/>
          </p:nvPr>
        </p:nvSpPr>
        <p:spPr>
          <a:xfrm>
            <a:off x="6172200" y="1825625"/>
            <a:ext cx="5181600" cy="435133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D85DE0DF-031A-42BD-B93B-13885100122B}"/>
              </a:ext>
            </a:extLst>
          </p:cNvPr>
          <p:cNvSpPr>
            <a:spLocks noGrp="1"/>
          </p:cNvSpPr>
          <p:nvPr>
            <p:ph type="dt" sz="half" idx="10"/>
          </p:nvPr>
        </p:nvSpPr>
        <p:spPr/>
        <p:txBody>
          <a:bodyPr/>
          <a:lstStyle/>
          <a:p>
            <a:fld id="{6A736DB4-D507-4493-A5A6-913E07396078}" type="datetimeFigureOut">
              <a:rPr lang="ar-SA" smtClean="0"/>
              <a:t>12/01/40</a:t>
            </a:fld>
            <a:endParaRPr lang="ar-SA"/>
          </a:p>
        </p:txBody>
      </p:sp>
      <p:sp>
        <p:nvSpPr>
          <p:cNvPr id="6" name="عنصر نائب للتذييل 5">
            <a:extLst>
              <a:ext uri="{FF2B5EF4-FFF2-40B4-BE49-F238E27FC236}">
                <a16:creationId xmlns:a16="http://schemas.microsoft.com/office/drawing/2014/main" id="{0EB58819-7F71-4BA4-A1B0-3A82FCBD9CBF}"/>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8C51FEA1-7A5C-4521-8282-D364787FF783}"/>
              </a:ext>
            </a:extLst>
          </p:cNvPr>
          <p:cNvSpPr>
            <a:spLocks noGrp="1"/>
          </p:cNvSpPr>
          <p:nvPr>
            <p:ph type="sldNum" sz="quarter" idx="12"/>
          </p:nvPr>
        </p:nvSpPr>
        <p:spPr/>
        <p:txBody>
          <a:bodyPr/>
          <a:lstStyle/>
          <a:p>
            <a:fld id="{6E2DE708-7B9D-4F6E-BEEB-917AC69A9404}" type="slidenum">
              <a:rPr lang="ar-SA" smtClean="0"/>
              <a:t>‹#›</a:t>
            </a:fld>
            <a:endParaRPr lang="ar-SA"/>
          </a:p>
        </p:txBody>
      </p:sp>
    </p:spTree>
    <p:extLst>
      <p:ext uri="{BB962C8B-B14F-4D97-AF65-F5344CB8AC3E}">
        <p14:creationId xmlns:p14="http://schemas.microsoft.com/office/powerpoint/2010/main" val="3100768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89FD6BB-E384-4893-8337-2F33F99C6EF1}"/>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491CCB45-B8D8-4850-B68F-1CB5CCCF0A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4" name="عنصر نائب للمحتوى 3">
            <a:extLst>
              <a:ext uri="{FF2B5EF4-FFF2-40B4-BE49-F238E27FC236}">
                <a16:creationId xmlns:a16="http://schemas.microsoft.com/office/drawing/2014/main" id="{BA70E8F0-F123-4235-A0CB-E419D2C5E126}"/>
              </a:ext>
            </a:extLst>
          </p:cNvPr>
          <p:cNvSpPr>
            <a:spLocks noGrp="1"/>
          </p:cNvSpPr>
          <p:nvPr>
            <p:ph sz="half" idx="2"/>
          </p:nvPr>
        </p:nvSpPr>
        <p:spPr>
          <a:xfrm>
            <a:off x="839788" y="2505075"/>
            <a:ext cx="5157787" cy="368458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B72D988F-227B-4F35-B026-2F1A497E9A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حرر أنماط نص الشكل الرئيسي</a:t>
            </a:r>
          </a:p>
        </p:txBody>
      </p:sp>
      <p:sp>
        <p:nvSpPr>
          <p:cNvPr id="6" name="عنصر نائب للمحتوى 5">
            <a:extLst>
              <a:ext uri="{FF2B5EF4-FFF2-40B4-BE49-F238E27FC236}">
                <a16:creationId xmlns:a16="http://schemas.microsoft.com/office/drawing/2014/main" id="{B8B55DBB-B995-4DC0-ADC7-1E4E38BFF210}"/>
              </a:ext>
            </a:extLst>
          </p:cNvPr>
          <p:cNvSpPr>
            <a:spLocks noGrp="1"/>
          </p:cNvSpPr>
          <p:nvPr>
            <p:ph sz="quarter" idx="4"/>
          </p:nvPr>
        </p:nvSpPr>
        <p:spPr>
          <a:xfrm>
            <a:off x="6172200" y="2505075"/>
            <a:ext cx="5183188" cy="3684588"/>
          </a:xfrm>
        </p:spPr>
        <p:txBody>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72BC60D2-F47C-48F0-B9C0-CBB0182F64F9}"/>
              </a:ext>
            </a:extLst>
          </p:cNvPr>
          <p:cNvSpPr>
            <a:spLocks noGrp="1"/>
          </p:cNvSpPr>
          <p:nvPr>
            <p:ph type="dt" sz="half" idx="10"/>
          </p:nvPr>
        </p:nvSpPr>
        <p:spPr/>
        <p:txBody>
          <a:bodyPr/>
          <a:lstStyle/>
          <a:p>
            <a:fld id="{6A736DB4-D507-4493-A5A6-913E07396078}" type="datetimeFigureOut">
              <a:rPr lang="ar-SA" smtClean="0"/>
              <a:t>12/01/40</a:t>
            </a:fld>
            <a:endParaRPr lang="ar-SA"/>
          </a:p>
        </p:txBody>
      </p:sp>
      <p:sp>
        <p:nvSpPr>
          <p:cNvPr id="8" name="عنصر نائب للتذييل 7">
            <a:extLst>
              <a:ext uri="{FF2B5EF4-FFF2-40B4-BE49-F238E27FC236}">
                <a16:creationId xmlns:a16="http://schemas.microsoft.com/office/drawing/2014/main" id="{29C19F39-FF55-406D-8AFB-3CD4A4F93E50}"/>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DE6F064C-BB38-4654-9118-26A58AFB79A7}"/>
              </a:ext>
            </a:extLst>
          </p:cNvPr>
          <p:cNvSpPr>
            <a:spLocks noGrp="1"/>
          </p:cNvSpPr>
          <p:nvPr>
            <p:ph type="sldNum" sz="quarter" idx="12"/>
          </p:nvPr>
        </p:nvSpPr>
        <p:spPr/>
        <p:txBody>
          <a:bodyPr/>
          <a:lstStyle/>
          <a:p>
            <a:fld id="{6E2DE708-7B9D-4F6E-BEEB-917AC69A9404}" type="slidenum">
              <a:rPr lang="ar-SA" smtClean="0"/>
              <a:t>‹#›</a:t>
            </a:fld>
            <a:endParaRPr lang="ar-SA"/>
          </a:p>
        </p:txBody>
      </p:sp>
    </p:spTree>
    <p:extLst>
      <p:ext uri="{BB962C8B-B14F-4D97-AF65-F5344CB8AC3E}">
        <p14:creationId xmlns:p14="http://schemas.microsoft.com/office/powerpoint/2010/main" val="1437527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2E240D5-031D-4DE9-BD90-C9EF811E67B4}"/>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158E8887-3242-4520-8DD7-0AE2C0551ED6}"/>
              </a:ext>
            </a:extLst>
          </p:cNvPr>
          <p:cNvSpPr>
            <a:spLocks noGrp="1"/>
          </p:cNvSpPr>
          <p:nvPr>
            <p:ph type="dt" sz="half" idx="10"/>
          </p:nvPr>
        </p:nvSpPr>
        <p:spPr/>
        <p:txBody>
          <a:bodyPr/>
          <a:lstStyle/>
          <a:p>
            <a:fld id="{6A736DB4-D507-4493-A5A6-913E07396078}" type="datetimeFigureOut">
              <a:rPr lang="ar-SA" smtClean="0"/>
              <a:t>12/01/40</a:t>
            </a:fld>
            <a:endParaRPr lang="ar-SA"/>
          </a:p>
        </p:txBody>
      </p:sp>
      <p:sp>
        <p:nvSpPr>
          <p:cNvPr id="4" name="عنصر نائب للتذييل 3">
            <a:extLst>
              <a:ext uri="{FF2B5EF4-FFF2-40B4-BE49-F238E27FC236}">
                <a16:creationId xmlns:a16="http://schemas.microsoft.com/office/drawing/2014/main" id="{B14D7EF9-E3FC-489F-B6B9-210980FDFB10}"/>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EFA78BF9-265A-4206-9344-C349EC7463E1}"/>
              </a:ext>
            </a:extLst>
          </p:cNvPr>
          <p:cNvSpPr>
            <a:spLocks noGrp="1"/>
          </p:cNvSpPr>
          <p:nvPr>
            <p:ph type="sldNum" sz="quarter" idx="12"/>
          </p:nvPr>
        </p:nvSpPr>
        <p:spPr/>
        <p:txBody>
          <a:bodyPr/>
          <a:lstStyle/>
          <a:p>
            <a:fld id="{6E2DE708-7B9D-4F6E-BEEB-917AC69A9404}" type="slidenum">
              <a:rPr lang="ar-SA" smtClean="0"/>
              <a:t>‹#›</a:t>
            </a:fld>
            <a:endParaRPr lang="ar-SA"/>
          </a:p>
        </p:txBody>
      </p:sp>
    </p:spTree>
    <p:extLst>
      <p:ext uri="{BB962C8B-B14F-4D97-AF65-F5344CB8AC3E}">
        <p14:creationId xmlns:p14="http://schemas.microsoft.com/office/powerpoint/2010/main" val="3079402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AE426351-97AD-4676-B460-728E4EF4D118}"/>
              </a:ext>
            </a:extLst>
          </p:cNvPr>
          <p:cNvSpPr>
            <a:spLocks noGrp="1"/>
          </p:cNvSpPr>
          <p:nvPr>
            <p:ph type="dt" sz="half" idx="10"/>
          </p:nvPr>
        </p:nvSpPr>
        <p:spPr/>
        <p:txBody>
          <a:bodyPr/>
          <a:lstStyle/>
          <a:p>
            <a:fld id="{6A736DB4-D507-4493-A5A6-913E07396078}" type="datetimeFigureOut">
              <a:rPr lang="ar-SA" smtClean="0"/>
              <a:t>12/01/40</a:t>
            </a:fld>
            <a:endParaRPr lang="ar-SA"/>
          </a:p>
        </p:txBody>
      </p:sp>
      <p:sp>
        <p:nvSpPr>
          <p:cNvPr id="3" name="عنصر نائب للتذييل 2">
            <a:extLst>
              <a:ext uri="{FF2B5EF4-FFF2-40B4-BE49-F238E27FC236}">
                <a16:creationId xmlns:a16="http://schemas.microsoft.com/office/drawing/2014/main" id="{483F8E41-30BD-48A2-A5FD-655D8A3266F7}"/>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CDC156C3-F41E-484B-91BB-95FF0D4DF063}"/>
              </a:ext>
            </a:extLst>
          </p:cNvPr>
          <p:cNvSpPr>
            <a:spLocks noGrp="1"/>
          </p:cNvSpPr>
          <p:nvPr>
            <p:ph type="sldNum" sz="quarter" idx="12"/>
          </p:nvPr>
        </p:nvSpPr>
        <p:spPr/>
        <p:txBody>
          <a:bodyPr/>
          <a:lstStyle/>
          <a:p>
            <a:fld id="{6E2DE708-7B9D-4F6E-BEEB-917AC69A9404}" type="slidenum">
              <a:rPr lang="ar-SA" smtClean="0"/>
              <a:t>‹#›</a:t>
            </a:fld>
            <a:endParaRPr lang="ar-SA"/>
          </a:p>
        </p:txBody>
      </p:sp>
    </p:spTree>
    <p:extLst>
      <p:ext uri="{BB962C8B-B14F-4D97-AF65-F5344CB8AC3E}">
        <p14:creationId xmlns:p14="http://schemas.microsoft.com/office/powerpoint/2010/main" val="3339329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FBA8795-EFEC-4D8C-9B2E-DE296C011C1F}"/>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47B7A82E-6034-4F4F-88E2-7D1AD1A7F9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0D37D20B-90B4-47AF-816B-1024986633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حرر أنماط نص الشكل الرئيسي</a:t>
            </a:r>
          </a:p>
        </p:txBody>
      </p:sp>
      <p:sp>
        <p:nvSpPr>
          <p:cNvPr id="5" name="عنصر نائب للتاريخ 4">
            <a:extLst>
              <a:ext uri="{FF2B5EF4-FFF2-40B4-BE49-F238E27FC236}">
                <a16:creationId xmlns:a16="http://schemas.microsoft.com/office/drawing/2014/main" id="{762E9522-F0B5-4FFF-AD55-6D5EC024761F}"/>
              </a:ext>
            </a:extLst>
          </p:cNvPr>
          <p:cNvSpPr>
            <a:spLocks noGrp="1"/>
          </p:cNvSpPr>
          <p:nvPr>
            <p:ph type="dt" sz="half" idx="10"/>
          </p:nvPr>
        </p:nvSpPr>
        <p:spPr/>
        <p:txBody>
          <a:bodyPr/>
          <a:lstStyle/>
          <a:p>
            <a:fld id="{6A736DB4-D507-4493-A5A6-913E07396078}" type="datetimeFigureOut">
              <a:rPr lang="ar-SA" smtClean="0"/>
              <a:t>12/01/40</a:t>
            </a:fld>
            <a:endParaRPr lang="ar-SA"/>
          </a:p>
        </p:txBody>
      </p:sp>
      <p:sp>
        <p:nvSpPr>
          <p:cNvPr id="6" name="عنصر نائب للتذييل 5">
            <a:extLst>
              <a:ext uri="{FF2B5EF4-FFF2-40B4-BE49-F238E27FC236}">
                <a16:creationId xmlns:a16="http://schemas.microsoft.com/office/drawing/2014/main" id="{529B86E9-5621-4A3A-B2BD-FD24D4AA31A2}"/>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0844EE85-8920-4BE5-AA46-4B05609DF73E}"/>
              </a:ext>
            </a:extLst>
          </p:cNvPr>
          <p:cNvSpPr>
            <a:spLocks noGrp="1"/>
          </p:cNvSpPr>
          <p:nvPr>
            <p:ph type="sldNum" sz="quarter" idx="12"/>
          </p:nvPr>
        </p:nvSpPr>
        <p:spPr/>
        <p:txBody>
          <a:bodyPr/>
          <a:lstStyle/>
          <a:p>
            <a:fld id="{6E2DE708-7B9D-4F6E-BEEB-917AC69A9404}" type="slidenum">
              <a:rPr lang="ar-SA" smtClean="0"/>
              <a:t>‹#›</a:t>
            </a:fld>
            <a:endParaRPr lang="ar-SA"/>
          </a:p>
        </p:txBody>
      </p:sp>
    </p:spTree>
    <p:extLst>
      <p:ext uri="{BB962C8B-B14F-4D97-AF65-F5344CB8AC3E}">
        <p14:creationId xmlns:p14="http://schemas.microsoft.com/office/powerpoint/2010/main" val="300308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F1B26A1-BDFC-4CBB-8229-8B3E58869E29}"/>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702CC8E8-CC08-45FA-AFED-E590F2100C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10306CA2-1346-42B7-8A68-A67DB7776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حرر أنماط نص الشكل الرئيسي</a:t>
            </a:r>
          </a:p>
        </p:txBody>
      </p:sp>
      <p:sp>
        <p:nvSpPr>
          <p:cNvPr id="5" name="عنصر نائب للتاريخ 4">
            <a:extLst>
              <a:ext uri="{FF2B5EF4-FFF2-40B4-BE49-F238E27FC236}">
                <a16:creationId xmlns:a16="http://schemas.microsoft.com/office/drawing/2014/main" id="{1265B5A3-DBB2-444A-9F0C-12812CE18EDB}"/>
              </a:ext>
            </a:extLst>
          </p:cNvPr>
          <p:cNvSpPr>
            <a:spLocks noGrp="1"/>
          </p:cNvSpPr>
          <p:nvPr>
            <p:ph type="dt" sz="half" idx="10"/>
          </p:nvPr>
        </p:nvSpPr>
        <p:spPr/>
        <p:txBody>
          <a:bodyPr/>
          <a:lstStyle/>
          <a:p>
            <a:fld id="{6A736DB4-D507-4493-A5A6-913E07396078}" type="datetimeFigureOut">
              <a:rPr lang="ar-SA" smtClean="0"/>
              <a:t>12/01/40</a:t>
            </a:fld>
            <a:endParaRPr lang="ar-SA"/>
          </a:p>
        </p:txBody>
      </p:sp>
      <p:sp>
        <p:nvSpPr>
          <p:cNvPr id="6" name="عنصر نائب للتذييل 5">
            <a:extLst>
              <a:ext uri="{FF2B5EF4-FFF2-40B4-BE49-F238E27FC236}">
                <a16:creationId xmlns:a16="http://schemas.microsoft.com/office/drawing/2014/main" id="{318AD7C0-0C77-49DF-BC1D-A56026748069}"/>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BF6D9A6D-DF17-4A40-B37D-D196013766D2}"/>
              </a:ext>
            </a:extLst>
          </p:cNvPr>
          <p:cNvSpPr>
            <a:spLocks noGrp="1"/>
          </p:cNvSpPr>
          <p:nvPr>
            <p:ph type="sldNum" sz="quarter" idx="12"/>
          </p:nvPr>
        </p:nvSpPr>
        <p:spPr/>
        <p:txBody>
          <a:bodyPr/>
          <a:lstStyle/>
          <a:p>
            <a:fld id="{6E2DE708-7B9D-4F6E-BEEB-917AC69A9404}" type="slidenum">
              <a:rPr lang="ar-SA" smtClean="0"/>
              <a:t>‹#›</a:t>
            </a:fld>
            <a:endParaRPr lang="ar-SA"/>
          </a:p>
        </p:txBody>
      </p:sp>
    </p:spTree>
    <p:extLst>
      <p:ext uri="{BB962C8B-B14F-4D97-AF65-F5344CB8AC3E}">
        <p14:creationId xmlns:p14="http://schemas.microsoft.com/office/powerpoint/2010/main" val="1947041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715C80CD-88B2-4433-8706-31F6A6373BCA}"/>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F0C1544B-1644-4C13-9ACA-7FC27C5686DE}"/>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حرر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9F37AA49-5092-4991-9570-BB794D5D0468}"/>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A736DB4-D507-4493-A5A6-913E07396078}" type="datetimeFigureOut">
              <a:rPr lang="ar-SA" smtClean="0"/>
              <a:t>12/01/40</a:t>
            </a:fld>
            <a:endParaRPr lang="ar-SA"/>
          </a:p>
        </p:txBody>
      </p:sp>
      <p:sp>
        <p:nvSpPr>
          <p:cNvPr id="5" name="عنصر نائب للتذييل 4">
            <a:extLst>
              <a:ext uri="{FF2B5EF4-FFF2-40B4-BE49-F238E27FC236}">
                <a16:creationId xmlns:a16="http://schemas.microsoft.com/office/drawing/2014/main" id="{670DDF1B-0BCC-4461-8449-A0E1E2C748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D01560ED-954D-4846-992E-2B0DE18931B9}"/>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6E2DE708-7B9D-4F6E-BEEB-917AC69A9404}" type="slidenum">
              <a:rPr lang="ar-SA" smtClean="0"/>
              <a:t>‹#›</a:t>
            </a:fld>
            <a:endParaRPr lang="ar-SA"/>
          </a:p>
        </p:txBody>
      </p:sp>
    </p:spTree>
    <p:extLst>
      <p:ext uri="{BB962C8B-B14F-4D97-AF65-F5344CB8AC3E}">
        <p14:creationId xmlns:p14="http://schemas.microsoft.com/office/powerpoint/2010/main" val="1309999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gif"/><Relationship Id="rId3" Type="http://schemas.openxmlformats.org/officeDocument/2006/relationships/image" Target="../media/image12.png"/><Relationship Id="rId7" Type="http://schemas.openxmlformats.org/officeDocument/2006/relationships/image" Target="../media/image16.jpg"/><Relationship Id="rId12" Type="http://schemas.openxmlformats.org/officeDocument/2006/relationships/image" Target="../media/image21.jp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image" Target="../media/image15.jpg"/><Relationship Id="rId11" Type="http://schemas.openxmlformats.org/officeDocument/2006/relationships/image" Target="../media/image20.png"/><Relationship Id="rId5" Type="http://schemas.openxmlformats.org/officeDocument/2006/relationships/image" Target="../media/image14.jpeg"/><Relationship Id="rId15" Type="http://schemas.openxmlformats.org/officeDocument/2006/relationships/image" Target="../media/image24.jpe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image" Target="../media/image18.png"/><Relationship Id="rId14" Type="http://schemas.openxmlformats.org/officeDocument/2006/relationships/image" Target="../media/image23.jpg"/></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3.gif"/><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4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3.gif"/><Relationship Id="rId4" Type="http://schemas.openxmlformats.org/officeDocument/2006/relationships/image" Target="../media/image68.png"/><Relationship Id="rId9" Type="http://schemas.openxmlformats.org/officeDocument/2006/relationships/image" Target="../media/image73.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76.jp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76.jpg"/></Relationships>
</file>

<file path=ppt/slides/_rels/slide55.xml.rels><?xml version="1.0" encoding="UTF-8" standalone="yes"?>
<Relationships xmlns="http://schemas.openxmlformats.org/package/2006/relationships"><Relationship Id="rId2" Type="http://schemas.openxmlformats.org/officeDocument/2006/relationships/image" Target="../media/image79.gi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7.xml"/><Relationship Id="rId4" Type="http://schemas.openxmlformats.org/officeDocument/2006/relationships/image" Target="../media/image84.jpg"/></Relationships>
</file>

<file path=ppt/slides/_rels/slide5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7.jpg"/><Relationship Id="rId13" Type="http://schemas.openxmlformats.org/officeDocument/2006/relationships/image" Target="../media/image22.gif"/><Relationship Id="rId3" Type="http://schemas.openxmlformats.org/officeDocument/2006/relationships/image" Target="../media/image12.png"/><Relationship Id="rId7" Type="http://schemas.openxmlformats.org/officeDocument/2006/relationships/image" Target="../media/image16.jpg"/><Relationship Id="rId12" Type="http://schemas.openxmlformats.org/officeDocument/2006/relationships/image" Target="../media/image21.jpg"/><Relationship Id="rId2" Type="http://schemas.openxmlformats.org/officeDocument/2006/relationships/image" Target="../media/image10.jpg"/><Relationship Id="rId16"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15.jpg"/><Relationship Id="rId11" Type="http://schemas.openxmlformats.org/officeDocument/2006/relationships/image" Target="../media/image20.png"/><Relationship Id="rId5" Type="http://schemas.openxmlformats.org/officeDocument/2006/relationships/image" Target="../media/image14.jpeg"/><Relationship Id="rId15" Type="http://schemas.openxmlformats.org/officeDocument/2006/relationships/image" Target="../media/image24.jpeg"/><Relationship Id="rId10" Type="http://schemas.openxmlformats.org/officeDocument/2006/relationships/image" Target="../media/image19.png"/><Relationship Id="rId4" Type="http://schemas.openxmlformats.org/officeDocument/2006/relationships/image" Target="../media/image13.jpg"/><Relationship Id="rId9" Type="http://schemas.openxmlformats.org/officeDocument/2006/relationships/image" Target="../media/image18.png"/><Relationship Id="rId1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نتيجة بحث الصور عن بسملة متحركة للبوربوينت">
            <a:extLst>
              <a:ext uri="{FF2B5EF4-FFF2-40B4-BE49-F238E27FC236}">
                <a16:creationId xmlns:a16="http://schemas.microsoft.com/office/drawing/2014/main" id="{7E42C019-2C8D-40E8-A0E0-A33A188375E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1509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99C6D8D0-77BC-4266-9B9D-3016C94ED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3457" y="0"/>
            <a:ext cx="4714313" cy="1589649"/>
          </a:xfrm>
          <a:prstGeom prst="rect">
            <a:avLst/>
          </a:prstGeom>
        </p:spPr>
      </p:pic>
      <p:grpSp>
        <p:nvGrpSpPr>
          <p:cNvPr id="4" name="مجموعة 3">
            <a:extLst>
              <a:ext uri="{FF2B5EF4-FFF2-40B4-BE49-F238E27FC236}">
                <a16:creationId xmlns:a16="http://schemas.microsoft.com/office/drawing/2014/main" id="{421ECAD1-1983-4CBA-B6D8-8358103ED571}"/>
              </a:ext>
            </a:extLst>
          </p:cNvPr>
          <p:cNvGrpSpPr/>
          <p:nvPr/>
        </p:nvGrpSpPr>
        <p:grpSpPr>
          <a:xfrm>
            <a:off x="8639195" y="1589652"/>
            <a:ext cx="1689081" cy="4994028"/>
            <a:chOff x="7367033" y="2712988"/>
            <a:chExt cx="1273279" cy="3200228"/>
          </a:xfrm>
        </p:grpSpPr>
        <p:sp>
          <p:nvSpPr>
            <p:cNvPr id="29" name="مربع نص 28">
              <a:extLst>
                <a:ext uri="{FF2B5EF4-FFF2-40B4-BE49-F238E27FC236}">
                  <a16:creationId xmlns:a16="http://schemas.microsoft.com/office/drawing/2014/main" id="{0B3BAF68-89D4-429A-9E63-FD52080F1224}"/>
                </a:ext>
              </a:extLst>
            </p:cNvPr>
            <p:cNvSpPr txBox="1"/>
            <p:nvPr/>
          </p:nvSpPr>
          <p:spPr>
            <a:xfrm>
              <a:off x="7367033" y="2712988"/>
              <a:ext cx="1260000" cy="126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30" name="مربع نص 29">
              <a:extLst>
                <a:ext uri="{FF2B5EF4-FFF2-40B4-BE49-F238E27FC236}">
                  <a16:creationId xmlns:a16="http://schemas.microsoft.com/office/drawing/2014/main" id="{76BC8729-FD57-4F81-9094-4B5893446921}"/>
                </a:ext>
              </a:extLst>
            </p:cNvPr>
            <p:cNvSpPr txBox="1"/>
            <p:nvPr/>
          </p:nvSpPr>
          <p:spPr>
            <a:xfrm>
              <a:off x="7380312" y="3986060"/>
              <a:ext cx="1260000" cy="126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31" name="مربع نص 30">
              <a:extLst>
                <a:ext uri="{FF2B5EF4-FFF2-40B4-BE49-F238E27FC236}">
                  <a16:creationId xmlns:a16="http://schemas.microsoft.com/office/drawing/2014/main" id="{868503BC-C573-44B1-A141-B41067FD0037}"/>
                </a:ext>
              </a:extLst>
            </p:cNvPr>
            <p:cNvSpPr txBox="1"/>
            <p:nvPr/>
          </p:nvSpPr>
          <p:spPr>
            <a:xfrm>
              <a:off x="7380312" y="5373216"/>
              <a:ext cx="1260000" cy="540000"/>
            </a:xfrm>
            <a:prstGeom prst="rect">
              <a:avLst/>
            </a:prstGeom>
            <a:solidFill>
              <a:schemeClr val="bg1"/>
            </a:solidFill>
            <a:ln w="38100">
              <a:solidFill>
                <a:schemeClr val="tx1"/>
              </a:solidFill>
            </a:ln>
          </p:spPr>
          <p:txBody>
            <a:bodyPr wrap="square" rtlCol="1">
              <a:spAutoFit/>
            </a:bodyPr>
            <a:lstStyle/>
            <a:p>
              <a:pPr algn="ctr"/>
              <a:r>
                <a:rPr lang="ar-SA" sz="2800" dirty="0"/>
                <a:t>شريط </a:t>
              </a:r>
            </a:p>
          </p:txBody>
        </p:sp>
      </p:grpSp>
      <p:grpSp>
        <p:nvGrpSpPr>
          <p:cNvPr id="5" name="مجموعة 4">
            <a:extLst>
              <a:ext uri="{FF2B5EF4-FFF2-40B4-BE49-F238E27FC236}">
                <a16:creationId xmlns:a16="http://schemas.microsoft.com/office/drawing/2014/main" id="{51AE982C-3880-4579-A328-110CCF2CA69B}"/>
              </a:ext>
            </a:extLst>
          </p:cNvPr>
          <p:cNvGrpSpPr/>
          <p:nvPr/>
        </p:nvGrpSpPr>
        <p:grpSpPr>
          <a:xfrm>
            <a:off x="7011577" y="1589652"/>
            <a:ext cx="1689081" cy="4994028"/>
            <a:chOff x="7367033" y="2712988"/>
            <a:chExt cx="1273279" cy="3200228"/>
          </a:xfrm>
        </p:grpSpPr>
        <p:sp>
          <p:nvSpPr>
            <p:cNvPr id="26" name="مربع نص 25">
              <a:extLst>
                <a:ext uri="{FF2B5EF4-FFF2-40B4-BE49-F238E27FC236}">
                  <a16:creationId xmlns:a16="http://schemas.microsoft.com/office/drawing/2014/main" id="{1812D6FA-93D1-4C3B-86FB-BC9BE6B3E181}"/>
                </a:ext>
              </a:extLst>
            </p:cNvPr>
            <p:cNvSpPr txBox="1"/>
            <p:nvPr/>
          </p:nvSpPr>
          <p:spPr>
            <a:xfrm>
              <a:off x="7367033" y="2712988"/>
              <a:ext cx="1260000" cy="12600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pPr algn="ctr"/>
              <a:r>
                <a:rPr lang="en-US" sz="8000" dirty="0"/>
                <a:t>X</a:t>
              </a:r>
              <a:endParaRPr lang="ar-SA" sz="8000" dirty="0"/>
            </a:p>
          </p:txBody>
        </p:sp>
        <p:sp>
          <p:nvSpPr>
            <p:cNvPr id="27" name="مربع نص 26">
              <a:extLst>
                <a:ext uri="{FF2B5EF4-FFF2-40B4-BE49-F238E27FC236}">
                  <a16:creationId xmlns:a16="http://schemas.microsoft.com/office/drawing/2014/main" id="{F9DF9B40-4EDD-4D53-96B0-E0456FD6EF82}"/>
                </a:ext>
              </a:extLst>
            </p:cNvPr>
            <p:cNvSpPr txBox="1"/>
            <p:nvPr/>
          </p:nvSpPr>
          <p:spPr>
            <a:xfrm>
              <a:off x="7380312" y="3986060"/>
              <a:ext cx="1260000" cy="126000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pPr algn="ctr"/>
              <a:r>
                <a:rPr lang="ar-SA" sz="8000" dirty="0">
                  <a:latin typeface="Agency FB" panose="020B0503020202020204" pitchFamily="34" charset="0"/>
                </a:rPr>
                <a:t>√</a:t>
              </a:r>
              <a:endParaRPr lang="ar-SA" sz="8000" dirty="0"/>
            </a:p>
          </p:txBody>
        </p:sp>
        <p:sp>
          <p:nvSpPr>
            <p:cNvPr id="28" name="مربع نص 27">
              <a:extLst>
                <a:ext uri="{FF2B5EF4-FFF2-40B4-BE49-F238E27FC236}">
                  <a16:creationId xmlns:a16="http://schemas.microsoft.com/office/drawing/2014/main" id="{A4F0CA6B-E571-4294-8810-9A4CFFD0E404}"/>
                </a:ext>
              </a:extLst>
            </p:cNvPr>
            <p:cNvSpPr txBox="1"/>
            <p:nvPr/>
          </p:nvSpPr>
          <p:spPr>
            <a:xfrm>
              <a:off x="7380312" y="5373216"/>
              <a:ext cx="1260000" cy="540000"/>
            </a:xfrm>
            <a:prstGeom prst="rect">
              <a:avLst/>
            </a:prstGeom>
            <a:solidFill>
              <a:schemeClr val="bg1"/>
            </a:solidFill>
            <a:ln w="38100">
              <a:solidFill>
                <a:schemeClr val="tx1"/>
              </a:solidFill>
            </a:ln>
          </p:spPr>
          <p:txBody>
            <a:bodyPr wrap="square" rtlCol="1">
              <a:spAutoFit/>
            </a:bodyPr>
            <a:lstStyle/>
            <a:p>
              <a:pPr algn="ctr"/>
              <a:r>
                <a:rPr lang="ar-SA" sz="2800" dirty="0"/>
                <a:t>غير حي </a:t>
              </a:r>
            </a:p>
          </p:txBody>
        </p:sp>
      </p:grpSp>
      <p:grpSp>
        <p:nvGrpSpPr>
          <p:cNvPr id="6" name="مجموعة 5">
            <a:extLst>
              <a:ext uri="{FF2B5EF4-FFF2-40B4-BE49-F238E27FC236}">
                <a16:creationId xmlns:a16="http://schemas.microsoft.com/office/drawing/2014/main" id="{1DEB5C03-B6EB-43E8-B74E-84EDADBE8457}"/>
              </a:ext>
            </a:extLst>
          </p:cNvPr>
          <p:cNvGrpSpPr/>
          <p:nvPr/>
        </p:nvGrpSpPr>
        <p:grpSpPr>
          <a:xfrm>
            <a:off x="5226356" y="1589652"/>
            <a:ext cx="1697977" cy="4994025"/>
            <a:chOff x="7367033" y="2712988"/>
            <a:chExt cx="1279985" cy="3200226"/>
          </a:xfrm>
        </p:grpSpPr>
        <p:sp>
          <p:nvSpPr>
            <p:cNvPr id="23" name="مربع نص 22">
              <a:extLst>
                <a:ext uri="{FF2B5EF4-FFF2-40B4-BE49-F238E27FC236}">
                  <a16:creationId xmlns:a16="http://schemas.microsoft.com/office/drawing/2014/main" id="{B8B1E894-D24B-4D08-BA5B-58D4BD405350}"/>
                </a:ext>
              </a:extLst>
            </p:cNvPr>
            <p:cNvSpPr txBox="1"/>
            <p:nvPr/>
          </p:nvSpPr>
          <p:spPr>
            <a:xfrm>
              <a:off x="7367033" y="2712988"/>
              <a:ext cx="1260000" cy="1260000"/>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24" name="مربع نص 23">
              <a:extLst>
                <a:ext uri="{FF2B5EF4-FFF2-40B4-BE49-F238E27FC236}">
                  <a16:creationId xmlns:a16="http://schemas.microsoft.com/office/drawing/2014/main" id="{28F93D8A-C8B5-483F-9770-6CB892122C4B}"/>
                </a:ext>
              </a:extLst>
            </p:cNvPr>
            <p:cNvSpPr txBox="1"/>
            <p:nvPr/>
          </p:nvSpPr>
          <p:spPr>
            <a:xfrm>
              <a:off x="7380312" y="3986060"/>
              <a:ext cx="1260000" cy="1260000"/>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25" name="مربع نص 24">
              <a:extLst>
                <a:ext uri="{FF2B5EF4-FFF2-40B4-BE49-F238E27FC236}">
                  <a16:creationId xmlns:a16="http://schemas.microsoft.com/office/drawing/2014/main" id="{BA86C061-6305-4924-9334-A0FD11904F95}"/>
                </a:ext>
              </a:extLst>
            </p:cNvPr>
            <p:cNvSpPr txBox="1"/>
            <p:nvPr/>
          </p:nvSpPr>
          <p:spPr>
            <a:xfrm>
              <a:off x="7387018" y="5373214"/>
              <a:ext cx="1260000" cy="540000"/>
            </a:xfrm>
            <a:prstGeom prst="rect">
              <a:avLst/>
            </a:prstGeom>
            <a:solidFill>
              <a:schemeClr val="bg1"/>
            </a:solidFill>
            <a:ln w="38100">
              <a:solidFill>
                <a:schemeClr val="tx1"/>
              </a:solidFill>
            </a:ln>
          </p:spPr>
          <p:txBody>
            <a:bodyPr wrap="square" rtlCol="1">
              <a:spAutoFit/>
            </a:bodyPr>
            <a:lstStyle/>
            <a:p>
              <a:pPr algn="ctr"/>
              <a:r>
                <a:rPr lang="ar-SA" sz="2400" dirty="0"/>
                <a:t>مادة وراثية </a:t>
              </a:r>
            </a:p>
          </p:txBody>
        </p:sp>
      </p:grpSp>
      <p:grpSp>
        <p:nvGrpSpPr>
          <p:cNvPr id="7" name="مجموعة 6">
            <a:extLst>
              <a:ext uri="{FF2B5EF4-FFF2-40B4-BE49-F238E27FC236}">
                <a16:creationId xmlns:a16="http://schemas.microsoft.com/office/drawing/2014/main" id="{8E2FF6F1-E0BB-49A7-BA90-BC66D71D502F}"/>
              </a:ext>
            </a:extLst>
          </p:cNvPr>
          <p:cNvGrpSpPr/>
          <p:nvPr/>
        </p:nvGrpSpPr>
        <p:grpSpPr>
          <a:xfrm>
            <a:off x="3519948" y="1589652"/>
            <a:ext cx="1689081" cy="4994024"/>
            <a:chOff x="7367033" y="2712988"/>
            <a:chExt cx="1273279" cy="3200225"/>
          </a:xfrm>
        </p:grpSpPr>
        <p:sp>
          <p:nvSpPr>
            <p:cNvPr id="20" name="مربع نص 19">
              <a:extLst>
                <a:ext uri="{FF2B5EF4-FFF2-40B4-BE49-F238E27FC236}">
                  <a16:creationId xmlns:a16="http://schemas.microsoft.com/office/drawing/2014/main" id="{DA5A64B9-8000-429C-BA9A-E95790FFA84E}"/>
                </a:ext>
              </a:extLst>
            </p:cNvPr>
            <p:cNvSpPr txBox="1"/>
            <p:nvPr/>
          </p:nvSpPr>
          <p:spPr>
            <a:xfrm>
              <a:off x="7367033" y="2712988"/>
              <a:ext cx="1260000" cy="1260000"/>
            </a:xfrm>
            <a:prstGeom prst="rect">
              <a:avLst/>
            </a:prstGeom>
            <a:solidFill>
              <a:schemeClr val="bg1"/>
            </a:solidFill>
            <a:ln w="38100">
              <a:solidFill>
                <a:schemeClr val="tx1"/>
              </a:solidFill>
            </a:ln>
          </p:spPr>
          <p:txBody>
            <a:bodyPr wrap="square" rtlCol="1">
              <a:spAutoFit/>
            </a:bodyPr>
            <a:lstStyle/>
            <a:p>
              <a:r>
                <a:rPr lang="ar-SA" sz="8000" dirty="0"/>
                <a:t>يقع</a:t>
              </a:r>
            </a:p>
          </p:txBody>
        </p:sp>
        <p:sp>
          <p:nvSpPr>
            <p:cNvPr id="21" name="مربع نص 20">
              <a:extLst>
                <a:ext uri="{FF2B5EF4-FFF2-40B4-BE49-F238E27FC236}">
                  <a16:creationId xmlns:a16="http://schemas.microsoft.com/office/drawing/2014/main" id="{01D3B740-E85A-4BA1-968A-5D891034DF65}"/>
                </a:ext>
              </a:extLst>
            </p:cNvPr>
            <p:cNvSpPr txBox="1"/>
            <p:nvPr/>
          </p:nvSpPr>
          <p:spPr>
            <a:xfrm>
              <a:off x="7380312" y="3986060"/>
              <a:ext cx="1260000" cy="1260000"/>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22" name="مربع نص 21">
              <a:extLst>
                <a:ext uri="{FF2B5EF4-FFF2-40B4-BE49-F238E27FC236}">
                  <a16:creationId xmlns:a16="http://schemas.microsoft.com/office/drawing/2014/main" id="{C88C2092-2DE6-4ABA-B43A-1475FF37222B}"/>
                </a:ext>
              </a:extLst>
            </p:cNvPr>
            <p:cNvSpPr txBox="1"/>
            <p:nvPr/>
          </p:nvSpPr>
          <p:spPr>
            <a:xfrm>
              <a:off x="7380312" y="5373213"/>
              <a:ext cx="1260000" cy="540000"/>
            </a:xfrm>
            <a:prstGeom prst="rect">
              <a:avLst/>
            </a:prstGeom>
            <a:solidFill>
              <a:schemeClr val="bg1"/>
            </a:solidFill>
            <a:ln w="38100">
              <a:solidFill>
                <a:schemeClr val="tx1"/>
              </a:solidFill>
            </a:ln>
          </p:spPr>
          <p:txBody>
            <a:bodyPr wrap="square" rtlCol="1">
              <a:spAutoFit/>
            </a:bodyPr>
            <a:lstStyle/>
            <a:p>
              <a:pPr algn="ctr"/>
              <a:r>
                <a:rPr lang="ar-SA" sz="2400" dirty="0">
                  <a:ln w="22225">
                    <a:noFill/>
                    <a:prstDash val="solid"/>
                  </a:ln>
                </a:rPr>
                <a:t>يقع داخل </a:t>
              </a:r>
            </a:p>
          </p:txBody>
        </p:sp>
      </p:grpSp>
      <p:grpSp>
        <p:nvGrpSpPr>
          <p:cNvPr id="8" name="مجموعة 7">
            <a:extLst>
              <a:ext uri="{FF2B5EF4-FFF2-40B4-BE49-F238E27FC236}">
                <a16:creationId xmlns:a16="http://schemas.microsoft.com/office/drawing/2014/main" id="{F8BF108F-A226-43E6-BD25-59CB6C4FE922}"/>
              </a:ext>
            </a:extLst>
          </p:cNvPr>
          <p:cNvGrpSpPr/>
          <p:nvPr/>
        </p:nvGrpSpPr>
        <p:grpSpPr>
          <a:xfrm>
            <a:off x="1819715" y="1592823"/>
            <a:ext cx="1689081" cy="4990853"/>
            <a:chOff x="7367033" y="2712988"/>
            <a:chExt cx="1273279" cy="3198193"/>
          </a:xfrm>
        </p:grpSpPr>
        <p:sp>
          <p:nvSpPr>
            <p:cNvPr id="17" name="مربع نص 16">
              <a:extLst>
                <a:ext uri="{FF2B5EF4-FFF2-40B4-BE49-F238E27FC236}">
                  <a16:creationId xmlns:a16="http://schemas.microsoft.com/office/drawing/2014/main" id="{0CA77973-C775-4AA9-BA24-E0FBA705733B}"/>
                </a:ext>
              </a:extLst>
            </p:cNvPr>
            <p:cNvSpPr txBox="1"/>
            <p:nvPr/>
          </p:nvSpPr>
          <p:spPr>
            <a:xfrm>
              <a:off x="7367033" y="2712988"/>
              <a:ext cx="1260000" cy="1260000"/>
            </a:xfrm>
            <a:prstGeom prst="rect">
              <a:avLst/>
            </a:prstGeom>
            <a:blipFill dpi="0" rotWithShape="1">
              <a:blip r:embed="rId10">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8" name="مربع نص 17">
              <a:extLst>
                <a:ext uri="{FF2B5EF4-FFF2-40B4-BE49-F238E27FC236}">
                  <a16:creationId xmlns:a16="http://schemas.microsoft.com/office/drawing/2014/main" id="{00B20FFD-0705-47AB-847C-41938A96761F}"/>
                </a:ext>
              </a:extLst>
            </p:cNvPr>
            <p:cNvSpPr txBox="1"/>
            <p:nvPr/>
          </p:nvSpPr>
          <p:spPr>
            <a:xfrm>
              <a:off x="7380312" y="3986060"/>
              <a:ext cx="1260000" cy="1260000"/>
            </a:xfrm>
            <a:prstGeom prst="rect">
              <a:avLst/>
            </a:prstGeom>
            <a:blipFill dpi="0" rotWithShape="1">
              <a:blip r:embed="rId11">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9" name="مربع نص 18">
              <a:extLst>
                <a:ext uri="{FF2B5EF4-FFF2-40B4-BE49-F238E27FC236}">
                  <a16:creationId xmlns:a16="http://schemas.microsoft.com/office/drawing/2014/main" id="{E0714204-86B0-46AD-92FB-32165968D14A}"/>
                </a:ext>
              </a:extLst>
            </p:cNvPr>
            <p:cNvSpPr txBox="1"/>
            <p:nvPr/>
          </p:nvSpPr>
          <p:spPr>
            <a:xfrm>
              <a:off x="7370256" y="5371181"/>
              <a:ext cx="1260000" cy="540000"/>
            </a:xfrm>
            <a:prstGeom prst="rect">
              <a:avLst/>
            </a:prstGeom>
            <a:solidFill>
              <a:schemeClr val="bg1"/>
            </a:solidFill>
            <a:ln w="38100">
              <a:solidFill>
                <a:schemeClr val="tx1"/>
              </a:solidFill>
            </a:ln>
          </p:spPr>
          <p:txBody>
            <a:bodyPr wrap="square" rtlCol="1">
              <a:spAutoFit/>
            </a:bodyPr>
            <a:lstStyle/>
            <a:p>
              <a:pPr algn="ctr"/>
              <a:r>
                <a:rPr lang="ar-SA" sz="2800" dirty="0"/>
                <a:t>غلاف</a:t>
              </a:r>
              <a:r>
                <a:rPr lang="ar-SA" dirty="0"/>
                <a:t> </a:t>
              </a:r>
            </a:p>
          </p:txBody>
        </p:sp>
      </p:grpSp>
      <p:grpSp>
        <p:nvGrpSpPr>
          <p:cNvPr id="9" name="مجموعة 8">
            <a:extLst>
              <a:ext uri="{FF2B5EF4-FFF2-40B4-BE49-F238E27FC236}">
                <a16:creationId xmlns:a16="http://schemas.microsoft.com/office/drawing/2014/main" id="{4D4CAA11-9394-4394-B2FA-58425D789C14}"/>
              </a:ext>
            </a:extLst>
          </p:cNvPr>
          <p:cNvGrpSpPr/>
          <p:nvPr/>
        </p:nvGrpSpPr>
        <p:grpSpPr>
          <a:xfrm>
            <a:off x="119483" y="1589650"/>
            <a:ext cx="1681726" cy="4994030"/>
            <a:chOff x="7372578" y="2712987"/>
            <a:chExt cx="1267734" cy="3200229"/>
          </a:xfrm>
        </p:grpSpPr>
        <p:sp>
          <p:nvSpPr>
            <p:cNvPr id="14" name="مربع نص 13">
              <a:extLst>
                <a:ext uri="{FF2B5EF4-FFF2-40B4-BE49-F238E27FC236}">
                  <a16:creationId xmlns:a16="http://schemas.microsoft.com/office/drawing/2014/main" id="{E3C4460D-C9BB-4525-A449-18BE72807921}"/>
                </a:ext>
              </a:extLst>
            </p:cNvPr>
            <p:cNvSpPr txBox="1"/>
            <p:nvPr/>
          </p:nvSpPr>
          <p:spPr>
            <a:xfrm>
              <a:off x="7372578" y="2712987"/>
              <a:ext cx="1260000" cy="1260000"/>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r>
                <a:rPr lang="ar-SA" sz="2400" b="1" dirty="0"/>
                <a:t>البروتينات </a:t>
              </a:r>
            </a:p>
          </p:txBody>
        </p:sp>
        <p:sp>
          <p:nvSpPr>
            <p:cNvPr id="15" name="مربع نص 14">
              <a:extLst>
                <a:ext uri="{FF2B5EF4-FFF2-40B4-BE49-F238E27FC236}">
                  <a16:creationId xmlns:a16="http://schemas.microsoft.com/office/drawing/2014/main" id="{E79D108A-30BA-4FB7-A65B-EAFDCB679F27}"/>
                </a:ext>
              </a:extLst>
            </p:cNvPr>
            <p:cNvSpPr txBox="1"/>
            <p:nvPr/>
          </p:nvSpPr>
          <p:spPr>
            <a:xfrm>
              <a:off x="7380312" y="3986060"/>
              <a:ext cx="1260000" cy="1260000"/>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6" name="مربع نص 15">
              <a:extLst>
                <a:ext uri="{FF2B5EF4-FFF2-40B4-BE49-F238E27FC236}">
                  <a16:creationId xmlns:a16="http://schemas.microsoft.com/office/drawing/2014/main" id="{145A22F3-56A3-4C40-A7F4-E61F8157A527}"/>
                </a:ext>
              </a:extLst>
            </p:cNvPr>
            <p:cNvSpPr txBox="1"/>
            <p:nvPr/>
          </p:nvSpPr>
          <p:spPr>
            <a:xfrm>
              <a:off x="7380312" y="5373216"/>
              <a:ext cx="1260000" cy="540000"/>
            </a:xfrm>
            <a:prstGeom prst="rect">
              <a:avLst/>
            </a:prstGeom>
            <a:solidFill>
              <a:schemeClr val="bg1"/>
            </a:solidFill>
            <a:ln w="38100">
              <a:solidFill>
                <a:schemeClr val="tx1"/>
              </a:solidFill>
            </a:ln>
          </p:spPr>
          <p:txBody>
            <a:bodyPr wrap="square" rtlCol="1">
              <a:spAutoFit/>
            </a:bodyPr>
            <a:lstStyle/>
            <a:p>
              <a:pPr algn="ctr"/>
              <a:r>
                <a:rPr lang="ar-SA" dirty="0"/>
                <a:t>من البروتينات </a:t>
              </a:r>
            </a:p>
          </p:txBody>
        </p:sp>
      </p:grpSp>
      <p:grpSp>
        <p:nvGrpSpPr>
          <p:cNvPr id="10" name="مجموعة 9">
            <a:extLst>
              <a:ext uri="{FF2B5EF4-FFF2-40B4-BE49-F238E27FC236}">
                <a16:creationId xmlns:a16="http://schemas.microsoft.com/office/drawing/2014/main" id="{1DA7BB7F-6B34-4F49-8BB8-B1011CA96B80}"/>
              </a:ext>
            </a:extLst>
          </p:cNvPr>
          <p:cNvGrpSpPr/>
          <p:nvPr/>
        </p:nvGrpSpPr>
        <p:grpSpPr>
          <a:xfrm>
            <a:off x="10310661" y="1589652"/>
            <a:ext cx="1689081" cy="4979344"/>
            <a:chOff x="7367033" y="2712988"/>
            <a:chExt cx="1273279" cy="3190818"/>
          </a:xfrm>
        </p:grpSpPr>
        <p:sp>
          <p:nvSpPr>
            <p:cNvPr id="11" name="مربع نص 10">
              <a:extLst>
                <a:ext uri="{FF2B5EF4-FFF2-40B4-BE49-F238E27FC236}">
                  <a16:creationId xmlns:a16="http://schemas.microsoft.com/office/drawing/2014/main" id="{B9F9CF56-7FA5-4ADE-B7B9-493DEC32884A}"/>
                </a:ext>
              </a:extLst>
            </p:cNvPr>
            <p:cNvSpPr txBox="1"/>
            <p:nvPr/>
          </p:nvSpPr>
          <p:spPr>
            <a:xfrm>
              <a:off x="7367033" y="2712988"/>
              <a:ext cx="1260000" cy="1260000"/>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2" name="مربع نص 11">
              <a:extLst>
                <a:ext uri="{FF2B5EF4-FFF2-40B4-BE49-F238E27FC236}">
                  <a16:creationId xmlns:a16="http://schemas.microsoft.com/office/drawing/2014/main" id="{42320541-7987-4CF9-8427-A2A13DC8E2CD}"/>
                </a:ext>
              </a:extLst>
            </p:cNvPr>
            <p:cNvSpPr txBox="1"/>
            <p:nvPr/>
          </p:nvSpPr>
          <p:spPr>
            <a:xfrm>
              <a:off x="7380312" y="3986060"/>
              <a:ext cx="1260000" cy="1260000"/>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3" name="مربع نص 12">
              <a:extLst>
                <a:ext uri="{FF2B5EF4-FFF2-40B4-BE49-F238E27FC236}">
                  <a16:creationId xmlns:a16="http://schemas.microsoft.com/office/drawing/2014/main" id="{58DAB74E-A4B8-48F9-B27E-DCBFD148B81B}"/>
                </a:ext>
              </a:extLst>
            </p:cNvPr>
            <p:cNvSpPr txBox="1"/>
            <p:nvPr/>
          </p:nvSpPr>
          <p:spPr>
            <a:xfrm>
              <a:off x="7380312" y="5373215"/>
              <a:ext cx="1260000" cy="530591"/>
            </a:xfrm>
            <a:prstGeom prst="rect">
              <a:avLst/>
            </a:prstGeom>
            <a:solidFill>
              <a:schemeClr val="bg1"/>
            </a:solidFill>
            <a:ln w="38100">
              <a:solidFill>
                <a:schemeClr val="tx1"/>
              </a:solidFill>
            </a:ln>
          </p:spPr>
          <p:txBody>
            <a:bodyPr wrap="square" rtlCol="1">
              <a:spAutoFit/>
            </a:bodyPr>
            <a:lstStyle/>
            <a:p>
              <a:r>
                <a:rPr lang="ar-SA" sz="3200" dirty="0"/>
                <a:t>الفيروس </a:t>
              </a:r>
            </a:p>
          </p:txBody>
        </p:sp>
      </p:grpSp>
      <p:sp>
        <p:nvSpPr>
          <p:cNvPr id="32" name="مستطيل مستدير الزوايا 36">
            <a:extLst>
              <a:ext uri="{FF2B5EF4-FFF2-40B4-BE49-F238E27FC236}">
                <a16:creationId xmlns:a16="http://schemas.microsoft.com/office/drawing/2014/main" id="{858FE08F-60D0-4814-8008-7681B9F5BB56}"/>
              </a:ext>
            </a:extLst>
          </p:cNvPr>
          <p:cNvSpPr/>
          <p:nvPr/>
        </p:nvSpPr>
        <p:spPr>
          <a:xfrm>
            <a:off x="401218" y="151280"/>
            <a:ext cx="6801816" cy="1328023"/>
          </a:xfrm>
          <a:prstGeom prst="roundRect">
            <a:avLst/>
          </a:prstGeom>
          <a:solidFill>
            <a:srgbClr val="FEFFAE"/>
          </a:solidFill>
          <a:ln w="38100">
            <a:solidFill>
              <a:schemeClr val="tx1"/>
            </a:solidFill>
          </a:ln>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مشاهدتي العزيزة ارجو أن توصلتن مثلي إلى الحل الصحيح وهو كالتالي  </a:t>
            </a:r>
          </a:p>
        </p:txBody>
      </p:sp>
      <p:sp>
        <p:nvSpPr>
          <p:cNvPr id="33" name="سهم للأسفل 37">
            <a:extLst>
              <a:ext uri="{FF2B5EF4-FFF2-40B4-BE49-F238E27FC236}">
                <a16:creationId xmlns:a16="http://schemas.microsoft.com/office/drawing/2014/main" id="{6F45F629-8904-42B5-8983-30B224803523}"/>
              </a:ext>
            </a:extLst>
          </p:cNvPr>
          <p:cNvSpPr/>
          <p:nvPr/>
        </p:nvSpPr>
        <p:spPr>
          <a:xfrm>
            <a:off x="4313007" y="3223676"/>
            <a:ext cx="413912" cy="86289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49697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423E985C-BA52-4178-8E37-538E25602F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6892" y="95784"/>
            <a:ext cx="4525108" cy="6552728"/>
          </a:xfrm>
          <a:prstGeom prst="rect">
            <a:avLst/>
          </a:prstGeom>
        </p:spPr>
      </p:pic>
      <p:sp>
        <p:nvSpPr>
          <p:cNvPr id="3" name="مستطيل مستدير الزوايا 2">
            <a:extLst>
              <a:ext uri="{FF2B5EF4-FFF2-40B4-BE49-F238E27FC236}">
                <a16:creationId xmlns:a16="http://schemas.microsoft.com/office/drawing/2014/main" id="{947EB49B-B1FA-4565-8C35-BD4043B04E43}"/>
              </a:ext>
            </a:extLst>
          </p:cNvPr>
          <p:cNvSpPr/>
          <p:nvPr/>
        </p:nvSpPr>
        <p:spPr>
          <a:xfrm>
            <a:off x="970672" y="1226880"/>
            <a:ext cx="6213395" cy="1464231"/>
          </a:xfrm>
          <a:prstGeom prst="roundRect">
            <a:avLst/>
          </a:prstGeom>
          <a:solidFill>
            <a:srgbClr val="FEFFAE"/>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مشاهدتي العزيزة يعتبر العلماء الفيروس مخلوق غير حي</a:t>
            </a:r>
          </a:p>
        </p:txBody>
      </p:sp>
      <p:sp>
        <p:nvSpPr>
          <p:cNvPr id="4" name="مستطيل 3">
            <a:extLst>
              <a:ext uri="{FF2B5EF4-FFF2-40B4-BE49-F238E27FC236}">
                <a16:creationId xmlns:a16="http://schemas.microsoft.com/office/drawing/2014/main" id="{78AB3F53-4DF9-49BD-ADD7-55942D995B17}"/>
              </a:ext>
            </a:extLst>
          </p:cNvPr>
          <p:cNvSpPr/>
          <p:nvPr/>
        </p:nvSpPr>
        <p:spPr>
          <a:xfrm>
            <a:off x="288783" y="95784"/>
            <a:ext cx="3046007" cy="646331"/>
          </a:xfrm>
          <a:prstGeom prst="rect">
            <a:avLst/>
          </a:prstGeom>
          <a:solidFill>
            <a:srgbClr val="00B050"/>
          </a:solidFill>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قناة المعرفة  </a:t>
            </a:r>
          </a:p>
        </p:txBody>
      </p:sp>
      <p:sp>
        <p:nvSpPr>
          <p:cNvPr id="8" name="مستطيل مستدير الزوايا 2">
            <a:extLst>
              <a:ext uri="{FF2B5EF4-FFF2-40B4-BE49-F238E27FC236}">
                <a16:creationId xmlns:a16="http://schemas.microsoft.com/office/drawing/2014/main" id="{6F463F0F-4FF1-49FA-9FDF-218CFE8DF7EA}"/>
              </a:ext>
            </a:extLst>
          </p:cNvPr>
          <p:cNvSpPr/>
          <p:nvPr/>
        </p:nvSpPr>
        <p:spPr>
          <a:xfrm>
            <a:off x="848587" y="3098163"/>
            <a:ext cx="6213395" cy="1464231"/>
          </a:xfrm>
          <a:prstGeom prst="roundRect">
            <a:avLst/>
          </a:prstGeom>
          <a:solidFill>
            <a:schemeClr val="accent4">
              <a:lumMod val="20000"/>
              <a:lumOff val="80000"/>
            </a:schemeClr>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لمعرفة السبب اترككن مع الزميلة رازان  والمزيد من التفاصيل  </a:t>
            </a:r>
          </a:p>
        </p:txBody>
      </p:sp>
    </p:spTree>
    <p:extLst>
      <p:ext uri="{BB962C8B-B14F-4D97-AF65-F5344CB8AC3E}">
        <p14:creationId xmlns:p14="http://schemas.microsoft.com/office/powerpoint/2010/main" val="33309580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مستدير الزوايا 2">
            <a:extLst>
              <a:ext uri="{FF2B5EF4-FFF2-40B4-BE49-F238E27FC236}">
                <a16:creationId xmlns:a16="http://schemas.microsoft.com/office/drawing/2014/main" id="{E324C4BA-4B74-41FD-9DE5-D8EAAA419C79}"/>
              </a:ext>
            </a:extLst>
          </p:cNvPr>
          <p:cNvSpPr/>
          <p:nvPr/>
        </p:nvSpPr>
        <p:spPr>
          <a:xfrm>
            <a:off x="3888608" y="67449"/>
            <a:ext cx="7640973" cy="578882"/>
          </a:xfrm>
          <a:prstGeom prst="roundRect">
            <a:avLst/>
          </a:prstGeom>
          <a:solidFill>
            <a:srgbClr val="FFFF00"/>
          </a:solidFill>
        </p:spPr>
        <p:txBody>
          <a:bodyPr wrap="square" lIns="91440" tIns="45720" rIns="91440" bIns="45720">
            <a:spAutoFit/>
          </a:bodyPr>
          <a:lstStyle/>
          <a:p>
            <a:pPr algn="ctr"/>
            <a:r>
              <a:rPr lang="ar-SA" sz="2800" b="0" cap="none" spc="0" dirty="0">
                <a:ln w="0"/>
                <a:solidFill>
                  <a:sysClr val="windowText" lastClr="000000"/>
                </a:solidFill>
                <a:effectLst>
                  <a:outerShdw blurRad="38100" dist="19050" dir="2700000" algn="tl" rotWithShape="0">
                    <a:schemeClr val="dk1">
                      <a:alpha val="40000"/>
                    </a:schemeClr>
                  </a:outerShdw>
                </a:effectLst>
              </a:rPr>
              <a:t>استراتيجية القراءة الموجهة و قوائم الشطب </a:t>
            </a:r>
          </a:p>
        </p:txBody>
      </p:sp>
      <p:sp>
        <p:nvSpPr>
          <p:cNvPr id="3" name="مستطيل مستدير الزوايا 3">
            <a:extLst>
              <a:ext uri="{FF2B5EF4-FFF2-40B4-BE49-F238E27FC236}">
                <a16:creationId xmlns:a16="http://schemas.microsoft.com/office/drawing/2014/main" id="{586E4164-87B8-4203-8E89-8E6DC13C9746}"/>
              </a:ext>
            </a:extLst>
          </p:cNvPr>
          <p:cNvSpPr/>
          <p:nvPr/>
        </p:nvSpPr>
        <p:spPr>
          <a:xfrm>
            <a:off x="3888608" y="781130"/>
            <a:ext cx="7640973" cy="715089"/>
          </a:xfrm>
          <a:prstGeom prst="roundRect">
            <a:avLst/>
          </a:prstGeom>
          <a:solidFill>
            <a:schemeClr val="accent4">
              <a:lumMod val="20000"/>
              <a:lumOff val="80000"/>
            </a:schemeClr>
          </a:solidFill>
          <a:ln w="38100">
            <a:no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السلام عليكن أنا رزان  من قناة المعرفة  </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مستدير الزوايا 4">
            <a:extLst>
              <a:ext uri="{FF2B5EF4-FFF2-40B4-BE49-F238E27FC236}">
                <a16:creationId xmlns:a16="http://schemas.microsoft.com/office/drawing/2014/main" id="{C87A8CB6-C80E-4168-8749-7F7C202CF32F}"/>
              </a:ext>
            </a:extLst>
          </p:cNvPr>
          <p:cNvSpPr/>
          <p:nvPr/>
        </p:nvSpPr>
        <p:spPr>
          <a:xfrm>
            <a:off x="3607423" y="1676576"/>
            <a:ext cx="8203341" cy="2553891"/>
          </a:xfrm>
          <a:prstGeom prst="roundRect">
            <a:avLst/>
          </a:prstGeom>
          <a:solidFill>
            <a:schemeClr val="accent1">
              <a:lumMod val="20000"/>
              <a:lumOff val="80000"/>
            </a:schemeClr>
          </a:solidFill>
          <a:ln w="38100">
            <a:no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لقد علمت أن الفيروسات لا تصنف ضمن المخلوقات الحية لذا قمت باستطلاع للرأي مع مجموعة من العلماء لمعرفة السبب ولكن فقط ثلاث من العلماء هم من ذكروا الأسباب الحقيقية </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5" name="مستطيل مستدير الزوايا 5">
            <a:extLst>
              <a:ext uri="{FF2B5EF4-FFF2-40B4-BE49-F238E27FC236}">
                <a16:creationId xmlns:a16="http://schemas.microsoft.com/office/drawing/2014/main" id="{4DB8B29E-DB5B-465E-A537-001B6553EADF}"/>
              </a:ext>
            </a:extLst>
          </p:cNvPr>
          <p:cNvSpPr/>
          <p:nvPr/>
        </p:nvSpPr>
        <p:spPr>
          <a:xfrm>
            <a:off x="3607423" y="4442832"/>
            <a:ext cx="8203341" cy="1940957"/>
          </a:xfrm>
          <a:prstGeom prst="roundRect">
            <a:avLst/>
          </a:prstGeom>
          <a:solidFill>
            <a:schemeClr val="accent6">
              <a:lumMod val="40000"/>
              <a:lumOff val="60000"/>
            </a:schemeClr>
          </a:solidFill>
          <a:ln w="38100">
            <a:noFill/>
          </a:ln>
        </p:spPr>
        <p:txBody>
          <a:bodyPr wrap="square" lIns="91440" tIns="45720" rIns="91440" bIns="45720">
            <a:spAutoFit/>
          </a:bodyPr>
          <a:lstStyle/>
          <a:p>
            <a:pPr algn="ctr"/>
            <a:r>
              <a:rPr lang="ar-SA" sz="3600" dirty="0">
                <a:ln w="0"/>
                <a:effectLst>
                  <a:outerShdw blurRad="38100" dist="19050" dir="2700000" algn="tl" rotWithShape="0">
                    <a:schemeClr val="dk1">
                      <a:alpha val="40000"/>
                    </a:schemeClr>
                  </a:outerShdw>
                </a:effectLst>
              </a:rPr>
              <a:t>لمعرفة تلك الأسباب الثلاث إقرائي مع زميلاتكـِ الجمل التالية  ثم أصدري حكما على صحة كل جملة وذلك بوضع </a:t>
            </a:r>
            <a:r>
              <a:rPr lang="ar-SA" sz="3600" dirty="0">
                <a:ln w="0"/>
                <a:effectLst>
                  <a:outerShdw blurRad="38100" dist="19050" dir="2700000" algn="tl" rotWithShape="0">
                    <a:schemeClr val="dk1">
                      <a:alpha val="40000"/>
                    </a:schemeClr>
                  </a:outerShdw>
                </a:effectLst>
                <a:latin typeface="Agency FB" panose="020B0503020202020204" pitchFamily="34" charset="0"/>
              </a:rPr>
              <a:t>√  عند ما ترينه مناسبا ... حظا موفقا </a:t>
            </a:r>
            <a:r>
              <a:rPr lang="ar-SA" sz="3600" dirty="0">
                <a:ln w="0"/>
                <a:effectLst>
                  <a:outerShdw blurRad="38100" dist="19050" dir="2700000" algn="tl" rotWithShape="0">
                    <a:schemeClr val="dk1">
                      <a:alpha val="40000"/>
                    </a:schemeClr>
                  </a:outerShdw>
                </a:effectLst>
              </a:rPr>
              <a:t>  </a:t>
            </a:r>
            <a:endParaRPr lang="ar-SA" sz="3600" b="0" cap="none" spc="0" dirty="0">
              <a:ln w="0"/>
              <a:solidFill>
                <a:schemeClr val="tx1"/>
              </a:solidFill>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CE618695-12EE-440B-A5F5-D18AD6B5AD73}"/>
              </a:ext>
            </a:extLst>
          </p:cNvPr>
          <p:cNvSpPr/>
          <p:nvPr/>
        </p:nvSpPr>
        <p:spPr>
          <a:xfrm>
            <a:off x="0" y="0"/>
            <a:ext cx="3062156" cy="646331"/>
          </a:xfrm>
          <a:prstGeom prst="rect">
            <a:avLst/>
          </a:prstGeom>
          <a:solidFill>
            <a:srgbClr val="00B050"/>
          </a:solidFill>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قناة المعرفة  </a:t>
            </a:r>
          </a:p>
        </p:txBody>
      </p:sp>
      <p:pic>
        <p:nvPicPr>
          <p:cNvPr id="8" name="صورة 7">
            <a:extLst>
              <a:ext uri="{FF2B5EF4-FFF2-40B4-BE49-F238E27FC236}">
                <a16:creationId xmlns:a16="http://schemas.microsoft.com/office/drawing/2014/main" id="{B32CE287-645F-41B5-9171-D39266331947}"/>
              </a:ext>
            </a:extLst>
          </p:cNvPr>
          <p:cNvPicPr>
            <a:picLocks noChangeAspect="1"/>
          </p:cNvPicPr>
          <p:nvPr/>
        </p:nvPicPr>
        <p:blipFill>
          <a:blip r:embed="rId2"/>
          <a:stretch>
            <a:fillRect/>
          </a:stretch>
        </p:blipFill>
        <p:spPr>
          <a:xfrm>
            <a:off x="235236" y="896717"/>
            <a:ext cx="3267075" cy="5487072"/>
          </a:xfrm>
          <a:prstGeom prst="rect">
            <a:avLst/>
          </a:prstGeom>
        </p:spPr>
      </p:pic>
    </p:spTree>
    <p:extLst>
      <p:ext uri="{BB962C8B-B14F-4D97-AF65-F5344CB8AC3E}">
        <p14:creationId xmlns:p14="http://schemas.microsoft.com/office/powerpoint/2010/main" val="30058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مستدير الزوايا 2">
            <a:extLst>
              <a:ext uri="{FF2B5EF4-FFF2-40B4-BE49-F238E27FC236}">
                <a16:creationId xmlns:a16="http://schemas.microsoft.com/office/drawing/2014/main" id="{BACD7582-6E74-45F9-8092-329FBDC61B6B}"/>
              </a:ext>
            </a:extLst>
          </p:cNvPr>
          <p:cNvSpPr/>
          <p:nvPr/>
        </p:nvSpPr>
        <p:spPr>
          <a:xfrm>
            <a:off x="10004292" y="129753"/>
            <a:ext cx="1970942" cy="578882"/>
          </a:xfrm>
          <a:prstGeom prst="roundRect">
            <a:avLst/>
          </a:prstGeom>
          <a:solidFill>
            <a:srgbClr val="FFC000"/>
          </a:solidFill>
        </p:spPr>
        <p:txBody>
          <a:bodyPr wrap="none" lIns="91440" tIns="45720" rIns="91440" bIns="45720">
            <a:spAutoFit/>
          </a:bodyPr>
          <a:lstStyle/>
          <a:p>
            <a:pPr algn="ctr"/>
            <a:r>
              <a:rPr lang="ar-SA" sz="2800" b="0" cap="none" spc="0" dirty="0">
                <a:ln w="0"/>
                <a:solidFill>
                  <a:schemeClr val="bg1"/>
                </a:solidFill>
                <a:effectLst>
                  <a:outerShdw blurRad="38100" dist="19050" dir="2700000" algn="tl" rotWithShape="0">
                    <a:schemeClr val="dk1">
                      <a:alpha val="40000"/>
                    </a:schemeClr>
                  </a:outerShdw>
                </a:effectLst>
              </a:rPr>
              <a:t>القراءة الموجهة</a:t>
            </a:r>
          </a:p>
        </p:txBody>
      </p:sp>
      <p:sp>
        <p:nvSpPr>
          <p:cNvPr id="3" name="مستطيل مستدير الزوايا 5">
            <a:extLst>
              <a:ext uri="{FF2B5EF4-FFF2-40B4-BE49-F238E27FC236}">
                <a16:creationId xmlns:a16="http://schemas.microsoft.com/office/drawing/2014/main" id="{A18854D2-74C1-464C-9FAE-442EBBC80C84}"/>
              </a:ext>
            </a:extLst>
          </p:cNvPr>
          <p:cNvSpPr/>
          <p:nvPr/>
        </p:nvSpPr>
        <p:spPr>
          <a:xfrm>
            <a:off x="216766" y="122730"/>
            <a:ext cx="9689052" cy="715089"/>
          </a:xfrm>
          <a:prstGeom prst="roundRect">
            <a:avLst/>
          </a:prstGeom>
          <a:solidFill>
            <a:schemeClr val="accent5">
              <a:lumMod val="20000"/>
              <a:lumOff val="80000"/>
            </a:schemeClr>
          </a:solidFill>
          <a:ln w="38100">
            <a:solidFill>
              <a:schemeClr val="tx1"/>
            </a:solidFill>
          </a:ln>
        </p:spPr>
        <p:txBody>
          <a:bodyPr wrap="square" lIns="91440" tIns="45720" rIns="91440" bIns="45720">
            <a:spAutoFit/>
          </a:bodyPr>
          <a:lstStyle/>
          <a:p>
            <a:pPr algn="ctr"/>
            <a:r>
              <a:rPr lang="ar-SA" sz="3600" b="1" dirty="0">
                <a:ln w="0"/>
                <a:effectLst>
                  <a:outerShdw blurRad="38100" dist="19050" dir="2700000" algn="tl" rotWithShape="0">
                    <a:schemeClr val="dk1">
                      <a:alpha val="40000"/>
                    </a:schemeClr>
                  </a:outerShdw>
                </a:effectLst>
              </a:rPr>
              <a:t>فسري : لا يصنف العلماء الفيروسات ضمن الكائنات الحية</a:t>
            </a:r>
            <a:endParaRPr lang="ar-SA" sz="3600" b="1"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C0599EE4-8730-4025-B29D-8D253B0EAA1B}"/>
              </a:ext>
            </a:extLst>
          </p:cNvPr>
          <p:cNvSpPr/>
          <p:nvPr/>
        </p:nvSpPr>
        <p:spPr>
          <a:xfrm>
            <a:off x="7416176" y="3499898"/>
            <a:ext cx="2520000" cy="461665"/>
          </a:xfrm>
          <a:prstGeom prst="rect">
            <a:avLst/>
          </a:prstGeom>
          <a:solidFill>
            <a:srgbClr val="ABF7CD"/>
          </a:solidFill>
          <a:ln w="38100">
            <a:solidFill>
              <a:schemeClr val="tx1"/>
            </a:solidFill>
          </a:ln>
        </p:spPr>
        <p:txBody>
          <a:bodyPr wrap="square" lIns="91440" tIns="45720" rIns="91440" bIns="45720">
            <a:spAutoFit/>
          </a:bodyPr>
          <a:lstStyle/>
          <a:p>
            <a:pPr algn="ctr"/>
            <a:endParaRPr lang="ar-SA" sz="2400" b="0" cap="none" spc="0" dirty="0">
              <a:ln w="0"/>
              <a:solidFill>
                <a:schemeClr val="tx1"/>
              </a:solidFill>
              <a:effectLst>
                <a:outerShdw blurRad="38100" dist="19050" dir="2700000" algn="tl" rotWithShape="0">
                  <a:schemeClr val="dk1">
                    <a:alpha val="40000"/>
                  </a:schemeClr>
                </a:outerShdw>
              </a:effectLst>
            </a:endParaRPr>
          </a:p>
        </p:txBody>
      </p:sp>
      <p:sp>
        <p:nvSpPr>
          <p:cNvPr id="7" name="مستطيل 6">
            <a:extLst>
              <a:ext uri="{FF2B5EF4-FFF2-40B4-BE49-F238E27FC236}">
                <a16:creationId xmlns:a16="http://schemas.microsoft.com/office/drawing/2014/main" id="{0F54A769-4691-43A8-8425-BD9935451D33}"/>
              </a:ext>
            </a:extLst>
          </p:cNvPr>
          <p:cNvSpPr/>
          <p:nvPr/>
        </p:nvSpPr>
        <p:spPr>
          <a:xfrm>
            <a:off x="6159213" y="4869160"/>
            <a:ext cx="2520000" cy="461665"/>
          </a:xfrm>
          <a:prstGeom prst="rect">
            <a:avLst/>
          </a:prstGeom>
          <a:solidFill>
            <a:srgbClr val="BFFEFE"/>
          </a:solidFill>
          <a:ln w="38100">
            <a:solidFill>
              <a:schemeClr val="tx1"/>
            </a:solidFill>
          </a:ln>
        </p:spPr>
        <p:txBody>
          <a:bodyPr wrap="square" lIns="91440" tIns="45720" rIns="91440" bIns="45720">
            <a:spAutoFit/>
          </a:bodyPr>
          <a:lstStyle/>
          <a:p>
            <a:pPr algn="ctr"/>
            <a:endParaRPr lang="ar-SA" sz="2400" b="0" cap="none" spc="0" dirty="0">
              <a:ln w="0"/>
              <a:solidFill>
                <a:schemeClr val="tx1"/>
              </a:solidFill>
              <a:effectLst>
                <a:outerShdw blurRad="38100" dist="19050" dir="2700000" algn="tl" rotWithShape="0">
                  <a:schemeClr val="dk1">
                    <a:alpha val="40000"/>
                  </a:schemeClr>
                </a:outerShdw>
              </a:effectLst>
            </a:endParaRPr>
          </a:p>
        </p:txBody>
      </p:sp>
      <p:sp>
        <p:nvSpPr>
          <p:cNvPr id="16" name="مستطيل مستدير الزوايا 24">
            <a:extLst>
              <a:ext uri="{FF2B5EF4-FFF2-40B4-BE49-F238E27FC236}">
                <a16:creationId xmlns:a16="http://schemas.microsoft.com/office/drawing/2014/main" id="{CF9C4438-7FEC-4934-83D8-07760ED38A5D}"/>
              </a:ext>
            </a:extLst>
          </p:cNvPr>
          <p:cNvSpPr/>
          <p:nvPr/>
        </p:nvSpPr>
        <p:spPr>
          <a:xfrm>
            <a:off x="244902" y="906466"/>
            <a:ext cx="9689052" cy="1532334"/>
          </a:xfrm>
          <a:prstGeom prst="roundRect">
            <a:avLst/>
          </a:prstGeom>
          <a:solidFill>
            <a:srgbClr val="FFFF99"/>
          </a:solidFill>
          <a:ln w="38100">
            <a:solidFill>
              <a:schemeClr val="tx1"/>
            </a:solidFill>
          </a:ln>
        </p:spPr>
        <p:txBody>
          <a:bodyPr wrap="square" lIns="91440" tIns="45720" rIns="91440" bIns="45720">
            <a:spAutoFit/>
          </a:bodyPr>
          <a:lstStyle/>
          <a:p>
            <a:pPr algn="ctr"/>
            <a:r>
              <a:rPr lang="ar-SA" sz="2800" b="1" dirty="0">
                <a:ln w="0"/>
                <a:effectLst>
                  <a:outerShdw blurRad="38100" dist="19050" dir="2700000" algn="tl" rotWithShape="0">
                    <a:schemeClr val="dk1">
                      <a:alpha val="40000"/>
                    </a:schemeClr>
                  </a:outerShdw>
                </a:effectLst>
              </a:rPr>
              <a:t>لمعرفة الأسباب إقرائي مع زميلاتكـِ في المجموعة عن(الفيروسات ) ص() من الكتاب المقرر ثم ضعي</a:t>
            </a:r>
            <a:r>
              <a:rPr lang="ar-SA" sz="2800" b="1" dirty="0">
                <a:ln w="0"/>
                <a:effectLst>
                  <a:outerShdw blurRad="38100" dist="19050" dir="2700000" algn="tl" rotWithShape="0">
                    <a:schemeClr val="dk1">
                      <a:alpha val="40000"/>
                    </a:schemeClr>
                  </a:outerShdw>
                </a:effectLst>
                <a:latin typeface="Agency FB" panose="020B0503020202020204" pitchFamily="34" charset="0"/>
              </a:rPr>
              <a:t>√ أمام كلمة حقيقية إذا كانت الجملة صحيحة</a:t>
            </a:r>
          </a:p>
          <a:p>
            <a:pPr algn="ctr"/>
            <a:r>
              <a:rPr lang="ar-SA" sz="2800" b="1" dirty="0">
                <a:ln w="0"/>
                <a:effectLst>
                  <a:outerShdw blurRad="38100" dist="19050" dir="2700000" algn="tl" rotWithShape="0">
                    <a:schemeClr val="dk1">
                      <a:alpha val="40000"/>
                    </a:schemeClr>
                  </a:outerShdw>
                </a:effectLst>
                <a:latin typeface="Agency FB" panose="020B0503020202020204" pitchFamily="34" charset="0"/>
              </a:rPr>
              <a:t>أو</a:t>
            </a:r>
            <a:r>
              <a:rPr lang="ar-SA" sz="2800" b="1" dirty="0">
                <a:ln w="0"/>
                <a:effectLst>
                  <a:outerShdw blurRad="38100" dist="19050" dir="2700000" algn="tl" rotWithShape="0">
                    <a:schemeClr val="dk1">
                      <a:alpha val="40000"/>
                    </a:schemeClr>
                  </a:outerShdw>
                </a:effectLst>
              </a:rPr>
              <a:t> ضعي</a:t>
            </a:r>
            <a:r>
              <a:rPr lang="ar-SA" sz="2800" b="1" dirty="0">
                <a:ln w="0"/>
                <a:effectLst>
                  <a:outerShdw blurRad="38100" dist="19050" dir="2700000" algn="tl" rotWithShape="0">
                    <a:schemeClr val="dk1">
                      <a:alpha val="40000"/>
                    </a:schemeClr>
                  </a:outerShdw>
                </a:effectLst>
                <a:latin typeface="Agency FB" panose="020B0503020202020204" pitchFamily="34" charset="0"/>
              </a:rPr>
              <a:t>√ أمام كلمة ادعاء إذا كانت الجملة غير صحيحة</a:t>
            </a:r>
            <a:endParaRPr lang="ar-SA" sz="2800" b="1" cap="none" spc="0" dirty="0">
              <a:ln w="0"/>
              <a:solidFill>
                <a:schemeClr val="tx1"/>
              </a:solidFill>
              <a:effectLst>
                <a:outerShdw blurRad="38100" dist="19050" dir="2700000" algn="tl" rotWithShape="0">
                  <a:schemeClr val="dk1">
                    <a:alpha val="40000"/>
                  </a:schemeClr>
                </a:outerShdw>
              </a:effectLst>
            </a:endParaRPr>
          </a:p>
        </p:txBody>
      </p:sp>
      <p:pic>
        <p:nvPicPr>
          <p:cNvPr id="17" name="Picture 2" descr="clock animated gif pic">
            <a:extLst>
              <a:ext uri="{FF2B5EF4-FFF2-40B4-BE49-F238E27FC236}">
                <a16:creationId xmlns:a16="http://schemas.microsoft.com/office/drawing/2014/main" id="{726D0429-010B-4F35-AF65-FABD5F2AACED}"/>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89663" y="836712"/>
            <a:ext cx="1800199" cy="1018653"/>
          </a:xfrm>
          <a:prstGeom prst="rect">
            <a:avLst/>
          </a:prstGeom>
          <a:noFill/>
          <a:extLst>
            <a:ext uri="{909E8E84-426E-40DD-AFC4-6F175D3DCCD1}">
              <a14:hiddenFill xmlns:a14="http://schemas.microsoft.com/office/drawing/2010/main">
                <a:solidFill>
                  <a:srgbClr val="FFFFFF"/>
                </a:solidFill>
              </a14:hiddenFill>
            </a:ext>
          </a:extLst>
        </p:spPr>
      </p:pic>
      <p:sp>
        <p:nvSpPr>
          <p:cNvPr id="18" name="مستطيل 17">
            <a:extLst>
              <a:ext uri="{FF2B5EF4-FFF2-40B4-BE49-F238E27FC236}">
                <a16:creationId xmlns:a16="http://schemas.microsoft.com/office/drawing/2014/main" id="{33681D8A-667C-4B7D-8761-8C4715C47CC8}"/>
              </a:ext>
            </a:extLst>
          </p:cNvPr>
          <p:cNvSpPr/>
          <p:nvPr/>
        </p:nvSpPr>
        <p:spPr>
          <a:xfrm>
            <a:off x="10054102" y="1915580"/>
            <a:ext cx="1835760" cy="523220"/>
          </a:xfrm>
          <a:prstGeom prst="rect">
            <a:avLst/>
          </a:prstGeom>
          <a:noFill/>
        </p:spPr>
        <p:txBody>
          <a:bodyPr wrap="none" lIns="91440" tIns="45720" rIns="91440" bIns="45720">
            <a:spAutoFit/>
          </a:bodyPr>
          <a:lstStyle/>
          <a:p>
            <a:pPr algn="ctr"/>
            <a:r>
              <a:rPr lang="ar-SA" sz="2800" dirty="0">
                <a:ln w="0"/>
                <a:effectLst>
                  <a:outerShdw blurRad="38100" dist="19050" dir="2700000" algn="tl" rotWithShape="0">
                    <a:schemeClr val="dk1">
                      <a:alpha val="40000"/>
                    </a:schemeClr>
                  </a:outerShdw>
                </a:effectLst>
              </a:rPr>
              <a:t>الزمن</a:t>
            </a:r>
            <a:r>
              <a:rPr lang="en-US" sz="2800" b="0" cap="none" spc="0" dirty="0">
                <a:ln w="0"/>
                <a:solidFill>
                  <a:schemeClr val="tx1"/>
                </a:solidFill>
                <a:effectLst>
                  <a:outerShdw blurRad="38100" dist="19050" dir="2700000" algn="tl" rotWithShape="0">
                    <a:schemeClr val="dk1">
                      <a:alpha val="40000"/>
                    </a:schemeClr>
                  </a:outerShdw>
                </a:effectLst>
              </a:rPr>
              <a:t>5 </a:t>
            </a:r>
            <a:r>
              <a:rPr lang="ar-SA" sz="2800" b="0" cap="none" spc="0" dirty="0">
                <a:ln w="0"/>
                <a:solidFill>
                  <a:schemeClr val="tx1"/>
                </a:solidFill>
                <a:effectLst>
                  <a:outerShdw blurRad="38100" dist="19050" dir="2700000" algn="tl" rotWithShape="0">
                    <a:schemeClr val="dk1">
                      <a:alpha val="40000"/>
                    </a:schemeClr>
                  </a:outerShdw>
                </a:effectLst>
              </a:rPr>
              <a:t>:دقيقة </a:t>
            </a:r>
          </a:p>
        </p:txBody>
      </p:sp>
      <p:graphicFrame>
        <p:nvGraphicFramePr>
          <p:cNvPr id="19" name="جدول 18">
            <a:extLst>
              <a:ext uri="{FF2B5EF4-FFF2-40B4-BE49-F238E27FC236}">
                <a16:creationId xmlns:a16="http://schemas.microsoft.com/office/drawing/2014/main" id="{3868B368-1611-4A3D-8CB7-706D62A131E3}"/>
              </a:ext>
            </a:extLst>
          </p:cNvPr>
          <p:cNvGraphicFramePr>
            <a:graphicFrameLocks noGrp="1"/>
          </p:cNvGraphicFramePr>
          <p:nvPr>
            <p:extLst>
              <p:ext uri="{D42A27DB-BD31-4B8C-83A1-F6EECF244321}">
                <p14:modId xmlns:p14="http://schemas.microsoft.com/office/powerpoint/2010/main" val="4171387643"/>
              </p:ext>
            </p:extLst>
          </p:nvPr>
        </p:nvGraphicFramePr>
        <p:xfrm>
          <a:off x="167234" y="2510846"/>
          <a:ext cx="11808000" cy="4297680"/>
        </p:xfrm>
        <a:graphic>
          <a:graphicData uri="http://schemas.openxmlformats.org/drawingml/2006/table">
            <a:tbl>
              <a:tblPr rtl="1" firstRow="1" bandRow="1">
                <a:tableStyleId>{5C22544A-7EE6-4342-B048-85BDC9FD1C3A}</a:tableStyleId>
              </a:tblPr>
              <a:tblGrid>
                <a:gridCol w="9648000">
                  <a:extLst>
                    <a:ext uri="{9D8B030D-6E8A-4147-A177-3AD203B41FA5}">
                      <a16:colId xmlns:a16="http://schemas.microsoft.com/office/drawing/2014/main" val="3055519698"/>
                    </a:ext>
                  </a:extLst>
                </a:gridCol>
                <a:gridCol w="1080000">
                  <a:extLst>
                    <a:ext uri="{9D8B030D-6E8A-4147-A177-3AD203B41FA5}">
                      <a16:colId xmlns:a16="http://schemas.microsoft.com/office/drawing/2014/main" val="1270744765"/>
                    </a:ext>
                  </a:extLst>
                </a:gridCol>
                <a:gridCol w="1080000">
                  <a:extLst>
                    <a:ext uri="{9D8B030D-6E8A-4147-A177-3AD203B41FA5}">
                      <a16:colId xmlns:a16="http://schemas.microsoft.com/office/drawing/2014/main" val="1846546127"/>
                    </a:ext>
                  </a:extLst>
                </a:gridCol>
              </a:tblGrid>
              <a:tr h="515674">
                <a:tc>
                  <a:txBody>
                    <a:bodyPr/>
                    <a:lstStyle/>
                    <a:p>
                      <a:pPr algn="ctr" rtl="1"/>
                      <a:r>
                        <a:rPr lang="ar-SA" sz="3000" dirty="0"/>
                        <a:t>العبارات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15F35F"/>
                    </a:solidFill>
                  </a:tcPr>
                </a:tc>
                <a:tc>
                  <a:txBody>
                    <a:bodyPr/>
                    <a:lstStyle/>
                    <a:p>
                      <a:pPr rtl="1"/>
                      <a:r>
                        <a:rPr lang="ar-SA" sz="2800" dirty="0">
                          <a:solidFill>
                            <a:schemeClr val="tx1"/>
                          </a:solidFill>
                        </a:rPr>
                        <a:t>حقيقة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15F35F"/>
                    </a:solidFill>
                  </a:tcPr>
                </a:tc>
                <a:tc>
                  <a:txBody>
                    <a:bodyPr/>
                    <a:lstStyle/>
                    <a:p>
                      <a:pPr rtl="1"/>
                      <a:r>
                        <a:rPr lang="ar-SA" sz="2800" dirty="0">
                          <a:solidFill>
                            <a:schemeClr val="tx1"/>
                          </a:solidFill>
                        </a:rPr>
                        <a:t>أدعاء</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15F35F"/>
                    </a:solidFill>
                  </a:tcPr>
                </a:tc>
                <a:extLst>
                  <a:ext uri="{0D108BD9-81ED-4DB2-BD59-A6C34878D82A}">
                    <a16:rowId xmlns:a16="http://schemas.microsoft.com/office/drawing/2014/main" val="4186469437"/>
                  </a:ext>
                </a:extLst>
              </a:tr>
              <a:tr h="37084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3000" b="0" cap="none" spc="0" dirty="0">
                          <a:ln w="0"/>
                          <a:solidFill>
                            <a:schemeClr val="tx1"/>
                          </a:solidFill>
                          <a:effectLst>
                            <a:outerShdw blurRad="38100" dist="19050" dir="2700000" algn="tl" rotWithShape="0">
                              <a:schemeClr val="dk1">
                                <a:alpha val="40000"/>
                              </a:schemeClr>
                            </a:outerShdw>
                          </a:effectLst>
                        </a:rPr>
                        <a:t>لان الفيروسات جدارها الخلوي يتركب من سكريات معقدة هي الجلايكوجين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2350713"/>
                  </a:ext>
                </a:extLst>
              </a:tr>
              <a:tr h="37084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sz="3000" b="0" cap="none" spc="0" dirty="0">
                          <a:ln w="0"/>
                          <a:solidFill>
                            <a:schemeClr val="tx1"/>
                          </a:solidFill>
                          <a:effectLst>
                            <a:outerShdw blurRad="38100" dist="19050" dir="2700000" algn="tl" rotWithShape="0">
                              <a:schemeClr val="dk1">
                                <a:alpha val="40000"/>
                              </a:schemeClr>
                            </a:outerShdw>
                          </a:effectLst>
                        </a:rPr>
                        <a:t>لأن الفيروسات لا تتكون من خلايا وليس لديها </a:t>
                      </a:r>
                      <a:r>
                        <a:rPr lang="ar-SA" sz="3000" b="0" cap="none" spc="0" dirty="0" err="1">
                          <a:ln w="0"/>
                          <a:solidFill>
                            <a:schemeClr val="tx1"/>
                          </a:solidFill>
                          <a:effectLst>
                            <a:outerShdw blurRad="38100" dist="19050" dir="2700000" algn="tl" rotWithShape="0">
                              <a:schemeClr val="dk1">
                                <a:alpha val="40000"/>
                              </a:schemeClr>
                            </a:outerShdw>
                          </a:effectLst>
                        </a:rPr>
                        <a:t>عضيات</a:t>
                      </a:r>
                      <a:r>
                        <a:rPr lang="ar-SA" sz="3000" b="0" cap="none" spc="0" dirty="0">
                          <a:ln w="0"/>
                          <a:solidFill>
                            <a:schemeClr val="tx1"/>
                          </a:solidFill>
                          <a:effectLst>
                            <a:outerShdw blurRad="38100" dist="19050" dir="2700000" algn="tl" rotWithShape="0">
                              <a:schemeClr val="dk1">
                                <a:alpha val="40000"/>
                              </a:schemeClr>
                            </a:outerShdw>
                          </a:effectLst>
                        </a:rPr>
                        <a:t> لتحصل على الغذاء</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4599451"/>
                  </a:ext>
                </a:extLst>
              </a:tr>
              <a:tr h="370840">
                <a:tc>
                  <a:txBody>
                    <a:bodyPr/>
                    <a:lstStyle/>
                    <a:p>
                      <a:pPr rtl="1"/>
                      <a:r>
                        <a:rPr lang="ar-SA" sz="3000" b="0" cap="none" spc="0" dirty="0">
                          <a:ln w="0"/>
                          <a:solidFill>
                            <a:schemeClr val="tx1"/>
                          </a:solidFill>
                          <a:effectLst>
                            <a:outerShdw blurRad="38100" dist="19050" dir="2700000" algn="tl" rotWithShape="0">
                              <a:schemeClr val="dk1">
                                <a:alpha val="40000"/>
                              </a:schemeClr>
                            </a:outerShdw>
                          </a:effectLst>
                        </a:rPr>
                        <a:t>أن الفيروسات لا تتحرك و </a:t>
                      </a:r>
                      <a:r>
                        <a:rPr lang="ar-SA" sz="3000" b="0" cap="none" spc="0" dirty="0" err="1">
                          <a:ln w="0"/>
                          <a:solidFill>
                            <a:schemeClr val="tx1"/>
                          </a:solidFill>
                          <a:effectLst>
                            <a:outerShdw blurRad="38100" dist="19050" dir="2700000" algn="tl" rotWithShape="0">
                              <a:schemeClr val="dk1">
                                <a:alpha val="40000"/>
                              </a:schemeClr>
                            </a:outerShdw>
                          </a:effectLst>
                        </a:rPr>
                        <a:t>لاتتكاثر</a:t>
                      </a:r>
                      <a:r>
                        <a:rPr lang="ar-SA" sz="3000" b="0" cap="none" spc="0" dirty="0">
                          <a:ln w="0"/>
                          <a:solidFill>
                            <a:schemeClr val="tx1"/>
                          </a:solidFill>
                          <a:effectLst>
                            <a:outerShdw blurRad="38100" dist="19050" dir="2700000" algn="tl" rotWithShape="0">
                              <a:schemeClr val="dk1">
                                <a:alpha val="40000"/>
                              </a:schemeClr>
                            </a:outerShdw>
                          </a:effectLst>
                        </a:rPr>
                        <a:t> بنفسها دون الاعتماد على المخلوقات الأخرى </a:t>
                      </a:r>
                      <a:endParaRPr lang="ar-SA" sz="30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7553239"/>
                  </a:ext>
                </a:extLst>
              </a:tr>
              <a:tr h="370840">
                <a:tc>
                  <a:txBody>
                    <a:bodyPr/>
                    <a:lstStyle/>
                    <a:p>
                      <a:pPr algn="r"/>
                      <a:r>
                        <a:rPr lang="ar-SA" sz="3000" b="0" cap="none" spc="0" dirty="0">
                          <a:ln w="0"/>
                          <a:solidFill>
                            <a:schemeClr val="tx1"/>
                          </a:solidFill>
                          <a:effectLst>
                            <a:outerShdw blurRad="38100" dist="19050" dir="2700000" algn="tl" rotWithShape="0">
                              <a:schemeClr val="dk1">
                                <a:alpha val="40000"/>
                              </a:schemeClr>
                            </a:outerShdw>
                          </a:effectLst>
                        </a:rPr>
                        <a:t>لأن الفيروسات لا تتحمل درجات الحرارة العالية</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00030369"/>
                  </a:ext>
                </a:extLst>
              </a:tr>
              <a:tr h="370840">
                <a:tc>
                  <a:txBody>
                    <a:bodyPr/>
                    <a:lstStyle/>
                    <a:p>
                      <a:pPr algn="r"/>
                      <a:r>
                        <a:rPr lang="ar-SA" sz="3000" b="0" cap="none" spc="0" dirty="0">
                          <a:ln w="0"/>
                          <a:solidFill>
                            <a:schemeClr val="tx1"/>
                          </a:solidFill>
                          <a:effectLst>
                            <a:outerShdw blurRad="38100" dist="19050" dir="2700000" algn="tl" rotWithShape="0">
                              <a:schemeClr val="dk1">
                                <a:alpha val="40000"/>
                              </a:schemeClr>
                            </a:outerShdw>
                          </a:effectLst>
                        </a:rPr>
                        <a:t>لأن النواة في الفيروسات صغيرة وجانبية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58024930"/>
                  </a:ext>
                </a:extLst>
              </a:tr>
              <a:tr h="370840">
                <a:tc>
                  <a:txBody>
                    <a:bodyPr/>
                    <a:lstStyle/>
                    <a:p>
                      <a:pPr algn="r"/>
                      <a:r>
                        <a:rPr lang="ar-SA" sz="3000" b="0" cap="none" spc="0" dirty="0">
                          <a:ln w="0"/>
                          <a:solidFill>
                            <a:schemeClr val="tx1"/>
                          </a:solidFill>
                          <a:effectLst>
                            <a:outerShdw blurRad="38100" dist="19050" dir="2700000" algn="tl" rotWithShape="0">
                              <a:schemeClr val="dk1">
                                <a:alpha val="40000"/>
                              </a:schemeClr>
                            </a:outerShdw>
                          </a:effectLst>
                        </a:rPr>
                        <a:t>الفيروسات لا تستطيع تكوين البروتينات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4322941"/>
                  </a:ext>
                </a:extLst>
              </a:tr>
            </a:tbl>
          </a:graphicData>
        </a:graphic>
      </p:graphicFrame>
    </p:spTree>
    <p:extLst>
      <p:ext uri="{BB962C8B-B14F-4D97-AF65-F5344CB8AC3E}">
        <p14:creationId xmlns:p14="http://schemas.microsoft.com/office/powerpoint/2010/main" val="3097679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178C4D22-89D2-4FDB-AACA-34569F62CDE7}"/>
              </a:ext>
            </a:extLst>
          </p:cNvPr>
          <p:cNvSpPr/>
          <p:nvPr/>
        </p:nvSpPr>
        <p:spPr>
          <a:xfrm>
            <a:off x="3473941" y="174277"/>
            <a:ext cx="5244117" cy="769441"/>
          </a:xfrm>
          <a:prstGeom prst="rect">
            <a:avLst/>
          </a:prstGeom>
          <a:solidFill>
            <a:srgbClr val="FFC5BB"/>
          </a:solidFill>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أضرار الفيروسات </a:t>
            </a:r>
          </a:p>
        </p:txBody>
      </p:sp>
      <p:sp>
        <p:nvSpPr>
          <p:cNvPr id="3" name="مستطيل 2">
            <a:extLst>
              <a:ext uri="{FF2B5EF4-FFF2-40B4-BE49-F238E27FC236}">
                <a16:creationId xmlns:a16="http://schemas.microsoft.com/office/drawing/2014/main" id="{B8B58E88-AE44-467F-AA41-9A5B4B8F685F}"/>
              </a:ext>
            </a:extLst>
          </p:cNvPr>
          <p:cNvSpPr/>
          <p:nvPr/>
        </p:nvSpPr>
        <p:spPr>
          <a:xfrm>
            <a:off x="9200271" y="1110677"/>
            <a:ext cx="2761758" cy="4832092"/>
          </a:xfrm>
          <a:prstGeom prst="rect">
            <a:avLst/>
          </a:prstGeom>
          <a:solidFill>
            <a:schemeClr val="accent4">
              <a:lumMod val="40000"/>
              <a:lumOff val="60000"/>
            </a:schemeClr>
          </a:solidFill>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تتسبب الفيروسات في إصابة النباتات والحيوانات والإنسان بالعديد من الأمراض  </a:t>
            </a:r>
          </a:p>
        </p:txBody>
      </p:sp>
      <p:pic>
        <p:nvPicPr>
          <p:cNvPr id="4" name="صورة 3">
            <a:extLst>
              <a:ext uri="{FF2B5EF4-FFF2-40B4-BE49-F238E27FC236}">
                <a16:creationId xmlns:a16="http://schemas.microsoft.com/office/drawing/2014/main" id="{3B4C1AF7-6026-46A9-9D39-7ABD518BAA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5657" y="151335"/>
            <a:ext cx="1721544" cy="815326"/>
          </a:xfrm>
          <a:prstGeom prst="rect">
            <a:avLst/>
          </a:prstGeom>
        </p:spPr>
      </p:pic>
      <p:pic>
        <p:nvPicPr>
          <p:cNvPr id="5" name="صورة 4">
            <a:extLst>
              <a:ext uri="{FF2B5EF4-FFF2-40B4-BE49-F238E27FC236}">
                <a16:creationId xmlns:a16="http://schemas.microsoft.com/office/drawing/2014/main" id="{FB783999-51E2-4EF7-8121-E09D30D327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32" t="649" r="15400" b="10101"/>
          <a:stretch/>
        </p:blipFill>
        <p:spPr>
          <a:xfrm>
            <a:off x="1445743" y="130181"/>
            <a:ext cx="1967694" cy="857634"/>
          </a:xfrm>
          <a:prstGeom prst="rect">
            <a:avLst/>
          </a:prstGeom>
        </p:spPr>
      </p:pic>
      <p:sp>
        <p:nvSpPr>
          <p:cNvPr id="6" name="AutoShape 2" descr="نتيجة بحث الصور عن انسان مريض كرتون">
            <a:extLst>
              <a:ext uri="{FF2B5EF4-FFF2-40B4-BE49-F238E27FC236}">
                <a16:creationId xmlns:a16="http://schemas.microsoft.com/office/drawing/2014/main" id="{A64A31E6-7E10-456B-8964-BF46DF360802}"/>
              </a:ext>
            </a:extLst>
          </p:cNvPr>
          <p:cNvSpPr>
            <a:spLocks noChangeAspect="1" noChangeArrowheads="1"/>
          </p:cNvSpPr>
          <p:nvPr/>
        </p:nvSpPr>
        <p:spPr bwMode="auto">
          <a:xfrm>
            <a:off x="4638859" y="1830757"/>
            <a:ext cx="440002"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A"/>
          </a:p>
        </p:txBody>
      </p:sp>
      <p:pic>
        <p:nvPicPr>
          <p:cNvPr id="7" name="صورة 6">
            <a:extLst>
              <a:ext uri="{FF2B5EF4-FFF2-40B4-BE49-F238E27FC236}">
                <a16:creationId xmlns:a16="http://schemas.microsoft.com/office/drawing/2014/main" id="{B7BFE470-30AA-4D13-96FA-C83E881D245E}"/>
              </a:ext>
            </a:extLst>
          </p:cNvPr>
          <p:cNvPicPr>
            <a:picLocks noChangeAspect="1"/>
          </p:cNvPicPr>
          <p:nvPr/>
        </p:nvPicPr>
        <p:blipFill>
          <a:blip r:embed="rId4"/>
          <a:stretch>
            <a:fillRect/>
          </a:stretch>
        </p:blipFill>
        <p:spPr>
          <a:xfrm>
            <a:off x="633046" y="1129952"/>
            <a:ext cx="8315923" cy="5472608"/>
          </a:xfrm>
          <a:prstGeom prst="rect">
            <a:avLst/>
          </a:prstGeom>
        </p:spPr>
      </p:pic>
    </p:spTree>
    <p:extLst>
      <p:ext uri="{BB962C8B-B14F-4D97-AF65-F5344CB8AC3E}">
        <p14:creationId xmlns:p14="http://schemas.microsoft.com/office/powerpoint/2010/main" val="1788909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98F7A34E-E9A5-4524-83F1-E10C23996943}"/>
              </a:ext>
            </a:extLst>
          </p:cNvPr>
          <p:cNvSpPr/>
          <p:nvPr/>
        </p:nvSpPr>
        <p:spPr>
          <a:xfrm>
            <a:off x="4776287" y="211655"/>
            <a:ext cx="4055919" cy="830997"/>
          </a:xfrm>
          <a:prstGeom prst="rect">
            <a:avLst/>
          </a:prstGeom>
          <a:solidFill>
            <a:srgbClr val="FFC000"/>
          </a:solidFill>
        </p:spPr>
        <p:txBody>
          <a:bodyPr wrap="none" lIns="91440" tIns="45720" rIns="91440" bIns="45720">
            <a:spAutoFit/>
          </a:bodyPr>
          <a:lstStyle/>
          <a:p>
            <a:pPr algn="ctr"/>
            <a:r>
              <a:rPr lang="ar-SA" sz="4400" b="1" dirty="0">
                <a:ln w="0"/>
                <a:solidFill>
                  <a:schemeClr val="bg1"/>
                </a:solidFill>
                <a:effectLst>
                  <a:outerShdw blurRad="38100" dist="19050" dir="2700000" algn="tl" rotWithShape="0">
                    <a:schemeClr val="dk1">
                      <a:alpha val="40000"/>
                    </a:schemeClr>
                  </a:outerShdw>
                </a:effectLst>
              </a:rPr>
              <a:t>استراتيجية</a:t>
            </a:r>
            <a:r>
              <a:rPr lang="ar-SA" sz="4800" b="1" dirty="0">
                <a:ln w="0"/>
                <a:solidFill>
                  <a:schemeClr val="bg1"/>
                </a:solidFill>
                <a:effectLst>
                  <a:outerShdw blurRad="38100" dist="19050" dir="2700000" algn="tl" rotWithShape="0">
                    <a:schemeClr val="dk1">
                      <a:alpha val="40000"/>
                    </a:schemeClr>
                  </a:outerShdw>
                </a:effectLst>
              </a:rPr>
              <a:t> السلسلة</a:t>
            </a:r>
            <a:endParaRPr lang="ar-SA" sz="4800" b="1" cap="none" spc="0" dirty="0">
              <a:ln w="0"/>
              <a:solidFill>
                <a:schemeClr val="bg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270262B7-7A35-4A8D-BBBE-8ACC144709BA}"/>
              </a:ext>
            </a:extLst>
          </p:cNvPr>
          <p:cNvSpPr/>
          <p:nvPr/>
        </p:nvSpPr>
        <p:spPr>
          <a:xfrm>
            <a:off x="2813539" y="1262411"/>
            <a:ext cx="9143999" cy="2308324"/>
          </a:xfrm>
          <a:prstGeom prst="rect">
            <a:avLst/>
          </a:prstGeom>
          <a:solidFill>
            <a:srgbClr val="FFFF7D"/>
          </a:solidFill>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بعد قراءتكن لجدول (2-3) أكتبن بعض من الامراض الفيروسية ـ كل مرض في قصاصة ـ ثم قمن بجمعها في سلسلة </a:t>
            </a:r>
          </a:p>
          <a:p>
            <a:pPr algn="ctr"/>
            <a:r>
              <a:rPr lang="ar-SA" sz="3600" dirty="0">
                <a:ln w="0"/>
                <a:effectLst>
                  <a:outerShdw blurRad="38100" dist="19050" dir="2700000" algn="tl" rotWithShape="0">
                    <a:schemeClr val="dk1">
                      <a:alpha val="40000"/>
                    </a:schemeClr>
                  </a:outerShdw>
                </a:effectLst>
              </a:rPr>
              <a:t>و</a:t>
            </a:r>
            <a:r>
              <a:rPr lang="ar-SA" sz="3600" b="0" cap="none" spc="0" dirty="0">
                <a:ln w="0"/>
                <a:solidFill>
                  <a:schemeClr val="tx1"/>
                </a:solidFill>
                <a:effectLst>
                  <a:outerShdw blurRad="38100" dist="19050" dir="2700000" algn="tl" rotWithShape="0">
                    <a:schemeClr val="dk1">
                      <a:alpha val="40000"/>
                    </a:schemeClr>
                  </a:outerShdw>
                </a:effectLst>
              </a:rPr>
              <a:t>ستفوز المجموعة التي ستُكون أطول سلسلة خلال خمس دقائق ... حظا موفقا    </a:t>
            </a:r>
          </a:p>
        </p:txBody>
      </p:sp>
      <p:pic>
        <p:nvPicPr>
          <p:cNvPr id="4" name="صورة 3">
            <a:extLst>
              <a:ext uri="{FF2B5EF4-FFF2-40B4-BE49-F238E27FC236}">
                <a16:creationId xmlns:a16="http://schemas.microsoft.com/office/drawing/2014/main" id="{D779E916-BD26-4912-8655-E9512DA88B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477" y="1288034"/>
            <a:ext cx="2160000" cy="2151610"/>
          </a:xfrm>
          <a:prstGeom prst="roundRect">
            <a:avLst>
              <a:gd name="adj" fmla="val 19601"/>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صورة 4">
            <a:extLst>
              <a:ext uri="{FF2B5EF4-FFF2-40B4-BE49-F238E27FC236}">
                <a16:creationId xmlns:a16="http://schemas.microsoft.com/office/drawing/2014/main" id="{E69048B4-7E94-4411-A738-0720CF8966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9875" y="3851632"/>
            <a:ext cx="1876197" cy="21240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مستطيل 5">
            <a:extLst>
              <a:ext uri="{FF2B5EF4-FFF2-40B4-BE49-F238E27FC236}">
                <a16:creationId xmlns:a16="http://schemas.microsoft.com/office/drawing/2014/main" id="{4814C091-36DA-407F-AC38-876A52AA2143}"/>
              </a:ext>
            </a:extLst>
          </p:cNvPr>
          <p:cNvSpPr/>
          <p:nvPr/>
        </p:nvSpPr>
        <p:spPr>
          <a:xfrm>
            <a:off x="335928" y="3851632"/>
            <a:ext cx="9356713" cy="2554545"/>
          </a:xfrm>
          <a:prstGeom prst="rect">
            <a:avLst/>
          </a:prstGeom>
          <a:solidFill>
            <a:srgbClr val="80F8A8"/>
          </a:solidFill>
        </p:spPr>
        <p:txBody>
          <a:bodyPr wrap="square" lIns="91440" tIns="45720" rIns="91440" bIns="45720">
            <a:spAutoFit/>
          </a:bodyPr>
          <a:lstStyle/>
          <a:p>
            <a:pPr algn="ctr"/>
            <a:r>
              <a:rPr lang="ar-SA" sz="3200" b="0" cap="none" spc="0" dirty="0">
                <a:ln w="0"/>
                <a:solidFill>
                  <a:schemeClr val="tx1"/>
                </a:solidFill>
                <a:effectLst>
                  <a:outerShdw blurRad="38100" dist="19050" dir="2700000" algn="tl" rotWithShape="0">
                    <a:schemeClr val="dk1">
                      <a:alpha val="40000"/>
                    </a:schemeClr>
                  </a:outerShdw>
                </a:effectLst>
              </a:rPr>
              <a:t>ملاحظات هامة</a:t>
            </a:r>
          </a:p>
          <a:p>
            <a:pPr algn="ctr"/>
            <a:r>
              <a:rPr lang="ar-SA" sz="3200" dirty="0">
                <a:ln w="0"/>
                <a:effectLst>
                  <a:outerShdw blurRad="38100" dist="19050" dir="2700000" algn="tl" rotWithShape="0">
                    <a:schemeClr val="dk1">
                      <a:alpha val="40000"/>
                    </a:schemeClr>
                  </a:outerShdw>
                </a:effectLst>
              </a:rPr>
              <a:t>*يجب أن تتحقق الشروط التالية في اثناء تأدية النشاط (السرعة والدقة والصحة والهدوء والتعاون)</a:t>
            </a:r>
          </a:p>
          <a:p>
            <a:pPr algn="ctr"/>
            <a:r>
              <a:rPr lang="ar-SA" sz="3200" b="0" cap="none" spc="0" dirty="0">
                <a:ln w="0"/>
                <a:solidFill>
                  <a:schemeClr val="tx1"/>
                </a:solidFill>
                <a:effectLst>
                  <a:outerShdw blurRad="38100" dist="19050" dir="2700000" algn="tl" rotWithShape="0">
                    <a:schemeClr val="dk1">
                      <a:alpha val="40000"/>
                    </a:schemeClr>
                  </a:outerShdw>
                </a:effectLst>
              </a:rPr>
              <a:t>*يمكنكن كذلك استشارت بعض من معلماتكن لأفادتكن عن الأمراض الفيروسية المنتشرة حديثا في المجتمع </a:t>
            </a:r>
          </a:p>
        </p:txBody>
      </p:sp>
    </p:spTree>
    <p:extLst>
      <p:ext uri="{BB962C8B-B14F-4D97-AF65-F5344CB8AC3E}">
        <p14:creationId xmlns:p14="http://schemas.microsoft.com/office/powerpoint/2010/main" val="4030691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DBEFDF09-2C5F-4A03-8BD3-CFCA8447B4F9}"/>
              </a:ext>
            </a:extLst>
          </p:cNvPr>
          <p:cNvSpPr/>
          <p:nvPr/>
        </p:nvSpPr>
        <p:spPr>
          <a:xfrm>
            <a:off x="5589005" y="114046"/>
            <a:ext cx="4203926" cy="923330"/>
          </a:xfrm>
          <a:prstGeom prst="rect">
            <a:avLst/>
          </a:prstGeom>
          <a:solidFill>
            <a:srgbClr val="FFFF00"/>
          </a:solidFill>
          <a:ln w="38100">
            <a:solidFill>
              <a:schemeClr val="tx1"/>
            </a:solidFill>
          </a:ln>
        </p:spPr>
        <p:txBody>
          <a:bodyPr wrap="square" lIns="91440" tIns="45720" rIns="91440" bIns="45720">
            <a:spAutoFit/>
          </a:bodyPr>
          <a:lstStyle/>
          <a:p>
            <a:pPr algn="ctr"/>
            <a:r>
              <a:rPr lang="ar-SA" sz="5400" dirty="0">
                <a:ln w="0"/>
                <a:effectLst>
                  <a:outerShdw blurRad="38100" dist="19050" dir="2700000" algn="tl" rotWithShape="0">
                    <a:schemeClr val="dk1">
                      <a:alpha val="40000"/>
                    </a:schemeClr>
                  </a:outerShdw>
                </a:effectLst>
              </a:rPr>
              <a:t>نشاط أثرائي </a:t>
            </a: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3" name="مستطيل 2">
            <a:extLst>
              <a:ext uri="{FF2B5EF4-FFF2-40B4-BE49-F238E27FC236}">
                <a16:creationId xmlns:a16="http://schemas.microsoft.com/office/drawing/2014/main" id="{3D37D14C-FA24-496F-8F98-D040D0263ED8}"/>
              </a:ext>
            </a:extLst>
          </p:cNvPr>
          <p:cNvSpPr/>
          <p:nvPr/>
        </p:nvSpPr>
        <p:spPr>
          <a:xfrm>
            <a:off x="4118306" y="1281173"/>
            <a:ext cx="7596000" cy="5184000"/>
          </a:xfrm>
          <a:prstGeom prst="rect">
            <a:avLst/>
          </a:prstGeom>
          <a:solidFill>
            <a:srgbClr val="ABF7CD"/>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ابحثي في مصادر المعلومات المختلفة حول أحد الأمراض الفيروسية (</a:t>
            </a:r>
            <a:r>
              <a:rPr lang="ar-SA" sz="4400" b="0" cap="none" spc="0" dirty="0" err="1">
                <a:ln w="0"/>
                <a:solidFill>
                  <a:schemeClr val="tx1"/>
                </a:solidFill>
                <a:effectLst>
                  <a:outerShdw blurRad="38100" dist="19050" dir="2700000" algn="tl" rotWithShape="0">
                    <a:schemeClr val="dk1">
                      <a:alpha val="40000"/>
                    </a:schemeClr>
                  </a:outerShdw>
                </a:effectLst>
              </a:rPr>
              <a:t>كالأيدز</a:t>
            </a:r>
            <a:r>
              <a:rPr lang="ar-SA" sz="4400" b="0" cap="none" spc="0" dirty="0">
                <a:ln w="0"/>
                <a:solidFill>
                  <a:schemeClr val="tx1"/>
                </a:solidFill>
                <a:effectLst>
                  <a:outerShdw blurRad="38100" dist="19050" dir="2700000" algn="tl" rotWithShape="0">
                    <a:schemeClr val="dk1">
                      <a:alpha val="40000"/>
                    </a:schemeClr>
                  </a:outerShdw>
                </a:effectLst>
              </a:rPr>
              <a:t> ـ </a:t>
            </a:r>
            <a:r>
              <a:rPr lang="ar-SA" sz="4400" b="0" cap="none" spc="0" dirty="0" err="1">
                <a:ln w="0"/>
                <a:solidFill>
                  <a:schemeClr val="tx1"/>
                </a:solidFill>
                <a:effectLst>
                  <a:outerShdw blurRad="38100" dist="19050" dir="2700000" algn="tl" rotWithShape="0">
                    <a:schemeClr val="dk1">
                      <a:alpha val="40000"/>
                    </a:schemeClr>
                  </a:outerShdw>
                </a:effectLst>
              </a:rPr>
              <a:t>الكورونا</a:t>
            </a:r>
            <a:r>
              <a:rPr lang="ar-SA" sz="4400" b="0" cap="none" spc="0" dirty="0">
                <a:ln w="0"/>
                <a:solidFill>
                  <a:schemeClr val="tx1"/>
                </a:solidFill>
                <a:effectLst>
                  <a:outerShdw blurRad="38100" dist="19050" dir="2700000" algn="tl" rotWithShape="0">
                    <a:schemeClr val="dk1">
                      <a:alpha val="40000"/>
                    </a:schemeClr>
                  </a:outerShdw>
                </a:effectLst>
              </a:rPr>
              <a:t> ـ أنفلونزا الطيور ـ ...الخ) ثم أكتبي بحثا مختصرا </a:t>
            </a:r>
            <a:r>
              <a:rPr lang="ar-SA" sz="4400" b="0" cap="none" spc="0">
                <a:ln w="0"/>
                <a:solidFill>
                  <a:schemeClr val="tx1"/>
                </a:solidFill>
                <a:effectLst>
                  <a:outerShdw blurRad="38100" dist="19050" dir="2700000" algn="tl" rotWithShape="0">
                    <a:schemeClr val="dk1">
                      <a:alpha val="40000"/>
                    </a:schemeClr>
                  </a:outerShdw>
                </a:effectLst>
              </a:rPr>
              <a:t>عنه موضح </a:t>
            </a:r>
            <a:r>
              <a:rPr lang="ar-SA" sz="4400" b="0" cap="none" spc="0" dirty="0">
                <a:ln w="0"/>
                <a:solidFill>
                  <a:schemeClr val="tx1"/>
                </a:solidFill>
                <a:effectLst>
                  <a:outerShdw blurRad="38100" dist="19050" dir="2700000" algn="tl" rotWithShape="0">
                    <a:schemeClr val="dk1">
                      <a:alpha val="40000"/>
                    </a:schemeClr>
                  </a:outerShdw>
                </a:effectLst>
              </a:rPr>
              <a:t>سببه وأعراضه وطرق انتقاله وكيفية الوقاية منه وناقشيه مع زميلاتكـِ في الصف ثم ضمنيه في ملف إنجازك</a:t>
            </a:r>
          </a:p>
        </p:txBody>
      </p:sp>
      <p:pic>
        <p:nvPicPr>
          <p:cNvPr id="4" name="صورة 3">
            <a:extLst>
              <a:ext uri="{FF2B5EF4-FFF2-40B4-BE49-F238E27FC236}">
                <a16:creationId xmlns:a16="http://schemas.microsoft.com/office/drawing/2014/main" id="{8B536B86-D35D-42B9-B4B4-8FC728A975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81131" y="575711"/>
            <a:ext cx="4203927" cy="6031778"/>
          </a:xfrm>
          <a:prstGeom prst="rect">
            <a:avLst/>
          </a:prstGeom>
        </p:spPr>
      </p:pic>
    </p:spTree>
    <p:extLst>
      <p:ext uri="{BB962C8B-B14F-4D97-AF65-F5344CB8AC3E}">
        <p14:creationId xmlns:p14="http://schemas.microsoft.com/office/powerpoint/2010/main" val="3395535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963232A-D4D5-4BA8-B293-00D8F0A06B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2991" y="459674"/>
            <a:ext cx="3757588" cy="4720302"/>
          </a:xfrm>
          <a:prstGeom prst="rect">
            <a:avLst/>
          </a:prstGeom>
        </p:spPr>
      </p:pic>
      <p:sp>
        <p:nvSpPr>
          <p:cNvPr id="3" name="مستطيل 2">
            <a:extLst>
              <a:ext uri="{FF2B5EF4-FFF2-40B4-BE49-F238E27FC236}">
                <a16:creationId xmlns:a16="http://schemas.microsoft.com/office/drawing/2014/main" id="{24BDE6B7-D960-41E1-A827-46E83F3968BD}"/>
              </a:ext>
            </a:extLst>
          </p:cNvPr>
          <p:cNvSpPr/>
          <p:nvPr/>
        </p:nvSpPr>
        <p:spPr>
          <a:xfrm>
            <a:off x="2729132" y="583453"/>
            <a:ext cx="5373859" cy="5078313"/>
          </a:xfrm>
          <a:prstGeom prst="rect">
            <a:avLst/>
          </a:prstGeom>
          <a:solidFill>
            <a:srgbClr val="F0D4CC"/>
          </a:solid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مرحبا أنا لجين من قناة المعرفة من قلب الحدث وقد جمعت بعض المعلومات وقمت بعمل هذا التقرير السريع </a:t>
            </a:r>
            <a:r>
              <a:rPr lang="ar-SA" sz="5400" dirty="0">
                <a:ln w="0"/>
                <a:effectLst>
                  <a:outerShdw blurRad="38100" dist="19050" dir="2700000" algn="tl" rotWithShape="0">
                    <a:schemeClr val="dk1">
                      <a:alpha val="40000"/>
                    </a:schemeClr>
                  </a:outerShdw>
                </a:effectLst>
              </a:rPr>
              <a:t>عن الفيروسات  </a:t>
            </a:r>
          </a:p>
        </p:txBody>
      </p:sp>
      <p:pic>
        <p:nvPicPr>
          <p:cNvPr id="4" name="صورة 3">
            <a:extLst>
              <a:ext uri="{FF2B5EF4-FFF2-40B4-BE49-F238E27FC236}">
                <a16:creationId xmlns:a16="http://schemas.microsoft.com/office/drawing/2014/main" id="{1D20D02E-0A3D-4124-96FE-033CB5EFDB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858" y="2377440"/>
            <a:ext cx="2596273" cy="4191640"/>
          </a:xfrm>
          <a:prstGeom prst="rect">
            <a:avLst/>
          </a:prstGeom>
        </p:spPr>
      </p:pic>
      <p:sp>
        <p:nvSpPr>
          <p:cNvPr id="5" name="مستطيل 4">
            <a:extLst>
              <a:ext uri="{FF2B5EF4-FFF2-40B4-BE49-F238E27FC236}">
                <a16:creationId xmlns:a16="http://schemas.microsoft.com/office/drawing/2014/main" id="{907A8B46-6793-4854-BB26-2DE4F4885282}"/>
              </a:ext>
            </a:extLst>
          </p:cNvPr>
          <p:cNvSpPr/>
          <p:nvPr/>
        </p:nvSpPr>
        <p:spPr>
          <a:xfrm>
            <a:off x="132859" y="136508"/>
            <a:ext cx="2117887" cy="646331"/>
          </a:xfrm>
          <a:prstGeom prst="rect">
            <a:avLst/>
          </a:prstGeom>
          <a:solidFill>
            <a:srgbClr val="00B050"/>
          </a:solid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قناة المعرفة  </a:t>
            </a:r>
          </a:p>
        </p:txBody>
      </p:sp>
      <p:sp>
        <p:nvSpPr>
          <p:cNvPr id="6" name="مستطيل 5">
            <a:extLst>
              <a:ext uri="{FF2B5EF4-FFF2-40B4-BE49-F238E27FC236}">
                <a16:creationId xmlns:a16="http://schemas.microsoft.com/office/drawing/2014/main" id="{DD3E3918-5E45-4A21-A452-C5BA0C2BF167}"/>
              </a:ext>
            </a:extLst>
          </p:cNvPr>
          <p:cNvSpPr/>
          <p:nvPr/>
        </p:nvSpPr>
        <p:spPr>
          <a:xfrm>
            <a:off x="9596319" y="5071799"/>
            <a:ext cx="1903085" cy="1446550"/>
          </a:xfrm>
          <a:prstGeom prst="rect">
            <a:avLst/>
          </a:prstGeom>
          <a:noFill/>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معلومات </a:t>
            </a:r>
          </a:p>
          <a:p>
            <a:pPr algn="ctr"/>
            <a:r>
              <a:rPr lang="ar-SA" sz="4400" b="0" cap="none" spc="0" dirty="0" err="1">
                <a:ln w="0"/>
                <a:solidFill>
                  <a:schemeClr val="tx1"/>
                </a:solidFill>
                <a:effectLst>
                  <a:outerShdw blurRad="38100" dist="19050" dir="2700000" algn="tl" rotWithShape="0">
                    <a:schemeClr val="dk1">
                      <a:alpha val="40000"/>
                    </a:schemeClr>
                  </a:outerShdw>
                </a:effectLst>
              </a:rPr>
              <a:t>أثرائية</a:t>
            </a:r>
            <a:r>
              <a:rPr lang="ar-SA" sz="4400" b="0" cap="none" spc="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866810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963232A-D4D5-4BA8-B293-00D8F0A06B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2991" y="459674"/>
            <a:ext cx="3757588" cy="4720302"/>
          </a:xfrm>
          <a:prstGeom prst="rect">
            <a:avLst/>
          </a:prstGeom>
        </p:spPr>
      </p:pic>
      <p:sp>
        <p:nvSpPr>
          <p:cNvPr id="3" name="مستطيل 2">
            <a:extLst>
              <a:ext uri="{FF2B5EF4-FFF2-40B4-BE49-F238E27FC236}">
                <a16:creationId xmlns:a16="http://schemas.microsoft.com/office/drawing/2014/main" id="{24BDE6B7-D960-41E1-A827-46E83F3968BD}"/>
              </a:ext>
            </a:extLst>
          </p:cNvPr>
          <p:cNvSpPr/>
          <p:nvPr/>
        </p:nvSpPr>
        <p:spPr>
          <a:xfrm>
            <a:off x="1744394" y="288920"/>
            <a:ext cx="6358597" cy="6093976"/>
          </a:xfrm>
          <a:prstGeom prst="rect">
            <a:avLst/>
          </a:prstGeom>
          <a:solidFill>
            <a:srgbClr val="F0D4CC"/>
          </a:solidFill>
        </p:spPr>
        <p:txBody>
          <a:bodyPr wrap="square" lIns="91440" tIns="45720" rIns="91440" bIns="45720">
            <a:spAutoFit/>
          </a:bodyPr>
          <a:lstStyle/>
          <a:p>
            <a:r>
              <a:rPr lang="ar-SA" sz="5400" b="1" dirty="0">
                <a:ea typeface="Monotype Koufi" pitchFamily="2" charset="-78"/>
              </a:rPr>
              <a:t>الفيروسات جسيمات حية متناهية في الصغر لا ترى بالمجهر الضوئي العادي ويمكن مشاهدتها باستخدام المجهر الالكتروني </a:t>
            </a:r>
          </a:p>
          <a:p>
            <a:r>
              <a:rPr lang="ar-SA" sz="5400" b="1" dirty="0">
                <a:ea typeface="Monotype Koufi" pitchFamily="2" charset="-78"/>
              </a:rPr>
              <a:t>وتتميز </a:t>
            </a:r>
            <a:r>
              <a:rPr lang="ar-SA" sz="6000" b="1" dirty="0"/>
              <a:t>الفيروسات عن البكتيريا بصغر حجمها</a:t>
            </a:r>
            <a:endParaRPr lang="ar-SA" sz="5400" b="0" cap="none" spc="0" dirty="0">
              <a:ln w="0"/>
              <a:solidFill>
                <a:schemeClr val="tx1"/>
              </a:solidFill>
              <a:effectLst>
                <a:outerShdw blurRad="38100" dist="19050" dir="2700000" algn="tl" rotWithShape="0">
                  <a:schemeClr val="dk1">
                    <a:alpha val="40000"/>
                  </a:schemeClr>
                </a:outerShdw>
              </a:effectLst>
            </a:endParaRPr>
          </a:p>
        </p:txBody>
      </p:sp>
      <p:pic>
        <p:nvPicPr>
          <p:cNvPr id="4" name="صورة 3">
            <a:extLst>
              <a:ext uri="{FF2B5EF4-FFF2-40B4-BE49-F238E27FC236}">
                <a16:creationId xmlns:a16="http://schemas.microsoft.com/office/drawing/2014/main" id="{1D20D02E-0A3D-4124-96FE-033CB5EFDB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858" y="3657600"/>
            <a:ext cx="2314920" cy="2911480"/>
          </a:xfrm>
          <a:prstGeom prst="rect">
            <a:avLst/>
          </a:prstGeom>
        </p:spPr>
      </p:pic>
      <p:sp>
        <p:nvSpPr>
          <p:cNvPr id="5" name="مستطيل 4">
            <a:extLst>
              <a:ext uri="{FF2B5EF4-FFF2-40B4-BE49-F238E27FC236}">
                <a16:creationId xmlns:a16="http://schemas.microsoft.com/office/drawing/2014/main" id="{907A8B46-6793-4854-BB26-2DE4F4885282}"/>
              </a:ext>
            </a:extLst>
          </p:cNvPr>
          <p:cNvSpPr/>
          <p:nvPr/>
        </p:nvSpPr>
        <p:spPr>
          <a:xfrm>
            <a:off x="132859" y="136508"/>
            <a:ext cx="2117887" cy="646331"/>
          </a:xfrm>
          <a:prstGeom prst="rect">
            <a:avLst/>
          </a:prstGeom>
          <a:solidFill>
            <a:srgbClr val="00B050"/>
          </a:solid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قناة المعرفة  </a:t>
            </a:r>
          </a:p>
        </p:txBody>
      </p:sp>
      <p:sp>
        <p:nvSpPr>
          <p:cNvPr id="6" name="مستطيل 5">
            <a:extLst>
              <a:ext uri="{FF2B5EF4-FFF2-40B4-BE49-F238E27FC236}">
                <a16:creationId xmlns:a16="http://schemas.microsoft.com/office/drawing/2014/main" id="{DD3E3918-5E45-4A21-A452-C5BA0C2BF167}"/>
              </a:ext>
            </a:extLst>
          </p:cNvPr>
          <p:cNvSpPr/>
          <p:nvPr/>
        </p:nvSpPr>
        <p:spPr>
          <a:xfrm>
            <a:off x="9596319" y="5071799"/>
            <a:ext cx="1903085" cy="1446550"/>
          </a:xfrm>
          <a:prstGeom prst="rect">
            <a:avLst/>
          </a:prstGeom>
          <a:noFill/>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معلومات </a:t>
            </a:r>
          </a:p>
          <a:p>
            <a:pPr algn="ctr"/>
            <a:r>
              <a:rPr lang="ar-SA" sz="4400" b="0" cap="none" spc="0" dirty="0" err="1">
                <a:ln w="0"/>
                <a:solidFill>
                  <a:schemeClr val="tx1"/>
                </a:solidFill>
                <a:effectLst>
                  <a:outerShdw blurRad="38100" dist="19050" dir="2700000" algn="tl" rotWithShape="0">
                    <a:schemeClr val="dk1">
                      <a:alpha val="40000"/>
                    </a:schemeClr>
                  </a:outerShdw>
                </a:effectLst>
              </a:rPr>
              <a:t>أثرائية</a:t>
            </a:r>
            <a:r>
              <a:rPr lang="ar-SA" sz="4400" b="0" cap="none" spc="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484872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963232A-D4D5-4BA8-B293-00D8F0A06B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56209" y="459674"/>
            <a:ext cx="3504370" cy="4720302"/>
          </a:xfrm>
          <a:prstGeom prst="rect">
            <a:avLst/>
          </a:prstGeom>
        </p:spPr>
      </p:pic>
      <p:sp>
        <p:nvSpPr>
          <p:cNvPr id="3" name="مستطيل 2">
            <a:extLst>
              <a:ext uri="{FF2B5EF4-FFF2-40B4-BE49-F238E27FC236}">
                <a16:creationId xmlns:a16="http://schemas.microsoft.com/office/drawing/2014/main" id="{24BDE6B7-D960-41E1-A827-46E83F3968BD}"/>
              </a:ext>
            </a:extLst>
          </p:cNvPr>
          <p:cNvSpPr/>
          <p:nvPr/>
        </p:nvSpPr>
        <p:spPr>
          <a:xfrm>
            <a:off x="2377355" y="288920"/>
            <a:ext cx="5852245" cy="5909310"/>
          </a:xfrm>
          <a:prstGeom prst="rect">
            <a:avLst/>
          </a:prstGeom>
          <a:solidFill>
            <a:srgbClr val="F0D4CC"/>
          </a:solidFill>
        </p:spPr>
        <p:txBody>
          <a:bodyPr wrap="square" lIns="91440" tIns="45720" rIns="91440" bIns="45720">
            <a:spAutoFit/>
          </a:bodyPr>
          <a:lstStyle/>
          <a:p>
            <a:pPr algn="ctr"/>
            <a:r>
              <a:rPr lang="ar-SA" sz="5400" b="1" dirty="0"/>
              <a:t>أن حجم أكبر فيروس لا يتجاوز نصف حجم بكتيريا.</a:t>
            </a:r>
            <a:endParaRPr lang="ar-SA" sz="4800" dirty="0">
              <a:ln w="0"/>
              <a:effectLst>
                <a:outerShdw blurRad="38100" dist="19050" dir="2700000" algn="tl" rotWithShape="0">
                  <a:schemeClr val="dk1">
                    <a:alpha val="40000"/>
                  </a:schemeClr>
                </a:outerShdw>
              </a:effectLst>
            </a:endParaRPr>
          </a:p>
          <a:p>
            <a:pPr algn="ctr"/>
            <a:r>
              <a:rPr lang="ar-SA" sz="5400" b="1" dirty="0">
                <a:ea typeface="Monotype Koufi" pitchFamily="2" charset="-78"/>
              </a:rPr>
              <a:t>ولهذا تستطيع الفيروسات النفاذ من خلال المرشحات البكتيرية </a:t>
            </a:r>
            <a:r>
              <a:rPr lang="ar-SA" sz="5400" b="1" cap="none" spc="0" dirty="0">
                <a:ln w="0"/>
                <a:solidFill>
                  <a:schemeClr val="tx1"/>
                </a:solidFill>
                <a:effectLst>
                  <a:outerShdw blurRad="38100" dist="19050" dir="2700000" algn="tl" rotWithShape="0">
                    <a:schemeClr val="dk1">
                      <a:alpha val="40000"/>
                    </a:schemeClr>
                  </a:outerShdw>
                </a:effectLst>
                <a:ea typeface="Monotype Koufi" pitchFamily="2" charset="-78"/>
              </a:rPr>
              <a:t>وهذا بعض من اشكال الفيروسات </a:t>
            </a:r>
            <a:endParaRPr lang="ar-SA" sz="8000" b="0" cap="none" spc="0" dirty="0">
              <a:ln w="0"/>
              <a:solidFill>
                <a:schemeClr val="tx1"/>
              </a:solidFill>
              <a:effectLst>
                <a:outerShdw blurRad="38100" dist="19050" dir="2700000" algn="tl" rotWithShape="0">
                  <a:schemeClr val="dk1">
                    <a:alpha val="40000"/>
                  </a:schemeClr>
                </a:outerShdw>
              </a:effectLst>
            </a:endParaRPr>
          </a:p>
        </p:txBody>
      </p:sp>
      <p:pic>
        <p:nvPicPr>
          <p:cNvPr id="4" name="صورة 3">
            <a:extLst>
              <a:ext uri="{FF2B5EF4-FFF2-40B4-BE49-F238E27FC236}">
                <a16:creationId xmlns:a16="http://schemas.microsoft.com/office/drawing/2014/main" id="{1D20D02E-0A3D-4124-96FE-033CB5EFDB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858" y="3616059"/>
            <a:ext cx="2117886" cy="2911480"/>
          </a:xfrm>
          <a:prstGeom prst="rect">
            <a:avLst/>
          </a:prstGeom>
        </p:spPr>
      </p:pic>
      <p:sp>
        <p:nvSpPr>
          <p:cNvPr id="5" name="مستطيل 4">
            <a:extLst>
              <a:ext uri="{FF2B5EF4-FFF2-40B4-BE49-F238E27FC236}">
                <a16:creationId xmlns:a16="http://schemas.microsoft.com/office/drawing/2014/main" id="{907A8B46-6793-4854-BB26-2DE4F4885282}"/>
              </a:ext>
            </a:extLst>
          </p:cNvPr>
          <p:cNvSpPr/>
          <p:nvPr/>
        </p:nvSpPr>
        <p:spPr>
          <a:xfrm>
            <a:off x="132859" y="136508"/>
            <a:ext cx="2117887" cy="646331"/>
          </a:xfrm>
          <a:prstGeom prst="rect">
            <a:avLst/>
          </a:prstGeom>
          <a:solidFill>
            <a:srgbClr val="00B050"/>
          </a:solid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قناة المعرفة  </a:t>
            </a:r>
          </a:p>
        </p:txBody>
      </p:sp>
      <p:sp>
        <p:nvSpPr>
          <p:cNvPr id="6" name="مستطيل 5">
            <a:extLst>
              <a:ext uri="{FF2B5EF4-FFF2-40B4-BE49-F238E27FC236}">
                <a16:creationId xmlns:a16="http://schemas.microsoft.com/office/drawing/2014/main" id="{DD3E3918-5E45-4A21-A452-C5BA0C2BF167}"/>
              </a:ext>
            </a:extLst>
          </p:cNvPr>
          <p:cNvSpPr/>
          <p:nvPr/>
        </p:nvSpPr>
        <p:spPr>
          <a:xfrm>
            <a:off x="9596319" y="5071799"/>
            <a:ext cx="1903085" cy="1446550"/>
          </a:xfrm>
          <a:prstGeom prst="rect">
            <a:avLst/>
          </a:prstGeom>
          <a:noFill/>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معلومات </a:t>
            </a:r>
          </a:p>
          <a:p>
            <a:pPr algn="ctr"/>
            <a:r>
              <a:rPr lang="ar-SA" sz="4400" b="0" cap="none" spc="0" dirty="0" err="1">
                <a:ln w="0"/>
                <a:solidFill>
                  <a:schemeClr val="tx1"/>
                </a:solidFill>
                <a:effectLst>
                  <a:outerShdw blurRad="38100" dist="19050" dir="2700000" algn="tl" rotWithShape="0">
                    <a:schemeClr val="dk1">
                      <a:alpha val="40000"/>
                    </a:schemeClr>
                  </a:outerShdw>
                </a:effectLst>
              </a:rPr>
              <a:t>أثرائية</a:t>
            </a:r>
            <a:r>
              <a:rPr lang="ar-SA" sz="4400" b="0" cap="none" spc="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613187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837CE37A-D15D-443B-98E3-75C78BAC23A3}"/>
              </a:ext>
            </a:extLst>
          </p:cNvPr>
          <p:cNvSpPr/>
          <p:nvPr/>
        </p:nvSpPr>
        <p:spPr>
          <a:xfrm>
            <a:off x="4019148" y="155029"/>
            <a:ext cx="4153702" cy="923330"/>
          </a:xfrm>
          <a:prstGeom prst="rect">
            <a:avLst/>
          </a:prstGeom>
          <a:noFill/>
        </p:spPr>
        <p:txBody>
          <a:bodyPr wrap="none" lIns="91440" tIns="45720" rIns="91440" bIns="45720">
            <a:spAutoFit/>
          </a:bodyPr>
          <a:lstStyle/>
          <a:p>
            <a:pPr algn="ctr"/>
            <a:r>
              <a:rPr lang="ar-SA" sz="5400" b="1" dirty="0">
                <a:ln w="0"/>
                <a:effectLst>
                  <a:outerShdw blurRad="38100" dist="19050" dir="2700000" algn="tl" rotWithShape="0">
                    <a:schemeClr val="dk1">
                      <a:alpha val="40000"/>
                    </a:schemeClr>
                  </a:outerShdw>
                </a:effectLst>
              </a:rPr>
              <a:t>إستراتيجية من أنا</a:t>
            </a:r>
          </a:p>
        </p:txBody>
      </p:sp>
      <p:sp>
        <p:nvSpPr>
          <p:cNvPr id="3" name="مستطيل 2">
            <a:extLst>
              <a:ext uri="{FF2B5EF4-FFF2-40B4-BE49-F238E27FC236}">
                <a16:creationId xmlns:a16="http://schemas.microsoft.com/office/drawing/2014/main" id="{82CF7805-0CCE-403E-8F32-85D6A434491F}"/>
              </a:ext>
            </a:extLst>
          </p:cNvPr>
          <p:cNvSpPr/>
          <p:nvPr/>
        </p:nvSpPr>
        <p:spPr>
          <a:xfrm>
            <a:off x="3446075" y="3083489"/>
            <a:ext cx="5299849" cy="646331"/>
          </a:xfrm>
          <a:prstGeom prst="rect">
            <a:avLst/>
          </a:prstGeom>
        </p:spPr>
        <p:txBody>
          <a:bodyPr wrap="none">
            <a:spAutoFit/>
          </a:bodyPr>
          <a:lstStyle/>
          <a:p>
            <a:r>
              <a:rPr lang="ar-SA" sz="3600" dirty="0">
                <a:solidFill>
                  <a:schemeClr val="tx2"/>
                </a:solidFill>
              </a:rPr>
              <a:t>لمعرفتي حلي وبسرعة اللغز التالي:</a:t>
            </a:r>
          </a:p>
        </p:txBody>
      </p:sp>
      <p:graphicFrame>
        <p:nvGraphicFramePr>
          <p:cNvPr id="4" name="جدول 3">
            <a:extLst>
              <a:ext uri="{FF2B5EF4-FFF2-40B4-BE49-F238E27FC236}">
                <a16:creationId xmlns:a16="http://schemas.microsoft.com/office/drawing/2014/main" id="{F721B29A-0AD4-41B0-BBCC-98C0D9BA3F66}"/>
              </a:ext>
            </a:extLst>
          </p:cNvPr>
          <p:cNvGraphicFramePr>
            <a:graphicFrameLocks noGrp="1"/>
          </p:cNvGraphicFramePr>
          <p:nvPr>
            <p:extLst>
              <p:ext uri="{D42A27DB-BD31-4B8C-83A1-F6EECF244321}">
                <p14:modId xmlns:p14="http://schemas.microsoft.com/office/powerpoint/2010/main" val="149220487"/>
              </p:ext>
            </p:extLst>
          </p:nvPr>
        </p:nvGraphicFramePr>
        <p:xfrm>
          <a:off x="1536149" y="3729820"/>
          <a:ext cx="8820000" cy="1280160"/>
        </p:xfrm>
        <a:graphic>
          <a:graphicData uri="http://schemas.openxmlformats.org/drawingml/2006/table">
            <a:tbl>
              <a:tblPr rtl="1" firstRow="1" bandRow="1">
                <a:tableStyleId>{7DF18680-E054-41AD-8BC1-D1AEF772440D}</a:tableStyleId>
              </a:tblPr>
              <a:tblGrid>
                <a:gridCol w="1260000">
                  <a:extLst>
                    <a:ext uri="{9D8B030D-6E8A-4147-A177-3AD203B41FA5}">
                      <a16:colId xmlns:a16="http://schemas.microsoft.com/office/drawing/2014/main" val="20000"/>
                    </a:ext>
                  </a:extLst>
                </a:gridCol>
                <a:gridCol w="1260000">
                  <a:extLst>
                    <a:ext uri="{9D8B030D-6E8A-4147-A177-3AD203B41FA5}">
                      <a16:colId xmlns:a16="http://schemas.microsoft.com/office/drawing/2014/main" val="20001"/>
                    </a:ext>
                  </a:extLst>
                </a:gridCol>
                <a:gridCol w="1260000">
                  <a:extLst>
                    <a:ext uri="{9D8B030D-6E8A-4147-A177-3AD203B41FA5}">
                      <a16:colId xmlns:a16="http://schemas.microsoft.com/office/drawing/2014/main" val="20002"/>
                    </a:ext>
                  </a:extLst>
                </a:gridCol>
                <a:gridCol w="1260000">
                  <a:extLst>
                    <a:ext uri="{9D8B030D-6E8A-4147-A177-3AD203B41FA5}">
                      <a16:colId xmlns:a16="http://schemas.microsoft.com/office/drawing/2014/main" val="20003"/>
                    </a:ext>
                  </a:extLst>
                </a:gridCol>
                <a:gridCol w="1260000">
                  <a:extLst>
                    <a:ext uri="{9D8B030D-6E8A-4147-A177-3AD203B41FA5}">
                      <a16:colId xmlns:a16="http://schemas.microsoft.com/office/drawing/2014/main" val="20004"/>
                    </a:ext>
                  </a:extLst>
                </a:gridCol>
                <a:gridCol w="1260000">
                  <a:extLst>
                    <a:ext uri="{9D8B030D-6E8A-4147-A177-3AD203B41FA5}">
                      <a16:colId xmlns:a16="http://schemas.microsoft.com/office/drawing/2014/main" val="20005"/>
                    </a:ext>
                  </a:extLst>
                </a:gridCol>
                <a:gridCol w="1260000">
                  <a:extLst>
                    <a:ext uri="{9D8B030D-6E8A-4147-A177-3AD203B41FA5}">
                      <a16:colId xmlns:a16="http://schemas.microsoft.com/office/drawing/2014/main" val="20006"/>
                    </a:ext>
                  </a:extLst>
                </a:gridCol>
              </a:tblGrid>
              <a:tr h="607223">
                <a:tc>
                  <a:txBody>
                    <a:bodyPr/>
                    <a:lstStyle/>
                    <a:p>
                      <a:pPr algn="r" rtl="1"/>
                      <a:r>
                        <a:rPr lang="ar-SA" sz="3600" dirty="0">
                          <a:solidFill>
                            <a:schemeClr val="tx1"/>
                          </a:solidFill>
                        </a:rPr>
                        <a:t>    1</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19914"/>
                    </a:solidFill>
                  </a:tcPr>
                </a:tc>
                <a:tc>
                  <a:txBody>
                    <a:bodyPr/>
                    <a:lstStyle/>
                    <a:p>
                      <a:pPr algn="r" rtl="1"/>
                      <a:r>
                        <a:rPr lang="ar-SA" sz="3600" dirty="0">
                          <a:solidFill>
                            <a:schemeClr val="tx1"/>
                          </a:solidFill>
                        </a:rPr>
                        <a:t>    2</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19914"/>
                    </a:solidFill>
                  </a:tcPr>
                </a:tc>
                <a:tc>
                  <a:txBody>
                    <a:bodyPr/>
                    <a:lstStyle/>
                    <a:p>
                      <a:pPr algn="r" rtl="1"/>
                      <a:r>
                        <a:rPr lang="ar-SA" sz="3600" dirty="0">
                          <a:solidFill>
                            <a:schemeClr val="tx1"/>
                          </a:solidFill>
                        </a:rPr>
                        <a:t>    3</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19914"/>
                    </a:solidFill>
                  </a:tcPr>
                </a:tc>
                <a:tc>
                  <a:txBody>
                    <a:bodyPr/>
                    <a:lstStyle/>
                    <a:p>
                      <a:pPr algn="r" rtl="1"/>
                      <a:r>
                        <a:rPr lang="ar-SA" sz="3600" dirty="0">
                          <a:solidFill>
                            <a:schemeClr val="tx1"/>
                          </a:solidFill>
                        </a:rPr>
                        <a:t>    4</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19914"/>
                    </a:solidFill>
                  </a:tcPr>
                </a:tc>
                <a:tc>
                  <a:txBody>
                    <a:bodyPr/>
                    <a:lstStyle/>
                    <a:p>
                      <a:pPr algn="r" rtl="1"/>
                      <a:r>
                        <a:rPr lang="ar-SA" sz="3600" dirty="0">
                          <a:solidFill>
                            <a:schemeClr val="tx1"/>
                          </a:solidFill>
                        </a:rPr>
                        <a:t>   5</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19914"/>
                    </a:solidFill>
                  </a:tcPr>
                </a:tc>
                <a:tc>
                  <a:txBody>
                    <a:bodyPr/>
                    <a:lstStyle/>
                    <a:p>
                      <a:pPr algn="r" rtl="1"/>
                      <a:r>
                        <a:rPr lang="ar-SA" sz="3600" dirty="0">
                          <a:solidFill>
                            <a:schemeClr val="tx1"/>
                          </a:solidFill>
                        </a:rPr>
                        <a:t>   6</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19914"/>
                    </a:solidFill>
                  </a:tcPr>
                </a:tc>
                <a:tc>
                  <a:txBody>
                    <a:bodyPr/>
                    <a:lstStyle/>
                    <a:p>
                      <a:pPr algn="r" rtl="1"/>
                      <a:r>
                        <a:rPr lang="ar-SA" sz="3600" dirty="0">
                          <a:solidFill>
                            <a:schemeClr val="tx1"/>
                          </a:solidFill>
                        </a:rPr>
                        <a:t>   7</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19914"/>
                    </a:solidFill>
                  </a:tcPr>
                </a:tc>
                <a:extLst>
                  <a:ext uri="{0D108BD9-81ED-4DB2-BD59-A6C34878D82A}">
                    <a16:rowId xmlns:a16="http://schemas.microsoft.com/office/drawing/2014/main" val="10000"/>
                  </a:ext>
                </a:extLst>
              </a:tr>
              <a:tr h="607223">
                <a:tc>
                  <a:txBody>
                    <a:bodyPr/>
                    <a:lstStyle/>
                    <a:p>
                      <a:pPr algn="ctr" rtl="1"/>
                      <a:r>
                        <a:rPr lang="ar-SA" sz="3600" dirty="0"/>
                        <a:t>ا</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0D0D0"/>
                    </a:solidFill>
                  </a:tcPr>
                </a:tc>
                <a:tc>
                  <a:txBody>
                    <a:bodyPr/>
                    <a:lstStyle/>
                    <a:p>
                      <a:pPr algn="ctr" rtl="1"/>
                      <a:r>
                        <a:rPr lang="ar-SA" sz="3600" dirty="0"/>
                        <a:t>ل</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0D0D0"/>
                    </a:solidFill>
                  </a:tcPr>
                </a:tc>
                <a:tc>
                  <a:txBody>
                    <a:bodyPr/>
                    <a:lstStyle/>
                    <a:p>
                      <a:pPr algn="ctr" rtl="1"/>
                      <a:r>
                        <a:rPr lang="ar-SA" sz="3600" dirty="0"/>
                        <a:t>ف</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0D0D0"/>
                    </a:solidFill>
                  </a:tcPr>
                </a:tc>
                <a:tc>
                  <a:txBody>
                    <a:bodyPr/>
                    <a:lstStyle/>
                    <a:p>
                      <a:pPr algn="ctr" rtl="1"/>
                      <a:r>
                        <a:rPr lang="ar-SA" sz="3600" dirty="0"/>
                        <a:t>ي</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0D0D0"/>
                    </a:solidFill>
                  </a:tcPr>
                </a:tc>
                <a:tc>
                  <a:txBody>
                    <a:bodyPr/>
                    <a:lstStyle/>
                    <a:p>
                      <a:pPr algn="ctr" rtl="1"/>
                      <a:r>
                        <a:rPr lang="ar-SA" sz="3600" dirty="0"/>
                        <a:t>ر</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0D0D0"/>
                    </a:solidFill>
                  </a:tcPr>
                </a:tc>
                <a:tc>
                  <a:txBody>
                    <a:bodyPr/>
                    <a:lstStyle/>
                    <a:p>
                      <a:pPr algn="ctr" rtl="1"/>
                      <a:r>
                        <a:rPr lang="ar-SA" sz="3600" dirty="0"/>
                        <a:t>و</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0D0D0"/>
                    </a:solidFill>
                  </a:tcPr>
                </a:tc>
                <a:tc>
                  <a:txBody>
                    <a:bodyPr/>
                    <a:lstStyle/>
                    <a:p>
                      <a:pPr algn="ctr" rtl="1"/>
                      <a:r>
                        <a:rPr lang="ar-SA" sz="3600" dirty="0"/>
                        <a:t>س</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D0D0D0"/>
                    </a:solidFill>
                  </a:tcPr>
                </a:tc>
                <a:extLst>
                  <a:ext uri="{0D108BD9-81ED-4DB2-BD59-A6C34878D82A}">
                    <a16:rowId xmlns:a16="http://schemas.microsoft.com/office/drawing/2014/main" val="10001"/>
                  </a:ext>
                </a:extLst>
              </a:tr>
            </a:tbl>
          </a:graphicData>
        </a:graphic>
      </p:graphicFrame>
      <p:sp>
        <p:nvSpPr>
          <p:cNvPr id="5" name="مربع نص 4">
            <a:extLst>
              <a:ext uri="{FF2B5EF4-FFF2-40B4-BE49-F238E27FC236}">
                <a16:creationId xmlns:a16="http://schemas.microsoft.com/office/drawing/2014/main" id="{FF490BE4-07F0-4834-AA23-EB51291FB108}"/>
              </a:ext>
            </a:extLst>
          </p:cNvPr>
          <p:cNvSpPr txBox="1"/>
          <p:nvPr/>
        </p:nvSpPr>
        <p:spPr>
          <a:xfrm>
            <a:off x="1631591" y="4992037"/>
            <a:ext cx="8244408" cy="1754326"/>
          </a:xfrm>
          <a:prstGeom prst="rect">
            <a:avLst/>
          </a:prstGeom>
          <a:noFill/>
        </p:spPr>
        <p:txBody>
          <a:bodyPr wrap="square" rtlCol="1">
            <a:spAutoFit/>
          </a:bodyPr>
          <a:lstStyle/>
          <a:p>
            <a:r>
              <a:rPr lang="ar-SA" sz="3600" dirty="0"/>
              <a:t>أ\ 3+4 = حروف جر</a:t>
            </a:r>
          </a:p>
          <a:p>
            <a:r>
              <a:rPr lang="ar-SA" sz="3600" dirty="0"/>
              <a:t>ب\ 3+1+5+7= حروف تكون من يركب الفرس </a:t>
            </a:r>
          </a:p>
          <a:p>
            <a:r>
              <a:rPr lang="ar-SA" sz="3600" dirty="0"/>
              <a:t>ج\ 6+4+2= وادي في جهنم </a:t>
            </a:r>
          </a:p>
        </p:txBody>
      </p:sp>
      <p:grpSp>
        <p:nvGrpSpPr>
          <p:cNvPr id="6" name="مجموعة 5">
            <a:extLst>
              <a:ext uri="{FF2B5EF4-FFF2-40B4-BE49-F238E27FC236}">
                <a16:creationId xmlns:a16="http://schemas.microsoft.com/office/drawing/2014/main" id="{E0050C0A-2693-4339-B845-3EB4A43D90F3}"/>
              </a:ext>
            </a:extLst>
          </p:cNvPr>
          <p:cNvGrpSpPr/>
          <p:nvPr/>
        </p:nvGrpSpPr>
        <p:grpSpPr>
          <a:xfrm>
            <a:off x="-206902" y="1078358"/>
            <a:ext cx="12285239" cy="2651462"/>
            <a:chOff x="-70211" y="1078358"/>
            <a:chExt cx="8791327" cy="2651462"/>
          </a:xfrm>
        </p:grpSpPr>
        <p:sp>
          <p:nvSpPr>
            <p:cNvPr id="7" name="مربع نص 6">
              <a:extLst>
                <a:ext uri="{FF2B5EF4-FFF2-40B4-BE49-F238E27FC236}">
                  <a16:creationId xmlns:a16="http://schemas.microsoft.com/office/drawing/2014/main" id="{D0FA85A2-98A0-4D5C-9185-87ADF68A8F20}"/>
                </a:ext>
              </a:extLst>
            </p:cNvPr>
            <p:cNvSpPr txBox="1"/>
            <p:nvPr/>
          </p:nvSpPr>
          <p:spPr>
            <a:xfrm>
              <a:off x="-70211" y="1175275"/>
              <a:ext cx="7481334" cy="2554545"/>
            </a:xfrm>
            <a:prstGeom prst="rect">
              <a:avLst/>
            </a:prstGeom>
            <a:noFill/>
          </p:spPr>
          <p:txBody>
            <a:bodyPr wrap="square" rtlCol="1">
              <a:spAutoFit/>
            </a:bodyPr>
            <a:lstStyle/>
            <a:p>
              <a:r>
                <a:rPr lang="ar-SA" sz="4000" dirty="0">
                  <a:solidFill>
                    <a:schemeClr val="tx2"/>
                  </a:solidFill>
                </a:rPr>
                <a:t>أنا فارس من الفرسان , جمعت جيش من الشجعان لكي نغزو جسم الإنسان, وقف منا نصف مليون فارس أو يزيد, فوق رأس دبوس الحديد .فمن أنا ؟</a:t>
              </a:r>
            </a:p>
          </p:txBody>
        </p:sp>
        <p:pic>
          <p:nvPicPr>
            <p:cNvPr id="8" name="صورة 7">
              <a:extLst>
                <a:ext uri="{FF2B5EF4-FFF2-40B4-BE49-F238E27FC236}">
                  <a16:creationId xmlns:a16="http://schemas.microsoft.com/office/drawing/2014/main" id="{1820B4D8-F283-4D60-94C9-90283B5419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1123" y="1078358"/>
              <a:ext cx="1309993" cy="2350641"/>
            </a:xfrm>
            <a:prstGeom prst="rect">
              <a:avLst/>
            </a:prstGeom>
          </p:spPr>
        </p:pic>
      </p:grpSp>
      <p:grpSp>
        <p:nvGrpSpPr>
          <p:cNvPr id="9" name="مجموعة 8">
            <a:extLst>
              <a:ext uri="{FF2B5EF4-FFF2-40B4-BE49-F238E27FC236}">
                <a16:creationId xmlns:a16="http://schemas.microsoft.com/office/drawing/2014/main" id="{2F3C5CD0-FC76-4229-B91A-043EF38A500D}"/>
              </a:ext>
            </a:extLst>
          </p:cNvPr>
          <p:cNvGrpSpPr/>
          <p:nvPr/>
        </p:nvGrpSpPr>
        <p:grpSpPr>
          <a:xfrm>
            <a:off x="11225" y="1"/>
            <a:ext cx="2632920" cy="1213859"/>
            <a:chOff x="11225" y="1"/>
            <a:chExt cx="2632920" cy="1213859"/>
          </a:xfrm>
        </p:grpSpPr>
        <p:pic>
          <p:nvPicPr>
            <p:cNvPr id="10" name="Picture 2" descr="clock animated gif pic">
              <a:extLst>
                <a:ext uri="{FF2B5EF4-FFF2-40B4-BE49-F238E27FC236}">
                  <a16:creationId xmlns:a16="http://schemas.microsoft.com/office/drawing/2014/main" id="{A8E8A22B-26A0-4A37-9873-04B575A673F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5" y="1"/>
              <a:ext cx="1572493" cy="1213859"/>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00AE6805-AEC8-411C-B467-864F21F8EBDD}"/>
                </a:ext>
              </a:extLst>
            </p:cNvPr>
            <p:cNvSpPr/>
            <p:nvPr/>
          </p:nvSpPr>
          <p:spPr>
            <a:xfrm>
              <a:off x="1536149" y="116632"/>
              <a:ext cx="1107996" cy="954107"/>
            </a:xfrm>
            <a:prstGeom prst="rect">
              <a:avLst/>
            </a:prstGeom>
            <a:noFill/>
          </p:spPr>
          <p:txBody>
            <a:bodyPr wrap="none" lIns="91440" tIns="45720" rIns="91440" bIns="45720">
              <a:spAutoFit/>
            </a:bodyPr>
            <a:lstStyle/>
            <a:p>
              <a:pPr algn="ctr"/>
              <a:r>
                <a:rPr lang="ar-SA" sz="2800" dirty="0">
                  <a:ln w="0"/>
                  <a:effectLst>
                    <a:outerShdw blurRad="38100" dist="19050" dir="2700000" algn="tl" rotWithShape="0">
                      <a:schemeClr val="dk1">
                        <a:alpha val="40000"/>
                      </a:schemeClr>
                    </a:outerShdw>
                  </a:effectLst>
                </a:rPr>
                <a:t>الزمن </a:t>
              </a:r>
            </a:p>
            <a:p>
              <a:pPr algn="ctr"/>
              <a:r>
                <a:rPr lang="en-US" sz="2800" b="0" cap="none" spc="0" dirty="0">
                  <a:ln w="0"/>
                  <a:solidFill>
                    <a:schemeClr val="tx1"/>
                  </a:solidFill>
                  <a:effectLst>
                    <a:outerShdw blurRad="38100" dist="19050" dir="2700000" algn="tl" rotWithShape="0">
                      <a:schemeClr val="dk1">
                        <a:alpha val="40000"/>
                      </a:schemeClr>
                    </a:outerShdw>
                  </a:effectLst>
                </a:rPr>
                <a:t>3</a:t>
              </a:r>
              <a:r>
                <a:rPr lang="ar-SA" sz="2800" b="0" cap="none" spc="0" dirty="0">
                  <a:ln w="0"/>
                  <a:solidFill>
                    <a:schemeClr val="tx1"/>
                  </a:solidFill>
                  <a:effectLst>
                    <a:outerShdw blurRad="38100" dist="19050" dir="2700000" algn="tl" rotWithShape="0">
                      <a:schemeClr val="dk1">
                        <a:alpha val="40000"/>
                      </a:schemeClr>
                    </a:outerShdw>
                  </a:effectLst>
                </a:rPr>
                <a:t>:دقيقة </a:t>
              </a:r>
            </a:p>
          </p:txBody>
        </p:sp>
      </p:grpSp>
      <p:sp>
        <p:nvSpPr>
          <p:cNvPr id="12" name="مستطيل 11">
            <a:extLst>
              <a:ext uri="{FF2B5EF4-FFF2-40B4-BE49-F238E27FC236}">
                <a16:creationId xmlns:a16="http://schemas.microsoft.com/office/drawing/2014/main" id="{A392D6C6-4DC2-453A-9D40-3218913E8B68}"/>
              </a:ext>
            </a:extLst>
          </p:cNvPr>
          <p:cNvSpPr/>
          <p:nvPr/>
        </p:nvSpPr>
        <p:spPr>
          <a:xfrm>
            <a:off x="6654017" y="4417254"/>
            <a:ext cx="1152000" cy="540000"/>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3" name="مستطيل 22">
            <a:extLst>
              <a:ext uri="{FF2B5EF4-FFF2-40B4-BE49-F238E27FC236}">
                <a16:creationId xmlns:a16="http://schemas.microsoft.com/office/drawing/2014/main" id="{CF29A487-F861-4870-B1C0-7833B731EC0F}"/>
              </a:ext>
            </a:extLst>
          </p:cNvPr>
          <p:cNvSpPr/>
          <p:nvPr/>
        </p:nvSpPr>
        <p:spPr>
          <a:xfrm>
            <a:off x="5370149" y="4417254"/>
            <a:ext cx="1152000" cy="540000"/>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4" name="مستطيل 23">
            <a:extLst>
              <a:ext uri="{FF2B5EF4-FFF2-40B4-BE49-F238E27FC236}">
                <a16:creationId xmlns:a16="http://schemas.microsoft.com/office/drawing/2014/main" id="{37B72835-55A2-4579-8B50-C339F460D6AA}"/>
              </a:ext>
            </a:extLst>
          </p:cNvPr>
          <p:cNvSpPr/>
          <p:nvPr/>
        </p:nvSpPr>
        <p:spPr>
          <a:xfrm>
            <a:off x="9176013" y="4417254"/>
            <a:ext cx="1152000" cy="540000"/>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5" name="مستطيل 24">
            <a:extLst>
              <a:ext uri="{FF2B5EF4-FFF2-40B4-BE49-F238E27FC236}">
                <a16:creationId xmlns:a16="http://schemas.microsoft.com/office/drawing/2014/main" id="{62364486-6A62-4AFA-921D-AFA722989FAA}"/>
              </a:ext>
            </a:extLst>
          </p:cNvPr>
          <p:cNvSpPr/>
          <p:nvPr/>
        </p:nvSpPr>
        <p:spPr>
          <a:xfrm>
            <a:off x="4128485" y="4417254"/>
            <a:ext cx="1152000" cy="540000"/>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6" name="مستطيل 25">
            <a:extLst>
              <a:ext uri="{FF2B5EF4-FFF2-40B4-BE49-F238E27FC236}">
                <a16:creationId xmlns:a16="http://schemas.microsoft.com/office/drawing/2014/main" id="{8F4C67C7-9E1F-461E-91B6-7C556728DC92}"/>
              </a:ext>
            </a:extLst>
          </p:cNvPr>
          <p:cNvSpPr/>
          <p:nvPr/>
        </p:nvSpPr>
        <p:spPr>
          <a:xfrm>
            <a:off x="1573408" y="4434646"/>
            <a:ext cx="1152000" cy="540000"/>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7" name="مستطيل 26">
            <a:extLst>
              <a:ext uri="{FF2B5EF4-FFF2-40B4-BE49-F238E27FC236}">
                <a16:creationId xmlns:a16="http://schemas.microsoft.com/office/drawing/2014/main" id="{BAFB3C2F-28A0-4D61-889A-23043115D526}"/>
              </a:ext>
            </a:extLst>
          </p:cNvPr>
          <p:cNvSpPr/>
          <p:nvPr/>
        </p:nvSpPr>
        <p:spPr>
          <a:xfrm>
            <a:off x="2848474" y="4416835"/>
            <a:ext cx="1152000" cy="540000"/>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8" name="مستطيل 27">
            <a:extLst>
              <a:ext uri="{FF2B5EF4-FFF2-40B4-BE49-F238E27FC236}">
                <a16:creationId xmlns:a16="http://schemas.microsoft.com/office/drawing/2014/main" id="{BC8129BB-6EBC-4A7A-9484-E16F91572D01}"/>
              </a:ext>
            </a:extLst>
          </p:cNvPr>
          <p:cNvSpPr/>
          <p:nvPr/>
        </p:nvSpPr>
        <p:spPr>
          <a:xfrm>
            <a:off x="7910593" y="4406300"/>
            <a:ext cx="1152000" cy="540000"/>
          </a:xfrm>
          <a:prstGeom prst="rect">
            <a:avLst/>
          </a:prstGeom>
          <a:solidFill>
            <a:srgbClr val="D0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399842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23"/>
                                        </p:tgtEl>
                                      </p:cBhvr>
                                    </p:animEffect>
                                    <p:set>
                                      <p:cBhvr>
                                        <p:cTn id="12" dur="1" fill="hold">
                                          <p:stCondLst>
                                            <p:cond delay="19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24"/>
                                        </p:tgtEl>
                                      </p:cBhvr>
                                    </p:animEffect>
                                    <p:set>
                                      <p:cBhvr>
                                        <p:cTn id="17" dur="1" fill="hold">
                                          <p:stCondLst>
                                            <p:cond delay="19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25"/>
                                        </p:tgtEl>
                                      </p:cBhvr>
                                    </p:animEffect>
                                    <p:set>
                                      <p:cBhvr>
                                        <p:cTn id="22" dur="1" fill="hold">
                                          <p:stCondLst>
                                            <p:cond delay="1999"/>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26"/>
                                        </p:tgtEl>
                                      </p:cBhvr>
                                    </p:animEffect>
                                    <p:set>
                                      <p:cBhvr>
                                        <p:cTn id="27" dur="1" fill="hold">
                                          <p:stCondLst>
                                            <p:cond delay="1999"/>
                                          </p:stCondLst>
                                        </p:cTn>
                                        <p:tgtEl>
                                          <p:spTgt spid="2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grpId="0" nodeType="clickEffect">
                                  <p:stCondLst>
                                    <p:cond delay="0"/>
                                  </p:stCondLst>
                                  <p:childTnLst>
                                    <p:animEffect transition="out" filter="circle(out)">
                                      <p:cBhvr>
                                        <p:cTn id="31" dur="2000"/>
                                        <p:tgtEl>
                                          <p:spTgt spid="27"/>
                                        </p:tgtEl>
                                      </p:cBhvr>
                                    </p:animEffect>
                                    <p:set>
                                      <p:cBhvr>
                                        <p:cTn id="32" dur="1" fill="hold">
                                          <p:stCondLst>
                                            <p:cond delay="1999"/>
                                          </p:stCondLst>
                                        </p:cTn>
                                        <p:tgtEl>
                                          <p:spTgt spid="2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xit" presetSubtype="32" fill="hold" grpId="0" nodeType="clickEffect">
                                  <p:stCondLst>
                                    <p:cond delay="0"/>
                                  </p:stCondLst>
                                  <p:childTnLst>
                                    <p:animEffect transition="out" filter="circle(out)">
                                      <p:cBhvr>
                                        <p:cTn id="36" dur="2000"/>
                                        <p:tgtEl>
                                          <p:spTgt spid="28"/>
                                        </p:tgtEl>
                                      </p:cBhvr>
                                    </p:animEffect>
                                    <p:set>
                                      <p:cBhvr>
                                        <p:cTn id="37" dur="1" fill="hold">
                                          <p:stCondLst>
                                            <p:cond delay="1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animBg="1"/>
      <p:bldP spid="24" grpId="0" animBg="1"/>
      <p:bldP spid="25" grpId="0" animBg="1"/>
      <p:bldP spid="26" grpId="0" animBg="1"/>
      <p:bldP spid="27" grpId="0" animBg="1"/>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42F2C7BE-AB3A-4500-8766-D629D1125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081" y="1340768"/>
            <a:ext cx="5744191" cy="3961198"/>
          </a:xfrm>
          <a:prstGeom prst="rect">
            <a:avLst/>
          </a:prstGeom>
        </p:spPr>
      </p:pic>
      <p:sp>
        <p:nvSpPr>
          <p:cNvPr id="3" name="مستطيل 2">
            <a:extLst>
              <a:ext uri="{FF2B5EF4-FFF2-40B4-BE49-F238E27FC236}">
                <a16:creationId xmlns:a16="http://schemas.microsoft.com/office/drawing/2014/main" id="{C57F1846-796D-4E74-ACCE-A9425BBF1475}"/>
              </a:ext>
            </a:extLst>
          </p:cNvPr>
          <p:cNvSpPr/>
          <p:nvPr/>
        </p:nvSpPr>
        <p:spPr>
          <a:xfrm>
            <a:off x="2346642" y="188640"/>
            <a:ext cx="7498715" cy="923330"/>
          </a:xfrm>
          <a:prstGeom prst="rect">
            <a:avLst/>
          </a:prstGeom>
          <a:solidFill>
            <a:srgbClr val="00B050"/>
          </a:solidFill>
        </p:spPr>
        <p:txBody>
          <a:bodyPr wrap="square" lIns="91440" tIns="45720" rIns="91440" bIns="45720">
            <a:spAutoFit/>
          </a:bodyPr>
          <a:lstStyle/>
          <a:p>
            <a:pPr algn="ctr"/>
            <a:r>
              <a:rPr lang="ar-SA" sz="5400" b="0" cap="none" spc="0" dirty="0">
                <a:ln w="0"/>
                <a:solidFill>
                  <a:schemeClr val="bg1"/>
                </a:solidFill>
                <a:effectLst>
                  <a:outerShdw blurRad="38100" dist="19050" dir="2700000" algn="tl" rotWithShape="0">
                    <a:schemeClr val="dk1">
                      <a:alpha val="40000"/>
                    </a:schemeClr>
                  </a:outerShdw>
                </a:effectLst>
              </a:rPr>
              <a:t>بعض أشكال الفيروسات </a:t>
            </a:r>
          </a:p>
        </p:txBody>
      </p:sp>
      <p:sp>
        <p:nvSpPr>
          <p:cNvPr id="4" name="مستطيل 3">
            <a:extLst>
              <a:ext uri="{FF2B5EF4-FFF2-40B4-BE49-F238E27FC236}">
                <a16:creationId xmlns:a16="http://schemas.microsoft.com/office/drawing/2014/main" id="{497B1D5F-4A85-4922-B884-97D9C95D0872}"/>
              </a:ext>
            </a:extLst>
          </p:cNvPr>
          <p:cNvSpPr/>
          <p:nvPr/>
        </p:nvSpPr>
        <p:spPr>
          <a:xfrm>
            <a:off x="479049" y="5530764"/>
            <a:ext cx="5270902" cy="923330"/>
          </a:xfrm>
          <a:prstGeom prst="rect">
            <a:avLst/>
          </a:prstGeom>
          <a:no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فيروس الأنفلونزا</a:t>
            </a:r>
          </a:p>
        </p:txBody>
      </p:sp>
      <p:sp>
        <p:nvSpPr>
          <p:cNvPr id="5" name="مستطيل 4">
            <a:extLst>
              <a:ext uri="{FF2B5EF4-FFF2-40B4-BE49-F238E27FC236}">
                <a16:creationId xmlns:a16="http://schemas.microsoft.com/office/drawing/2014/main" id="{780B265F-EC73-4326-9B9F-3111D2AB522E}"/>
              </a:ext>
            </a:extLst>
          </p:cNvPr>
          <p:cNvSpPr/>
          <p:nvPr/>
        </p:nvSpPr>
        <p:spPr>
          <a:xfrm>
            <a:off x="6730497" y="5530764"/>
            <a:ext cx="5270902" cy="923330"/>
          </a:xfrm>
          <a:prstGeom prst="rect">
            <a:avLst/>
          </a:prstGeom>
          <a:no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فيروس الأنفلونزا</a:t>
            </a:r>
          </a:p>
        </p:txBody>
      </p:sp>
      <p:pic>
        <p:nvPicPr>
          <p:cNvPr id="6" name="صورة 5">
            <a:extLst>
              <a:ext uri="{FF2B5EF4-FFF2-40B4-BE49-F238E27FC236}">
                <a16:creationId xmlns:a16="http://schemas.microsoft.com/office/drawing/2014/main" id="{C0661E7F-F8F9-477A-9494-B8F76BB43E6F}"/>
              </a:ext>
            </a:extLst>
          </p:cNvPr>
          <p:cNvPicPr>
            <a:picLocks noChangeAspect="1"/>
          </p:cNvPicPr>
          <p:nvPr/>
        </p:nvPicPr>
        <p:blipFill rotWithShape="1">
          <a:blip r:embed="rId3">
            <a:extLst>
              <a:ext uri="{28A0092B-C50C-407E-A947-70E740481C1C}">
                <a14:useLocalDpi xmlns:a14="http://schemas.microsoft.com/office/drawing/2010/main" val="0"/>
              </a:ext>
            </a:extLst>
          </a:blip>
          <a:srcRect l="49430" t="44864" r="25553" b="4020"/>
          <a:stretch/>
        </p:blipFill>
        <p:spPr>
          <a:xfrm>
            <a:off x="6730497" y="1340768"/>
            <a:ext cx="5159504" cy="3961198"/>
          </a:xfrm>
          <a:prstGeom prst="rect">
            <a:avLst/>
          </a:prstGeom>
        </p:spPr>
      </p:pic>
    </p:spTree>
    <p:extLst>
      <p:ext uri="{BB962C8B-B14F-4D97-AF65-F5344CB8AC3E}">
        <p14:creationId xmlns:p14="http://schemas.microsoft.com/office/powerpoint/2010/main" val="9416072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760F6038-C090-461C-915D-FF16EF880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94" y="1350940"/>
            <a:ext cx="5721866" cy="3940851"/>
          </a:xfrm>
          <a:prstGeom prst="rect">
            <a:avLst/>
          </a:prstGeom>
        </p:spPr>
      </p:pic>
      <p:sp>
        <p:nvSpPr>
          <p:cNvPr id="3" name="مستطيل 2">
            <a:extLst>
              <a:ext uri="{FF2B5EF4-FFF2-40B4-BE49-F238E27FC236}">
                <a16:creationId xmlns:a16="http://schemas.microsoft.com/office/drawing/2014/main" id="{A36FF300-5560-47CB-A543-826CB2212924}"/>
              </a:ext>
            </a:extLst>
          </p:cNvPr>
          <p:cNvSpPr/>
          <p:nvPr/>
        </p:nvSpPr>
        <p:spPr>
          <a:xfrm>
            <a:off x="2428534" y="188640"/>
            <a:ext cx="7031252" cy="923330"/>
          </a:xfrm>
          <a:prstGeom prst="rect">
            <a:avLst/>
          </a:prstGeom>
          <a:solidFill>
            <a:srgbClr val="00B050"/>
          </a:solidFill>
        </p:spPr>
        <p:txBody>
          <a:bodyPr wrap="square" lIns="91440" tIns="45720" rIns="91440" bIns="45720">
            <a:spAutoFit/>
          </a:bodyPr>
          <a:lstStyle/>
          <a:p>
            <a:pPr algn="ctr"/>
            <a:r>
              <a:rPr lang="ar-SA" sz="5400" b="0" cap="none" spc="0" dirty="0">
                <a:ln w="0"/>
                <a:solidFill>
                  <a:schemeClr val="bg1"/>
                </a:solidFill>
                <a:effectLst>
                  <a:outerShdw blurRad="38100" dist="19050" dir="2700000" algn="tl" rotWithShape="0">
                    <a:schemeClr val="dk1">
                      <a:alpha val="40000"/>
                    </a:schemeClr>
                  </a:outerShdw>
                </a:effectLst>
              </a:rPr>
              <a:t>بعض أشكال الفيروسات </a:t>
            </a:r>
          </a:p>
        </p:txBody>
      </p:sp>
      <p:pic>
        <p:nvPicPr>
          <p:cNvPr id="4" name="صورة 3">
            <a:extLst>
              <a:ext uri="{FF2B5EF4-FFF2-40B4-BE49-F238E27FC236}">
                <a16:creationId xmlns:a16="http://schemas.microsoft.com/office/drawing/2014/main" id="{C148B590-7542-40D6-9413-239578076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350941"/>
            <a:ext cx="5721867" cy="3940851"/>
          </a:xfrm>
          <a:prstGeom prst="rect">
            <a:avLst/>
          </a:prstGeom>
        </p:spPr>
      </p:pic>
      <p:sp>
        <p:nvSpPr>
          <p:cNvPr id="5" name="مستطيل 4">
            <a:extLst>
              <a:ext uri="{FF2B5EF4-FFF2-40B4-BE49-F238E27FC236}">
                <a16:creationId xmlns:a16="http://schemas.microsoft.com/office/drawing/2014/main" id="{8B68DA98-95E3-40CD-A366-272BCDF0A9BA}"/>
              </a:ext>
            </a:extLst>
          </p:cNvPr>
          <p:cNvSpPr/>
          <p:nvPr/>
        </p:nvSpPr>
        <p:spPr>
          <a:xfrm>
            <a:off x="1165797" y="5530764"/>
            <a:ext cx="3834859" cy="923330"/>
          </a:xfrm>
          <a:prstGeom prst="rect">
            <a:avLst/>
          </a:prstGeom>
          <a:solidFill>
            <a:srgbClr val="FEFFAE"/>
          </a:solidFill>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فيروس</a:t>
            </a:r>
            <a:r>
              <a:rPr lang="ar-SA" sz="5400" b="0" cap="none" spc="0" dirty="0">
                <a:ln w="0"/>
                <a:solidFill>
                  <a:schemeClr val="tx1"/>
                </a:solidFill>
                <a:effectLst>
                  <a:outerShdw blurRad="38100" dist="19050" dir="2700000" algn="tl" rotWithShape="0">
                    <a:schemeClr val="dk1">
                      <a:alpha val="40000"/>
                    </a:schemeClr>
                  </a:outerShdw>
                </a:effectLst>
              </a:rPr>
              <a:t> </a:t>
            </a:r>
            <a:r>
              <a:rPr lang="ar-SA" sz="5400" b="0" cap="none" spc="0" dirty="0" err="1">
                <a:ln w="0"/>
                <a:solidFill>
                  <a:schemeClr val="tx1"/>
                </a:solidFill>
                <a:effectLst>
                  <a:outerShdw blurRad="38100" dist="19050" dir="2700000" algn="tl" rotWithShape="0">
                    <a:schemeClr val="dk1">
                      <a:alpha val="40000"/>
                    </a:schemeClr>
                  </a:outerShdw>
                </a:effectLst>
              </a:rPr>
              <a:t>الأيدز</a:t>
            </a:r>
            <a:endParaRPr lang="ar-SA" sz="5400" b="0" cap="none" spc="0" dirty="0">
              <a:ln w="0"/>
              <a:solidFill>
                <a:schemeClr val="tx1"/>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7A9B4CC5-0FA9-4981-95B3-36D069F6B009}"/>
              </a:ext>
            </a:extLst>
          </p:cNvPr>
          <p:cNvSpPr/>
          <p:nvPr/>
        </p:nvSpPr>
        <p:spPr>
          <a:xfrm>
            <a:off x="6929773" y="5530764"/>
            <a:ext cx="4054319" cy="923330"/>
          </a:xfrm>
          <a:prstGeom prst="rect">
            <a:avLst/>
          </a:prstGeom>
          <a:solidFill>
            <a:srgbClr val="FEFFAE"/>
          </a:solidFill>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فيروس </a:t>
            </a:r>
            <a:r>
              <a:rPr lang="ar-SA" sz="5400" b="0" cap="none" spc="0" dirty="0" err="1">
                <a:ln w="0"/>
                <a:solidFill>
                  <a:schemeClr val="tx1"/>
                </a:solidFill>
                <a:effectLst>
                  <a:outerShdw blurRad="38100" dist="19050" dir="2700000" algn="tl" rotWithShape="0">
                    <a:schemeClr val="dk1">
                      <a:alpha val="40000"/>
                    </a:schemeClr>
                  </a:outerShdw>
                </a:effectLst>
              </a:rPr>
              <a:t>الأيدز</a:t>
            </a:r>
            <a:endParaRPr lang="ar-SA"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23231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E2469B59-BBD4-446E-9900-63111C0B5B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081" y="1361115"/>
            <a:ext cx="5896209" cy="3940850"/>
          </a:xfrm>
          <a:prstGeom prst="rect">
            <a:avLst/>
          </a:prstGeom>
        </p:spPr>
      </p:pic>
      <p:sp>
        <p:nvSpPr>
          <p:cNvPr id="3" name="مستطيل 2">
            <a:extLst>
              <a:ext uri="{FF2B5EF4-FFF2-40B4-BE49-F238E27FC236}">
                <a16:creationId xmlns:a16="http://schemas.microsoft.com/office/drawing/2014/main" id="{11EB5B7C-526C-4C98-8D54-4C571B6D1EF8}"/>
              </a:ext>
            </a:extLst>
          </p:cNvPr>
          <p:cNvSpPr/>
          <p:nvPr/>
        </p:nvSpPr>
        <p:spPr>
          <a:xfrm>
            <a:off x="1811724" y="188640"/>
            <a:ext cx="7697166" cy="923330"/>
          </a:xfrm>
          <a:prstGeom prst="rect">
            <a:avLst/>
          </a:prstGeom>
          <a:solidFill>
            <a:srgbClr val="00B050"/>
          </a:solidFill>
        </p:spPr>
        <p:txBody>
          <a:bodyPr wrap="square" lIns="91440" tIns="45720" rIns="91440" bIns="45720">
            <a:spAutoFit/>
          </a:bodyPr>
          <a:lstStyle/>
          <a:p>
            <a:pPr algn="ctr"/>
            <a:r>
              <a:rPr lang="ar-SA" sz="5400" b="0" cap="none" spc="0" dirty="0">
                <a:ln w="0"/>
                <a:solidFill>
                  <a:schemeClr val="bg1"/>
                </a:solidFill>
                <a:effectLst>
                  <a:outerShdw blurRad="38100" dist="19050" dir="2700000" algn="tl" rotWithShape="0">
                    <a:schemeClr val="dk1">
                      <a:alpha val="40000"/>
                    </a:schemeClr>
                  </a:outerShdw>
                </a:effectLst>
              </a:rPr>
              <a:t>بعض أشكال الفيروسات </a:t>
            </a:r>
          </a:p>
        </p:txBody>
      </p:sp>
      <p:pic>
        <p:nvPicPr>
          <p:cNvPr id="4" name="صورة 3">
            <a:extLst>
              <a:ext uri="{FF2B5EF4-FFF2-40B4-BE49-F238E27FC236}">
                <a16:creationId xmlns:a16="http://schemas.microsoft.com/office/drawing/2014/main" id="{F41CAC2A-F882-4CB1-B699-AA2A67A8C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5404" y="1361114"/>
            <a:ext cx="5305515" cy="3940851"/>
          </a:xfrm>
          <a:prstGeom prst="rect">
            <a:avLst/>
          </a:prstGeom>
        </p:spPr>
      </p:pic>
      <p:sp>
        <p:nvSpPr>
          <p:cNvPr id="5" name="مستطيل 4">
            <a:extLst>
              <a:ext uri="{FF2B5EF4-FFF2-40B4-BE49-F238E27FC236}">
                <a16:creationId xmlns:a16="http://schemas.microsoft.com/office/drawing/2014/main" id="{C7A77ECE-05D6-4534-AE8B-85076374D956}"/>
              </a:ext>
            </a:extLst>
          </p:cNvPr>
          <p:cNvSpPr/>
          <p:nvPr/>
        </p:nvSpPr>
        <p:spPr>
          <a:xfrm>
            <a:off x="6723107" y="5345921"/>
            <a:ext cx="5130108" cy="1323439"/>
          </a:xfrm>
          <a:prstGeom prst="rect">
            <a:avLst/>
          </a:prstGeom>
          <a:solidFill>
            <a:srgbClr val="FEFFAE"/>
          </a:solidFill>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فيروس </a:t>
            </a:r>
            <a:r>
              <a:rPr lang="ar-SA" sz="4000" b="0" cap="none" spc="0" dirty="0" err="1">
                <a:ln w="0"/>
                <a:solidFill>
                  <a:schemeClr val="tx1"/>
                </a:solidFill>
                <a:effectLst>
                  <a:outerShdw blurRad="38100" dist="19050" dir="2700000" algn="tl" rotWithShape="0">
                    <a:schemeClr val="dk1">
                      <a:alpha val="40000"/>
                    </a:schemeClr>
                  </a:outerShdw>
                </a:effectLst>
              </a:rPr>
              <a:t>البكتيريو</a:t>
            </a:r>
            <a:r>
              <a:rPr lang="ar-SA" sz="4000" b="0" cap="none" spc="0" dirty="0">
                <a:ln w="0"/>
                <a:solidFill>
                  <a:schemeClr val="tx1"/>
                </a:solidFill>
                <a:effectLst>
                  <a:outerShdw blurRad="38100" dist="19050" dir="2700000" algn="tl" rotWithShape="0">
                    <a:schemeClr val="dk1">
                      <a:alpha val="40000"/>
                    </a:schemeClr>
                  </a:outerShdw>
                </a:effectLst>
              </a:rPr>
              <a:t> فاج </a:t>
            </a:r>
          </a:p>
          <a:p>
            <a:pPr algn="ctr"/>
            <a:r>
              <a:rPr lang="ar-SA" sz="4000" dirty="0">
                <a:ln w="0"/>
                <a:effectLst>
                  <a:outerShdw blurRad="38100" dist="19050" dir="2700000" algn="tl" rotWithShape="0">
                    <a:schemeClr val="dk1">
                      <a:alpha val="40000"/>
                    </a:schemeClr>
                  </a:outerShdw>
                </a:effectLst>
              </a:rPr>
              <a:t>(آكل البكتيريا)</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25C88269-91D4-4FFD-A9CD-9E2EC84C36E6}"/>
              </a:ext>
            </a:extLst>
          </p:cNvPr>
          <p:cNvSpPr/>
          <p:nvPr/>
        </p:nvSpPr>
        <p:spPr>
          <a:xfrm>
            <a:off x="530199" y="5361015"/>
            <a:ext cx="5130108" cy="1323439"/>
          </a:xfrm>
          <a:prstGeom prst="rect">
            <a:avLst/>
          </a:prstGeom>
          <a:solidFill>
            <a:srgbClr val="FEFFAE"/>
          </a:solidFill>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فيروس </a:t>
            </a:r>
            <a:r>
              <a:rPr lang="ar-SA" sz="4000" b="0" cap="none" spc="0" dirty="0" err="1">
                <a:ln w="0"/>
                <a:solidFill>
                  <a:schemeClr val="tx1"/>
                </a:solidFill>
                <a:effectLst>
                  <a:outerShdw blurRad="38100" dist="19050" dir="2700000" algn="tl" rotWithShape="0">
                    <a:schemeClr val="dk1">
                      <a:alpha val="40000"/>
                    </a:schemeClr>
                  </a:outerShdw>
                </a:effectLst>
              </a:rPr>
              <a:t>البكتيريو</a:t>
            </a:r>
            <a:r>
              <a:rPr lang="ar-SA" sz="4000" b="0" cap="none" spc="0" dirty="0">
                <a:ln w="0"/>
                <a:solidFill>
                  <a:schemeClr val="tx1"/>
                </a:solidFill>
                <a:effectLst>
                  <a:outerShdw blurRad="38100" dist="19050" dir="2700000" algn="tl" rotWithShape="0">
                    <a:schemeClr val="dk1">
                      <a:alpha val="40000"/>
                    </a:schemeClr>
                  </a:outerShdw>
                </a:effectLst>
              </a:rPr>
              <a:t> فاج </a:t>
            </a:r>
          </a:p>
          <a:p>
            <a:pPr algn="ctr"/>
            <a:r>
              <a:rPr lang="ar-SA" sz="4000" dirty="0">
                <a:ln w="0"/>
                <a:effectLst>
                  <a:outerShdw blurRad="38100" dist="19050" dir="2700000" algn="tl" rotWithShape="0">
                    <a:schemeClr val="dk1">
                      <a:alpha val="40000"/>
                    </a:schemeClr>
                  </a:outerShdw>
                </a:effectLst>
              </a:rPr>
              <a:t>(آكل البكتيريا)</a:t>
            </a:r>
            <a:endParaRPr lang="ar-SA"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7387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948E2064-F0E0-48EF-BCAA-E1187C46FB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64" y="1361115"/>
            <a:ext cx="6208886" cy="3940850"/>
          </a:xfrm>
          <a:prstGeom prst="rect">
            <a:avLst/>
          </a:prstGeom>
        </p:spPr>
      </p:pic>
      <p:sp>
        <p:nvSpPr>
          <p:cNvPr id="3" name="مستطيل 2">
            <a:extLst>
              <a:ext uri="{FF2B5EF4-FFF2-40B4-BE49-F238E27FC236}">
                <a16:creationId xmlns:a16="http://schemas.microsoft.com/office/drawing/2014/main" id="{74CDF43B-0A77-4A5B-8370-53243CBBEC97}"/>
              </a:ext>
            </a:extLst>
          </p:cNvPr>
          <p:cNvSpPr/>
          <p:nvPr/>
        </p:nvSpPr>
        <p:spPr>
          <a:xfrm>
            <a:off x="2043325" y="313213"/>
            <a:ext cx="8105349" cy="923330"/>
          </a:xfrm>
          <a:prstGeom prst="rect">
            <a:avLst/>
          </a:prstGeom>
          <a:solidFill>
            <a:srgbClr val="00B050"/>
          </a:solidFill>
        </p:spPr>
        <p:txBody>
          <a:bodyPr wrap="square" lIns="91440" tIns="45720" rIns="91440" bIns="45720">
            <a:spAutoFit/>
          </a:bodyPr>
          <a:lstStyle/>
          <a:p>
            <a:pPr algn="ctr"/>
            <a:r>
              <a:rPr lang="ar-SA" sz="5400" b="0" cap="none" spc="0" dirty="0">
                <a:ln w="0"/>
                <a:solidFill>
                  <a:schemeClr val="bg1"/>
                </a:solidFill>
                <a:effectLst>
                  <a:outerShdw blurRad="38100" dist="19050" dir="2700000" algn="tl" rotWithShape="0">
                    <a:schemeClr val="dk1">
                      <a:alpha val="40000"/>
                    </a:schemeClr>
                  </a:outerShdw>
                </a:effectLst>
              </a:rPr>
              <a:t>بعض أشكال الفيروسات </a:t>
            </a:r>
          </a:p>
        </p:txBody>
      </p:sp>
      <p:pic>
        <p:nvPicPr>
          <p:cNvPr id="4" name="صورة 3">
            <a:extLst>
              <a:ext uri="{FF2B5EF4-FFF2-40B4-BE49-F238E27FC236}">
                <a16:creationId xmlns:a16="http://schemas.microsoft.com/office/drawing/2014/main" id="{E0788B7D-DD1F-4D5A-9025-A3FB5CCFB8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9968" y="1361115"/>
            <a:ext cx="5586868" cy="3940850"/>
          </a:xfrm>
          <a:prstGeom prst="rect">
            <a:avLst/>
          </a:prstGeom>
        </p:spPr>
      </p:pic>
      <p:sp>
        <p:nvSpPr>
          <p:cNvPr id="5" name="مستطيل 4">
            <a:extLst>
              <a:ext uri="{FF2B5EF4-FFF2-40B4-BE49-F238E27FC236}">
                <a16:creationId xmlns:a16="http://schemas.microsoft.com/office/drawing/2014/main" id="{9F6FDE91-2BE4-40C3-87AA-ECB9624E88AD}"/>
              </a:ext>
            </a:extLst>
          </p:cNvPr>
          <p:cNvSpPr/>
          <p:nvPr/>
        </p:nvSpPr>
        <p:spPr>
          <a:xfrm>
            <a:off x="7086782" y="5551110"/>
            <a:ext cx="3884253" cy="707886"/>
          </a:xfrm>
          <a:prstGeom prst="rect">
            <a:avLst/>
          </a:prstGeom>
          <a:solidFill>
            <a:srgbClr val="FEFFAE"/>
          </a:solidFill>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فيروس </a:t>
            </a:r>
            <a:r>
              <a:rPr lang="ar-SA" sz="4000" b="0" cap="none" spc="0" dirty="0" err="1">
                <a:ln w="0"/>
                <a:solidFill>
                  <a:schemeClr val="tx1"/>
                </a:solidFill>
                <a:effectLst>
                  <a:outerShdw blurRad="38100" dist="19050" dir="2700000" algn="tl" rotWithShape="0">
                    <a:schemeClr val="dk1">
                      <a:alpha val="40000"/>
                    </a:schemeClr>
                  </a:outerShdw>
                </a:effectLst>
              </a:rPr>
              <a:t>الأيبولا</a:t>
            </a:r>
            <a:endParaRPr lang="ar-SA" sz="4000" b="0" cap="none" spc="0" dirty="0">
              <a:ln w="0"/>
              <a:solidFill>
                <a:schemeClr val="tx1"/>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id="{2102AC61-356C-438B-ABD9-AB5A920287E2}"/>
              </a:ext>
            </a:extLst>
          </p:cNvPr>
          <p:cNvSpPr/>
          <p:nvPr/>
        </p:nvSpPr>
        <p:spPr>
          <a:xfrm>
            <a:off x="1046486" y="5551110"/>
            <a:ext cx="3884253" cy="707886"/>
          </a:xfrm>
          <a:prstGeom prst="rect">
            <a:avLst/>
          </a:prstGeom>
          <a:solidFill>
            <a:srgbClr val="FEFFAE"/>
          </a:solidFill>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فيروس </a:t>
            </a:r>
            <a:r>
              <a:rPr lang="ar-SA" sz="4000" b="0" cap="none" spc="0" dirty="0" err="1">
                <a:ln w="0"/>
                <a:solidFill>
                  <a:schemeClr val="tx1"/>
                </a:solidFill>
                <a:effectLst>
                  <a:outerShdw blurRad="38100" dist="19050" dir="2700000" algn="tl" rotWithShape="0">
                    <a:schemeClr val="dk1">
                      <a:alpha val="40000"/>
                    </a:schemeClr>
                  </a:outerShdw>
                </a:effectLst>
              </a:rPr>
              <a:t>الأيبولا</a:t>
            </a:r>
            <a:endParaRPr lang="ar-SA"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72799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B498AF4D-6BCE-43AD-8567-84DBA6612618}"/>
              </a:ext>
            </a:extLst>
          </p:cNvPr>
          <p:cNvPicPr>
            <a:picLocks noChangeAspect="1"/>
          </p:cNvPicPr>
          <p:nvPr/>
        </p:nvPicPr>
        <p:blipFill rotWithShape="1">
          <a:blip r:embed="rId2">
            <a:extLst>
              <a:ext uri="{28A0092B-C50C-407E-A947-70E740481C1C}">
                <a14:useLocalDpi xmlns:a14="http://schemas.microsoft.com/office/drawing/2010/main" val="0"/>
              </a:ext>
            </a:extLst>
          </a:blip>
          <a:srcRect t="45924" r="76263"/>
          <a:stretch/>
        </p:blipFill>
        <p:spPr>
          <a:xfrm>
            <a:off x="251081" y="1361115"/>
            <a:ext cx="5952771" cy="3940850"/>
          </a:xfrm>
          <a:prstGeom prst="rect">
            <a:avLst/>
          </a:prstGeom>
        </p:spPr>
      </p:pic>
      <p:sp>
        <p:nvSpPr>
          <p:cNvPr id="3" name="مستطيل 2">
            <a:extLst>
              <a:ext uri="{FF2B5EF4-FFF2-40B4-BE49-F238E27FC236}">
                <a16:creationId xmlns:a16="http://schemas.microsoft.com/office/drawing/2014/main" id="{1273E707-D8F0-46A8-925A-A11EDFD564A2}"/>
              </a:ext>
            </a:extLst>
          </p:cNvPr>
          <p:cNvSpPr/>
          <p:nvPr/>
        </p:nvSpPr>
        <p:spPr>
          <a:xfrm>
            <a:off x="1355216" y="188640"/>
            <a:ext cx="8265614" cy="923330"/>
          </a:xfrm>
          <a:prstGeom prst="rect">
            <a:avLst/>
          </a:prstGeom>
          <a:solidFill>
            <a:srgbClr val="00B050"/>
          </a:solidFill>
        </p:spPr>
        <p:txBody>
          <a:bodyPr wrap="square" lIns="91440" tIns="45720" rIns="91440" bIns="45720">
            <a:spAutoFit/>
          </a:bodyPr>
          <a:lstStyle/>
          <a:p>
            <a:pPr algn="ctr"/>
            <a:r>
              <a:rPr lang="ar-SA" sz="5400" b="0" cap="none" spc="0" dirty="0">
                <a:ln w="0"/>
                <a:solidFill>
                  <a:schemeClr val="bg1"/>
                </a:solidFill>
                <a:effectLst>
                  <a:outerShdw blurRad="38100" dist="19050" dir="2700000" algn="tl" rotWithShape="0">
                    <a:schemeClr val="dk1">
                      <a:alpha val="40000"/>
                    </a:schemeClr>
                  </a:outerShdw>
                </a:effectLst>
              </a:rPr>
              <a:t>بعض أشكال الفيروسات </a:t>
            </a:r>
          </a:p>
        </p:txBody>
      </p:sp>
      <p:pic>
        <p:nvPicPr>
          <p:cNvPr id="4" name="صورة 3">
            <a:extLst>
              <a:ext uri="{FF2B5EF4-FFF2-40B4-BE49-F238E27FC236}">
                <a16:creationId xmlns:a16="http://schemas.microsoft.com/office/drawing/2014/main" id="{F1F588C6-F0A9-4384-B2A6-13595C0E64C1}"/>
              </a:ext>
            </a:extLst>
          </p:cNvPr>
          <p:cNvPicPr>
            <a:picLocks noChangeAspect="1"/>
          </p:cNvPicPr>
          <p:nvPr/>
        </p:nvPicPr>
        <p:blipFill rotWithShape="1">
          <a:blip r:embed="rId2">
            <a:extLst>
              <a:ext uri="{28A0092B-C50C-407E-A947-70E740481C1C}">
                <a14:useLocalDpi xmlns:a14="http://schemas.microsoft.com/office/drawing/2010/main" val="0"/>
              </a:ext>
            </a:extLst>
          </a:blip>
          <a:srcRect l="24343" t="45469" r="50727" b="4540"/>
          <a:stretch/>
        </p:blipFill>
        <p:spPr>
          <a:xfrm>
            <a:off x="6361054" y="1361115"/>
            <a:ext cx="5579865" cy="3940850"/>
          </a:xfrm>
          <a:prstGeom prst="rect">
            <a:avLst/>
          </a:prstGeom>
        </p:spPr>
      </p:pic>
      <p:sp>
        <p:nvSpPr>
          <p:cNvPr id="5" name="مستطيل 4">
            <a:extLst>
              <a:ext uri="{FF2B5EF4-FFF2-40B4-BE49-F238E27FC236}">
                <a16:creationId xmlns:a16="http://schemas.microsoft.com/office/drawing/2014/main" id="{0E154E15-8A32-4817-A9FF-65A562EC6B50}"/>
              </a:ext>
            </a:extLst>
          </p:cNvPr>
          <p:cNvSpPr/>
          <p:nvPr/>
        </p:nvSpPr>
        <p:spPr>
          <a:xfrm>
            <a:off x="7428128" y="5551121"/>
            <a:ext cx="3882225" cy="707886"/>
          </a:xfrm>
          <a:prstGeom prst="rect">
            <a:avLst/>
          </a:prstGeom>
          <a:solidFill>
            <a:srgbClr val="FEFFAE"/>
          </a:solidFill>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الفيروس الغدي</a:t>
            </a:r>
          </a:p>
        </p:txBody>
      </p:sp>
      <p:sp>
        <p:nvSpPr>
          <p:cNvPr id="6" name="مستطيل 5">
            <a:extLst>
              <a:ext uri="{FF2B5EF4-FFF2-40B4-BE49-F238E27FC236}">
                <a16:creationId xmlns:a16="http://schemas.microsoft.com/office/drawing/2014/main" id="{A082B3F3-9A99-4168-938F-1F1F22AB90AE}"/>
              </a:ext>
            </a:extLst>
          </p:cNvPr>
          <p:cNvSpPr/>
          <p:nvPr/>
        </p:nvSpPr>
        <p:spPr>
          <a:xfrm>
            <a:off x="1032866" y="5445224"/>
            <a:ext cx="4001664" cy="1323439"/>
          </a:xfrm>
          <a:prstGeom prst="rect">
            <a:avLst/>
          </a:prstGeom>
          <a:solidFill>
            <a:srgbClr val="FEFFAE"/>
          </a:solidFill>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فيروس تبرقش </a:t>
            </a:r>
          </a:p>
          <a:p>
            <a:pPr algn="ctr"/>
            <a:r>
              <a:rPr lang="ar-SA" sz="4000" b="0" cap="none" spc="0" dirty="0">
                <a:ln w="0"/>
                <a:solidFill>
                  <a:schemeClr val="tx1"/>
                </a:solidFill>
                <a:effectLst>
                  <a:outerShdw blurRad="38100" dist="19050" dir="2700000" algn="tl" rotWithShape="0">
                    <a:schemeClr val="dk1">
                      <a:alpha val="40000"/>
                    </a:schemeClr>
                  </a:outerShdw>
                </a:effectLst>
              </a:rPr>
              <a:t>أوراق التبغ</a:t>
            </a:r>
          </a:p>
        </p:txBody>
      </p:sp>
    </p:spTree>
    <p:extLst>
      <p:ext uri="{BB962C8B-B14F-4D97-AF65-F5344CB8AC3E}">
        <p14:creationId xmlns:p14="http://schemas.microsoft.com/office/powerpoint/2010/main" val="3404171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06C224C0-BF6E-4EAE-A18E-E08998CC8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 y="174427"/>
            <a:ext cx="2546252" cy="6381118"/>
          </a:xfrm>
          <a:prstGeom prst="rect">
            <a:avLst/>
          </a:prstGeom>
        </p:spPr>
      </p:pic>
      <p:sp>
        <p:nvSpPr>
          <p:cNvPr id="3" name="مستطيل 2">
            <a:extLst>
              <a:ext uri="{FF2B5EF4-FFF2-40B4-BE49-F238E27FC236}">
                <a16:creationId xmlns:a16="http://schemas.microsoft.com/office/drawing/2014/main" id="{1DAECE03-BB85-41A0-92FF-CB24DE51820F}"/>
              </a:ext>
            </a:extLst>
          </p:cNvPr>
          <p:cNvSpPr/>
          <p:nvPr/>
        </p:nvSpPr>
        <p:spPr>
          <a:xfrm>
            <a:off x="2915816" y="226500"/>
            <a:ext cx="8952656" cy="3046988"/>
          </a:xfrm>
          <a:prstGeom prst="rect">
            <a:avLst/>
          </a:prstGeom>
          <a:solidFill>
            <a:srgbClr val="FFFFAF"/>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مرحبا انا مها وقد اتيت إلى لقاء علمي يجمع نخبة من ابرع الطالبة في المقارنة والاستنتاج وقد اجتمعن في غرفة الصف لمقارنة أنواع الفيروسات والتعرف على تركيب الفيروس   </a:t>
            </a:r>
          </a:p>
        </p:txBody>
      </p:sp>
      <p:sp>
        <p:nvSpPr>
          <p:cNvPr id="4" name="مستطيل 3">
            <a:extLst>
              <a:ext uri="{FF2B5EF4-FFF2-40B4-BE49-F238E27FC236}">
                <a16:creationId xmlns:a16="http://schemas.microsoft.com/office/drawing/2014/main" id="{E8A07EB0-A260-4B96-B606-6CB9DE0E1A65}"/>
              </a:ext>
            </a:extLst>
          </p:cNvPr>
          <p:cNvSpPr/>
          <p:nvPr/>
        </p:nvSpPr>
        <p:spPr>
          <a:xfrm>
            <a:off x="2915816" y="3429000"/>
            <a:ext cx="8952656" cy="1569660"/>
          </a:xfrm>
          <a:prstGeom prst="rect">
            <a:avLst/>
          </a:prstGeom>
          <a:solidFill>
            <a:srgbClr val="70F89D"/>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وانا انتظر بشغف ما سيتمخض به  من اجتماعهن من نتائج  </a:t>
            </a:r>
          </a:p>
        </p:txBody>
      </p:sp>
      <p:sp>
        <p:nvSpPr>
          <p:cNvPr id="5" name="مستطيل 4">
            <a:extLst>
              <a:ext uri="{FF2B5EF4-FFF2-40B4-BE49-F238E27FC236}">
                <a16:creationId xmlns:a16="http://schemas.microsoft.com/office/drawing/2014/main" id="{DD0F135F-FB78-4C47-9703-59CAD8D94496}"/>
              </a:ext>
            </a:extLst>
          </p:cNvPr>
          <p:cNvSpPr/>
          <p:nvPr/>
        </p:nvSpPr>
        <p:spPr>
          <a:xfrm>
            <a:off x="2915816" y="5126036"/>
            <a:ext cx="8952656" cy="1569660"/>
          </a:xfrm>
          <a:prstGeom prst="rect">
            <a:avLst/>
          </a:prstGeom>
          <a:solidFill>
            <a:schemeClr val="accent2">
              <a:lumMod val="40000"/>
              <a:lumOff val="60000"/>
            </a:schemeClr>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كونوا مع انا مها من قناة المعرفة لمعرفة تركيب الفيروس</a:t>
            </a:r>
          </a:p>
        </p:txBody>
      </p:sp>
    </p:spTree>
    <p:extLst>
      <p:ext uri="{BB962C8B-B14F-4D97-AF65-F5344CB8AC3E}">
        <p14:creationId xmlns:p14="http://schemas.microsoft.com/office/powerpoint/2010/main" val="13657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30847D15-BAFE-465B-BD5A-D1EE711E6B14}"/>
              </a:ext>
            </a:extLst>
          </p:cNvPr>
          <p:cNvSpPr txBox="1">
            <a:spLocks noChangeArrowheads="1"/>
          </p:cNvSpPr>
          <p:nvPr/>
        </p:nvSpPr>
        <p:spPr bwMode="auto">
          <a:xfrm>
            <a:off x="9209388" y="2688818"/>
            <a:ext cx="2880000" cy="3960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ar-SA" altLang="ar-SA" sz="1800" b="0" i="0" u="none" strike="noStrike" cap="none" normalizeH="0" baseline="0">
              <a:ln>
                <a:noFill/>
              </a:ln>
              <a:solidFill>
                <a:schemeClr val="tx1"/>
              </a:solidFill>
              <a:effectLst/>
              <a:latin typeface="Arial" panose="020B0604020202020204" pitchFamily="34" charset="0"/>
            </a:endParaRPr>
          </a:p>
        </p:txBody>
      </p:sp>
      <p:sp>
        <p:nvSpPr>
          <p:cNvPr id="3" name="Text Box 3">
            <a:extLst>
              <a:ext uri="{FF2B5EF4-FFF2-40B4-BE49-F238E27FC236}">
                <a16:creationId xmlns:a16="http://schemas.microsoft.com/office/drawing/2014/main" id="{D30F7E2D-1F35-41D2-B5C7-8D4485BC2FF0}"/>
              </a:ext>
            </a:extLst>
          </p:cNvPr>
          <p:cNvSpPr txBox="1">
            <a:spLocks noChangeArrowheads="1"/>
          </p:cNvSpPr>
          <p:nvPr/>
        </p:nvSpPr>
        <p:spPr bwMode="auto">
          <a:xfrm>
            <a:off x="1491176" y="107897"/>
            <a:ext cx="10424160" cy="2081286"/>
          </a:xfrm>
          <a:prstGeom prst="rect">
            <a:avLst/>
          </a:prstGeom>
          <a:solidFill>
            <a:srgbClr val="FFFFFF"/>
          </a:solidFill>
          <a:ln w="57150">
            <a:solidFill>
              <a:srgbClr val="FF0000"/>
            </a:solidFill>
            <a:prstDash val="dashDot"/>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1" eaLnBrk="0" fontAlgn="base" latinLnBrk="0" hangingPunct="0">
              <a:lnSpc>
                <a:spcPct val="100000"/>
              </a:lnSpc>
              <a:spcBef>
                <a:spcPct val="0"/>
              </a:spcBef>
              <a:spcAft>
                <a:spcPts val="800"/>
              </a:spcAft>
              <a:buClrTx/>
              <a:buSzTx/>
              <a:buFontTx/>
              <a:buNone/>
              <a:tabLst/>
            </a:pPr>
            <a:endParaRPr kumimoji="0" lang="en-US" altLang="ar-SA" sz="800" b="1"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algn="ctr" eaLnBrk="0" fontAlgn="base" hangingPunct="0">
              <a:spcBef>
                <a:spcPct val="0"/>
              </a:spcBef>
              <a:spcAft>
                <a:spcPts val="800"/>
              </a:spcAft>
            </a:pPr>
            <a:r>
              <a:rPr lang="ar-SA" altLang="ar-SA" sz="3200" b="1" dirty="0">
                <a:latin typeface="Arial" panose="020B0604020202020204" pitchFamily="34" charset="0"/>
                <a:ea typeface="Arial" panose="020B0604020202020204" pitchFamily="34" charset="0"/>
              </a:rPr>
              <a:t>[ أنظري كتابكـ ِ المقرر ص () ] ثم </a:t>
            </a:r>
            <a:r>
              <a:rPr kumimoji="0" lang="ar-SA" altLang="ar-SA" sz="3200" b="1" i="0" u="sng"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اكملي</a:t>
            </a:r>
            <a:r>
              <a:rPr kumimoji="0" lang="ar-SA" altLang="ar-SA" sz="32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كتابة البيانات الناقصة في كل شكل من الأشكال الفيروسية التالية </a:t>
            </a:r>
          </a:p>
          <a:p>
            <a:pPr marL="0" marR="0" lvl="0" indent="0" algn="ctr" defTabSz="914400" rtl="1" eaLnBrk="0" fontAlgn="base" latinLnBrk="0" hangingPunct="0">
              <a:lnSpc>
                <a:spcPct val="100000"/>
              </a:lnSpc>
              <a:spcBef>
                <a:spcPct val="0"/>
              </a:spcBef>
              <a:spcAft>
                <a:spcPts val="800"/>
              </a:spcAft>
              <a:buClrTx/>
              <a:buSzTx/>
              <a:buFontTx/>
              <a:buNone/>
              <a:tabLst/>
            </a:pPr>
            <a:r>
              <a:rPr kumimoji="0" lang="ar-SA" altLang="ar-SA" sz="3200" b="1" i="0" u="sng"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ناقشي</a:t>
            </a:r>
            <a:r>
              <a:rPr kumimoji="0" lang="ar-SA" altLang="ar-SA" sz="3200" b="1" i="0" u="none" strike="noStrike" cap="none" normalizeH="0" baseline="0" dirty="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 مع زميلاتكـِ وجه الشبه و الاختلاف بين هذه الأنواع من الفيروسات</a:t>
            </a:r>
          </a:p>
          <a:p>
            <a:pPr marL="0" marR="0" lvl="0" indent="0" algn="ctr" defTabSz="914400" rtl="1" eaLnBrk="0" fontAlgn="base" latinLnBrk="0" hangingPunct="0">
              <a:lnSpc>
                <a:spcPct val="100000"/>
              </a:lnSpc>
              <a:spcBef>
                <a:spcPct val="0"/>
              </a:spcBef>
              <a:spcAft>
                <a:spcPts val="800"/>
              </a:spcAft>
              <a:buClrTx/>
              <a:buSzTx/>
              <a:buFontTx/>
              <a:buNone/>
              <a:tabLst/>
            </a:pPr>
            <a:endParaRPr kumimoji="0" lang="en-US" altLang="ar-SA" sz="1800" b="1"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ctr" defTabSz="914400" rtl="1" eaLnBrk="0" fontAlgn="base" latinLnBrk="0" hangingPunct="0">
              <a:lnSpc>
                <a:spcPct val="100000"/>
              </a:lnSpc>
              <a:spcBef>
                <a:spcPct val="0"/>
              </a:spcBef>
              <a:spcAft>
                <a:spcPts val="800"/>
              </a:spcAft>
              <a:buClrTx/>
              <a:buSzTx/>
              <a:buFontTx/>
              <a:buNone/>
              <a:tabLst/>
            </a:pPr>
            <a:endParaRPr kumimoji="0" lang="en-US" altLang="ar-SA" sz="1600" b="1" i="0" u="none" strike="noStrike" cap="none" normalizeH="0" baseline="0" noProof="1">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ar-SA" altLang="ar-SA" sz="1800" b="0" i="0" u="none" strike="noStrike" cap="none" normalizeH="0" baseline="0" dirty="0">
              <a:ln>
                <a:noFill/>
              </a:ln>
              <a:solidFill>
                <a:schemeClr val="tx1"/>
              </a:solidFill>
              <a:effectLst/>
              <a:latin typeface="Arial" panose="020B0604020202020204" pitchFamily="34" charset="0"/>
            </a:endParaRPr>
          </a:p>
        </p:txBody>
      </p:sp>
      <p:sp>
        <p:nvSpPr>
          <p:cNvPr id="4" name="Text Box 2">
            <a:extLst>
              <a:ext uri="{FF2B5EF4-FFF2-40B4-BE49-F238E27FC236}">
                <a16:creationId xmlns:a16="http://schemas.microsoft.com/office/drawing/2014/main" id="{DB0ACFD1-3AB2-4566-8ABF-A265926988E4}"/>
              </a:ext>
            </a:extLst>
          </p:cNvPr>
          <p:cNvSpPr txBox="1">
            <a:spLocks noChangeArrowheads="1"/>
          </p:cNvSpPr>
          <p:nvPr/>
        </p:nvSpPr>
        <p:spPr bwMode="auto">
          <a:xfrm>
            <a:off x="189552" y="2737591"/>
            <a:ext cx="2880000" cy="396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ar-SA" altLang="ar-SA" sz="1800" b="0" i="0" u="none" strike="noStrike" cap="none" normalizeH="0" baseline="0">
              <a:ln>
                <a:noFill/>
              </a:ln>
              <a:solidFill>
                <a:schemeClr val="tx1"/>
              </a:solidFill>
              <a:effectLst/>
              <a:latin typeface="Arial" panose="020B0604020202020204" pitchFamily="34" charset="0"/>
            </a:endParaRPr>
          </a:p>
        </p:txBody>
      </p:sp>
      <p:sp>
        <p:nvSpPr>
          <p:cNvPr id="5" name="Text Box 2">
            <a:extLst>
              <a:ext uri="{FF2B5EF4-FFF2-40B4-BE49-F238E27FC236}">
                <a16:creationId xmlns:a16="http://schemas.microsoft.com/office/drawing/2014/main" id="{DDB4AEB6-DF39-4D78-AAED-7ED4167D5A72}"/>
              </a:ext>
            </a:extLst>
          </p:cNvPr>
          <p:cNvSpPr txBox="1">
            <a:spLocks noChangeArrowheads="1"/>
          </p:cNvSpPr>
          <p:nvPr/>
        </p:nvSpPr>
        <p:spPr bwMode="auto">
          <a:xfrm>
            <a:off x="6202776" y="2702886"/>
            <a:ext cx="2880000" cy="396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ar-SA" altLang="ar-SA" sz="1800" b="0" i="0" u="none" strike="noStrike" cap="none" normalizeH="0" baseline="0" dirty="0">
              <a:ln>
                <a:noFill/>
              </a:ln>
              <a:solidFill>
                <a:schemeClr val="tx1"/>
              </a:solidFill>
              <a:effectLst/>
              <a:latin typeface="Arial" panose="020B0604020202020204" pitchFamily="34" charset="0"/>
            </a:endParaRPr>
          </a:p>
        </p:txBody>
      </p:sp>
      <p:sp>
        <p:nvSpPr>
          <p:cNvPr id="6" name="Text Box 2">
            <a:extLst>
              <a:ext uri="{FF2B5EF4-FFF2-40B4-BE49-F238E27FC236}">
                <a16:creationId xmlns:a16="http://schemas.microsoft.com/office/drawing/2014/main" id="{930474F7-275C-4CD7-A2A6-EC130A43F586}"/>
              </a:ext>
            </a:extLst>
          </p:cNvPr>
          <p:cNvSpPr txBox="1">
            <a:spLocks noChangeArrowheads="1"/>
          </p:cNvSpPr>
          <p:nvPr/>
        </p:nvSpPr>
        <p:spPr bwMode="auto">
          <a:xfrm>
            <a:off x="3196164" y="2702886"/>
            <a:ext cx="2880000" cy="39600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ar-SA" altLang="ar-SA" sz="1800" b="0" i="0" u="none" strike="noStrike" cap="none" normalizeH="0" baseline="0">
              <a:ln>
                <a:noFill/>
              </a:ln>
              <a:solidFill>
                <a:schemeClr val="tx1"/>
              </a:solidFill>
              <a:effectLst/>
              <a:latin typeface="Arial" panose="020B0604020202020204" pitchFamily="34" charset="0"/>
            </a:endParaRPr>
          </a:p>
        </p:txBody>
      </p:sp>
      <p:pic>
        <p:nvPicPr>
          <p:cNvPr id="9" name="Picture 2" descr="clock animated gif pic">
            <a:extLst>
              <a:ext uri="{FF2B5EF4-FFF2-40B4-BE49-F238E27FC236}">
                <a16:creationId xmlns:a16="http://schemas.microsoft.com/office/drawing/2014/main" id="{57C3C06E-6AE1-4FAC-A89B-6F7C72C4C846}"/>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25" y="1"/>
            <a:ext cx="1356703" cy="1213859"/>
          </a:xfrm>
          <a:prstGeom prst="rect">
            <a:avLst/>
          </a:prstGeom>
          <a:noFill/>
          <a:extLst>
            <a:ext uri="{909E8E84-426E-40DD-AFC4-6F175D3DCCD1}">
              <a14:hiddenFill xmlns:a14="http://schemas.microsoft.com/office/drawing/2010/main">
                <a:solidFill>
                  <a:srgbClr val="FFFFFF"/>
                </a:solidFill>
              </a14:hiddenFill>
            </a:ext>
          </a:extLst>
        </p:spPr>
      </p:pic>
      <p:sp>
        <p:nvSpPr>
          <p:cNvPr id="10" name="مستطيل 9">
            <a:extLst>
              <a:ext uri="{FF2B5EF4-FFF2-40B4-BE49-F238E27FC236}">
                <a16:creationId xmlns:a16="http://schemas.microsoft.com/office/drawing/2014/main" id="{C60A1C6D-2A89-4629-912F-38EE588ECC2A}"/>
              </a:ext>
            </a:extLst>
          </p:cNvPr>
          <p:cNvSpPr/>
          <p:nvPr/>
        </p:nvSpPr>
        <p:spPr>
          <a:xfrm>
            <a:off x="11225" y="1186303"/>
            <a:ext cx="1356703" cy="954107"/>
          </a:xfrm>
          <a:prstGeom prst="rect">
            <a:avLst/>
          </a:prstGeom>
          <a:noFill/>
        </p:spPr>
        <p:txBody>
          <a:bodyPr wrap="square" lIns="91440" tIns="45720" rIns="91440" bIns="45720">
            <a:spAutoFit/>
          </a:bodyPr>
          <a:lstStyle/>
          <a:p>
            <a:pPr algn="ctr"/>
            <a:r>
              <a:rPr lang="ar-SA" sz="2800" dirty="0">
                <a:ln w="0"/>
                <a:effectLst>
                  <a:outerShdw blurRad="38100" dist="19050" dir="2700000" algn="tl" rotWithShape="0">
                    <a:schemeClr val="dk1">
                      <a:alpha val="40000"/>
                    </a:schemeClr>
                  </a:outerShdw>
                </a:effectLst>
              </a:rPr>
              <a:t>الزمن </a:t>
            </a:r>
          </a:p>
          <a:p>
            <a:pPr algn="ctr"/>
            <a:r>
              <a:rPr lang="en-US" sz="2800" b="0" cap="none" spc="0" dirty="0">
                <a:ln w="0"/>
                <a:solidFill>
                  <a:schemeClr val="tx1"/>
                </a:solidFill>
                <a:effectLst>
                  <a:outerShdw blurRad="38100" dist="19050" dir="2700000" algn="tl" rotWithShape="0">
                    <a:schemeClr val="dk1">
                      <a:alpha val="40000"/>
                    </a:schemeClr>
                  </a:outerShdw>
                </a:effectLst>
              </a:rPr>
              <a:t>5</a:t>
            </a:r>
            <a:r>
              <a:rPr lang="ar-SA" sz="2800" b="0" cap="none" spc="0" dirty="0">
                <a:ln w="0"/>
                <a:solidFill>
                  <a:schemeClr val="tx1"/>
                </a:solidFill>
                <a:effectLst>
                  <a:outerShdw blurRad="38100" dist="19050" dir="2700000" algn="tl" rotWithShape="0">
                    <a:schemeClr val="dk1">
                      <a:alpha val="40000"/>
                    </a:schemeClr>
                  </a:outerShdw>
                </a:effectLst>
              </a:rPr>
              <a:t>:دقيقة </a:t>
            </a:r>
          </a:p>
        </p:txBody>
      </p:sp>
    </p:spTree>
    <p:extLst>
      <p:ext uri="{BB962C8B-B14F-4D97-AF65-F5344CB8AC3E}">
        <p14:creationId xmlns:p14="http://schemas.microsoft.com/office/powerpoint/2010/main" val="2461072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4DFD53FE-94F5-46D3-990D-4EC913BF8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 y="174427"/>
            <a:ext cx="2546252" cy="2876094"/>
          </a:xfrm>
          <a:prstGeom prst="rect">
            <a:avLst/>
          </a:prstGeom>
        </p:spPr>
      </p:pic>
      <p:pic>
        <p:nvPicPr>
          <p:cNvPr id="3" name="صورة 2">
            <a:extLst>
              <a:ext uri="{FF2B5EF4-FFF2-40B4-BE49-F238E27FC236}">
                <a16:creationId xmlns:a16="http://schemas.microsoft.com/office/drawing/2014/main" id="{07C063B8-045E-42E8-8110-82295D10E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240" y="3706917"/>
            <a:ext cx="5050302" cy="2924583"/>
          </a:xfrm>
          <a:prstGeom prst="rect">
            <a:avLst/>
          </a:prstGeom>
        </p:spPr>
      </p:pic>
      <p:sp>
        <p:nvSpPr>
          <p:cNvPr id="4" name="مستطيل 3">
            <a:extLst>
              <a:ext uri="{FF2B5EF4-FFF2-40B4-BE49-F238E27FC236}">
                <a16:creationId xmlns:a16="http://schemas.microsoft.com/office/drawing/2014/main" id="{3FCCF7CB-3BCB-46E9-A47C-F70895658D0D}"/>
              </a:ext>
            </a:extLst>
          </p:cNvPr>
          <p:cNvSpPr/>
          <p:nvPr/>
        </p:nvSpPr>
        <p:spPr>
          <a:xfrm>
            <a:off x="3630052" y="2007842"/>
            <a:ext cx="7524183" cy="830997"/>
          </a:xfrm>
          <a:prstGeom prst="rect">
            <a:avLst/>
          </a:prstGeom>
          <a:solidFill>
            <a:srgbClr val="FFFF00"/>
          </a:solidFill>
        </p:spPr>
        <p:txBody>
          <a:bodyPr wrap="square" lIns="91440" tIns="45720" rIns="91440" bIns="45720">
            <a:spAutoFit/>
          </a:bodyPr>
          <a:lstStyle/>
          <a:p>
            <a:pPr algn="ctr"/>
            <a:r>
              <a:rPr lang="ar-SA" sz="4800" cap="none" spc="0" dirty="0">
                <a:ln w="0"/>
                <a:solidFill>
                  <a:schemeClr val="tx1"/>
                </a:solidFill>
                <a:effectLst>
                  <a:outerShdw blurRad="38100" dist="19050" dir="2700000" algn="tl" rotWithShape="0">
                    <a:schemeClr val="dk1">
                      <a:alpha val="40000"/>
                    </a:schemeClr>
                  </a:outerShdw>
                </a:effectLst>
              </a:rPr>
              <a:t>يتركب الفيروس من جزئيين رئيسيين </a:t>
            </a:r>
          </a:p>
        </p:txBody>
      </p:sp>
      <p:sp>
        <p:nvSpPr>
          <p:cNvPr id="5" name="مستطيل 4">
            <a:extLst>
              <a:ext uri="{FF2B5EF4-FFF2-40B4-BE49-F238E27FC236}">
                <a16:creationId xmlns:a16="http://schemas.microsoft.com/office/drawing/2014/main" id="{24040917-6213-4C0A-8E50-289C790D6D03}"/>
              </a:ext>
            </a:extLst>
          </p:cNvPr>
          <p:cNvSpPr/>
          <p:nvPr/>
        </p:nvSpPr>
        <p:spPr>
          <a:xfrm>
            <a:off x="2915816" y="226500"/>
            <a:ext cx="8952656" cy="1569660"/>
          </a:xfrm>
          <a:prstGeom prst="rect">
            <a:avLst/>
          </a:prstGeom>
          <a:solidFill>
            <a:schemeClr val="accent2">
              <a:lumMod val="40000"/>
              <a:lumOff val="60000"/>
            </a:schemeClr>
          </a:solidFill>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لقد خرجت الطالبات بعد المقارنة بين أنواع الفيروسات إلى التالي </a:t>
            </a:r>
          </a:p>
        </p:txBody>
      </p:sp>
      <p:sp>
        <p:nvSpPr>
          <p:cNvPr id="6" name="مستطيل 5">
            <a:extLst>
              <a:ext uri="{FF2B5EF4-FFF2-40B4-BE49-F238E27FC236}">
                <a16:creationId xmlns:a16="http://schemas.microsoft.com/office/drawing/2014/main" id="{42CA16F3-26C7-4F1B-A8D4-9D4D600943D1}"/>
              </a:ext>
            </a:extLst>
          </p:cNvPr>
          <p:cNvSpPr/>
          <p:nvPr/>
        </p:nvSpPr>
        <p:spPr>
          <a:xfrm>
            <a:off x="1726958" y="3076470"/>
            <a:ext cx="3219151" cy="1446550"/>
          </a:xfrm>
          <a:prstGeom prst="rect">
            <a:avLst/>
          </a:prstGeom>
          <a:solidFill>
            <a:srgbClr val="BFFEFE"/>
          </a:solidFill>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الغلاف البروتيني</a:t>
            </a:r>
          </a:p>
          <a:p>
            <a:pPr algn="ctr"/>
            <a:r>
              <a:rPr lang="ar-SA" sz="4400" dirty="0">
                <a:ln w="0"/>
                <a:effectLst>
                  <a:outerShdw blurRad="38100" dist="19050" dir="2700000" algn="tl" rotWithShape="0">
                    <a:schemeClr val="dk1">
                      <a:alpha val="40000"/>
                    </a:schemeClr>
                  </a:outerShdw>
                </a:effectLst>
              </a:rPr>
              <a:t>(المحفظة)</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7" name="مستطيل 6">
            <a:extLst>
              <a:ext uri="{FF2B5EF4-FFF2-40B4-BE49-F238E27FC236}">
                <a16:creationId xmlns:a16="http://schemas.microsoft.com/office/drawing/2014/main" id="{040E0D44-D4FF-43A0-A0FB-4707A925BB18}"/>
              </a:ext>
            </a:extLst>
          </p:cNvPr>
          <p:cNvSpPr/>
          <p:nvPr/>
        </p:nvSpPr>
        <p:spPr>
          <a:xfrm>
            <a:off x="8755119" y="3050521"/>
            <a:ext cx="3113353" cy="1446550"/>
          </a:xfrm>
          <a:prstGeom prst="rect">
            <a:avLst/>
          </a:prstGeom>
          <a:solidFill>
            <a:srgbClr val="BFFEFE"/>
          </a:solidFill>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الحمض النووي</a:t>
            </a:r>
          </a:p>
          <a:p>
            <a:pPr algn="ctr"/>
            <a:r>
              <a:rPr lang="ar-SA" sz="4400" dirty="0">
                <a:ln w="0"/>
                <a:effectLst>
                  <a:outerShdw blurRad="38100" dist="19050" dir="2700000" algn="tl" rotWithShape="0">
                    <a:schemeClr val="dk1">
                      <a:alpha val="40000"/>
                    </a:schemeClr>
                  </a:outerShdw>
                </a:effectLst>
              </a:rPr>
              <a:t>(</a:t>
            </a:r>
            <a:r>
              <a:rPr lang="en-US" sz="4400" dirty="0">
                <a:ln w="0"/>
                <a:effectLst>
                  <a:outerShdw blurRad="38100" dist="19050" dir="2700000" algn="tl" rotWithShape="0">
                    <a:schemeClr val="dk1">
                      <a:alpha val="40000"/>
                    </a:schemeClr>
                  </a:outerShdw>
                </a:effectLst>
              </a:rPr>
              <a:t>RNA</a:t>
            </a:r>
            <a:r>
              <a:rPr lang="ar-SA" sz="4400" dirty="0">
                <a:ln w="0"/>
                <a:effectLst>
                  <a:outerShdw blurRad="38100" dist="19050" dir="2700000" algn="tl" rotWithShape="0">
                    <a:schemeClr val="dk1">
                      <a:alpha val="40000"/>
                    </a:schemeClr>
                  </a:outerShdw>
                </a:effectLst>
              </a:rPr>
              <a:t>أو</a:t>
            </a:r>
            <a:r>
              <a:rPr lang="en-US" sz="4400" dirty="0">
                <a:ln w="0"/>
                <a:effectLst>
                  <a:outerShdw blurRad="38100" dist="19050" dir="2700000" algn="tl" rotWithShape="0">
                    <a:schemeClr val="dk1">
                      <a:alpha val="40000"/>
                    </a:schemeClr>
                  </a:outerShdw>
                </a:effectLst>
              </a:rPr>
              <a:t>DNA</a:t>
            </a:r>
            <a:r>
              <a:rPr lang="ar-SA" sz="4400" dirty="0">
                <a:ln w="0"/>
                <a:effectLst>
                  <a:outerShdw blurRad="38100" dist="19050" dir="2700000" algn="tl" rotWithShape="0">
                    <a:schemeClr val="dk1">
                      <a:alpha val="40000"/>
                    </a:schemeClr>
                  </a:outerShdw>
                </a:effectLst>
              </a:rPr>
              <a:t>)</a:t>
            </a:r>
            <a:r>
              <a:rPr lang="ar-SA" sz="4400" b="0" cap="none" spc="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380334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0A983B2E-C7AF-4D66-9DEE-B103E9596AE1}"/>
              </a:ext>
            </a:extLst>
          </p:cNvPr>
          <p:cNvSpPr/>
          <p:nvPr/>
        </p:nvSpPr>
        <p:spPr>
          <a:xfrm>
            <a:off x="5015229" y="828288"/>
            <a:ext cx="6652783" cy="5201424"/>
          </a:xfrm>
          <a:prstGeom prst="rect">
            <a:avLst/>
          </a:prstGeom>
          <a:noFill/>
        </p:spPr>
        <p:txBody>
          <a:bodyPr wrap="none" lIns="91440" tIns="45720" rIns="91440" bIns="45720">
            <a:spAutoFit/>
          </a:bodyPr>
          <a:lstStyle/>
          <a:p>
            <a:pPr algn="ctr"/>
            <a:r>
              <a:rPr lang="ar-SA" sz="16600" b="1" dirty="0">
                <a:ln w="0">
                  <a:solidFill>
                    <a:schemeClr val="tx1"/>
                  </a:solidFill>
                </a:ln>
                <a:solidFill>
                  <a:srgbClr val="FFFF00"/>
                </a:solidFill>
                <a:effectLst>
                  <a:outerShdw blurRad="38100" dist="152400" dir="2700000" algn="tl" rotWithShape="0">
                    <a:srgbClr val="98FAB9"/>
                  </a:outerShdw>
                </a:effectLst>
                <a:latin typeface="Arial" panose="020B0604020202020204" pitchFamily="34" charset="0"/>
                <a:cs typeface="DecoType Naskh Extensions" panose="02010400000000000000" pitchFamily="2" charset="-78"/>
              </a:rPr>
              <a:t>فاصل</a:t>
            </a:r>
          </a:p>
          <a:p>
            <a:pPr algn="ctr"/>
            <a:r>
              <a:rPr lang="ar-SA" sz="16600" b="1" dirty="0">
                <a:ln w="0">
                  <a:solidFill>
                    <a:schemeClr val="tx1"/>
                  </a:solidFill>
                </a:ln>
                <a:solidFill>
                  <a:srgbClr val="FFFF00"/>
                </a:solidFill>
                <a:effectLst>
                  <a:outerShdw blurRad="38100" dist="152400" dir="2700000" algn="tl" rotWithShape="0">
                    <a:srgbClr val="98FAB9"/>
                  </a:outerShdw>
                </a:effectLst>
                <a:latin typeface="Arial" panose="020B0604020202020204" pitchFamily="34" charset="0"/>
                <a:cs typeface="DecoType Naskh Extensions" panose="02010400000000000000" pitchFamily="2" charset="-78"/>
              </a:rPr>
              <a:t> إعلاني </a:t>
            </a:r>
            <a:endParaRPr lang="ar-SA" sz="16600" b="1" cap="none" spc="0" dirty="0">
              <a:ln w="0">
                <a:solidFill>
                  <a:schemeClr val="tx1"/>
                </a:solidFill>
              </a:ln>
              <a:solidFill>
                <a:srgbClr val="FFFF00"/>
              </a:solidFill>
              <a:effectLst>
                <a:outerShdw blurRad="38100" dist="152400" dir="2700000" algn="tl" rotWithShape="0">
                  <a:srgbClr val="98FAB9"/>
                </a:outerShdw>
              </a:effectLst>
              <a:latin typeface="Arial" panose="020B0604020202020204" pitchFamily="34" charset="0"/>
              <a:cs typeface="DecoType Naskh Extensions" panose="02010400000000000000" pitchFamily="2" charset="-78"/>
            </a:endParaRPr>
          </a:p>
        </p:txBody>
      </p:sp>
      <p:pic>
        <p:nvPicPr>
          <p:cNvPr id="4" name="صورة 3">
            <a:extLst>
              <a:ext uri="{FF2B5EF4-FFF2-40B4-BE49-F238E27FC236}">
                <a16:creationId xmlns:a16="http://schemas.microsoft.com/office/drawing/2014/main" id="{0EDED7E0-8A98-4676-86CB-27CA5D125E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66" y="-576470"/>
            <a:ext cx="6812982" cy="7434470"/>
          </a:xfrm>
          <a:prstGeom prst="rect">
            <a:avLst/>
          </a:prstGeom>
        </p:spPr>
      </p:pic>
    </p:spTree>
    <p:extLst>
      <p:ext uri="{BB962C8B-B14F-4D97-AF65-F5344CB8AC3E}">
        <p14:creationId xmlns:p14="http://schemas.microsoft.com/office/powerpoint/2010/main" val="2416515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9AEF0F64-212B-4581-B05E-7EC453588318}"/>
              </a:ext>
            </a:extLst>
          </p:cNvPr>
          <p:cNvSpPr/>
          <p:nvPr/>
        </p:nvSpPr>
        <p:spPr>
          <a:xfrm>
            <a:off x="267574" y="1530250"/>
            <a:ext cx="8909458" cy="2308324"/>
          </a:xfrm>
          <a:prstGeom prst="rect">
            <a:avLst/>
          </a:prstGeom>
          <a:solidFill>
            <a:srgbClr val="FFFF00"/>
          </a:solidFill>
          <a:ln w="38100">
            <a:no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تعلن قناة المعرفة عن مسابقة </a:t>
            </a:r>
          </a:p>
          <a:p>
            <a:pPr algn="ctr"/>
            <a:r>
              <a:rPr lang="ar-SA" sz="4800" dirty="0">
                <a:ln w="0"/>
                <a:effectLst>
                  <a:outerShdw blurRad="38100" dist="19050" dir="2700000" algn="tl" rotWithShape="0">
                    <a:schemeClr val="dk1">
                      <a:alpha val="40000"/>
                    </a:schemeClr>
                  </a:outerShdw>
                </a:effectLst>
              </a:rPr>
              <a:t>أجمل رسم يمثل تركيب الفيروسات  و أجمل نموذج لتركيب الفيروس  </a:t>
            </a:r>
            <a:endParaRPr lang="ar-SA" sz="48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751052BE-802B-4023-8813-E31D0187DC46}"/>
              </a:ext>
            </a:extLst>
          </p:cNvPr>
          <p:cNvSpPr/>
          <p:nvPr/>
        </p:nvSpPr>
        <p:spPr>
          <a:xfrm>
            <a:off x="3369474" y="3985585"/>
            <a:ext cx="8554952" cy="2800767"/>
          </a:xfrm>
          <a:prstGeom prst="rect">
            <a:avLst/>
          </a:prstGeom>
          <a:solidFill>
            <a:srgbClr val="ABF7CD"/>
          </a:solidFill>
          <a:ln w="38100">
            <a:no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شروط المسابقة </a:t>
            </a:r>
          </a:p>
          <a:p>
            <a:pPr algn="ctr"/>
            <a:r>
              <a:rPr lang="ar-SA" sz="4400" b="0" cap="none" spc="0" dirty="0">
                <a:ln w="0"/>
                <a:solidFill>
                  <a:schemeClr val="tx1"/>
                </a:solidFill>
                <a:effectLst>
                  <a:outerShdw blurRad="38100" dist="19050" dir="2700000" algn="tl" rotWithShape="0">
                    <a:schemeClr val="dk1">
                      <a:alpha val="40000"/>
                    </a:schemeClr>
                  </a:outerShdw>
                </a:effectLst>
              </a:rPr>
              <a:t>*الدقة والصحة و</a:t>
            </a:r>
            <a:r>
              <a:rPr lang="ar-SA" sz="4400" dirty="0">
                <a:ln w="0"/>
                <a:effectLst>
                  <a:outerShdw blurRad="38100" dist="19050" dir="2700000" algn="tl" rotWithShape="0">
                    <a:schemeClr val="dk1">
                      <a:alpha val="40000"/>
                    </a:schemeClr>
                  </a:outerShdw>
                </a:effectLst>
              </a:rPr>
              <a:t>روح الفريق و</a:t>
            </a:r>
            <a:r>
              <a:rPr lang="ar-SA" sz="4400" b="0" cap="none" spc="0" dirty="0">
                <a:ln w="0"/>
                <a:solidFill>
                  <a:schemeClr val="tx1"/>
                </a:solidFill>
                <a:effectLst>
                  <a:outerShdw blurRad="38100" dist="19050" dir="2700000" algn="tl" rotWithShape="0">
                    <a:schemeClr val="dk1">
                      <a:alpha val="40000"/>
                    </a:schemeClr>
                  </a:outerShdw>
                </a:effectLst>
              </a:rPr>
              <a:t>الانتهاء في الوقت المحدد والهدوء </a:t>
            </a:r>
          </a:p>
          <a:p>
            <a:pPr algn="ctr"/>
            <a:r>
              <a:rPr lang="ar-SA" sz="4400" dirty="0">
                <a:ln w="0"/>
                <a:effectLst>
                  <a:outerShdw blurRad="38100" dist="19050" dir="2700000" algn="tl" rotWithShape="0">
                    <a:schemeClr val="dk1">
                      <a:alpha val="40000"/>
                    </a:schemeClr>
                  </a:outerShdw>
                </a:effectLst>
              </a:rPr>
              <a:t>*يمكنكن استخدام إي خامة تحبونها </a:t>
            </a:r>
            <a:endParaRPr lang="ar-SA" sz="4400" b="0" cap="none" spc="0" dirty="0">
              <a:ln w="0"/>
              <a:solidFill>
                <a:schemeClr val="tx1"/>
              </a:solidFill>
              <a:effectLst>
                <a:outerShdw blurRad="38100" dist="19050" dir="2700000" algn="tl" rotWithShape="0">
                  <a:schemeClr val="dk1">
                    <a:alpha val="40000"/>
                  </a:schemeClr>
                </a:outerShdw>
              </a:effectLst>
            </a:endParaRPr>
          </a:p>
        </p:txBody>
      </p:sp>
      <p:pic>
        <p:nvPicPr>
          <p:cNvPr id="5" name="صورة 4">
            <a:extLst>
              <a:ext uri="{FF2B5EF4-FFF2-40B4-BE49-F238E27FC236}">
                <a16:creationId xmlns:a16="http://schemas.microsoft.com/office/drawing/2014/main" id="{25AAB4A7-642A-4639-A927-75D5A208A7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574" y="4103215"/>
            <a:ext cx="2868382" cy="2554545"/>
          </a:xfrm>
          <a:prstGeom prst="rect">
            <a:avLst/>
          </a:prstGeom>
          <a:ln>
            <a:noFill/>
          </a:ln>
          <a:effectLst>
            <a:softEdge rad="112500"/>
          </a:effectLst>
        </p:spPr>
      </p:pic>
      <p:pic>
        <p:nvPicPr>
          <p:cNvPr id="6" name="صورة 5">
            <a:extLst>
              <a:ext uri="{FF2B5EF4-FFF2-40B4-BE49-F238E27FC236}">
                <a16:creationId xmlns:a16="http://schemas.microsoft.com/office/drawing/2014/main" id="{E501364D-EB5A-444B-9E0A-8443B2C5B511}"/>
              </a:ext>
            </a:extLst>
          </p:cNvPr>
          <p:cNvPicPr>
            <a:picLocks noChangeAspect="1"/>
          </p:cNvPicPr>
          <p:nvPr/>
        </p:nvPicPr>
        <p:blipFill rotWithShape="1">
          <a:blip r:embed="rId3">
            <a:extLst>
              <a:ext uri="{28A0092B-C50C-407E-A947-70E740481C1C}">
                <a14:useLocalDpi xmlns:a14="http://schemas.microsoft.com/office/drawing/2010/main" val="0"/>
              </a:ext>
            </a:extLst>
          </a:blip>
          <a:srcRect b="12471"/>
          <a:stretch/>
        </p:blipFill>
        <p:spPr>
          <a:xfrm>
            <a:off x="9418145" y="1012767"/>
            <a:ext cx="2506281" cy="2863931"/>
          </a:xfrm>
          <a:prstGeom prst="rect">
            <a:avLst/>
          </a:prstGeom>
        </p:spPr>
      </p:pic>
      <p:grpSp>
        <p:nvGrpSpPr>
          <p:cNvPr id="7" name="مجموعة 6">
            <a:extLst>
              <a:ext uri="{FF2B5EF4-FFF2-40B4-BE49-F238E27FC236}">
                <a16:creationId xmlns:a16="http://schemas.microsoft.com/office/drawing/2014/main" id="{B80A1A0E-335C-4AFF-97B3-DA6721C76813}"/>
              </a:ext>
            </a:extLst>
          </p:cNvPr>
          <p:cNvGrpSpPr/>
          <p:nvPr/>
        </p:nvGrpSpPr>
        <p:grpSpPr>
          <a:xfrm>
            <a:off x="3135956" y="194871"/>
            <a:ext cx="2701849" cy="1213859"/>
            <a:chOff x="11225" y="1"/>
            <a:chExt cx="2701849" cy="1213859"/>
          </a:xfrm>
        </p:grpSpPr>
        <p:pic>
          <p:nvPicPr>
            <p:cNvPr id="8" name="Picture 2" descr="clock animated gif pic">
              <a:extLst>
                <a:ext uri="{FF2B5EF4-FFF2-40B4-BE49-F238E27FC236}">
                  <a16:creationId xmlns:a16="http://schemas.microsoft.com/office/drawing/2014/main" id="{43B2EC1A-C25C-4D8D-BE4E-3C9E597A261E}"/>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5" y="1"/>
              <a:ext cx="1572493" cy="1213859"/>
            </a:xfrm>
            <a:prstGeom prst="rect">
              <a:avLst/>
            </a:prstGeom>
            <a:noFill/>
            <a:extLst>
              <a:ext uri="{909E8E84-426E-40DD-AFC4-6F175D3DCCD1}">
                <a14:hiddenFill xmlns:a14="http://schemas.microsoft.com/office/drawing/2010/main">
                  <a:solidFill>
                    <a:srgbClr val="FFFFFF"/>
                  </a:solidFill>
                </a14:hiddenFill>
              </a:ext>
            </a:extLst>
          </p:spPr>
        </p:pic>
        <p:sp>
          <p:nvSpPr>
            <p:cNvPr id="9" name="مستطيل 8">
              <a:extLst>
                <a:ext uri="{FF2B5EF4-FFF2-40B4-BE49-F238E27FC236}">
                  <a16:creationId xmlns:a16="http://schemas.microsoft.com/office/drawing/2014/main" id="{A506477F-A8F6-4780-861A-BDD074AC2B1D}"/>
                </a:ext>
              </a:extLst>
            </p:cNvPr>
            <p:cNvSpPr/>
            <p:nvPr/>
          </p:nvSpPr>
          <p:spPr>
            <a:xfrm>
              <a:off x="1467220" y="116632"/>
              <a:ext cx="1245854" cy="954107"/>
            </a:xfrm>
            <a:prstGeom prst="rect">
              <a:avLst/>
            </a:prstGeom>
            <a:noFill/>
          </p:spPr>
          <p:txBody>
            <a:bodyPr wrap="none" lIns="91440" tIns="45720" rIns="91440" bIns="45720">
              <a:spAutoFit/>
            </a:bodyPr>
            <a:lstStyle/>
            <a:p>
              <a:pPr algn="ctr"/>
              <a:r>
                <a:rPr lang="ar-SA" sz="2800" dirty="0">
                  <a:ln w="0"/>
                  <a:effectLst>
                    <a:outerShdw blurRad="38100" dist="19050" dir="2700000" algn="tl" rotWithShape="0">
                      <a:schemeClr val="dk1">
                        <a:alpha val="40000"/>
                      </a:schemeClr>
                    </a:outerShdw>
                  </a:effectLst>
                </a:rPr>
                <a:t>الزمن </a:t>
              </a:r>
            </a:p>
            <a:p>
              <a:pPr algn="ctr"/>
              <a:r>
                <a:rPr lang="en-US" sz="2800" b="0" cap="none" spc="0" dirty="0">
                  <a:ln w="0"/>
                  <a:solidFill>
                    <a:schemeClr val="tx1"/>
                  </a:solidFill>
                  <a:effectLst>
                    <a:outerShdw blurRad="38100" dist="19050" dir="2700000" algn="tl" rotWithShape="0">
                      <a:schemeClr val="dk1">
                        <a:alpha val="40000"/>
                      </a:schemeClr>
                    </a:outerShdw>
                  </a:effectLst>
                </a:rPr>
                <a:t>10</a:t>
              </a:r>
              <a:r>
                <a:rPr lang="ar-SA" sz="2800" b="0" cap="none" spc="0" dirty="0">
                  <a:ln w="0"/>
                  <a:solidFill>
                    <a:schemeClr val="tx1"/>
                  </a:solidFill>
                  <a:effectLst>
                    <a:outerShdw blurRad="38100" dist="19050" dir="2700000" algn="tl" rotWithShape="0">
                      <a:schemeClr val="dk1">
                        <a:alpha val="40000"/>
                      </a:schemeClr>
                    </a:outerShdw>
                  </a:effectLst>
                </a:rPr>
                <a:t>:دقائق</a:t>
              </a:r>
            </a:p>
          </p:txBody>
        </p:sp>
      </p:grpSp>
      <p:sp>
        <p:nvSpPr>
          <p:cNvPr id="10" name="مستطيل 9">
            <a:extLst>
              <a:ext uri="{FF2B5EF4-FFF2-40B4-BE49-F238E27FC236}">
                <a16:creationId xmlns:a16="http://schemas.microsoft.com/office/drawing/2014/main" id="{C4F079CE-6173-4D13-B8CE-B982DD340D0A}"/>
              </a:ext>
            </a:extLst>
          </p:cNvPr>
          <p:cNvSpPr/>
          <p:nvPr/>
        </p:nvSpPr>
        <p:spPr>
          <a:xfrm>
            <a:off x="8914090" y="259927"/>
            <a:ext cx="3145413" cy="830997"/>
          </a:xfrm>
          <a:prstGeom prst="rect">
            <a:avLst/>
          </a:prstGeom>
          <a:noFill/>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تصميم النماذج </a:t>
            </a:r>
          </a:p>
        </p:txBody>
      </p:sp>
      <p:sp>
        <p:nvSpPr>
          <p:cNvPr id="2" name="سحابة 1">
            <a:extLst>
              <a:ext uri="{FF2B5EF4-FFF2-40B4-BE49-F238E27FC236}">
                <a16:creationId xmlns:a16="http://schemas.microsoft.com/office/drawing/2014/main" id="{C7B92F56-3BEF-416F-A10B-0C44282CCB81}"/>
              </a:ext>
            </a:extLst>
          </p:cNvPr>
          <p:cNvSpPr/>
          <p:nvPr/>
        </p:nvSpPr>
        <p:spPr>
          <a:xfrm>
            <a:off x="250197" y="239979"/>
            <a:ext cx="2530937" cy="1405533"/>
          </a:xfrm>
          <a:prstGeom prst="cloud">
            <a:avLst/>
          </a:prstGeom>
          <a:solidFill>
            <a:srgbClr val="FF0000"/>
          </a:solidFill>
          <a:ln w="57150">
            <a:solidFill>
              <a:schemeClr val="tx1"/>
            </a:solidFill>
          </a:ln>
        </p:spPr>
        <p:txBody>
          <a:bodyPr wrap="none" lIns="91440" tIns="45720" rIns="91440" bIns="45720">
            <a:spAutoFit/>
          </a:bodyPr>
          <a:lstStyle/>
          <a:p>
            <a:pPr algn="ctr"/>
            <a:r>
              <a:rPr lang="ar-SA" sz="5400" b="0" cap="none" spc="0" dirty="0">
                <a:ln w="0"/>
                <a:solidFill>
                  <a:schemeClr val="bg1"/>
                </a:solidFill>
                <a:effectLst>
                  <a:outerShdw blurRad="38100" dist="19050" dir="2700000" algn="tl" rotWithShape="0">
                    <a:schemeClr val="dk1">
                      <a:alpha val="40000"/>
                    </a:schemeClr>
                  </a:outerShdw>
                </a:effectLst>
              </a:rPr>
              <a:t>إعلان </a:t>
            </a:r>
          </a:p>
        </p:txBody>
      </p:sp>
    </p:spTree>
    <p:extLst>
      <p:ext uri="{BB962C8B-B14F-4D97-AF65-F5344CB8AC3E}">
        <p14:creationId xmlns:p14="http://schemas.microsoft.com/office/powerpoint/2010/main" val="3853337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96B8DEBB-B6A0-4911-AE85-6B73D4240076}"/>
              </a:ext>
            </a:extLst>
          </p:cNvPr>
          <p:cNvSpPr/>
          <p:nvPr/>
        </p:nvSpPr>
        <p:spPr>
          <a:xfrm>
            <a:off x="566018" y="197346"/>
            <a:ext cx="7183146" cy="6463308"/>
          </a:xfrm>
          <a:prstGeom prst="rect">
            <a:avLst/>
          </a:prstGeom>
          <a:solidFill>
            <a:schemeClr val="bg1"/>
          </a:solidFill>
          <a:ln w="57150">
            <a:solidFill>
              <a:schemeClr val="tx1"/>
            </a:solidFill>
          </a:ln>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ar-SA" sz="13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الإجابة الصحيحة:</a:t>
            </a:r>
          </a:p>
          <a:p>
            <a:pPr algn="ctr"/>
            <a:r>
              <a:rPr lang="ar-SA" sz="1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الفيروس</a:t>
            </a:r>
            <a:endParaRPr lang="ar-SA" sz="13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3" name="صورة 2">
            <a:extLst>
              <a:ext uri="{FF2B5EF4-FFF2-40B4-BE49-F238E27FC236}">
                <a16:creationId xmlns:a16="http://schemas.microsoft.com/office/drawing/2014/main" id="{9F7D4021-4438-4C10-A3A8-DE1FB3E5A5C3}"/>
              </a:ext>
            </a:extLst>
          </p:cNvPr>
          <p:cNvPicPr>
            <a:picLocks noChangeAspect="1"/>
          </p:cNvPicPr>
          <p:nvPr/>
        </p:nvPicPr>
        <p:blipFill rotWithShape="1">
          <a:blip r:embed="rId2"/>
          <a:srcRect t="4496" b="10073"/>
          <a:stretch/>
        </p:blipFill>
        <p:spPr>
          <a:xfrm>
            <a:off x="7104185" y="476672"/>
            <a:ext cx="4620271" cy="5328592"/>
          </a:xfrm>
          <a:prstGeom prst="rect">
            <a:avLst/>
          </a:prstGeom>
        </p:spPr>
      </p:pic>
    </p:spTree>
    <p:extLst>
      <p:ext uri="{BB962C8B-B14F-4D97-AF65-F5344CB8AC3E}">
        <p14:creationId xmlns:p14="http://schemas.microsoft.com/office/powerpoint/2010/main" val="77094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down)">
                                      <p:cBhvr>
                                        <p:cTn id="7" dur="500"/>
                                        <p:tgtEl>
                                          <p:spTgt spid="2">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a:extLst>
              <a:ext uri="{FF2B5EF4-FFF2-40B4-BE49-F238E27FC236}">
                <a16:creationId xmlns:a16="http://schemas.microsoft.com/office/drawing/2014/main" id="{6CF196FD-9797-454E-B3FE-35157C3D3B4E}"/>
              </a:ext>
            </a:extLst>
          </p:cNvPr>
          <p:cNvSpPr/>
          <p:nvPr/>
        </p:nvSpPr>
        <p:spPr>
          <a:xfrm>
            <a:off x="9403432" y="37593"/>
            <a:ext cx="2230098" cy="769441"/>
          </a:xfrm>
          <a:prstGeom prst="rect">
            <a:avLst/>
          </a:prstGeom>
          <a:noFill/>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فكر .تعرف</a:t>
            </a:r>
          </a:p>
        </p:txBody>
      </p:sp>
      <p:sp>
        <p:nvSpPr>
          <p:cNvPr id="8" name="مستطيل 7">
            <a:extLst>
              <a:ext uri="{FF2B5EF4-FFF2-40B4-BE49-F238E27FC236}">
                <a16:creationId xmlns:a16="http://schemas.microsoft.com/office/drawing/2014/main" id="{961C6995-29E5-4036-81E0-E53CDA7C8882}"/>
              </a:ext>
            </a:extLst>
          </p:cNvPr>
          <p:cNvSpPr/>
          <p:nvPr/>
        </p:nvSpPr>
        <p:spPr>
          <a:xfrm>
            <a:off x="323557" y="80078"/>
            <a:ext cx="2117887" cy="646331"/>
          </a:xfrm>
          <a:prstGeom prst="rect">
            <a:avLst/>
          </a:prstGeom>
          <a:solidFill>
            <a:srgbClr val="00B050"/>
          </a:solid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قناة المعرفة  </a:t>
            </a:r>
          </a:p>
        </p:txBody>
      </p:sp>
      <p:pic>
        <p:nvPicPr>
          <p:cNvPr id="10" name="صورة 9">
            <a:extLst>
              <a:ext uri="{FF2B5EF4-FFF2-40B4-BE49-F238E27FC236}">
                <a16:creationId xmlns:a16="http://schemas.microsoft.com/office/drawing/2014/main" id="{BBE26A24-68BF-4AAB-99AE-DCF108BCF30F}"/>
              </a:ext>
            </a:extLst>
          </p:cNvPr>
          <p:cNvPicPr>
            <a:picLocks noChangeAspect="1"/>
          </p:cNvPicPr>
          <p:nvPr/>
        </p:nvPicPr>
        <p:blipFill>
          <a:blip r:embed="rId2"/>
          <a:stretch>
            <a:fillRect/>
          </a:stretch>
        </p:blipFill>
        <p:spPr>
          <a:xfrm>
            <a:off x="6971501" y="830946"/>
            <a:ext cx="5108322" cy="6019800"/>
          </a:xfrm>
          <a:prstGeom prst="rect">
            <a:avLst/>
          </a:prstGeom>
        </p:spPr>
      </p:pic>
      <p:sp>
        <p:nvSpPr>
          <p:cNvPr id="3" name="وسيلة شرح مستطيلة 1">
            <a:extLst>
              <a:ext uri="{FF2B5EF4-FFF2-40B4-BE49-F238E27FC236}">
                <a16:creationId xmlns:a16="http://schemas.microsoft.com/office/drawing/2014/main" id="{CB1F149C-9276-4DB6-8472-8A1D03537220}"/>
              </a:ext>
            </a:extLst>
          </p:cNvPr>
          <p:cNvSpPr/>
          <p:nvPr/>
        </p:nvSpPr>
        <p:spPr>
          <a:xfrm>
            <a:off x="787791" y="1756365"/>
            <a:ext cx="5930490" cy="4524315"/>
          </a:xfrm>
          <a:prstGeom prst="wedgeRectCallout">
            <a:avLst>
              <a:gd name="adj1" fmla="val 81091"/>
              <a:gd name="adj2" fmla="val -35063"/>
            </a:avLst>
          </a:prstGeom>
          <a:solidFill>
            <a:schemeClr val="accent1">
              <a:lumMod val="20000"/>
              <a:lumOff val="80000"/>
            </a:schemeClr>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مرحبا بكم أعزاءنا المشاهدين في برنامجكم (صحتك .. أولاً) محدثتكم  الطبيبة هبه وسوف ويكون موضعنا اليوم عن احد اهم وأخطر الأمراض الفيروسية ....(</a:t>
            </a:r>
            <a:r>
              <a:rPr lang="ar-SA" sz="4800" b="0" cap="none" spc="0" dirty="0" err="1">
                <a:ln w="0"/>
                <a:solidFill>
                  <a:schemeClr val="tx1"/>
                </a:solidFill>
                <a:effectLst>
                  <a:outerShdw blurRad="38100" dist="19050" dir="2700000" algn="tl" rotWithShape="0">
                    <a:schemeClr val="dk1">
                      <a:alpha val="40000"/>
                    </a:schemeClr>
                  </a:outerShdw>
                </a:effectLst>
              </a:rPr>
              <a:t>الأيدز</a:t>
            </a:r>
            <a:r>
              <a:rPr lang="ar-SA" sz="4800" b="0" cap="none" spc="0" dirty="0">
                <a:ln w="0"/>
                <a:solidFill>
                  <a:schemeClr val="tx1"/>
                </a:solidFill>
                <a:effectLst>
                  <a:outerShdw blurRad="38100" dist="19050" dir="2700000" algn="tl" rotWithShape="0">
                    <a:schemeClr val="dk1">
                      <a:alpha val="40000"/>
                    </a:schemeClr>
                  </a:outerShdw>
                </a:effectLst>
              </a:rPr>
              <a:t>)</a:t>
            </a:r>
          </a:p>
        </p:txBody>
      </p:sp>
      <p:pic>
        <p:nvPicPr>
          <p:cNvPr id="5" name="Picture 4" descr="نتيجة بحث الصور عن شعار للصحة">
            <a:extLst>
              <a:ext uri="{FF2B5EF4-FFF2-40B4-BE49-F238E27FC236}">
                <a16:creationId xmlns:a16="http://schemas.microsoft.com/office/drawing/2014/main" id="{99F18487-E489-40E7-898E-CCDA9F3FA2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95" r="18632" b="-1760"/>
          <a:stretch/>
        </p:blipFill>
        <p:spPr bwMode="auto">
          <a:xfrm>
            <a:off x="6718281" y="7254"/>
            <a:ext cx="2376264" cy="1549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194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وسيلة شرح مستطيلة مستديرة الزوايا 1">
            <a:extLst>
              <a:ext uri="{FF2B5EF4-FFF2-40B4-BE49-F238E27FC236}">
                <a16:creationId xmlns:a16="http://schemas.microsoft.com/office/drawing/2014/main" id="{943B8800-F7BD-452A-B2AB-AB04D1996782}"/>
              </a:ext>
            </a:extLst>
          </p:cNvPr>
          <p:cNvSpPr/>
          <p:nvPr/>
        </p:nvSpPr>
        <p:spPr>
          <a:xfrm>
            <a:off x="1483036" y="323985"/>
            <a:ext cx="5502897" cy="1464231"/>
          </a:xfrm>
          <a:prstGeom prst="wedgeRoundRectCallout">
            <a:avLst>
              <a:gd name="adj1" fmla="val 48176"/>
              <a:gd name="adj2" fmla="val -9536"/>
              <a:gd name="adj3" fmla="val 16667"/>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هل تستطيعون  بما وهبتم من فطنة أن تكملوا النص التالي </a:t>
            </a:r>
          </a:p>
        </p:txBody>
      </p:sp>
      <p:pic>
        <p:nvPicPr>
          <p:cNvPr id="2" name="صورة 1">
            <a:extLst>
              <a:ext uri="{FF2B5EF4-FFF2-40B4-BE49-F238E27FC236}">
                <a16:creationId xmlns:a16="http://schemas.microsoft.com/office/drawing/2014/main" id="{72762D9E-268C-4068-8F85-4C9B98EA6E15}"/>
              </a:ext>
            </a:extLst>
          </p:cNvPr>
          <p:cNvPicPr>
            <a:picLocks noChangeAspect="1"/>
          </p:cNvPicPr>
          <p:nvPr/>
        </p:nvPicPr>
        <p:blipFill>
          <a:blip r:embed="rId2"/>
          <a:stretch>
            <a:fillRect/>
          </a:stretch>
        </p:blipFill>
        <p:spPr>
          <a:xfrm>
            <a:off x="7591425" y="838200"/>
            <a:ext cx="4600575" cy="6019800"/>
          </a:xfrm>
          <a:prstGeom prst="rect">
            <a:avLst/>
          </a:prstGeom>
        </p:spPr>
      </p:pic>
      <p:pic>
        <p:nvPicPr>
          <p:cNvPr id="4" name="Picture 4" descr="نتيجة بحث الصور عن شعار للصحة">
            <a:extLst>
              <a:ext uri="{FF2B5EF4-FFF2-40B4-BE49-F238E27FC236}">
                <a16:creationId xmlns:a16="http://schemas.microsoft.com/office/drawing/2014/main" id="{7DE629B0-D5E2-4121-95D3-595791D05E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95" r="18632" b="-1760"/>
          <a:stretch/>
        </p:blipFill>
        <p:spPr bwMode="auto">
          <a:xfrm>
            <a:off x="7359405" y="0"/>
            <a:ext cx="2376264" cy="1549914"/>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34129C69-90FF-4806-A281-1ADA47BE3410}"/>
              </a:ext>
            </a:extLst>
          </p:cNvPr>
          <p:cNvSpPr/>
          <p:nvPr/>
        </p:nvSpPr>
        <p:spPr>
          <a:xfrm>
            <a:off x="9476003" y="68759"/>
            <a:ext cx="2230098" cy="769441"/>
          </a:xfrm>
          <a:prstGeom prst="rect">
            <a:avLst/>
          </a:prstGeom>
          <a:noFill/>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فكر .تعرف</a:t>
            </a:r>
          </a:p>
        </p:txBody>
      </p:sp>
      <p:sp>
        <p:nvSpPr>
          <p:cNvPr id="6" name="مستطيل 5">
            <a:extLst>
              <a:ext uri="{FF2B5EF4-FFF2-40B4-BE49-F238E27FC236}">
                <a16:creationId xmlns:a16="http://schemas.microsoft.com/office/drawing/2014/main" id="{42461A5A-7903-408A-8DE0-4EC255243A06}"/>
              </a:ext>
            </a:extLst>
          </p:cNvPr>
          <p:cNvSpPr/>
          <p:nvPr/>
        </p:nvSpPr>
        <p:spPr>
          <a:xfrm>
            <a:off x="0" y="0"/>
            <a:ext cx="2117887" cy="646331"/>
          </a:xfrm>
          <a:prstGeom prst="rect">
            <a:avLst/>
          </a:prstGeom>
          <a:solidFill>
            <a:srgbClr val="00B050"/>
          </a:solid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قناة المعرفة  </a:t>
            </a:r>
          </a:p>
        </p:txBody>
      </p:sp>
      <p:sp>
        <p:nvSpPr>
          <p:cNvPr id="3" name="وسيلة شرح مستطيلة 1">
            <a:extLst>
              <a:ext uri="{FF2B5EF4-FFF2-40B4-BE49-F238E27FC236}">
                <a16:creationId xmlns:a16="http://schemas.microsoft.com/office/drawing/2014/main" id="{B940A703-95C4-453E-B8D6-94AB5C184D89}"/>
              </a:ext>
            </a:extLst>
          </p:cNvPr>
          <p:cNvSpPr/>
          <p:nvPr/>
        </p:nvSpPr>
        <p:spPr>
          <a:xfrm>
            <a:off x="354786" y="1941799"/>
            <a:ext cx="7236639" cy="4524315"/>
          </a:xfrm>
          <a:prstGeom prst="wedgeRectCallout">
            <a:avLst>
              <a:gd name="adj1" fmla="val 81091"/>
              <a:gd name="adj2" fmla="val -35063"/>
            </a:avLst>
          </a:prstGeom>
          <a:solidFill>
            <a:schemeClr val="accent1">
              <a:lumMod val="20000"/>
              <a:lumOff val="80000"/>
            </a:schemeClr>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هل تعلمين أن من أهم طرق انتقال العدوى بفيروس متلازمة نقص المناعة المكتسبة (</a:t>
            </a:r>
            <a:r>
              <a:rPr lang="ar-SA" sz="4800" b="0" cap="none" spc="0" dirty="0" err="1">
                <a:ln w="0"/>
                <a:solidFill>
                  <a:schemeClr val="tx1"/>
                </a:solidFill>
                <a:effectLst>
                  <a:outerShdw blurRad="38100" dist="19050" dir="2700000" algn="tl" rotWithShape="0">
                    <a:schemeClr val="dk1">
                      <a:alpha val="40000"/>
                    </a:schemeClr>
                  </a:outerShdw>
                </a:effectLst>
              </a:rPr>
              <a:t>الأيدز</a:t>
            </a:r>
            <a:r>
              <a:rPr lang="ar-SA" sz="4800" b="0" cap="none" spc="0" dirty="0">
                <a:ln w="0"/>
                <a:solidFill>
                  <a:schemeClr val="tx1"/>
                </a:solidFill>
                <a:effectLst>
                  <a:outerShdw blurRad="38100" dist="19050" dir="2700000" algn="tl" rotWithShape="0">
                    <a:schemeClr val="dk1">
                      <a:alpha val="40000"/>
                    </a:schemeClr>
                  </a:outerShdw>
                </a:effectLst>
              </a:rPr>
              <a:t>) هي </a:t>
            </a:r>
          </a:p>
          <a:p>
            <a:pPr algn="ctr"/>
            <a:r>
              <a:rPr lang="ar-SA" sz="4800" dirty="0">
                <a:ln w="0"/>
                <a:effectLst>
                  <a:outerShdw blurRad="38100" dist="19050" dir="2700000" algn="tl" rotWithShape="0">
                    <a:schemeClr val="dk1">
                      <a:alpha val="40000"/>
                    </a:schemeClr>
                  </a:outerShdw>
                </a:effectLst>
              </a:rPr>
              <a:t>1</a:t>
            </a:r>
            <a:r>
              <a:rPr lang="ar-SA" sz="4800" b="0" cap="none" spc="0" dirty="0">
                <a:ln w="0"/>
                <a:solidFill>
                  <a:schemeClr val="tx1"/>
                </a:solidFill>
                <a:effectLst>
                  <a:outerShdw blurRad="38100" dist="19050" dir="2700000" algn="tl" rotWithShape="0">
                    <a:schemeClr val="dk1">
                      <a:alpha val="40000"/>
                    </a:schemeClr>
                  </a:outerShdw>
                </a:effectLst>
              </a:rPr>
              <a:t>ـ عمليات نقل الأعضاء </a:t>
            </a:r>
          </a:p>
          <a:p>
            <a:pPr algn="ctr"/>
            <a:r>
              <a:rPr lang="ar-SA" sz="4800" b="0" cap="none" spc="0" dirty="0">
                <a:ln w="0"/>
                <a:solidFill>
                  <a:schemeClr val="tx1"/>
                </a:solidFill>
                <a:effectLst>
                  <a:outerShdw blurRad="38100" dist="19050" dir="2700000" algn="tl" rotWithShape="0">
                    <a:schemeClr val="dk1">
                      <a:alpha val="40000"/>
                    </a:schemeClr>
                  </a:outerShdw>
                </a:effectLst>
              </a:rPr>
              <a:t>2ـ أو الدم الملوث  أو</a:t>
            </a:r>
          </a:p>
          <a:p>
            <a:pPr algn="ctr"/>
            <a:r>
              <a:rPr lang="ar-SA" sz="4800" b="0" cap="none" spc="0" dirty="0">
                <a:ln w="0"/>
                <a:solidFill>
                  <a:schemeClr val="tx1"/>
                </a:solidFill>
                <a:effectLst>
                  <a:outerShdw blurRad="38100" dist="19050" dir="2700000" algn="tl" rotWithShape="0">
                    <a:schemeClr val="dk1">
                      <a:alpha val="40000"/>
                    </a:schemeClr>
                  </a:outerShdw>
                </a:effectLst>
              </a:rPr>
              <a:t> 3ـ العلاقات الجنسية المحرمة   </a:t>
            </a:r>
          </a:p>
        </p:txBody>
      </p:sp>
      <p:sp>
        <p:nvSpPr>
          <p:cNvPr id="8" name="مستطيل 7">
            <a:extLst>
              <a:ext uri="{FF2B5EF4-FFF2-40B4-BE49-F238E27FC236}">
                <a16:creationId xmlns:a16="http://schemas.microsoft.com/office/drawing/2014/main" id="{026FEB3A-FC30-4372-A86F-5E3D855D3297}"/>
              </a:ext>
            </a:extLst>
          </p:cNvPr>
          <p:cNvSpPr/>
          <p:nvPr/>
        </p:nvSpPr>
        <p:spPr>
          <a:xfrm>
            <a:off x="1483036" y="4276578"/>
            <a:ext cx="4214379" cy="633047"/>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chemeClr val="tx1"/>
                </a:solidFill>
              </a:rPr>
              <a:t>.......................</a:t>
            </a:r>
          </a:p>
        </p:txBody>
      </p:sp>
      <p:sp>
        <p:nvSpPr>
          <p:cNvPr id="9" name="مستطيل 8">
            <a:extLst>
              <a:ext uri="{FF2B5EF4-FFF2-40B4-BE49-F238E27FC236}">
                <a16:creationId xmlns:a16="http://schemas.microsoft.com/office/drawing/2014/main" id="{59BCE6E7-FD0F-4A8D-AAFB-EAEE7D2020BB}"/>
              </a:ext>
            </a:extLst>
          </p:cNvPr>
          <p:cNvSpPr/>
          <p:nvPr/>
        </p:nvSpPr>
        <p:spPr>
          <a:xfrm>
            <a:off x="1269676" y="4984986"/>
            <a:ext cx="4214379" cy="633047"/>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chemeClr val="tx1"/>
                </a:solidFill>
              </a:rPr>
              <a:t>.......................</a:t>
            </a:r>
          </a:p>
        </p:txBody>
      </p:sp>
      <p:sp>
        <p:nvSpPr>
          <p:cNvPr id="10" name="مستطيل 9">
            <a:extLst>
              <a:ext uri="{FF2B5EF4-FFF2-40B4-BE49-F238E27FC236}">
                <a16:creationId xmlns:a16="http://schemas.microsoft.com/office/drawing/2014/main" id="{BC1B4A70-07EB-4D9B-A280-907DA04CD2F2}"/>
              </a:ext>
            </a:extLst>
          </p:cNvPr>
          <p:cNvSpPr/>
          <p:nvPr/>
        </p:nvSpPr>
        <p:spPr>
          <a:xfrm>
            <a:off x="1069145" y="5737102"/>
            <a:ext cx="5026855" cy="633047"/>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chemeClr val="tx1"/>
                </a:solidFill>
              </a:rPr>
              <a:t>............................</a:t>
            </a:r>
          </a:p>
        </p:txBody>
      </p:sp>
    </p:spTree>
    <p:extLst>
      <p:ext uri="{BB962C8B-B14F-4D97-AF65-F5344CB8AC3E}">
        <p14:creationId xmlns:p14="http://schemas.microsoft.com/office/powerpoint/2010/main" val="19196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وسيلة شرح مستطيلة مستديرة الزوايا 1">
            <a:extLst>
              <a:ext uri="{FF2B5EF4-FFF2-40B4-BE49-F238E27FC236}">
                <a16:creationId xmlns:a16="http://schemas.microsoft.com/office/drawing/2014/main" id="{943B8800-F7BD-452A-B2AB-AB04D1996782}"/>
              </a:ext>
            </a:extLst>
          </p:cNvPr>
          <p:cNvSpPr/>
          <p:nvPr/>
        </p:nvSpPr>
        <p:spPr>
          <a:xfrm>
            <a:off x="1483036" y="323985"/>
            <a:ext cx="5502897" cy="1464231"/>
          </a:xfrm>
          <a:prstGeom prst="wedgeRoundRectCallout">
            <a:avLst>
              <a:gd name="adj1" fmla="val 48176"/>
              <a:gd name="adj2" fmla="val -9536"/>
              <a:gd name="adj3" fmla="val 16667"/>
            </a:avLst>
          </a:prstGeom>
          <a:no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هل تستطيعون  بما وهبتم من فطنة أن تكملوا النص التالي </a:t>
            </a:r>
          </a:p>
        </p:txBody>
      </p:sp>
      <p:pic>
        <p:nvPicPr>
          <p:cNvPr id="2" name="صورة 1">
            <a:extLst>
              <a:ext uri="{FF2B5EF4-FFF2-40B4-BE49-F238E27FC236}">
                <a16:creationId xmlns:a16="http://schemas.microsoft.com/office/drawing/2014/main" id="{72762D9E-268C-4068-8F85-4C9B98EA6E15}"/>
              </a:ext>
            </a:extLst>
          </p:cNvPr>
          <p:cNvPicPr>
            <a:picLocks noChangeAspect="1"/>
          </p:cNvPicPr>
          <p:nvPr/>
        </p:nvPicPr>
        <p:blipFill>
          <a:blip r:embed="rId2"/>
          <a:stretch>
            <a:fillRect/>
          </a:stretch>
        </p:blipFill>
        <p:spPr>
          <a:xfrm>
            <a:off x="7591425" y="838200"/>
            <a:ext cx="4600575" cy="6019800"/>
          </a:xfrm>
          <a:prstGeom prst="rect">
            <a:avLst/>
          </a:prstGeom>
        </p:spPr>
      </p:pic>
      <p:pic>
        <p:nvPicPr>
          <p:cNvPr id="4" name="Picture 4" descr="نتيجة بحث الصور عن شعار للصحة">
            <a:extLst>
              <a:ext uri="{FF2B5EF4-FFF2-40B4-BE49-F238E27FC236}">
                <a16:creationId xmlns:a16="http://schemas.microsoft.com/office/drawing/2014/main" id="{7DE629B0-D5E2-4121-95D3-595791D05E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95" r="18632" b="-1760"/>
          <a:stretch/>
        </p:blipFill>
        <p:spPr bwMode="auto">
          <a:xfrm>
            <a:off x="7359405" y="0"/>
            <a:ext cx="2376264" cy="1549914"/>
          </a:xfrm>
          <a:prstGeom prst="rect">
            <a:avLst/>
          </a:prstGeom>
          <a:noFill/>
          <a:extLst>
            <a:ext uri="{909E8E84-426E-40DD-AFC4-6F175D3DCCD1}">
              <a14:hiddenFill xmlns:a14="http://schemas.microsoft.com/office/drawing/2010/main">
                <a:solidFill>
                  <a:srgbClr val="FFFFFF"/>
                </a:solidFill>
              </a14:hiddenFill>
            </a:ext>
          </a:extLst>
        </p:spPr>
      </p:pic>
      <p:sp>
        <p:nvSpPr>
          <p:cNvPr id="5" name="مستطيل 4">
            <a:extLst>
              <a:ext uri="{FF2B5EF4-FFF2-40B4-BE49-F238E27FC236}">
                <a16:creationId xmlns:a16="http://schemas.microsoft.com/office/drawing/2014/main" id="{34129C69-90FF-4806-A281-1ADA47BE3410}"/>
              </a:ext>
            </a:extLst>
          </p:cNvPr>
          <p:cNvSpPr/>
          <p:nvPr/>
        </p:nvSpPr>
        <p:spPr>
          <a:xfrm>
            <a:off x="9476003" y="68759"/>
            <a:ext cx="2230098" cy="769441"/>
          </a:xfrm>
          <a:prstGeom prst="rect">
            <a:avLst/>
          </a:prstGeom>
          <a:noFill/>
        </p:spPr>
        <p:txBody>
          <a:bodyPr wrap="non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فكر .تعرف</a:t>
            </a:r>
          </a:p>
        </p:txBody>
      </p:sp>
      <p:sp>
        <p:nvSpPr>
          <p:cNvPr id="6" name="مستطيل 5">
            <a:extLst>
              <a:ext uri="{FF2B5EF4-FFF2-40B4-BE49-F238E27FC236}">
                <a16:creationId xmlns:a16="http://schemas.microsoft.com/office/drawing/2014/main" id="{42461A5A-7903-408A-8DE0-4EC255243A06}"/>
              </a:ext>
            </a:extLst>
          </p:cNvPr>
          <p:cNvSpPr/>
          <p:nvPr/>
        </p:nvSpPr>
        <p:spPr>
          <a:xfrm>
            <a:off x="0" y="0"/>
            <a:ext cx="2117887" cy="646331"/>
          </a:xfrm>
          <a:prstGeom prst="rect">
            <a:avLst/>
          </a:prstGeom>
          <a:solidFill>
            <a:srgbClr val="00B050"/>
          </a:solid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قناة المعرفة  </a:t>
            </a:r>
          </a:p>
        </p:txBody>
      </p:sp>
      <p:sp>
        <p:nvSpPr>
          <p:cNvPr id="3" name="وسيلة شرح مستطيلة 1">
            <a:extLst>
              <a:ext uri="{FF2B5EF4-FFF2-40B4-BE49-F238E27FC236}">
                <a16:creationId xmlns:a16="http://schemas.microsoft.com/office/drawing/2014/main" id="{B940A703-95C4-453E-B8D6-94AB5C184D89}"/>
              </a:ext>
            </a:extLst>
          </p:cNvPr>
          <p:cNvSpPr/>
          <p:nvPr/>
        </p:nvSpPr>
        <p:spPr>
          <a:xfrm>
            <a:off x="354786" y="1941799"/>
            <a:ext cx="7236639" cy="4524315"/>
          </a:xfrm>
          <a:prstGeom prst="wedgeRectCallout">
            <a:avLst>
              <a:gd name="adj1" fmla="val 81091"/>
              <a:gd name="adj2" fmla="val -35063"/>
            </a:avLst>
          </a:prstGeom>
          <a:solidFill>
            <a:schemeClr val="accent1">
              <a:lumMod val="20000"/>
              <a:lumOff val="80000"/>
            </a:schemeClr>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هل تعلمين أن من أهم طرق الوقاية </a:t>
            </a:r>
            <a:r>
              <a:rPr lang="ar-SA" sz="4800" dirty="0">
                <a:ln w="0"/>
                <a:effectLst>
                  <a:outerShdw blurRad="38100" dist="19050" dir="2700000" algn="tl" rotWithShape="0">
                    <a:schemeClr val="dk1">
                      <a:alpha val="40000"/>
                    </a:schemeClr>
                  </a:outerShdw>
                </a:effectLst>
              </a:rPr>
              <a:t>من الإصابة </a:t>
            </a:r>
            <a:r>
              <a:rPr lang="ar-SA" sz="4800" b="0" cap="none" spc="0" dirty="0">
                <a:ln w="0"/>
                <a:solidFill>
                  <a:schemeClr val="tx1"/>
                </a:solidFill>
                <a:effectLst>
                  <a:outerShdw blurRad="38100" dist="19050" dir="2700000" algn="tl" rotWithShape="0">
                    <a:schemeClr val="dk1">
                      <a:alpha val="40000"/>
                    </a:schemeClr>
                  </a:outerShdw>
                </a:effectLst>
              </a:rPr>
              <a:t>بفيروس متلازمة نقص المناعة المكتسبة (الإيدز) هي 1ـتجنب العلاقات الجنسية المحرمة  </a:t>
            </a:r>
          </a:p>
          <a:p>
            <a:pPr algn="ctr"/>
            <a:r>
              <a:rPr lang="ar-SA" sz="4800" dirty="0">
                <a:ln w="0"/>
                <a:effectLst>
                  <a:outerShdw blurRad="38100" dist="19050" dir="2700000" algn="tl" rotWithShape="0">
                    <a:schemeClr val="dk1">
                      <a:alpha val="40000"/>
                    </a:schemeClr>
                  </a:outerShdw>
                </a:effectLst>
              </a:rPr>
              <a:t>2ـ تجنب استخدام الابر الملوثة</a:t>
            </a:r>
          </a:p>
          <a:p>
            <a:pPr algn="ctr"/>
            <a:r>
              <a:rPr lang="ar-SA" sz="4800" b="0" cap="none" spc="0" dirty="0">
                <a:ln w="0"/>
                <a:solidFill>
                  <a:schemeClr val="tx1"/>
                </a:solidFill>
                <a:effectLst>
                  <a:outerShdw blurRad="38100" dist="19050" dir="2700000" algn="tl" rotWithShape="0">
                    <a:schemeClr val="dk1">
                      <a:alpha val="40000"/>
                    </a:schemeClr>
                  </a:outerShdw>
                </a:effectLst>
              </a:rPr>
              <a:t>3ـ فحص الدم والأعضاء قبل نقلها </a:t>
            </a:r>
          </a:p>
        </p:txBody>
      </p:sp>
      <p:sp>
        <p:nvSpPr>
          <p:cNvPr id="8" name="مستطيل 7">
            <a:extLst>
              <a:ext uri="{FF2B5EF4-FFF2-40B4-BE49-F238E27FC236}">
                <a16:creationId xmlns:a16="http://schemas.microsoft.com/office/drawing/2014/main" id="{15E3B318-7A84-4794-AF00-8445E4961F3F}"/>
              </a:ext>
            </a:extLst>
          </p:cNvPr>
          <p:cNvSpPr/>
          <p:nvPr/>
        </p:nvSpPr>
        <p:spPr>
          <a:xfrm>
            <a:off x="478301" y="4203956"/>
            <a:ext cx="6344529" cy="633047"/>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chemeClr val="tx1"/>
                </a:solidFill>
              </a:rPr>
              <a:t>....................................</a:t>
            </a:r>
          </a:p>
        </p:txBody>
      </p:sp>
      <p:sp>
        <p:nvSpPr>
          <p:cNvPr id="9" name="مستطيل 8">
            <a:extLst>
              <a:ext uri="{FF2B5EF4-FFF2-40B4-BE49-F238E27FC236}">
                <a16:creationId xmlns:a16="http://schemas.microsoft.com/office/drawing/2014/main" id="{46B07A05-3DD1-4197-B9CE-B3077E471130}"/>
              </a:ext>
            </a:extLst>
          </p:cNvPr>
          <p:cNvSpPr/>
          <p:nvPr/>
        </p:nvSpPr>
        <p:spPr>
          <a:xfrm>
            <a:off x="618978" y="4996772"/>
            <a:ext cx="5759615" cy="633047"/>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chemeClr val="tx1"/>
                </a:solidFill>
              </a:rPr>
              <a:t>...............................</a:t>
            </a:r>
          </a:p>
        </p:txBody>
      </p:sp>
      <p:sp>
        <p:nvSpPr>
          <p:cNvPr id="10" name="مستطيل 9">
            <a:extLst>
              <a:ext uri="{FF2B5EF4-FFF2-40B4-BE49-F238E27FC236}">
                <a16:creationId xmlns:a16="http://schemas.microsoft.com/office/drawing/2014/main" id="{BA3B8E59-679B-48F9-A4EB-DBC074856D13}"/>
              </a:ext>
            </a:extLst>
          </p:cNvPr>
          <p:cNvSpPr/>
          <p:nvPr/>
        </p:nvSpPr>
        <p:spPr>
          <a:xfrm>
            <a:off x="374919" y="5707858"/>
            <a:ext cx="6344529" cy="633047"/>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800" dirty="0">
                <a:solidFill>
                  <a:schemeClr val="tx1"/>
                </a:solidFill>
              </a:rPr>
              <a:t>....................................</a:t>
            </a:r>
          </a:p>
        </p:txBody>
      </p:sp>
    </p:spTree>
    <p:extLst>
      <p:ext uri="{BB962C8B-B14F-4D97-AF65-F5344CB8AC3E}">
        <p14:creationId xmlns:p14="http://schemas.microsoft.com/office/powerpoint/2010/main" val="182388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58F1DBF3-0944-4794-9166-25C23392C25C}"/>
              </a:ext>
            </a:extLst>
          </p:cNvPr>
          <p:cNvSpPr/>
          <p:nvPr/>
        </p:nvSpPr>
        <p:spPr>
          <a:xfrm>
            <a:off x="1266093" y="887035"/>
            <a:ext cx="6568982" cy="5170646"/>
          </a:xfrm>
          <a:prstGeom prst="rect">
            <a:avLst/>
          </a:prstGeom>
          <a:solidFill>
            <a:srgbClr val="FEFFA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انا </a:t>
            </a:r>
            <a:r>
              <a:rPr lang="ar-SA" sz="6000" b="0" cap="none" spc="0" dirty="0">
                <a:ln w="0"/>
                <a:solidFill>
                  <a:srgbClr val="FF0000"/>
                </a:solidFill>
                <a:effectLst>
                  <a:outerShdw blurRad="38100" dist="19050" dir="2700000" algn="tl" rotWithShape="0">
                    <a:schemeClr val="dk1">
                      <a:alpha val="40000"/>
                    </a:schemeClr>
                  </a:outerShdw>
                </a:effectLst>
                <a:latin typeface="Arial Unicode MS" panose="020B0604020202020204" pitchFamily="34" charset="-128"/>
                <a:ea typeface="Arial Unicode MS" panose="020B0604020202020204" pitchFamily="34" charset="-128"/>
                <a:cs typeface="Arial Unicode MS" panose="020B0604020202020204" pitchFamily="34" charset="-128"/>
              </a:rPr>
              <a:t>فطنه</a:t>
            </a:r>
            <a:endParaRPr lang="ar-SA" sz="5400" b="0" cap="none" spc="0" dirty="0">
              <a:ln w="0"/>
              <a:solidFill>
                <a:schemeClr val="tx1"/>
              </a:solidFill>
              <a:effectLst>
                <a:outerShdw blurRad="38100" dist="19050" dir="2700000" algn="tl" rotWithShape="0">
                  <a:schemeClr val="dk1">
                    <a:alpha val="40000"/>
                  </a:schemeClr>
                </a:outerShdw>
              </a:effectLst>
            </a:endParaRPr>
          </a:p>
          <a:p>
            <a:pPr algn="ctr"/>
            <a:r>
              <a:rPr lang="ar-SA" sz="5400" b="0" cap="none" spc="0" dirty="0">
                <a:ln w="0"/>
                <a:solidFill>
                  <a:schemeClr val="accent1">
                    <a:lumMod val="75000"/>
                  </a:schemeClr>
                </a:solidFill>
                <a:effectLst>
                  <a:outerShdw blurRad="38100" dist="19050" dir="2700000" algn="tl" rotWithShape="0">
                    <a:schemeClr val="dk1">
                      <a:alpha val="40000"/>
                    </a:schemeClr>
                  </a:outerShdw>
                </a:effectLst>
              </a:rPr>
              <a:t>أتمسك بالأخلاق الإسلامية وتعاليم الاسلام السمحة </a:t>
            </a:r>
          </a:p>
          <a:p>
            <a:pPr algn="ctr"/>
            <a:r>
              <a:rPr lang="ar-SA" sz="5400" dirty="0">
                <a:ln w="0"/>
                <a:solidFill>
                  <a:schemeClr val="accent1">
                    <a:lumMod val="75000"/>
                  </a:schemeClr>
                </a:solidFill>
                <a:effectLst>
                  <a:outerShdw blurRad="38100" dist="19050" dir="2700000" algn="tl" rotWithShape="0">
                    <a:schemeClr val="dk1">
                      <a:alpha val="40000"/>
                    </a:schemeClr>
                  </a:outerShdw>
                </a:effectLst>
              </a:rPr>
              <a:t>وأتجنب كل ما حرمه ديني الإسلام لقي نفسي من كل المهالك  </a:t>
            </a:r>
            <a:endParaRPr lang="ar-SA" sz="5400" b="0" cap="none" spc="0" dirty="0">
              <a:ln w="0"/>
              <a:solidFill>
                <a:schemeClr val="accent1">
                  <a:lumMod val="75000"/>
                </a:schemeClr>
              </a:solidFill>
              <a:effectLst>
                <a:outerShdw blurRad="38100" dist="19050" dir="2700000" algn="tl" rotWithShape="0">
                  <a:schemeClr val="dk1">
                    <a:alpha val="40000"/>
                  </a:schemeClr>
                </a:outerShdw>
              </a:effectLst>
            </a:endParaRPr>
          </a:p>
        </p:txBody>
      </p:sp>
      <p:pic>
        <p:nvPicPr>
          <p:cNvPr id="3" name="صورة 2">
            <a:extLst>
              <a:ext uri="{FF2B5EF4-FFF2-40B4-BE49-F238E27FC236}">
                <a16:creationId xmlns:a16="http://schemas.microsoft.com/office/drawing/2014/main" id="{FB6CDFC7-311C-49DD-ADA6-DA9875E6405F}"/>
              </a:ext>
            </a:extLst>
          </p:cNvPr>
          <p:cNvPicPr>
            <a:picLocks noChangeAspect="1"/>
          </p:cNvPicPr>
          <p:nvPr/>
        </p:nvPicPr>
        <p:blipFill rotWithShape="1">
          <a:blip r:embed="rId2">
            <a:extLst>
              <a:ext uri="{28A0092B-C50C-407E-A947-70E740481C1C}">
                <a14:useLocalDpi xmlns:a14="http://schemas.microsoft.com/office/drawing/2010/main" val="0"/>
              </a:ext>
            </a:extLst>
          </a:blip>
          <a:srcRect l="47488"/>
          <a:stretch/>
        </p:blipFill>
        <p:spPr>
          <a:xfrm>
            <a:off x="8370277" y="487647"/>
            <a:ext cx="3503881" cy="5969423"/>
          </a:xfrm>
          <a:prstGeom prst="rect">
            <a:avLst/>
          </a:prstGeom>
        </p:spPr>
      </p:pic>
    </p:spTree>
    <p:extLst>
      <p:ext uri="{BB962C8B-B14F-4D97-AF65-F5344CB8AC3E}">
        <p14:creationId xmlns:p14="http://schemas.microsoft.com/office/powerpoint/2010/main" val="28928797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22AA8E5D-01AA-4169-92C2-CAAF12223A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72718" y="1064695"/>
            <a:ext cx="2619282" cy="4544060"/>
          </a:xfrm>
          <a:prstGeom prst="rect">
            <a:avLst/>
          </a:prstGeom>
        </p:spPr>
      </p:pic>
      <p:sp>
        <p:nvSpPr>
          <p:cNvPr id="4" name="مستطيل 3">
            <a:extLst>
              <a:ext uri="{FF2B5EF4-FFF2-40B4-BE49-F238E27FC236}">
                <a16:creationId xmlns:a16="http://schemas.microsoft.com/office/drawing/2014/main" id="{7740C603-D3CF-46F8-B186-5FCC2F6FA66A}"/>
              </a:ext>
            </a:extLst>
          </p:cNvPr>
          <p:cNvSpPr/>
          <p:nvPr/>
        </p:nvSpPr>
        <p:spPr>
          <a:xfrm>
            <a:off x="734518" y="646331"/>
            <a:ext cx="8699979" cy="6001643"/>
          </a:xfrm>
          <a:prstGeom prst="rect">
            <a:avLst/>
          </a:prstGeom>
          <a:solidFill>
            <a:srgbClr val="F2DBD5"/>
          </a:solidFill>
        </p:spPr>
        <p:txBody>
          <a:bodyPr wrap="square">
            <a:spAutoFit/>
          </a:bodyPr>
          <a:lstStyle/>
          <a:p>
            <a:pPr algn="ctr"/>
            <a:r>
              <a:rPr lang="ar-SA" sz="4800" b="1" dirty="0"/>
              <a:t>مرحبا ان لجين عدة مرة أخرى لنكمل التقرير عن الفيروسات </a:t>
            </a:r>
          </a:p>
          <a:p>
            <a:pPr algn="ctr"/>
            <a:r>
              <a:rPr lang="ar-SA" sz="4800" b="1" dirty="0"/>
              <a:t>تتميز الفيروسات بأنها لا تعيش مترممة على المواد العضوية الميتة ولا على البيئات الغذائية الاعتيادية ولكنها متطفلة اجبارياً لا تنمو إلا على نسيج حي أو داخل العائل القابل للإصابة بها وهي متخصصة في العائل الذي تصيبه</a:t>
            </a:r>
            <a:endParaRPr lang="ar-SA" sz="4800" dirty="0"/>
          </a:p>
        </p:txBody>
      </p:sp>
      <p:sp>
        <p:nvSpPr>
          <p:cNvPr id="6" name="مستطيل 5">
            <a:extLst>
              <a:ext uri="{FF2B5EF4-FFF2-40B4-BE49-F238E27FC236}">
                <a16:creationId xmlns:a16="http://schemas.microsoft.com/office/drawing/2014/main" id="{81D2F443-1EAA-4663-B1CE-47A68C165E4F}"/>
              </a:ext>
            </a:extLst>
          </p:cNvPr>
          <p:cNvSpPr/>
          <p:nvPr/>
        </p:nvSpPr>
        <p:spPr>
          <a:xfrm>
            <a:off x="187452" y="210026"/>
            <a:ext cx="2117887" cy="646331"/>
          </a:xfrm>
          <a:prstGeom prst="rect">
            <a:avLst/>
          </a:prstGeom>
          <a:solidFill>
            <a:srgbClr val="00B050"/>
          </a:solid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قناة المعرفة  </a:t>
            </a:r>
          </a:p>
        </p:txBody>
      </p:sp>
    </p:spTree>
    <p:extLst>
      <p:ext uri="{BB962C8B-B14F-4D97-AF65-F5344CB8AC3E}">
        <p14:creationId xmlns:p14="http://schemas.microsoft.com/office/powerpoint/2010/main" val="4257373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7C5C84E6-AA6E-419C-9ADE-BC0C81703EDA}"/>
              </a:ext>
            </a:extLst>
          </p:cNvPr>
          <p:cNvSpPr/>
          <p:nvPr/>
        </p:nvSpPr>
        <p:spPr>
          <a:xfrm>
            <a:off x="179511" y="1453713"/>
            <a:ext cx="8763274" cy="5262979"/>
          </a:xfrm>
          <a:prstGeom prst="rect">
            <a:avLst/>
          </a:prstGeom>
          <a:solidFill>
            <a:schemeClr val="bg1"/>
          </a:solidFill>
          <a:ln w="57150">
            <a:solidFill>
              <a:schemeClr val="tx1"/>
            </a:solidFill>
          </a:ln>
        </p:spPr>
        <p:txBody>
          <a:bodyPr wrap="square" lIns="91440" tIns="45720" rIns="91440" bIns="45720">
            <a:spAutoFit/>
          </a:bodyPr>
          <a:lstStyle/>
          <a:p>
            <a:pPr algn="ctr"/>
            <a:r>
              <a:rPr lang="ar-SA" sz="4800" b="1" cap="none" spc="0" dirty="0">
                <a:ln w="0">
                  <a:noFill/>
                </a:ln>
                <a:solidFill>
                  <a:sysClr val="windowText" lastClr="000000"/>
                </a:solidFill>
                <a:effectLst>
                  <a:outerShdw blurRad="38100" dist="19050" dir="2700000" algn="tl" rotWithShape="0">
                    <a:schemeClr val="dk1">
                      <a:alpha val="40000"/>
                    </a:schemeClr>
                  </a:outerShdw>
                </a:effectLst>
              </a:rPr>
              <a:t>السلام عليكن ارحب بكن </a:t>
            </a:r>
            <a:r>
              <a:rPr lang="ar-SA" sz="4800" b="1" dirty="0">
                <a:ln w="0">
                  <a:noFill/>
                </a:ln>
                <a:solidFill>
                  <a:sysClr val="windowText" lastClr="000000"/>
                </a:solidFill>
                <a:effectLst>
                  <a:outerShdw blurRad="38100" dist="19050" dir="2700000" algn="tl" rotWithShape="0">
                    <a:schemeClr val="dk1">
                      <a:alpha val="40000"/>
                    </a:schemeClr>
                  </a:outerShdw>
                </a:effectLst>
              </a:rPr>
              <a:t>ـ أنا ريم ـ </a:t>
            </a:r>
            <a:r>
              <a:rPr lang="ar-SA" sz="4800" b="1" cap="none" spc="0" dirty="0">
                <a:ln w="0">
                  <a:noFill/>
                </a:ln>
                <a:solidFill>
                  <a:sysClr val="windowText" lastClr="000000"/>
                </a:solidFill>
                <a:effectLst>
                  <a:outerShdw blurRad="38100" dist="19050" dir="2700000" algn="tl" rotWithShape="0">
                    <a:schemeClr val="dk1">
                      <a:alpha val="40000"/>
                    </a:schemeClr>
                  </a:outerShdw>
                </a:effectLst>
              </a:rPr>
              <a:t>مشاهداتي العزيزات مرة أخرى في برنامجي الوسام الذهبي والذي تعتمد فكرته على طرح أسئلة التفكير الناقد وتفوز   بجائزة الوسام الذهبي من تجب على الأسئلة  </a:t>
            </a:r>
          </a:p>
          <a:p>
            <a:pPr algn="ctr"/>
            <a:r>
              <a:rPr lang="ar-SA" sz="4800" b="1" dirty="0">
                <a:ln w="0">
                  <a:noFill/>
                </a:ln>
                <a:solidFill>
                  <a:sysClr val="windowText" lastClr="000000"/>
                </a:solidFill>
                <a:effectLst>
                  <a:outerShdw blurRad="38100" dist="19050" dir="2700000" algn="tl" rotWithShape="0">
                    <a:schemeClr val="dk1">
                      <a:alpha val="40000"/>
                    </a:schemeClr>
                  </a:outerShdw>
                </a:effectLst>
              </a:rPr>
              <a:t>نستقبل اتصالاتكن ومشاركتكن على الرقم الظاهر على الشاشة أمامكن  </a:t>
            </a:r>
            <a:r>
              <a:rPr lang="ar-SA" sz="4800" b="1" cap="none" spc="0" dirty="0">
                <a:ln w="0">
                  <a:noFill/>
                </a:ln>
                <a:solidFill>
                  <a:sysClr val="windowText" lastClr="000000"/>
                </a:solidFill>
                <a:effectLst>
                  <a:outerShdw blurRad="38100" dist="19050" dir="2700000" algn="tl" rotWithShape="0">
                    <a:schemeClr val="dk1">
                      <a:alpha val="40000"/>
                    </a:schemeClr>
                  </a:outerShdw>
                </a:effectLst>
              </a:rPr>
              <a:t> </a:t>
            </a:r>
          </a:p>
        </p:txBody>
      </p:sp>
      <p:sp>
        <p:nvSpPr>
          <p:cNvPr id="4" name="مستطيل 3">
            <a:extLst>
              <a:ext uri="{FF2B5EF4-FFF2-40B4-BE49-F238E27FC236}">
                <a16:creationId xmlns:a16="http://schemas.microsoft.com/office/drawing/2014/main" id="{E955A827-C553-48AD-8FCE-48CAC9A251BD}"/>
              </a:ext>
            </a:extLst>
          </p:cNvPr>
          <p:cNvSpPr/>
          <p:nvPr/>
        </p:nvSpPr>
        <p:spPr>
          <a:xfrm>
            <a:off x="9017942" y="5348762"/>
            <a:ext cx="2919389" cy="1354217"/>
          </a:xfrm>
          <a:prstGeom prst="rect">
            <a:avLst/>
          </a:prstGeom>
          <a:noFill/>
        </p:spPr>
        <p:txBody>
          <a:bodyPr wrap="none" lIns="91440" tIns="45720" rIns="91440" bIns="45720">
            <a:spAutoFit/>
          </a:bodyPr>
          <a:lstStyle/>
          <a:p>
            <a:pPr algn="ctr"/>
            <a:r>
              <a:rPr lang="ar-SA" sz="3200" b="0" cap="none" spc="0" dirty="0">
                <a:ln w="0"/>
                <a:solidFill>
                  <a:schemeClr val="tx1"/>
                </a:solidFill>
                <a:effectLst>
                  <a:outerShdw blurRad="38100" dist="19050" dir="2700000" algn="tl" rotWithShape="0">
                    <a:schemeClr val="dk1">
                      <a:alpha val="40000"/>
                    </a:schemeClr>
                  </a:outerShdw>
                </a:effectLst>
              </a:rPr>
              <a:t>للتواصل والمشاركة</a:t>
            </a:r>
            <a:r>
              <a:rPr lang="ar-SA" sz="5400" b="0" cap="none" spc="0" dirty="0">
                <a:ln w="0"/>
                <a:solidFill>
                  <a:schemeClr val="tx1"/>
                </a:solidFill>
                <a:effectLst>
                  <a:outerShdw blurRad="38100" dist="19050" dir="2700000" algn="tl" rotWithShape="0">
                    <a:schemeClr val="dk1">
                      <a:alpha val="40000"/>
                    </a:schemeClr>
                  </a:outerShdw>
                </a:effectLst>
              </a:rPr>
              <a:t> </a:t>
            </a:r>
          </a:p>
          <a:p>
            <a:pPr algn="ctr"/>
            <a:r>
              <a:rPr lang="ar-SA" sz="2800" b="0" cap="none" spc="0" dirty="0">
                <a:ln w="0"/>
                <a:solidFill>
                  <a:schemeClr val="tx1"/>
                </a:solidFill>
                <a:effectLst>
                  <a:outerShdw blurRad="38100" dist="19050" dir="2700000" algn="tl" rotWithShape="0">
                    <a:schemeClr val="dk1">
                      <a:alpha val="40000"/>
                    </a:schemeClr>
                  </a:outerShdw>
                </a:effectLst>
              </a:rPr>
              <a:t>05674321789</a:t>
            </a:r>
          </a:p>
        </p:txBody>
      </p:sp>
      <p:sp>
        <p:nvSpPr>
          <p:cNvPr id="5" name="مستطيل 4">
            <a:extLst>
              <a:ext uri="{FF2B5EF4-FFF2-40B4-BE49-F238E27FC236}">
                <a16:creationId xmlns:a16="http://schemas.microsoft.com/office/drawing/2014/main" id="{0DBB3A1D-42EB-4865-89CD-B2AB57A71DB9}"/>
              </a:ext>
            </a:extLst>
          </p:cNvPr>
          <p:cNvSpPr/>
          <p:nvPr/>
        </p:nvSpPr>
        <p:spPr>
          <a:xfrm>
            <a:off x="3055832" y="226006"/>
            <a:ext cx="3858750" cy="1015663"/>
          </a:xfrm>
          <a:prstGeom prst="rect">
            <a:avLst/>
          </a:prstGeom>
          <a:solidFill>
            <a:srgbClr val="98FAB9"/>
          </a:solidFill>
          <a:ln w="38100">
            <a:solidFill>
              <a:schemeClr val="tx1"/>
            </a:solidFill>
          </a:ln>
        </p:spPr>
        <p:txBody>
          <a:bodyPr wrap="none" lIns="91440" tIns="45720" rIns="91440" bIns="45720">
            <a:spAutoFit/>
          </a:bodyPr>
          <a:lstStyle/>
          <a:p>
            <a:pPr algn="ctr"/>
            <a:r>
              <a:rPr lang="ar-SA" sz="6000" b="1" cap="none" spc="0" dirty="0">
                <a:ln w="0"/>
                <a:effectLst>
                  <a:outerShdw blurRad="38100" dist="19050" dir="2700000" algn="tl" rotWithShape="0">
                    <a:schemeClr val="dk1">
                      <a:alpha val="40000"/>
                    </a:schemeClr>
                  </a:outerShdw>
                </a:effectLst>
              </a:rPr>
              <a:t>الوسام الذهبي </a:t>
            </a:r>
          </a:p>
        </p:txBody>
      </p:sp>
      <p:sp>
        <p:nvSpPr>
          <p:cNvPr id="6" name="مستطيل 5">
            <a:extLst>
              <a:ext uri="{FF2B5EF4-FFF2-40B4-BE49-F238E27FC236}">
                <a16:creationId xmlns:a16="http://schemas.microsoft.com/office/drawing/2014/main" id="{E4F4566D-7A46-4F7B-97E7-FBE56381EE1C}"/>
              </a:ext>
            </a:extLst>
          </p:cNvPr>
          <p:cNvSpPr/>
          <p:nvPr/>
        </p:nvSpPr>
        <p:spPr>
          <a:xfrm>
            <a:off x="9493849" y="243540"/>
            <a:ext cx="2117887" cy="646331"/>
          </a:xfrm>
          <a:prstGeom prst="rect">
            <a:avLst/>
          </a:prstGeom>
          <a:solidFill>
            <a:srgbClr val="00B050"/>
          </a:solid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قناة المعرفة  </a:t>
            </a:r>
          </a:p>
        </p:txBody>
      </p:sp>
      <p:grpSp>
        <p:nvGrpSpPr>
          <p:cNvPr id="7" name="مجموعة 6">
            <a:extLst>
              <a:ext uri="{FF2B5EF4-FFF2-40B4-BE49-F238E27FC236}">
                <a16:creationId xmlns:a16="http://schemas.microsoft.com/office/drawing/2014/main" id="{9C969121-4D75-4CE8-873C-DA195E90DE01}"/>
              </a:ext>
            </a:extLst>
          </p:cNvPr>
          <p:cNvGrpSpPr/>
          <p:nvPr/>
        </p:nvGrpSpPr>
        <p:grpSpPr>
          <a:xfrm>
            <a:off x="138880" y="126909"/>
            <a:ext cx="2632920" cy="1213859"/>
            <a:chOff x="11225" y="1"/>
            <a:chExt cx="2632920" cy="1213859"/>
          </a:xfrm>
        </p:grpSpPr>
        <p:pic>
          <p:nvPicPr>
            <p:cNvPr id="8" name="Picture 2" descr="clock animated gif pic">
              <a:extLst>
                <a:ext uri="{FF2B5EF4-FFF2-40B4-BE49-F238E27FC236}">
                  <a16:creationId xmlns:a16="http://schemas.microsoft.com/office/drawing/2014/main" id="{A867CC60-010D-4779-BEC6-547EE31C22EC}"/>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25" y="1"/>
              <a:ext cx="1572493" cy="1213859"/>
            </a:xfrm>
            <a:prstGeom prst="rect">
              <a:avLst/>
            </a:prstGeom>
            <a:noFill/>
            <a:extLst>
              <a:ext uri="{909E8E84-426E-40DD-AFC4-6F175D3DCCD1}">
                <a14:hiddenFill xmlns:a14="http://schemas.microsoft.com/office/drawing/2010/main">
                  <a:solidFill>
                    <a:srgbClr val="FFFFFF"/>
                  </a:solidFill>
                </a14:hiddenFill>
              </a:ext>
            </a:extLst>
          </p:spPr>
        </p:pic>
        <p:sp>
          <p:nvSpPr>
            <p:cNvPr id="9" name="مستطيل 8">
              <a:extLst>
                <a:ext uri="{FF2B5EF4-FFF2-40B4-BE49-F238E27FC236}">
                  <a16:creationId xmlns:a16="http://schemas.microsoft.com/office/drawing/2014/main" id="{DB6A7BEC-BB4F-4EBC-9FFF-1F71A2A7E492}"/>
                </a:ext>
              </a:extLst>
            </p:cNvPr>
            <p:cNvSpPr/>
            <p:nvPr/>
          </p:nvSpPr>
          <p:spPr>
            <a:xfrm>
              <a:off x="1536149" y="116632"/>
              <a:ext cx="1107996" cy="954107"/>
            </a:xfrm>
            <a:prstGeom prst="rect">
              <a:avLst/>
            </a:prstGeom>
            <a:noFill/>
          </p:spPr>
          <p:txBody>
            <a:bodyPr wrap="none" lIns="91440" tIns="45720" rIns="91440" bIns="45720">
              <a:spAutoFit/>
            </a:bodyPr>
            <a:lstStyle/>
            <a:p>
              <a:pPr algn="ctr"/>
              <a:r>
                <a:rPr lang="ar-SA" sz="2800" dirty="0">
                  <a:ln w="0"/>
                  <a:effectLst>
                    <a:outerShdw blurRad="38100" dist="19050" dir="2700000" algn="tl" rotWithShape="0">
                      <a:schemeClr val="dk1">
                        <a:alpha val="40000"/>
                      </a:schemeClr>
                    </a:outerShdw>
                  </a:effectLst>
                </a:rPr>
                <a:t>الزمن </a:t>
              </a:r>
            </a:p>
            <a:p>
              <a:pPr algn="ctr"/>
              <a:r>
                <a:rPr lang="en-US" sz="2800" b="0" cap="none" spc="0" dirty="0">
                  <a:ln w="0"/>
                  <a:solidFill>
                    <a:schemeClr val="tx1"/>
                  </a:solidFill>
                  <a:effectLst>
                    <a:outerShdw blurRad="38100" dist="19050" dir="2700000" algn="tl" rotWithShape="0">
                      <a:schemeClr val="dk1">
                        <a:alpha val="40000"/>
                      </a:schemeClr>
                    </a:outerShdw>
                  </a:effectLst>
                </a:rPr>
                <a:t>5</a:t>
              </a:r>
              <a:r>
                <a:rPr lang="ar-SA" sz="2800" b="0" cap="none" spc="0" dirty="0">
                  <a:ln w="0"/>
                  <a:solidFill>
                    <a:schemeClr val="tx1"/>
                  </a:solidFill>
                  <a:effectLst>
                    <a:outerShdw blurRad="38100" dist="19050" dir="2700000" algn="tl" rotWithShape="0">
                      <a:schemeClr val="dk1">
                        <a:alpha val="40000"/>
                      </a:schemeClr>
                    </a:outerShdw>
                  </a:effectLst>
                </a:rPr>
                <a:t>:دقيقة </a:t>
              </a:r>
            </a:p>
          </p:txBody>
        </p:sp>
      </p:grpSp>
      <p:pic>
        <p:nvPicPr>
          <p:cNvPr id="2050" name="Picture 2" descr="ÙØªÙØ¬Ø© Ø¨Ø­Ø« Ø§ÙØµÙØ± Ø¹Ù âª TV broadcaster clipartâ¬â">
            <a:extLst>
              <a:ext uri="{FF2B5EF4-FFF2-40B4-BE49-F238E27FC236}">
                <a16:creationId xmlns:a16="http://schemas.microsoft.com/office/drawing/2014/main" id="{045CBE73-DBC7-40B7-AC5A-3AEEA7844B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741"/>
          <a:stretch/>
        </p:blipFill>
        <p:spPr bwMode="auto">
          <a:xfrm>
            <a:off x="9093099" y="1411970"/>
            <a:ext cx="2919389" cy="4089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4851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0C8462A-3342-4E0B-8EF0-FC8D2B34F040}"/>
              </a:ext>
            </a:extLst>
          </p:cNvPr>
          <p:cNvSpPr/>
          <p:nvPr/>
        </p:nvSpPr>
        <p:spPr>
          <a:xfrm>
            <a:off x="3207434" y="3863830"/>
            <a:ext cx="6049108" cy="1754326"/>
          </a:xfrm>
          <a:prstGeom prst="rect">
            <a:avLst/>
          </a:prstGeom>
          <a:solidFill>
            <a:srgbClr val="BFFEFE"/>
          </a:solid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حتى لا تنتقل العدوى وتنتشر بين الناس </a:t>
            </a:r>
          </a:p>
        </p:txBody>
      </p:sp>
      <p:sp>
        <p:nvSpPr>
          <p:cNvPr id="3" name="مستطيل 2">
            <a:extLst>
              <a:ext uri="{FF2B5EF4-FFF2-40B4-BE49-F238E27FC236}">
                <a16:creationId xmlns:a16="http://schemas.microsoft.com/office/drawing/2014/main" id="{DD838466-ACE2-4CE7-BDB6-20BE545A00EE}"/>
              </a:ext>
            </a:extLst>
          </p:cNvPr>
          <p:cNvSpPr/>
          <p:nvPr/>
        </p:nvSpPr>
        <p:spPr>
          <a:xfrm>
            <a:off x="289670" y="177622"/>
            <a:ext cx="7883659" cy="2585323"/>
          </a:xfrm>
          <a:prstGeom prst="rect">
            <a:avLst/>
          </a:prstGeom>
          <a:solidFill>
            <a:srgbClr val="FEFFAE"/>
          </a:solid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س/ينبغي وضع الأشخاص المصابين بفيروسات مميتة وشديدة العدوى في الحجر الصحي ؟</a:t>
            </a:r>
          </a:p>
        </p:txBody>
      </p:sp>
      <p:sp>
        <p:nvSpPr>
          <p:cNvPr id="5" name="مستطيل 4">
            <a:extLst>
              <a:ext uri="{FF2B5EF4-FFF2-40B4-BE49-F238E27FC236}">
                <a16:creationId xmlns:a16="http://schemas.microsoft.com/office/drawing/2014/main" id="{22D3CD2A-0CD0-4939-B739-BA54E0370D11}"/>
              </a:ext>
            </a:extLst>
          </p:cNvPr>
          <p:cNvSpPr/>
          <p:nvPr/>
        </p:nvSpPr>
        <p:spPr>
          <a:xfrm>
            <a:off x="8431237" y="2163174"/>
            <a:ext cx="3096344" cy="830997"/>
          </a:xfrm>
          <a:prstGeom prst="rect">
            <a:avLst/>
          </a:prstGeom>
          <a:solidFill>
            <a:schemeClr val="accent2">
              <a:lumMod val="60000"/>
              <a:lumOff val="40000"/>
            </a:schemeClr>
          </a:solidFill>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التفكير الناقد </a:t>
            </a:r>
          </a:p>
        </p:txBody>
      </p:sp>
      <p:pic>
        <p:nvPicPr>
          <p:cNvPr id="1030" name="Picture 6" descr="ØµÙØ±Ø© Ø°Ø§Øª ØµÙØ©">
            <a:extLst>
              <a:ext uri="{FF2B5EF4-FFF2-40B4-BE49-F238E27FC236}">
                <a16:creationId xmlns:a16="http://schemas.microsoft.com/office/drawing/2014/main" id="{8BF20F77-38DF-4DC3-BF82-D48C1BEB6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0889" y="216283"/>
            <a:ext cx="3611441" cy="19782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ØµÙØ±Ø© Ø°Ø§Øª ØµÙØ©">
            <a:extLst>
              <a:ext uri="{FF2B5EF4-FFF2-40B4-BE49-F238E27FC236}">
                <a16:creationId xmlns:a16="http://schemas.microsoft.com/office/drawing/2014/main" id="{7EE7E6E5-7803-4289-9FED-50226EC0B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686" y="2943578"/>
            <a:ext cx="2743200" cy="341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08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anim calcmode="lin" valueType="num">
                                      <p:cBhvr additive="base">
                                        <p:cTn id="11" dur="500" fill="hold"/>
                                        <p:tgtEl>
                                          <p:spTgt spid="1032"/>
                                        </p:tgtEl>
                                        <p:attrNameLst>
                                          <p:attrName>ppt_x</p:attrName>
                                        </p:attrNameLst>
                                      </p:cBhvr>
                                      <p:tavLst>
                                        <p:tav tm="0">
                                          <p:val>
                                            <p:strVal val="#ppt_x"/>
                                          </p:val>
                                        </p:tav>
                                        <p:tav tm="100000">
                                          <p:val>
                                            <p:strVal val="#ppt_x"/>
                                          </p:val>
                                        </p:tav>
                                      </p:tavLst>
                                    </p:anim>
                                    <p:anim calcmode="lin" valueType="num">
                                      <p:cBhvr additive="base">
                                        <p:cTn id="12"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0C8462A-3342-4E0B-8EF0-FC8D2B34F040}"/>
              </a:ext>
            </a:extLst>
          </p:cNvPr>
          <p:cNvSpPr/>
          <p:nvPr/>
        </p:nvSpPr>
        <p:spPr>
          <a:xfrm>
            <a:off x="3223474" y="3680440"/>
            <a:ext cx="8770490" cy="3046988"/>
          </a:xfrm>
          <a:prstGeom prst="rect">
            <a:avLst/>
          </a:prstGeom>
          <a:solidFill>
            <a:srgbClr val="BFFEFE"/>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لأن الفيروسات لا يمكن تنميتها في الأوساط الصناعية ولكن تنمو فقط في الخلايا الحية وللفيروسات القدرة على انتاج سلالات جديدة مقاومة للعقاقير </a:t>
            </a:r>
          </a:p>
        </p:txBody>
      </p:sp>
      <p:sp>
        <p:nvSpPr>
          <p:cNvPr id="3" name="مستطيل 2">
            <a:extLst>
              <a:ext uri="{FF2B5EF4-FFF2-40B4-BE49-F238E27FC236}">
                <a16:creationId xmlns:a16="http://schemas.microsoft.com/office/drawing/2014/main" id="{DD838466-ACE2-4CE7-BDB6-20BE545A00EE}"/>
              </a:ext>
            </a:extLst>
          </p:cNvPr>
          <p:cNvSpPr/>
          <p:nvPr/>
        </p:nvSpPr>
        <p:spPr>
          <a:xfrm>
            <a:off x="289670" y="382012"/>
            <a:ext cx="8544841" cy="3046988"/>
          </a:xfrm>
          <a:prstGeom prst="rect">
            <a:avLst/>
          </a:prstGeom>
          <a:solidFill>
            <a:srgbClr val="FEFFAE"/>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س/ لماذا يعد صنع عقاقير تقاوم البكتيريا أسهل من صنع عقاقير تقاوم الفيروسات على الرغم من أن الفيروسات أبسط تركيب من البكتيريا ؟</a:t>
            </a:r>
          </a:p>
        </p:txBody>
      </p:sp>
      <p:sp>
        <p:nvSpPr>
          <p:cNvPr id="5" name="مستطيل 4">
            <a:extLst>
              <a:ext uri="{FF2B5EF4-FFF2-40B4-BE49-F238E27FC236}">
                <a16:creationId xmlns:a16="http://schemas.microsoft.com/office/drawing/2014/main" id="{22D3CD2A-0CD0-4939-B739-BA54E0370D11}"/>
              </a:ext>
            </a:extLst>
          </p:cNvPr>
          <p:cNvSpPr/>
          <p:nvPr/>
        </p:nvSpPr>
        <p:spPr>
          <a:xfrm>
            <a:off x="8897620" y="2249027"/>
            <a:ext cx="3096344" cy="830997"/>
          </a:xfrm>
          <a:prstGeom prst="rect">
            <a:avLst/>
          </a:prstGeom>
          <a:solidFill>
            <a:schemeClr val="accent2">
              <a:lumMod val="60000"/>
              <a:lumOff val="40000"/>
            </a:schemeClr>
          </a:solidFill>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التفكير الناقد </a:t>
            </a:r>
          </a:p>
        </p:txBody>
      </p:sp>
      <p:pic>
        <p:nvPicPr>
          <p:cNvPr id="1030" name="Picture 6" descr="ØµÙØ±Ø© Ø°Ø§Øª ØµÙØ©">
            <a:extLst>
              <a:ext uri="{FF2B5EF4-FFF2-40B4-BE49-F238E27FC236}">
                <a16:creationId xmlns:a16="http://schemas.microsoft.com/office/drawing/2014/main" id="{8BF20F77-38DF-4DC3-BF82-D48C1BEB6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9255" y="216283"/>
            <a:ext cx="2913075" cy="197827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ØµÙØ±Ø© Ø°Ø§Øª ØµÙØ©">
            <a:extLst>
              <a:ext uri="{FF2B5EF4-FFF2-40B4-BE49-F238E27FC236}">
                <a16:creationId xmlns:a16="http://schemas.microsoft.com/office/drawing/2014/main" id="{7EE7E6E5-7803-4289-9FED-50226EC0B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670" y="3756124"/>
            <a:ext cx="2720816" cy="2740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2783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CBF8669E-B120-4C6A-9968-FF9418715008}"/>
              </a:ext>
            </a:extLst>
          </p:cNvPr>
          <p:cNvSpPr/>
          <p:nvPr/>
        </p:nvSpPr>
        <p:spPr>
          <a:xfrm>
            <a:off x="5064369" y="269862"/>
            <a:ext cx="6752492" cy="5909310"/>
          </a:xfrm>
          <a:prstGeom prst="rect">
            <a:avLst/>
          </a:prstGeom>
          <a:solidFill>
            <a:srgbClr val="FFFFAF"/>
          </a:solid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السلام عليكم أنا هند وقد قمت بعمل استطلاع للرأي في أحد شعب المرحلة الثانوية واستمعت إلى أراء بعض الطالبات حول طرق الوقاية من الأمراض الفيروسية كالأنفلونزا </a:t>
            </a:r>
            <a:r>
              <a:rPr lang="ar-SA" sz="5400" b="0" cap="none" spc="0" dirty="0" err="1">
                <a:ln w="0"/>
                <a:solidFill>
                  <a:schemeClr val="tx1"/>
                </a:solidFill>
                <a:effectLst>
                  <a:outerShdw blurRad="38100" dist="19050" dir="2700000" algn="tl" rotWithShape="0">
                    <a:schemeClr val="dk1">
                      <a:alpha val="40000"/>
                    </a:schemeClr>
                  </a:outerShdw>
                </a:effectLst>
              </a:rPr>
              <a:t>والكورونا</a:t>
            </a:r>
            <a:r>
              <a:rPr lang="ar-SA" sz="5400" b="0" cap="none" spc="0" dirty="0">
                <a:ln w="0"/>
                <a:solidFill>
                  <a:schemeClr val="tx1"/>
                </a:solidFill>
                <a:effectLst>
                  <a:outerShdw blurRad="38100" dist="19050" dir="2700000" algn="tl" rotWithShape="0">
                    <a:schemeClr val="dk1">
                      <a:alpha val="40000"/>
                    </a:schemeClr>
                  </a:outerShdw>
                </a:effectLst>
              </a:rPr>
              <a:t>   </a:t>
            </a:r>
          </a:p>
        </p:txBody>
      </p:sp>
      <p:pic>
        <p:nvPicPr>
          <p:cNvPr id="3" name="صورة 2">
            <a:extLst>
              <a:ext uri="{FF2B5EF4-FFF2-40B4-BE49-F238E27FC236}">
                <a16:creationId xmlns:a16="http://schemas.microsoft.com/office/drawing/2014/main" id="{405E8D26-5F65-4561-AA2F-344CF8B4439D}"/>
              </a:ext>
            </a:extLst>
          </p:cNvPr>
          <p:cNvPicPr>
            <a:picLocks noChangeAspect="1"/>
          </p:cNvPicPr>
          <p:nvPr/>
        </p:nvPicPr>
        <p:blipFill>
          <a:blip r:embed="rId2"/>
          <a:stretch>
            <a:fillRect/>
          </a:stretch>
        </p:blipFill>
        <p:spPr>
          <a:xfrm>
            <a:off x="211015" y="269861"/>
            <a:ext cx="4450374" cy="6370089"/>
          </a:xfrm>
          <a:prstGeom prst="rect">
            <a:avLst/>
          </a:prstGeom>
        </p:spPr>
      </p:pic>
    </p:spTree>
    <p:extLst>
      <p:ext uri="{BB962C8B-B14F-4D97-AF65-F5344CB8AC3E}">
        <p14:creationId xmlns:p14="http://schemas.microsoft.com/office/powerpoint/2010/main" val="3878571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E36176C-1C75-46E9-BDD3-D9C19BA57889}"/>
              </a:ext>
            </a:extLst>
          </p:cNvPr>
          <p:cNvSpPr/>
          <p:nvPr/>
        </p:nvSpPr>
        <p:spPr>
          <a:xfrm>
            <a:off x="6046031" y="2323515"/>
            <a:ext cx="5600939" cy="3416320"/>
          </a:xfrm>
          <a:prstGeom prst="rect">
            <a:avLst/>
          </a:prstGeom>
          <a:solidFill>
            <a:srgbClr val="FFFFAF"/>
          </a:solid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طالبتي العزيزة قدمي مقترحات للوقاية من بعض الامراض الفيروسية المعدية  </a:t>
            </a:r>
          </a:p>
        </p:txBody>
      </p:sp>
      <p:pic>
        <p:nvPicPr>
          <p:cNvPr id="3" name="صورة 2">
            <a:extLst>
              <a:ext uri="{FF2B5EF4-FFF2-40B4-BE49-F238E27FC236}">
                <a16:creationId xmlns:a16="http://schemas.microsoft.com/office/drawing/2014/main" id="{0587D4B8-14CE-4B43-A83E-AE967D282FA2}"/>
              </a:ext>
            </a:extLst>
          </p:cNvPr>
          <p:cNvPicPr>
            <a:picLocks noChangeAspect="1"/>
          </p:cNvPicPr>
          <p:nvPr/>
        </p:nvPicPr>
        <p:blipFill>
          <a:blip r:embed="rId2"/>
          <a:stretch>
            <a:fillRect/>
          </a:stretch>
        </p:blipFill>
        <p:spPr>
          <a:xfrm>
            <a:off x="211014" y="269861"/>
            <a:ext cx="5600939" cy="6370089"/>
          </a:xfrm>
          <a:prstGeom prst="rect">
            <a:avLst/>
          </a:prstGeom>
        </p:spPr>
      </p:pic>
      <p:sp>
        <p:nvSpPr>
          <p:cNvPr id="4" name="مستطيل 3">
            <a:extLst>
              <a:ext uri="{FF2B5EF4-FFF2-40B4-BE49-F238E27FC236}">
                <a16:creationId xmlns:a16="http://schemas.microsoft.com/office/drawing/2014/main" id="{6C55FCA2-11C8-46B8-B316-5F8928033A2D}"/>
              </a:ext>
            </a:extLst>
          </p:cNvPr>
          <p:cNvSpPr/>
          <p:nvPr/>
        </p:nvSpPr>
        <p:spPr>
          <a:xfrm>
            <a:off x="6046032" y="946918"/>
            <a:ext cx="5600939" cy="923330"/>
          </a:xfrm>
          <a:prstGeom prst="rect">
            <a:avLst/>
          </a:prstGeom>
          <a:solidFill>
            <a:srgbClr val="70F89D"/>
          </a:solid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التفكير الناقد </a:t>
            </a:r>
          </a:p>
        </p:txBody>
      </p:sp>
    </p:spTree>
    <p:extLst>
      <p:ext uri="{BB962C8B-B14F-4D97-AF65-F5344CB8AC3E}">
        <p14:creationId xmlns:p14="http://schemas.microsoft.com/office/powerpoint/2010/main" val="7686961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a:extLst>
              <a:ext uri="{FF2B5EF4-FFF2-40B4-BE49-F238E27FC236}">
                <a16:creationId xmlns:a16="http://schemas.microsoft.com/office/drawing/2014/main" id="{683E42B3-77F3-491F-B04F-D3D2CA01B3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9" y="1556792"/>
            <a:ext cx="9836042" cy="5227401"/>
          </a:xfrm>
          <a:prstGeom prst="rect">
            <a:avLst/>
          </a:prstGeom>
        </p:spPr>
      </p:pic>
      <p:sp>
        <p:nvSpPr>
          <p:cNvPr id="5" name="عنوان 1">
            <a:extLst>
              <a:ext uri="{FF2B5EF4-FFF2-40B4-BE49-F238E27FC236}">
                <a16:creationId xmlns:a16="http://schemas.microsoft.com/office/drawing/2014/main" id="{5689CEBA-931C-45B5-9F0B-E20FB3C8D29D}"/>
              </a:ext>
            </a:extLst>
          </p:cNvPr>
          <p:cNvSpPr txBox="1">
            <a:spLocks/>
          </p:cNvSpPr>
          <p:nvPr/>
        </p:nvSpPr>
        <p:spPr>
          <a:xfrm>
            <a:off x="704144" y="295055"/>
            <a:ext cx="8597541" cy="2492896"/>
          </a:xfrm>
          <a:prstGeom prst="rect">
            <a:avLst/>
          </a:prstGeom>
          <a:effectLst>
            <a:outerShdw blurRad="50800" dist="177800" dir="16200000" rotWithShape="0">
              <a:schemeClr val="accent4">
                <a:alpha val="40000"/>
              </a:schemeClr>
            </a:outerShdw>
          </a:effectLst>
        </p:spPr>
        <p:txBody>
          <a:bodyP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16600" dirty="0">
                <a:cs typeface="DecoType Naskh Variants" panose="02010400000000000000" pitchFamily="2" charset="-78"/>
              </a:rPr>
              <a:t>الفيروسات</a:t>
            </a:r>
          </a:p>
        </p:txBody>
      </p:sp>
      <p:sp>
        <p:nvSpPr>
          <p:cNvPr id="6" name="مستطيل 5">
            <a:extLst>
              <a:ext uri="{FF2B5EF4-FFF2-40B4-BE49-F238E27FC236}">
                <a16:creationId xmlns:a16="http://schemas.microsoft.com/office/drawing/2014/main" id="{8B7C8F3C-A663-4202-BCA0-2B863E58BF60}"/>
              </a:ext>
            </a:extLst>
          </p:cNvPr>
          <p:cNvSpPr/>
          <p:nvPr/>
        </p:nvSpPr>
        <p:spPr>
          <a:xfrm>
            <a:off x="217206" y="2570128"/>
            <a:ext cx="4143563" cy="1938992"/>
          </a:xfrm>
          <a:prstGeom prst="rect">
            <a:avLst/>
          </a:prstGeom>
          <a:noFill/>
          <a:effectLst>
            <a:outerShdw blurRad="50800" dist="76200" algn="l" rotWithShape="0">
              <a:schemeClr val="accent2">
                <a:lumMod val="75000"/>
                <a:alpha val="40000"/>
              </a:schemeClr>
            </a:outerShdw>
          </a:effectLst>
        </p:spPr>
        <p:txBody>
          <a:bodyPr wrap="square" lIns="91440" tIns="45720" rIns="91440" bIns="45720">
            <a:spAutoFit/>
          </a:bodyPr>
          <a:lstStyle/>
          <a:p>
            <a:pPr algn="ctr"/>
            <a:r>
              <a:rPr lang="ar-SA" sz="6000" b="1" cap="none" spc="0" dirty="0">
                <a:ln w="0"/>
                <a:effectLst>
                  <a:outerShdw blurRad="50800" dist="38100" dir="18900000" algn="bl" rotWithShape="0">
                    <a:prstClr val="black">
                      <a:alpha val="40000"/>
                    </a:prstClr>
                  </a:outerShdw>
                </a:effectLst>
                <a:cs typeface="DecoType Naskh Special" panose="02010000000000000000" pitchFamily="2" charset="-78"/>
              </a:rPr>
              <a:t>أعداد المعلمة :</a:t>
            </a:r>
          </a:p>
          <a:p>
            <a:pPr algn="ctr"/>
            <a:r>
              <a:rPr lang="ar-SA" sz="6000" b="1" cap="none" spc="0" dirty="0">
                <a:ln w="0"/>
                <a:effectLst>
                  <a:outerShdw blurRad="50800" dist="38100" dir="18900000" algn="bl" rotWithShape="0">
                    <a:prstClr val="black">
                      <a:alpha val="40000"/>
                    </a:prstClr>
                  </a:outerShdw>
                </a:effectLst>
                <a:cs typeface="DecoType Naskh Special" panose="02010000000000000000" pitchFamily="2" charset="-78"/>
              </a:rPr>
              <a:t>ريحانة العامر </a:t>
            </a:r>
          </a:p>
        </p:txBody>
      </p:sp>
    </p:spTree>
    <p:extLst>
      <p:ext uri="{BB962C8B-B14F-4D97-AF65-F5344CB8AC3E}">
        <p14:creationId xmlns:p14="http://schemas.microsoft.com/office/powerpoint/2010/main" val="10640641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ÙØªÙØ¬Ø© Ø¨Ø­Ø« Ø§ÙØµÙØ± Ø¹Ù ÙÙØ§ÙØ© ÙÙ Ø§ÙØ§ÙÙÙÙÙØ²Ø§">
            <a:extLst>
              <a:ext uri="{FF2B5EF4-FFF2-40B4-BE49-F238E27FC236}">
                <a16:creationId xmlns:a16="http://schemas.microsoft.com/office/drawing/2014/main" id="{78A4D54A-C21E-434E-9772-9B29E92F5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862" y="95518"/>
            <a:ext cx="11831767" cy="6657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8881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ØµÙØ±Ø© Ø°Ø§Øª ØµÙØ©">
            <a:extLst>
              <a:ext uri="{FF2B5EF4-FFF2-40B4-BE49-F238E27FC236}">
                <a16:creationId xmlns:a16="http://schemas.microsoft.com/office/drawing/2014/main" id="{B04C2FFA-A359-42C3-952C-D7E1034E9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7335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4489864-D104-4C0C-B219-4E5162F6F0EC}"/>
              </a:ext>
            </a:extLst>
          </p:cNvPr>
          <p:cNvSpPr/>
          <p:nvPr/>
        </p:nvSpPr>
        <p:spPr>
          <a:xfrm>
            <a:off x="4422097" y="239125"/>
            <a:ext cx="7346799" cy="6001643"/>
          </a:xfrm>
          <a:prstGeom prst="rect">
            <a:avLst/>
          </a:prstGeom>
          <a:no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السلام عليكم مرحبا بكم  في برنامجنا الوثائقي (خفايا الطبيعة )</a:t>
            </a:r>
          </a:p>
          <a:p>
            <a:pPr algn="ctr"/>
            <a:r>
              <a:rPr lang="ar-SA" sz="4800" b="0" cap="none" spc="0" dirty="0">
                <a:ln w="0"/>
                <a:solidFill>
                  <a:schemeClr val="tx1"/>
                </a:solidFill>
                <a:effectLst>
                  <a:outerShdw blurRad="38100" dist="19050" dir="2700000" algn="tl" rotWithShape="0">
                    <a:schemeClr val="dk1">
                      <a:alpha val="40000"/>
                    </a:schemeClr>
                  </a:outerShdw>
                </a:effectLst>
              </a:rPr>
              <a:t>وس</a:t>
            </a:r>
            <a:r>
              <a:rPr lang="ar-SA" sz="4800" dirty="0">
                <a:ln w="0"/>
                <a:effectLst>
                  <a:outerShdw blurRad="38100" dist="19050" dir="2700000" algn="tl" rotWithShape="0">
                    <a:schemeClr val="dk1">
                      <a:alpha val="40000"/>
                    </a:schemeClr>
                  </a:outerShdw>
                </a:effectLst>
              </a:rPr>
              <a:t>نتحدث اليوم عن مخلوقات صغيرة جدا تعد حلقة الوصل لبن المخلوقات الحية والغير حية وسنعرض لكم أفلام وثائقية عن طرق تكاثر هذه الفيروسات و كيفية انتقال العدوى بها فكونوا معنا  </a:t>
            </a:r>
            <a:endParaRPr lang="ar-SA" sz="4800" b="0" cap="none" spc="0" dirty="0">
              <a:ln w="0"/>
              <a:solidFill>
                <a:schemeClr val="tx1"/>
              </a:solidFill>
              <a:effectLst>
                <a:outerShdw blurRad="38100" dist="19050" dir="2700000" algn="tl" rotWithShape="0">
                  <a:schemeClr val="dk1">
                    <a:alpha val="40000"/>
                  </a:schemeClr>
                </a:outerShdw>
              </a:effectLst>
            </a:endParaRPr>
          </a:p>
        </p:txBody>
      </p:sp>
      <p:pic>
        <p:nvPicPr>
          <p:cNvPr id="3" name="صورة 2">
            <a:extLst>
              <a:ext uri="{FF2B5EF4-FFF2-40B4-BE49-F238E27FC236}">
                <a16:creationId xmlns:a16="http://schemas.microsoft.com/office/drawing/2014/main" id="{4718C1D4-1832-4E3A-A729-F4ED22DF4636}"/>
              </a:ext>
            </a:extLst>
          </p:cNvPr>
          <p:cNvPicPr>
            <a:picLocks noChangeAspect="1"/>
          </p:cNvPicPr>
          <p:nvPr/>
        </p:nvPicPr>
        <p:blipFill>
          <a:blip r:embed="rId2"/>
          <a:stretch>
            <a:fillRect/>
          </a:stretch>
        </p:blipFill>
        <p:spPr>
          <a:xfrm>
            <a:off x="59960" y="104572"/>
            <a:ext cx="4227226" cy="6618875"/>
          </a:xfrm>
          <a:prstGeom prst="rect">
            <a:avLst/>
          </a:prstGeom>
        </p:spPr>
      </p:pic>
    </p:spTree>
    <p:extLst>
      <p:ext uri="{BB962C8B-B14F-4D97-AF65-F5344CB8AC3E}">
        <p14:creationId xmlns:p14="http://schemas.microsoft.com/office/powerpoint/2010/main" val="32767607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5D6A634-654A-4CC1-BF4A-CFCA90AEA042}"/>
              </a:ext>
            </a:extLst>
          </p:cNvPr>
          <p:cNvSpPr/>
          <p:nvPr/>
        </p:nvSpPr>
        <p:spPr>
          <a:xfrm>
            <a:off x="2146841" y="433997"/>
            <a:ext cx="7898316" cy="830997"/>
          </a:xfrm>
          <a:prstGeom prst="rect">
            <a:avLst/>
          </a:prstGeom>
          <a:solidFill>
            <a:srgbClr val="FFC000"/>
          </a:solidFill>
          <a:ln w="38100">
            <a:solidFill>
              <a:schemeClr val="tx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هناك ثلاث أنواع من العدوى الفيروسية </a:t>
            </a:r>
          </a:p>
        </p:txBody>
      </p:sp>
      <p:sp>
        <p:nvSpPr>
          <p:cNvPr id="3" name="مستطيل 2">
            <a:extLst>
              <a:ext uri="{FF2B5EF4-FFF2-40B4-BE49-F238E27FC236}">
                <a16:creationId xmlns:a16="http://schemas.microsoft.com/office/drawing/2014/main" id="{091C536E-BC2F-45EF-A2B9-09B5F2E7B776}"/>
              </a:ext>
            </a:extLst>
          </p:cNvPr>
          <p:cNvSpPr/>
          <p:nvPr/>
        </p:nvSpPr>
        <p:spPr>
          <a:xfrm>
            <a:off x="8783891" y="1785612"/>
            <a:ext cx="3103734" cy="830997"/>
          </a:xfrm>
          <a:prstGeom prst="rect">
            <a:avLst/>
          </a:prstGeom>
          <a:solidFill>
            <a:srgbClr val="FFFF00"/>
          </a:solidFill>
          <a:ln w="38100">
            <a:solidFill>
              <a:schemeClr val="tx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الدورة </a:t>
            </a:r>
            <a:r>
              <a:rPr lang="ar-SA" sz="4800" b="0" cap="none" spc="0" dirty="0" err="1">
                <a:ln w="0"/>
                <a:solidFill>
                  <a:schemeClr val="tx1"/>
                </a:solidFill>
                <a:effectLst>
                  <a:outerShdw blurRad="38100" dist="19050" dir="2700000" algn="tl" rotWithShape="0">
                    <a:schemeClr val="dk1">
                      <a:alpha val="40000"/>
                    </a:schemeClr>
                  </a:outerShdw>
                </a:effectLst>
              </a:rPr>
              <a:t>التحللية</a:t>
            </a:r>
            <a:r>
              <a:rPr lang="ar-SA" sz="4800" b="0" cap="none" spc="0" dirty="0">
                <a:ln w="0"/>
                <a:solidFill>
                  <a:schemeClr val="tx1"/>
                </a:solidFill>
                <a:effectLst>
                  <a:outerShdw blurRad="38100" dist="19050" dir="2700000" algn="tl" rotWithShape="0">
                    <a:schemeClr val="dk1">
                      <a:alpha val="40000"/>
                    </a:schemeClr>
                  </a:outerShdw>
                </a:effectLst>
              </a:rPr>
              <a:t> </a:t>
            </a:r>
          </a:p>
        </p:txBody>
      </p:sp>
      <p:sp>
        <p:nvSpPr>
          <p:cNvPr id="4" name="مستطيل 3">
            <a:extLst>
              <a:ext uri="{FF2B5EF4-FFF2-40B4-BE49-F238E27FC236}">
                <a16:creationId xmlns:a16="http://schemas.microsoft.com/office/drawing/2014/main" id="{01E7D959-EB22-4AD1-B5BF-984DC7236659}"/>
              </a:ext>
            </a:extLst>
          </p:cNvPr>
          <p:cNvSpPr/>
          <p:nvPr/>
        </p:nvSpPr>
        <p:spPr>
          <a:xfrm>
            <a:off x="4707980" y="1785611"/>
            <a:ext cx="3645549" cy="830997"/>
          </a:xfrm>
          <a:prstGeom prst="rect">
            <a:avLst/>
          </a:prstGeom>
          <a:solidFill>
            <a:srgbClr val="FFFF00"/>
          </a:solidFill>
          <a:ln w="38100">
            <a:solidFill>
              <a:schemeClr val="tx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الدورة الاندماجية </a:t>
            </a:r>
          </a:p>
        </p:txBody>
      </p:sp>
      <p:sp>
        <p:nvSpPr>
          <p:cNvPr id="5" name="مستطيل 4">
            <a:extLst>
              <a:ext uri="{FF2B5EF4-FFF2-40B4-BE49-F238E27FC236}">
                <a16:creationId xmlns:a16="http://schemas.microsoft.com/office/drawing/2014/main" id="{A664B294-9A92-49CE-B4B3-5D3179AAB510}"/>
              </a:ext>
            </a:extLst>
          </p:cNvPr>
          <p:cNvSpPr/>
          <p:nvPr/>
        </p:nvSpPr>
        <p:spPr>
          <a:xfrm>
            <a:off x="236702" y="1785611"/>
            <a:ext cx="3820277" cy="830997"/>
          </a:xfrm>
          <a:prstGeom prst="rect">
            <a:avLst/>
          </a:prstGeom>
          <a:solidFill>
            <a:srgbClr val="FFFF00"/>
          </a:solidFill>
          <a:ln w="38100">
            <a:solidFill>
              <a:schemeClr val="tx1"/>
            </a:solidFill>
          </a:ln>
        </p:spPr>
        <p:txBody>
          <a:bodyPr wrap="non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الدورة الارتجاعية </a:t>
            </a:r>
          </a:p>
        </p:txBody>
      </p:sp>
    </p:spTree>
    <p:extLst>
      <p:ext uri="{BB962C8B-B14F-4D97-AF65-F5344CB8AC3E}">
        <p14:creationId xmlns:p14="http://schemas.microsoft.com/office/powerpoint/2010/main" val="7349860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107AEEEA-3F9B-44BF-9EE5-4175371CD074}"/>
              </a:ext>
            </a:extLst>
          </p:cNvPr>
          <p:cNvPicPr>
            <a:picLocks noChangeAspect="1"/>
          </p:cNvPicPr>
          <p:nvPr/>
        </p:nvPicPr>
        <p:blipFill>
          <a:blip r:embed="rId2"/>
          <a:stretch>
            <a:fillRect/>
          </a:stretch>
        </p:blipFill>
        <p:spPr>
          <a:xfrm>
            <a:off x="29980" y="104572"/>
            <a:ext cx="4227226" cy="6618875"/>
          </a:xfrm>
          <a:prstGeom prst="rect">
            <a:avLst/>
          </a:prstGeom>
        </p:spPr>
      </p:pic>
      <p:sp>
        <p:nvSpPr>
          <p:cNvPr id="4" name="مستطيل 3">
            <a:extLst>
              <a:ext uri="{FF2B5EF4-FFF2-40B4-BE49-F238E27FC236}">
                <a16:creationId xmlns:a16="http://schemas.microsoft.com/office/drawing/2014/main" id="{4AADDFC3-F719-47F6-9FBD-6461F088F119}"/>
              </a:ext>
            </a:extLst>
          </p:cNvPr>
          <p:cNvSpPr/>
          <p:nvPr/>
        </p:nvSpPr>
        <p:spPr>
          <a:xfrm>
            <a:off x="3920816" y="593069"/>
            <a:ext cx="3864080" cy="6001643"/>
          </a:xfrm>
          <a:prstGeom prst="rect">
            <a:avLst/>
          </a:prstGeom>
          <a:no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شاهدي الفلم الوثائقي التالي عن دورة حياة الفيروسات </a:t>
            </a:r>
            <a:r>
              <a:rPr lang="ar-SA" sz="4800" dirty="0" err="1">
                <a:ln w="0"/>
                <a:effectLst>
                  <a:outerShdw blurRad="38100" dist="19050" dir="2700000" algn="tl" rotWithShape="0">
                    <a:schemeClr val="dk1">
                      <a:alpha val="40000"/>
                    </a:schemeClr>
                  </a:outerShdw>
                </a:effectLst>
              </a:rPr>
              <a:t>التحللية</a:t>
            </a:r>
            <a:r>
              <a:rPr lang="ar-SA" sz="4800" dirty="0">
                <a:ln w="0"/>
                <a:effectLst>
                  <a:outerShdw blurRad="38100" dist="19050" dir="2700000" algn="tl" rotWithShape="0">
                    <a:schemeClr val="dk1">
                      <a:alpha val="40000"/>
                    </a:schemeClr>
                  </a:outerShdw>
                </a:effectLst>
              </a:rPr>
              <a:t> ثم رتبي بالتعاون مع زميلاتكـِ في المجموعة مراحل هذه الدورة </a:t>
            </a:r>
            <a:endParaRPr lang="ar-SA" sz="4800" b="0" cap="none" spc="0" dirty="0">
              <a:ln w="0"/>
              <a:solidFill>
                <a:schemeClr val="tx1"/>
              </a:solidFill>
              <a:effectLst>
                <a:outerShdw blurRad="38100" dist="19050" dir="2700000" algn="tl" rotWithShape="0">
                  <a:schemeClr val="dk1">
                    <a:alpha val="40000"/>
                  </a:schemeClr>
                </a:outerShdw>
              </a:effectLst>
            </a:endParaRPr>
          </a:p>
        </p:txBody>
      </p:sp>
      <p:pic>
        <p:nvPicPr>
          <p:cNvPr id="6" name="صورة 5">
            <a:extLst>
              <a:ext uri="{FF2B5EF4-FFF2-40B4-BE49-F238E27FC236}">
                <a16:creationId xmlns:a16="http://schemas.microsoft.com/office/drawing/2014/main" id="{9ED58280-82CE-493A-A3FF-B36D7CBC6613}"/>
              </a:ext>
            </a:extLst>
          </p:cNvPr>
          <p:cNvPicPr>
            <a:picLocks noChangeAspect="1"/>
          </p:cNvPicPr>
          <p:nvPr/>
        </p:nvPicPr>
        <p:blipFill rotWithShape="1">
          <a:blip r:embed="rId3">
            <a:extLst>
              <a:ext uri="{28A0092B-C50C-407E-A947-70E740481C1C}">
                <a14:useLocalDpi xmlns:a14="http://schemas.microsoft.com/office/drawing/2010/main" val="0"/>
              </a:ext>
            </a:extLst>
          </a:blip>
          <a:srcRect l="487" r="49989" b="9289"/>
          <a:stretch/>
        </p:blipFill>
        <p:spPr>
          <a:xfrm>
            <a:off x="7934796" y="315749"/>
            <a:ext cx="4067332" cy="6332386"/>
          </a:xfrm>
          <a:prstGeom prst="rect">
            <a:avLst/>
          </a:prstGeom>
        </p:spPr>
      </p:pic>
    </p:spTree>
    <p:extLst>
      <p:ext uri="{BB962C8B-B14F-4D97-AF65-F5344CB8AC3E}">
        <p14:creationId xmlns:p14="http://schemas.microsoft.com/office/powerpoint/2010/main" val="2037052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playback (29)">
            <a:hlinkClick r:id="" action="ppaction://media"/>
            <a:extLst>
              <a:ext uri="{FF2B5EF4-FFF2-40B4-BE49-F238E27FC236}">
                <a16:creationId xmlns:a16="http://schemas.microsoft.com/office/drawing/2014/main" id="{E77BA256-146A-40E2-955D-6C4E74D337B8}"/>
              </a:ext>
            </a:extLst>
          </p:cNvPr>
          <p:cNvPicPr>
            <a:picLocks noChangeAspect="1"/>
          </p:cNvPicPr>
          <p:nvPr>
            <a:videoFile r:link="rId1"/>
            <p:extLst>
              <p:ext uri="{DAA4B4D4-6D71-4841-9C94-3DE7FCFB9230}">
                <p14:media xmlns:p14="http://schemas.microsoft.com/office/powerpoint/2010/main" r:embed="rId2">
                  <p14:trim st="4858" end="60904"/>
                </p14:media>
              </p:ext>
            </p:extLst>
          </p:nvPr>
        </p:nvPicPr>
        <p:blipFill>
          <a:blip r:embed="rId4"/>
          <a:stretch>
            <a:fillRect/>
          </a:stretch>
        </p:blipFill>
        <p:spPr>
          <a:xfrm>
            <a:off x="0" y="0"/>
            <a:ext cx="11302584" cy="6858000"/>
          </a:xfrm>
          <a:prstGeom prst="rect">
            <a:avLst/>
          </a:prstGeom>
        </p:spPr>
      </p:pic>
      <p:sp>
        <p:nvSpPr>
          <p:cNvPr id="6" name="مستطيل 5">
            <a:extLst>
              <a:ext uri="{FF2B5EF4-FFF2-40B4-BE49-F238E27FC236}">
                <a16:creationId xmlns:a16="http://schemas.microsoft.com/office/drawing/2014/main" id="{14B28D7D-78A8-4E4B-9D48-B732C6201452}"/>
              </a:ext>
            </a:extLst>
          </p:cNvPr>
          <p:cNvSpPr/>
          <p:nvPr/>
        </p:nvSpPr>
        <p:spPr>
          <a:xfrm rot="5400000">
            <a:off x="9154313" y="3105835"/>
            <a:ext cx="5315879" cy="646331"/>
          </a:xfrm>
          <a:prstGeom prst="rect">
            <a:avLst/>
          </a:prstGeom>
          <a:noFill/>
        </p:spPr>
        <p:txBody>
          <a:bodyPr wrap="none" lIns="91440" tIns="45720" rIns="91440" bIns="45720">
            <a:spAutoFit/>
          </a:bodyPr>
          <a:lstStyle/>
          <a:p>
            <a:pPr algn="ctr"/>
            <a:r>
              <a:rPr lang="ar-SA" sz="3600" b="1" dirty="0">
                <a:ln w="0"/>
                <a:solidFill>
                  <a:schemeClr val="accent1"/>
                </a:solidFill>
                <a:effectLst>
                  <a:outerShdw blurRad="38100" dist="25400" dir="5400000" algn="ctr" rotWithShape="0">
                    <a:srgbClr val="6E747A">
                      <a:alpha val="43000"/>
                    </a:srgbClr>
                  </a:outerShdw>
                </a:effectLst>
              </a:rPr>
              <a:t>انقر لمشاهدة الفيروسات </a:t>
            </a:r>
            <a:r>
              <a:rPr lang="ar-SA" sz="3600" b="1" dirty="0" err="1">
                <a:ln w="0"/>
                <a:solidFill>
                  <a:schemeClr val="accent1"/>
                </a:solidFill>
                <a:effectLst>
                  <a:outerShdw blurRad="38100" dist="25400" dir="5400000" algn="ctr" rotWithShape="0">
                    <a:srgbClr val="6E747A">
                      <a:alpha val="43000"/>
                    </a:srgbClr>
                  </a:outerShdw>
                </a:effectLst>
              </a:rPr>
              <a:t>التحللية</a:t>
            </a:r>
            <a:r>
              <a:rPr lang="ar-SA" sz="3600" b="1" dirty="0">
                <a:ln w="0"/>
                <a:solidFill>
                  <a:schemeClr val="accent1"/>
                </a:solidFill>
                <a:effectLst>
                  <a:outerShdw blurRad="38100" dist="25400" dir="5400000" algn="ctr" rotWithShape="0">
                    <a:srgbClr val="6E747A">
                      <a:alpha val="43000"/>
                    </a:srgbClr>
                  </a:outerShdw>
                </a:effectLst>
              </a:rPr>
              <a:t>  </a:t>
            </a:r>
          </a:p>
        </p:txBody>
      </p:sp>
    </p:spTree>
    <p:extLst>
      <p:ext uri="{BB962C8B-B14F-4D97-AF65-F5344CB8AC3E}">
        <p14:creationId xmlns:p14="http://schemas.microsoft.com/office/powerpoint/2010/main" val="26701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7E436640-FCD1-4B69-8D3E-A3E425D19C7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43" r="81776" b="31419"/>
          <a:stretch/>
        </p:blipFill>
        <p:spPr bwMode="auto">
          <a:xfrm>
            <a:off x="7459766" y="2489305"/>
            <a:ext cx="2058463" cy="3362252"/>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7">
            <a:extLst>
              <a:ext uri="{FF2B5EF4-FFF2-40B4-BE49-F238E27FC236}">
                <a16:creationId xmlns:a16="http://schemas.microsoft.com/office/drawing/2014/main" id="{BA44C8AA-D934-4E26-8DA1-9BB7ED87CF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385" t="5900" r="38599" b="32275"/>
          <a:stretch/>
        </p:blipFill>
        <p:spPr bwMode="auto">
          <a:xfrm>
            <a:off x="2623290" y="2489305"/>
            <a:ext cx="2160000" cy="3362252"/>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8">
            <a:extLst>
              <a:ext uri="{FF2B5EF4-FFF2-40B4-BE49-F238E27FC236}">
                <a16:creationId xmlns:a16="http://schemas.microsoft.com/office/drawing/2014/main" id="{8E5F6FC4-0082-45FF-B897-FE6F899B0D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042" r="18979" b="34684"/>
          <a:stretch/>
        </p:blipFill>
        <p:spPr bwMode="auto">
          <a:xfrm>
            <a:off x="9747522" y="2324926"/>
            <a:ext cx="2129697" cy="3386326"/>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9">
            <a:extLst>
              <a:ext uri="{FF2B5EF4-FFF2-40B4-BE49-F238E27FC236}">
                <a16:creationId xmlns:a16="http://schemas.microsoft.com/office/drawing/2014/main" id="{3BC897DC-5870-455C-815D-FA388D65F4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99" t="6421" r="61695" b="32649"/>
          <a:stretch/>
        </p:blipFill>
        <p:spPr bwMode="auto">
          <a:xfrm>
            <a:off x="5066768" y="2489306"/>
            <a:ext cx="2160000" cy="3362251"/>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10">
            <a:extLst>
              <a:ext uri="{FF2B5EF4-FFF2-40B4-BE49-F238E27FC236}">
                <a16:creationId xmlns:a16="http://schemas.microsoft.com/office/drawing/2014/main" id="{79E7A945-ABFB-4044-A201-1760083270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551" b="38194"/>
          <a:stretch/>
        </p:blipFill>
        <p:spPr bwMode="auto">
          <a:xfrm>
            <a:off x="314781" y="2489305"/>
            <a:ext cx="2114428" cy="3362251"/>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مربع نص 6">
            <a:extLst>
              <a:ext uri="{FF2B5EF4-FFF2-40B4-BE49-F238E27FC236}">
                <a16:creationId xmlns:a16="http://schemas.microsoft.com/office/drawing/2014/main" id="{7B50E877-CB34-4FEA-8D4F-B4D349A16251}"/>
              </a:ext>
            </a:extLst>
          </p:cNvPr>
          <p:cNvSpPr txBox="1"/>
          <p:nvPr/>
        </p:nvSpPr>
        <p:spPr>
          <a:xfrm>
            <a:off x="1890046" y="116631"/>
            <a:ext cx="8162932" cy="2123658"/>
          </a:xfrm>
          <a:prstGeom prst="rect">
            <a:avLst/>
          </a:prstGeom>
          <a:solidFill>
            <a:srgbClr val="FFFF7D"/>
          </a:solidFill>
          <a:ln w="38100">
            <a:solidFill>
              <a:schemeClr val="tx1"/>
            </a:solidFill>
          </a:ln>
        </p:spPr>
        <p:txBody>
          <a:bodyPr wrap="square" rtlCol="1">
            <a:spAutoFit/>
          </a:bodyPr>
          <a:lstStyle/>
          <a:p>
            <a:pPr algn="ctr"/>
            <a:r>
              <a:rPr lang="ar-SA" sz="4400" dirty="0"/>
              <a:t>بالتعاون مع زميلاتكـِ في المجموعة رتبي </a:t>
            </a:r>
            <a:r>
              <a:rPr lang="ar-SA" sz="4400" b="1" u="sng" dirty="0"/>
              <a:t>مراحل دورة حياة الفيروس </a:t>
            </a:r>
            <a:r>
              <a:rPr lang="ar-SA" sz="4400" b="1" u="sng" dirty="0" err="1"/>
              <a:t>التحللية</a:t>
            </a:r>
            <a:r>
              <a:rPr lang="ar-SA" sz="4400" dirty="0"/>
              <a:t> </a:t>
            </a:r>
          </a:p>
          <a:p>
            <a:pPr algn="ctr"/>
            <a:r>
              <a:rPr lang="ar-SA" sz="4400" dirty="0"/>
              <a:t>بكتابة الرقم المناسب في الفراغ </a:t>
            </a:r>
          </a:p>
        </p:txBody>
      </p:sp>
      <p:sp>
        <p:nvSpPr>
          <p:cNvPr id="8" name="مستطيل 7">
            <a:extLst>
              <a:ext uri="{FF2B5EF4-FFF2-40B4-BE49-F238E27FC236}">
                <a16:creationId xmlns:a16="http://schemas.microsoft.com/office/drawing/2014/main" id="{8EE6C3D7-900C-47B6-B6D9-D353E1B5C14A}"/>
              </a:ext>
            </a:extLst>
          </p:cNvPr>
          <p:cNvSpPr/>
          <p:nvPr/>
        </p:nvSpPr>
        <p:spPr>
          <a:xfrm>
            <a:off x="10206108" y="180982"/>
            <a:ext cx="1800000" cy="2062103"/>
          </a:xfrm>
          <a:prstGeom prst="rect">
            <a:avLst/>
          </a:prstGeom>
          <a:solidFill>
            <a:srgbClr val="70F89D"/>
          </a:solidFill>
          <a:ln w="38100">
            <a:solidFill>
              <a:schemeClr val="tx1"/>
            </a:solidFill>
          </a:ln>
        </p:spPr>
        <p:txBody>
          <a:bodyPr wrap="square" lIns="91440" tIns="45720" rIns="91440" bIns="45720">
            <a:spAutoFit/>
          </a:bodyPr>
          <a:lstStyle/>
          <a:p>
            <a:pPr algn="ctr"/>
            <a:r>
              <a:rPr lang="ar-SA" sz="3200" b="1" cap="none" spc="0" dirty="0">
                <a:ln w="0">
                  <a:noFill/>
                </a:ln>
                <a:effectLst>
                  <a:outerShdw blurRad="38100" dist="19050" dir="2700000" algn="tl" rotWithShape="0">
                    <a:schemeClr val="dk1">
                      <a:alpha val="40000"/>
                    </a:schemeClr>
                  </a:outerShdw>
                </a:effectLst>
              </a:rPr>
              <a:t>الترتيب المنطقي والدقيقة الواحدة </a:t>
            </a:r>
          </a:p>
        </p:txBody>
      </p:sp>
      <p:grpSp>
        <p:nvGrpSpPr>
          <p:cNvPr id="11" name="مجموعة 10">
            <a:extLst>
              <a:ext uri="{FF2B5EF4-FFF2-40B4-BE49-F238E27FC236}">
                <a16:creationId xmlns:a16="http://schemas.microsoft.com/office/drawing/2014/main" id="{B8BC91EB-CA9F-4C7C-8000-C13DF79822D2}"/>
              </a:ext>
            </a:extLst>
          </p:cNvPr>
          <p:cNvGrpSpPr/>
          <p:nvPr/>
        </p:nvGrpSpPr>
        <p:grpSpPr>
          <a:xfrm>
            <a:off x="185892" y="85080"/>
            <a:ext cx="1572493" cy="2522802"/>
            <a:chOff x="11225" y="1"/>
            <a:chExt cx="1572493" cy="2167966"/>
          </a:xfrm>
        </p:grpSpPr>
        <p:pic>
          <p:nvPicPr>
            <p:cNvPr id="12" name="Picture 2" descr="clock animated gif pic">
              <a:extLst>
                <a:ext uri="{FF2B5EF4-FFF2-40B4-BE49-F238E27FC236}">
                  <a16:creationId xmlns:a16="http://schemas.microsoft.com/office/drawing/2014/main" id="{0C4C9C5B-5C02-4BC2-97EB-EFE5F67E55E2}"/>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5" y="1"/>
              <a:ext cx="1572493" cy="1213859"/>
            </a:xfrm>
            <a:prstGeom prst="rect">
              <a:avLst/>
            </a:prstGeom>
            <a:noFill/>
            <a:extLst>
              <a:ext uri="{909E8E84-426E-40DD-AFC4-6F175D3DCCD1}">
                <a14:hiddenFill xmlns:a14="http://schemas.microsoft.com/office/drawing/2010/main">
                  <a:solidFill>
                    <a:srgbClr val="FFFFFF"/>
                  </a:solidFill>
                </a14:hiddenFill>
              </a:ext>
            </a:extLst>
          </p:spPr>
        </p:pic>
        <p:sp>
          <p:nvSpPr>
            <p:cNvPr id="13" name="مستطيل 12">
              <a:extLst>
                <a:ext uri="{FF2B5EF4-FFF2-40B4-BE49-F238E27FC236}">
                  <a16:creationId xmlns:a16="http://schemas.microsoft.com/office/drawing/2014/main" id="{ABAF8063-E5F6-4E5F-8456-866D84523FC6}"/>
                </a:ext>
              </a:extLst>
            </p:cNvPr>
            <p:cNvSpPr/>
            <p:nvPr/>
          </p:nvSpPr>
          <p:spPr>
            <a:xfrm>
              <a:off x="142885" y="1213860"/>
              <a:ext cx="1107996" cy="954107"/>
            </a:xfrm>
            <a:prstGeom prst="rect">
              <a:avLst/>
            </a:prstGeom>
            <a:noFill/>
          </p:spPr>
          <p:txBody>
            <a:bodyPr wrap="none" lIns="91440" tIns="45720" rIns="91440" bIns="45720">
              <a:spAutoFit/>
            </a:bodyPr>
            <a:lstStyle/>
            <a:p>
              <a:pPr algn="ctr"/>
              <a:r>
                <a:rPr lang="ar-SA" sz="2800" dirty="0">
                  <a:ln w="0"/>
                  <a:effectLst>
                    <a:outerShdw blurRad="38100" dist="19050" dir="2700000" algn="tl" rotWithShape="0">
                      <a:schemeClr val="dk1">
                        <a:alpha val="40000"/>
                      </a:schemeClr>
                    </a:outerShdw>
                  </a:effectLst>
                </a:rPr>
                <a:t>الزمن </a:t>
              </a:r>
            </a:p>
            <a:p>
              <a:pPr algn="ctr"/>
              <a:r>
                <a:rPr lang="en-US" sz="2800" b="0" cap="none" spc="0" dirty="0">
                  <a:ln w="0"/>
                  <a:solidFill>
                    <a:schemeClr val="tx1"/>
                  </a:solidFill>
                  <a:effectLst>
                    <a:outerShdw blurRad="38100" dist="19050" dir="2700000" algn="tl" rotWithShape="0">
                      <a:schemeClr val="dk1">
                        <a:alpha val="40000"/>
                      </a:schemeClr>
                    </a:outerShdw>
                  </a:effectLst>
                </a:rPr>
                <a:t>1</a:t>
              </a:r>
              <a:r>
                <a:rPr lang="ar-SA" sz="2800" b="0" cap="none" spc="0" dirty="0">
                  <a:ln w="0"/>
                  <a:solidFill>
                    <a:schemeClr val="tx1"/>
                  </a:solidFill>
                  <a:effectLst>
                    <a:outerShdw blurRad="38100" dist="19050" dir="2700000" algn="tl" rotWithShape="0">
                      <a:schemeClr val="dk1">
                        <a:alpha val="40000"/>
                      </a:schemeClr>
                    </a:outerShdw>
                  </a:effectLst>
                </a:rPr>
                <a:t>:دقيقة </a:t>
              </a:r>
            </a:p>
          </p:txBody>
        </p:sp>
      </p:grpSp>
      <p:sp>
        <p:nvSpPr>
          <p:cNvPr id="32" name="شكل بيضاوي 31">
            <a:extLst>
              <a:ext uri="{FF2B5EF4-FFF2-40B4-BE49-F238E27FC236}">
                <a16:creationId xmlns:a16="http://schemas.microsoft.com/office/drawing/2014/main" id="{CC503275-6D72-4C62-A854-59E0828CBD53}"/>
              </a:ext>
            </a:extLst>
          </p:cNvPr>
          <p:cNvSpPr/>
          <p:nvPr/>
        </p:nvSpPr>
        <p:spPr>
          <a:xfrm>
            <a:off x="10206108" y="5711252"/>
            <a:ext cx="900000" cy="90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800" b="1" dirty="0">
                <a:solidFill>
                  <a:srgbClr val="FF0000"/>
                </a:solidFill>
              </a:rPr>
              <a:t>4</a:t>
            </a:r>
            <a:endParaRPr lang="ar-SA" sz="4800" b="1" dirty="0">
              <a:solidFill>
                <a:srgbClr val="FF0000"/>
              </a:solidFill>
            </a:endParaRPr>
          </a:p>
        </p:txBody>
      </p:sp>
      <p:sp>
        <p:nvSpPr>
          <p:cNvPr id="33" name="شكل بيضاوي 32">
            <a:extLst>
              <a:ext uri="{FF2B5EF4-FFF2-40B4-BE49-F238E27FC236}">
                <a16:creationId xmlns:a16="http://schemas.microsoft.com/office/drawing/2014/main" id="{9B86EE34-279B-4B2A-A7E5-EE1815A753D2}"/>
              </a:ext>
            </a:extLst>
          </p:cNvPr>
          <p:cNvSpPr/>
          <p:nvPr/>
        </p:nvSpPr>
        <p:spPr>
          <a:xfrm>
            <a:off x="8037145" y="5711252"/>
            <a:ext cx="900000" cy="90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800" b="1" dirty="0">
                <a:solidFill>
                  <a:srgbClr val="FF0000"/>
                </a:solidFill>
              </a:rPr>
              <a:t>3</a:t>
            </a:r>
            <a:endParaRPr lang="ar-SA" sz="4800" b="1" dirty="0">
              <a:solidFill>
                <a:srgbClr val="FF0000"/>
              </a:solidFill>
            </a:endParaRPr>
          </a:p>
        </p:txBody>
      </p:sp>
      <p:sp>
        <p:nvSpPr>
          <p:cNvPr id="34" name="شكل بيضاوي 33">
            <a:extLst>
              <a:ext uri="{FF2B5EF4-FFF2-40B4-BE49-F238E27FC236}">
                <a16:creationId xmlns:a16="http://schemas.microsoft.com/office/drawing/2014/main" id="{88ABE5B5-95A7-4245-8463-D10AF3389AEE}"/>
              </a:ext>
            </a:extLst>
          </p:cNvPr>
          <p:cNvSpPr/>
          <p:nvPr/>
        </p:nvSpPr>
        <p:spPr>
          <a:xfrm>
            <a:off x="5638366" y="5711252"/>
            <a:ext cx="900000" cy="90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800" b="1" dirty="0">
                <a:solidFill>
                  <a:srgbClr val="FF0000"/>
                </a:solidFill>
              </a:rPr>
              <a:t>1</a:t>
            </a:r>
            <a:endParaRPr lang="ar-SA" sz="4800" b="1" dirty="0">
              <a:solidFill>
                <a:srgbClr val="FF0000"/>
              </a:solidFill>
            </a:endParaRPr>
          </a:p>
        </p:txBody>
      </p:sp>
      <p:sp>
        <p:nvSpPr>
          <p:cNvPr id="35" name="شكل بيضاوي 34">
            <a:extLst>
              <a:ext uri="{FF2B5EF4-FFF2-40B4-BE49-F238E27FC236}">
                <a16:creationId xmlns:a16="http://schemas.microsoft.com/office/drawing/2014/main" id="{FB8CF505-A47A-4517-AD6B-C965C6B862D9}"/>
              </a:ext>
            </a:extLst>
          </p:cNvPr>
          <p:cNvSpPr/>
          <p:nvPr/>
        </p:nvSpPr>
        <p:spPr>
          <a:xfrm>
            <a:off x="3340158" y="5711252"/>
            <a:ext cx="900000" cy="90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800" b="1" dirty="0">
                <a:solidFill>
                  <a:srgbClr val="FF0000"/>
                </a:solidFill>
              </a:rPr>
              <a:t>5</a:t>
            </a:r>
            <a:endParaRPr lang="ar-SA" sz="4800" b="1" dirty="0">
              <a:solidFill>
                <a:srgbClr val="FF0000"/>
              </a:solidFill>
            </a:endParaRPr>
          </a:p>
        </p:txBody>
      </p:sp>
      <p:sp>
        <p:nvSpPr>
          <p:cNvPr id="36" name="شكل بيضاوي 35">
            <a:extLst>
              <a:ext uri="{FF2B5EF4-FFF2-40B4-BE49-F238E27FC236}">
                <a16:creationId xmlns:a16="http://schemas.microsoft.com/office/drawing/2014/main" id="{C7AC1989-9C11-4807-A00C-1FDDB33FF208}"/>
              </a:ext>
            </a:extLst>
          </p:cNvPr>
          <p:cNvSpPr/>
          <p:nvPr/>
        </p:nvSpPr>
        <p:spPr>
          <a:xfrm>
            <a:off x="896680" y="5711252"/>
            <a:ext cx="900000" cy="90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4800" b="1" dirty="0">
                <a:solidFill>
                  <a:srgbClr val="FF0000"/>
                </a:solidFill>
              </a:rPr>
              <a:t>2</a:t>
            </a:r>
            <a:endParaRPr lang="ar-SA" sz="4800" b="1" dirty="0">
              <a:solidFill>
                <a:srgbClr val="FF0000"/>
              </a:solidFill>
            </a:endParaRPr>
          </a:p>
        </p:txBody>
      </p:sp>
      <p:sp>
        <p:nvSpPr>
          <p:cNvPr id="37" name="شكل بيضاوي 36">
            <a:extLst>
              <a:ext uri="{FF2B5EF4-FFF2-40B4-BE49-F238E27FC236}">
                <a16:creationId xmlns:a16="http://schemas.microsoft.com/office/drawing/2014/main" id="{CD9FF2DA-B87F-44FA-A1CB-830608664662}"/>
              </a:ext>
            </a:extLst>
          </p:cNvPr>
          <p:cNvSpPr/>
          <p:nvPr/>
        </p:nvSpPr>
        <p:spPr>
          <a:xfrm>
            <a:off x="5638366" y="5706749"/>
            <a:ext cx="900000" cy="90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800" b="1" dirty="0">
              <a:solidFill>
                <a:srgbClr val="FF0000"/>
              </a:solidFill>
            </a:endParaRPr>
          </a:p>
        </p:txBody>
      </p:sp>
      <p:sp>
        <p:nvSpPr>
          <p:cNvPr id="39" name="شكل بيضاوي 38">
            <a:extLst>
              <a:ext uri="{FF2B5EF4-FFF2-40B4-BE49-F238E27FC236}">
                <a16:creationId xmlns:a16="http://schemas.microsoft.com/office/drawing/2014/main" id="{2B80EB4A-4545-4561-B41C-248BEE8AEF0A}"/>
              </a:ext>
            </a:extLst>
          </p:cNvPr>
          <p:cNvSpPr/>
          <p:nvPr/>
        </p:nvSpPr>
        <p:spPr>
          <a:xfrm>
            <a:off x="904327" y="5706749"/>
            <a:ext cx="900000" cy="90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800" b="1" dirty="0">
              <a:solidFill>
                <a:srgbClr val="FF0000"/>
              </a:solidFill>
            </a:endParaRPr>
          </a:p>
        </p:txBody>
      </p:sp>
      <p:sp>
        <p:nvSpPr>
          <p:cNvPr id="40" name="شكل بيضاوي 39">
            <a:extLst>
              <a:ext uri="{FF2B5EF4-FFF2-40B4-BE49-F238E27FC236}">
                <a16:creationId xmlns:a16="http://schemas.microsoft.com/office/drawing/2014/main" id="{9644FF59-7520-4521-B26C-26541B865903}"/>
              </a:ext>
            </a:extLst>
          </p:cNvPr>
          <p:cNvSpPr/>
          <p:nvPr/>
        </p:nvSpPr>
        <p:spPr>
          <a:xfrm>
            <a:off x="8022155" y="5706749"/>
            <a:ext cx="900000" cy="90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800" b="1" dirty="0">
              <a:solidFill>
                <a:srgbClr val="FF0000"/>
              </a:solidFill>
            </a:endParaRPr>
          </a:p>
        </p:txBody>
      </p:sp>
      <p:sp>
        <p:nvSpPr>
          <p:cNvPr id="41" name="شكل بيضاوي 40">
            <a:extLst>
              <a:ext uri="{FF2B5EF4-FFF2-40B4-BE49-F238E27FC236}">
                <a16:creationId xmlns:a16="http://schemas.microsoft.com/office/drawing/2014/main" id="{7E47692D-C04E-4570-9A24-11D9934BB914}"/>
              </a:ext>
            </a:extLst>
          </p:cNvPr>
          <p:cNvSpPr/>
          <p:nvPr/>
        </p:nvSpPr>
        <p:spPr>
          <a:xfrm>
            <a:off x="10206108" y="5706749"/>
            <a:ext cx="900000" cy="90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800" b="1" dirty="0">
              <a:solidFill>
                <a:srgbClr val="FF0000"/>
              </a:solidFill>
            </a:endParaRPr>
          </a:p>
        </p:txBody>
      </p:sp>
      <p:sp>
        <p:nvSpPr>
          <p:cNvPr id="42" name="شكل بيضاوي 41">
            <a:extLst>
              <a:ext uri="{FF2B5EF4-FFF2-40B4-BE49-F238E27FC236}">
                <a16:creationId xmlns:a16="http://schemas.microsoft.com/office/drawing/2014/main" id="{AFC1B301-B978-4D5E-82E4-7CFF1B857FB6}"/>
              </a:ext>
            </a:extLst>
          </p:cNvPr>
          <p:cNvSpPr/>
          <p:nvPr/>
        </p:nvSpPr>
        <p:spPr>
          <a:xfrm>
            <a:off x="3347653" y="5721739"/>
            <a:ext cx="900000" cy="900000"/>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4800" b="1" dirty="0">
              <a:solidFill>
                <a:srgbClr val="FF0000"/>
              </a:solidFill>
            </a:endParaRPr>
          </a:p>
        </p:txBody>
      </p:sp>
    </p:spTree>
    <p:extLst>
      <p:ext uri="{BB962C8B-B14F-4D97-AF65-F5344CB8AC3E}">
        <p14:creationId xmlns:p14="http://schemas.microsoft.com/office/powerpoint/2010/main" val="368775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37"/>
                                        </p:tgtEl>
                                      </p:cBhvr>
                                    </p:animEffect>
                                    <p:set>
                                      <p:cBhvr>
                                        <p:cTn id="7" dur="1" fill="hold">
                                          <p:stCondLst>
                                            <p:cond delay="1999"/>
                                          </p:stCondLst>
                                        </p:cTn>
                                        <p:tgtEl>
                                          <p:spTgt spid="3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39"/>
                                        </p:tgtEl>
                                      </p:cBhvr>
                                    </p:animEffect>
                                    <p:set>
                                      <p:cBhvr>
                                        <p:cTn id="12" dur="1" fill="hold">
                                          <p:stCondLst>
                                            <p:cond delay="1999"/>
                                          </p:stCondLst>
                                        </p:cTn>
                                        <p:tgtEl>
                                          <p:spTgt spid="3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40"/>
                                        </p:tgtEl>
                                      </p:cBhvr>
                                    </p:animEffect>
                                    <p:set>
                                      <p:cBhvr>
                                        <p:cTn id="17" dur="1" fill="hold">
                                          <p:stCondLst>
                                            <p:cond delay="1999"/>
                                          </p:stCondLst>
                                        </p:cTn>
                                        <p:tgtEl>
                                          <p:spTgt spid="4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41"/>
                                        </p:tgtEl>
                                      </p:cBhvr>
                                    </p:animEffect>
                                    <p:set>
                                      <p:cBhvr>
                                        <p:cTn id="22" dur="1" fill="hold">
                                          <p:stCondLst>
                                            <p:cond delay="1999"/>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xit" presetSubtype="32" fill="hold" grpId="0" nodeType="clickEffect">
                                  <p:stCondLst>
                                    <p:cond delay="0"/>
                                  </p:stCondLst>
                                  <p:childTnLst>
                                    <p:animEffect transition="out" filter="circle(out)">
                                      <p:cBhvr>
                                        <p:cTn id="26" dur="2000"/>
                                        <p:tgtEl>
                                          <p:spTgt spid="42"/>
                                        </p:tgtEl>
                                      </p:cBhvr>
                                    </p:animEffect>
                                    <p:set>
                                      <p:cBhvr>
                                        <p:cTn id="27" dur="1" fill="hold">
                                          <p:stCondLst>
                                            <p:cond delay="1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9" grpId="0" animBg="1"/>
      <p:bldP spid="40" grpId="0" animBg="1"/>
      <p:bldP spid="41" grpId="0" animBg="1"/>
      <p:bldP spid="4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107AEEEA-3F9B-44BF-9EE5-4175371CD074}"/>
              </a:ext>
            </a:extLst>
          </p:cNvPr>
          <p:cNvPicPr>
            <a:picLocks noChangeAspect="1"/>
          </p:cNvPicPr>
          <p:nvPr/>
        </p:nvPicPr>
        <p:blipFill>
          <a:blip r:embed="rId2"/>
          <a:stretch>
            <a:fillRect/>
          </a:stretch>
        </p:blipFill>
        <p:spPr>
          <a:xfrm>
            <a:off x="29980" y="104572"/>
            <a:ext cx="4227226" cy="6618875"/>
          </a:xfrm>
          <a:prstGeom prst="rect">
            <a:avLst/>
          </a:prstGeom>
        </p:spPr>
      </p:pic>
      <p:sp>
        <p:nvSpPr>
          <p:cNvPr id="4" name="مستطيل 3">
            <a:extLst>
              <a:ext uri="{FF2B5EF4-FFF2-40B4-BE49-F238E27FC236}">
                <a16:creationId xmlns:a16="http://schemas.microsoft.com/office/drawing/2014/main" id="{4AADDFC3-F719-47F6-9FBD-6461F088F119}"/>
              </a:ext>
            </a:extLst>
          </p:cNvPr>
          <p:cNvSpPr/>
          <p:nvPr/>
        </p:nvSpPr>
        <p:spPr>
          <a:xfrm>
            <a:off x="3557670" y="593069"/>
            <a:ext cx="4227226" cy="5262979"/>
          </a:xfrm>
          <a:prstGeom prst="rect">
            <a:avLst/>
          </a:prstGeom>
          <a:noFill/>
          <a:ln w="38100">
            <a:solidFill>
              <a:schemeClr val="tx1"/>
            </a:solidFill>
          </a:ln>
        </p:spPr>
        <p:txBody>
          <a:bodyPr wrap="square" lIns="91440" tIns="45720" rIns="91440" bIns="45720">
            <a:spAutoFit/>
          </a:bodyPr>
          <a:lstStyle/>
          <a:p>
            <a:pPr algn="ctr"/>
            <a:r>
              <a:rPr lang="ar-SA" sz="4800" dirty="0">
                <a:ln w="0"/>
                <a:effectLst>
                  <a:outerShdw blurRad="38100" dist="19050" dir="2700000" algn="tl" rotWithShape="0">
                    <a:schemeClr val="dk1">
                      <a:alpha val="40000"/>
                    </a:schemeClr>
                  </a:outerShdw>
                </a:effectLst>
              </a:rPr>
              <a:t>شاهدي الفلم الوثائقي التالي عن دورة حياة الفيروسات الاندماجية ثم رتبي بالتعاون مع زميلاتكـِ في المجموعة مراحل هذه الدورة </a:t>
            </a:r>
            <a:endParaRPr lang="ar-SA" sz="4800" b="0" cap="none" spc="0" dirty="0">
              <a:ln w="0"/>
              <a:solidFill>
                <a:schemeClr val="tx1"/>
              </a:solidFill>
              <a:effectLst>
                <a:outerShdw blurRad="38100" dist="19050" dir="2700000" algn="tl" rotWithShape="0">
                  <a:schemeClr val="dk1">
                    <a:alpha val="40000"/>
                  </a:schemeClr>
                </a:outerShdw>
              </a:effectLst>
            </a:endParaRPr>
          </a:p>
        </p:txBody>
      </p:sp>
      <p:pic>
        <p:nvPicPr>
          <p:cNvPr id="6" name="صورة 5">
            <a:extLst>
              <a:ext uri="{FF2B5EF4-FFF2-40B4-BE49-F238E27FC236}">
                <a16:creationId xmlns:a16="http://schemas.microsoft.com/office/drawing/2014/main" id="{2E016573-F394-4235-9CD2-29221237DA41}"/>
              </a:ext>
            </a:extLst>
          </p:cNvPr>
          <p:cNvPicPr>
            <a:picLocks noChangeAspect="1"/>
          </p:cNvPicPr>
          <p:nvPr/>
        </p:nvPicPr>
        <p:blipFill rotWithShape="1">
          <a:blip r:embed="rId3">
            <a:extLst>
              <a:ext uri="{28A0092B-C50C-407E-A947-70E740481C1C}">
                <a14:useLocalDpi xmlns:a14="http://schemas.microsoft.com/office/drawing/2010/main" val="0"/>
              </a:ext>
            </a:extLst>
          </a:blip>
          <a:srcRect l="50476" b="9289"/>
          <a:stretch/>
        </p:blipFill>
        <p:spPr>
          <a:xfrm>
            <a:off x="7934796" y="363810"/>
            <a:ext cx="4067332" cy="6130379"/>
          </a:xfrm>
          <a:prstGeom prst="rect">
            <a:avLst/>
          </a:prstGeom>
        </p:spPr>
      </p:pic>
    </p:spTree>
    <p:extLst>
      <p:ext uri="{BB962C8B-B14F-4D97-AF65-F5344CB8AC3E}">
        <p14:creationId xmlns:p14="http://schemas.microsoft.com/office/powerpoint/2010/main" val="7624644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28)">
            <a:hlinkClick r:id="" action="ppaction://media"/>
            <a:extLst>
              <a:ext uri="{FF2B5EF4-FFF2-40B4-BE49-F238E27FC236}">
                <a16:creationId xmlns:a16="http://schemas.microsoft.com/office/drawing/2014/main" id="{D8227986-EEF3-47EE-B3B4-1FB2AFC0C1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1489084" cy="6857999"/>
          </a:xfrm>
          <a:prstGeom prst="rect">
            <a:avLst/>
          </a:prstGeom>
        </p:spPr>
      </p:pic>
      <p:sp>
        <p:nvSpPr>
          <p:cNvPr id="3" name="مستطيل 2">
            <a:extLst>
              <a:ext uri="{FF2B5EF4-FFF2-40B4-BE49-F238E27FC236}">
                <a16:creationId xmlns:a16="http://schemas.microsoft.com/office/drawing/2014/main" id="{D0A97B88-4006-4775-87BE-671393B5154F}"/>
              </a:ext>
            </a:extLst>
          </p:cNvPr>
          <p:cNvSpPr/>
          <p:nvPr/>
        </p:nvSpPr>
        <p:spPr>
          <a:xfrm rot="5400000">
            <a:off x="8975577" y="3105835"/>
            <a:ext cx="5673348" cy="646331"/>
          </a:xfrm>
          <a:prstGeom prst="rect">
            <a:avLst/>
          </a:prstGeom>
          <a:noFill/>
        </p:spPr>
        <p:txBody>
          <a:bodyPr wrap="none" lIns="91440" tIns="45720" rIns="91440" bIns="45720">
            <a:spAutoFit/>
          </a:bodyPr>
          <a:lstStyle/>
          <a:p>
            <a:pPr algn="ctr"/>
            <a:r>
              <a:rPr lang="ar-SA" sz="3600" b="1" dirty="0">
                <a:ln w="0"/>
                <a:solidFill>
                  <a:schemeClr val="accent1"/>
                </a:solidFill>
                <a:effectLst>
                  <a:outerShdw blurRad="38100" dist="25400" dir="5400000" algn="ctr" rotWithShape="0">
                    <a:srgbClr val="6E747A">
                      <a:alpha val="43000"/>
                    </a:srgbClr>
                  </a:outerShdw>
                </a:effectLst>
              </a:rPr>
              <a:t>انقر لمشاهدة الفيروسات الاندماجية  </a:t>
            </a:r>
          </a:p>
        </p:txBody>
      </p:sp>
    </p:spTree>
    <p:extLst>
      <p:ext uri="{BB962C8B-B14F-4D97-AF65-F5344CB8AC3E}">
        <p14:creationId xmlns:p14="http://schemas.microsoft.com/office/powerpoint/2010/main" val="204699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5327B61F-CCD8-442A-907C-C80620BD297F}"/>
              </a:ext>
            </a:extLst>
          </p:cNvPr>
          <p:cNvSpPr/>
          <p:nvPr/>
        </p:nvSpPr>
        <p:spPr>
          <a:xfrm>
            <a:off x="10253272" y="171004"/>
            <a:ext cx="1800000" cy="1080000"/>
          </a:xfrm>
          <a:prstGeom prst="rect">
            <a:avLst/>
          </a:prstGeom>
          <a:solidFill>
            <a:srgbClr val="70F89D"/>
          </a:solidFill>
          <a:ln w="38100">
            <a:solidFill>
              <a:schemeClr val="tx1"/>
            </a:solidFill>
          </a:ln>
        </p:spPr>
        <p:txBody>
          <a:bodyPr wrap="square" lIns="91440" tIns="45720" rIns="91440" bIns="45720">
            <a:spAutoFit/>
          </a:bodyPr>
          <a:lstStyle/>
          <a:p>
            <a:pPr algn="ctr"/>
            <a:r>
              <a:rPr lang="ar-SA" sz="2800" b="1" cap="none" spc="0" dirty="0">
                <a:ln w="0"/>
                <a:effectLst>
                  <a:outerShdw blurRad="38100" dist="19050" dir="2700000" algn="tl" rotWithShape="0">
                    <a:schemeClr val="dk1">
                      <a:alpha val="40000"/>
                    </a:schemeClr>
                  </a:outerShdw>
                </a:effectLst>
              </a:rPr>
              <a:t>الذكاء اللغوي والوصف</a:t>
            </a:r>
          </a:p>
        </p:txBody>
      </p:sp>
      <p:sp>
        <p:nvSpPr>
          <p:cNvPr id="3" name="مربع نص 2">
            <a:extLst>
              <a:ext uri="{FF2B5EF4-FFF2-40B4-BE49-F238E27FC236}">
                <a16:creationId xmlns:a16="http://schemas.microsoft.com/office/drawing/2014/main" id="{209EEC05-2BC3-498D-894A-6320F76FF66C}"/>
              </a:ext>
            </a:extLst>
          </p:cNvPr>
          <p:cNvSpPr txBox="1"/>
          <p:nvPr/>
        </p:nvSpPr>
        <p:spPr>
          <a:xfrm>
            <a:off x="1806310" y="106260"/>
            <a:ext cx="8312052" cy="1200329"/>
          </a:xfrm>
          <a:prstGeom prst="rect">
            <a:avLst/>
          </a:prstGeom>
          <a:solidFill>
            <a:srgbClr val="FFFF7D"/>
          </a:solidFill>
          <a:ln w="38100">
            <a:solidFill>
              <a:schemeClr val="tx1"/>
            </a:solidFill>
          </a:ln>
        </p:spPr>
        <p:txBody>
          <a:bodyPr wrap="square" rtlCol="1">
            <a:spAutoFit/>
          </a:bodyPr>
          <a:lstStyle/>
          <a:p>
            <a:pPr algn="ctr"/>
            <a:r>
              <a:rPr lang="ar-SA" sz="3600" dirty="0"/>
              <a:t>بالتعاون مع زميلاتكـِ في المجموعة سمي كل مرحلة من</a:t>
            </a:r>
          </a:p>
          <a:p>
            <a:pPr algn="ctr"/>
            <a:r>
              <a:rPr lang="ar-SA" sz="3600" dirty="0"/>
              <a:t> </a:t>
            </a:r>
            <a:r>
              <a:rPr lang="ar-SA" sz="3600" b="1" u="sng" dirty="0"/>
              <a:t>مراحل دورة حياة الفيروس </a:t>
            </a:r>
            <a:r>
              <a:rPr lang="ar-SA" sz="3600" b="1" u="sng" dirty="0" err="1"/>
              <a:t>الأندماجية</a:t>
            </a:r>
            <a:r>
              <a:rPr lang="ar-SA" sz="3600" dirty="0"/>
              <a:t> </a:t>
            </a:r>
          </a:p>
        </p:txBody>
      </p:sp>
      <p:graphicFrame>
        <p:nvGraphicFramePr>
          <p:cNvPr id="4" name="جدول 3">
            <a:extLst>
              <a:ext uri="{FF2B5EF4-FFF2-40B4-BE49-F238E27FC236}">
                <a16:creationId xmlns:a16="http://schemas.microsoft.com/office/drawing/2014/main" id="{C5A0F382-AC85-466E-A1CF-21F08497BA76}"/>
              </a:ext>
            </a:extLst>
          </p:cNvPr>
          <p:cNvGraphicFramePr>
            <a:graphicFrameLocks noGrp="1"/>
          </p:cNvGraphicFramePr>
          <p:nvPr>
            <p:extLst>
              <p:ext uri="{D42A27DB-BD31-4B8C-83A1-F6EECF244321}">
                <p14:modId xmlns:p14="http://schemas.microsoft.com/office/powerpoint/2010/main" val="2424099372"/>
              </p:ext>
            </p:extLst>
          </p:nvPr>
        </p:nvGraphicFramePr>
        <p:xfrm>
          <a:off x="188712" y="1453210"/>
          <a:ext cx="11864560" cy="5287920"/>
        </p:xfrm>
        <a:graphic>
          <a:graphicData uri="http://schemas.openxmlformats.org/drawingml/2006/table">
            <a:tbl>
              <a:tblPr rtl="1" firstRow="1" bandRow="1">
                <a:tableStyleId>{5C22544A-7EE6-4342-B048-85BDC9FD1C3A}</a:tableStyleId>
              </a:tblPr>
              <a:tblGrid>
                <a:gridCol w="2808000">
                  <a:extLst>
                    <a:ext uri="{9D8B030D-6E8A-4147-A177-3AD203B41FA5}">
                      <a16:colId xmlns:a16="http://schemas.microsoft.com/office/drawing/2014/main" val="741873737"/>
                    </a:ext>
                  </a:extLst>
                </a:gridCol>
                <a:gridCol w="208280">
                  <a:extLst>
                    <a:ext uri="{9D8B030D-6E8A-4147-A177-3AD203B41FA5}">
                      <a16:colId xmlns:a16="http://schemas.microsoft.com/office/drawing/2014/main" val="110028946"/>
                    </a:ext>
                  </a:extLst>
                </a:gridCol>
                <a:gridCol w="2815720">
                  <a:extLst>
                    <a:ext uri="{9D8B030D-6E8A-4147-A177-3AD203B41FA5}">
                      <a16:colId xmlns:a16="http://schemas.microsoft.com/office/drawing/2014/main" val="739441067"/>
                    </a:ext>
                  </a:extLst>
                </a:gridCol>
                <a:gridCol w="208280">
                  <a:extLst>
                    <a:ext uri="{9D8B030D-6E8A-4147-A177-3AD203B41FA5}">
                      <a16:colId xmlns:a16="http://schemas.microsoft.com/office/drawing/2014/main" val="3024925406"/>
                    </a:ext>
                  </a:extLst>
                </a:gridCol>
                <a:gridCol w="2808000">
                  <a:extLst>
                    <a:ext uri="{9D8B030D-6E8A-4147-A177-3AD203B41FA5}">
                      <a16:colId xmlns:a16="http://schemas.microsoft.com/office/drawing/2014/main" val="120505601"/>
                    </a:ext>
                  </a:extLst>
                </a:gridCol>
                <a:gridCol w="208280">
                  <a:extLst>
                    <a:ext uri="{9D8B030D-6E8A-4147-A177-3AD203B41FA5}">
                      <a16:colId xmlns:a16="http://schemas.microsoft.com/office/drawing/2014/main" val="1577078988"/>
                    </a:ext>
                  </a:extLst>
                </a:gridCol>
                <a:gridCol w="2808000">
                  <a:extLst>
                    <a:ext uri="{9D8B030D-6E8A-4147-A177-3AD203B41FA5}">
                      <a16:colId xmlns:a16="http://schemas.microsoft.com/office/drawing/2014/main" val="332995957"/>
                    </a:ext>
                  </a:extLst>
                </a:gridCol>
              </a:tblGrid>
              <a:tr h="1440000">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2">
                        <a:extLst>
                          <a:ext uri="{28A0092B-C50C-407E-A947-70E740481C1C}">
                            <a14:useLocalDpi xmlns:a14="http://schemas.microsoft.com/office/drawing/2010/main" val="0"/>
                          </a:ext>
                        </a:extLst>
                      </a:blip>
                      <a:srcRect/>
                      <a:stretch>
                        <a:fillRect/>
                      </a:stretch>
                    </a:blip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solid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3">
                        <a:extLst>
                          <a:ext uri="{28A0092B-C50C-407E-A947-70E740481C1C}">
                            <a14:useLocalDpi xmlns:a14="http://schemas.microsoft.com/office/drawing/2010/main" val="0"/>
                          </a:ext>
                        </a:extLst>
                      </a:blip>
                      <a:srcRect/>
                      <a:stretch>
                        <a:fillRect/>
                      </a:stretch>
                    </a:blip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solid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4">
                        <a:extLst>
                          <a:ext uri="{28A0092B-C50C-407E-A947-70E740481C1C}">
                            <a14:useLocalDpi xmlns:a14="http://schemas.microsoft.com/office/drawing/2010/main" val="0"/>
                          </a:ext>
                        </a:extLst>
                      </a:blip>
                      <a:srcRect/>
                      <a:stretch>
                        <a:fillRect/>
                      </a:stretch>
                    </a:blip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solid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5">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406093660"/>
                  </a:ext>
                </a:extLst>
              </a:tr>
              <a:tr h="104400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en-US" sz="3200" b="0" cap="none" spc="0" dirty="0">
                          <a:ln w="0"/>
                          <a:solidFill>
                            <a:schemeClr val="tx1"/>
                          </a:solidFill>
                          <a:effectLst>
                            <a:outerShdw blurRad="38100" dist="19050" dir="2700000" algn="tl" rotWithShape="0">
                              <a:schemeClr val="dk1">
                                <a:alpha val="40000"/>
                              </a:schemeClr>
                            </a:outerShdw>
                          </a:effectLst>
                          <a:latin typeface="Agency FB" panose="020B0503020202020204" pitchFamily="34" charset="0"/>
                        </a:rPr>
                        <a:t>1</a:t>
                      </a:r>
                      <a:r>
                        <a:rPr lang="ar-SA" sz="3200" b="0" cap="none" spc="0" dirty="0">
                          <a:ln w="0"/>
                          <a:solidFill>
                            <a:schemeClr val="tx1"/>
                          </a:solidFill>
                          <a:effectLst>
                            <a:outerShdw blurRad="38100" dist="19050" dir="2700000" algn="tl" rotWithShape="0">
                              <a:schemeClr val="dk1">
                                <a:alpha val="40000"/>
                              </a:schemeClr>
                            </a:outerShdw>
                          </a:effectLst>
                          <a:latin typeface="Agency FB" panose="020B0503020202020204" pitchFamily="34" charset="0"/>
                        </a:rPr>
                        <a:t>ـ الالتصاق </a:t>
                      </a:r>
                      <a:endParaRPr lang="ar-SA" sz="3200" b="0" cap="none" spc="0" dirty="0">
                        <a:ln w="0"/>
                        <a:solidFill>
                          <a:schemeClr val="tx1"/>
                        </a:solidFill>
                        <a:effectLst>
                          <a:outerShdw blurRad="38100" dist="19050" dir="2700000" algn="tl" rotWithShape="0">
                            <a:schemeClr val="dk1">
                              <a:alpha val="40000"/>
                            </a:schemeClr>
                          </a:outerShdw>
                        </a:effectLst>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12700" cmpd="sng">
                      <a:noFill/>
                    </a:lnB>
                    <a:solidFill>
                      <a:schemeClr val="bg1"/>
                    </a:solidFill>
                  </a:tcPr>
                </a:tc>
                <a:tc>
                  <a:txBody>
                    <a:bodyPr/>
                    <a:lstStyle/>
                    <a:p>
                      <a:pPr rtl="1"/>
                      <a:r>
                        <a:rPr lang="en-US" sz="3200">
                          <a:solidFill>
                            <a:schemeClr val="tx1"/>
                          </a:solidFill>
                        </a:rPr>
                        <a:t>2</a:t>
                      </a:r>
                      <a:r>
                        <a:rPr lang="ar-SA" sz="3200">
                          <a:solidFill>
                            <a:schemeClr val="tx1"/>
                          </a:solidFill>
                        </a:rPr>
                        <a:t>ـ الدخول </a:t>
                      </a:r>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12700" cmpd="sng">
                      <a:noFill/>
                    </a:lnB>
                    <a:solidFill>
                      <a:schemeClr val="bg1"/>
                    </a:solidFill>
                  </a:tcPr>
                </a:tc>
                <a:tc>
                  <a:txBody>
                    <a:bodyPr/>
                    <a:lstStyle/>
                    <a:p>
                      <a:pPr rtl="1"/>
                      <a:r>
                        <a:rPr lang="en-US" sz="2800" dirty="0">
                          <a:solidFill>
                            <a:schemeClr val="tx1"/>
                          </a:solidFill>
                        </a:rPr>
                        <a:t>3</a:t>
                      </a:r>
                      <a:r>
                        <a:rPr lang="ar-SA" sz="2800" dirty="0">
                          <a:solidFill>
                            <a:schemeClr val="tx1"/>
                          </a:solidFill>
                        </a:rPr>
                        <a:t>ـ الاندماج وتكوين طليعة الفيروس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12700" cmpd="sng">
                      <a:noFill/>
                    </a:lnB>
                    <a:solidFill>
                      <a:schemeClr val="bg1"/>
                    </a:solidFill>
                  </a:tcPr>
                </a:tc>
                <a:tc>
                  <a:txBody>
                    <a:bodyPr/>
                    <a:lstStyle/>
                    <a:p>
                      <a:pPr rtl="1"/>
                      <a:r>
                        <a:rPr lang="en-US" sz="3200" dirty="0">
                          <a:solidFill>
                            <a:schemeClr val="tx1"/>
                          </a:solidFill>
                        </a:rPr>
                        <a:t>4</a:t>
                      </a:r>
                      <a:r>
                        <a:rPr lang="ar-SA" sz="3200" dirty="0">
                          <a:solidFill>
                            <a:schemeClr val="tx1"/>
                          </a:solidFill>
                        </a:rPr>
                        <a:t>ـ تكاثر البكتيريا وانقسامها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6041242"/>
                  </a:ext>
                </a:extLst>
              </a:tr>
              <a:tr h="25200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ar-SA" sz="1200" b="0" cap="none" spc="0" dirty="0">
                        <a:ln w="0"/>
                        <a:solidFill>
                          <a:schemeClr val="tx1"/>
                        </a:solidFill>
                        <a:effectLst>
                          <a:outerShdw blurRad="38100" dist="19050" dir="2700000" algn="tl" rotWithShape="0">
                            <a:schemeClr val="dk1">
                              <a:alpha val="40000"/>
                            </a:schemeClr>
                          </a:outerShdw>
                        </a:effectLst>
                      </a:endParaRPr>
                    </a:p>
                  </a:txBody>
                  <a:tcPr>
                    <a:lnL w="38100" cap="flat" cmpd="sng" algn="ctr">
                      <a:solidFill>
                        <a:schemeClr val="tx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1200" dirty="0">
                        <a:solidFill>
                          <a:schemeClr val="tx1"/>
                        </a:solidFill>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rtl="1"/>
                      <a:endParaRPr lang="ar-SA" sz="1200" dirty="0">
                        <a:solidFill>
                          <a:schemeClr val="tx1"/>
                        </a:solidFill>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1200" dirty="0">
                        <a:solidFill>
                          <a:schemeClr val="tx1"/>
                        </a:solidFill>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rtl="1"/>
                      <a:endParaRPr lang="ar-SA" sz="1200" dirty="0">
                        <a:solidFill>
                          <a:schemeClr val="tx1"/>
                        </a:solidFill>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1200" dirty="0">
                        <a:solidFill>
                          <a:schemeClr val="tx1"/>
                        </a:solidFill>
                      </a:endParaRPr>
                    </a:p>
                  </a:txBody>
                  <a:tcP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rtl="1"/>
                      <a:endParaRPr lang="ar-SA" sz="1200" dirty="0">
                        <a:solidFill>
                          <a:schemeClr val="tx1"/>
                        </a:solidFill>
                      </a:endParaRPr>
                    </a:p>
                  </a:txBody>
                  <a:tcPr>
                    <a:lnL w="38100" cap="flat" cmpd="sng" algn="ctr">
                      <a:no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6488744"/>
                  </a:ext>
                </a:extLst>
              </a:tr>
              <a:tr h="1440000">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6">
                        <a:extLst>
                          <a:ext uri="{28A0092B-C50C-407E-A947-70E740481C1C}">
                            <a14:useLocalDpi xmlns:a14="http://schemas.microsoft.com/office/drawing/2010/main" val="0"/>
                          </a:ext>
                        </a:extLst>
                      </a:blip>
                      <a:srcRect/>
                      <a:stretch>
                        <a:fillRect/>
                      </a:stretch>
                    </a:blip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solidFill>
                      <a:schemeClr val="bg1"/>
                    </a:solid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7">
                        <a:extLst>
                          <a:ext uri="{28A0092B-C50C-407E-A947-70E740481C1C}">
                            <a14:useLocalDpi xmlns:a14="http://schemas.microsoft.com/office/drawing/2010/main" val="0"/>
                          </a:ext>
                        </a:extLst>
                      </a:blip>
                      <a:srcRect/>
                      <a:stretch>
                        <a:fillRect/>
                      </a:stretch>
                    </a:blip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solidFill>
                      <a:schemeClr val="bg1"/>
                    </a:solid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8">
                        <a:extLst>
                          <a:ext uri="{28A0092B-C50C-407E-A947-70E740481C1C}">
                            <a14:useLocalDpi xmlns:a14="http://schemas.microsoft.com/office/drawing/2010/main" val="0"/>
                          </a:ext>
                        </a:extLst>
                      </a:blip>
                      <a:srcRect/>
                      <a:stretch>
                        <a:fillRect/>
                      </a:stretch>
                    </a:blip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mpd="sng">
                      <a:noFill/>
                    </a:lnT>
                    <a:solidFill>
                      <a:schemeClr val="bg1"/>
                    </a:solid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blipFill dpi="0" rotWithShape="1">
                      <a:blip r:embed="rId9">
                        <a:extLst>
                          <a:ext uri="{28A0092B-C50C-407E-A947-70E740481C1C}">
                            <a14:useLocalDpi xmlns:a14="http://schemas.microsoft.com/office/drawing/2010/main" val="0"/>
                          </a:ext>
                        </a:extLst>
                      </a:blip>
                      <a:srcRect/>
                      <a:stretch>
                        <a:fillRect/>
                      </a:stretch>
                    </a:blipFill>
                  </a:tcPr>
                </a:tc>
                <a:extLst>
                  <a:ext uri="{0D108BD9-81ED-4DB2-BD59-A6C34878D82A}">
                    <a16:rowId xmlns:a16="http://schemas.microsoft.com/office/drawing/2014/main" val="743639922"/>
                  </a:ext>
                </a:extLst>
              </a:tr>
              <a:tr h="370840">
                <a:tc>
                  <a:txBody>
                    <a:bodyPr/>
                    <a:lstStyle/>
                    <a:p>
                      <a:pPr rtl="1"/>
                      <a:r>
                        <a:rPr lang="en-US" sz="3200">
                          <a:solidFill>
                            <a:schemeClr val="tx1"/>
                          </a:solidFill>
                        </a:rPr>
                        <a:t>5</a:t>
                      </a:r>
                      <a:r>
                        <a:rPr lang="ar-SA" sz="3200">
                          <a:solidFill>
                            <a:schemeClr val="tx1"/>
                          </a:solidFill>
                        </a:rPr>
                        <a:t>ـ مغادرة طليعة الفيروس </a:t>
                      </a:r>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solidFill>
                  </a:tcPr>
                </a:tc>
                <a:tc>
                  <a:txBody>
                    <a:bodyPr/>
                    <a:lstStyle/>
                    <a:p>
                      <a:pPr rtl="1"/>
                      <a:r>
                        <a:rPr lang="en-US" sz="3200" dirty="0">
                          <a:solidFill>
                            <a:schemeClr val="tx1"/>
                          </a:solidFill>
                        </a:rPr>
                        <a:t>6</a:t>
                      </a:r>
                      <a:r>
                        <a:rPr lang="ar-SA" sz="3200" dirty="0">
                          <a:solidFill>
                            <a:schemeClr val="tx1"/>
                          </a:solidFill>
                        </a:rPr>
                        <a:t>ـ التضاعف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solidFill>
                  </a:tcPr>
                </a:tc>
                <a:tc>
                  <a:txBody>
                    <a:bodyPr/>
                    <a:lstStyle/>
                    <a:p>
                      <a:pPr rtl="1"/>
                      <a:r>
                        <a:rPr lang="en-US" sz="3200" dirty="0">
                          <a:solidFill>
                            <a:schemeClr val="tx1"/>
                          </a:solidFill>
                        </a:rPr>
                        <a:t>7</a:t>
                      </a:r>
                      <a:r>
                        <a:rPr lang="ar-SA" sz="3200" dirty="0">
                          <a:solidFill>
                            <a:schemeClr val="tx1"/>
                          </a:solidFill>
                        </a:rPr>
                        <a:t>ـ التجميع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rtl="1"/>
                      <a:endParaRPr lang="ar-SA" sz="3200" dirty="0">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solidFill>
                      <a:schemeClr val="bg1"/>
                    </a:solidFill>
                  </a:tcPr>
                </a:tc>
                <a:tc>
                  <a:txBody>
                    <a:bodyPr/>
                    <a:lstStyle/>
                    <a:p>
                      <a:pPr rtl="1"/>
                      <a:r>
                        <a:rPr lang="en-US" sz="3200" dirty="0">
                          <a:solidFill>
                            <a:schemeClr val="tx1"/>
                          </a:solidFill>
                        </a:rPr>
                        <a:t>8</a:t>
                      </a:r>
                      <a:r>
                        <a:rPr lang="ar-SA" sz="3200" dirty="0">
                          <a:solidFill>
                            <a:schemeClr val="tx1"/>
                          </a:solidFill>
                        </a:rPr>
                        <a:t>ـ التحرر </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77332297"/>
                  </a:ext>
                </a:extLst>
              </a:tr>
            </a:tbl>
          </a:graphicData>
        </a:graphic>
      </p:graphicFrame>
      <p:grpSp>
        <p:nvGrpSpPr>
          <p:cNvPr id="5" name="مجموعة 4">
            <a:extLst>
              <a:ext uri="{FF2B5EF4-FFF2-40B4-BE49-F238E27FC236}">
                <a16:creationId xmlns:a16="http://schemas.microsoft.com/office/drawing/2014/main" id="{22D6D70B-9CBA-436F-88D7-948F90C4D54F}"/>
              </a:ext>
            </a:extLst>
          </p:cNvPr>
          <p:cNvGrpSpPr/>
          <p:nvPr/>
        </p:nvGrpSpPr>
        <p:grpSpPr>
          <a:xfrm>
            <a:off x="0" y="92730"/>
            <a:ext cx="2001182" cy="1453209"/>
            <a:chOff x="0" y="92730"/>
            <a:chExt cx="2001182" cy="1453209"/>
          </a:xfrm>
        </p:grpSpPr>
        <p:pic>
          <p:nvPicPr>
            <p:cNvPr id="6" name="Picture 2" descr="clock animated gif pic">
              <a:extLst>
                <a:ext uri="{FF2B5EF4-FFF2-40B4-BE49-F238E27FC236}">
                  <a16:creationId xmlns:a16="http://schemas.microsoft.com/office/drawing/2014/main" id="{A4D9DFBA-EE89-4B35-8D5D-2FDD9116C2AE}"/>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2724" y="92730"/>
              <a:ext cx="1572493" cy="1213859"/>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4EFF70B8-8C44-4830-8320-F725567FBDF8}"/>
                </a:ext>
              </a:extLst>
            </p:cNvPr>
            <p:cNvSpPr/>
            <p:nvPr/>
          </p:nvSpPr>
          <p:spPr>
            <a:xfrm>
              <a:off x="0" y="1022719"/>
              <a:ext cx="2001182" cy="523220"/>
            </a:xfrm>
            <a:prstGeom prst="rect">
              <a:avLst/>
            </a:prstGeom>
            <a:noFill/>
          </p:spPr>
          <p:txBody>
            <a:bodyPr wrap="square" lIns="91440" tIns="45720" rIns="91440" bIns="45720">
              <a:spAutoFit/>
            </a:bodyPr>
            <a:lstStyle/>
            <a:p>
              <a:pPr algn="ctr"/>
              <a:r>
                <a:rPr lang="ar-SA" sz="2800" dirty="0">
                  <a:ln w="0"/>
                  <a:effectLst>
                    <a:outerShdw blurRad="38100" dist="19050" dir="2700000" algn="tl" rotWithShape="0">
                      <a:schemeClr val="dk1">
                        <a:alpha val="40000"/>
                      </a:schemeClr>
                    </a:outerShdw>
                  </a:effectLst>
                </a:rPr>
                <a:t>الزمن </a:t>
              </a:r>
              <a:r>
                <a:rPr lang="ar-SA" sz="2800" b="0" cap="none" spc="0" dirty="0">
                  <a:ln w="0"/>
                  <a:solidFill>
                    <a:schemeClr val="tx1"/>
                  </a:solidFill>
                  <a:effectLst>
                    <a:outerShdw blurRad="38100" dist="19050" dir="2700000" algn="tl" rotWithShape="0">
                      <a:schemeClr val="dk1">
                        <a:alpha val="40000"/>
                      </a:schemeClr>
                    </a:outerShdw>
                  </a:effectLst>
                </a:rPr>
                <a:t>:3دقيقة </a:t>
              </a:r>
            </a:p>
          </p:txBody>
        </p:sp>
      </p:grpSp>
      <p:sp>
        <p:nvSpPr>
          <p:cNvPr id="8" name="مستطيل 7">
            <a:extLst>
              <a:ext uri="{FF2B5EF4-FFF2-40B4-BE49-F238E27FC236}">
                <a16:creationId xmlns:a16="http://schemas.microsoft.com/office/drawing/2014/main" id="{F2429559-0229-4531-89AB-50F2600E9ED6}"/>
              </a:ext>
            </a:extLst>
          </p:cNvPr>
          <p:cNvSpPr/>
          <p:nvPr/>
        </p:nvSpPr>
        <p:spPr>
          <a:xfrm>
            <a:off x="9303288" y="2961000"/>
            <a:ext cx="2700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rPr>
              <a:t>1</a:t>
            </a:r>
            <a:r>
              <a:rPr lang="ar-SA" sz="2800" dirty="0">
                <a:solidFill>
                  <a:schemeClr val="tx1"/>
                </a:solidFill>
              </a:rPr>
              <a:t>ـ .....................</a:t>
            </a:r>
          </a:p>
        </p:txBody>
      </p:sp>
      <p:sp>
        <p:nvSpPr>
          <p:cNvPr id="9" name="مستطيل 8">
            <a:extLst>
              <a:ext uri="{FF2B5EF4-FFF2-40B4-BE49-F238E27FC236}">
                <a16:creationId xmlns:a16="http://schemas.microsoft.com/office/drawing/2014/main" id="{DF65E988-247B-4457-BBE8-D1B372EFFFFF}"/>
              </a:ext>
            </a:extLst>
          </p:cNvPr>
          <p:cNvSpPr/>
          <p:nvPr/>
        </p:nvSpPr>
        <p:spPr>
          <a:xfrm>
            <a:off x="6277774" y="2961000"/>
            <a:ext cx="2700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rPr>
              <a:t>2</a:t>
            </a:r>
            <a:r>
              <a:rPr lang="ar-SA" sz="2800" dirty="0">
                <a:solidFill>
                  <a:schemeClr val="tx1"/>
                </a:solidFill>
              </a:rPr>
              <a:t>ـ .....................</a:t>
            </a:r>
          </a:p>
        </p:txBody>
      </p:sp>
      <p:sp>
        <p:nvSpPr>
          <p:cNvPr id="10" name="مستطيل 9">
            <a:extLst>
              <a:ext uri="{FF2B5EF4-FFF2-40B4-BE49-F238E27FC236}">
                <a16:creationId xmlns:a16="http://schemas.microsoft.com/office/drawing/2014/main" id="{C857775D-1F18-41E0-A175-B3A85B93DBC4}"/>
              </a:ext>
            </a:extLst>
          </p:cNvPr>
          <p:cNvSpPr/>
          <p:nvPr/>
        </p:nvSpPr>
        <p:spPr>
          <a:xfrm>
            <a:off x="3262336" y="2961000"/>
            <a:ext cx="2700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rPr>
              <a:t>3</a:t>
            </a:r>
            <a:r>
              <a:rPr lang="ar-SA" sz="2800" dirty="0">
                <a:solidFill>
                  <a:schemeClr val="tx1"/>
                </a:solidFill>
              </a:rPr>
              <a:t>ـ .....................</a:t>
            </a:r>
          </a:p>
        </p:txBody>
      </p:sp>
      <p:sp>
        <p:nvSpPr>
          <p:cNvPr id="12" name="مستطيل 11">
            <a:extLst>
              <a:ext uri="{FF2B5EF4-FFF2-40B4-BE49-F238E27FC236}">
                <a16:creationId xmlns:a16="http://schemas.microsoft.com/office/drawing/2014/main" id="{B22972C2-F1C8-4421-BB8E-7C165D5FE3D2}"/>
              </a:ext>
            </a:extLst>
          </p:cNvPr>
          <p:cNvSpPr/>
          <p:nvPr/>
        </p:nvSpPr>
        <p:spPr>
          <a:xfrm>
            <a:off x="246898" y="2968184"/>
            <a:ext cx="2700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rPr>
              <a:t>4</a:t>
            </a:r>
            <a:r>
              <a:rPr lang="ar-SA" sz="2800" dirty="0">
                <a:solidFill>
                  <a:schemeClr val="tx1"/>
                </a:solidFill>
              </a:rPr>
              <a:t>ـ .....................</a:t>
            </a:r>
          </a:p>
        </p:txBody>
      </p:sp>
      <p:sp>
        <p:nvSpPr>
          <p:cNvPr id="13" name="مستطيل 12">
            <a:extLst>
              <a:ext uri="{FF2B5EF4-FFF2-40B4-BE49-F238E27FC236}">
                <a16:creationId xmlns:a16="http://schemas.microsoft.com/office/drawing/2014/main" id="{F1236438-E856-463D-A39E-8E39003172FC}"/>
              </a:ext>
            </a:extLst>
          </p:cNvPr>
          <p:cNvSpPr/>
          <p:nvPr/>
        </p:nvSpPr>
        <p:spPr>
          <a:xfrm>
            <a:off x="9303288" y="5730180"/>
            <a:ext cx="2700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rPr>
              <a:t>5</a:t>
            </a:r>
            <a:r>
              <a:rPr lang="ar-SA" sz="2800" dirty="0">
                <a:solidFill>
                  <a:schemeClr val="tx1"/>
                </a:solidFill>
              </a:rPr>
              <a:t>ـ .....................</a:t>
            </a:r>
          </a:p>
        </p:txBody>
      </p:sp>
      <p:sp>
        <p:nvSpPr>
          <p:cNvPr id="14" name="مستطيل 13">
            <a:extLst>
              <a:ext uri="{FF2B5EF4-FFF2-40B4-BE49-F238E27FC236}">
                <a16:creationId xmlns:a16="http://schemas.microsoft.com/office/drawing/2014/main" id="{8EE90550-57CD-498D-813F-E334E52ED463}"/>
              </a:ext>
            </a:extLst>
          </p:cNvPr>
          <p:cNvSpPr/>
          <p:nvPr/>
        </p:nvSpPr>
        <p:spPr>
          <a:xfrm>
            <a:off x="6277774" y="5704136"/>
            <a:ext cx="2700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rPr>
              <a:t>6</a:t>
            </a:r>
            <a:r>
              <a:rPr lang="ar-SA" sz="2800" dirty="0">
                <a:solidFill>
                  <a:schemeClr val="tx1"/>
                </a:solidFill>
              </a:rPr>
              <a:t>ـ .....................</a:t>
            </a:r>
          </a:p>
        </p:txBody>
      </p:sp>
      <p:sp>
        <p:nvSpPr>
          <p:cNvPr id="15" name="مستطيل 14">
            <a:extLst>
              <a:ext uri="{FF2B5EF4-FFF2-40B4-BE49-F238E27FC236}">
                <a16:creationId xmlns:a16="http://schemas.microsoft.com/office/drawing/2014/main" id="{E5F15EE9-E48F-419C-A01E-60A647C61385}"/>
              </a:ext>
            </a:extLst>
          </p:cNvPr>
          <p:cNvSpPr/>
          <p:nvPr/>
        </p:nvSpPr>
        <p:spPr>
          <a:xfrm>
            <a:off x="3262336" y="5730180"/>
            <a:ext cx="2700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rPr>
              <a:t>7</a:t>
            </a:r>
            <a:r>
              <a:rPr lang="ar-SA" sz="2800" dirty="0">
                <a:solidFill>
                  <a:schemeClr val="tx1"/>
                </a:solidFill>
              </a:rPr>
              <a:t>ـ .....................</a:t>
            </a:r>
          </a:p>
        </p:txBody>
      </p:sp>
      <p:sp>
        <p:nvSpPr>
          <p:cNvPr id="16" name="مستطيل 15">
            <a:extLst>
              <a:ext uri="{FF2B5EF4-FFF2-40B4-BE49-F238E27FC236}">
                <a16:creationId xmlns:a16="http://schemas.microsoft.com/office/drawing/2014/main" id="{A25F59E9-F19D-48EC-BABF-90C6996AC3E9}"/>
              </a:ext>
            </a:extLst>
          </p:cNvPr>
          <p:cNvSpPr/>
          <p:nvPr/>
        </p:nvSpPr>
        <p:spPr>
          <a:xfrm>
            <a:off x="201828" y="5704136"/>
            <a:ext cx="2700000" cy="9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800" dirty="0">
                <a:solidFill>
                  <a:schemeClr val="tx1"/>
                </a:solidFill>
              </a:rPr>
              <a:t>8</a:t>
            </a:r>
            <a:r>
              <a:rPr lang="ar-SA" sz="2800" dirty="0">
                <a:solidFill>
                  <a:schemeClr val="tx1"/>
                </a:solidFill>
              </a:rPr>
              <a:t>ـ .....................</a:t>
            </a:r>
          </a:p>
        </p:txBody>
      </p:sp>
    </p:spTree>
    <p:extLst>
      <p:ext uri="{BB962C8B-B14F-4D97-AF65-F5344CB8AC3E}">
        <p14:creationId xmlns:p14="http://schemas.microsoft.com/office/powerpoint/2010/main" val="167155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xit" presetSubtype="32" fill="hold" grpId="0" nodeType="clickEffect">
                                  <p:stCondLst>
                                    <p:cond delay="0"/>
                                  </p:stCondLst>
                                  <p:childTnLst>
                                    <p:animEffect transition="out" filter="plus(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3" presetClass="exit" presetSubtype="32" fill="hold" grpId="0" nodeType="clickEffect">
                                  <p:stCondLst>
                                    <p:cond delay="0"/>
                                  </p:stCondLst>
                                  <p:childTnLst>
                                    <p:animEffect transition="out" filter="plus(out)">
                                      <p:cBhvr>
                                        <p:cTn id="11" dur="2000"/>
                                        <p:tgtEl>
                                          <p:spTgt spid="9"/>
                                        </p:tgtEl>
                                      </p:cBhvr>
                                    </p:animEffect>
                                    <p:set>
                                      <p:cBhvr>
                                        <p:cTn id="12" dur="1" fill="hold">
                                          <p:stCondLst>
                                            <p:cond delay="19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3" presetClass="exit" presetSubtype="32" fill="hold" grpId="0" nodeType="clickEffect">
                                  <p:stCondLst>
                                    <p:cond delay="0"/>
                                  </p:stCondLst>
                                  <p:childTnLst>
                                    <p:animEffect transition="out" filter="plus(out)">
                                      <p:cBhvr>
                                        <p:cTn id="16" dur="2000"/>
                                        <p:tgtEl>
                                          <p:spTgt spid="10"/>
                                        </p:tgtEl>
                                      </p:cBhvr>
                                    </p:animEffect>
                                    <p:set>
                                      <p:cBhvr>
                                        <p:cTn id="17" dur="1" fill="hold">
                                          <p:stCondLst>
                                            <p:cond delay="19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3" presetClass="exit" presetSubtype="32" fill="hold" grpId="0" nodeType="clickEffect">
                                  <p:stCondLst>
                                    <p:cond delay="0"/>
                                  </p:stCondLst>
                                  <p:childTnLst>
                                    <p:animEffect transition="out" filter="plus(out)">
                                      <p:cBhvr>
                                        <p:cTn id="21" dur="2000"/>
                                        <p:tgtEl>
                                          <p:spTgt spid="12"/>
                                        </p:tgtEl>
                                      </p:cBhvr>
                                    </p:animEffect>
                                    <p:set>
                                      <p:cBhvr>
                                        <p:cTn id="22" dur="1" fill="hold">
                                          <p:stCondLst>
                                            <p:cond delay="19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3" presetClass="exit" presetSubtype="32" fill="hold" grpId="0" nodeType="clickEffect">
                                  <p:stCondLst>
                                    <p:cond delay="0"/>
                                  </p:stCondLst>
                                  <p:childTnLst>
                                    <p:animEffect transition="out" filter="plus(out)">
                                      <p:cBhvr>
                                        <p:cTn id="26" dur="2000"/>
                                        <p:tgtEl>
                                          <p:spTgt spid="13"/>
                                        </p:tgtEl>
                                      </p:cBhvr>
                                    </p:animEffect>
                                    <p:set>
                                      <p:cBhvr>
                                        <p:cTn id="27" dur="1" fill="hold">
                                          <p:stCondLst>
                                            <p:cond delay="19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3" presetClass="exit" presetSubtype="32" fill="hold" grpId="0" nodeType="clickEffect">
                                  <p:stCondLst>
                                    <p:cond delay="0"/>
                                  </p:stCondLst>
                                  <p:childTnLst>
                                    <p:animEffect transition="out" filter="plus(out)">
                                      <p:cBhvr>
                                        <p:cTn id="31" dur="2000"/>
                                        <p:tgtEl>
                                          <p:spTgt spid="14"/>
                                        </p:tgtEl>
                                      </p:cBhvr>
                                    </p:animEffect>
                                    <p:set>
                                      <p:cBhvr>
                                        <p:cTn id="32" dur="1" fill="hold">
                                          <p:stCondLst>
                                            <p:cond delay="19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3" presetClass="exit" presetSubtype="32" fill="hold" grpId="0" nodeType="clickEffect">
                                  <p:stCondLst>
                                    <p:cond delay="0"/>
                                  </p:stCondLst>
                                  <p:childTnLst>
                                    <p:animEffect transition="out" filter="plus(out)">
                                      <p:cBhvr>
                                        <p:cTn id="36" dur="2000"/>
                                        <p:tgtEl>
                                          <p:spTgt spid="15"/>
                                        </p:tgtEl>
                                      </p:cBhvr>
                                    </p:animEffect>
                                    <p:set>
                                      <p:cBhvr>
                                        <p:cTn id="37" dur="1" fill="hold">
                                          <p:stCondLst>
                                            <p:cond delay="1999"/>
                                          </p:stCondLst>
                                        </p:cTn>
                                        <p:tgtEl>
                                          <p:spTgt spid="1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3" presetClass="exit" presetSubtype="32" fill="hold" grpId="0" nodeType="clickEffect">
                                  <p:stCondLst>
                                    <p:cond delay="0"/>
                                  </p:stCondLst>
                                  <p:childTnLst>
                                    <p:animEffect transition="out" filter="plus(out)">
                                      <p:cBhvr>
                                        <p:cTn id="41" dur="2000"/>
                                        <p:tgtEl>
                                          <p:spTgt spid="16"/>
                                        </p:tgtEl>
                                      </p:cBhvr>
                                    </p:animEffect>
                                    <p:set>
                                      <p:cBhvr>
                                        <p:cTn id="42" dur="1" fill="hold">
                                          <p:stCondLst>
                                            <p:cond delay="1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EE3E682A-F990-44B2-8926-DF3191BB8987}"/>
              </a:ext>
            </a:extLst>
          </p:cNvPr>
          <p:cNvSpPr/>
          <p:nvPr/>
        </p:nvSpPr>
        <p:spPr>
          <a:xfrm>
            <a:off x="7477651" y="404664"/>
            <a:ext cx="1514571" cy="1728000"/>
          </a:xfrm>
          <a:prstGeom prst="rect">
            <a:avLst/>
          </a:prstGeom>
          <a:solidFill>
            <a:srgbClr val="FFFF00"/>
          </a:solidFill>
          <a:ln w="38100">
            <a:solidFill>
              <a:schemeClr val="tx1"/>
            </a:solidFill>
            <a:prstDash val="dashDot"/>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جدول </a:t>
            </a:r>
          </a:p>
          <a:p>
            <a:pPr algn="ctr"/>
            <a:r>
              <a:rPr lang="ar-SA" sz="5400" b="0" cap="none" spc="0" dirty="0">
                <a:ln w="0"/>
                <a:solidFill>
                  <a:schemeClr val="tx1"/>
                </a:solidFill>
                <a:effectLst>
                  <a:outerShdw blurRad="38100" dist="19050" dir="2700000" algn="tl" rotWithShape="0">
                    <a:schemeClr val="dk1">
                      <a:alpha val="40000"/>
                    </a:schemeClr>
                  </a:outerShdw>
                </a:effectLst>
              </a:rPr>
              <a:t>التعلم </a:t>
            </a:r>
          </a:p>
        </p:txBody>
      </p:sp>
      <p:graphicFrame>
        <p:nvGraphicFramePr>
          <p:cNvPr id="3" name="جدول 2">
            <a:extLst>
              <a:ext uri="{FF2B5EF4-FFF2-40B4-BE49-F238E27FC236}">
                <a16:creationId xmlns:a16="http://schemas.microsoft.com/office/drawing/2014/main" id="{5C63B547-2EF8-4A78-9016-3646DD92BA39}"/>
              </a:ext>
            </a:extLst>
          </p:cNvPr>
          <p:cNvGraphicFramePr>
            <a:graphicFrameLocks noGrp="1"/>
          </p:cNvGraphicFramePr>
          <p:nvPr>
            <p:extLst>
              <p:ext uri="{D42A27DB-BD31-4B8C-83A1-F6EECF244321}">
                <p14:modId xmlns:p14="http://schemas.microsoft.com/office/powerpoint/2010/main" val="3802847685"/>
              </p:ext>
            </p:extLst>
          </p:nvPr>
        </p:nvGraphicFramePr>
        <p:xfrm>
          <a:off x="251521" y="404664"/>
          <a:ext cx="7056783" cy="6350445"/>
        </p:xfrm>
        <a:graphic>
          <a:graphicData uri="http://schemas.openxmlformats.org/drawingml/2006/table">
            <a:tbl>
              <a:tblPr rtl="1" firstRow="1" bandRow="1">
                <a:tableStyleId>{5C22544A-7EE6-4342-B048-85BDC9FD1C3A}</a:tableStyleId>
              </a:tblPr>
              <a:tblGrid>
                <a:gridCol w="2352261">
                  <a:extLst>
                    <a:ext uri="{9D8B030D-6E8A-4147-A177-3AD203B41FA5}">
                      <a16:colId xmlns:a16="http://schemas.microsoft.com/office/drawing/2014/main" val="20000"/>
                    </a:ext>
                  </a:extLst>
                </a:gridCol>
                <a:gridCol w="2352261">
                  <a:extLst>
                    <a:ext uri="{9D8B030D-6E8A-4147-A177-3AD203B41FA5}">
                      <a16:colId xmlns:a16="http://schemas.microsoft.com/office/drawing/2014/main" val="20001"/>
                    </a:ext>
                  </a:extLst>
                </a:gridCol>
                <a:gridCol w="2352261">
                  <a:extLst>
                    <a:ext uri="{9D8B030D-6E8A-4147-A177-3AD203B41FA5}">
                      <a16:colId xmlns:a16="http://schemas.microsoft.com/office/drawing/2014/main" val="20002"/>
                    </a:ext>
                  </a:extLst>
                </a:gridCol>
              </a:tblGrid>
              <a:tr h="1728192">
                <a:tc>
                  <a:txBody>
                    <a:bodyPr/>
                    <a:lstStyle/>
                    <a:p>
                      <a:pPr rtl="1"/>
                      <a:r>
                        <a:rPr lang="ar-SA" sz="4800" dirty="0">
                          <a:solidFill>
                            <a:schemeClr val="tx1"/>
                          </a:solidFill>
                        </a:rPr>
                        <a:t>ماذا أعلم </a:t>
                      </a:r>
                    </a:p>
                  </a:txBody>
                  <a:tcPr>
                    <a:lnL w="38100" cap="flat" cmpd="sng" algn="ctr">
                      <a:solidFill>
                        <a:schemeClr val="tx1"/>
                      </a:solidFill>
                      <a:prstDash val="sysDashDotDot"/>
                      <a:round/>
                      <a:headEnd type="none" w="med" len="med"/>
                      <a:tailEnd type="none" w="med" len="med"/>
                    </a:lnL>
                    <a:lnR w="38100" cap="flat" cmpd="sng" algn="ctr">
                      <a:solidFill>
                        <a:schemeClr val="tx1"/>
                      </a:solidFill>
                      <a:prstDash val="sysDashDotDot"/>
                      <a:round/>
                      <a:headEnd type="none" w="med" len="med"/>
                      <a:tailEnd type="none" w="med" len="med"/>
                    </a:lnR>
                    <a:lnT w="38100" cap="flat" cmpd="sng" algn="ctr">
                      <a:solidFill>
                        <a:schemeClr val="tx1"/>
                      </a:solidFill>
                      <a:prstDash val="sysDashDotDot"/>
                      <a:round/>
                      <a:headEnd type="none" w="med" len="med"/>
                      <a:tailEnd type="none" w="med" len="med"/>
                    </a:lnT>
                    <a:lnB w="38100" cap="flat" cmpd="sng" algn="ctr">
                      <a:solidFill>
                        <a:schemeClr val="tx1"/>
                      </a:solidFill>
                      <a:prstDash val="sysDashDotDot"/>
                      <a:round/>
                      <a:headEnd type="none" w="med" len="med"/>
                      <a:tailEnd type="none" w="med" len="med"/>
                    </a:lnB>
                    <a:solidFill>
                      <a:srgbClr val="7EF2B2"/>
                    </a:solidFill>
                  </a:tcPr>
                </a:tc>
                <a:tc>
                  <a:txBody>
                    <a:bodyPr/>
                    <a:lstStyle/>
                    <a:p>
                      <a:pPr rtl="1"/>
                      <a:r>
                        <a:rPr lang="ar-SA" sz="4800" dirty="0">
                          <a:solidFill>
                            <a:schemeClr val="tx1"/>
                          </a:solidFill>
                        </a:rPr>
                        <a:t>ماذا أود أن أتعلم </a:t>
                      </a:r>
                    </a:p>
                  </a:txBody>
                  <a:tcPr>
                    <a:lnL w="38100" cap="flat" cmpd="sng" algn="ctr">
                      <a:solidFill>
                        <a:schemeClr val="tx1"/>
                      </a:solidFill>
                      <a:prstDash val="sysDashDotDot"/>
                      <a:round/>
                      <a:headEnd type="none" w="med" len="med"/>
                      <a:tailEnd type="none" w="med" len="med"/>
                    </a:lnL>
                    <a:lnR w="38100" cap="flat" cmpd="sng" algn="ctr">
                      <a:solidFill>
                        <a:schemeClr val="tx1"/>
                      </a:solidFill>
                      <a:prstDash val="sysDashDotDot"/>
                      <a:round/>
                      <a:headEnd type="none" w="med" len="med"/>
                      <a:tailEnd type="none" w="med" len="med"/>
                    </a:lnR>
                    <a:lnT w="38100" cap="flat" cmpd="sng" algn="ctr">
                      <a:solidFill>
                        <a:schemeClr val="tx1"/>
                      </a:solidFill>
                      <a:prstDash val="sysDashDotDot"/>
                      <a:round/>
                      <a:headEnd type="none" w="med" len="med"/>
                      <a:tailEnd type="none" w="med" len="med"/>
                    </a:lnT>
                    <a:lnB w="38100" cap="flat" cmpd="sng" algn="ctr">
                      <a:solidFill>
                        <a:schemeClr val="tx1"/>
                      </a:solidFill>
                      <a:prstDash val="sysDashDotDot"/>
                      <a:round/>
                      <a:headEnd type="none" w="med" len="med"/>
                      <a:tailEnd type="none" w="med" len="med"/>
                    </a:lnB>
                    <a:solidFill>
                      <a:srgbClr val="7EF2B2"/>
                    </a:solidFill>
                  </a:tcPr>
                </a:tc>
                <a:tc>
                  <a:txBody>
                    <a:bodyPr/>
                    <a:lstStyle/>
                    <a:p>
                      <a:pPr rtl="1"/>
                      <a:r>
                        <a:rPr lang="ar-SA" sz="4800" dirty="0">
                          <a:solidFill>
                            <a:schemeClr val="tx1"/>
                          </a:solidFill>
                        </a:rPr>
                        <a:t>ماذا تعلمت</a:t>
                      </a:r>
                    </a:p>
                  </a:txBody>
                  <a:tcPr>
                    <a:lnL w="38100" cap="flat" cmpd="sng" algn="ctr">
                      <a:solidFill>
                        <a:schemeClr val="tx1"/>
                      </a:solidFill>
                      <a:prstDash val="sysDashDotDot"/>
                      <a:round/>
                      <a:headEnd type="none" w="med" len="med"/>
                      <a:tailEnd type="none" w="med" len="med"/>
                    </a:lnL>
                    <a:lnR w="38100" cap="flat" cmpd="sng" algn="ctr">
                      <a:solidFill>
                        <a:schemeClr val="tx1"/>
                      </a:solidFill>
                      <a:prstDash val="sysDashDotDot"/>
                      <a:round/>
                      <a:headEnd type="none" w="med" len="med"/>
                      <a:tailEnd type="none" w="med" len="med"/>
                    </a:lnR>
                    <a:lnT w="38100" cap="flat" cmpd="sng" algn="ctr">
                      <a:solidFill>
                        <a:schemeClr val="tx1"/>
                      </a:solidFill>
                      <a:prstDash val="sysDashDotDot"/>
                      <a:round/>
                      <a:headEnd type="none" w="med" len="med"/>
                      <a:tailEnd type="none" w="med" len="med"/>
                    </a:lnT>
                    <a:lnB w="38100" cap="flat" cmpd="sng" algn="ctr">
                      <a:solidFill>
                        <a:schemeClr val="tx1"/>
                      </a:solidFill>
                      <a:prstDash val="sysDashDotDot"/>
                      <a:round/>
                      <a:headEnd type="none" w="med" len="med"/>
                      <a:tailEnd type="none" w="med" len="med"/>
                    </a:lnB>
                    <a:solidFill>
                      <a:srgbClr val="7EF2B2"/>
                    </a:solidFill>
                  </a:tcPr>
                </a:tc>
                <a:extLst>
                  <a:ext uri="{0D108BD9-81ED-4DB2-BD59-A6C34878D82A}">
                    <a16:rowId xmlns:a16="http://schemas.microsoft.com/office/drawing/2014/main" val="10000"/>
                  </a:ext>
                </a:extLst>
              </a:tr>
              <a:tr h="4622253">
                <a:tc>
                  <a:txBody>
                    <a:bodyPr/>
                    <a:lstStyle/>
                    <a:p>
                      <a:pPr rtl="1"/>
                      <a:endParaRPr lang="ar-SA" dirty="0"/>
                    </a:p>
                  </a:txBody>
                  <a:tcPr>
                    <a:lnL w="38100" cap="flat" cmpd="sng" algn="ctr">
                      <a:solidFill>
                        <a:schemeClr val="tx1"/>
                      </a:solidFill>
                      <a:prstDash val="sysDashDotDot"/>
                      <a:round/>
                      <a:headEnd type="none" w="med" len="med"/>
                      <a:tailEnd type="none" w="med" len="med"/>
                    </a:lnL>
                    <a:lnR w="38100" cap="flat" cmpd="sng" algn="ctr">
                      <a:solidFill>
                        <a:schemeClr val="tx1"/>
                      </a:solidFill>
                      <a:prstDash val="sysDashDotDot"/>
                      <a:round/>
                      <a:headEnd type="none" w="med" len="med"/>
                      <a:tailEnd type="none" w="med" len="med"/>
                    </a:lnR>
                    <a:lnT w="38100" cap="flat" cmpd="sng" algn="ctr">
                      <a:solidFill>
                        <a:schemeClr val="tx1"/>
                      </a:solidFill>
                      <a:prstDash val="sysDashDotDot"/>
                      <a:round/>
                      <a:headEnd type="none" w="med" len="med"/>
                      <a:tailEnd type="none" w="med" len="med"/>
                    </a:lnT>
                    <a:lnB w="38100" cap="flat" cmpd="sng" algn="ctr">
                      <a:solidFill>
                        <a:schemeClr val="tx1"/>
                      </a:solidFill>
                      <a:prstDash val="sysDashDotDot"/>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ysDashDotDot"/>
                      <a:round/>
                      <a:headEnd type="none" w="med" len="med"/>
                      <a:tailEnd type="none" w="med" len="med"/>
                    </a:lnL>
                    <a:lnR w="38100" cap="flat" cmpd="sng" algn="ctr">
                      <a:solidFill>
                        <a:schemeClr val="tx1"/>
                      </a:solidFill>
                      <a:prstDash val="sysDashDotDot"/>
                      <a:round/>
                      <a:headEnd type="none" w="med" len="med"/>
                      <a:tailEnd type="none" w="med" len="med"/>
                    </a:lnR>
                    <a:lnT w="38100" cap="flat" cmpd="sng" algn="ctr">
                      <a:solidFill>
                        <a:schemeClr val="tx1"/>
                      </a:solidFill>
                      <a:prstDash val="sysDashDotDot"/>
                      <a:round/>
                      <a:headEnd type="none" w="med" len="med"/>
                      <a:tailEnd type="none" w="med" len="med"/>
                    </a:lnT>
                    <a:lnB w="38100" cap="flat" cmpd="sng" algn="ctr">
                      <a:solidFill>
                        <a:schemeClr val="tx1"/>
                      </a:solidFill>
                      <a:prstDash val="sysDashDotDot"/>
                      <a:round/>
                      <a:headEnd type="none" w="med" len="med"/>
                      <a:tailEnd type="none" w="med" len="med"/>
                    </a:lnB>
                    <a:solidFill>
                      <a:schemeClr val="bg1"/>
                    </a:solidFill>
                  </a:tcPr>
                </a:tc>
                <a:tc>
                  <a:txBody>
                    <a:bodyPr/>
                    <a:lstStyle/>
                    <a:p>
                      <a:pPr rtl="1"/>
                      <a:endParaRPr lang="ar-SA" dirty="0"/>
                    </a:p>
                  </a:txBody>
                  <a:tcPr>
                    <a:lnL w="38100" cap="flat" cmpd="sng" algn="ctr">
                      <a:solidFill>
                        <a:schemeClr val="tx1"/>
                      </a:solidFill>
                      <a:prstDash val="sysDashDotDot"/>
                      <a:round/>
                      <a:headEnd type="none" w="med" len="med"/>
                      <a:tailEnd type="none" w="med" len="med"/>
                    </a:lnL>
                    <a:lnR w="38100" cap="flat" cmpd="sng" algn="ctr">
                      <a:solidFill>
                        <a:schemeClr val="tx1"/>
                      </a:solidFill>
                      <a:prstDash val="sysDashDotDot"/>
                      <a:round/>
                      <a:headEnd type="none" w="med" len="med"/>
                      <a:tailEnd type="none" w="med" len="med"/>
                    </a:lnR>
                    <a:lnT w="38100" cap="flat" cmpd="sng" algn="ctr">
                      <a:solidFill>
                        <a:schemeClr val="tx1"/>
                      </a:solidFill>
                      <a:prstDash val="sysDashDotDot"/>
                      <a:round/>
                      <a:headEnd type="none" w="med" len="med"/>
                      <a:tailEnd type="none" w="med" len="med"/>
                    </a:lnT>
                    <a:lnB w="38100" cap="flat" cmpd="sng" algn="ctr">
                      <a:solidFill>
                        <a:schemeClr val="tx1"/>
                      </a:solidFill>
                      <a:prstDash val="sysDashDotDot"/>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pic>
        <p:nvPicPr>
          <p:cNvPr id="4" name="صورة 3" descr="msnc.jpg">
            <a:extLst>
              <a:ext uri="{FF2B5EF4-FFF2-40B4-BE49-F238E27FC236}">
                <a16:creationId xmlns:a16="http://schemas.microsoft.com/office/drawing/2014/main" id="{C81E2883-D91C-421F-9A3A-3791F346629F}"/>
              </a:ext>
            </a:extLst>
          </p:cNvPr>
          <p:cNvPicPr>
            <a:picLocks noChangeAspect="1"/>
          </p:cNvPicPr>
          <p:nvPr/>
        </p:nvPicPr>
        <p:blipFill rotWithShape="1">
          <a:blip r:embed="rId2" cstate="print"/>
          <a:srcRect l="63851" t="56029"/>
          <a:stretch/>
        </p:blipFill>
        <p:spPr>
          <a:xfrm>
            <a:off x="6588224" y="5434304"/>
            <a:ext cx="1440160" cy="1412776"/>
          </a:xfrm>
          <a:prstGeom prst="rect">
            <a:avLst/>
          </a:prstGeom>
        </p:spPr>
      </p:pic>
      <p:pic>
        <p:nvPicPr>
          <p:cNvPr id="5" name="صورة 4" descr="msnc.jpg">
            <a:extLst>
              <a:ext uri="{FF2B5EF4-FFF2-40B4-BE49-F238E27FC236}">
                <a16:creationId xmlns:a16="http://schemas.microsoft.com/office/drawing/2014/main" id="{7B036BF8-FE2B-4C26-B8AE-7DD5B5169C27}"/>
              </a:ext>
            </a:extLst>
          </p:cNvPr>
          <p:cNvPicPr>
            <a:picLocks noChangeAspect="1"/>
          </p:cNvPicPr>
          <p:nvPr/>
        </p:nvPicPr>
        <p:blipFill rotWithShape="1">
          <a:blip r:embed="rId2" cstate="print"/>
          <a:srcRect l="32766" t="8965" r="38669" b="46212"/>
          <a:stretch/>
        </p:blipFill>
        <p:spPr>
          <a:xfrm>
            <a:off x="7781250" y="2540467"/>
            <a:ext cx="1323116" cy="1282358"/>
          </a:xfrm>
          <a:prstGeom prst="rect">
            <a:avLst/>
          </a:prstGeom>
        </p:spPr>
      </p:pic>
      <p:pic>
        <p:nvPicPr>
          <p:cNvPr id="6" name="صورة 5" descr="msnc.jpg">
            <a:extLst>
              <a:ext uri="{FF2B5EF4-FFF2-40B4-BE49-F238E27FC236}">
                <a16:creationId xmlns:a16="http://schemas.microsoft.com/office/drawing/2014/main" id="{FCE945DC-C298-4B80-BFF3-51CAF392C250}"/>
              </a:ext>
            </a:extLst>
          </p:cNvPr>
          <p:cNvPicPr>
            <a:picLocks noChangeAspect="1"/>
          </p:cNvPicPr>
          <p:nvPr/>
        </p:nvPicPr>
        <p:blipFill rotWithShape="1">
          <a:blip r:embed="rId2" cstate="print"/>
          <a:srcRect l="31086" t="53788" r="37829" b="-5335"/>
          <a:stretch/>
        </p:blipFill>
        <p:spPr>
          <a:xfrm>
            <a:off x="7360711" y="4151946"/>
            <a:ext cx="1335346" cy="1168368"/>
          </a:xfrm>
          <a:prstGeom prst="rect">
            <a:avLst/>
          </a:prstGeom>
        </p:spPr>
      </p:pic>
      <p:sp>
        <p:nvSpPr>
          <p:cNvPr id="7" name="مستطيل 6">
            <a:extLst>
              <a:ext uri="{FF2B5EF4-FFF2-40B4-BE49-F238E27FC236}">
                <a16:creationId xmlns:a16="http://schemas.microsoft.com/office/drawing/2014/main" id="{4C5B3FFF-EA17-4550-A8B8-4C158C0204DE}"/>
              </a:ext>
            </a:extLst>
          </p:cNvPr>
          <p:cNvSpPr/>
          <p:nvPr/>
        </p:nvSpPr>
        <p:spPr>
          <a:xfrm>
            <a:off x="9327612" y="181957"/>
            <a:ext cx="2697056" cy="6494085"/>
          </a:xfrm>
          <a:prstGeom prst="rect">
            <a:avLst/>
          </a:prstGeom>
          <a:solidFill>
            <a:srgbClr val="C0F7F7"/>
          </a:solidFill>
          <a:ln w="38100">
            <a:solidFill>
              <a:schemeClr val="tx1"/>
            </a:solidFill>
          </a:ln>
        </p:spPr>
        <p:txBody>
          <a:bodyPr wrap="square" lIns="91440" tIns="45720" rIns="91440" bIns="45720">
            <a:spAutoFit/>
          </a:bodyPr>
          <a:lstStyle/>
          <a:p>
            <a:pPr algn="ctr"/>
            <a:r>
              <a:rPr lang="ar-SA" sz="3200" cap="none" spc="0" dirty="0">
                <a:ln w="0"/>
                <a:solidFill>
                  <a:sysClr val="windowText" lastClr="000000"/>
                </a:solidFill>
                <a:effectLst>
                  <a:outerShdw blurRad="38100" dist="19050" dir="2700000" algn="tl" rotWithShape="0">
                    <a:schemeClr val="dk1">
                      <a:alpha val="40000"/>
                    </a:schemeClr>
                  </a:outerShdw>
                </a:effectLst>
              </a:rPr>
              <a:t>طالبتي العزيزة باستخدام استراتيجية التصفح اطلعي على </a:t>
            </a:r>
            <a:r>
              <a:rPr lang="ar-SA" sz="3200" dirty="0">
                <a:ln w="0"/>
                <a:solidFill>
                  <a:sysClr val="windowText" lastClr="000000"/>
                </a:solidFill>
                <a:effectLst>
                  <a:outerShdw blurRad="38100" dist="19050" dir="2700000" algn="tl" rotWithShape="0">
                    <a:schemeClr val="dk1">
                      <a:alpha val="40000"/>
                    </a:schemeClr>
                  </a:outerShdw>
                </a:effectLst>
              </a:rPr>
              <a:t>عناصر </a:t>
            </a:r>
            <a:r>
              <a:rPr lang="ar-SA" sz="3200" cap="none" spc="0" dirty="0">
                <a:ln w="0"/>
                <a:solidFill>
                  <a:sysClr val="windowText" lastClr="000000"/>
                </a:solidFill>
                <a:effectLst>
                  <a:outerShdw blurRad="38100" dist="19050" dir="2700000" algn="tl" rotWithShape="0">
                    <a:schemeClr val="dk1">
                      <a:alpha val="40000"/>
                    </a:schemeClr>
                  </a:outerShdw>
                </a:effectLst>
              </a:rPr>
              <a:t>الدرس  في كتابكـِ المقرر وحددي العناصر التي سبق أن تعلمتها(ماذا أعرف) والعناصر التي لم تتعلمين عنها (ماذا أود أن أتعلم)</a:t>
            </a:r>
          </a:p>
        </p:txBody>
      </p:sp>
    </p:spTree>
    <p:extLst>
      <p:ext uri="{BB962C8B-B14F-4D97-AF65-F5344CB8AC3E}">
        <p14:creationId xmlns:p14="http://schemas.microsoft.com/office/powerpoint/2010/main" val="11685330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3F18DF7-9E01-44D7-AF57-81CBAFF6B516}"/>
              </a:ext>
            </a:extLst>
          </p:cNvPr>
          <p:cNvSpPr/>
          <p:nvPr/>
        </p:nvSpPr>
        <p:spPr>
          <a:xfrm>
            <a:off x="2690727" y="135369"/>
            <a:ext cx="8041994" cy="769441"/>
          </a:xfrm>
          <a:prstGeom prst="rect">
            <a:avLst/>
          </a:prstGeom>
          <a:solidFill>
            <a:schemeClr val="accent1">
              <a:lumMod val="40000"/>
              <a:lumOff val="60000"/>
            </a:schemeClr>
          </a:solidFill>
          <a:ln w="38100">
            <a:solidFill>
              <a:schemeClr val="tx1"/>
            </a:solidFill>
          </a:ln>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قارني بين دورة التحلل ودورة الاندماج  </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8" name="مستطيل 7">
            <a:extLst>
              <a:ext uri="{FF2B5EF4-FFF2-40B4-BE49-F238E27FC236}">
                <a16:creationId xmlns:a16="http://schemas.microsoft.com/office/drawing/2014/main" id="{97BD6637-95F1-437E-A732-576A7B3DBF89}"/>
              </a:ext>
            </a:extLst>
          </p:cNvPr>
          <p:cNvSpPr/>
          <p:nvPr/>
        </p:nvSpPr>
        <p:spPr>
          <a:xfrm>
            <a:off x="10283253" y="227703"/>
            <a:ext cx="1620000" cy="584775"/>
          </a:xfrm>
          <a:prstGeom prst="rect">
            <a:avLst/>
          </a:prstGeom>
          <a:solidFill>
            <a:srgbClr val="FEFFAE"/>
          </a:solidFill>
          <a:ln w="38100">
            <a:solidFill>
              <a:schemeClr val="tx1"/>
            </a:solidFill>
          </a:ln>
        </p:spPr>
        <p:txBody>
          <a:bodyPr wrap="square" lIns="91440" tIns="45720" rIns="91440" bIns="45720">
            <a:spAutoFit/>
          </a:bodyPr>
          <a:lstStyle/>
          <a:p>
            <a:pPr algn="ctr"/>
            <a:r>
              <a:rPr lang="ar-SA" sz="3200" b="0" cap="none" spc="0" dirty="0">
                <a:ln w="0"/>
                <a:solidFill>
                  <a:schemeClr val="tx1"/>
                </a:solidFill>
                <a:effectLst>
                  <a:outerShdw blurRad="38100" dist="19050" dir="2700000" algn="tl" rotWithShape="0">
                    <a:schemeClr val="dk1">
                      <a:alpha val="40000"/>
                    </a:schemeClr>
                  </a:outerShdw>
                </a:effectLst>
              </a:rPr>
              <a:t>أشكال فن </a:t>
            </a:r>
          </a:p>
        </p:txBody>
      </p:sp>
      <p:grpSp>
        <p:nvGrpSpPr>
          <p:cNvPr id="9" name="مجموعة 8">
            <a:extLst>
              <a:ext uri="{FF2B5EF4-FFF2-40B4-BE49-F238E27FC236}">
                <a16:creationId xmlns:a16="http://schemas.microsoft.com/office/drawing/2014/main" id="{7A593C2D-E3B6-4523-984D-B4864C741512}"/>
              </a:ext>
            </a:extLst>
          </p:cNvPr>
          <p:cNvGrpSpPr/>
          <p:nvPr/>
        </p:nvGrpSpPr>
        <p:grpSpPr>
          <a:xfrm>
            <a:off x="11225" y="54901"/>
            <a:ext cx="2632920" cy="1213859"/>
            <a:chOff x="11225" y="1"/>
            <a:chExt cx="2632920" cy="1213859"/>
          </a:xfrm>
        </p:grpSpPr>
        <p:pic>
          <p:nvPicPr>
            <p:cNvPr id="10" name="Picture 2" descr="clock animated gif pic">
              <a:extLst>
                <a:ext uri="{FF2B5EF4-FFF2-40B4-BE49-F238E27FC236}">
                  <a16:creationId xmlns:a16="http://schemas.microsoft.com/office/drawing/2014/main" id="{30EA1538-0B13-4B7C-A725-D1846A57C279}"/>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25" y="1"/>
              <a:ext cx="1572493" cy="1213859"/>
            </a:xfrm>
            <a:prstGeom prst="rect">
              <a:avLst/>
            </a:prstGeom>
            <a:noFill/>
            <a:extLst>
              <a:ext uri="{909E8E84-426E-40DD-AFC4-6F175D3DCCD1}">
                <a14:hiddenFill xmlns:a14="http://schemas.microsoft.com/office/drawing/2010/main">
                  <a:solidFill>
                    <a:srgbClr val="FFFFFF"/>
                  </a:solidFill>
                </a14:hiddenFill>
              </a:ext>
            </a:extLst>
          </p:spPr>
        </p:pic>
        <p:sp>
          <p:nvSpPr>
            <p:cNvPr id="11" name="مستطيل 10">
              <a:extLst>
                <a:ext uri="{FF2B5EF4-FFF2-40B4-BE49-F238E27FC236}">
                  <a16:creationId xmlns:a16="http://schemas.microsoft.com/office/drawing/2014/main" id="{B7C5F729-B69E-4038-A924-371C944A91A8}"/>
                </a:ext>
              </a:extLst>
            </p:cNvPr>
            <p:cNvSpPr/>
            <p:nvPr/>
          </p:nvSpPr>
          <p:spPr>
            <a:xfrm>
              <a:off x="1536149" y="116632"/>
              <a:ext cx="1107996" cy="954107"/>
            </a:xfrm>
            <a:prstGeom prst="rect">
              <a:avLst/>
            </a:prstGeom>
            <a:noFill/>
          </p:spPr>
          <p:txBody>
            <a:bodyPr wrap="none" lIns="91440" tIns="45720" rIns="91440" bIns="45720">
              <a:spAutoFit/>
            </a:bodyPr>
            <a:lstStyle/>
            <a:p>
              <a:pPr algn="ctr"/>
              <a:r>
                <a:rPr lang="ar-SA" sz="2800" dirty="0">
                  <a:ln w="0"/>
                  <a:effectLst>
                    <a:outerShdw blurRad="38100" dist="19050" dir="2700000" algn="tl" rotWithShape="0">
                      <a:schemeClr val="dk1">
                        <a:alpha val="40000"/>
                      </a:schemeClr>
                    </a:outerShdw>
                  </a:effectLst>
                </a:rPr>
                <a:t>الزمن </a:t>
              </a:r>
            </a:p>
            <a:p>
              <a:pPr algn="ctr"/>
              <a:r>
                <a:rPr lang="en-US" sz="2800" b="0" cap="none" spc="0" dirty="0">
                  <a:ln w="0"/>
                  <a:solidFill>
                    <a:schemeClr val="tx1"/>
                  </a:solidFill>
                  <a:effectLst>
                    <a:outerShdw blurRad="38100" dist="19050" dir="2700000" algn="tl" rotWithShape="0">
                      <a:schemeClr val="dk1">
                        <a:alpha val="40000"/>
                      </a:schemeClr>
                    </a:outerShdw>
                  </a:effectLst>
                </a:rPr>
                <a:t>2</a:t>
              </a:r>
              <a:r>
                <a:rPr lang="ar-SA" sz="2800" b="0" cap="none" spc="0" dirty="0">
                  <a:ln w="0"/>
                  <a:solidFill>
                    <a:schemeClr val="tx1"/>
                  </a:solidFill>
                  <a:effectLst>
                    <a:outerShdw blurRad="38100" dist="19050" dir="2700000" algn="tl" rotWithShape="0">
                      <a:schemeClr val="dk1">
                        <a:alpha val="40000"/>
                      </a:schemeClr>
                    </a:outerShdw>
                  </a:effectLst>
                </a:rPr>
                <a:t>:دقيقة </a:t>
              </a:r>
            </a:p>
          </p:txBody>
        </p:sp>
      </p:grpSp>
      <p:sp>
        <p:nvSpPr>
          <p:cNvPr id="12" name="مستطيل: زوايا مستديرة 11">
            <a:extLst>
              <a:ext uri="{FF2B5EF4-FFF2-40B4-BE49-F238E27FC236}">
                <a16:creationId xmlns:a16="http://schemas.microsoft.com/office/drawing/2014/main" id="{F07A0E8C-A28F-41E7-9832-3C6EF8313744}"/>
              </a:ext>
            </a:extLst>
          </p:cNvPr>
          <p:cNvSpPr/>
          <p:nvPr/>
        </p:nvSpPr>
        <p:spPr>
          <a:xfrm>
            <a:off x="4533305" y="1394084"/>
            <a:ext cx="6480000" cy="4680000"/>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3" name="مستطيل: زوايا مستديرة 12">
            <a:extLst>
              <a:ext uri="{FF2B5EF4-FFF2-40B4-BE49-F238E27FC236}">
                <a16:creationId xmlns:a16="http://schemas.microsoft.com/office/drawing/2014/main" id="{CCD54189-42C0-41AA-B4A6-B1B6F803BA9C}"/>
              </a:ext>
            </a:extLst>
          </p:cNvPr>
          <p:cNvSpPr/>
          <p:nvPr/>
        </p:nvSpPr>
        <p:spPr>
          <a:xfrm>
            <a:off x="1536149" y="1679336"/>
            <a:ext cx="6480000" cy="4680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4" name="مستطيل: زوايا مستديرة 13">
            <a:extLst>
              <a:ext uri="{FF2B5EF4-FFF2-40B4-BE49-F238E27FC236}">
                <a16:creationId xmlns:a16="http://schemas.microsoft.com/office/drawing/2014/main" id="{B881711B-6CB4-4AB8-AF63-BF875C967E7F}"/>
              </a:ext>
            </a:extLst>
          </p:cNvPr>
          <p:cNvSpPr/>
          <p:nvPr/>
        </p:nvSpPr>
        <p:spPr>
          <a:xfrm>
            <a:off x="8135851" y="1679336"/>
            <a:ext cx="2520000" cy="584775"/>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t>الدورة </a:t>
            </a:r>
            <a:r>
              <a:rPr lang="ar-SA" sz="3200" dirty="0" err="1"/>
              <a:t>التحللية</a:t>
            </a:r>
            <a:r>
              <a:rPr lang="ar-SA" sz="3200" dirty="0"/>
              <a:t> </a:t>
            </a:r>
          </a:p>
        </p:txBody>
      </p:sp>
      <p:sp>
        <p:nvSpPr>
          <p:cNvPr id="15" name="مستطيل: زوايا مستديرة 14">
            <a:extLst>
              <a:ext uri="{FF2B5EF4-FFF2-40B4-BE49-F238E27FC236}">
                <a16:creationId xmlns:a16="http://schemas.microsoft.com/office/drawing/2014/main" id="{6B3B1697-316B-4A10-964A-E7EA60CAD892}"/>
              </a:ext>
            </a:extLst>
          </p:cNvPr>
          <p:cNvSpPr/>
          <p:nvPr/>
        </p:nvSpPr>
        <p:spPr>
          <a:xfrm>
            <a:off x="1774727" y="1971723"/>
            <a:ext cx="2520000" cy="584775"/>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t>الدورة الاندماجية </a:t>
            </a:r>
          </a:p>
        </p:txBody>
      </p:sp>
      <p:sp>
        <p:nvSpPr>
          <p:cNvPr id="16" name="مستطيل: زوايا مستديرة 15">
            <a:extLst>
              <a:ext uri="{FF2B5EF4-FFF2-40B4-BE49-F238E27FC236}">
                <a16:creationId xmlns:a16="http://schemas.microsoft.com/office/drawing/2014/main" id="{A9BFDAEB-1A04-4DE7-9BD1-7B12E9CCA84E}"/>
              </a:ext>
            </a:extLst>
          </p:cNvPr>
          <p:cNvSpPr/>
          <p:nvPr/>
        </p:nvSpPr>
        <p:spPr>
          <a:xfrm>
            <a:off x="8212721" y="4212236"/>
            <a:ext cx="2520000" cy="1543987"/>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t>مثال </a:t>
            </a:r>
          </a:p>
          <a:p>
            <a:pPr algn="ctr"/>
            <a:r>
              <a:rPr lang="ar-SA" sz="3200" dirty="0"/>
              <a:t>.....................................</a:t>
            </a:r>
          </a:p>
        </p:txBody>
      </p:sp>
      <p:sp>
        <p:nvSpPr>
          <p:cNvPr id="17" name="مستطيل: زوايا مستديرة 16">
            <a:extLst>
              <a:ext uri="{FF2B5EF4-FFF2-40B4-BE49-F238E27FC236}">
                <a16:creationId xmlns:a16="http://schemas.microsoft.com/office/drawing/2014/main" id="{3DA96307-1AC9-4AAE-8976-519424BD6127}"/>
              </a:ext>
            </a:extLst>
          </p:cNvPr>
          <p:cNvSpPr/>
          <p:nvPr/>
        </p:nvSpPr>
        <p:spPr>
          <a:xfrm>
            <a:off x="1774727" y="4406670"/>
            <a:ext cx="2520000" cy="1543987"/>
          </a:xfrm>
          <a:prstGeom prst="roundRect">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t>مثال </a:t>
            </a:r>
          </a:p>
          <a:p>
            <a:pPr algn="ctr"/>
            <a:r>
              <a:rPr lang="ar-SA" sz="3200" dirty="0"/>
              <a:t>.....................................</a:t>
            </a:r>
          </a:p>
        </p:txBody>
      </p:sp>
    </p:spTree>
    <p:extLst>
      <p:ext uri="{BB962C8B-B14F-4D97-AF65-F5344CB8AC3E}">
        <p14:creationId xmlns:p14="http://schemas.microsoft.com/office/powerpoint/2010/main" val="4873143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AF9C1BF4-9E4D-40A5-A430-9C9F16921F2C}"/>
              </a:ext>
            </a:extLst>
          </p:cNvPr>
          <p:cNvSpPr/>
          <p:nvPr/>
        </p:nvSpPr>
        <p:spPr>
          <a:xfrm rot="5400000">
            <a:off x="9094933" y="3105834"/>
            <a:ext cx="5644494" cy="646331"/>
          </a:xfrm>
          <a:prstGeom prst="rect">
            <a:avLst/>
          </a:prstGeom>
          <a:noFill/>
        </p:spPr>
        <p:txBody>
          <a:bodyPr wrap="none" lIns="91440" tIns="45720" rIns="91440" bIns="45720">
            <a:spAutoFit/>
          </a:bodyPr>
          <a:lstStyle/>
          <a:p>
            <a:pPr algn="ctr"/>
            <a:r>
              <a:rPr lang="ar-SA" sz="3600" b="1" dirty="0">
                <a:ln w="0"/>
                <a:solidFill>
                  <a:schemeClr val="accent1"/>
                </a:solidFill>
                <a:effectLst>
                  <a:outerShdw blurRad="38100" dist="25400" dir="5400000" algn="ctr" rotWithShape="0">
                    <a:srgbClr val="6E747A">
                      <a:alpha val="43000"/>
                    </a:srgbClr>
                  </a:outerShdw>
                </a:effectLst>
              </a:rPr>
              <a:t>انقر لمشاهدة الفيروسات الارتجاعية </a:t>
            </a:r>
          </a:p>
        </p:txBody>
      </p:sp>
      <p:pic>
        <p:nvPicPr>
          <p:cNvPr id="3" name="تضاعف الفيروس الإرتجاعي HIV">
            <a:hlinkClick r:id="" action="ppaction://media"/>
            <a:extLst>
              <a:ext uri="{FF2B5EF4-FFF2-40B4-BE49-F238E27FC236}">
                <a16:creationId xmlns:a16="http://schemas.microsoft.com/office/drawing/2014/main" id="{6F713581-DAEA-4EE8-BC8E-116F38013C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504" y="0"/>
            <a:ext cx="11486510" cy="6858000"/>
          </a:xfrm>
          <a:prstGeom prst="rect">
            <a:avLst/>
          </a:prstGeom>
        </p:spPr>
      </p:pic>
    </p:spTree>
    <p:extLst>
      <p:ext uri="{BB962C8B-B14F-4D97-AF65-F5344CB8AC3E}">
        <p14:creationId xmlns:p14="http://schemas.microsoft.com/office/powerpoint/2010/main" val="13299376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D97CE88E-4C52-4E37-B6F3-A3C653167601}"/>
              </a:ext>
            </a:extLst>
          </p:cNvPr>
          <p:cNvSpPr/>
          <p:nvPr/>
        </p:nvSpPr>
        <p:spPr>
          <a:xfrm>
            <a:off x="5315593" y="3623478"/>
            <a:ext cx="6716335" cy="2800767"/>
          </a:xfrm>
          <a:prstGeom prst="rect">
            <a:avLst/>
          </a:prstGeom>
          <a:solidFill>
            <a:srgbClr val="BFFEFE"/>
          </a:solidFill>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 فهل يمكن أن تساعديني في </a:t>
            </a:r>
          </a:p>
          <a:p>
            <a:pPr algn="ctr"/>
            <a:r>
              <a:rPr lang="ar-SA" sz="4400" dirty="0">
                <a:ln w="0"/>
                <a:effectLst>
                  <a:outerShdw blurRad="38100" dist="19050" dir="2700000" algn="tl" rotWithShape="0">
                    <a:schemeClr val="dk1">
                      <a:alpha val="40000"/>
                    </a:schemeClr>
                  </a:outerShdw>
                </a:effectLst>
              </a:rPr>
              <a:t>إكمال الفجوة في التقرير التالي بعد </a:t>
            </a:r>
            <a:r>
              <a:rPr lang="ar-SA" sz="4400" dirty="0" err="1">
                <a:ln w="0"/>
                <a:effectLst>
                  <a:outerShdw blurRad="38100" dist="19050" dir="2700000" algn="tl" rotWithShape="0">
                    <a:schemeClr val="dk1">
                      <a:alpha val="40000"/>
                    </a:schemeClr>
                  </a:outerShdw>
                </a:effectLst>
              </a:rPr>
              <a:t>قرائتكـِ</a:t>
            </a:r>
            <a:r>
              <a:rPr lang="ar-SA" sz="4400" dirty="0">
                <a:ln w="0"/>
                <a:effectLst>
                  <a:outerShdw blurRad="38100" dist="19050" dir="2700000" algn="tl" rotWithShape="0">
                    <a:schemeClr val="dk1">
                      <a:alpha val="40000"/>
                    </a:schemeClr>
                  </a:outerShdw>
                </a:effectLst>
              </a:rPr>
              <a:t> عن الفيروسات الارتجاعية </a:t>
            </a:r>
          </a:p>
          <a:p>
            <a:pPr algn="ctr"/>
            <a:r>
              <a:rPr lang="ar-SA" sz="4400" dirty="0">
                <a:ln w="0"/>
                <a:effectLst>
                  <a:outerShdw blurRad="38100" dist="19050" dir="2700000" algn="tl" rotWithShape="0">
                    <a:schemeClr val="dk1">
                      <a:alpha val="40000"/>
                    </a:schemeClr>
                  </a:outerShdw>
                </a:effectLst>
              </a:rPr>
              <a:t>في كتابكـِ المقرر</a:t>
            </a:r>
            <a:endParaRPr lang="ar-SA" sz="4400" b="0" cap="none" spc="0" dirty="0">
              <a:ln w="0"/>
              <a:solidFill>
                <a:schemeClr val="tx1"/>
              </a:solidFill>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id="{D2C92497-5F4C-4ABC-B88E-988C026F7E66}"/>
              </a:ext>
            </a:extLst>
          </p:cNvPr>
          <p:cNvSpPr/>
          <p:nvPr/>
        </p:nvSpPr>
        <p:spPr>
          <a:xfrm>
            <a:off x="4057161" y="288519"/>
            <a:ext cx="7974767" cy="769441"/>
          </a:xfrm>
          <a:prstGeom prst="rect">
            <a:avLst/>
          </a:prstGeom>
          <a:solidFill>
            <a:srgbClr val="FFC5BB"/>
          </a:solidFill>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السلام عليكن أنا منار من قناة المعرفة</a:t>
            </a:r>
          </a:p>
        </p:txBody>
      </p:sp>
      <p:sp>
        <p:nvSpPr>
          <p:cNvPr id="5" name="مستطيل 4">
            <a:extLst>
              <a:ext uri="{FF2B5EF4-FFF2-40B4-BE49-F238E27FC236}">
                <a16:creationId xmlns:a16="http://schemas.microsoft.com/office/drawing/2014/main" id="{35A69DDA-695A-4312-9BA2-D888D18677F0}"/>
              </a:ext>
            </a:extLst>
          </p:cNvPr>
          <p:cNvSpPr/>
          <p:nvPr/>
        </p:nvSpPr>
        <p:spPr>
          <a:xfrm>
            <a:off x="5395718" y="1305342"/>
            <a:ext cx="6636210" cy="2123658"/>
          </a:xfrm>
          <a:prstGeom prst="rect">
            <a:avLst/>
          </a:prstGeom>
          <a:solidFill>
            <a:srgbClr val="FEFFAE"/>
          </a:solidFill>
        </p:spPr>
        <p:txBody>
          <a:bodyPr wrap="square" lIns="91440" tIns="45720" rIns="91440" bIns="45720">
            <a:spAutoFit/>
          </a:bodyPr>
          <a:lstStyle/>
          <a:p>
            <a:pPr algn="ctr"/>
            <a:r>
              <a:rPr lang="ar-SA" sz="4400" dirty="0">
                <a:ln w="0"/>
                <a:effectLst>
                  <a:outerShdw blurRad="38100" dist="19050" dir="2700000" algn="tl" rotWithShape="0">
                    <a:schemeClr val="dk1">
                      <a:alpha val="40000"/>
                    </a:schemeClr>
                  </a:outerShdw>
                </a:effectLst>
              </a:rPr>
              <a:t>وقد قررت أن أُعد تقريرا عن </a:t>
            </a:r>
          </a:p>
          <a:p>
            <a:pPr algn="ctr"/>
            <a:r>
              <a:rPr lang="ar-SA" sz="4400" dirty="0">
                <a:ln w="0"/>
                <a:effectLst>
                  <a:outerShdw blurRad="38100" dist="19050" dir="2700000" algn="tl" rotWithShape="0">
                    <a:schemeClr val="dk1">
                      <a:alpha val="40000"/>
                    </a:schemeClr>
                  </a:outerShdw>
                </a:effectLst>
              </a:rPr>
              <a:t>الفيروسات الارتجاعية ولكن </a:t>
            </a:r>
          </a:p>
          <a:p>
            <a:pPr algn="ctr"/>
            <a:r>
              <a:rPr lang="ar-SA" sz="4400" dirty="0">
                <a:ln w="0"/>
                <a:effectLst>
                  <a:outerShdw blurRad="38100" dist="19050" dir="2700000" algn="tl" rotWithShape="0">
                    <a:schemeClr val="dk1">
                      <a:alpha val="40000"/>
                    </a:schemeClr>
                  </a:outerShdw>
                </a:effectLst>
              </a:rPr>
              <a:t>بعض الكلمات قد سقطت مني</a:t>
            </a:r>
          </a:p>
        </p:txBody>
      </p:sp>
      <p:pic>
        <p:nvPicPr>
          <p:cNvPr id="6" name="صورة 5">
            <a:extLst>
              <a:ext uri="{FF2B5EF4-FFF2-40B4-BE49-F238E27FC236}">
                <a16:creationId xmlns:a16="http://schemas.microsoft.com/office/drawing/2014/main" id="{9C04508E-9967-4CD8-934E-2D2DBD0F9A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72" y="1305341"/>
            <a:ext cx="4891613" cy="5264139"/>
          </a:xfrm>
          <a:prstGeom prst="rect">
            <a:avLst/>
          </a:prstGeom>
        </p:spPr>
      </p:pic>
      <p:sp>
        <p:nvSpPr>
          <p:cNvPr id="7" name="مستطيل 6">
            <a:extLst>
              <a:ext uri="{FF2B5EF4-FFF2-40B4-BE49-F238E27FC236}">
                <a16:creationId xmlns:a16="http://schemas.microsoft.com/office/drawing/2014/main" id="{E5CF672E-DCCF-4895-8CE2-38570D5D2B40}"/>
              </a:ext>
            </a:extLst>
          </p:cNvPr>
          <p:cNvSpPr/>
          <p:nvPr/>
        </p:nvSpPr>
        <p:spPr>
          <a:xfrm>
            <a:off x="1252642" y="366659"/>
            <a:ext cx="2117887" cy="646331"/>
          </a:xfrm>
          <a:prstGeom prst="rect">
            <a:avLst/>
          </a:prstGeom>
          <a:solidFill>
            <a:srgbClr val="00B050"/>
          </a:solid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قناة المعرفة  </a:t>
            </a:r>
          </a:p>
        </p:txBody>
      </p:sp>
      <p:sp>
        <p:nvSpPr>
          <p:cNvPr id="8" name="مستطيل 7">
            <a:extLst>
              <a:ext uri="{FF2B5EF4-FFF2-40B4-BE49-F238E27FC236}">
                <a16:creationId xmlns:a16="http://schemas.microsoft.com/office/drawing/2014/main" id="{8B273531-28E8-4C15-A5D2-B06364069958}"/>
              </a:ext>
            </a:extLst>
          </p:cNvPr>
          <p:cNvSpPr/>
          <p:nvPr/>
        </p:nvSpPr>
        <p:spPr>
          <a:xfrm>
            <a:off x="456214" y="6006679"/>
            <a:ext cx="2686954" cy="707886"/>
          </a:xfrm>
          <a:prstGeom prst="rect">
            <a:avLst/>
          </a:prstGeom>
          <a:noFill/>
        </p:spPr>
        <p:txBody>
          <a:bodyPr wrap="none" lIns="91440" tIns="45720" rIns="91440" bIns="45720">
            <a:spAutoFit/>
          </a:bodyPr>
          <a:lstStyle/>
          <a:p>
            <a:pPr algn="ctr"/>
            <a:r>
              <a:rPr lang="ar-SA" sz="4000" dirty="0">
                <a:ln w="0"/>
                <a:effectLst>
                  <a:outerShdw blurRad="38100" dist="19050" dir="2700000" algn="tl" rotWithShape="0">
                    <a:schemeClr val="dk1">
                      <a:alpha val="40000"/>
                    </a:schemeClr>
                  </a:outerShdw>
                </a:effectLst>
              </a:rPr>
              <a:t>القراءة الموجهة</a:t>
            </a:r>
            <a:endParaRPr lang="ar-SA" sz="4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215750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17FD8215-38C6-4A11-91E3-8ECBE867FF89}"/>
              </a:ext>
            </a:extLst>
          </p:cNvPr>
          <p:cNvSpPr/>
          <p:nvPr/>
        </p:nvSpPr>
        <p:spPr>
          <a:xfrm>
            <a:off x="4002373" y="108429"/>
            <a:ext cx="7877827" cy="1446550"/>
          </a:xfrm>
          <a:prstGeom prst="rect">
            <a:avLst/>
          </a:prstGeom>
          <a:solidFill>
            <a:schemeClr val="accent2">
              <a:lumMod val="60000"/>
              <a:lumOff val="40000"/>
            </a:schemeClr>
          </a:solidFill>
          <a:ln w="38100">
            <a:solidFill>
              <a:schemeClr val="accent4">
                <a:lumMod val="50000"/>
              </a:schemeClr>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إقرائي في كتابكـِ المقرر عن الفيروسات الارتجاعية ثم أكملي العبارات التالية</a:t>
            </a:r>
          </a:p>
        </p:txBody>
      </p:sp>
      <p:sp>
        <p:nvSpPr>
          <p:cNvPr id="3" name="مستطيل 2">
            <a:extLst>
              <a:ext uri="{FF2B5EF4-FFF2-40B4-BE49-F238E27FC236}">
                <a16:creationId xmlns:a16="http://schemas.microsoft.com/office/drawing/2014/main" id="{BD790AFE-FC93-412E-A86D-2CCA6441045B}"/>
              </a:ext>
            </a:extLst>
          </p:cNvPr>
          <p:cNvSpPr/>
          <p:nvPr/>
        </p:nvSpPr>
        <p:spPr>
          <a:xfrm>
            <a:off x="4826833" y="1683364"/>
            <a:ext cx="7053368" cy="3477875"/>
          </a:xfrm>
          <a:prstGeom prst="rect">
            <a:avLst/>
          </a:prstGeom>
          <a:noFill/>
          <a:ln w="57150">
            <a:solidFill>
              <a:schemeClr val="accent2">
                <a:lumMod val="50000"/>
              </a:schemeClr>
            </a:solidFill>
          </a:ln>
        </p:spPr>
        <p:txBody>
          <a:bodyPr wrap="square" lIns="91440" tIns="45720" rIns="91440" bIns="45720">
            <a:spAutoFit/>
          </a:bodyPr>
          <a:lstStyle/>
          <a:p>
            <a:r>
              <a:rPr lang="ar-SA" sz="4400" dirty="0">
                <a:ln w="0"/>
                <a:effectLst>
                  <a:outerShdw blurRad="38100" dist="19050" dir="2700000" algn="tl" rotWithShape="0">
                    <a:schemeClr val="dk1">
                      <a:alpha val="40000"/>
                    </a:schemeClr>
                  </a:outerShdw>
                </a:effectLst>
              </a:rPr>
              <a:t>●لبعض الفيروسات مادة وراثية </a:t>
            </a:r>
            <a:r>
              <a:rPr lang="ar-SA" sz="4400" dirty="0">
                <a:ln w="0"/>
                <a:effectLst>
                  <a:outerShdw blurRad="38100" dist="19050" dir="2700000" algn="tl" rotWithShape="0">
                    <a:schemeClr val="dk1">
                      <a:alpha val="40000"/>
                    </a:schemeClr>
                  </a:outerShdw>
                </a:effectLst>
                <a:latin typeface="Agency FB" panose="020B0503020202020204" pitchFamily="34" charset="0"/>
              </a:rPr>
              <a:t>R</a:t>
            </a:r>
            <a:r>
              <a:rPr lang="en-US" sz="4400" dirty="0">
                <a:ln w="0"/>
                <a:effectLst>
                  <a:outerShdw blurRad="38100" dist="19050" dir="2700000" algn="tl" rotWithShape="0">
                    <a:schemeClr val="dk1">
                      <a:alpha val="40000"/>
                    </a:schemeClr>
                  </a:outerShdw>
                </a:effectLst>
                <a:latin typeface="Agency FB" panose="020B0503020202020204" pitchFamily="34" charset="0"/>
              </a:rPr>
              <a:t>NA</a:t>
            </a:r>
            <a:r>
              <a:rPr lang="ar-SA" sz="4400" dirty="0">
                <a:ln w="0"/>
                <a:effectLst>
                  <a:outerShdw blurRad="38100" dist="19050" dir="2700000" algn="tl" rotWithShape="0">
                    <a:schemeClr val="dk1">
                      <a:alpha val="40000"/>
                    </a:schemeClr>
                  </a:outerShdw>
                </a:effectLst>
                <a:latin typeface="Agency FB" panose="020B0503020202020204" pitchFamily="34" charset="0"/>
              </a:rPr>
              <a:t> بدل </a:t>
            </a:r>
            <a:r>
              <a:rPr lang="en-US" sz="4400" dirty="0">
                <a:ln w="0"/>
                <a:effectLst>
                  <a:outerShdw blurRad="38100" dist="19050" dir="2700000" algn="tl" rotWithShape="0">
                    <a:schemeClr val="dk1">
                      <a:alpha val="40000"/>
                    </a:schemeClr>
                  </a:outerShdw>
                </a:effectLst>
                <a:latin typeface="Agency FB" panose="020B0503020202020204" pitchFamily="34" charset="0"/>
              </a:rPr>
              <a:t>DNA</a:t>
            </a:r>
            <a:r>
              <a:rPr lang="ar-SA" sz="4400" dirty="0">
                <a:ln w="0"/>
                <a:effectLst>
                  <a:outerShdw blurRad="38100" dist="19050" dir="2700000" algn="tl" rotWithShape="0">
                    <a:schemeClr val="dk1">
                      <a:alpha val="40000"/>
                    </a:schemeClr>
                  </a:outerShdw>
                </a:effectLst>
                <a:latin typeface="Agency FB" panose="020B0503020202020204" pitchFamily="34" charset="0"/>
              </a:rPr>
              <a:t> ويسمى هذا النوع من الفيروسات بـالفيروسات الارتجاعية </a:t>
            </a:r>
          </a:p>
          <a:p>
            <a:r>
              <a:rPr lang="ar-SA" sz="4400" dirty="0">
                <a:ln w="0"/>
                <a:effectLst>
                  <a:outerShdw blurRad="38100" dist="19050" dir="2700000" algn="tl" rotWithShape="0">
                    <a:schemeClr val="dk1">
                      <a:alpha val="40000"/>
                    </a:schemeClr>
                  </a:outerShdw>
                </a:effectLst>
                <a:latin typeface="Agency FB" panose="020B0503020202020204" pitchFamily="34" charset="0"/>
              </a:rPr>
              <a:t>●ومن أمثلة هذه المجموعة فيروس الإيدز  المعروف اختصارا بـ</a:t>
            </a:r>
            <a:r>
              <a:rPr lang="en-US" sz="4400" dirty="0">
                <a:ln w="0"/>
                <a:effectLst>
                  <a:outerShdw blurRad="38100" dist="19050" dir="2700000" algn="tl" rotWithShape="0">
                    <a:schemeClr val="dk1">
                      <a:alpha val="40000"/>
                    </a:schemeClr>
                  </a:outerShdw>
                </a:effectLst>
                <a:latin typeface="Agency FB" panose="020B0503020202020204" pitchFamily="34" charset="0"/>
              </a:rPr>
              <a:t>HIV</a:t>
            </a:r>
            <a:endParaRPr lang="ar-SA" sz="4400" dirty="0">
              <a:ln w="0"/>
              <a:effectLst>
                <a:outerShdw blurRad="38100" dist="19050" dir="2700000" algn="tl" rotWithShape="0">
                  <a:schemeClr val="dk1">
                    <a:alpha val="40000"/>
                  </a:schemeClr>
                </a:outerShdw>
              </a:effectLst>
              <a:latin typeface="Agency FB" panose="020B0503020202020204" pitchFamily="34" charset="0"/>
            </a:endParaRPr>
          </a:p>
        </p:txBody>
      </p:sp>
      <p:pic>
        <p:nvPicPr>
          <p:cNvPr id="4" name="صورة 3">
            <a:extLst>
              <a:ext uri="{FF2B5EF4-FFF2-40B4-BE49-F238E27FC236}">
                <a16:creationId xmlns:a16="http://schemas.microsoft.com/office/drawing/2014/main" id="{9E6B151A-99B7-40A5-AB65-8B76AAD3D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0939" y="300196"/>
            <a:ext cx="1706546" cy="95410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5" name="مجموعة 4">
            <a:extLst>
              <a:ext uri="{FF2B5EF4-FFF2-40B4-BE49-F238E27FC236}">
                <a16:creationId xmlns:a16="http://schemas.microsoft.com/office/drawing/2014/main" id="{FCFB529C-649A-4217-8EB1-6EBF385BFA53}"/>
              </a:ext>
            </a:extLst>
          </p:cNvPr>
          <p:cNvGrpSpPr/>
          <p:nvPr/>
        </p:nvGrpSpPr>
        <p:grpSpPr>
          <a:xfrm>
            <a:off x="11225" y="2"/>
            <a:ext cx="2629714" cy="1185646"/>
            <a:chOff x="11225" y="1"/>
            <a:chExt cx="2629714" cy="1213859"/>
          </a:xfrm>
        </p:grpSpPr>
        <p:pic>
          <p:nvPicPr>
            <p:cNvPr id="6" name="Picture 2" descr="clock animated gif pic">
              <a:extLst>
                <a:ext uri="{FF2B5EF4-FFF2-40B4-BE49-F238E27FC236}">
                  <a16:creationId xmlns:a16="http://schemas.microsoft.com/office/drawing/2014/main" id="{8E085C11-AC8C-4D3F-996F-7D4DFB31ECD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5" y="1"/>
              <a:ext cx="1572493" cy="1213859"/>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B820D925-7560-4C01-A298-ACE576181891}"/>
                </a:ext>
              </a:extLst>
            </p:cNvPr>
            <p:cNvSpPr/>
            <p:nvPr/>
          </p:nvSpPr>
          <p:spPr>
            <a:xfrm>
              <a:off x="1539355" y="116632"/>
              <a:ext cx="1101584" cy="976810"/>
            </a:xfrm>
            <a:prstGeom prst="rect">
              <a:avLst/>
            </a:prstGeom>
            <a:noFill/>
          </p:spPr>
          <p:txBody>
            <a:bodyPr wrap="none" lIns="91440" tIns="45720" rIns="91440" bIns="45720">
              <a:spAutoFit/>
            </a:bodyPr>
            <a:lstStyle/>
            <a:p>
              <a:pPr algn="ctr"/>
              <a:r>
                <a:rPr lang="ar-SA" sz="2800" dirty="0">
                  <a:ln w="0"/>
                  <a:effectLst>
                    <a:outerShdw blurRad="38100" dist="19050" dir="2700000" algn="tl" rotWithShape="0">
                      <a:schemeClr val="dk1">
                        <a:alpha val="40000"/>
                      </a:schemeClr>
                    </a:outerShdw>
                  </a:effectLst>
                </a:rPr>
                <a:t>الزمن </a:t>
              </a:r>
            </a:p>
            <a:p>
              <a:pPr algn="ctr"/>
              <a:r>
                <a:rPr lang="en-US" sz="2800" b="0" cap="none" spc="0" dirty="0">
                  <a:ln w="0"/>
                  <a:solidFill>
                    <a:schemeClr val="tx1"/>
                  </a:solidFill>
                  <a:effectLst>
                    <a:outerShdw blurRad="38100" dist="19050" dir="2700000" algn="tl" rotWithShape="0">
                      <a:schemeClr val="dk1">
                        <a:alpha val="40000"/>
                      </a:schemeClr>
                    </a:outerShdw>
                  </a:effectLst>
                </a:rPr>
                <a:t>3</a:t>
              </a:r>
              <a:r>
                <a:rPr lang="ar-SA" sz="2800" b="0" cap="none" spc="0" dirty="0">
                  <a:ln w="0"/>
                  <a:solidFill>
                    <a:schemeClr val="tx1"/>
                  </a:solidFill>
                  <a:effectLst>
                    <a:outerShdw blurRad="38100" dist="19050" dir="2700000" algn="tl" rotWithShape="0">
                      <a:schemeClr val="dk1">
                        <a:alpha val="40000"/>
                      </a:schemeClr>
                    </a:outerShdw>
                  </a:effectLst>
                </a:rPr>
                <a:t>:دقيقة </a:t>
              </a:r>
            </a:p>
          </p:txBody>
        </p:sp>
      </p:grpSp>
      <p:pic>
        <p:nvPicPr>
          <p:cNvPr id="8" name="صورة 7">
            <a:extLst>
              <a:ext uri="{FF2B5EF4-FFF2-40B4-BE49-F238E27FC236}">
                <a16:creationId xmlns:a16="http://schemas.microsoft.com/office/drawing/2014/main" id="{4465770E-8D07-4C8C-B791-917DD21C117D}"/>
              </a:ext>
            </a:extLst>
          </p:cNvPr>
          <p:cNvPicPr>
            <a:picLocks noChangeAspect="1"/>
          </p:cNvPicPr>
          <p:nvPr/>
        </p:nvPicPr>
        <p:blipFill rotWithShape="1">
          <a:blip r:embed="rId4"/>
          <a:srcRect l="20273" r="21193"/>
          <a:stretch/>
        </p:blipFill>
        <p:spPr>
          <a:xfrm>
            <a:off x="311799" y="1554979"/>
            <a:ext cx="4350142" cy="4950752"/>
          </a:xfrm>
          <a:prstGeom prst="rect">
            <a:avLst/>
          </a:prstGeom>
        </p:spPr>
      </p:pic>
      <p:sp>
        <p:nvSpPr>
          <p:cNvPr id="9" name="مستطيل 8">
            <a:extLst>
              <a:ext uri="{FF2B5EF4-FFF2-40B4-BE49-F238E27FC236}">
                <a16:creationId xmlns:a16="http://schemas.microsoft.com/office/drawing/2014/main" id="{BE7F5F1E-00A1-40DA-AFAC-D15769C86D43}"/>
              </a:ext>
            </a:extLst>
          </p:cNvPr>
          <p:cNvSpPr/>
          <p:nvPr/>
        </p:nvSpPr>
        <p:spPr>
          <a:xfrm>
            <a:off x="5516380" y="3041236"/>
            <a:ext cx="4351142" cy="65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a:t>
            </a:r>
          </a:p>
        </p:txBody>
      </p:sp>
      <p:sp>
        <p:nvSpPr>
          <p:cNvPr id="11" name="مستطيل 10">
            <a:extLst>
              <a:ext uri="{FF2B5EF4-FFF2-40B4-BE49-F238E27FC236}">
                <a16:creationId xmlns:a16="http://schemas.microsoft.com/office/drawing/2014/main" id="{45759FC6-B8C8-400E-833F-0652804BE612}"/>
              </a:ext>
            </a:extLst>
          </p:cNvPr>
          <p:cNvSpPr/>
          <p:nvPr/>
        </p:nvSpPr>
        <p:spPr>
          <a:xfrm>
            <a:off x="10538084" y="4399108"/>
            <a:ext cx="1297145" cy="65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a:t>
            </a:r>
          </a:p>
        </p:txBody>
      </p:sp>
      <p:sp>
        <p:nvSpPr>
          <p:cNvPr id="12" name="مستطيل 11">
            <a:extLst>
              <a:ext uri="{FF2B5EF4-FFF2-40B4-BE49-F238E27FC236}">
                <a16:creationId xmlns:a16="http://schemas.microsoft.com/office/drawing/2014/main" id="{D17ABB3C-7656-40B7-A353-BCA2A0504F57}"/>
              </a:ext>
            </a:extLst>
          </p:cNvPr>
          <p:cNvSpPr/>
          <p:nvPr/>
        </p:nvSpPr>
        <p:spPr>
          <a:xfrm>
            <a:off x="5706761" y="4399108"/>
            <a:ext cx="1297145" cy="653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200" dirty="0">
                <a:solidFill>
                  <a:schemeClr val="tx1"/>
                </a:solidFill>
              </a:rPr>
              <a:t>.........</a:t>
            </a:r>
          </a:p>
        </p:txBody>
      </p:sp>
    </p:spTree>
    <p:extLst>
      <p:ext uri="{BB962C8B-B14F-4D97-AF65-F5344CB8AC3E}">
        <p14:creationId xmlns:p14="http://schemas.microsoft.com/office/powerpoint/2010/main" val="298428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صورة 17">
            <a:extLst>
              <a:ext uri="{FF2B5EF4-FFF2-40B4-BE49-F238E27FC236}">
                <a16:creationId xmlns:a16="http://schemas.microsoft.com/office/drawing/2014/main" id="{0C8B044A-910B-4699-B632-13BB8FBD5079}"/>
              </a:ext>
            </a:extLst>
          </p:cNvPr>
          <p:cNvPicPr>
            <a:picLocks noChangeAspect="1"/>
          </p:cNvPicPr>
          <p:nvPr/>
        </p:nvPicPr>
        <p:blipFill>
          <a:blip r:embed="rId2"/>
          <a:stretch>
            <a:fillRect/>
          </a:stretch>
        </p:blipFill>
        <p:spPr>
          <a:xfrm>
            <a:off x="132569" y="1300877"/>
            <a:ext cx="3668216" cy="5372100"/>
          </a:xfrm>
          <a:prstGeom prst="rect">
            <a:avLst/>
          </a:prstGeom>
        </p:spPr>
      </p:pic>
      <p:sp>
        <p:nvSpPr>
          <p:cNvPr id="2" name="مستطيل 1">
            <a:extLst>
              <a:ext uri="{FF2B5EF4-FFF2-40B4-BE49-F238E27FC236}">
                <a16:creationId xmlns:a16="http://schemas.microsoft.com/office/drawing/2014/main" id="{17FD8215-38C6-4A11-91E3-8ECBE867FF89}"/>
              </a:ext>
            </a:extLst>
          </p:cNvPr>
          <p:cNvSpPr/>
          <p:nvPr/>
        </p:nvSpPr>
        <p:spPr>
          <a:xfrm>
            <a:off x="2880199" y="108429"/>
            <a:ext cx="9000000" cy="1077218"/>
          </a:xfrm>
          <a:prstGeom prst="rect">
            <a:avLst/>
          </a:prstGeom>
          <a:solidFill>
            <a:schemeClr val="accent2">
              <a:lumMod val="60000"/>
              <a:lumOff val="40000"/>
            </a:schemeClr>
          </a:solidFill>
          <a:ln w="38100">
            <a:solidFill>
              <a:schemeClr val="accent4">
                <a:lumMod val="50000"/>
              </a:schemeClr>
            </a:solidFill>
          </a:ln>
        </p:spPr>
        <p:txBody>
          <a:bodyPr wrap="square" lIns="91440" tIns="45720" rIns="91440" bIns="45720">
            <a:spAutoFit/>
          </a:bodyPr>
          <a:lstStyle/>
          <a:p>
            <a:pPr algn="ctr"/>
            <a:r>
              <a:rPr lang="ar-SA" sz="3200" b="0" cap="none" spc="0" dirty="0">
                <a:ln w="0"/>
                <a:solidFill>
                  <a:schemeClr val="tx1"/>
                </a:solidFill>
                <a:effectLst>
                  <a:outerShdw blurRad="38100" dist="19050" dir="2700000" algn="tl" rotWithShape="0">
                    <a:schemeClr val="dk1">
                      <a:alpha val="40000"/>
                    </a:schemeClr>
                  </a:outerShdw>
                </a:effectLst>
              </a:rPr>
              <a:t>إقرائي في كتابكـِ المقرر عن الفيروسات الارتجاعية ثم أكملي العبارات التالية</a:t>
            </a:r>
          </a:p>
        </p:txBody>
      </p:sp>
      <p:grpSp>
        <p:nvGrpSpPr>
          <p:cNvPr id="5" name="مجموعة 4">
            <a:extLst>
              <a:ext uri="{FF2B5EF4-FFF2-40B4-BE49-F238E27FC236}">
                <a16:creationId xmlns:a16="http://schemas.microsoft.com/office/drawing/2014/main" id="{FCFB529C-649A-4217-8EB1-6EBF385BFA53}"/>
              </a:ext>
            </a:extLst>
          </p:cNvPr>
          <p:cNvGrpSpPr/>
          <p:nvPr/>
        </p:nvGrpSpPr>
        <p:grpSpPr>
          <a:xfrm>
            <a:off x="11225" y="2"/>
            <a:ext cx="2629714" cy="1185646"/>
            <a:chOff x="11225" y="1"/>
            <a:chExt cx="2629714" cy="1213859"/>
          </a:xfrm>
        </p:grpSpPr>
        <p:pic>
          <p:nvPicPr>
            <p:cNvPr id="6" name="Picture 2" descr="clock animated gif pic">
              <a:extLst>
                <a:ext uri="{FF2B5EF4-FFF2-40B4-BE49-F238E27FC236}">
                  <a16:creationId xmlns:a16="http://schemas.microsoft.com/office/drawing/2014/main" id="{8E085C11-AC8C-4D3F-996F-7D4DFB31ECD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5" y="1"/>
              <a:ext cx="1572493" cy="1213859"/>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id="{B820D925-7560-4C01-A298-ACE576181891}"/>
                </a:ext>
              </a:extLst>
            </p:cNvPr>
            <p:cNvSpPr/>
            <p:nvPr/>
          </p:nvSpPr>
          <p:spPr>
            <a:xfrm>
              <a:off x="1539355" y="116632"/>
              <a:ext cx="1101584" cy="976810"/>
            </a:xfrm>
            <a:prstGeom prst="rect">
              <a:avLst/>
            </a:prstGeom>
            <a:noFill/>
          </p:spPr>
          <p:txBody>
            <a:bodyPr wrap="none" lIns="91440" tIns="45720" rIns="91440" bIns="45720">
              <a:spAutoFit/>
            </a:bodyPr>
            <a:lstStyle/>
            <a:p>
              <a:pPr algn="ctr"/>
              <a:r>
                <a:rPr lang="ar-SA" sz="2800" dirty="0">
                  <a:ln w="0"/>
                  <a:effectLst>
                    <a:outerShdw blurRad="38100" dist="19050" dir="2700000" algn="tl" rotWithShape="0">
                      <a:schemeClr val="dk1">
                        <a:alpha val="40000"/>
                      </a:schemeClr>
                    </a:outerShdw>
                  </a:effectLst>
                </a:rPr>
                <a:t>الزمن </a:t>
              </a:r>
            </a:p>
            <a:p>
              <a:pPr algn="ctr"/>
              <a:r>
                <a:rPr lang="en-US" sz="2800" b="0" cap="none" spc="0" dirty="0">
                  <a:ln w="0"/>
                  <a:solidFill>
                    <a:schemeClr val="tx1"/>
                  </a:solidFill>
                  <a:effectLst>
                    <a:outerShdw blurRad="38100" dist="19050" dir="2700000" algn="tl" rotWithShape="0">
                      <a:schemeClr val="dk1">
                        <a:alpha val="40000"/>
                      </a:schemeClr>
                    </a:outerShdw>
                  </a:effectLst>
                </a:rPr>
                <a:t>3</a:t>
              </a:r>
              <a:r>
                <a:rPr lang="ar-SA" sz="2800" b="0" cap="none" spc="0" dirty="0">
                  <a:ln w="0"/>
                  <a:solidFill>
                    <a:schemeClr val="tx1"/>
                  </a:solidFill>
                  <a:effectLst>
                    <a:outerShdw blurRad="38100" dist="19050" dir="2700000" algn="tl" rotWithShape="0">
                      <a:schemeClr val="dk1">
                        <a:alpha val="40000"/>
                      </a:schemeClr>
                    </a:outerShdw>
                  </a:effectLst>
                </a:rPr>
                <a:t>:دقيقة </a:t>
              </a:r>
            </a:p>
          </p:txBody>
        </p:sp>
      </p:grpSp>
      <p:sp>
        <p:nvSpPr>
          <p:cNvPr id="8" name="مستطيل 7">
            <a:extLst>
              <a:ext uri="{FF2B5EF4-FFF2-40B4-BE49-F238E27FC236}">
                <a16:creationId xmlns:a16="http://schemas.microsoft.com/office/drawing/2014/main" id="{E0141212-17C4-468B-A11F-45CFD9AED202}"/>
              </a:ext>
            </a:extLst>
          </p:cNvPr>
          <p:cNvSpPr/>
          <p:nvPr/>
        </p:nvSpPr>
        <p:spPr>
          <a:xfrm>
            <a:off x="3882452" y="1375812"/>
            <a:ext cx="7999835" cy="1569660"/>
          </a:xfrm>
          <a:prstGeom prst="rect">
            <a:avLst/>
          </a:prstGeom>
          <a:solidFill>
            <a:schemeClr val="bg1"/>
          </a:solidFill>
          <a:ln w="57150">
            <a:solidFill>
              <a:schemeClr val="accent2">
                <a:lumMod val="50000"/>
              </a:schemeClr>
            </a:solidFill>
          </a:ln>
        </p:spPr>
        <p:txBody>
          <a:bodyPr wrap="square" lIns="91440" tIns="45720" rIns="91440" bIns="45720">
            <a:spAutoFit/>
          </a:bodyPr>
          <a:lstStyle/>
          <a:p>
            <a:r>
              <a:rPr lang="ar-SA" sz="3200" dirty="0">
                <a:ln w="0"/>
                <a:effectLst>
                  <a:outerShdw blurRad="38100" dist="19050" dir="2700000" algn="tl" rotWithShape="0">
                    <a:schemeClr val="dk1">
                      <a:alpha val="40000"/>
                    </a:schemeClr>
                  </a:outerShdw>
                </a:effectLst>
                <a:latin typeface="Agency FB" panose="020B0503020202020204" pitchFamily="34" charset="0"/>
              </a:rPr>
              <a:t>●بعد التصاق الفيروس بخلية الإنسان ينتقل الـ</a:t>
            </a:r>
            <a:r>
              <a:rPr lang="en-US" sz="3200" dirty="0">
                <a:ln w="0"/>
                <a:effectLst>
                  <a:outerShdw blurRad="38100" dist="19050" dir="2700000" algn="tl" rotWithShape="0">
                    <a:schemeClr val="dk1">
                      <a:alpha val="40000"/>
                    </a:schemeClr>
                  </a:outerShdw>
                </a:effectLst>
                <a:latin typeface="Agency FB" panose="020B0503020202020204" pitchFamily="34" charset="0"/>
              </a:rPr>
              <a:t>RNA </a:t>
            </a:r>
            <a:r>
              <a:rPr lang="ar-SA" sz="3200" dirty="0">
                <a:ln w="0"/>
                <a:effectLst>
                  <a:outerShdw blurRad="38100" dist="19050" dir="2700000" algn="tl" rotWithShape="0">
                    <a:schemeClr val="dk1">
                      <a:alpha val="40000"/>
                    </a:schemeClr>
                  </a:outerShdw>
                </a:effectLst>
                <a:latin typeface="Agency FB" panose="020B0503020202020204" pitchFamily="34" charset="0"/>
              </a:rPr>
              <a:t> إلى السيتوبلازم ويتحرر ثم يبدأ إنزيم النسخ العكسي  بإنتاج الـ</a:t>
            </a:r>
            <a:r>
              <a:rPr lang="en-US" sz="3200" dirty="0">
                <a:ln w="0"/>
                <a:effectLst>
                  <a:outerShdw blurRad="38100" dist="19050" dir="2700000" algn="tl" rotWithShape="0">
                    <a:schemeClr val="dk1">
                      <a:alpha val="40000"/>
                    </a:schemeClr>
                  </a:outerShdw>
                </a:effectLst>
                <a:latin typeface="Agency FB" panose="020B0503020202020204" pitchFamily="34" charset="0"/>
              </a:rPr>
              <a:t>DNA </a:t>
            </a:r>
            <a:r>
              <a:rPr lang="ar-SA" sz="3200" dirty="0">
                <a:ln w="0"/>
                <a:effectLst>
                  <a:outerShdw blurRad="38100" dist="19050" dir="2700000" algn="tl" rotWithShape="0">
                    <a:schemeClr val="dk1">
                      <a:alpha val="40000"/>
                    </a:schemeClr>
                  </a:outerShdw>
                </a:effectLst>
                <a:latin typeface="Agency FB" panose="020B0503020202020204" pitchFamily="34" charset="0"/>
              </a:rPr>
              <a:t> مستخدما الـ</a:t>
            </a:r>
            <a:r>
              <a:rPr lang="en-US" sz="3200" dirty="0">
                <a:ln w="0"/>
                <a:effectLst>
                  <a:outerShdw blurRad="38100" dist="19050" dir="2700000" algn="tl" rotWithShape="0">
                    <a:schemeClr val="dk1">
                      <a:alpha val="40000"/>
                    </a:schemeClr>
                  </a:outerShdw>
                </a:effectLst>
                <a:latin typeface="Agency FB" panose="020B0503020202020204" pitchFamily="34" charset="0"/>
              </a:rPr>
              <a:t>RNA</a:t>
            </a:r>
            <a:r>
              <a:rPr lang="ar-SA" sz="3200" dirty="0">
                <a:ln w="0"/>
                <a:effectLst>
                  <a:outerShdw blurRad="38100" dist="19050" dir="2700000" algn="tl" rotWithShape="0">
                    <a:schemeClr val="dk1">
                      <a:alpha val="40000"/>
                    </a:schemeClr>
                  </a:outerShdw>
                </a:effectLst>
                <a:latin typeface="Agency FB" panose="020B0503020202020204" pitchFamily="34" charset="0"/>
              </a:rPr>
              <a:t> المتحرر </a:t>
            </a:r>
          </a:p>
        </p:txBody>
      </p:sp>
      <p:sp>
        <p:nvSpPr>
          <p:cNvPr id="9" name="مستطيل 8">
            <a:extLst>
              <a:ext uri="{FF2B5EF4-FFF2-40B4-BE49-F238E27FC236}">
                <a16:creationId xmlns:a16="http://schemas.microsoft.com/office/drawing/2014/main" id="{6D957DFC-CA2E-4137-A454-8D46A3AF3E51}"/>
              </a:ext>
            </a:extLst>
          </p:cNvPr>
          <p:cNvSpPr/>
          <p:nvPr/>
        </p:nvSpPr>
        <p:spPr>
          <a:xfrm>
            <a:off x="3880363" y="3031665"/>
            <a:ext cx="7999836" cy="1569660"/>
          </a:xfrm>
          <a:prstGeom prst="rect">
            <a:avLst/>
          </a:prstGeom>
          <a:solidFill>
            <a:schemeClr val="bg1"/>
          </a:solidFill>
          <a:ln w="57150">
            <a:solidFill>
              <a:schemeClr val="accent2">
                <a:lumMod val="50000"/>
              </a:schemeClr>
            </a:solidFill>
          </a:ln>
        </p:spPr>
        <p:txBody>
          <a:bodyPr wrap="square" lIns="91440" tIns="45720" rIns="91440" bIns="45720">
            <a:spAutoFit/>
          </a:bodyPr>
          <a:lstStyle/>
          <a:p>
            <a:r>
              <a:rPr lang="ar-SA" sz="3200" dirty="0">
                <a:ln w="0"/>
                <a:effectLst>
                  <a:outerShdw blurRad="38100" dist="19050" dir="2700000" algn="tl" rotWithShape="0">
                    <a:schemeClr val="dk1">
                      <a:alpha val="40000"/>
                    </a:schemeClr>
                  </a:outerShdw>
                </a:effectLst>
                <a:latin typeface="Agency FB" panose="020B0503020202020204" pitchFamily="34" charset="0"/>
              </a:rPr>
              <a:t>●يتحرك </a:t>
            </a:r>
            <a:r>
              <a:rPr lang="ar-SA" sz="3200" dirty="0" err="1">
                <a:ln w="0"/>
                <a:effectLst>
                  <a:outerShdw blurRad="38100" dist="19050" dir="2700000" algn="tl" rotWithShape="0">
                    <a:schemeClr val="dk1">
                      <a:alpha val="40000"/>
                    </a:schemeClr>
                  </a:outerShdw>
                </a:effectLst>
                <a:latin typeface="Agency FB" panose="020B0503020202020204" pitchFamily="34" charset="0"/>
              </a:rPr>
              <a:t>بعدهاال</a:t>
            </a:r>
            <a:r>
              <a:rPr lang="ar-SA" sz="3200" dirty="0">
                <a:ln w="0"/>
                <a:effectLst>
                  <a:outerShdw blurRad="38100" dist="19050" dir="2700000" algn="tl" rotWithShape="0">
                    <a:schemeClr val="dk1">
                      <a:alpha val="40000"/>
                    </a:schemeClr>
                  </a:outerShdw>
                </a:effectLst>
                <a:latin typeface="Agency FB" panose="020B0503020202020204" pitchFamily="34" charset="0"/>
              </a:rPr>
              <a:t>ـ </a:t>
            </a:r>
            <a:r>
              <a:rPr lang="en-US" sz="3200" dirty="0">
                <a:ln w="0"/>
                <a:effectLst>
                  <a:outerShdw blurRad="38100" dist="19050" dir="2700000" algn="tl" rotWithShape="0">
                    <a:schemeClr val="dk1">
                      <a:alpha val="40000"/>
                    </a:schemeClr>
                  </a:outerShdw>
                </a:effectLst>
                <a:latin typeface="Agency FB" panose="020B0503020202020204" pitchFamily="34" charset="0"/>
              </a:rPr>
              <a:t>DNA </a:t>
            </a:r>
            <a:r>
              <a:rPr lang="ar-SA" sz="3200" dirty="0">
                <a:ln w="0"/>
                <a:effectLst>
                  <a:outerShdw blurRad="38100" dist="19050" dir="2700000" algn="tl" rotWithShape="0">
                    <a:schemeClr val="dk1">
                      <a:alpha val="40000"/>
                    </a:schemeClr>
                  </a:outerShdw>
                </a:effectLst>
                <a:latin typeface="Agency FB" panose="020B0503020202020204" pitchFamily="34" charset="0"/>
              </a:rPr>
              <a:t>الجديد إلى نواة  خلية الإنسان ويندمج مع أحد كروموسوماتها وقد يبقى هناك فترة طويلة من الزمن قبل أن ينشط ثانية </a:t>
            </a:r>
          </a:p>
        </p:txBody>
      </p:sp>
      <p:sp>
        <p:nvSpPr>
          <p:cNvPr id="10" name="مستطيل 9">
            <a:extLst>
              <a:ext uri="{FF2B5EF4-FFF2-40B4-BE49-F238E27FC236}">
                <a16:creationId xmlns:a16="http://schemas.microsoft.com/office/drawing/2014/main" id="{79374946-A01F-49F2-A1C9-EB887D56705C}"/>
              </a:ext>
            </a:extLst>
          </p:cNvPr>
          <p:cNvSpPr/>
          <p:nvPr/>
        </p:nvSpPr>
        <p:spPr>
          <a:xfrm>
            <a:off x="3880363" y="4729601"/>
            <a:ext cx="7999836" cy="2062103"/>
          </a:xfrm>
          <a:prstGeom prst="rect">
            <a:avLst/>
          </a:prstGeom>
          <a:solidFill>
            <a:schemeClr val="bg1"/>
          </a:solidFill>
          <a:ln w="57150">
            <a:solidFill>
              <a:schemeClr val="accent2">
                <a:lumMod val="50000"/>
              </a:schemeClr>
            </a:solidFill>
          </a:ln>
        </p:spPr>
        <p:txBody>
          <a:bodyPr wrap="square" lIns="91440" tIns="45720" rIns="91440" bIns="45720">
            <a:spAutoFit/>
          </a:bodyPr>
          <a:lstStyle/>
          <a:p>
            <a:r>
              <a:rPr lang="ar-SA" sz="3200" dirty="0">
                <a:ln w="0"/>
                <a:effectLst>
                  <a:outerShdw blurRad="38100" dist="19050" dir="2700000" algn="tl" rotWithShape="0">
                    <a:schemeClr val="dk1">
                      <a:alpha val="40000"/>
                    </a:schemeClr>
                  </a:outerShdw>
                </a:effectLst>
                <a:latin typeface="Agency FB" panose="020B0503020202020204" pitchFamily="34" charset="0"/>
              </a:rPr>
              <a:t>●إذا نشط استنسخ الـ </a:t>
            </a:r>
            <a:r>
              <a:rPr lang="en-US" sz="3200" dirty="0">
                <a:ln w="0"/>
                <a:effectLst>
                  <a:outerShdw blurRad="38100" dist="19050" dir="2700000" algn="tl" rotWithShape="0">
                    <a:schemeClr val="dk1">
                      <a:alpha val="40000"/>
                    </a:schemeClr>
                  </a:outerShdw>
                </a:effectLst>
                <a:latin typeface="Agency FB" panose="020B0503020202020204" pitchFamily="34" charset="0"/>
              </a:rPr>
              <a:t>RNA </a:t>
            </a:r>
            <a:r>
              <a:rPr lang="ar-SA" sz="3200" dirty="0">
                <a:ln w="0"/>
                <a:effectLst>
                  <a:outerShdw blurRad="38100" dist="19050" dir="2700000" algn="tl" rotWithShape="0">
                    <a:schemeClr val="dk1">
                      <a:alpha val="40000"/>
                    </a:schemeClr>
                  </a:outerShdw>
                </a:effectLst>
                <a:latin typeface="Agency FB" panose="020B0503020202020204" pitchFamily="34" charset="0"/>
              </a:rPr>
              <a:t>من الـ</a:t>
            </a:r>
            <a:r>
              <a:rPr lang="en-US" sz="3200" dirty="0">
                <a:ln w="0"/>
                <a:effectLst>
                  <a:outerShdw blurRad="38100" dist="19050" dir="2700000" algn="tl" rotWithShape="0">
                    <a:schemeClr val="dk1">
                      <a:alpha val="40000"/>
                    </a:schemeClr>
                  </a:outerShdw>
                </a:effectLst>
                <a:latin typeface="Agency FB" panose="020B0503020202020204" pitchFamily="34" charset="0"/>
              </a:rPr>
              <a:t>DNA</a:t>
            </a:r>
            <a:r>
              <a:rPr lang="ar-SA" sz="3200" dirty="0">
                <a:ln w="0"/>
                <a:effectLst>
                  <a:outerShdw blurRad="38100" dist="19050" dir="2700000" algn="tl" rotWithShape="0">
                    <a:schemeClr val="dk1">
                      <a:alpha val="40000"/>
                    </a:schemeClr>
                  </a:outerShdw>
                </a:effectLst>
                <a:latin typeface="Agency FB" panose="020B0503020202020204" pitchFamily="34" charset="0"/>
              </a:rPr>
              <a:t> الفيروسي </a:t>
            </a:r>
          </a:p>
          <a:p>
            <a:r>
              <a:rPr lang="ar-SA" sz="3200" dirty="0">
                <a:ln w="0"/>
                <a:effectLst>
                  <a:outerShdw blurRad="38100" dist="19050" dir="2700000" algn="tl" rotWithShape="0">
                    <a:schemeClr val="dk1">
                      <a:alpha val="40000"/>
                    </a:schemeClr>
                  </a:outerShdw>
                </a:effectLst>
                <a:latin typeface="Agency FB" panose="020B0503020202020204" pitchFamily="34" charset="0"/>
              </a:rPr>
              <a:t>●تقوم الخلية العائل بتكوين دقائق الفيروسات الجديدة وتجميعها ثم تتحرر الفيروسات الجديدة وتنتشر لتغزو خلايا لمفية بيضاء جديدة  </a:t>
            </a:r>
            <a:r>
              <a:rPr lang="ar-SA" sz="3200" dirty="0">
                <a:ln w="0"/>
                <a:effectLst>
                  <a:outerShdw blurRad="38100" dist="19050" dir="2700000" algn="tl" rotWithShape="0">
                    <a:schemeClr val="dk1">
                      <a:alpha val="40000"/>
                    </a:schemeClr>
                  </a:outerShdw>
                </a:effectLst>
              </a:rPr>
              <a:t> </a:t>
            </a:r>
            <a:endParaRPr lang="ar-SA" sz="3200" b="0" cap="none" spc="0" dirty="0">
              <a:ln w="0"/>
              <a:solidFill>
                <a:schemeClr val="tx1"/>
              </a:solidFill>
              <a:effectLst>
                <a:outerShdw blurRad="38100" dist="19050" dir="2700000" algn="tl" rotWithShape="0">
                  <a:schemeClr val="dk1">
                    <a:alpha val="40000"/>
                  </a:schemeClr>
                </a:outerShdw>
              </a:effectLst>
            </a:endParaRPr>
          </a:p>
        </p:txBody>
      </p:sp>
      <p:sp>
        <p:nvSpPr>
          <p:cNvPr id="11" name="مستطيل 10">
            <a:extLst>
              <a:ext uri="{FF2B5EF4-FFF2-40B4-BE49-F238E27FC236}">
                <a16:creationId xmlns:a16="http://schemas.microsoft.com/office/drawing/2014/main" id="{AA971FE2-4F3F-4902-AAA8-C1B37EC0768B}"/>
              </a:ext>
            </a:extLst>
          </p:cNvPr>
          <p:cNvSpPr/>
          <p:nvPr/>
        </p:nvSpPr>
        <p:spPr>
          <a:xfrm>
            <a:off x="4493959" y="1451337"/>
            <a:ext cx="1439055" cy="498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a:t>
            </a:r>
          </a:p>
        </p:txBody>
      </p:sp>
      <p:sp>
        <p:nvSpPr>
          <p:cNvPr id="12" name="مستطيل 11">
            <a:extLst>
              <a:ext uri="{FF2B5EF4-FFF2-40B4-BE49-F238E27FC236}">
                <a16:creationId xmlns:a16="http://schemas.microsoft.com/office/drawing/2014/main" id="{B40CBF09-37FE-48DC-873D-DFD386AA8307}"/>
              </a:ext>
            </a:extLst>
          </p:cNvPr>
          <p:cNvSpPr/>
          <p:nvPr/>
        </p:nvSpPr>
        <p:spPr>
          <a:xfrm>
            <a:off x="5792859" y="1968448"/>
            <a:ext cx="1781372" cy="498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a:t>
            </a:r>
          </a:p>
        </p:txBody>
      </p:sp>
      <p:sp>
        <p:nvSpPr>
          <p:cNvPr id="13" name="مستطيل 12">
            <a:extLst>
              <a:ext uri="{FF2B5EF4-FFF2-40B4-BE49-F238E27FC236}">
                <a16:creationId xmlns:a16="http://schemas.microsoft.com/office/drawing/2014/main" id="{D89DAA0E-8CE6-48C2-9C38-ADEC321AEA92}"/>
              </a:ext>
            </a:extLst>
          </p:cNvPr>
          <p:cNvSpPr/>
          <p:nvPr/>
        </p:nvSpPr>
        <p:spPr>
          <a:xfrm>
            <a:off x="10897848" y="2352721"/>
            <a:ext cx="587977" cy="498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a:t>
            </a:r>
          </a:p>
        </p:txBody>
      </p:sp>
      <p:sp>
        <p:nvSpPr>
          <p:cNvPr id="14" name="مستطيل 13">
            <a:extLst>
              <a:ext uri="{FF2B5EF4-FFF2-40B4-BE49-F238E27FC236}">
                <a16:creationId xmlns:a16="http://schemas.microsoft.com/office/drawing/2014/main" id="{CF3E27FC-5761-4C6C-A83E-F92004FB4A5B}"/>
              </a:ext>
            </a:extLst>
          </p:cNvPr>
          <p:cNvSpPr/>
          <p:nvPr/>
        </p:nvSpPr>
        <p:spPr>
          <a:xfrm>
            <a:off x="8906654" y="3091625"/>
            <a:ext cx="587977" cy="498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a:t>
            </a:r>
          </a:p>
        </p:txBody>
      </p:sp>
      <p:sp>
        <p:nvSpPr>
          <p:cNvPr id="15" name="مستطيل 14">
            <a:extLst>
              <a:ext uri="{FF2B5EF4-FFF2-40B4-BE49-F238E27FC236}">
                <a16:creationId xmlns:a16="http://schemas.microsoft.com/office/drawing/2014/main" id="{5C62CD64-DE2D-4A49-8345-47ED30507B33}"/>
              </a:ext>
            </a:extLst>
          </p:cNvPr>
          <p:cNvSpPr/>
          <p:nvPr/>
        </p:nvSpPr>
        <p:spPr>
          <a:xfrm>
            <a:off x="4197247" y="3073748"/>
            <a:ext cx="742874" cy="498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a:t>
            </a:r>
          </a:p>
        </p:txBody>
      </p:sp>
      <p:sp>
        <p:nvSpPr>
          <p:cNvPr id="16" name="مستطيل 15">
            <a:extLst>
              <a:ext uri="{FF2B5EF4-FFF2-40B4-BE49-F238E27FC236}">
                <a16:creationId xmlns:a16="http://schemas.microsoft.com/office/drawing/2014/main" id="{11B4FCBC-0856-458A-8E2A-0F34B84478FB}"/>
              </a:ext>
            </a:extLst>
          </p:cNvPr>
          <p:cNvSpPr/>
          <p:nvPr/>
        </p:nvSpPr>
        <p:spPr>
          <a:xfrm>
            <a:off x="8457768" y="4791490"/>
            <a:ext cx="742874" cy="498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a:t>
            </a:r>
          </a:p>
        </p:txBody>
      </p:sp>
      <p:sp>
        <p:nvSpPr>
          <p:cNvPr id="17" name="مستطيل 16">
            <a:extLst>
              <a:ext uri="{FF2B5EF4-FFF2-40B4-BE49-F238E27FC236}">
                <a16:creationId xmlns:a16="http://schemas.microsoft.com/office/drawing/2014/main" id="{3191378B-92A2-4AB5-AA6F-3E016C3F2E35}"/>
              </a:ext>
            </a:extLst>
          </p:cNvPr>
          <p:cNvSpPr/>
          <p:nvPr/>
        </p:nvSpPr>
        <p:spPr>
          <a:xfrm>
            <a:off x="5081666" y="5233139"/>
            <a:ext cx="3203759" cy="4980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solidFill>
                  <a:schemeClr val="tx1"/>
                </a:solidFill>
              </a:rPr>
              <a:t>..............................</a:t>
            </a:r>
          </a:p>
        </p:txBody>
      </p:sp>
      <p:pic>
        <p:nvPicPr>
          <p:cNvPr id="4" name="صورة 3">
            <a:extLst>
              <a:ext uri="{FF2B5EF4-FFF2-40B4-BE49-F238E27FC236}">
                <a16:creationId xmlns:a16="http://schemas.microsoft.com/office/drawing/2014/main" id="{9E6B151A-99B7-40A5-AB65-8B76AAD3D0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4212" y="976206"/>
            <a:ext cx="1080000" cy="7992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2261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F47E6BB-3C1A-4F53-9150-1F0FA6EAB07A}"/>
              </a:ext>
            </a:extLst>
          </p:cNvPr>
          <p:cNvSpPr/>
          <p:nvPr/>
        </p:nvSpPr>
        <p:spPr>
          <a:xfrm>
            <a:off x="4182258" y="2984245"/>
            <a:ext cx="7747250" cy="2585323"/>
          </a:xfrm>
          <a:prstGeom prst="rect">
            <a:avLst/>
          </a:prstGeom>
          <a:solidFill>
            <a:srgbClr val="FFFF7D"/>
          </a:solid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ولكن هل يمكن ان تكون هناك طريقة للاستفادة من الفيروسات  و تحويلها لمخلوقات مفيدة للبشر </a:t>
            </a:r>
          </a:p>
        </p:txBody>
      </p:sp>
      <p:sp>
        <p:nvSpPr>
          <p:cNvPr id="3" name="مستطيل 2">
            <a:extLst>
              <a:ext uri="{FF2B5EF4-FFF2-40B4-BE49-F238E27FC236}">
                <a16:creationId xmlns:a16="http://schemas.microsoft.com/office/drawing/2014/main" id="{B0E04480-37C3-41A4-8825-853B871B3EEB}"/>
              </a:ext>
            </a:extLst>
          </p:cNvPr>
          <p:cNvSpPr/>
          <p:nvPr/>
        </p:nvSpPr>
        <p:spPr>
          <a:xfrm>
            <a:off x="4182258" y="200215"/>
            <a:ext cx="7747250" cy="2585323"/>
          </a:xfrm>
          <a:prstGeom prst="rect">
            <a:avLst/>
          </a:prstGeom>
          <a:solidFill>
            <a:schemeClr val="accent1">
              <a:lumMod val="40000"/>
              <a:lumOff val="60000"/>
            </a:schemeClr>
          </a:solid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إن الله تعالى لا يخلق شيء إلا وتكون هناك حكمة وفائدة من هذا المخلوق </a:t>
            </a:r>
          </a:p>
        </p:txBody>
      </p:sp>
      <p:pic>
        <p:nvPicPr>
          <p:cNvPr id="11" name="صورة 10">
            <a:extLst>
              <a:ext uri="{FF2B5EF4-FFF2-40B4-BE49-F238E27FC236}">
                <a16:creationId xmlns:a16="http://schemas.microsoft.com/office/drawing/2014/main" id="{4633B8CC-AE23-4D2C-AEB3-7201F6D2D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902" y="200215"/>
            <a:ext cx="3875270" cy="5369354"/>
          </a:xfrm>
          <a:prstGeom prst="rect">
            <a:avLst/>
          </a:prstGeom>
        </p:spPr>
      </p:pic>
      <p:sp>
        <p:nvSpPr>
          <p:cNvPr id="13" name="مستطيل 12">
            <a:extLst>
              <a:ext uri="{FF2B5EF4-FFF2-40B4-BE49-F238E27FC236}">
                <a16:creationId xmlns:a16="http://schemas.microsoft.com/office/drawing/2014/main" id="{284A91C6-DF8E-4579-A0D4-D10AD5B563C2}"/>
              </a:ext>
            </a:extLst>
          </p:cNvPr>
          <p:cNvSpPr/>
          <p:nvPr/>
        </p:nvSpPr>
        <p:spPr>
          <a:xfrm>
            <a:off x="1019331" y="5768275"/>
            <a:ext cx="10492951" cy="923330"/>
          </a:xfrm>
          <a:prstGeom prst="rect">
            <a:avLst/>
          </a:prstGeom>
          <a:solidFill>
            <a:schemeClr val="accent2">
              <a:lumMod val="60000"/>
              <a:lumOff val="40000"/>
            </a:schemeClr>
          </a:solidFill>
          <a:ln w="38100">
            <a:solidFill>
              <a:schemeClr val="tx1"/>
            </a:solidFill>
          </a:ln>
        </p:spPr>
        <p:txBody>
          <a:bodyPr wrap="squar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شاهدي المقطع المرئي التالي لتعرفي الجابة </a:t>
            </a:r>
          </a:p>
        </p:txBody>
      </p:sp>
    </p:spTree>
    <p:extLst>
      <p:ext uri="{BB962C8B-B14F-4D97-AF65-F5344CB8AC3E}">
        <p14:creationId xmlns:p14="http://schemas.microsoft.com/office/powerpoint/2010/main" val="251273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 Deadliest Being on Planet Earth – The Bacteriophage">
            <a:hlinkClick r:id="" action="ppaction://media"/>
            <a:extLst>
              <a:ext uri="{FF2B5EF4-FFF2-40B4-BE49-F238E27FC236}">
                <a16:creationId xmlns:a16="http://schemas.microsoft.com/office/drawing/2014/main" id="{D758DDB3-776D-435A-A109-E84EF3ED8F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1617377" cy="6858000"/>
          </a:xfrm>
          <a:prstGeom prst="rect">
            <a:avLst/>
          </a:prstGeom>
        </p:spPr>
      </p:pic>
    </p:spTree>
    <p:extLst>
      <p:ext uri="{BB962C8B-B14F-4D97-AF65-F5344CB8AC3E}">
        <p14:creationId xmlns:p14="http://schemas.microsoft.com/office/powerpoint/2010/main" val="37945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2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4EA603F9-15E2-4072-BDB8-48ED74028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9364" y="1223643"/>
            <a:ext cx="3151693" cy="4650892"/>
          </a:xfrm>
          <a:prstGeom prst="rect">
            <a:avLst/>
          </a:prstGeom>
        </p:spPr>
      </p:pic>
      <p:sp>
        <p:nvSpPr>
          <p:cNvPr id="3" name="مستطيل 2">
            <a:extLst>
              <a:ext uri="{FF2B5EF4-FFF2-40B4-BE49-F238E27FC236}">
                <a16:creationId xmlns:a16="http://schemas.microsoft.com/office/drawing/2014/main" id="{C6A9A4EA-D610-4811-B031-55D0C38A9950}"/>
              </a:ext>
            </a:extLst>
          </p:cNvPr>
          <p:cNvSpPr/>
          <p:nvPr/>
        </p:nvSpPr>
        <p:spPr>
          <a:xfrm>
            <a:off x="200234" y="3515913"/>
            <a:ext cx="8104317" cy="2308324"/>
          </a:xfrm>
          <a:prstGeom prst="rect">
            <a:avLst/>
          </a:prstGeom>
          <a:noFill/>
          <a:ln w="57150">
            <a:solidFill>
              <a:srgbClr val="00B0F0"/>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أقرئي في كتابكـِ المقرر عن </a:t>
            </a:r>
            <a:r>
              <a:rPr lang="ar-SA" sz="4800" b="0" cap="none" spc="0" dirty="0" err="1">
                <a:ln w="0"/>
                <a:solidFill>
                  <a:schemeClr val="tx1"/>
                </a:solidFill>
                <a:effectLst>
                  <a:outerShdw blurRad="38100" dist="19050" dir="2700000" algn="tl" rotWithShape="0">
                    <a:schemeClr val="dk1">
                      <a:alpha val="40000"/>
                    </a:schemeClr>
                  </a:outerShdw>
                </a:effectLst>
              </a:rPr>
              <a:t>البريونات</a:t>
            </a:r>
            <a:r>
              <a:rPr lang="ar-SA" sz="4800" b="0" cap="none" spc="0" dirty="0">
                <a:ln w="0"/>
                <a:solidFill>
                  <a:schemeClr val="tx1"/>
                </a:solidFill>
                <a:effectLst>
                  <a:outerShdw blurRad="38100" dist="19050" dir="2700000" algn="tl" rotWithShape="0">
                    <a:schemeClr val="dk1">
                      <a:alpha val="40000"/>
                    </a:schemeClr>
                  </a:outerShdw>
                </a:effectLst>
              </a:rPr>
              <a:t> ثم أكملي معي خريطة المفاهيم التالية عنها ولكي مني جزيل الشكر   </a:t>
            </a:r>
          </a:p>
        </p:txBody>
      </p:sp>
      <p:sp>
        <p:nvSpPr>
          <p:cNvPr id="4" name="مستطيل 3">
            <a:extLst>
              <a:ext uri="{FF2B5EF4-FFF2-40B4-BE49-F238E27FC236}">
                <a16:creationId xmlns:a16="http://schemas.microsoft.com/office/drawing/2014/main" id="{09C72B09-8E18-41F3-A639-298C3A12A6B4}"/>
              </a:ext>
            </a:extLst>
          </p:cNvPr>
          <p:cNvSpPr/>
          <p:nvPr/>
        </p:nvSpPr>
        <p:spPr>
          <a:xfrm>
            <a:off x="22938" y="21596"/>
            <a:ext cx="2117887" cy="646331"/>
          </a:xfrm>
          <a:prstGeom prst="rect">
            <a:avLst/>
          </a:prstGeom>
          <a:solidFill>
            <a:srgbClr val="00B050"/>
          </a:solid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قناة المعرفة  </a:t>
            </a:r>
          </a:p>
        </p:txBody>
      </p:sp>
      <p:sp>
        <p:nvSpPr>
          <p:cNvPr id="5" name="مستطيل 4">
            <a:extLst>
              <a:ext uri="{FF2B5EF4-FFF2-40B4-BE49-F238E27FC236}">
                <a16:creationId xmlns:a16="http://schemas.microsoft.com/office/drawing/2014/main" id="{45784951-49A1-4296-A67D-ACFF00772FD5}"/>
              </a:ext>
            </a:extLst>
          </p:cNvPr>
          <p:cNvSpPr/>
          <p:nvPr/>
        </p:nvSpPr>
        <p:spPr>
          <a:xfrm>
            <a:off x="200234" y="899616"/>
            <a:ext cx="8104317" cy="2308324"/>
          </a:xfrm>
          <a:prstGeom prst="rect">
            <a:avLst/>
          </a:prstGeom>
          <a:noFill/>
          <a:ln w="57150">
            <a:solidFill>
              <a:srgbClr val="00B0F0"/>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أهلا بكن عزيزاتي في برامج المنوعات صوت الكاميرا ومحدثتكن أروى سنسلط اليوم الضوء على ما يعرف </a:t>
            </a:r>
            <a:r>
              <a:rPr lang="ar-SA" sz="4800" b="0" cap="none" spc="0" dirty="0" err="1">
                <a:ln w="0"/>
                <a:solidFill>
                  <a:schemeClr val="tx1"/>
                </a:solidFill>
                <a:effectLst>
                  <a:outerShdw blurRad="38100" dist="19050" dir="2700000" algn="tl" rotWithShape="0">
                    <a:schemeClr val="dk1">
                      <a:alpha val="40000"/>
                    </a:schemeClr>
                  </a:outerShdw>
                </a:effectLst>
              </a:rPr>
              <a:t>بالبريونات</a:t>
            </a:r>
            <a:r>
              <a:rPr lang="ar-SA" sz="4800" b="0" cap="none" spc="0" dirty="0">
                <a:ln w="0"/>
                <a:solidFill>
                  <a:schemeClr val="tx1"/>
                </a:solidFill>
                <a:effectLst>
                  <a:outerShdw blurRad="38100" dist="19050" dir="2700000" algn="tl" rotWithShape="0">
                    <a:schemeClr val="dk1">
                      <a:alpha val="40000"/>
                    </a:schemeClr>
                  </a:outerShdw>
                </a:effectLst>
              </a:rPr>
              <a:t>   </a:t>
            </a:r>
          </a:p>
        </p:txBody>
      </p:sp>
      <p:sp>
        <p:nvSpPr>
          <p:cNvPr id="6" name="مستطيل 5">
            <a:extLst>
              <a:ext uri="{FF2B5EF4-FFF2-40B4-BE49-F238E27FC236}">
                <a16:creationId xmlns:a16="http://schemas.microsoft.com/office/drawing/2014/main" id="{D14E13DF-7F6C-4EE1-871B-E574245BA19F}"/>
              </a:ext>
            </a:extLst>
          </p:cNvPr>
          <p:cNvSpPr/>
          <p:nvPr/>
        </p:nvSpPr>
        <p:spPr>
          <a:xfrm>
            <a:off x="9536142" y="6102251"/>
            <a:ext cx="2331087" cy="584775"/>
          </a:xfrm>
          <a:prstGeom prst="rect">
            <a:avLst/>
          </a:prstGeom>
          <a:noFill/>
        </p:spPr>
        <p:txBody>
          <a:bodyPr wrap="none" lIns="91440" tIns="45720" rIns="91440" bIns="45720">
            <a:spAutoFit/>
          </a:bodyPr>
          <a:lstStyle/>
          <a:p>
            <a:pPr algn="ctr"/>
            <a:r>
              <a:rPr lang="ar-SA"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القراءة الموجهة</a:t>
            </a:r>
          </a:p>
        </p:txBody>
      </p:sp>
      <p:grpSp>
        <p:nvGrpSpPr>
          <p:cNvPr id="7" name="مجموعة 6">
            <a:extLst>
              <a:ext uri="{FF2B5EF4-FFF2-40B4-BE49-F238E27FC236}">
                <a16:creationId xmlns:a16="http://schemas.microsoft.com/office/drawing/2014/main" id="{FA657C71-9E7A-423F-9487-6B931246153E}"/>
              </a:ext>
            </a:extLst>
          </p:cNvPr>
          <p:cNvGrpSpPr/>
          <p:nvPr/>
        </p:nvGrpSpPr>
        <p:grpSpPr>
          <a:xfrm>
            <a:off x="9536142" y="9784"/>
            <a:ext cx="2632920" cy="1213859"/>
            <a:chOff x="11225" y="1"/>
            <a:chExt cx="2632920" cy="1213859"/>
          </a:xfrm>
        </p:grpSpPr>
        <p:pic>
          <p:nvPicPr>
            <p:cNvPr id="8" name="Picture 2" descr="clock animated gif pic">
              <a:extLst>
                <a:ext uri="{FF2B5EF4-FFF2-40B4-BE49-F238E27FC236}">
                  <a16:creationId xmlns:a16="http://schemas.microsoft.com/office/drawing/2014/main" id="{37655339-0C6A-43B6-AE8D-3E7D40F4C45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5" y="1"/>
              <a:ext cx="1572493" cy="1213859"/>
            </a:xfrm>
            <a:prstGeom prst="rect">
              <a:avLst/>
            </a:prstGeom>
            <a:noFill/>
            <a:extLst>
              <a:ext uri="{909E8E84-426E-40DD-AFC4-6F175D3DCCD1}">
                <a14:hiddenFill xmlns:a14="http://schemas.microsoft.com/office/drawing/2010/main">
                  <a:solidFill>
                    <a:srgbClr val="FFFFFF"/>
                  </a:solidFill>
                </a14:hiddenFill>
              </a:ext>
            </a:extLst>
          </p:spPr>
        </p:pic>
        <p:sp>
          <p:nvSpPr>
            <p:cNvPr id="9" name="مستطيل 8">
              <a:extLst>
                <a:ext uri="{FF2B5EF4-FFF2-40B4-BE49-F238E27FC236}">
                  <a16:creationId xmlns:a16="http://schemas.microsoft.com/office/drawing/2014/main" id="{536CA2B5-2A8A-4505-8A44-1E731D1496A6}"/>
                </a:ext>
              </a:extLst>
            </p:cNvPr>
            <p:cNvSpPr/>
            <p:nvPr/>
          </p:nvSpPr>
          <p:spPr>
            <a:xfrm>
              <a:off x="1536149" y="116632"/>
              <a:ext cx="1107996" cy="954107"/>
            </a:xfrm>
            <a:prstGeom prst="rect">
              <a:avLst/>
            </a:prstGeom>
            <a:noFill/>
          </p:spPr>
          <p:txBody>
            <a:bodyPr wrap="none" lIns="91440" tIns="45720" rIns="91440" bIns="45720">
              <a:spAutoFit/>
            </a:bodyPr>
            <a:lstStyle/>
            <a:p>
              <a:pPr algn="ctr"/>
              <a:r>
                <a:rPr lang="ar-SA" sz="2800" dirty="0">
                  <a:ln w="0"/>
                  <a:effectLst>
                    <a:outerShdw blurRad="38100" dist="19050" dir="2700000" algn="tl" rotWithShape="0">
                      <a:schemeClr val="dk1">
                        <a:alpha val="40000"/>
                      </a:schemeClr>
                    </a:outerShdw>
                  </a:effectLst>
                </a:rPr>
                <a:t>الزمن </a:t>
              </a:r>
            </a:p>
            <a:p>
              <a:pPr algn="ctr"/>
              <a:r>
                <a:rPr lang="en-US" sz="2800" b="0" cap="none" spc="0" dirty="0">
                  <a:ln w="0"/>
                  <a:solidFill>
                    <a:schemeClr val="tx1"/>
                  </a:solidFill>
                  <a:effectLst>
                    <a:outerShdw blurRad="38100" dist="19050" dir="2700000" algn="tl" rotWithShape="0">
                      <a:schemeClr val="dk1">
                        <a:alpha val="40000"/>
                      </a:schemeClr>
                    </a:outerShdw>
                  </a:effectLst>
                </a:rPr>
                <a:t>5</a:t>
              </a:r>
              <a:r>
                <a:rPr lang="ar-SA" sz="2800" b="0" cap="none" spc="0" dirty="0">
                  <a:ln w="0"/>
                  <a:solidFill>
                    <a:schemeClr val="tx1"/>
                  </a:solidFill>
                  <a:effectLst>
                    <a:outerShdw blurRad="38100" dist="19050" dir="2700000" algn="tl" rotWithShape="0">
                      <a:schemeClr val="dk1">
                        <a:alpha val="40000"/>
                      </a:schemeClr>
                    </a:outerShdw>
                  </a:effectLst>
                </a:rPr>
                <a:t>:دقيقة </a:t>
              </a:r>
            </a:p>
          </p:txBody>
        </p:sp>
      </p:grpSp>
    </p:spTree>
    <p:extLst>
      <p:ext uri="{BB962C8B-B14F-4D97-AF65-F5344CB8AC3E}">
        <p14:creationId xmlns:p14="http://schemas.microsoft.com/office/powerpoint/2010/main" val="9252883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720B89CF-B4C9-419C-8882-13561259B2E6}"/>
              </a:ext>
            </a:extLst>
          </p:cNvPr>
          <p:cNvSpPr/>
          <p:nvPr/>
        </p:nvSpPr>
        <p:spPr>
          <a:xfrm>
            <a:off x="286816" y="199725"/>
            <a:ext cx="10700974" cy="1323439"/>
          </a:xfrm>
          <a:prstGeom prst="rect">
            <a:avLst/>
          </a:prstGeom>
          <a:solidFill>
            <a:srgbClr val="BFFEFE"/>
          </a:solidFill>
          <a:ln w="38100">
            <a:solidFill>
              <a:schemeClr val="tx1"/>
            </a:solidFill>
          </a:ln>
        </p:spPr>
        <p:txBody>
          <a:bodyPr wrap="square" lIns="91440" tIns="45720" rIns="91440" bIns="45720">
            <a:spAutoFit/>
          </a:bodyPr>
          <a:lstStyle/>
          <a:p>
            <a:pPr algn="ctr"/>
            <a:r>
              <a:rPr lang="ar-SA" sz="4000" dirty="0">
                <a:ln w="0"/>
                <a:effectLst>
                  <a:outerShdw blurRad="38100" dist="19050" dir="2700000" algn="tl" rotWithShape="0">
                    <a:schemeClr val="dk1">
                      <a:alpha val="40000"/>
                    </a:schemeClr>
                  </a:outerShdw>
                </a:effectLst>
              </a:rPr>
              <a:t>أقرئي في كتابكـِ المقرر عن </a:t>
            </a:r>
            <a:r>
              <a:rPr lang="ar-SA" sz="4000" dirty="0" err="1">
                <a:ln w="0"/>
                <a:effectLst>
                  <a:outerShdw blurRad="38100" dist="19050" dir="2700000" algn="tl" rotWithShape="0">
                    <a:schemeClr val="dk1">
                      <a:alpha val="40000"/>
                    </a:schemeClr>
                  </a:outerShdw>
                </a:effectLst>
              </a:rPr>
              <a:t>البريونات</a:t>
            </a:r>
            <a:r>
              <a:rPr lang="ar-SA" sz="4000" dirty="0">
                <a:ln w="0"/>
                <a:effectLst>
                  <a:outerShdw blurRad="38100" dist="19050" dir="2700000" algn="tl" rotWithShape="0">
                    <a:schemeClr val="dk1">
                      <a:alpha val="40000"/>
                    </a:schemeClr>
                  </a:outerShdw>
                </a:effectLst>
              </a:rPr>
              <a:t> ثم </a:t>
            </a:r>
            <a:r>
              <a:rPr lang="ar-SA" sz="4000" b="0" cap="none" spc="0" dirty="0">
                <a:ln w="0"/>
                <a:solidFill>
                  <a:schemeClr val="tx1"/>
                </a:solidFill>
                <a:effectLst>
                  <a:outerShdw blurRad="38100" dist="19050" dir="2700000" algn="tl" rotWithShape="0">
                    <a:schemeClr val="dk1">
                      <a:alpha val="40000"/>
                    </a:schemeClr>
                  </a:outerShdw>
                </a:effectLst>
              </a:rPr>
              <a:t>أكتبي المعلومات الناقصة تحت كل صورة ليكتمل التحقيق المصور عن </a:t>
            </a:r>
            <a:r>
              <a:rPr lang="ar-SA" sz="4000" b="0" cap="none" spc="0" dirty="0" err="1">
                <a:ln w="0"/>
                <a:solidFill>
                  <a:schemeClr val="tx1"/>
                </a:solidFill>
                <a:effectLst>
                  <a:outerShdw blurRad="38100" dist="19050" dir="2700000" algn="tl" rotWithShape="0">
                    <a:schemeClr val="dk1">
                      <a:alpha val="40000"/>
                    </a:schemeClr>
                  </a:outerShdw>
                </a:effectLst>
              </a:rPr>
              <a:t>البريونات</a:t>
            </a:r>
            <a:r>
              <a:rPr lang="ar-SA" sz="4000" b="0" cap="none" spc="0" dirty="0">
                <a:ln w="0"/>
                <a:solidFill>
                  <a:schemeClr val="tx1"/>
                </a:solidFill>
                <a:effectLst>
                  <a:outerShdw blurRad="38100" dist="19050" dir="2700000" algn="tl" rotWithShape="0">
                    <a:schemeClr val="dk1">
                      <a:alpha val="40000"/>
                    </a:schemeClr>
                  </a:outerShdw>
                </a:effectLst>
              </a:rPr>
              <a:t>  </a:t>
            </a:r>
          </a:p>
        </p:txBody>
      </p:sp>
      <p:sp>
        <p:nvSpPr>
          <p:cNvPr id="3" name="مستطيل مستدير الزوايا 3">
            <a:extLst>
              <a:ext uri="{FF2B5EF4-FFF2-40B4-BE49-F238E27FC236}">
                <a16:creationId xmlns:a16="http://schemas.microsoft.com/office/drawing/2014/main" id="{031C04B9-F203-44F0-9FD4-BF56F8F64C82}"/>
              </a:ext>
            </a:extLst>
          </p:cNvPr>
          <p:cNvSpPr/>
          <p:nvPr/>
        </p:nvSpPr>
        <p:spPr>
          <a:xfrm>
            <a:off x="10218210" y="1680535"/>
            <a:ext cx="1584000" cy="851297"/>
          </a:xfrm>
          <a:prstGeom prst="roundRect">
            <a:avLst/>
          </a:prstGeom>
          <a:solidFill>
            <a:srgbClr val="FFC5BB"/>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تعريفها</a:t>
            </a:r>
          </a:p>
        </p:txBody>
      </p:sp>
      <p:sp>
        <p:nvSpPr>
          <p:cNvPr id="4" name="مستطيل مستدير الزوايا 4">
            <a:extLst>
              <a:ext uri="{FF2B5EF4-FFF2-40B4-BE49-F238E27FC236}">
                <a16:creationId xmlns:a16="http://schemas.microsoft.com/office/drawing/2014/main" id="{2297B456-11A3-410E-BCE2-014116ACDDDC}"/>
              </a:ext>
            </a:extLst>
          </p:cNvPr>
          <p:cNvSpPr/>
          <p:nvPr/>
        </p:nvSpPr>
        <p:spPr>
          <a:xfrm>
            <a:off x="7408535" y="1717531"/>
            <a:ext cx="1620000" cy="851297"/>
          </a:xfrm>
          <a:prstGeom prst="roundRect">
            <a:avLst/>
          </a:prstGeom>
          <a:solidFill>
            <a:srgbClr val="FFC5BB"/>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أسبابها</a:t>
            </a:r>
          </a:p>
        </p:txBody>
      </p:sp>
      <p:sp>
        <p:nvSpPr>
          <p:cNvPr id="5" name="مستطيل 4">
            <a:extLst>
              <a:ext uri="{FF2B5EF4-FFF2-40B4-BE49-F238E27FC236}">
                <a16:creationId xmlns:a16="http://schemas.microsoft.com/office/drawing/2014/main" id="{C42460B0-65A2-4CF5-851B-A9CF7E2403E0}"/>
              </a:ext>
            </a:extLst>
          </p:cNvPr>
          <p:cNvSpPr/>
          <p:nvPr/>
        </p:nvSpPr>
        <p:spPr>
          <a:xfrm>
            <a:off x="454041" y="1779400"/>
            <a:ext cx="5337869" cy="707886"/>
          </a:xfrm>
          <a:prstGeom prst="rect">
            <a:avLst/>
          </a:prstGeom>
          <a:solidFill>
            <a:srgbClr val="FFC5BB"/>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أشهر الأمراض الناتجة عنها </a:t>
            </a:r>
          </a:p>
        </p:txBody>
      </p:sp>
      <p:sp>
        <p:nvSpPr>
          <p:cNvPr id="6" name="مربع نص 5">
            <a:extLst>
              <a:ext uri="{FF2B5EF4-FFF2-40B4-BE49-F238E27FC236}">
                <a16:creationId xmlns:a16="http://schemas.microsoft.com/office/drawing/2014/main" id="{842D9059-2DFF-49BC-8B34-1588D193C365}"/>
              </a:ext>
            </a:extLst>
          </p:cNvPr>
          <p:cNvSpPr txBox="1"/>
          <p:nvPr/>
        </p:nvSpPr>
        <p:spPr>
          <a:xfrm>
            <a:off x="10200210" y="2621099"/>
            <a:ext cx="1620000" cy="1260000"/>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7" name="مربع نص 6">
            <a:extLst>
              <a:ext uri="{FF2B5EF4-FFF2-40B4-BE49-F238E27FC236}">
                <a16:creationId xmlns:a16="http://schemas.microsoft.com/office/drawing/2014/main" id="{E0728873-757D-4A12-83A0-D79F50DF14C2}"/>
              </a:ext>
            </a:extLst>
          </p:cNvPr>
          <p:cNvSpPr txBox="1"/>
          <p:nvPr/>
        </p:nvSpPr>
        <p:spPr>
          <a:xfrm>
            <a:off x="7408535" y="2664303"/>
            <a:ext cx="1620000" cy="1260000"/>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8" name="مربع نص 7">
            <a:extLst>
              <a:ext uri="{FF2B5EF4-FFF2-40B4-BE49-F238E27FC236}">
                <a16:creationId xmlns:a16="http://schemas.microsoft.com/office/drawing/2014/main" id="{4EE3026F-1113-41F2-9151-DC708E025FCC}"/>
              </a:ext>
            </a:extLst>
          </p:cNvPr>
          <p:cNvSpPr txBox="1"/>
          <p:nvPr/>
        </p:nvSpPr>
        <p:spPr>
          <a:xfrm>
            <a:off x="548757" y="2664303"/>
            <a:ext cx="5337869" cy="1260000"/>
          </a:xfrm>
          <a:prstGeom prst="roundRect">
            <a:avLst/>
          </a:prstGeom>
          <a:blipFill dpi="0" rotWithShape="1">
            <a:blip r:embed="rId4">
              <a:extLst>
                <a:ext uri="{28A0092B-C50C-407E-A947-70E740481C1C}">
                  <a14:useLocalDpi xmlns:a14="http://schemas.microsoft.com/office/drawing/2010/main" val="0"/>
                </a:ext>
              </a:extLst>
            </a:blip>
            <a:srcRect/>
            <a:stretch>
              <a:fillRect l="-47118"/>
            </a:stretch>
          </a:blipFill>
          <a:ln w="38100">
            <a:solidFill>
              <a:schemeClr val="tx1"/>
            </a:solidFill>
          </a:ln>
        </p:spPr>
        <p:txBody>
          <a:bodyPr wrap="square" rtlCol="1">
            <a:spAutoFit/>
          </a:bodyPr>
          <a:lstStyle/>
          <a:p>
            <a:endParaRPr lang="ar-SA" dirty="0"/>
          </a:p>
        </p:txBody>
      </p:sp>
      <p:sp>
        <p:nvSpPr>
          <p:cNvPr id="10" name="مستطيل 9">
            <a:extLst>
              <a:ext uri="{FF2B5EF4-FFF2-40B4-BE49-F238E27FC236}">
                <a16:creationId xmlns:a16="http://schemas.microsoft.com/office/drawing/2014/main" id="{1368D6A8-028D-4A3F-930B-9BD42AE7E172}"/>
              </a:ext>
            </a:extLst>
          </p:cNvPr>
          <p:cNvSpPr/>
          <p:nvPr/>
        </p:nvSpPr>
        <p:spPr>
          <a:xfrm>
            <a:off x="10659497" y="304896"/>
            <a:ext cx="1451038" cy="830997"/>
          </a:xfrm>
          <a:prstGeom prst="rect">
            <a:avLst/>
          </a:prstGeom>
          <a:solidFill>
            <a:srgbClr val="FFFF00"/>
          </a:solidFill>
        </p:spPr>
        <p:txBody>
          <a:bodyPr wrap="none" lIns="91440" tIns="45720" rIns="91440" bIns="45720">
            <a:spAutoFit/>
          </a:bodyPr>
          <a:lstStyle/>
          <a:p>
            <a:pPr algn="ctr"/>
            <a:r>
              <a:rPr lang="ar-SA" sz="2400" b="0" cap="none" spc="0" dirty="0" err="1">
                <a:ln w="0"/>
                <a:solidFill>
                  <a:schemeClr val="tx1"/>
                </a:solidFill>
                <a:effectLst>
                  <a:outerShdw blurRad="38100" dist="19050" dir="2700000" algn="tl" rotWithShape="0">
                    <a:schemeClr val="dk1">
                      <a:alpha val="40000"/>
                    </a:schemeClr>
                  </a:outerShdw>
                </a:effectLst>
              </a:rPr>
              <a:t>استيراتيجية</a:t>
            </a:r>
            <a:r>
              <a:rPr lang="ar-SA" sz="2400" b="0" cap="none" spc="0" dirty="0">
                <a:ln w="0"/>
                <a:solidFill>
                  <a:schemeClr val="tx1"/>
                </a:solidFill>
                <a:effectLst>
                  <a:outerShdw blurRad="38100" dist="19050" dir="2700000" algn="tl" rotWithShape="0">
                    <a:schemeClr val="dk1">
                      <a:alpha val="40000"/>
                    </a:schemeClr>
                  </a:outerShdw>
                </a:effectLst>
              </a:rPr>
              <a:t> </a:t>
            </a:r>
          </a:p>
          <a:p>
            <a:pPr algn="ctr"/>
            <a:r>
              <a:rPr lang="ar-SA" sz="2400" dirty="0">
                <a:ln w="0"/>
                <a:effectLst>
                  <a:outerShdw blurRad="38100" dist="19050" dir="2700000" algn="tl" rotWithShape="0">
                    <a:schemeClr val="dk1">
                      <a:alpha val="40000"/>
                    </a:schemeClr>
                  </a:outerShdw>
                </a:effectLst>
              </a:rPr>
              <a:t>قراءة الصور</a:t>
            </a:r>
            <a:endParaRPr lang="ar-SA" sz="2400" b="0" cap="none" spc="0" dirty="0">
              <a:ln w="0"/>
              <a:solidFill>
                <a:schemeClr val="tx1"/>
              </a:solidFill>
              <a:effectLst>
                <a:outerShdw blurRad="38100" dist="19050" dir="2700000" algn="tl" rotWithShape="0">
                  <a:schemeClr val="dk1">
                    <a:alpha val="40000"/>
                  </a:schemeClr>
                </a:outerShdw>
              </a:effectLst>
            </a:endParaRPr>
          </a:p>
        </p:txBody>
      </p:sp>
      <p:sp>
        <p:nvSpPr>
          <p:cNvPr id="11" name="مستطيل 10">
            <a:extLst>
              <a:ext uri="{FF2B5EF4-FFF2-40B4-BE49-F238E27FC236}">
                <a16:creationId xmlns:a16="http://schemas.microsoft.com/office/drawing/2014/main" id="{9D3868DE-2063-4307-A074-40534AA188F2}"/>
              </a:ext>
            </a:extLst>
          </p:cNvPr>
          <p:cNvSpPr/>
          <p:nvPr/>
        </p:nvSpPr>
        <p:spPr>
          <a:xfrm>
            <a:off x="10040626" y="4071093"/>
            <a:ext cx="1874231" cy="1815882"/>
          </a:xfrm>
          <a:prstGeom prst="rect">
            <a:avLst/>
          </a:prstGeom>
          <a:noFill/>
          <a:ln w="38100">
            <a:solidFill>
              <a:schemeClr val="tx1"/>
            </a:solidFill>
          </a:ln>
        </p:spPr>
        <p:txBody>
          <a:bodyPr wrap="non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a:t>
            </a:r>
          </a:p>
          <a:p>
            <a:pPr algn="ctr"/>
            <a:r>
              <a:rPr lang="ar-SA" sz="2800" dirty="0">
                <a:ln w="0"/>
                <a:effectLst>
                  <a:outerShdw blurRad="38100" dist="19050" dir="2700000" algn="tl" rotWithShape="0">
                    <a:schemeClr val="dk1">
                      <a:alpha val="40000"/>
                    </a:schemeClr>
                  </a:outerShdw>
                </a:effectLst>
              </a:rPr>
              <a:t>................</a:t>
            </a:r>
          </a:p>
          <a:p>
            <a:pPr algn="ctr"/>
            <a:r>
              <a:rPr lang="ar-SA" sz="2800" b="0" cap="none" spc="0" dirty="0">
                <a:ln w="0"/>
                <a:solidFill>
                  <a:schemeClr val="tx1"/>
                </a:solidFill>
                <a:effectLst>
                  <a:outerShdw blurRad="38100" dist="19050" dir="2700000" algn="tl" rotWithShape="0">
                    <a:schemeClr val="dk1">
                      <a:alpha val="40000"/>
                    </a:schemeClr>
                  </a:outerShdw>
                </a:effectLst>
              </a:rPr>
              <a:t>.................</a:t>
            </a:r>
          </a:p>
          <a:p>
            <a:pPr algn="ctr"/>
            <a:r>
              <a:rPr lang="ar-SA" sz="2800" dirty="0">
                <a:ln w="0"/>
                <a:effectLst>
                  <a:outerShdw blurRad="38100" dist="19050" dir="2700000" algn="tl" rotWithShape="0">
                    <a:schemeClr val="dk1">
                      <a:alpha val="40000"/>
                    </a:schemeClr>
                  </a:outerShdw>
                </a:effectLst>
              </a:rPr>
              <a:t>.................</a:t>
            </a:r>
            <a:endParaRPr lang="ar-SA" sz="2800" b="0" cap="none" spc="0" dirty="0">
              <a:ln w="0"/>
              <a:solidFill>
                <a:schemeClr val="tx1"/>
              </a:solidFill>
              <a:effectLst>
                <a:outerShdw blurRad="38100" dist="19050" dir="2700000" algn="tl" rotWithShape="0">
                  <a:schemeClr val="dk1">
                    <a:alpha val="40000"/>
                  </a:schemeClr>
                </a:outerShdw>
              </a:effectLst>
            </a:endParaRPr>
          </a:p>
        </p:txBody>
      </p:sp>
      <p:sp>
        <p:nvSpPr>
          <p:cNvPr id="12" name="مستطيل 11">
            <a:extLst>
              <a:ext uri="{FF2B5EF4-FFF2-40B4-BE49-F238E27FC236}">
                <a16:creationId xmlns:a16="http://schemas.microsoft.com/office/drawing/2014/main" id="{D51142AD-73DD-4DCD-A550-24AF713FEDD5}"/>
              </a:ext>
            </a:extLst>
          </p:cNvPr>
          <p:cNvSpPr/>
          <p:nvPr/>
        </p:nvSpPr>
        <p:spPr>
          <a:xfrm>
            <a:off x="6652776" y="4115252"/>
            <a:ext cx="2915405" cy="1815882"/>
          </a:xfrm>
          <a:prstGeom prst="rect">
            <a:avLst/>
          </a:prstGeom>
          <a:noFill/>
          <a:ln w="38100">
            <a:solidFill>
              <a:schemeClr val="tx1"/>
            </a:solidFill>
          </a:ln>
        </p:spPr>
        <p:txBody>
          <a:bodyPr wrap="squar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a:t>
            </a:r>
          </a:p>
          <a:p>
            <a:pPr algn="ctr"/>
            <a:r>
              <a:rPr lang="ar-SA" sz="2800" dirty="0">
                <a:ln w="0"/>
                <a:effectLst>
                  <a:outerShdw blurRad="38100" dist="19050" dir="2700000" algn="tl" rotWithShape="0">
                    <a:schemeClr val="dk1">
                      <a:alpha val="40000"/>
                    </a:schemeClr>
                  </a:outerShdw>
                </a:effectLst>
              </a:rPr>
              <a:t>...........................</a:t>
            </a:r>
          </a:p>
          <a:p>
            <a:pPr algn="ctr"/>
            <a:r>
              <a:rPr lang="ar-SA" sz="2800" b="0" cap="none" spc="0" dirty="0">
                <a:ln w="0"/>
                <a:solidFill>
                  <a:schemeClr val="tx1"/>
                </a:solidFill>
                <a:effectLst>
                  <a:outerShdw blurRad="38100" dist="19050" dir="2700000" algn="tl" rotWithShape="0">
                    <a:schemeClr val="dk1">
                      <a:alpha val="40000"/>
                    </a:schemeClr>
                  </a:outerShdw>
                </a:effectLst>
              </a:rPr>
              <a:t>..........................</a:t>
            </a:r>
          </a:p>
          <a:p>
            <a:pPr algn="ctr"/>
            <a:r>
              <a:rPr lang="ar-SA" sz="2800" dirty="0">
                <a:ln w="0"/>
                <a:effectLst>
                  <a:outerShdw blurRad="38100" dist="19050" dir="2700000" algn="tl" rotWithShape="0">
                    <a:schemeClr val="dk1">
                      <a:alpha val="40000"/>
                    </a:schemeClr>
                  </a:outerShdw>
                </a:effectLst>
              </a:rPr>
              <a:t>...........................</a:t>
            </a:r>
            <a:endParaRPr lang="ar-SA" sz="2800" b="0" cap="none" spc="0" dirty="0">
              <a:ln w="0"/>
              <a:solidFill>
                <a:schemeClr val="tx1"/>
              </a:solidFill>
              <a:effectLst>
                <a:outerShdw blurRad="38100" dist="19050" dir="2700000" algn="tl" rotWithShape="0">
                  <a:schemeClr val="dk1">
                    <a:alpha val="40000"/>
                  </a:schemeClr>
                </a:outerShdw>
              </a:effectLst>
            </a:endParaRPr>
          </a:p>
        </p:txBody>
      </p:sp>
      <p:sp>
        <p:nvSpPr>
          <p:cNvPr id="13" name="مستطيل 12">
            <a:extLst>
              <a:ext uri="{FF2B5EF4-FFF2-40B4-BE49-F238E27FC236}">
                <a16:creationId xmlns:a16="http://schemas.microsoft.com/office/drawing/2014/main" id="{CC855201-D7E2-44DB-A892-DA233A5400C1}"/>
              </a:ext>
            </a:extLst>
          </p:cNvPr>
          <p:cNvSpPr/>
          <p:nvPr/>
        </p:nvSpPr>
        <p:spPr>
          <a:xfrm>
            <a:off x="548757" y="4101320"/>
            <a:ext cx="5243153" cy="1815882"/>
          </a:xfrm>
          <a:prstGeom prst="rect">
            <a:avLst/>
          </a:prstGeom>
          <a:noFill/>
          <a:ln w="38100">
            <a:solidFill>
              <a:schemeClr val="tx1"/>
            </a:solidFill>
          </a:ln>
        </p:spPr>
        <p:txBody>
          <a:bodyPr wrap="squar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a:t>
            </a:r>
          </a:p>
          <a:p>
            <a:pPr algn="ctr"/>
            <a:r>
              <a:rPr lang="ar-SA" sz="2800" dirty="0">
                <a:ln w="0"/>
                <a:effectLst>
                  <a:outerShdw blurRad="38100" dist="19050" dir="2700000" algn="tl" rotWithShape="0">
                    <a:schemeClr val="dk1">
                      <a:alpha val="40000"/>
                    </a:schemeClr>
                  </a:outerShdw>
                </a:effectLst>
              </a:rPr>
              <a:t>...........................</a:t>
            </a:r>
          </a:p>
          <a:p>
            <a:pPr algn="ctr"/>
            <a:r>
              <a:rPr lang="ar-SA" sz="2800" b="0" cap="none" spc="0" dirty="0">
                <a:ln w="0"/>
                <a:solidFill>
                  <a:schemeClr val="tx1"/>
                </a:solidFill>
                <a:effectLst>
                  <a:outerShdw blurRad="38100" dist="19050" dir="2700000" algn="tl" rotWithShape="0">
                    <a:schemeClr val="dk1">
                      <a:alpha val="40000"/>
                    </a:schemeClr>
                  </a:outerShdw>
                </a:effectLst>
              </a:rPr>
              <a:t>..........................</a:t>
            </a:r>
          </a:p>
          <a:p>
            <a:pPr algn="ctr"/>
            <a:r>
              <a:rPr lang="ar-SA" sz="2800" dirty="0">
                <a:ln w="0"/>
                <a:effectLst>
                  <a:outerShdw blurRad="38100" dist="19050" dir="2700000" algn="tl" rotWithShape="0">
                    <a:schemeClr val="dk1">
                      <a:alpha val="40000"/>
                    </a:schemeClr>
                  </a:outerShdw>
                </a:effectLst>
              </a:rPr>
              <a:t>...........................</a:t>
            </a:r>
            <a:endParaRPr lang="ar-SA"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632350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518A5025-6BFB-43C5-A475-C1B4D99902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275" y="1288424"/>
            <a:ext cx="3974549" cy="5594528"/>
          </a:xfrm>
          <a:prstGeom prst="rect">
            <a:avLst/>
          </a:prstGeom>
        </p:spPr>
      </p:pic>
      <p:sp>
        <p:nvSpPr>
          <p:cNvPr id="3" name="مستطيل 2">
            <a:extLst>
              <a:ext uri="{FF2B5EF4-FFF2-40B4-BE49-F238E27FC236}">
                <a16:creationId xmlns:a16="http://schemas.microsoft.com/office/drawing/2014/main" id="{04CDC993-D3BB-4C1E-8236-E9EA005EDE8A}"/>
              </a:ext>
            </a:extLst>
          </p:cNvPr>
          <p:cNvSpPr/>
          <p:nvPr/>
        </p:nvSpPr>
        <p:spPr>
          <a:xfrm>
            <a:off x="4208686" y="3823374"/>
            <a:ext cx="6229205" cy="2308324"/>
          </a:xfrm>
          <a:prstGeom prst="rect">
            <a:avLst/>
          </a:prstGeom>
          <a:solidFill>
            <a:schemeClr val="accent5">
              <a:lumMod val="60000"/>
              <a:lumOff val="40000"/>
            </a:schemeClr>
          </a:solidFill>
          <a:ln w="38100">
            <a:solidFill>
              <a:schemeClr val="tx1"/>
            </a:solidFill>
          </a:ln>
        </p:spPr>
        <p:txBody>
          <a:bodyPr wrap="square" lIns="91440" tIns="45720" rIns="91440" bIns="45720">
            <a:spAutoFit/>
          </a:bodyPr>
          <a:lstStyle/>
          <a:p>
            <a:pPr algn="ctr"/>
            <a:r>
              <a:rPr lang="ar-SA" sz="4800" b="0" cap="none" spc="0" dirty="0">
                <a:ln w="0"/>
                <a:solidFill>
                  <a:schemeClr val="tx1"/>
                </a:solidFill>
                <a:effectLst>
                  <a:outerShdw blurRad="38100" dist="19050" dir="2700000" algn="tl" rotWithShape="0">
                    <a:schemeClr val="dk1">
                      <a:alpha val="40000"/>
                    </a:schemeClr>
                  </a:outerShdw>
                </a:effectLst>
              </a:rPr>
              <a:t>مرحبا بكن مشاهداتي الكريمات </a:t>
            </a:r>
          </a:p>
          <a:p>
            <a:pPr algn="ctr"/>
            <a:r>
              <a:rPr lang="ar-SA" sz="4800" b="0" cap="none" spc="0" dirty="0">
                <a:ln w="0"/>
                <a:solidFill>
                  <a:schemeClr val="tx1"/>
                </a:solidFill>
                <a:effectLst>
                  <a:outerShdw blurRad="38100" dist="19050" dir="2700000" algn="tl" rotWithShape="0">
                    <a:schemeClr val="dk1">
                      <a:alpha val="40000"/>
                    </a:schemeClr>
                  </a:outerShdw>
                </a:effectLst>
              </a:rPr>
              <a:t>في برامج المسابقات </a:t>
            </a:r>
          </a:p>
          <a:p>
            <a:pPr algn="ctr"/>
            <a:r>
              <a:rPr lang="ar-SA" sz="4800" b="0" cap="none" spc="0" dirty="0">
                <a:ln w="0"/>
                <a:solidFill>
                  <a:schemeClr val="tx1"/>
                </a:solidFill>
                <a:effectLst>
                  <a:outerShdw blurRad="38100" dist="19050" dir="2700000" algn="tl" rotWithShape="0">
                    <a:schemeClr val="dk1">
                      <a:alpha val="40000"/>
                    </a:schemeClr>
                  </a:outerShdw>
                </a:effectLst>
              </a:rPr>
              <a:t>(من سيربح الكوبون)</a:t>
            </a:r>
          </a:p>
        </p:txBody>
      </p:sp>
      <p:grpSp>
        <p:nvGrpSpPr>
          <p:cNvPr id="4" name="مجموعة 3">
            <a:extLst>
              <a:ext uri="{FF2B5EF4-FFF2-40B4-BE49-F238E27FC236}">
                <a16:creationId xmlns:a16="http://schemas.microsoft.com/office/drawing/2014/main" id="{03BF92E9-12C9-4BEB-BE59-698B6F02E7BE}"/>
              </a:ext>
            </a:extLst>
          </p:cNvPr>
          <p:cNvGrpSpPr/>
          <p:nvPr/>
        </p:nvGrpSpPr>
        <p:grpSpPr>
          <a:xfrm>
            <a:off x="5561481" y="872937"/>
            <a:ext cx="3354015" cy="2723830"/>
            <a:chOff x="3635896" y="1785010"/>
            <a:chExt cx="2520000" cy="2723830"/>
          </a:xfrm>
        </p:grpSpPr>
        <p:sp>
          <p:nvSpPr>
            <p:cNvPr id="5" name="شكل بيضاوي 4">
              <a:extLst>
                <a:ext uri="{FF2B5EF4-FFF2-40B4-BE49-F238E27FC236}">
                  <a16:creationId xmlns:a16="http://schemas.microsoft.com/office/drawing/2014/main" id="{4F32EFF6-4C56-41C7-9124-4CD55D58A23B}"/>
                </a:ext>
              </a:extLst>
            </p:cNvPr>
            <p:cNvSpPr/>
            <p:nvPr/>
          </p:nvSpPr>
          <p:spPr>
            <a:xfrm>
              <a:off x="3635896" y="1988840"/>
              <a:ext cx="2520000" cy="2520000"/>
            </a:xfrm>
            <a:prstGeom prst="ellipse">
              <a:avLst/>
            </a:prstGeom>
            <a:solidFill>
              <a:schemeClr val="accent5">
                <a:lumMod val="75000"/>
              </a:schemeClr>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4A3AFE83-3286-4078-9412-F467997CA8EA}"/>
                </a:ext>
              </a:extLst>
            </p:cNvPr>
            <p:cNvSpPr/>
            <p:nvPr/>
          </p:nvSpPr>
          <p:spPr>
            <a:xfrm>
              <a:off x="3905895" y="2348880"/>
              <a:ext cx="1980000" cy="1800000"/>
            </a:xfrm>
            <a:prstGeom prst="ellipse">
              <a:avLst/>
            </a:prstGeom>
            <a:blipFill>
              <a:blip r:embed="rId3"/>
              <a:tile tx="0" ty="0" sx="100000" sy="100000" flip="none" algn="tl"/>
            </a:blipFill>
            <a:effectLst>
              <a:glow rad="101600">
                <a:schemeClr val="bg1">
                  <a:alpha val="60000"/>
                </a:schemeClr>
              </a:glow>
            </a:effectLst>
          </p:spPr>
          <p:txBody>
            <a:bodyPr wrap="none" lIns="91440" tIns="45720" rIns="91440" bIns="45720">
              <a:spAutoFit/>
            </a:bodyPr>
            <a:lstStyle/>
            <a:p>
              <a:pPr algn="ctr"/>
              <a:r>
                <a:rPr lang="ar-SA" sz="5400" b="1" cap="none" spc="0" dirty="0">
                  <a:ln w="0"/>
                  <a:solidFill>
                    <a:schemeClr val="bg1"/>
                  </a:solidFill>
                  <a:effectLst>
                    <a:outerShdw blurRad="38100" dist="19050" dir="2700000" algn="tl" rotWithShape="0">
                      <a:schemeClr val="dk1">
                        <a:alpha val="40000"/>
                      </a:schemeClr>
                    </a:outerShdw>
                  </a:effectLst>
                </a:rPr>
                <a:t>الكوبون</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7" name="مستطيل 6">
              <a:extLst>
                <a:ext uri="{FF2B5EF4-FFF2-40B4-BE49-F238E27FC236}">
                  <a16:creationId xmlns:a16="http://schemas.microsoft.com/office/drawing/2014/main" id="{1DA23EA6-B48A-40A7-B2CD-AA3799216B2B}"/>
                </a:ext>
              </a:extLst>
            </p:cNvPr>
            <p:cNvSpPr/>
            <p:nvPr/>
          </p:nvSpPr>
          <p:spPr>
            <a:xfrm>
              <a:off x="4364406" y="3800954"/>
              <a:ext cx="1284327" cy="707886"/>
            </a:xfrm>
            <a:prstGeom prst="rect">
              <a:avLst/>
            </a:prstGeom>
            <a:no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سيربح</a:t>
              </a:r>
            </a:p>
          </p:txBody>
        </p:sp>
        <p:sp>
          <p:nvSpPr>
            <p:cNvPr id="8" name="مستطيل 7">
              <a:extLst>
                <a:ext uri="{FF2B5EF4-FFF2-40B4-BE49-F238E27FC236}">
                  <a16:creationId xmlns:a16="http://schemas.microsoft.com/office/drawing/2014/main" id="{23FEF9E2-AF37-45E1-8591-DFB446816860}"/>
                </a:ext>
              </a:extLst>
            </p:cNvPr>
            <p:cNvSpPr/>
            <p:nvPr/>
          </p:nvSpPr>
          <p:spPr>
            <a:xfrm>
              <a:off x="4558303" y="1785010"/>
              <a:ext cx="675186" cy="707886"/>
            </a:xfrm>
            <a:prstGeom prst="rect">
              <a:avLst/>
            </a:prstGeom>
            <a:no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من</a:t>
              </a:r>
            </a:p>
          </p:txBody>
        </p:sp>
      </p:grpSp>
      <p:sp>
        <p:nvSpPr>
          <p:cNvPr id="9" name="مستطيل 8">
            <a:extLst>
              <a:ext uri="{FF2B5EF4-FFF2-40B4-BE49-F238E27FC236}">
                <a16:creationId xmlns:a16="http://schemas.microsoft.com/office/drawing/2014/main" id="{FF36A114-AED2-4E8B-92C2-01BE46831454}"/>
              </a:ext>
            </a:extLst>
          </p:cNvPr>
          <p:cNvSpPr/>
          <p:nvPr/>
        </p:nvSpPr>
        <p:spPr>
          <a:xfrm>
            <a:off x="9373180" y="0"/>
            <a:ext cx="2818820" cy="646331"/>
          </a:xfrm>
          <a:prstGeom prst="rect">
            <a:avLst/>
          </a:prstGeom>
          <a:solidFill>
            <a:srgbClr val="00B050"/>
          </a:solidFill>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قناة المعرفة  </a:t>
            </a:r>
          </a:p>
        </p:txBody>
      </p:sp>
      <p:grpSp>
        <p:nvGrpSpPr>
          <p:cNvPr id="10" name="مجموعة 9">
            <a:extLst>
              <a:ext uri="{FF2B5EF4-FFF2-40B4-BE49-F238E27FC236}">
                <a16:creationId xmlns:a16="http://schemas.microsoft.com/office/drawing/2014/main" id="{B3EF4912-6A56-4156-9DE7-6351EB378B2E}"/>
              </a:ext>
            </a:extLst>
          </p:cNvPr>
          <p:cNvGrpSpPr/>
          <p:nvPr/>
        </p:nvGrpSpPr>
        <p:grpSpPr>
          <a:xfrm>
            <a:off x="27564" y="0"/>
            <a:ext cx="3504307" cy="1213859"/>
            <a:chOff x="11225" y="1"/>
            <a:chExt cx="2632920" cy="1213859"/>
          </a:xfrm>
        </p:grpSpPr>
        <p:pic>
          <p:nvPicPr>
            <p:cNvPr id="11" name="Picture 2" descr="clock animated gif pic">
              <a:extLst>
                <a:ext uri="{FF2B5EF4-FFF2-40B4-BE49-F238E27FC236}">
                  <a16:creationId xmlns:a16="http://schemas.microsoft.com/office/drawing/2014/main" id="{9FEC5097-0E8B-4812-938B-6EAEE11B1908}"/>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25" y="1"/>
              <a:ext cx="1572493" cy="1213859"/>
            </a:xfrm>
            <a:prstGeom prst="rect">
              <a:avLst/>
            </a:prstGeom>
            <a:noFill/>
            <a:extLst>
              <a:ext uri="{909E8E84-426E-40DD-AFC4-6F175D3DCCD1}">
                <a14:hiddenFill xmlns:a14="http://schemas.microsoft.com/office/drawing/2010/main">
                  <a:solidFill>
                    <a:srgbClr val="FFFFFF"/>
                  </a:solidFill>
                </a14:hiddenFill>
              </a:ext>
            </a:extLst>
          </p:spPr>
        </p:pic>
        <p:sp>
          <p:nvSpPr>
            <p:cNvPr id="12" name="مستطيل 11">
              <a:extLst>
                <a:ext uri="{FF2B5EF4-FFF2-40B4-BE49-F238E27FC236}">
                  <a16:creationId xmlns:a16="http://schemas.microsoft.com/office/drawing/2014/main" id="{1DFA8FD1-9501-4440-9125-D442460E27FA}"/>
                </a:ext>
              </a:extLst>
            </p:cNvPr>
            <p:cNvSpPr/>
            <p:nvPr/>
          </p:nvSpPr>
          <p:spPr>
            <a:xfrm>
              <a:off x="1536149" y="116632"/>
              <a:ext cx="1107996" cy="954107"/>
            </a:xfrm>
            <a:prstGeom prst="rect">
              <a:avLst/>
            </a:prstGeom>
            <a:noFill/>
          </p:spPr>
          <p:txBody>
            <a:bodyPr wrap="none" lIns="91440" tIns="45720" rIns="91440" bIns="45720">
              <a:spAutoFit/>
            </a:bodyPr>
            <a:lstStyle/>
            <a:p>
              <a:pPr algn="ctr"/>
              <a:r>
                <a:rPr lang="ar-SA" sz="2800" dirty="0">
                  <a:ln w="0"/>
                  <a:effectLst>
                    <a:outerShdw blurRad="38100" dist="19050" dir="2700000" algn="tl" rotWithShape="0">
                      <a:schemeClr val="dk1">
                        <a:alpha val="40000"/>
                      </a:schemeClr>
                    </a:outerShdw>
                  </a:effectLst>
                </a:rPr>
                <a:t>الزمن </a:t>
              </a:r>
            </a:p>
            <a:p>
              <a:pPr algn="ctr"/>
              <a:r>
                <a:rPr lang="en-US" sz="2800" b="0" cap="none" spc="0" dirty="0">
                  <a:ln w="0"/>
                  <a:solidFill>
                    <a:schemeClr val="tx1"/>
                  </a:solidFill>
                  <a:effectLst>
                    <a:outerShdw blurRad="38100" dist="19050" dir="2700000" algn="tl" rotWithShape="0">
                      <a:schemeClr val="dk1">
                        <a:alpha val="40000"/>
                      </a:schemeClr>
                    </a:outerShdw>
                  </a:effectLst>
                </a:rPr>
                <a:t>5</a:t>
              </a:r>
              <a:r>
                <a:rPr lang="ar-SA" sz="2800" b="0" cap="none" spc="0" dirty="0">
                  <a:ln w="0"/>
                  <a:solidFill>
                    <a:schemeClr val="tx1"/>
                  </a:solidFill>
                  <a:effectLst>
                    <a:outerShdw blurRad="38100" dist="19050" dir="2700000" algn="tl" rotWithShape="0">
                      <a:schemeClr val="dk1">
                        <a:alpha val="40000"/>
                      </a:schemeClr>
                    </a:outerShdw>
                  </a:effectLst>
                </a:rPr>
                <a:t>:دقيقة </a:t>
              </a:r>
            </a:p>
          </p:txBody>
        </p:sp>
      </p:grpSp>
    </p:spTree>
    <p:extLst>
      <p:ext uri="{BB962C8B-B14F-4D97-AF65-F5344CB8AC3E}">
        <p14:creationId xmlns:p14="http://schemas.microsoft.com/office/powerpoint/2010/main" val="1068426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C7D6B40D-3972-455E-A101-D5DBDE58EE2E}"/>
              </a:ext>
            </a:extLst>
          </p:cNvPr>
          <p:cNvGrpSpPr/>
          <p:nvPr/>
        </p:nvGrpSpPr>
        <p:grpSpPr>
          <a:xfrm>
            <a:off x="401737" y="158959"/>
            <a:ext cx="5074382" cy="2995209"/>
            <a:chOff x="433595" y="202649"/>
            <a:chExt cx="3878949" cy="2416205"/>
          </a:xfrm>
        </p:grpSpPr>
        <p:sp>
          <p:nvSpPr>
            <p:cNvPr id="3" name="مستطيل مستدير الزوايا 2">
              <a:extLst>
                <a:ext uri="{FF2B5EF4-FFF2-40B4-BE49-F238E27FC236}">
                  <a16:creationId xmlns:a16="http://schemas.microsoft.com/office/drawing/2014/main" id="{5EE42D34-4F00-481A-AE03-BCF8F36892CF}"/>
                </a:ext>
              </a:extLst>
            </p:cNvPr>
            <p:cNvSpPr/>
            <p:nvPr/>
          </p:nvSpPr>
          <p:spPr>
            <a:xfrm>
              <a:off x="433595" y="202649"/>
              <a:ext cx="3577476" cy="2032859"/>
            </a:xfrm>
            <a:prstGeom prst="roundRect">
              <a:avLst/>
            </a:prstGeom>
            <a:solidFill>
              <a:srgbClr val="FFFFCC"/>
            </a:solidFill>
            <a:ln w="38100">
              <a:noFill/>
            </a:ln>
          </p:spPr>
          <p:txBody>
            <a:bodyPr wrap="square" lIns="91440" tIns="45720" rIns="91440" bIns="45720">
              <a:spAutoFit/>
            </a:bodyPr>
            <a:lstStyle/>
            <a:p>
              <a:pPr algn="ctr"/>
              <a:endParaRPr lang="ar-SA" sz="4800" b="1" cap="none" spc="0" dirty="0">
                <a:ln w="0"/>
                <a:solidFill>
                  <a:schemeClr val="bg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endParaRPr>
            </a:p>
          </p:txBody>
        </p:sp>
        <p:sp>
          <p:nvSpPr>
            <p:cNvPr id="4" name="مستطيل مستدير الزوايا 7">
              <a:extLst>
                <a:ext uri="{FF2B5EF4-FFF2-40B4-BE49-F238E27FC236}">
                  <a16:creationId xmlns:a16="http://schemas.microsoft.com/office/drawing/2014/main" id="{814550C5-DC5D-4D74-89D4-9EF396E8C597}"/>
                </a:ext>
              </a:extLst>
            </p:cNvPr>
            <p:cNvSpPr/>
            <p:nvPr/>
          </p:nvSpPr>
          <p:spPr>
            <a:xfrm>
              <a:off x="735068" y="585999"/>
              <a:ext cx="3577476" cy="2032855"/>
            </a:xfrm>
            <a:prstGeom prst="roundRect">
              <a:avLst/>
            </a:prstGeom>
            <a:solidFill>
              <a:srgbClr val="FF66CC"/>
            </a:solidFill>
            <a:ln w="38100">
              <a:noFill/>
            </a:ln>
          </p:spPr>
          <p:txBody>
            <a:bodyPr wrap="square" lIns="91440" tIns="45720" rIns="91440" bIns="45720">
              <a:spAutoFit/>
            </a:bodyPr>
            <a:lstStyle/>
            <a:p>
              <a:pPr algn="ctr"/>
              <a:r>
                <a:rPr lang="ar-SA" sz="4800" b="1" cap="none" spc="0" dirty="0">
                  <a:ln w="0"/>
                  <a:solidFill>
                    <a:schemeClr val="bg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توضح التركيب العام للفيروسات </a:t>
              </a:r>
            </a:p>
          </p:txBody>
        </p:sp>
      </p:grpSp>
      <p:grpSp>
        <p:nvGrpSpPr>
          <p:cNvPr id="5" name="مجموعة 4">
            <a:extLst>
              <a:ext uri="{FF2B5EF4-FFF2-40B4-BE49-F238E27FC236}">
                <a16:creationId xmlns:a16="http://schemas.microsoft.com/office/drawing/2014/main" id="{1BCFB085-EC4F-41B2-9FFD-E201D985C5F4}"/>
              </a:ext>
            </a:extLst>
          </p:cNvPr>
          <p:cNvGrpSpPr/>
          <p:nvPr/>
        </p:nvGrpSpPr>
        <p:grpSpPr>
          <a:xfrm>
            <a:off x="6769004" y="2749870"/>
            <a:ext cx="5154885" cy="3897657"/>
            <a:chOff x="5148064" y="3680727"/>
            <a:chExt cx="3467916" cy="3897657"/>
          </a:xfrm>
        </p:grpSpPr>
        <p:sp>
          <p:nvSpPr>
            <p:cNvPr id="6" name="مستطيل مستدير الزوايا 10">
              <a:extLst>
                <a:ext uri="{FF2B5EF4-FFF2-40B4-BE49-F238E27FC236}">
                  <a16:creationId xmlns:a16="http://schemas.microsoft.com/office/drawing/2014/main" id="{6BB8717A-3C15-496E-941D-09D934392C1A}"/>
                </a:ext>
              </a:extLst>
            </p:cNvPr>
            <p:cNvSpPr/>
            <p:nvPr/>
          </p:nvSpPr>
          <p:spPr>
            <a:xfrm>
              <a:off x="5148064" y="3680727"/>
              <a:ext cx="3148440" cy="3600000"/>
            </a:xfrm>
            <a:prstGeom prst="roundRect">
              <a:avLst/>
            </a:prstGeom>
            <a:solidFill>
              <a:srgbClr val="3FD8ED"/>
            </a:solidFill>
            <a:ln w="38100">
              <a:noFill/>
            </a:ln>
          </p:spPr>
          <p:txBody>
            <a:bodyPr wrap="square" lIns="91440" tIns="45720" rIns="91440" bIns="45720">
              <a:spAutoFit/>
            </a:bodyPr>
            <a:lstStyle/>
            <a:p>
              <a:pPr algn="ctr"/>
              <a:endParaRPr lang="ar-SA" sz="4800" b="1" cap="none" spc="0" dirty="0">
                <a:ln w="0"/>
                <a:solidFill>
                  <a:schemeClr val="bg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endParaRPr>
            </a:p>
          </p:txBody>
        </p:sp>
        <p:sp>
          <p:nvSpPr>
            <p:cNvPr id="7" name="مستطيل مستدير الزوايا 4">
              <a:extLst>
                <a:ext uri="{FF2B5EF4-FFF2-40B4-BE49-F238E27FC236}">
                  <a16:creationId xmlns:a16="http://schemas.microsoft.com/office/drawing/2014/main" id="{23B707FC-90F8-498F-B232-901CA09E7E1F}"/>
                </a:ext>
              </a:extLst>
            </p:cNvPr>
            <p:cNvSpPr/>
            <p:nvPr/>
          </p:nvSpPr>
          <p:spPr>
            <a:xfrm>
              <a:off x="5467540" y="3978384"/>
              <a:ext cx="3148440" cy="3600000"/>
            </a:xfrm>
            <a:prstGeom prst="roundRect">
              <a:avLst/>
            </a:prstGeom>
            <a:solidFill>
              <a:srgbClr val="FF66CC"/>
            </a:solidFill>
            <a:ln w="38100">
              <a:noFill/>
            </a:ln>
          </p:spPr>
          <p:txBody>
            <a:bodyPr wrap="square" lIns="91440" tIns="45720" rIns="91440" bIns="45720">
              <a:spAutoFit/>
            </a:bodyPr>
            <a:lstStyle/>
            <a:p>
              <a:pPr algn="ctr"/>
              <a:r>
                <a:rPr lang="ar-SA" sz="4800" b="1" cap="none" spc="0" dirty="0">
                  <a:ln w="0"/>
                  <a:solidFill>
                    <a:schemeClr val="bg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تقارن بين تسلسل الأحداث في تضاعف الفيروس عن طريق دورة التحلل والدورة الاندماجية وتضاعف الفيروس العكسي </a:t>
              </a:r>
            </a:p>
          </p:txBody>
        </p:sp>
      </p:grpSp>
      <p:grpSp>
        <p:nvGrpSpPr>
          <p:cNvPr id="8" name="مجموعة 7">
            <a:extLst>
              <a:ext uri="{FF2B5EF4-FFF2-40B4-BE49-F238E27FC236}">
                <a16:creationId xmlns:a16="http://schemas.microsoft.com/office/drawing/2014/main" id="{9E71C142-3CEA-4478-B339-54789AAFBDE7}"/>
              </a:ext>
            </a:extLst>
          </p:cNvPr>
          <p:cNvGrpSpPr/>
          <p:nvPr/>
        </p:nvGrpSpPr>
        <p:grpSpPr>
          <a:xfrm>
            <a:off x="401740" y="3428999"/>
            <a:ext cx="5074379" cy="2995209"/>
            <a:chOff x="1577026" y="3428999"/>
            <a:chExt cx="3413755" cy="2995209"/>
          </a:xfrm>
        </p:grpSpPr>
        <p:sp>
          <p:nvSpPr>
            <p:cNvPr id="9" name="مستطيل مستدير الزوايا 9">
              <a:extLst>
                <a:ext uri="{FF2B5EF4-FFF2-40B4-BE49-F238E27FC236}">
                  <a16:creationId xmlns:a16="http://schemas.microsoft.com/office/drawing/2014/main" id="{589D589A-633E-46F9-9D1B-13268CE606CC}"/>
                </a:ext>
              </a:extLst>
            </p:cNvPr>
            <p:cNvSpPr/>
            <p:nvPr/>
          </p:nvSpPr>
          <p:spPr>
            <a:xfrm>
              <a:off x="1577026" y="3428999"/>
              <a:ext cx="3148439" cy="2520000"/>
            </a:xfrm>
            <a:prstGeom prst="roundRect">
              <a:avLst/>
            </a:prstGeom>
            <a:solidFill>
              <a:srgbClr val="7EF2B2"/>
            </a:solidFill>
            <a:ln w="38100">
              <a:noFill/>
            </a:ln>
          </p:spPr>
          <p:txBody>
            <a:bodyPr wrap="square" lIns="91440" tIns="45720" rIns="91440" bIns="45720">
              <a:spAutoFit/>
            </a:bodyPr>
            <a:lstStyle/>
            <a:p>
              <a:pPr algn="ctr"/>
              <a:endParaRPr lang="ar-SA" sz="4800" b="1" cap="none" spc="0" dirty="0">
                <a:ln w="0"/>
                <a:solidFill>
                  <a:schemeClr val="bg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endParaRPr>
            </a:p>
          </p:txBody>
        </p:sp>
        <p:sp>
          <p:nvSpPr>
            <p:cNvPr id="10" name="مستطيل مستدير الزوايا 11">
              <a:extLst>
                <a:ext uri="{FF2B5EF4-FFF2-40B4-BE49-F238E27FC236}">
                  <a16:creationId xmlns:a16="http://schemas.microsoft.com/office/drawing/2014/main" id="{DB63D80F-EE11-4C89-B674-E50646BAB433}"/>
                </a:ext>
              </a:extLst>
            </p:cNvPr>
            <p:cNvSpPr/>
            <p:nvPr/>
          </p:nvSpPr>
          <p:spPr>
            <a:xfrm>
              <a:off x="1842341" y="3904208"/>
              <a:ext cx="3148440" cy="2520000"/>
            </a:xfrm>
            <a:prstGeom prst="roundRect">
              <a:avLst/>
            </a:prstGeom>
            <a:solidFill>
              <a:srgbClr val="FF66CC"/>
            </a:solidFill>
          </p:spPr>
          <p:txBody>
            <a:bodyPr wrap="square" lIns="91440" tIns="45720" rIns="91440" bIns="45720">
              <a:spAutoFit/>
            </a:bodyPr>
            <a:lstStyle/>
            <a:p>
              <a:pPr algn="ctr"/>
              <a:r>
                <a:rPr lang="ar-SA" sz="4800" b="1" cap="none" spc="0" dirty="0">
                  <a:ln w="0"/>
                  <a:solidFill>
                    <a:schemeClr val="bg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تناقش تركيب </a:t>
              </a:r>
              <a:r>
                <a:rPr lang="ar-SA" sz="4800" b="1" cap="none" spc="0" dirty="0" err="1">
                  <a:ln w="0"/>
                  <a:solidFill>
                    <a:schemeClr val="bg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البريونات</a:t>
              </a:r>
              <a:r>
                <a:rPr lang="ar-SA" sz="4800" b="1" cap="none" spc="0" dirty="0">
                  <a:ln w="0"/>
                  <a:solidFill>
                    <a:schemeClr val="bg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 وتضاعفها وتأثيراتها عند إحداثها المرض </a:t>
              </a:r>
            </a:p>
          </p:txBody>
        </p:sp>
      </p:grpSp>
      <p:pic>
        <p:nvPicPr>
          <p:cNvPr id="11" name="صورة 10">
            <a:extLst>
              <a:ext uri="{FF2B5EF4-FFF2-40B4-BE49-F238E27FC236}">
                <a16:creationId xmlns:a16="http://schemas.microsoft.com/office/drawing/2014/main" id="{62303F97-2DC3-4BA6-BE0E-8C3551823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6044" y="38428"/>
            <a:ext cx="1944216" cy="2629299"/>
          </a:xfrm>
          <a:prstGeom prst="rect">
            <a:avLst/>
          </a:prstGeom>
        </p:spPr>
      </p:pic>
      <p:sp>
        <p:nvSpPr>
          <p:cNvPr id="12" name="مستطيل: زوايا مستديرة 11">
            <a:extLst>
              <a:ext uri="{FF2B5EF4-FFF2-40B4-BE49-F238E27FC236}">
                <a16:creationId xmlns:a16="http://schemas.microsoft.com/office/drawing/2014/main" id="{884473CB-092E-410A-A66C-F76A8AE191D9}"/>
              </a:ext>
            </a:extLst>
          </p:cNvPr>
          <p:cNvSpPr/>
          <p:nvPr/>
        </p:nvSpPr>
        <p:spPr>
          <a:xfrm>
            <a:off x="7243889" y="345077"/>
            <a:ext cx="2520000" cy="2016000"/>
          </a:xfrm>
          <a:prstGeom prst="roundRect">
            <a:avLst/>
          </a:prstGeom>
          <a:solidFill>
            <a:srgbClr val="FFFF00"/>
          </a:solidFill>
        </p:spPr>
        <p:txBody>
          <a:bodyPr wrap="square" lIns="91440" tIns="45720" rIns="91440" bIns="45720">
            <a:spAutoFit/>
          </a:bodyPr>
          <a:lstStyle/>
          <a:p>
            <a:pPr algn="ctr"/>
            <a:r>
              <a:rPr lang="ar-SA" sz="6600" b="1" cap="none" spc="0" dirty="0">
                <a:ln w="0">
                  <a:solidFill>
                    <a:schemeClr val="tx1"/>
                  </a:solidFill>
                </a:ln>
                <a:solidFill>
                  <a:schemeClr val="bg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أهداف</a:t>
            </a:r>
          </a:p>
          <a:p>
            <a:pPr algn="ctr"/>
            <a:r>
              <a:rPr lang="ar-SA" sz="6600" b="1" cap="none" spc="0" dirty="0">
                <a:ln w="0">
                  <a:solidFill>
                    <a:schemeClr val="tx1"/>
                  </a:solidFill>
                </a:ln>
                <a:solidFill>
                  <a:schemeClr val="bg1"/>
                </a:solidFill>
                <a:effectLst>
                  <a:outerShdw blurRad="38100" dist="19050" dir="2700000" algn="tl" rotWithShape="0">
                    <a:schemeClr val="dk1">
                      <a:alpha val="40000"/>
                    </a:schemeClr>
                  </a:outerShdw>
                </a:effectLst>
                <a:latin typeface="Arabic Typesetting" panose="03020402040406030203" pitchFamily="66" charset="-78"/>
                <a:cs typeface="Arabic Typesetting" panose="03020402040406030203" pitchFamily="66" charset="-78"/>
              </a:rPr>
              <a:t> الدرس </a:t>
            </a:r>
          </a:p>
        </p:txBody>
      </p:sp>
    </p:spTree>
    <p:extLst>
      <p:ext uri="{BB962C8B-B14F-4D97-AF65-F5344CB8AC3E}">
        <p14:creationId xmlns:p14="http://schemas.microsoft.com/office/powerpoint/2010/main" val="275656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C3614281-B605-47C5-918C-3D3F1EF93698}"/>
              </a:ext>
            </a:extLst>
          </p:cNvPr>
          <p:cNvGrpSpPr/>
          <p:nvPr/>
        </p:nvGrpSpPr>
        <p:grpSpPr>
          <a:xfrm>
            <a:off x="4948869" y="129106"/>
            <a:ext cx="2520000" cy="2723830"/>
            <a:chOff x="3635896" y="1785010"/>
            <a:chExt cx="2520000" cy="2723830"/>
          </a:xfrm>
        </p:grpSpPr>
        <p:sp>
          <p:nvSpPr>
            <p:cNvPr id="3" name="شكل بيضاوي 2">
              <a:extLst>
                <a:ext uri="{FF2B5EF4-FFF2-40B4-BE49-F238E27FC236}">
                  <a16:creationId xmlns:a16="http://schemas.microsoft.com/office/drawing/2014/main" id="{DE77FB20-5512-4D87-BCE5-9E8FE1B1B67D}"/>
                </a:ext>
              </a:extLst>
            </p:cNvPr>
            <p:cNvSpPr/>
            <p:nvPr/>
          </p:nvSpPr>
          <p:spPr>
            <a:xfrm>
              <a:off x="3635896" y="1988840"/>
              <a:ext cx="2520000" cy="2520000"/>
            </a:xfrm>
            <a:prstGeom prst="ellipse">
              <a:avLst/>
            </a:prstGeom>
            <a:solidFill>
              <a:schemeClr val="accent5">
                <a:lumMod val="75000"/>
              </a:schemeClr>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شكل بيضاوي 3">
              <a:extLst>
                <a:ext uri="{FF2B5EF4-FFF2-40B4-BE49-F238E27FC236}">
                  <a16:creationId xmlns:a16="http://schemas.microsoft.com/office/drawing/2014/main" id="{789D6C36-4FE6-47CC-A60E-DB3A4ECC9B4A}"/>
                </a:ext>
              </a:extLst>
            </p:cNvPr>
            <p:cNvSpPr/>
            <p:nvPr/>
          </p:nvSpPr>
          <p:spPr>
            <a:xfrm>
              <a:off x="3905895" y="2348880"/>
              <a:ext cx="1980000" cy="1800000"/>
            </a:xfrm>
            <a:prstGeom prst="ellipse">
              <a:avLst/>
            </a:prstGeom>
            <a:blipFill>
              <a:blip r:embed="rId2"/>
              <a:tile tx="0" ty="0" sx="100000" sy="100000" flip="none" algn="tl"/>
            </a:blipFill>
            <a:effectLst>
              <a:glow rad="101600">
                <a:schemeClr val="bg1">
                  <a:alpha val="60000"/>
                </a:schemeClr>
              </a:glow>
            </a:effectLst>
          </p:spPr>
          <p:txBody>
            <a:bodyPr wrap="none" lIns="91440" tIns="45720" rIns="91440" bIns="45720">
              <a:spAutoFit/>
            </a:bodyPr>
            <a:lstStyle/>
            <a:p>
              <a:pPr algn="ctr"/>
              <a:r>
                <a:rPr lang="ar-SA" sz="5400" b="1" cap="none" spc="0" dirty="0">
                  <a:ln w="0"/>
                  <a:solidFill>
                    <a:schemeClr val="bg1"/>
                  </a:solidFill>
                  <a:effectLst>
                    <a:outerShdw blurRad="38100" dist="19050" dir="2700000" algn="tl" rotWithShape="0">
                      <a:schemeClr val="dk1">
                        <a:alpha val="40000"/>
                      </a:schemeClr>
                    </a:outerShdw>
                  </a:effectLst>
                </a:rPr>
                <a:t>الكوبون</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5" name="مستطيل 4">
              <a:extLst>
                <a:ext uri="{FF2B5EF4-FFF2-40B4-BE49-F238E27FC236}">
                  <a16:creationId xmlns:a16="http://schemas.microsoft.com/office/drawing/2014/main" id="{72AD7E10-8AF5-426A-9352-3FF2326FD7CF}"/>
                </a:ext>
              </a:extLst>
            </p:cNvPr>
            <p:cNvSpPr/>
            <p:nvPr/>
          </p:nvSpPr>
          <p:spPr>
            <a:xfrm>
              <a:off x="4364406" y="3800954"/>
              <a:ext cx="1284327" cy="707886"/>
            </a:xfrm>
            <a:prstGeom prst="rect">
              <a:avLst/>
            </a:prstGeom>
            <a:no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سيربح</a:t>
              </a:r>
            </a:p>
          </p:txBody>
        </p:sp>
        <p:sp>
          <p:nvSpPr>
            <p:cNvPr id="6" name="مستطيل 5">
              <a:extLst>
                <a:ext uri="{FF2B5EF4-FFF2-40B4-BE49-F238E27FC236}">
                  <a16:creationId xmlns:a16="http://schemas.microsoft.com/office/drawing/2014/main" id="{03398E42-CFF9-4497-9611-A5B5F69E03FE}"/>
                </a:ext>
              </a:extLst>
            </p:cNvPr>
            <p:cNvSpPr/>
            <p:nvPr/>
          </p:nvSpPr>
          <p:spPr>
            <a:xfrm>
              <a:off x="4558303" y="1785010"/>
              <a:ext cx="675186" cy="707886"/>
            </a:xfrm>
            <a:prstGeom prst="rect">
              <a:avLst/>
            </a:prstGeom>
            <a:no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من</a:t>
              </a:r>
            </a:p>
          </p:txBody>
        </p:sp>
      </p:grpSp>
      <p:sp>
        <p:nvSpPr>
          <p:cNvPr id="7" name="مخطط انسيابي: محطة طرفية 6">
            <a:extLst>
              <a:ext uri="{FF2B5EF4-FFF2-40B4-BE49-F238E27FC236}">
                <a16:creationId xmlns:a16="http://schemas.microsoft.com/office/drawing/2014/main" id="{6B0EDD72-5FFE-42C6-B290-FE362B97E9F8}"/>
              </a:ext>
            </a:extLst>
          </p:cNvPr>
          <p:cNvSpPr/>
          <p:nvPr/>
        </p:nvSpPr>
        <p:spPr>
          <a:xfrm>
            <a:off x="2608868" y="3124557"/>
            <a:ext cx="7200000" cy="1168539"/>
          </a:xfrm>
          <a:prstGeom prst="flowChartTerminator">
            <a:avLst/>
          </a:prstGeom>
          <a:solidFill>
            <a:schemeClr val="accent5">
              <a:lumMod val="50000"/>
            </a:schemeClr>
          </a:solidFill>
        </p:spPr>
        <p:txBody>
          <a:bodyPr wrap="none" lIns="91440" tIns="45720" rIns="91440" bIns="45720">
            <a:spAutoFit/>
          </a:bodyPr>
          <a:lstStyle/>
          <a:p>
            <a:pPr algn="ctr"/>
            <a:r>
              <a:rPr lang="ar-SA" sz="4800" dirty="0">
                <a:ln w="0"/>
                <a:solidFill>
                  <a:schemeClr val="bg1"/>
                </a:solidFill>
                <a:effectLst>
                  <a:outerShdw blurRad="38100" dist="19050" dir="2700000" algn="tl" rotWithShape="0">
                    <a:schemeClr val="dk1">
                      <a:alpha val="40000"/>
                    </a:schemeClr>
                  </a:outerShdw>
                </a:effectLst>
              </a:rPr>
              <a:t>تتركب المحفظة في الفيروسات من</a:t>
            </a:r>
            <a:endParaRPr lang="ar-SA" sz="4800" b="0" cap="none" spc="0" dirty="0">
              <a:ln w="0"/>
              <a:solidFill>
                <a:schemeClr val="bg1"/>
              </a:solidFill>
              <a:effectLst>
                <a:outerShdw blurRad="38100" dist="19050" dir="2700000" algn="tl" rotWithShape="0">
                  <a:schemeClr val="dk1">
                    <a:alpha val="40000"/>
                  </a:schemeClr>
                </a:outerShdw>
              </a:effectLst>
            </a:endParaRPr>
          </a:p>
        </p:txBody>
      </p:sp>
      <p:grpSp>
        <p:nvGrpSpPr>
          <p:cNvPr id="8" name="مجموعة 7">
            <a:extLst>
              <a:ext uri="{FF2B5EF4-FFF2-40B4-BE49-F238E27FC236}">
                <a16:creationId xmlns:a16="http://schemas.microsoft.com/office/drawing/2014/main" id="{A7965E14-53C6-46A0-9D85-E64A6E070DE7}"/>
              </a:ext>
            </a:extLst>
          </p:cNvPr>
          <p:cNvGrpSpPr/>
          <p:nvPr/>
        </p:nvGrpSpPr>
        <p:grpSpPr>
          <a:xfrm>
            <a:off x="2947052" y="4463471"/>
            <a:ext cx="6612490" cy="2261246"/>
            <a:chOff x="1418055" y="4463471"/>
            <a:chExt cx="6612490" cy="2261246"/>
          </a:xfrm>
        </p:grpSpPr>
        <p:sp>
          <p:nvSpPr>
            <p:cNvPr id="9" name="مخطط انسيابي: محطة طرفية 8">
              <a:extLst>
                <a:ext uri="{FF2B5EF4-FFF2-40B4-BE49-F238E27FC236}">
                  <a16:creationId xmlns:a16="http://schemas.microsoft.com/office/drawing/2014/main" id="{4EC120A3-F2DE-4BC6-AC86-C5A6DDA81B3E}"/>
                </a:ext>
              </a:extLst>
            </p:cNvPr>
            <p:cNvSpPr/>
            <p:nvPr/>
          </p:nvSpPr>
          <p:spPr>
            <a:xfrm>
              <a:off x="4733737" y="4463471"/>
              <a:ext cx="3240000" cy="1080000"/>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1ـ الكربوهيدرات</a:t>
              </a:r>
            </a:p>
          </p:txBody>
        </p:sp>
        <p:sp>
          <p:nvSpPr>
            <p:cNvPr id="10" name="مخطط انسيابي: محطة طرفية 9">
              <a:extLst>
                <a:ext uri="{FF2B5EF4-FFF2-40B4-BE49-F238E27FC236}">
                  <a16:creationId xmlns:a16="http://schemas.microsoft.com/office/drawing/2014/main" id="{3AD64A37-F72A-4BA1-BAA4-611331769918}"/>
                </a:ext>
              </a:extLst>
            </p:cNvPr>
            <p:cNvSpPr/>
            <p:nvPr/>
          </p:nvSpPr>
          <p:spPr>
            <a:xfrm>
              <a:off x="1418055" y="4463471"/>
              <a:ext cx="3240000" cy="1080000"/>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2ـ الدهون</a:t>
              </a:r>
            </a:p>
          </p:txBody>
        </p:sp>
        <p:sp>
          <p:nvSpPr>
            <p:cNvPr id="11" name="مخطط انسيابي: محطة طرفية 10">
              <a:extLst>
                <a:ext uri="{FF2B5EF4-FFF2-40B4-BE49-F238E27FC236}">
                  <a16:creationId xmlns:a16="http://schemas.microsoft.com/office/drawing/2014/main" id="{8B8800CB-9673-4F4D-91DF-091D76DFC528}"/>
                </a:ext>
              </a:extLst>
            </p:cNvPr>
            <p:cNvSpPr/>
            <p:nvPr/>
          </p:nvSpPr>
          <p:spPr>
            <a:xfrm>
              <a:off x="4790545" y="5644717"/>
              <a:ext cx="3240000" cy="1080000"/>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3ـ البروتينات</a:t>
              </a:r>
            </a:p>
          </p:txBody>
        </p:sp>
        <p:sp>
          <p:nvSpPr>
            <p:cNvPr id="12" name="مخطط انسيابي: محطة طرفية 11">
              <a:extLst>
                <a:ext uri="{FF2B5EF4-FFF2-40B4-BE49-F238E27FC236}">
                  <a16:creationId xmlns:a16="http://schemas.microsoft.com/office/drawing/2014/main" id="{59A454E2-153B-4110-8BA7-817FE32CA26E}"/>
                </a:ext>
              </a:extLst>
            </p:cNvPr>
            <p:cNvSpPr/>
            <p:nvPr/>
          </p:nvSpPr>
          <p:spPr>
            <a:xfrm>
              <a:off x="1418055" y="5644717"/>
              <a:ext cx="3240000" cy="1080000"/>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4ـ السليلوز</a:t>
              </a:r>
            </a:p>
          </p:txBody>
        </p:sp>
      </p:grpSp>
      <p:sp>
        <p:nvSpPr>
          <p:cNvPr id="13" name="مستطيل 12">
            <a:extLst>
              <a:ext uri="{FF2B5EF4-FFF2-40B4-BE49-F238E27FC236}">
                <a16:creationId xmlns:a16="http://schemas.microsoft.com/office/drawing/2014/main" id="{FD5EE1E6-02ED-4739-B2CA-A9DF7DAFB959}"/>
              </a:ext>
            </a:extLst>
          </p:cNvPr>
          <p:cNvSpPr/>
          <p:nvPr/>
        </p:nvSpPr>
        <p:spPr>
          <a:xfrm>
            <a:off x="1528997" y="0"/>
            <a:ext cx="2117887" cy="646331"/>
          </a:xfrm>
          <a:prstGeom prst="rect">
            <a:avLst/>
          </a:prstGeom>
          <a:solidFill>
            <a:srgbClr val="00B050"/>
          </a:solid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قناة المعرفة  </a:t>
            </a:r>
          </a:p>
        </p:txBody>
      </p:sp>
    </p:spTree>
    <p:extLst>
      <p:ext uri="{BB962C8B-B14F-4D97-AF65-F5344CB8AC3E}">
        <p14:creationId xmlns:p14="http://schemas.microsoft.com/office/powerpoint/2010/main" val="78878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F1BCEFA8-0F82-41F0-A1F8-6936FF055C3F}"/>
              </a:ext>
            </a:extLst>
          </p:cNvPr>
          <p:cNvGrpSpPr/>
          <p:nvPr/>
        </p:nvGrpSpPr>
        <p:grpSpPr>
          <a:xfrm>
            <a:off x="4836000" y="129106"/>
            <a:ext cx="2520000" cy="2723830"/>
            <a:chOff x="3635896" y="1785010"/>
            <a:chExt cx="2520000" cy="2723830"/>
          </a:xfrm>
        </p:grpSpPr>
        <p:sp>
          <p:nvSpPr>
            <p:cNvPr id="3" name="شكل بيضاوي 2">
              <a:extLst>
                <a:ext uri="{FF2B5EF4-FFF2-40B4-BE49-F238E27FC236}">
                  <a16:creationId xmlns:a16="http://schemas.microsoft.com/office/drawing/2014/main" id="{0D206E3E-9EC9-4D14-B0FF-79851A3D1B15}"/>
                </a:ext>
              </a:extLst>
            </p:cNvPr>
            <p:cNvSpPr/>
            <p:nvPr/>
          </p:nvSpPr>
          <p:spPr>
            <a:xfrm>
              <a:off x="3635896" y="1988840"/>
              <a:ext cx="2520000" cy="2520000"/>
            </a:xfrm>
            <a:prstGeom prst="ellipse">
              <a:avLst/>
            </a:prstGeom>
            <a:solidFill>
              <a:schemeClr val="accent5">
                <a:lumMod val="75000"/>
              </a:schemeClr>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شكل بيضاوي 3">
              <a:extLst>
                <a:ext uri="{FF2B5EF4-FFF2-40B4-BE49-F238E27FC236}">
                  <a16:creationId xmlns:a16="http://schemas.microsoft.com/office/drawing/2014/main" id="{2B44ED87-0DD7-441F-8767-24218CD73CA1}"/>
                </a:ext>
              </a:extLst>
            </p:cNvPr>
            <p:cNvSpPr/>
            <p:nvPr/>
          </p:nvSpPr>
          <p:spPr>
            <a:xfrm>
              <a:off x="3905895" y="2348880"/>
              <a:ext cx="1980000" cy="1800000"/>
            </a:xfrm>
            <a:prstGeom prst="ellipse">
              <a:avLst/>
            </a:prstGeom>
            <a:blipFill>
              <a:blip r:embed="rId2"/>
              <a:tile tx="0" ty="0" sx="100000" sy="100000" flip="none" algn="tl"/>
            </a:blipFill>
            <a:effectLst>
              <a:glow rad="101600">
                <a:schemeClr val="bg1">
                  <a:alpha val="60000"/>
                </a:schemeClr>
              </a:glow>
            </a:effectLst>
          </p:spPr>
          <p:txBody>
            <a:bodyPr wrap="none" lIns="91440" tIns="45720" rIns="91440" bIns="45720">
              <a:spAutoFit/>
            </a:bodyPr>
            <a:lstStyle/>
            <a:p>
              <a:pPr algn="ctr"/>
              <a:r>
                <a:rPr lang="ar-SA" sz="5400" b="1" cap="none" spc="0" dirty="0">
                  <a:ln w="0"/>
                  <a:solidFill>
                    <a:schemeClr val="bg1"/>
                  </a:solidFill>
                  <a:effectLst>
                    <a:outerShdw blurRad="38100" dist="19050" dir="2700000" algn="tl" rotWithShape="0">
                      <a:schemeClr val="dk1">
                        <a:alpha val="40000"/>
                      </a:schemeClr>
                    </a:outerShdw>
                  </a:effectLst>
                </a:rPr>
                <a:t>الكوبون</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5" name="مستطيل 4">
              <a:extLst>
                <a:ext uri="{FF2B5EF4-FFF2-40B4-BE49-F238E27FC236}">
                  <a16:creationId xmlns:a16="http://schemas.microsoft.com/office/drawing/2014/main" id="{3F07E5F4-1290-422A-9062-BD1B7527C7B2}"/>
                </a:ext>
              </a:extLst>
            </p:cNvPr>
            <p:cNvSpPr/>
            <p:nvPr/>
          </p:nvSpPr>
          <p:spPr>
            <a:xfrm>
              <a:off x="4364406" y="3800954"/>
              <a:ext cx="1284327" cy="707886"/>
            </a:xfrm>
            <a:prstGeom prst="rect">
              <a:avLst/>
            </a:prstGeom>
            <a:no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سيربح</a:t>
              </a:r>
            </a:p>
          </p:txBody>
        </p:sp>
        <p:sp>
          <p:nvSpPr>
            <p:cNvPr id="6" name="مستطيل 5">
              <a:extLst>
                <a:ext uri="{FF2B5EF4-FFF2-40B4-BE49-F238E27FC236}">
                  <a16:creationId xmlns:a16="http://schemas.microsoft.com/office/drawing/2014/main" id="{825824DB-C70F-402F-8DA9-FDF3ADFBC769}"/>
                </a:ext>
              </a:extLst>
            </p:cNvPr>
            <p:cNvSpPr/>
            <p:nvPr/>
          </p:nvSpPr>
          <p:spPr>
            <a:xfrm>
              <a:off x="4558303" y="1785010"/>
              <a:ext cx="675186" cy="707886"/>
            </a:xfrm>
            <a:prstGeom prst="rect">
              <a:avLst/>
            </a:prstGeom>
            <a:no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من</a:t>
              </a:r>
            </a:p>
          </p:txBody>
        </p:sp>
      </p:grpSp>
      <p:sp>
        <p:nvSpPr>
          <p:cNvPr id="7" name="مخطط انسيابي: محطة طرفية 6">
            <a:extLst>
              <a:ext uri="{FF2B5EF4-FFF2-40B4-BE49-F238E27FC236}">
                <a16:creationId xmlns:a16="http://schemas.microsoft.com/office/drawing/2014/main" id="{031A2DED-1698-4FF3-B58E-AA1FF6013D6A}"/>
              </a:ext>
            </a:extLst>
          </p:cNvPr>
          <p:cNvSpPr/>
          <p:nvPr/>
        </p:nvSpPr>
        <p:spPr>
          <a:xfrm>
            <a:off x="2888300" y="3124557"/>
            <a:ext cx="6415412" cy="1168539"/>
          </a:xfrm>
          <a:prstGeom prst="flowChartTerminator">
            <a:avLst/>
          </a:prstGeom>
          <a:solidFill>
            <a:schemeClr val="accent5">
              <a:lumMod val="50000"/>
            </a:schemeClr>
          </a:solidFill>
        </p:spPr>
        <p:txBody>
          <a:bodyPr wrap="none" lIns="91440" tIns="45720" rIns="91440" bIns="45720">
            <a:spAutoFit/>
          </a:bodyPr>
          <a:lstStyle/>
          <a:p>
            <a:pPr algn="ctr"/>
            <a:r>
              <a:rPr lang="ar-SA" sz="4800" dirty="0">
                <a:ln w="0"/>
                <a:solidFill>
                  <a:schemeClr val="bg1"/>
                </a:solidFill>
                <a:effectLst>
                  <a:outerShdw blurRad="38100" dist="19050" dir="2700000" algn="tl" rotWithShape="0">
                    <a:schemeClr val="dk1">
                      <a:alpha val="40000"/>
                    </a:schemeClr>
                  </a:outerShdw>
                </a:effectLst>
              </a:rPr>
              <a:t>من أشهر الفيروسات </a:t>
            </a:r>
            <a:r>
              <a:rPr lang="ar-SA" sz="4800" dirty="0" err="1">
                <a:ln w="0"/>
                <a:solidFill>
                  <a:schemeClr val="bg1"/>
                </a:solidFill>
                <a:effectLst>
                  <a:outerShdw blurRad="38100" dist="19050" dir="2700000" algn="tl" rotWithShape="0">
                    <a:schemeClr val="dk1">
                      <a:alpha val="40000"/>
                    </a:schemeClr>
                  </a:outerShdw>
                </a:effectLst>
              </a:rPr>
              <a:t>التحللية</a:t>
            </a:r>
            <a:r>
              <a:rPr lang="ar-SA" sz="4800" dirty="0">
                <a:ln w="0"/>
                <a:solidFill>
                  <a:schemeClr val="bg1"/>
                </a:solidFill>
                <a:effectLst>
                  <a:outerShdw blurRad="38100" dist="19050" dir="2700000" algn="tl" rotWithShape="0">
                    <a:schemeClr val="dk1">
                      <a:alpha val="40000"/>
                    </a:schemeClr>
                  </a:outerShdw>
                </a:effectLst>
              </a:rPr>
              <a:t> </a:t>
            </a:r>
            <a:endParaRPr lang="ar-SA" sz="4800" b="0" cap="none" spc="0" dirty="0">
              <a:ln w="0"/>
              <a:solidFill>
                <a:schemeClr val="bg1"/>
              </a:solidFill>
              <a:effectLst>
                <a:outerShdw blurRad="38100" dist="19050" dir="2700000" algn="tl" rotWithShape="0">
                  <a:schemeClr val="dk1">
                    <a:alpha val="40000"/>
                  </a:schemeClr>
                </a:outerShdw>
              </a:effectLst>
            </a:endParaRPr>
          </a:p>
        </p:txBody>
      </p:sp>
      <p:grpSp>
        <p:nvGrpSpPr>
          <p:cNvPr id="8" name="مجموعة 7">
            <a:extLst>
              <a:ext uri="{FF2B5EF4-FFF2-40B4-BE49-F238E27FC236}">
                <a16:creationId xmlns:a16="http://schemas.microsoft.com/office/drawing/2014/main" id="{C394D954-2AAB-4E74-B5CA-6B15D8BE7752}"/>
              </a:ext>
            </a:extLst>
          </p:cNvPr>
          <p:cNvGrpSpPr/>
          <p:nvPr/>
        </p:nvGrpSpPr>
        <p:grpSpPr>
          <a:xfrm>
            <a:off x="3244482" y="4463471"/>
            <a:ext cx="6125043" cy="2176668"/>
            <a:chOff x="1828354" y="4463471"/>
            <a:chExt cx="6125043" cy="2176668"/>
          </a:xfrm>
        </p:grpSpPr>
        <p:sp>
          <p:nvSpPr>
            <p:cNvPr id="9" name="مخطط انسيابي: محطة طرفية 8">
              <a:extLst>
                <a:ext uri="{FF2B5EF4-FFF2-40B4-BE49-F238E27FC236}">
                  <a16:creationId xmlns:a16="http://schemas.microsoft.com/office/drawing/2014/main" id="{1AF1D349-FE30-4EC8-875E-D1F506EDF553}"/>
                </a:ext>
              </a:extLst>
            </p:cNvPr>
            <p:cNvSpPr/>
            <p:nvPr/>
          </p:nvSpPr>
          <p:spPr>
            <a:xfrm>
              <a:off x="5341813" y="4463471"/>
              <a:ext cx="2023848" cy="995422"/>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1ـ القوباء</a:t>
              </a:r>
            </a:p>
          </p:txBody>
        </p:sp>
        <p:sp>
          <p:nvSpPr>
            <p:cNvPr id="10" name="مخطط انسيابي: محطة طرفية 9">
              <a:extLst>
                <a:ext uri="{FF2B5EF4-FFF2-40B4-BE49-F238E27FC236}">
                  <a16:creationId xmlns:a16="http://schemas.microsoft.com/office/drawing/2014/main" id="{9723B0E9-FBEA-45B0-A633-F1EDF1878F0E}"/>
                </a:ext>
              </a:extLst>
            </p:cNvPr>
            <p:cNvSpPr/>
            <p:nvPr/>
          </p:nvSpPr>
          <p:spPr>
            <a:xfrm>
              <a:off x="1828354" y="4463471"/>
              <a:ext cx="2419405" cy="995422"/>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2ـ الانفلونزا</a:t>
              </a:r>
            </a:p>
          </p:txBody>
        </p:sp>
        <p:sp>
          <p:nvSpPr>
            <p:cNvPr id="11" name="مخطط انسيابي: محطة طرفية 10">
              <a:extLst>
                <a:ext uri="{FF2B5EF4-FFF2-40B4-BE49-F238E27FC236}">
                  <a16:creationId xmlns:a16="http://schemas.microsoft.com/office/drawing/2014/main" id="{248802CD-98EA-412F-9EE3-63159413F337}"/>
                </a:ext>
              </a:extLst>
            </p:cNvPr>
            <p:cNvSpPr/>
            <p:nvPr/>
          </p:nvSpPr>
          <p:spPr>
            <a:xfrm>
              <a:off x="4867699" y="5644717"/>
              <a:ext cx="3085698" cy="995422"/>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3ـ شلل الأطفال </a:t>
              </a:r>
            </a:p>
          </p:txBody>
        </p:sp>
        <p:sp>
          <p:nvSpPr>
            <p:cNvPr id="12" name="مخطط انسيابي: محطة طرفية 11">
              <a:extLst>
                <a:ext uri="{FF2B5EF4-FFF2-40B4-BE49-F238E27FC236}">
                  <a16:creationId xmlns:a16="http://schemas.microsoft.com/office/drawing/2014/main" id="{9986E6A1-06F2-4F1B-BED5-E7A0C9BA0F34}"/>
                </a:ext>
              </a:extLst>
            </p:cNvPr>
            <p:cNvSpPr/>
            <p:nvPr/>
          </p:nvSpPr>
          <p:spPr>
            <a:xfrm>
              <a:off x="2152710" y="5644717"/>
              <a:ext cx="1770690" cy="995422"/>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4ـ </a:t>
              </a:r>
              <a:r>
                <a:rPr lang="ar-SA" sz="4000" b="1" cap="none" spc="0" dirty="0" err="1">
                  <a:ln w="0"/>
                  <a:solidFill>
                    <a:schemeClr val="bg1"/>
                  </a:solidFill>
                  <a:effectLst>
                    <a:outerShdw blurRad="38100" dist="19050" dir="2700000" algn="tl" rotWithShape="0">
                      <a:schemeClr val="dk1">
                        <a:alpha val="40000"/>
                      </a:schemeClr>
                    </a:outerShdw>
                  </a:effectLst>
                </a:rPr>
                <a:t>الأيدز</a:t>
              </a:r>
              <a:endParaRPr lang="ar-SA" sz="4000" b="1" cap="none" spc="0" dirty="0">
                <a:ln w="0"/>
                <a:solidFill>
                  <a:schemeClr val="bg1"/>
                </a:solidFill>
                <a:effectLst>
                  <a:outerShdw blurRad="38100" dist="19050" dir="2700000" algn="tl" rotWithShape="0">
                    <a:schemeClr val="dk1">
                      <a:alpha val="40000"/>
                    </a:schemeClr>
                  </a:outerShdw>
                </a:effectLst>
              </a:endParaRPr>
            </a:p>
          </p:txBody>
        </p:sp>
      </p:grpSp>
      <p:sp>
        <p:nvSpPr>
          <p:cNvPr id="13" name="مستطيل 12">
            <a:extLst>
              <a:ext uri="{FF2B5EF4-FFF2-40B4-BE49-F238E27FC236}">
                <a16:creationId xmlns:a16="http://schemas.microsoft.com/office/drawing/2014/main" id="{BE0B11DF-E0E9-4820-BEE1-93C4D6770256}"/>
              </a:ext>
            </a:extLst>
          </p:cNvPr>
          <p:cNvSpPr/>
          <p:nvPr/>
        </p:nvSpPr>
        <p:spPr>
          <a:xfrm>
            <a:off x="1416128" y="0"/>
            <a:ext cx="2117887" cy="646331"/>
          </a:xfrm>
          <a:prstGeom prst="rect">
            <a:avLst/>
          </a:prstGeom>
          <a:solidFill>
            <a:srgbClr val="00B050"/>
          </a:solid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قناة المعرفة  </a:t>
            </a:r>
          </a:p>
        </p:txBody>
      </p:sp>
    </p:spTree>
    <p:extLst>
      <p:ext uri="{BB962C8B-B14F-4D97-AF65-F5344CB8AC3E}">
        <p14:creationId xmlns:p14="http://schemas.microsoft.com/office/powerpoint/2010/main" val="135401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D96CBBD3-B395-4FFC-9E73-18D54C533769}"/>
              </a:ext>
            </a:extLst>
          </p:cNvPr>
          <p:cNvGrpSpPr/>
          <p:nvPr/>
        </p:nvGrpSpPr>
        <p:grpSpPr>
          <a:xfrm>
            <a:off x="4679046" y="129106"/>
            <a:ext cx="2520000" cy="2723830"/>
            <a:chOff x="3635896" y="1785010"/>
            <a:chExt cx="2520000" cy="2723830"/>
          </a:xfrm>
        </p:grpSpPr>
        <p:sp>
          <p:nvSpPr>
            <p:cNvPr id="3" name="شكل بيضاوي 2">
              <a:extLst>
                <a:ext uri="{FF2B5EF4-FFF2-40B4-BE49-F238E27FC236}">
                  <a16:creationId xmlns:a16="http://schemas.microsoft.com/office/drawing/2014/main" id="{F12496B5-CE40-4E09-A8FB-2B873A75EE22}"/>
                </a:ext>
              </a:extLst>
            </p:cNvPr>
            <p:cNvSpPr/>
            <p:nvPr/>
          </p:nvSpPr>
          <p:spPr>
            <a:xfrm>
              <a:off x="3635896" y="1988840"/>
              <a:ext cx="2520000" cy="2520000"/>
            </a:xfrm>
            <a:prstGeom prst="ellipse">
              <a:avLst/>
            </a:prstGeom>
            <a:solidFill>
              <a:schemeClr val="accent5">
                <a:lumMod val="75000"/>
              </a:schemeClr>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شكل بيضاوي 3">
              <a:extLst>
                <a:ext uri="{FF2B5EF4-FFF2-40B4-BE49-F238E27FC236}">
                  <a16:creationId xmlns:a16="http://schemas.microsoft.com/office/drawing/2014/main" id="{5FB81CFC-DFC0-473F-90D8-3A1667A5E799}"/>
                </a:ext>
              </a:extLst>
            </p:cNvPr>
            <p:cNvSpPr/>
            <p:nvPr/>
          </p:nvSpPr>
          <p:spPr>
            <a:xfrm>
              <a:off x="3905895" y="2348880"/>
              <a:ext cx="1980000" cy="1800000"/>
            </a:xfrm>
            <a:prstGeom prst="ellipse">
              <a:avLst/>
            </a:prstGeom>
            <a:blipFill>
              <a:blip r:embed="rId2"/>
              <a:tile tx="0" ty="0" sx="100000" sy="100000" flip="none" algn="tl"/>
            </a:blipFill>
            <a:effectLst>
              <a:glow rad="101600">
                <a:schemeClr val="bg1">
                  <a:alpha val="60000"/>
                </a:schemeClr>
              </a:glow>
            </a:effectLst>
          </p:spPr>
          <p:txBody>
            <a:bodyPr wrap="none" lIns="91440" tIns="45720" rIns="91440" bIns="45720">
              <a:spAutoFit/>
            </a:bodyPr>
            <a:lstStyle/>
            <a:p>
              <a:pPr algn="ctr"/>
              <a:r>
                <a:rPr lang="ar-SA" sz="5400" b="1" cap="none" spc="0" dirty="0">
                  <a:ln w="0"/>
                  <a:solidFill>
                    <a:schemeClr val="bg1"/>
                  </a:solidFill>
                  <a:effectLst>
                    <a:outerShdw blurRad="38100" dist="19050" dir="2700000" algn="tl" rotWithShape="0">
                      <a:schemeClr val="dk1">
                        <a:alpha val="40000"/>
                      </a:schemeClr>
                    </a:outerShdw>
                  </a:effectLst>
                </a:rPr>
                <a:t>الكوبون</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5" name="مستطيل 4">
              <a:extLst>
                <a:ext uri="{FF2B5EF4-FFF2-40B4-BE49-F238E27FC236}">
                  <a16:creationId xmlns:a16="http://schemas.microsoft.com/office/drawing/2014/main" id="{E2AA2BFE-AE56-4D34-B594-6A4411B3CACC}"/>
                </a:ext>
              </a:extLst>
            </p:cNvPr>
            <p:cNvSpPr/>
            <p:nvPr/>
          </p:nvSpPr>
          <p:spPr>
            <a:xfrm>
              <a:off x="4364406" y="3800954"/>
              <a:ext cx="1284327" cy="707886"/>
            </a:xfrm>
            <a:prstGeom prst="rect">
              <a:avLst/>
            </a:prstGeom>
            <a:no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سيربح</a:t>
              </a:r>
            </a:p>
          </p:txBody>
        </p:sp>
        <p:sp>
          <p:nvSpPr>
            <p:cNvPr id="6" name="مستطيل 5">
              <a:extLst>
                <a:ext uri="{FF2B5EF4-FFF2-40B4-BE49-F238E27FC236}">
                  <a16:creationId xmlns:a16="http://schemas.microsoft.com/office/drawing/2014/main" id="{D0F435FE-7CC2-414A-AD8F-3C1DCE248D6A}"/>
                </a:ext>
              </a:extLst>
            </p:cNvPr>
            <p:cNvSpPr/>
            <p:nvPr/>
          </p:nvSpPr>
          <p:spPr>
            <a:xfrm>
              <a:off x="4558303" y="1785010"/>
              <a:ext cx="675186" cy="707886"/>
            </a:xfrm>
            <a:prstGeom prst="rect">
              <a:avLst/>
            </a:prstGeom>
            <a:no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من</a:t>
              </a:r>
            </a:p>
          </p:txBody>
        </p:sp>
      </p:grpSp>
      <p:sp>
        <p:nvSpPr>
          <p:cNvPr id="7" name="مخطط انسيابي: محطة طرفية 6">
            <a:extLst>
              <a:ext uri="{FF2B5EF4-FFF2-40B4-BE49-F238E27FC236}">
                <a16:creationId xmlns:a16="http://schemas.microsoft.com/office/drawing/2014/main" id="{4CE3C49E-4C06-4E98-9142-EA41C891576B}"/>
              </a:ext>
            </a:extLst>
          </p:cNvPr>
          <p:cNvSpPr/>
          <p:nvPr/>
        </p:nvSpPr>
        <p:spPr>
          <a:xfrm>
            <a:off x="1366678" y="3124557"/>
            <a:ext cx="8853802" cy="1168539"/>
          </a:xfrm>
          <a:prstGeom prst="flowChartTerminator">
            <a:avLst/>
          </a:prstGeom>
          <a:solidFill>
            <a:schemeClr val="accent5">
              <a:lumMod val="50000"/>
            </a:schemeClr>
          </a:solidFill>
        </p:spPr>
        <p:txBody>
          <a:bodyPr wrap="none" lIns="91440" tIns="45720" rIns="91440" bIns="45720">
            <a:spAutoFit/>
          </a:bodyPr>
          <a:lstStyle/>
          <a:p>
            <a:pPr algn="ctr"/>
            <a:r>
              <a:rPr lang="ar-SA" sz="4800" dirty="0">
                <a:ln w="0"/>
                <a:solidFill>
                  <a:schemeClr val="bg1"/>
                </a:solidFill>
                <a:effectLst>
                  <a:outerShdw blurRad="38100" dist="19050" dir="2700000" algn="tl" rotWithShape="0">
                    <a:schemeClr val="dk1">
                      <a:alpha val="40000"/>
                    </a:schemeClr>
                  </a:outerShdw>
                </a:effectLst>
              </a:rPr>
              <a:t>لا يعد العلماء الفيروسات من الأحياء لأنه</a:t>
            </a:r>
            <a:endParaRPr lang="ar-SA" sz="4800" b="0" cap="none" spc="0" dirty="0">
              <a:ln w="0"/>
              <a:solidFill>
                <a:schemeClr val="bg1"/>
              </a:solidFill>
              <a:effectLst>
                <a:outerShdw blurRad="38100" dist="19050" dir="2700000" algn="tl" rotWithShape="0">
                  <a:schemeClr val="dk1">
                    <a:alpha val="40000"/>
                  </a:schemeClr>
                </a:outerShdw>
              </a:effectLst>
            </a:endParaRPr>
          </a:p>
        </p:txBody>
      </p:sp>
      <p:grpSp>
        <p:nvGrpSpPr>
          <p:cNvPr id="8" name="مجموعة 7">
            <a:extLst>
              <a:ext uri="{FF2B5EF4-FFF2-40B4-BE49-F238E27FC236}">
                <a16:creationId xmlns:a16="http://schemas.microsoft.com/office/drawing/2014/main" id="{E604831C-C990-4C93-B4E1-2FDE926598D5}"/>
              </a:ext>
            </a:extLst>
          </p:cNvPr>
          <p:cNvGrpSpPr/>
          <p:nvPr/>
        </p:nvGrpSpPr>
        <p:grpSpPr>
          <a:xfrm>
            <a:off x="1821727" y="4463471"/>
            <a:ext cx="7897879" cy="2176668"/>
            <a:chOff x="1449498" y="4463471"/>
            <a:chExt cx="6951648" cy="2176668"/>
          </a:xfrm>
        </p:grpSpPr>
        <p:sp>
          <p:nvSpPr>
            <p:cNvPr id="9" name="مخطط انسيابي: محطة طرفية 8">
              <a:extLst>
                <a:ext uri="{FF2B5EF4-FFF2-40B4-BE49-F238E27FC236}">
                  <a16:creationId xmlns:a16="http://schemas.microsoft.com/office/drawing/2014/main" id="{1FE66802-BA32-47FD-9A9E-9F8D7C1A44FB}"/>
                </a:ext>
              </a:extLst>
            </p:cNvPr>
            <p:cNvSpPr/>
            <p:nvPr/>
          </p:nvSpPr>
          <p:spPr>
            <a:xfrm>
              <a:off x="4790545" y="4463471"/>
              <a:ext cx="3610601" cy="995422"/>
            </a:xfrm>
            <a:prstGeom prst="flowChartTerminator">
              <a:avLst/>
            </a:prstGeom>
            <a:solidFill>
              <a:schemeClr val="accent5">
                <a:lumMod val="75000"/>
              </a:schemeClr>
            </a:solidFill>
          </p:spPr>
          <p:txBody>
            <a:bodyPr wrap="squar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1ـ لا يتكون من خلايا</a:t>
              </a:r>
            </a:p>
          </p:txBody>
        </p:sp>
        <p:sp>
          <p:nvSpPr>
            <p:cNvPr id="10" name="مخطط انسيابي: محطة طرفية 9">
              <a:extLst>
                <a:ext uri="{FF2B5EF4-FFF2-40B4-BE49-F238E27FC236}">
                  <a16:creationId xmlns:a16="http://schemas.microsoft.com/office/drawing/2014/main" id="{C6D52D99-9F1D-49C5-81B5-C409CFBDC92C}"/>
                </a:ext>
              </a:extLst>
            </p:cNvPr>
            <p:cNvSpPr/>
            <p:nvPr/>
          </p:nvSpPr>
          <p:spPr>
            <a:xfrm>
              <a:off x="1449498" y="4463471"/>
              <a:ext cx="3177116" cy="995422"/>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2ـ صغير الحجم </a:t>
              </a:r>
            </a:p>
          </p:txBody>
        </p:sp>
        <p:sp>
          <p:nvSpPr>
            <p:cNvPr id="11" name="مخطط انسيابي: محطة طرفية 10">
              <a:extLst>
                <a:ext uri="{FF2B5EF4-FFF2-40B4-BE49-F238E27FC236}">
                  <a16:creationId xmlns:a16="http://schemas.microsoft.com/office/drawing/2014/main" id="{14D34D04-FC7C-4268-A6FB-817C9A07097C}"/>
                </a:ext>
              </a:extLst>
            </p:cNvPr>
            <p:cNvSpPr/>
            <p:nvPr/>
          </p:nvSpPr>
          <p:spPr>
            <a:xfrm>
              <a:off x="4449054" y="5644717"/>
              <a:ext cx="3922983" cy="995422"/>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3ـ ينمو ويتكاثر بسرعة</a:t>
              </a:r>
            </a:p>
          </p:txBody>
        </p:sp>
        <p:sp>
          <p:nvSpPr>
            <p:cNvPr id="12" name="مخطط انسيابي: محطة طرفية 11">
              <a:extLst>
                <a:ext uri="{FF2B5EF4-FFF2-40B4-BE49-F238E27FC236}">
                  <a16:creationId xmlns:a16="http://schemas.microsoft.com/office/drawing/2014/main" id="{C4596072-6325-450A-815E-47FA35A64E38}"/>
                </a:ext>
              </a:extLst>
            </p:cNvPr>
            <p:cNvSpPr/>
            <p:nvPr/>
          </p:nvSpPr>
          <p:spPr>
            <a:xfrm>
              <a:off x="1823189" y="5644717"/>
              <a:ext cx="2429737" cy="995422"/>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4ـ كل ما سبق</a:t>
              </a:r>
            </a:p>
          </p:txBody>
        </p:sp>
      </p:grpSp>
      <p:sp>
        <p:nvSpPr>
          <p:cNvPr id="13" name="مستطيل 12">
            <a:extLst>
              <a:ext uri="{FF2B5EF4-FFF2-40B4-BE49-F238E27FC236}">
                <a16:creationId xmlns:a16="http://schemas.microsoft.com/office/drawing/2014/main" id="{D9AF1A64-9F1F-46DD-A29B-90ED1DE8FDCD}"/>
              </a:ext>
            </a:extLst>
          </p:cNvPr>
          <p:cNvSpPr/>
          <p:nvPr/>
        </p:nvSpPr>
        <p:spPr>
          <a:xfrm>
            <a:off x="1259174" y="0"/>
            <a:ext cx="2117887" cy="646331"/>
          </a:xfrm>
          <a:prstGeom prst="rect">
            <a:avLst/>
          </a:prstGeom>
          <a:solidFill>
            <a:srgbClr val="00B050"/>
          </a:solid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قناة المعرفة  </a:t>
            </a:r>
          </a:p>
        </p:txBody>
      </p:sp>
    </p:spTree>
    <p:extLst>
      <p:ext uri="{BB962C8B-B14F-4D97-AF65-F5344CB8AC3E}">
        <p14:creationId xmlns:p14="http://schemas.microsoft.com/office/powerpoint/2010/main" val="155980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AE29F40D-3C23-4BF9-A1AA-066FC9A32708}"/>
              </a:ext>
            </a:extLst>
          </p:cNvPr>
          <p:cNvGrpSpPr/>
          <p:nvPr/>
        </p:nvGrpSpPr>
        <p:grpSpPr>
          <a:xfrm>
            <a:off x="4836000" y="129106"/>
            <a:ext cx="2520000" cy="2723830"/>
            <a:chOff x="3635896" y="1785010"/>
            <a:chExt cx="2520000" cy="2723830"/>
          </a:xfrm>
        </p:grpSpPr>
        <p:sp>
          <p:nvSpPr>
            <p:cNvPr id="3" name="شكل بيضاوي 2">
              <a:extLst>
                <a:ext uri="{FF2B5EF4-FFF2-40B4-BE49-F238E27FC236}">
                  <a16:creationId xmlns:a16="http://schemas.microsoft.com/office/drawing/2014/main" id="{40A7D08B-28C7-4BA3-A58B-0BDC5E13BE00}"/>
                </a:ext>
              </a:extLst>
            </p:cNvPr>
            <p:cNvSpPr/>
            <p:nvPr/>
          </p:nvSpPr>
          <p:spPr>
            <a:xfrm>
              <a:off x="3635896" y="1988840"/>
              <a:ext cx="2520000" cy="2520000"/>
            </a:xfrm>
            <a:prstGeom prst="ellipse">
              <a:avLst/>
            </a:prstGeom>
            <a:solidFill>
              <a:schemeClr val="accent5">
                <a:lumMod val="75000"/>
              </a:schemeClr>
            </a:solidFill>
            <a:ln>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4" name="شكل بيضاوي 3">
              <a:extLst>
                <a:ext uri="{FF2B5EF4-FFF2-40B4-BE49-F238E27FC236}">
                  <a16:creationId xmlns:a16="http://schemas.microsoft.com/office/drawing/2014/main" id="{8F15D9A3-076C-4045-A236-73E6A1E9E712}"/>
                </a:ext>
              </a:extLst>
            </p:cNvPr>
            <p:cNvSpPr/>
            <p:nvPr/>
          </p:nvSpPr>
          <p:spPr>
            <a:xfrm>
              <a:off x="3905895" y="2348880"/>
              <a:ext cx="1980000" cy="1800000"/>
            </a:xfrm>
            <a:prstGeom prst="ellipse">
              <a:avLst/>
            </a:prstGeom>
            <a:blipFill>
              <a:blip r:embed="rId2"/>
              <a:tile tx="0" ty="0" sx="100000" sy="100000" flip="none" algn="tl"/>
            </a:blipFill>
            <a:effectLst>
              <a:glow rad="101600">
                <a:schemeClr val="bg1">
                  <a:alpha val="60000"/>
                </a:schemeClr>
              </a:glow>
            </a:effectLst>
          </p:spPr>
          <p:txBody>
            <a:bodyPr wrap="none" lIns="91440" tIns="45720" rIns="91440" bIns="45720">
              <a:spAutoFit/>
            </a:bodyPr>
            <a:lstStyle/>
            <a:p>
              <a:pPr algn="ctr"/>
              <a:r>
                <a:rPr lang="ar-SA" sz="5400" b="1" cap="none" spc="0" dirty="0">
                  <a:ln w="0"/>
                  <a:solidFill>
                    <a:schemeClr val="bg1"/>
                  </a:solidFill>
                  <a:effectLst>
                    <a:outerShdw blurRad="38100" dist="19050" dir="2700000" algn="tl" rotWithShape="0">
                      <a:schemeClr val="dk1">
                        <a:alpha val="40000"/>
                      </a:schemeClr>
                    </a:outerShdw>
                  </a:effectLst>
                </a:rPr>
                <a:t>الكوبون</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5" name="مستطيل 4">
              <a:extLst>
                <a:ext uri="{FF2B5EF4-FFF2-40B4-BE49-F238E27FC236}">
                  <a16:creationId xmlns:a16="http://schemas.microsoft.com/office/drawing/2014/main" id="{68B7CBB7-006D-44A8-8499-5DBA3B838F13}"/>
                </a:ext>
              </a:extLst>
            </p:cNvPr>
            <p:cNvSpPr/>
            <p:nvPr/>
          </p:nvSpPr>
          <p:spPr>
            <a:xfrm>
              <a:off x="4364406" y="3800954"/>
              <a:ext cx="1284327" cy="707886"/>
            </a:xfrm>
            <a:prstGeom prst="rect">
              <a:avLst/>
            </a:prstGeom>
            <a:no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سيربح</a:t>
              </a:r>
            </a:p>
          </p:txBody>
        </p:sp>
        <p:sp>
          <p:nvSpPr>
            <p:cNvPr id="6" name="مستطيل 5">
              <a:extLst>
                <a:ext uri="{FF2B5EF4-FFF2-40B4-BE49-F238E27FC236}">
                  <a16:creationId xmlns:a16="http://schemas.microsoft.com/office/drawing/2014/main" id="{BAD7C693-C4E5-4470-8311-22E07CFE94B3}"/>
                </a:ext>
              </a:extLst>
            </p:cNvPr>
            <p:cNvSpPr/>
            <p:nvPr/>
          </p:nvSpPr>
          <p:spPr>
            <a:xfrm>
              <a:off x="4558303" y="1785010"/>
              <a:ext cx="675186" cy="707886"/>
            </a:xfrm>
            <a:prstGeom prst="rect">
              <a:avLst/>
            </a:prstGeom>
            <a:no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من</a:t>
              </a:r>
            </a:p>
          </p:txBody>
        </p:sp>
      </p:grpSp>
      <p:sp>
        <p:nvSpPr>
          <p:cNvPr id="7" name="مخطط انسيابي: محطة طرفية 6">
            <a:extLst>
              <a:ext uri="{FF2B5EF4-FFF2-40B4-BE49-F238E27FC236}">
                <a16:creationId xmlns:a16="http://schemas.microsoft.com/office/drawing/2014/main" id="{6BB4CEA1-919D-4C55-B7C8-3BA6D4AE8574}"/>
              </a:ext>
            </a:extLst>
          </p:cNvPr>
          <p:cNvSpPr/>
          <p:nvPr/>
        </p:nvSpPr>
        <p:spPr>
          <a:xfrm>
            <a:off x="2042687" y="3124557"/>
            <a:ext cx="8106639" cy="1168539"/>
          </a:xfrm>
          <a:prstGeom prst="flowChartTerminator">
            <a:avLst/>
          </a:prstGeom>
          <a:solidFill>
            <a:schemeClr val="accent5">
              <a:lumMod val="50000"/>
            </a:schemeClr>
          </a:solidFill>
        </p:spPr>
        <p:txBody>
          <a:bodyPr wrap="none" lIns="91440" tIns="45720" rIns="91440" bIns="45720">
            <a:spAutoFit/>
          </a:bodyPr>
          <a:lstStyle/>
          <a:p>
            <a:pPr algn="ctr"/>
            <a:r>
              <a:rPr lang="ar-SA" sz="4800" dirty="0">
                <a:ln w="0"/>
                <a:solidFill>
                  <a:schemeClr val="bg1"/>
                </a:solidFill>
                <a:effectLst>
                  <a:outerShdw blurRad="38100" dist="19050" dir="2700000" algn="tl" rotWithShape="0">
                    <a:schemeClr val="dk1">
                      <a:alpha val="40000"/>
                    </a:schemeClr>
                  </a:outerShdw>
                </a:effectLst>
              </a:rPr>
              <a:t>يعد فيروس الأنفلونزا من الفيروسات </a:t>
            </a:r>
            <a:endParaRPr lang="ar-SA" sz="4800" b="0" cap="none" spc="0" dirty="0">
              <a:ln w="0"/>
              <a:solidFill>
                <a:schemeClr val="bg1"/>
              </a:solidFill>
              <a:effectLst>
                <a:outerShdw blurRad="38100" dist="19050" dir="2700000" algn="tl" rotWithShape="0">
                  <a:schemeClr val="dk1">
                    <a:alpha val="40000"/>
                  </a:schemeClr>
                </a:outerShdw>
              </a:effectLst>
            </a:endParaRPr>
          </a:p>
        </p:txBody>
      </p:sp>
      <p:grpSp>
        <p:nvGrpSpPr>
          <p:cNvPr id="8" name="مجموعة 7">
            <a:extLst>
              <a:ext uri="{FF2B5EF4-FFF2-40B4-BE49-F238E27FC236}">
                <a16:creationId xmlns:a16="http://schemas.microsoft.com/office/drawing/2014/main" id="{CC18AB87-29C5-4AA9-BB25-689F148A7EBB}"/>
              </a:ext>
            </a:extLst>
          </p:cNvPr>
          <p:cNvGrpSpPr/>
          <p:nvPr/>
        </p:nvGrpSpPr>
        <p:grpSpPr>
          <a:xfrm>
            <a:off x="3106477" y="4463471"/>
            <a:ext cx="5958909" cy="2176668"/>
            <a:chOff x="1690349" y="4463471"/>
            <a:chExt cx="5958909" cy="2176668"/>
          </a:xfrm>
        </p:grpSpPr>
        <p:sp>
          <p:nvSpPr>
            <p:cNvPr id="9" name="مخطط انسيابي: محطة طرفية 8">
              <a:extLst>
                <a:ext uri="{FF2B5EF4-FFF2-40B4-BE49-F238E27FC236}">
                  <a16:creationId xmlns:a16="http://schemas.microsoft.com/office/drawing/2014/main" id="{DE8E6D64-28AF-4516-A01A-4AFC459F6503}"/>
                </a:ext>
              </a:extLst>
            </p:cNvPr>
            <p:cNvSpPr/>
            <p:nvPr/>
          </p:nvSpPr>
          <p:spPr>
            <a:xfrm>
              <a:off x="5284680" y="4463471"/>
              <a:ext cx="2138118" cy="995422"/>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1ـ </a:t>
              </a:r>
              <a:r>
                <a:rPr lang="ar-SA" sz="4000" b="1" cap="none" spc="0" dirty="0" err="1">
                  <a:ln w="0"/>
                  <a:solidFill>
                    <a:schemeClr val="bg1"/>
                  </a:solidFill>
                  <a:effectLst>
                    <a:outerShdw blurRad="38100" dist="19050" dir="2700000" algn="tl" rotWithShape="0">
                      <a:schemeClr val="dk1">
                        <a:alpha val="40000"/>
                      </a:schemeClr>
                    </a:outerShdw>
                  </a:effectLst>
                </a:rPr>
                <a:t>التحللية</a:t>
              </a:r>
              <a:endParaRPr lang="ar-SA" sz="4000" b="1" cap="none" spc="0" dirty="0">
                <a:ln w="0"/>
                <a:solidFill>
                  <a:schemeClr val="bg1"/>
                </a:solidFill>
                <a:effectLst>
                  <a:outerShdw blurRad="38100" dist="19050" dir="2700000" algn="tl" rotWithShape="0">
                    <a:schemeClr val="dk1">
                      <a:alpha val="40000"/>
                    </a:schemeClr>
                  </a:outerShdw>
                </a:effectLst>
              </a:endParaRPr>
            </a:p>
          </p:txBody>
        </p:sp>
        <p:sp>
          <p:nvSpPr>
            <p:cNvPr id="10" name="مخطط انسيابي: محطة طرفية 9">
              <a:extLst>
                <a:ext uri="{FF2B5EF4-FFF2-40B4-BE49-F238E27FC236}">
                  <a16:creationId xmlns:a16="http://schemas.microsoft.com/office/drawing/2014/main" id="{DB509946-DC46-42E7-873F-3B70A9B3F03A}"/>
                </a:ext>
              </a:extLst>
            </p:cNvPr>
            <p:cNvSpPr/>
            <p:nvPr/>
          </p:nvSpPr>
          <p:spPr>
            <a:xfrm>
              <a:off x="1750123" y="4463471"/>
              <a:ext cx="2575869" cy="995422"/>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2ـ الاندماجية</a:t>
              </a:r>
            </a:p>
          </p:txBody>
        </p:sp>
        <p:sp>
          <p:nvSpPr>
            <p:cNvPr id="11" name="مخطط انسيابي: محطة طرفية 10">
              <a:extLst>
                <a:ext uri="{FF2B5EF4-FFF2-40B4-BE49-F238E27FC236}">
                  <a16:creationId xmlns:a16="http://schemas.microsoft.com/office/drawing/2014/main" id="{C5A310BB-561F-4C7E-94F8-EE5C85CA328C}"/>
                </a:ext>
              </a:extLst>
            </p:cNvPr>
            <p:cNvSpPr/>
            <p:nvPr/>
          </p:nvSpPr>
          <p:spPr>
            <a:xfrm>
              <a:off x="5171838" y="5644717"/>
              <a:ext cx="2477420" cy="995422"/>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3ـ الانتقالية </a:t>
              </a:r>
            </a:p>
          </p:txBody>
        </p:sp>
        <p:sp>
          <p:nvSpPr>
            <p:cNvPr id="12" name="مخطط انسيابي: محطة طرفية 11">
              <a:extLst>
                <a:ext uri="{FF2B5EF4-FFF2-40B4-BE49-F238E27FC236}">
                  <a16:creationId xmlns:a16="http://schemas.microsoft.com/office/drawing/2014/main" id="{B16363A8-35F0-428D-B9A0-72E0867B4F3B}"/>
                </a:ext>
              </a:extLst>
            </p:cNvPr>
            <p:cNvSpPr/>
            <p:nvPr/>
          </p:nvSpPr>
          <p:spPr>
            <a:xfrm>
              <a:off x="1690349" y="5644717"/>
              <a:ext cx="2695415" cy="995422"/>
            </a:xfrm>
            <a:prstGeom prst="flowChartTerminator">
              <a:avLst/>
            </a:prstGeom>
            <a:solidFill>
              <a:schemeClr val="accent5">
                <a:lumMod val="75000"/>
              </a:schemeClr>
            </a:solidFill>
          </p:spPr>
          <p:txBody>
            <a:bodyPr wrap="none" lIns="91440" tIns="45720" rIns="91440" bIns="45720">
              <a:spAutoFit/>
            </a:bodyPr>
            <a:lstStyle/>
            <a:p>
              <a:pPr algn="ctr"/>
              <a:r>
                <a:rPr lang="ar-SA" sz="4000" b="1" cap="none" spc="0" dirty="0">
                  <a:ln w="0"/>
                  <a:solidFill>
                    <a:schemeClr val="bg1"/>
                  </a:solidFill>
                  <a:effectLst>
                    <a:outerShdw blurRad="38100" dist="19050" dir="2700000" algn="tl" rotWithShape="0">
                      <a:schemeClr val="dk1">
                        <a:alpha val="40000"/>
                      </a:schemeClr>
                    </a:outerShdw>
                  </a:effectLst>
                </a:rPr>
                <a:t>4ـ الارتجاعية</a:t>
              </a:r>
            </a:p>
          </p:txBody>
        </p:sp>
      </p:grpSp>
      <p:sp>
        <p:nvSpPr>
          <p:cNvPr id="13" name="مستطيل 12">
            <a:extLst>
              <a:ext uri="{FF2B5EF4-FFF2-40B4-BE49-F238E27FC236}">
                <a16:creationId xmlns:a16="http://schemas.microsoft.com/office/drawing/2014/main" id="{9F26B2C4-05D8-4EEF-940B-7683D6C8DD24}"/>
              </a:ext>
            </a:extLst>
          </p:cNvPr>
          <p:cNvSpPr/>
          <p:nvPr/>
        </p:nvSpPr>
        <p:spPr>
          <a:xfrm>
            <a:off x="1416128" y="0"/>
            <a:ext cx="2117887" cy="646331"/>
          </a:xfrm>
          <a:prstGeom prst="rect">
            <a:avLst/>
          </a:prstGeom>
          <a:solidFill>
            <a:srgbClr val="00B050"/>
          </a:solid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قناة المعرفة  </a:t>
            </a:r>
          </a:p>
        </p:txBody>
      </p:sp>
    </p:spTree>
    <p:extLst>
      <p:ext uri="{BB962C8B-B14F-4D97-AF65-F5344CB8AC3E}">
        <p14:creationId xmlns:p14="http://schemas.microsoft.com/office/powerpoint/2010/main" val="251196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31DC14D4-539E-4798-8227-F5CF1A3079E9}"/>
              </a:ext>
            </a:extLst>
          </p:cNvPr>
          <p:cNvSpPr/>
          <p:nvPr/>
        </p:nvSpPr>
        <p:spPr>
          <a:xfrm>
            <a:off x="4587544" y="194154"/>
            <a:ext cx="3706464"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نشاطات </a:t>
            </a:r>
            <a:r>
              <a:rPr lang="ar-SA" sz="5400" b="0" cap="none" spc="0" dirty="0" err="1">
                <a:ln w="0"/>
                <a:solidFill>
                  <a:schemeClr val="tx1"/>
                </a:solidFill>
                <a:effectLst>
                  <a:outerShdw blurRad="38100" dist="19050" dir="2700000" algn="tl" rotWithShape="0">
                    <a:schemeClr val="dk1">
                      <a:alpha val="40000"/>
                    </a:schemeClr>
                  </a:outerShdw>
                </a:effectLst>
              </a:rPr>
              <a:t>إثرائية</a:t>
            </a:r>
            <a:r>
              <a:rPr lang="ar-SA" sz="5400" b="0" cap="none" spc="0" dirty="0">
                <a:ln w="0"/>
                <a:solidFill>
                  <a:schemeClr val="tx1"/>
                </a:solidFill>
                <a:effectLst>
                  <a:outerShdw blurRad="38100" dist="19050" dir="2700000" algn="tl" rotWithShape="0">
                    <a:schemeClr val="dk1">
                      <a:alpha val="40000"/>
                    </a:schemeClr>
                  </a:outerShdw>
                </a:effectLst>
              </a:rPr>
              <a:t> </a:t>
            </a:r>
          </a:p>
        </p:txBody>
      </p:sp>
      <p:sp>
        <p:nvSpPr>
          <p:cNvPr id="3" name="مستطيل 2">
            <a:extLst>
              <a:ext uri="{FF2B5EF4-FFF2-40B4-BE49-F238E27FC236}">
                <a16:creationId xmlns:a16="http://schemas.microsoft.com/office/drawing/2014/main" id="{776FEAA6-8E4A-4DDE-A8E9-BEE9BEBDF857}"/>
              </a:ext>
            </a:extLst>
          </p:cNvPr>
          <p:cNvSpPr/>
          <p:nvPr/>
        </p:nvSpPr>
        <p:spPr>
          <a:xfrm>
            <a:off x="8082751" y="1305925"/>
            <a:ext cx="3706464"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نشاطات </a:t>
            </a:r>
            <a:r>
              <a:rPr lang="ar-SA" sz="5400" b="0" cap="none" spc="0" dirty="0" err="1">
                <a:ln w="0"/>
                <a:solidFill>
                  <a:schemeClr val="tx1"/>
                </a:solidFill>
                <a:effectLst>
                  <a:outerShdw blurRad="38100" dist="19050" dir="2700000" algn="tl" rotWithShape="0">
                    <a:schemeClr val="dk1">
                      <a:alpha val="40000"/>
                    </a:schemeClr>
                  </a:outerShdw>
                </a:effectLst>
              </a:rPr>
              <a:t>إثرائية</a:t>
            </a:r>
            <a:r>
              <a:rPr lang="ar-SA" sz="5400" b="0" cap="none" spc="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937532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id="{A10BDFBD-44B3-4CA0-A068-EBFD7E5F3D4B}"/>
              </a:ext>
            </a:extLst>
          </p:cNvPr>
          <p:cNvSpPr/>
          <p:nvPr/>
        </p:nvSpPr>
        <p:spPr>
          <a:xfrm>
            <a:off x="0" y="5565338"/>
            <a:ext cx="10595453" cy="646331"/>
          </a:xfrm>
          <a:prstGeom prst="rect">
            <a:avLst/>
          </a:prstGeom>
          <a:solidFill>
            <a:srgbClr val="002060"/>
          </a:solidFill>
        </p:spPr>
        <p:txBody>
          <a:bodyPr wrap="square" lIns="91440" tIns="45720" rIns="91440" bIns="45720">
            <a:spAutoFit/>
          </a:bodyPr>
          <a:lstStyle/>
          <a:p>
            <a:pPr algn="ctr"/>
            <a:r>
              <a:rPr lang="ar-SA" sz="3600" b="0" cap="none" spc="0" dirty="0">
                <a:ln w="0"/>
                <a:solidFill>
                  <a:schemeClr val="bg1"/>
                </a:solidFill>
                <a:effectLst>
                  <a:outerShdw blurRad="38100" dist="19050" dir="2700000" algn="tl" rotWithShape="0">
                    <a:schemeClr val="dk1">
                      <a:alpha val="40000"/>
                    </a:schemeClr>
                  </a:outerShdw>
                </a:effectLst>
              </a:rPr>
              <a:t>جيش من الفيروسات قرر مهاجمة جسم الإنسان</a:t>
            </a:r>
          </a:p>
        </p:txBody>
      </p:sp>
      <p:pic>
        <p:nvPicPr>
          <p:cNvPr id="2" name="صورة 1">
            <a:extLst>
              <a:ext uri="{FF2B5EF4-FFF2-40B4-BE49-F238E27FC236}">
                <a16:creationId xmlns:a16="http://schemas.microsoft.com/office/drawing/2014/main" id="{D3C33FF4-CF67-40E6-8886-19E8954987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8" t="2780"/>
          <a:stretch/>
        </p:blipFill>
        <p:spPr>
          <a:xfrm>
            <a:off x="14069" y="0"/>
            <a:ext cx="12183224" cy="5565337"/>
          </a:xfrm>
          <a:prstGeom prst="rect">
            <a:avLst/>
          </a:prstGeom>
        </p:spPr>
      </p:pic>
      <p:sp>
        <p:nvSpPr>
          <p:cNvPr id="3" name="مستطيل 2">
            <a:extLst>
              <a:ext uri="{FF2B5EF4-FFF2-40B4-BE49-F238E27FC236}">
                <a16:creationId xmlns:a16="http://schemas.microsoft.com/office/drawing/2014/main" id="{1742AAEA-5901-4F3C-B4B2-E27201A47543}"/>
              </a:ext>
            </a:extLst>
          </p:cNvPr>
          <p:cNvSpPr/>
          <p:nvPr/>
        </p:nvSpPr>
        <p:spPr>
          <a:xfrm>
            <a:off x="9812381" y="5098437"/>
            <a:ext cx="2362554" cy="1754326"/>
          </a:xfrm>
          <a:prstGeom prst="rect">
            <a:avLst/>
          </a:prstGeom>
          <a:solidFill>
            <a:srgbClr val="CC0000"/>
          </a:solidFill>
        </p:spPr>
        <p:txBody>
          <a:bodyPr wrap="square" lIns="91440" tIns="45720" rIns="91440" bIns="45720">
            <a:spAutoFit/>
          </a:bodyPr>
          <a:lstStyle/>
          <a:p>
            <a:pPr algn="ctr"/>
            <a:r>
              <a:rPr lang="ar-SA" sz="5400" b="0" cap="none" spc="0" dirty="0">
                <a:ln w="0"/>
                <a:solidFill>
                  <a:schemeClr val="bg1"/>
                </a:solidFill>
                <a:effectLst>
                  <a:outerShdw blurRad="38100" dist="19050" dir="2700000" algn="tl" rotWithShape="0">
                    <a:schemeClr val="dk1">
                      <a:alpha val="40000"/>
                    </a:schemeClr>
                  </a:outerShdw>
                </a:effectLst>
              </a:rPr>
              <a:t>خبر عاجل </a:t>
            </a:r>
          </a:p>
        </p:txBody>
      </p:sp>
      <p:sp>
        <p:nvSpPr>
          <p:cNvPr id="5" name="مستطيل 4">
            <a:extLst>
              <a:ext uri="{FF2B5EF4-FFF2-40B4-BE49-F238E27FC236}">
                <a16:creationId xmlns:a16="http://schemas.microsoft.com/office/drawing/2014/main" id="{6F24C9FB-0EDE-465B-B391-583B310290F7}"/>
              </a:ext>
            </a:extLst>
          </p:cNvPr>
          <p:cNvSpPr/>
          <p:nvPr/>
        </p:nvSpPr>
        <p:spPr>
          <a:xfrm>
            <a:off x="8332488" y="-5293"/>
            <a:ext cx="3842448" cy="1200329"/>
          </a:xfrm>
          <a:prstGeom prst="rect">
            <a:avLst/>
          </a:prstGeom>
          <a:noFill/>
        </p:spPr>
        <p:txBody>
          <a:bodyPr wrap="square" lIns="91440" tIns="45720" rIns="91440" bIns="45720">
            <a:spAutoFit/>
          </a:bodyPr>
          <a:lstStyle/>
          <a:p>
            <a:pPr algn="ctr"/>
            <a:r>
              <a:rPr lang="ar-SA" sz="3600" b="1" cap="none" spc="0" dirty="0">
                <a:ln w="19050">
                  <a:solidFill>
                    <a:schemeClr val="bg1"/>
                  </a:solidFill>
                  <a:prstDash val="solid"/>
                </a:ln>
                <a:solidFill>
                  <a:schemeClr val="bg1"/>
                </a:solidFill>
                <a:effectLst>
                  <a:outerShdw dist="38100" dir="2700000" algn="tl" rotWithShape="0">
                    <a:schemeClr val="accent2"/>
                  </a:outerShdw>
                </a:effectLst>
              </a:rPr>
              <a:t>السلام عليكن عزيزاتي المشاهدات</a:t>
            </a:r>
          </a:p>
        </p:txBody>
      </p:sp>
      <p:sp>
        <p:nvSpPr>
          <p:cNvPr id="6" name="مستطيل 5">
            <a:extLst>
              <a:ext uri="{FF2B5EF4-FFF2-40B4-BE49-F238E27FC236}">
                <a16:creationId xmlns:a16="http://schemas.microsoft.com/office/drawing/2014/main" id="{47EF759D-D30B-4D71-A812-FBCC7826E176}"/>
              </a:ext>
            </a:extLst>
          </p:cNvPr>
          <p:cNvSpPr/>
          <p:nvPr/>
        </p:nvSpPr>
        <p:spPr>
          <a:xfrm>
            <a:off x="8332487" y="1197007"/>
            <a:ext cx="3842448" cy="2308324"/>
          </a:xfrm>
          <a:prstGeom prst="rect">
            <a:avLst/>
          </a:prstGeom>
          <a:noFill/>
        </p:spPr>
        <p:txBody>
          <a:bodyPr wrap="square" lIns="91440" tIns="45720" rIns="91440" bIns="45720">
            <a:spAutoFit/>
          </a:bodyPr>
          <a:lstStyle/>
          <a:p>
            <a:pPr algn="ctr"/>
            <a:r>
              <a:rPr lang="ar-SA" sz="3600" b="1" cap="none" spc="0" dirty="0">
                <a:ln w="19050">
                  <a:solidFill>
                    <a:schemeClr val="bg1"/>
                  </a:solidFill>
                  <a:prstDash val="solid"/>
                </a:ln>
                <a:solidFill>
                  <a:schemeClr val="bg1"/>
                </a:solidFill>
                <a:effectLst>
                  <a:outerShdw dist="38100" dir="2700000" algn="tl" rotWithShape="0">
                    <a:schemeClr val="accent2"/>
                  </a:outerShdw>
                </a:effectLst>
              </a:rPr>
              <a:t>لقد جاءتنا أنباء بأن جيش رهيب من الفيروسات يستعد لغزو جسم الإنسان</a:t>
            </a:r>
          </a:p>
        </p:txBody>
      </p:sp>
      <p:sp>
        <p:nvSpPr>
          <p:cNvPr id="7" name="مستطيل 6">
            <a:extLst>
              <a:ext uri="{FF2B5EF4-FFF2-40B4-BE49-F238E27FC236}">
                <a16:creationId xmlns:a16="http://schemas.microsoft.com/office/drawing/2014/main" id="{8733D5C1-5F7D-49CE-B7B7-9E20CB4B35D3}"/>
              </a:ext>
            </a:extLst>
          </p:cNvPr>
          <p:cNvSpPr/>
          <p:nvPr/>
        </p:nvSpPr>
        <p:spPr>
          <a:xfrm>
            <a:off x="8349553" y="3341048"/>
            <a:ext cx="3842448" cy="1077218"/>
          </a:xfrm>
          <a:prstGeom prst="rect">
            <a:avLst/>
          </a:prstGeom>
          <a:noFill/>
        </p:spPr>
        <p:txBody>
          <a:bodyPr wrap="square" lIns="91440" tIns="45720" rIns="91440" bIns="45720">
            <a:spAutoFit/>
          </a:bodyPr>
          <a:lstStyle/>
          <a:p>
            <a:pPr algn="ctr"/>
            <a:r>
              <a:rPr lang="ar-SA" sz="3200" b="1" cap="none" spc="0" dirty="0">
                <a:ln w="19050">
                  <a:solidFill>
                    <a:schemeClr val="bg1"/>
                  </a:solidFill>
                  <a:prstDash val="solid"/>
                </a:ln>
                <a:solidFill>
                  <a:schemeClr val="bg1"/>
                </a:solidFill>
                <a:effectLst>
                  <a:outerShdw dist="38100" dir="2700000" algn="tl" rotWithShape="0">
                    <a:schemeClr val="accent2"/>
                  </a:outerShdw>
                </a:effectLst>
              </a:rPr>
              <a:t>لمزيد من التفاصيل اترككم مع مراسلتنا والزميلة أمل </a:t>
            </a:r>
          </a:p>
        </p:txBody>
      </p:sp>
      <p:pic>
        <p:nvPicPr>
          <p:cNvPr id="8" name="صورة 7">
            <a:extLst>
              <a:ext uri="{FF2B5EF4-FFF2-40B4-BE49-F238E27FC236}">
                <a16:creationId xmlns:a16="http://schemas.microsoft.com/office/drawing/2014/main" id="{F0D25EFA-ED7B-44A6-B07B-96D9404FD8E0}"/>
              </a:ext>
            </a:extLst>
          </p:cNvPr>
          <p:cNvPicPr>
            <a:picLocks noChangeAspect="1"/>
          </p:cNvPicPr>
          <p:nvPr/>
        </p:nvPicPr>
        <p:blipFill>
          <a:blip r:embed="rId3"/>
          <a:stretch>
            <a:fillRect/>
          </a:stretch>
        </p:blipFill>
        <p:spPr>
          <a:xfrm>
            <a:off x="231976" y="135762"/>
            <a:ext cx="2498592" cy="1846075"/>
          </a:xfrm>
          <a:prstGeom prst="rect">
            <a:avLst/>
          </a:prstGeom>
          <a:ln>
            <a:noFill/>
          </a:ln>
          <a:effectLst>
            <a:outerShdw blurRad="292100" dist="139700" dir="2700000" algn="tl" rotWithShape="0">
              <a:srgbClr val="333333">
                <a:alpha val="65000"/>
              </a:srgbClr>
            </a:outerShdw>
          </a:effectLst>
        </p:spPr>
      </p:pic>
      <p:sp>
        <p:nvSpPr>
          <p:cNvPr id="9" name="مستطيل 8">
            <a:extLst>
              <a:ext uri="{FF2B5EF4-FFF2-40B4-BE49-F238E27FC236}">
                <a16:creationId xmlns:a16="http://schemas.microsoft.com/office/drawing/2014/main" id="{10039DEE-FE0D-4993-A2C7-02772D54301E}"/>
              </a:ext>
            </a:extLst>
          </p:cNvPr>
          <p:cNvSpPr/>
          <p:nvPr/>
        </p:nvSpPr>
        <p:spPr>
          <a:xfrm>
            <a:off x="449892" y="2117599"/>
            <a:ext cx="2062759" cy="707886"/>
          </a:xfrm>
          <a:prstGeom prst="rect">
            <a:avLst/>
          </a:prstGeom>
          <a:solidFill>
            <a:schemeClr val="bg1"/>
          </a:solidFill>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الفيروس</a:t>
            </a:r>
          </a:p>
        </p:txBody>
      </p:sp>
      <p:sp>
        <p:nvSpPr>
          <p:cNvPr id="10" name="مستطيل 9">
            <a:extLst>
              <a:ext uri="{FF2B5EF4-FFF2-40B4-BE49-F238E27FC236}">
                <a16:creationId xmlns:a16="http://schemas.microsoft.com/office/drawing/2014/main" id="{4D05388D-AA47-4910-99B1-CCD6BC1E6F27}"/>
              </a:ext>
            </a:extLst>
          </p:cNvPr>
          <p:cNvSpPr/>
          <p:nvPr/>
        </p:nvSpPr>
        <p:spPr>
          <a:xfrm>
            <a:off x="14069" y="6206432"/>
            <a:ext cx="2820653" cy="646331"/>
          </a:xfrm>
          <a:prstGeom prst="rect">
            <a:avLst/>
          </a:prstGeom>
          <a:solidFill>
            <a:srgbClr val="00B050"/>
          </a:solidFill>
        </p:spPr>
        <p:txBody>
          <a:bodyPr wrap="squar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قناة المعرفة  </a:t>
            </a:r>
          </a:p>
        </p:txBody>
      </p:sp>
    </p:spTree>
    <p:extLst>
      <p:ext uri="{BB962C8B-B14F-4D97-AF65-F5344CB8AC3E}">
        <p14:creationId xmlns:p14="http://schemas.microsoft.com/office/powerpoint/2010/main" val="394116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صورة 10">
            <a:extLst>
              <a:ext uri="{FF2B5EF4-FFF2-40B4-BE49-F238E27FC236}">
                <a16:creationId xmlns:a16="http://schemas.microsoft.com/office/drawing/2014/main" id="{61222072-BF24-4B6C-9161-C8C61FE90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0495" y="142275"/>
            <a:ext cx="3193747" cy="5688632"/>
          </a:xfrm>
          <a:prstGeom prst="rect">
            <a:avLst/>
          </a:prstGeom>
        </p:spPr>
      </p:pic>
      <p:sp>
        <p:nvSpPr>
          <p:cNvPr id="12" name="وسيلة شرح مستطيلة 2">
            <a:extLst>
              <a:ext uri="{FF2B5EF4-FFF2-40B4-BE49-F238E27FC236}">
                <a16:creationId xmlns:a16="http://schemas.microsoft.com/office/drawing/2014/main" id="{033FB1E2-D324-415B-95CF-A1EF87E39BF1}"/>
              </a:ext>
            </a:extLst>
          </p:cNvPr>
          <p:cNvSpPr/>
          <p:nvPr/>
        </p:nvSpPr>
        <p:spPr>
          <a:xfrm>
            <a:off x="562708" y="985280"/>
            <a:ext cx="8287787" cy="2554545"/>
          </a:xfrm>
          <a:prstGeom prst="wedgeRectCallout">
            <a:avLst>
              <a:gd name="adj1" fmla="val 57321"/>
              <a:gd name="adj2" fmla="val 48635"/>
            </a:avLst>
          </a:prstGeom>
          <a:solidFill>
            <a:srgbClr val="FEFFAE"/>
          </a:solidFill>
          <a:ln w="38100">
            <a:solidFill>
              <a:schemeClr val="tx1"/>
            </a:solidFill>
          </a:ln>
        </p:spPr>
        <p:txBody>
          <a:bodyPr wrap="square" lIns="91440" tIns="45720" rIns="91440" bIns="45720">
            <a:spAutoFit/>
          </a:bodyPr>
          <a:lstStyle/>
          <a:p>
            <a:pPr algn="ctr"/>
            <a:r>
              <a:rPr lang="ar-SA" sz="4000" b="0" cap="none" spc="0" dirty="0">
                <a:ln w="0"/>
                <a:solidFill>
                  <a:schemeClr val="tx1"/>
                </a:solidFill>
                <a:effectLst>
                  <a:outerShdw blurRad="38100" dist="19050" dir="2700000" algn="tl" rotWithShape="0">
                    <a:schemeClr val="dk1">
                      <a:alpha val="40000"/>
                    </a:schemeClr>
                  </a:outerShdw>
                </a:effectLst>
              </a:rPr>
              <a:t>السلام عليكن </a:t>
            </a:r>
          </a:p>
          <a:p>
            <a:pPr algn="ctr"/>
            <a:r>
              <a:rPr lang="ar-SA" sz="4000" b="0" cap="none" spc="0" dirty="0">
                <a:ln w="0"/>
                <a:solidFill>
                  <a:schemeClr val="tx1"/>
                </a:solidFill>
                <a:effectLst>
                  <a:outerShdw blurRad="38100" dist="19050" dir="2700000" algn="tl" rotWithShape="0">
                    <a:schemeClr val="dk1">
                      <a:alpha val="40000"/>
                    </a:schemeClr>
                  </a:outerShdw>
                </a:effectLst>
              </a:rPr>
              <a:t>أنا مراسلتكم من قلب الحدث أمل  </a:t>
            </a:r>
          </a:p>
          <a:p>
            <a:pPr algn="ctr"/>
            <a:r>
              <a:rPr lang="ar-SA" sz="4000" b="0" cap="none" spc="0" dirty="0">
                <a:ln w="0"/>
                <a:solidFill>
                  <a:schemeClr val="tx1"/>
                </a:solidFill>
                <a:effectLst>
                  <a:outerShdw blurRad="38100" dist="19050" dir="2700000" algn="tl" rotWithShape="0">
                    <a:schemeClr val="dk1">
                      <a:alpha val="40000"/>
                    </a:schemeClr>
                  </a:outerShdw>
                </a:effectLst>
              </a:rPr>
              <a:t>ولقد جمعت صور وأدله ورتبتها للتعرف على شخصية الفيروس </a:t>
            </a:r>
          </a:p>
        </p:txBody>
      </p:sp>
      <p:sp>
        <p:nvSpPr>
          <p:cNvPr id="13" name="وسيلة شرح مستطيلة مستديرة الزوايا 38">
            <a:extLst>
              <a:ext uri="{FF2B5EF4-FFF2-40B4-BE49-F238E27FC236}">
                <a16:creationId xmlns:a16="http://schemas.microsoft.com/office/drawing/2014/main" id="{768BF211-23AF-4681-860B-0CE0203D24A6}"/>
              </a:ext>
            </a:extLst>
          </p:cNvPr>
          <p:cNvSpPr/>
          <p:nvPr/>
        </p:nvSpPr>
        <p:spPr>
          <a:xfrm>
            <a:off x="9138700" y="5830907"/>
            <a:ext cx="2933373" cy="646986"/>
          </a:xfrm>
          <a:prstGeom prst="wedgeRoundRectCallout">
            <a:avLst>
              <a:gd name="adj1" fmla="val -20313"/>
              <a:gd name="adj2" fmla="val -88254"/>
              <a:gd name="adj3" fmla="val 16667"/>
            </a:avLst>
          </a:prstGeom>
          <a:solidFill>
            <a:schemeClr val="tx1"/>
          </a:solidFill>
        </p:spPr>
        <p:txBody>
          <a:bodyPr wrap="none" lIns="91440" tIns="45720" rIns="91440" bIns="45720">
            <a:spAutoFit/>
          </a:bodyPr>
          <a:lstStyle/>
          <a:p>
            <a:pPr algn="ctr"/>
            <a:r>
              <a:rPr lang="ar-SA" sz="3200" b="0" cap="none" spc="0" dirty="0">
                <a:ln w="0"/>
                <a:solidFill>
                  <a:schemeClr val="bg1"/>
                </a:solidFill>
                <a:effectLst>
                  <a:outerShdw blurRad="38100" dist="19050" dir="2700000" algn="tl" rotWithShape="0">
                    <a:schemeClr val="dk1">
                      <a:alpha val="40000"/>
                    </a:schemeClr>
                  </a:outerShdw>
                </a:effectLst>
              </a:rPr>
              <a:t>مهارة ترجمة الصور</a:t>
            </a:r>
          </a:p>
        </p:txBody>
      </p:sp>
      <p:sp>
        <p:nvSpPr>
          <p:cNvPr id="15" name="مستطيل مستدير الزوايا 36">
            <a:extLst>
              <a:ext uri="{FF2B5EF4-FFF2-40B4-BE49-F238E27FC236}">
                <a16:creationId xmlns:a16="http://schemas.microsoft.com/office/drawing/2014/main" id="{833088D6-403D-43A3-A573-6049358417C2}"/>
              </a:ext>
            </a:extLst>
          </p:cNvPr>
          <p:cNvSpPr/>
          <p:nvPr/>
        </p:nvSpPr>
        <p:spPr>
          <a:xfrm>
            <a:off x="584081" y="3679563"/>
            <a:ext cx="8306346" cy="2349579"/>
          </a:xfrm>
          <a:prstGeom prst="roundRect">
            <a:avLst/>
          </a:prstGeom>
          <a:solidFill>
            <a:schemeClr val="accent4">
              <a:lumMod val="20000"/>
              <a:lumOff val="80000"/>
            </a:schemeClr>
          </a:solidFill>
          <a:ln w="38100">
            <a:solidFill>
              <a:schemeClr val="tx1"/>
            </a:solidFill>
          </a:ln>
        </p:spPr>
        <p:txBody>
          <a:bodyPr wrap="square" lIns="91440" tIns="45720" rIns="91440" bIns="45720">
            <a:spAutoFit/>
          </a:bodyPr>
          <a:lstStyle/>
          <a:p>
            <a:pPr algn="ctr"/>
            <a:r>
              <a:rPr lang="ar-SA" sz="4400" b="0" cap="none" spc="0" dirty="0">
                <a:ln w="0"/>
                <a:solidFill>
                  <a:schemeClr val="tx1"/>
                </a:solidFill>
                <a:effectLst>
                  <a:outerShdw blurRad="38100" dist="19050" dir="2700000" algn="tl" rotWithShape="0">
                    <a:schemeClr val="dk1">
                      <a:alpha val="40000"/>
                    </a:schemeClr>
                  </a:outerShdw>
                </a:effectLst>
              </a:rPr>
              <a:t>مشاهدتي العزيزة استبدلي الصورة بكلمة مناسبة لتصلي</a:t>
            </a:r>
            <a:r>
              <a:rPr lang="ar-SA" sz="4400" dirty="0">
                <a:ln w="0"/>
                <a:effectLst>
                  <a:outerShdw blurRad="38100" dist="19050" dir="2700000" algn="tl" rotWithShape="0">
                    <a:schemeClr val="dk1">
                      <a:alpha val="40000"/>
                    </a:schemeClr>
                  </a:outerShdw>
                </a:effectLst>
              </a:rPr>
              <a:t> مثلي لتعريف الفيروس</a:t>
            </a:r>
            <a:r>
              <a:rPr lang="ar-SA" sz="4400" b="0" cap="none" spc="0" dirty="0">
                <a:ln w="0"/>
                <a:solidFill>
                  <a:schemeClr val="tx1"/>
                </a:solidFill>
                <a:effectLst>
                  <a:outerShdw blurRad="38100" dist="19050" dir="2700000" algn="tl" rotWithShape="0">
                    <a:schemeClr val="dk1">
                      <a:alpha val="40000"/>
                    </a:schemeClr>
                  </a:outerShdw>
                </a:effectLst>
              </a:rPr>
              <a:t> </a:t>
            </a:r>
          </a:p>
        </p:txBody>
      </p:sp>
      <p:sp>
        <p:nvSpPr>
          <p:cNvPr id="17" name="مستطيل 16">
            <a:extLst>
              <a:ext uri="{FF2B5EF4-FFF2-40B4-BE49-F238E27FC236}">
                <a16:creationId xmlns:a16="http://schemas.microsoft.com/office/drawing/2014/main" id="{B4B6CF46-86EA-4FA0-A36B-AF5C766DCD13}"/>
              </a:ext>
            </a:extLst>
          </p:cNvPr>
          <p:cNvSpPr/>
          <p:nvPr/>
        </p:nvSpPr>
        <p:spPr>
          <a:xfrm>
            <a:off x="190573" y="142275"/>
            <a:ext cx="2117887" cy="646331"/>
          </a:xfrm>
          <a:prstGeom prst="rect">
            <a:avLst/>
          </a:prstGeom>
          <a:solidFill>
            <a:srgbClr val="00B050"/>
          </a:solidFill>
        </p:spPr>
        <p:txBody>
          <a:bodyPr wrap="none" lIns="91440" tIns="45720" rIns="91440" bIns="45720">
            <a:spAutoFit/>
          </a:bodyPr>
          <a:lstStyle/>
          <a:p>
            <a:pPr algn="ctr"/>
            <a:r>
              <a:rPr lang="ar-SA" sz="3600" b="0" cap="none" spc="0" dirty="0">
                <a:ln w="0"/>
                <a:solidFill>
                  <a:schemeClr val="tx1"/>
                </a:solidFill>
                <a:effectLst>
                  <a:outerShdw blurRad="38100" dist="19050" dir="2700000" algn="tl" rotWithShape="0">
                    <a:schemeClr val="dk1">
                      <a:alpha val="40000"/>
                    </a:schemeClr>
                  </a:outerShdw>
                </a:effectLst>
              </a:rPr>
              <a:t>قناة المعرفة  </a:t>
            </a:r>
          </a:p>
        </p:txBody>
      </p:sp>
      <p:pic>
        <p:nvPicPr>
          <p:cNvPr id="18" name="صورة 17">
            <a:extLst>
              <a:ext uri="{FF2B5EF4-FFF2-40B4-BE49-F238E27FC236}">
                <a16:creationId xmlns:a16="http://schemas.microsoft.com/office/drawing/2014/main" id="{A105E045-F907-476D-BD11-DCAAC3DEF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999" y="5076642"/>
            <a:ext cx="2205779" cy="1905000"/>
          </a:xfrm>
          <a:prstGeom prst="rect">
            <a:avLst/>
          </a:prstGeom>
        </p:spPr>
      </p:pic>
    </p:spTree>
    <p:extLst>
      <p:ext uri="{BB962C8B-B14F-4D97-AF65-F5344CB8AC3E}">
        <p14:creationId xmlns:p14="http://schemas.microsoft.com/office/powerpoint/2010/main" val="730261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3251E9B3-9FA0-4F08-A98D-24BA0B6485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4227" y="83380"/>
            <a:ext cx="2363884" cy="1553974"/>
          </a:xfrm>
          <a:prstGeom prst="rect">
            <a:avLst/>
          </a:prstGeom>
        </p:spPr>
      </p:pic>
      <p:sp>
        <p:nvSpPr>
          <p:cNvPr id="3" name="مستطيل مستدير الزوايا 36">
            <a:extLst>
              <a:ext uri="{FF2B5EF4-FFF2-40B4-BE49-F238E27FC236}">
                <a16:creationId xmlns:a16="http://schemas.microsoft.com/office/drawing/2014/main" id="{28F40C89-0E9C-4073-AB82-32640308D0EA}"/>
              </a:ext>
            </a:extLst>
          </p:cNvPr>
          <p:cNvSpPr/>
          <p:nvPr/>
        </p:nvSpPr>
        <p:spPr>
          <a:xfrm>
            <a:off x="2397402" y="633375"/>
            <a:ext cx="7325934" cy="1191816"/>
          </a:xfrm>
          <a:prstGeom prst="roundRect">
            <a:avLst/>
          </a:prstGeom>
          <a:noFill/>
          <a:ln w="38100">
            <a:solidFill>
              <a:srgbClr val="00B0F0"/>
            </a:solidFill>
          </a:ln>
        </p:spPr>
        <p:txBody>
          <a:bodyPr wrap="square" lIns="91440" tIns="45720" rIns="91440" bIns="45720">
            <a:spAutoFit/>
          </a:bodyPr>
          <a:lstStyle/>
          <a:p>
            <a:pPr algn="ctr"/>
            <a:r>
              <a:rPr lang="ar-SA" sz="3200" b="0" cap="none" spc="0" dirty="0">
                <a:ln w="0"/>
                <a:solidFill>
                  <a:schemeClr val="tx1"/>
                </a:solidFill>
                <a:effectLst>
                  <a:outerShdw blurRad="38100" dist="19050" dir="2700000" algn="tl" rotWithShape="0">
                    <a:schemeClr val="dk1">
                      <a:alpha val="40000"/>
                    </a:schemeClr>
                  </a:outerShdw>
                </a:effectLst>
              </a:rPr>
              <a:t>طالبتي العزيزة استبدلي الصورة بكلمة مناسبة لتصلي</a:t>
            </a:r>
            <a:r>
              <a:rPr lang="ar-SA" sz="3200" dirty="0">
                <a:ln w="0"/>
                <a:effectLst>
                  <a:outerShdw blurRad="38100" dist="19050" dir="2700000" algn="tl" rotWithShape="0">
                    <a:schemeClr val="dk1">
                      <a:alpha val="40000"/>
                    </a:schemeClr>
                  </a:outerShdw>
                </a:effectLst>
              </a:rPr>
              <a:t> مثلي لتعريف الفيروس</a:t>
            </a:r>
            <a:r>
              <a:rPr lang="ar-SA" sz="3200" b="0" cap="none" spc="0" dirty="0">
                <a:ln w="0"/>
                <a:solidFill>
                  <a:schemeClr val="tx1"/>
                </a:solidFill>
                <a:effectLst>
                  <a:outerShdw blurRad="38100" dist="19050" dir="2700000" algn="tl" rotWithShape="0">
                    <a:schemeClr val="dk1">
                      <a:alpha val="40000"/>
                    </a:schemeClr>
                  </a:outerShdw>
                </a:effectLst>
              </a:rPr>
              <a:t> </a:t>
            </a:r>
          </a:p>
        </p:txBody>
      </p:sp>
      <p:grpSp>
        <p:nvGrpSpPr>
          <p:cNvPr id="4" name="مجموعة 3">
            <a:extLst>
              <a:ext uri="{FF2B5EF4-FFF2-40B4-BE49-F238E27FC236}">
                <a16:creationId xmlns:a16="http://schemas.microsoft.com/office/drawing/2014/main" id="{67EF50AE-4497-4AC9-AE17-58F4E1B1424F}"/>
              </a:ext>
            </a:extLst>
          </p:cNvPr>
          <p:cNvGrpSpPr/>
          <p:nvPr/>
        </p:nvGrpSpPr>
        <p:grpSpPr>
          <a:xfrm>
            <a:off x="63211" y="2060848"/>
            <a:ext cx="12072517" cy="4730431"/>
            <a:chOff x="119483" y="1772816"/>
            <a:chExt cx="8955687" cy="4896543"/>
          </a:xfrm>
        </p:grpSpPr>
        <p:grpSp>
          <p:nvGrpSpPr>
            <p:cNvPr id="5" name="مجموعة 4">
              <a:extLst>
                <a:ext uri="{FF2B5EF4-FFF2-40B4-BE49-F238E27FC236}">
                  <a16:creationId xmlns:a16="http://schemas.microsoft.com/office/drawing/2014/main" id="{4E5ED5B8-467E-4F7C-B42D-133CF6205E62}"/>
                </a:ext>
              </a:extLst>
            </p:cNvPr>
            <p:cNvGrpSpPr/>
            <p:nvPr/>
          </p:nvGrpSpPr>
          <p:grpSpPr>
            <a:xfrm>
              <a:off x="119483" y="1772816"/>
              <a:ext cx="8955687" cy="4896543"/>
              <a:chOff x="119483" y="3220213"/>
              <a:chExt cx="8955687" cy="3202261"/>
            </a:xfrm>
          </p:grpSpPr>
          <p:grpSp>
            <p:nvGrpSpPr>
              <p:cNvPr id="7" name="مجموعة 6">
                <a:extLst>
                  <a:ext uri="{FF2B5EF4-FFF2-40B4-BE49-F238E27FC236}">
                    <a16:creationId xmlns:a16="http://schemas.microsoft.com/office/drawing/2014/main" id="{E1157363-AC53-44D5-9530-6815D3515E5D}"/>
                  </a:ext>
                </a:extLst>
              </p:cNvPr>
              <p:cNvGrpSpPr/>
              <p:nvPr/>
            </p:nvGrpSpPr>
            <p:grpSpPr>
              <a:xfrm>
                <a:off x="6541891" y="3220214"/>
                <a:ext cx="1273279" cy="3200228"/>
                <a:chOff x="7367033" y="2712988"/>
                <a:chExt cx="1273279" cy="3200228"/>
              </a:xfrm>
            </p:grpSpPr>
            <p:sp>
              <p:nvSpPr>
                <p:cNvPr id="32" name="مربع نص 31">
                  <a:extLst>
                    <a:ext uri="{FF2B5EF4-FFF2-40B4-BE49-F238E27FC236}">
                      <a16:creationId xmlns:a16="http://schemas.microsoft.com/office/drawing/2014/main" id="{EF99859C-8468-420E-AC6E-17AA81ECF983}"/>
                    </a:ext>
                  </a:extLst>
                </p:cNvPr>
                <p:cNvSpPr txBox="1"/>
                <p:nvPr/>
              </p:nvSpPr>
              <p:spPr>
                <a:xfrm>
                  <a:off x="7367033" y="2712988"/>
                  <a:ext cx="1260000" cy="1260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33" name="مربع نص 32">
                  <a:extLst>
                    <a:ext uri="{FF2B5EF4-FFF2-40B4-BE49-F238E27FC236}">
                      <a16:creationId xmlns:a16="http://schemas.microsoft.com/office/drawing/2014/main" id="{4DDDB9BB-19AA-46D7-97B2-B7ECC5FF8BE7}"/>
                    </a:ext>
                  </a:extLst>
                </p:cNvPr>
                <p:cNvSpPr txBox="1"/>
                <p:nvPr/>
              </p:nvSpPr>
              <p:spPr>
                <a:xfrm>
                  <a:off x="7380312" y="3986060"/>
                  <a:ext cx="1260000" cy="126000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34" name="مربع نص 33">
                  <a:extLst>
                    <a:ext uri="{FF2B5EF4-FFF2-40B4-BE49-F238E27FC236}">
                      <a16:creationId xmlns:a16="http://schemas.microsoft.com/office/drawing/2014/main" id="{94DF86ED-7D4E-4F3E-B5EE-060ABB076C80}"/>
                    </a:ext>
                  </a:extLst>
                </p:cNvPr>
                <p:cNvSpPr txBox="1"/>
                <p:nvPr/>
              </p:nvSpPr>
              <p:spPr>
                <a:xfrm>
                  <a:off x="7380312" y="5373216"/>
                  <a:ext cx="1260000" cy="540000"/>
                </a:xfrm>
                <a:prstGeom prst="rect">
                  <a:avLst/>
                </a:prstGeom>
                <a:solidFill>
                  <a:schemeClr val="bg1"/>
                </a:solidFill>
                <a:ln w="38100">
                  <a:solidFill>
                    <a:schemeClr val="tx1"/>
                  </a:solidFill>
                </a:ln>
              </p:spPr>
              <p:txBody>
                <a:bodyPr wrap="square" rtlCol="1">
                  <a:spAutoFit/>
                </a:bodyPr>
                <a:lstStyle/>
                <a:p>
                  <a:r>
                    <a:rPr lang="ar-SA" dirty="0"/>
                    <a:t>................</a:t>
                  </a:r>
                </a:p>
              </p:txBody>
            </p:sp>
          </p:grpSp>
          <p:grpSp>
            <p:nvGrpSpPr>
              <p:cNvPr id="8" name="مجموعة 7">
                <a:extLst>
                  <a:ext uri="{FF2B5EF4-FFF2-40B4-BE49-F238E27FC236}">
                    <a16:creationId xmlns:a16="http://schemas.microsoft.com/office/drawing/2014/main" id="{35430092-307B-400A-B191-7D693A1DECA9}"/>
                  </a:ext>
                </a:extLst>
              </p:cNvPr>
              <p:cNvGrpSpPr/>
              <p:nvPr/>
            </p:nvGrpSpPr>
            <p:grpSpPr>
              <a:xfrm>
                <a:off x="5314945" y="3220214"/>
                <a:ext cx="1273279" cy="3200228"/>
                <a:chOff x="7367033" y="2712988"/>
                <a:chExt cx="1273279" cy="3200228"/>
              </a:xfrm>
            </p:grpSpPr>
            <p:sp>
              <p:nvSpPr>
                <p:cNvPr id="29" name="مربع نص 28">
                  <a:extLst>
                    <a:ext uri="{FF2B5EF4-FFF2-40B4-BE49-F238E27FC236}">
                      <a16:creationId xmlns:a16="http://schemas.microsoft.com/office/drawing/2014/main" id="{F9ABF148-0275-4D4F-912E-F131C8DD9895}"/>
                    </a:ext>
                  </a:extLst>
                </p:cNvPr>
                <p:cNvSpPr txBox="1"/>
                <p:nvPr/>
              </p:nvSpPr>
              <p:spPr>
                <a:xfrm>
                  <a:off x="7367033" y="2712988"/>
                  <a:ext cx="1260000" cy="12600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pPr algn="ctr"/>
                  <a:r>
                    <a:rPr lang="en-US" sz="8000" dirty="0"/>
                    <a:t>X</a:t>
                  </a:r>
                  <a:endParaRPr lang="ar-SA" sz="8000" dirty="0"/>
                </a:p>
              </p:txBody>
            </p:sp>
            <p:sp>
              <p:nvSpPr>
                <p:cNvPr id="30" name="مربع نص 29">
                  <a:extLst>
                    <a:ext uri="{FF2B5EF4-FFF2-40B4-BE49-F238E27FC236}">
                      <a16:creationId xmlns:a16="http://schemas.microsoft.com/office/drawing/2014/main" id="{A424A4D7-EE6B-4C99-9058-5EDFC9734EA1}"/>
                    </a:ext>
                  </a:extLst>
                </p:cNvPr>
                <p:cNvSpPr txBox="1"/>
                <p:nvPr/>
              </p:nvSpPr>
              <p:spPr>
                <a:xfrm>
                  <a:off x="7380312" y="3986060"/>
                  <a:ext cx="1260000" cy="126000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pPr algn="ctr"/>
                  <a:r>
                    <a:rPr lang="ar-SA" sz="8000" dirty="0">
                      <a:latin typeface="Agency FB" panose="020B0503020202020204" pitchFamily="34" charset="0"/>
                    </a:rPr>
                    <a:t>√</a:t>
                  </a:r>
                  <a:endParaRPr lang="ar-SA" sz="8000" dirty="0"/>
                </a:p>
              </p:txBody>
            </p:sp>
            <p:sp>
              <p:nvSpPr>
                <p:cNvPr id="31" name="مربع نص 30">
                  <a:extLst>
                    <a:ext uri="{FF2B5EF4-FFF2-40B4-BE49-F238E27FC236}">
                      <a16:creationId xmlns:a16="http://schemas.microsoft.com/office/drawing/2014/main" id="{87D57DCE-D086-4847-BA08-6E3D6B12234A}"/>
                    </a:ext>
                  </a:extLst>
                </p:cNvPr>
                <p:cNvSpPr txBox="1"/>
                <p:nvPr/>
              </p:nvSpPr>
              <p:spPr>
                <a:xfrm>
                  <a:off x="7380312" y="5373216"/>
                  <a:ext cx="1260000" cy="540000"/>
                </a:xfrm>
                <a:prstGeom prst="rect">
                  <a:avLst/>
                </a:prstGeom>
                <a:solidFill>
                  <a:schemeClr val="bg1"/>
                </a:solidFill>
                <a:ln w="38100">
                  <a:solidFill>
                    <a:schemeClr val="tx1"/>
                  </a:solidFill>
                </a:ln>
              </p:spPr>
              <p:txBody>
                <a:bodyPr wrap="square" rtlCol="1">
                  <a:spAutoFit/>
                </a:bodyPr>
                <a:lstStyle/>
                <a:p>
                  <a:r>
                    <a:rPr lang="ar-SA" dirty="0"/>
                    <a:t>................</a:t>
                  </a:r>
                </a:p>
              </p:txBody>
            </p:sp>
          </p:grpSp>
          <p:grpSp>
            <p:nvGrpSpPr>
              <p:cNvPr id="9" name="مجموعة 8">
                <a:extLst>
                  <a:ext uri="{FF2B5EF4-FFF2-40B4-BE49-F238E27FC236}">
                    <a16:creationId xmlns:a16="http://schemas.microsoft.com/office/drawing/2014/main" id="{830B9995-BB4D-4A67-8757-5F1F219E1AAC}"/>
                  </a:ext>
                </a:extLst>
              </p:cNvPr>
              <p:cNvGrpSpPr/>
              <p:nvPr/>
            </p:nvGrpSpPr>
            <p:grpSpPr>
              <a:xfrm>
                <a:off x="3969193" y="3220214"/>
                <a:ext cx="1273279" cy="3200228"/>
                <a:chOff x="7367033" y="2712988"/>
                <a:chExt cx="1273279" cy="3200228"/>
              </a:xfrm>
            </p:grpSpPr>
            <p:sp>
              <p:nvSpPr>
                <p:cNvPr id="26" name="مربع نص 25">
                  <a:extLst>
                    <a:ext uri="{FF2B5EF4-FFF2-40B4-BE49-F238E27FC236}">
                      <a16:creationId xmlns:a16="http://schemas.microsoft.com/office/drawing/2014/main" id="{0FDC018A-6687-44EE-8AC8-6B0CA4B414B3}"/>
                    </a:ext>
                  </a:extLst>
                </p:cNvPr>
                <p:cNvSpPr txBox="1"/>
                <p:nvPr/>
              </p:nvSpPr>
              <p:spPr>
                <a:xfrm>
                  <a:off x="7367033" y="2712988"/>
                  <a:ext cx="1260000" cy="1260000"/>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27" name="مربع نص 26">
                  <a:extLst>
                    <a:ext uri="{FF2B5EF4-FFF2-40B4-BE49-F238E27FC236}">
                      <a16:creationId xmlns:a16="http://schemas.microsoft.com/office/drawing/2014/main" id="{945866E5-0B7A-49B4-AA1D-E3C131A496A8}"/>
                    </a:ext>
                  </a:extLst>
                </p:cNvPr>
                <p:cNvSpPr txBox="1"/>
                <p:nvPr/>
              </p:nvSpPr>
              <p:spPr>
                <a:xfrm>
                  <a:off x="7380312" y="3986060"/>
                  <a:ext cx="1260000" cy="1260000"/>
                </a:xfrm>
                <a:prstGeom prst="rect">
                  <a:avLst/>
                </a:prstGeom>
                <a:blipFill dpi="0" rotWithShape="1">
                  <a:blip r:embed="rId8">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28" name="مربع نص 27">
                  <a:extLst>
                    <a:ext uri="{FF2B5EF4-FFF2-40B4-BE49-F238E27FC236}">
                      <a16:creationId xmlns:a16="http://schemas.microsoft.com/office/drawing/2014/main" id="{39963FBF-6D2D-4D49-A378-6B59C2773831}"/>
                    </a:ext>
                  </a:extLst>
                </p:cNvPr>
                <p:cNvSpPr txBox="1"/>
                <p:nvPr/>
              </p:nvSpPr>
              <p:spPr>
                <a:xfrm>
                  <a:off x="7380312" y="5373216"/>
                  <a:ext cx="1260000" cy="540000"/>
                </a:xfrm>
                <a:prstGeom prst="rect">
                  <a:avLst/>
                </a:prstGeom>
                <a:solidFill>
                  <a:schemeClr val="bg1"/>
                </a:solidFill>
                <a:ln w="38100">
                  <a:solidFill>
                    <a:schemeClr val="tx1"/>
                  </a:solidFill>
                </a:ln>
              </p:spPr>
              <p:txBody>
                <a:bodyPr wrap="square" rtlCol="1">
                  <a:spAutoFit/>
                </a:bodyPr>
                <a:lstStyle/>
                <a:p>
                  <a:r>
                    <a:rPr lang="ar-SA" dirty="0"/>
                    <a:t>................</a:t>
                  </a:r>
                </a:p>
              </p:txBody>
            </p:sp>
          </p:grpSp>
          <p:grpSp>
            <p:nvGrpSpPr>
              <p:cNvPr id="10" name="مجموعة 9">
                <a:extLst>
                  <a:ext uri="{FF2B5EF4-FFF2-40B4-BE49-F238E27FC236}">
                    <a16:creationId xmlns:a16="http://schemas.microsoft.com/office/drawing/2014/main" id="{E49CBF8F-E78F-4654-8502-C71D129FDD7B}"/>
                  </a:ext>
                </a:extLst>
              </p:cNvPr>
              <p:cNvGrpSpPr/>
              <p:nvPr/>
            </p:nvGrpSpPr>
            <p:grpSpPr>
              <a:xfrm>
                <a:off x="2682853" y="3220214"/>
                <a:ext cx="1273279" cy="3200228"/>
                <a:chOff x="7367033" y="2712988"/>
                <a:chExt cx="1273279" cy="3200228"/>
              </a:xfrm>
            </p:grpSpPr>
            <p:sp>
              <p:nvSpPr>
                <p:cNvPr id="23" name="مربع نص 22">
                  <a:extLst>
                    <a:ext uri="{FF2B5EF4-FFF2-40B4-BE49-F238E27FC236}">
                      <a16:creationId xmlns:a16="http://schemas.microsoft.com/office/drawing/2014/main" id="{2CB35D8F-B2F4-4A60-97BF-F4D7EF0467CD}"/>
                    </a:ext>
                  </a:extLst>
                </p:cNvPr>
                <p:cNvSpPr txBox="1"/>
                <p:nvPr/>
              </p:nvSpPr>
              <p:spPr>
                <a:xfrm>
                  <a:off x="7367033" y="2712988"/>
                  <a:ext cx="1260000" cy="1260000"/>
                </a:xfrm>
                <a:prstGeom prst="rect">
                  <a:avLst/>
                </a:prstGeom>
                <a:solidFill>
                  <a:schemeClr val="bg1"/>
                </a:solidFill>
                <a:ln w="38100">
                  <a:solidFill>
                    <a:schemeClr val="tx1"/>
                  </a:solidFill>
                </a:ln>
              </p:spPr>
              <p:txBody>
                <a:bodyPr wrap="square" rtlCol="1">
                  <a:spAutoFit/>
                </a:bodyPr>
                <a:lstStyle/>
                <a:p>
                  <a:r>
                    <a:rPr lang="ar-SA" sz="8000" dirty="0"/>
                    <a:t>يقع</a:t>
                  </a:r>
                </a:p>
              </p:txBody>
            </p:sp>
            <p:sp>
              <p:nvSpPr>
                <p:cNvPr id="24" name="مربع نص 23">
                  <a:extLst>
                    <a:ext uri="{FF2B5EF4-FFF2-40B4-BE49-F238E27FC236}">
                      <a16:creationId xmlns:a16="http://schemas.microsoft.com/office/drawing/2014/main" id="{B3B2C69E-0A89-4401-9DDF-28B82711315D}"/>
                    </a:ext>
                  </a:extLst>
                </p:cNvPr>
                <p:cNvSpPr txBox="1"/>
                <p:nvPr/>
              </p:nvSpPr>
              <p:spPr>
                <a:xfrm>
                  <a:off x="7380312" y="3986060"/>
                  <a:ext cx="1260000" cy="1260000"/>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25" name="مربع نص 24">
                  <a:extLst>
                    <a:ext uri="{FF2B5EF4-FFF2-40B4-BE49-F238E27FC236}">
                      <a16:creationId xmlns:a16="http://schemas.microsoft.com/office/drawing/2014/main" id="{406FF0B9-73E2-4C87-B05E-3C559CD72E7A}"/>
                    </a:ext>
                  </a:extLst>
                </p:cNvPr>
                <p:cNvSpPr txBox="1"/>
                <p:nvPr/>
              </p:nvSpPr>
              <p:spPr>
                <a:xfrm>
                  <a:off x="7380312" y="5373216"/>
                  <a:ext cx="1260000" cy="540000"/>
                </a:xfrm>
                <a:prstGeom prst="rect">
                  <a:avLst/>
                </a:prstGeom>
                <a:solidFill>
                  <a:schemeClr val="bg1"/>
                </a:solidFill>
                <a:ln w="38100">
                  <a:solidFill>
                    <a:schemeClr val="tx1"/>
                  </a:solidFill>
                </a:ln>
              </p:spPr>
              <p:txBody>
                <a:bodyPr wrap="square" rtlCol="1">
                  <a:spAutoFit/>
                </a:bodyPr>
                <a:lstStyle/>
                <a:p>
                  <a:r>
                    <a:rPr lang="ar-SA" dirty="0"/>
                    <a:t>................</a:t>
                  </a:r>
                </a:p>
              </p:txBody>
            </p:sp>
          </p:grpSp>
          <p:grpSp>
            <p:nvGrpSpPr>
              <p:cNvPr id="11" name="مجموعة 10">
                <a:extLst>
                  <a:ext uri="{FF2B5EF4-FFF2-40B4-BE49-F238E27FC236}">
                    <a16:creationId xmlns:a16="http://schemas.microsoft.com/office/drawing/2014/main" id="{483C6B7A-2891-4FFD-B96B-2AFEDC44AE0E}"/>
                  </a:ext>
                </a:extLst>
              </p:cNvPr>
              <p:cNvGrpSpPr/>
              <p:nvPr/>
            </p:nvGrpSpPr>
            <p:grpSpPr>
              <a:xfrm>
                <a:off x="1401168" y="3222246"/>
                <a:ext cx="1273279" cy="3200228"/>
                <a:chOff x="7367033" y="2712988"/>
                <a:chExt cx="1273279" cy="3200228"/>
              </a:xfrm>
            </p:grpSpPr>
            <p:sp>
              <p:nvSpPr>
                <p:cNvPr id="20" name="مربع نص 19">
                  <a:extLst>
                    <a:ext uri="{FF2B5EF4-FFF2-40B4-BE49-F238E27FC236}">
                      <a16:creationId xmlns:a16="http://schemas.microsoft.com/office/drawing/2014/main" id="{09AE50E9-949D-4D64-990C-F596ADC2C205}"/>
                    </a:ext>
                  </a:extLst>
                </p:cNvPr>
                <p:cNvSpPr txBox="1"/>
                <p:nvPr/>
              </p:nvSpPr>
              <p:spPr>
                <a:xfrm>
                  <a:off x="7367033" y="2712988"/>
                  <a:ext cx="1260000" cy="1260000"/>
                </a:xfrm>
                <a:prstGeom prst="rect">
                  <a:avLst/>
                </a:prstGeom>
                <a:blipFill dpi="0" rotWithShape="1">
                  <a:blip r:embed="rId10">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21" name="مربع نص 20">
                  <a:extLst>
                    <a:ext uri="{FF2B5EF4-FFF2-40B4-BE49-F238E27FC236}">
                      <a16:creationId xmlns:a16="http://schemas.microsoft.com/office/drawing/2014/main" id="{47D1FBF6-99FA-44B0-BF3E-0A6B29C3E6E3}"/>
                    </a:ext>
                  </a:extLst>
                </p:cNvPr>
                <p:cNvSpPr txBox="1"/>
                <p:nvPr/>
              </p:nvSpPr>
              <p:spPr>
                <a:xfrm>
                  <a:off x="7380312" y="3986060"/>
                  <a:ext cx="1260000" cy="1260000"/>
                </a:xfrm>
                <a:prstGeom prst="rect">
                  <a:avLst/>
                </a:prstGeom>
                <a:blipFill dpi="0" rotWithShape="1">
                  <a:blip r:embed="rId11">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22" name="مربع نص 21">
                  <a:extLst>
                    <a:ext uri="{FF2B5EF4-FFF2-40B4-BE49-F238E27FC236}">
                      <a16:creationId xmlns:a16="http://schemas.microsoft.com/office/drawing/2014/main" id="{A520069C-B2BC-4BF4-A55C-D7AC21050395}"/>
                    </a:ext>
                  </a:extLst>
                </p:cNvPr>
                <p:cNvSpPr txBox="1"/>
                <p:nvPr/>
              </p:nvSpPr>
              <p:spPr>
                <a:xfrm>
                  <a:off x="7380312" y="5373216"/>
                  <a:ext cx="1260000" cy="540000"/>
                </a:xfrm>
                <a:prstGeom prst="rect">
                  <a:avLst/>
                </a:prstGeom>
                <a:solidFill>
                  <a:schemeClr val="bg1"/>
                </a:solidFill>
                <a:ln w="38100">
                  <a:solidFill>
                    <a:schemeClr val="tx1"/>
                  </a:solidFill>
                </a:ln>
              </p:spPr>
              <p:txBody>
                <a:bodyPr wrap="square" rtlCol="1">
                  <a:spAutoFit/>
                </a:bodyPr>
                <a:lstStyle/>
                <a:p>
                  <a:r>
                    <a:rPr lang="ar-SA" dirty="0"/>
                    <a:t>................</a:t>
                  </a:r>
                </a:p>
              </p:txBody>
            </p:sp>
          </p:grpSp>
          <p:grpSp>
            <p:nvGrpSpPr>
              <p:cNvPr id="12" name="مجموعة 11">
                <a:extLst>
                  <a:ext uri="{FF2B5EF4-FFF2-40B4-BE49-F238E27FC236}">
                    <a16:creationId xmlns:a16="http://schemas.microsoft.com/office/drawing/2014/main" id="{E2772CAB-EB70-4C21-A15E-B8620E4A92AC}"/>
                  </a:ext>
                </a:extLst>
              </p:cNvPr>
              <p:cNvGrpSpPr/>
              <p:nvPr/>
            </p:nvGrpSpPr>
            <p:grpSpPr>
              <a:xfrm>
                <a:off x="119483" y="3220213"/>
                <a:ext cx="1267734" cy="3200229"/>
                <a:chOff x="7372578" y="2712987"/>
                <a:chExt cx="1267734" cy="3200229"/>
              </a:xfrm>
            </p:grpSpPr>
            <p:sp>
              <p:nvSpPr>
                <p:cNvPr id="17" name="مربع نص 16">
                  <a:extLst>
                    <a:ext uri="{FF2B5EF4-FFF2-40B4-BE49-F238E27FC236}">
                      <a16:creationId xmlns:a16="http://schemas.microsoft.com/office/drawing/2014/main" id="{B492F1BC-4EE5-46B8-807F-056B94A62726}"/>
                    </a:ext>
                  </a:extLst>
                </p:cNvPr>
                <p:cNvSpPr txBox="1"/>
                <p:nvPr/>
              </p:nvSpPr>
              <p:spPr>
                <a:xfrm>
                  <a:off x="7372578" y="2712987"/>
                  <a:ext cx="1260000" cy="1260000"/>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r>
                    <a:rPr lang="ar-SA" sz="2400" b="1" dirty="0"/>
                    <a:t>البروتينات </a:t>
                  </a:r>
                </a:p>
              </p:txBody>
            </p:sp>
            <p:sp>
              <p:nvSpPr>
                <p:cNvPr id="18" name="مربع نص 17">
                  <a:extLst>
                    <a:ext uri="{FF2B5EF4-FFF2-40B4-BE49-F238E27FC236}">
                      <a16:creationId xmlns:a16="http://schemas.microsoft.com/office/drawing/2014/main" id="{A507840E-E642-4D98-AA84-F06FFE85E29E}"/>
                    </a:ext>
                  </a:extLst>
                </p:cNvPr>
                <p:cNvSpPr txBox="1"/>
                <p:nvPr/>
              </p:nvSpPr>
              <p:spPr>
                <a:xfrm>
                  <a:off x="7380312" y="3986060"/>
                  <a:ext cx="1260000" cy="1260000"/>
                </a:xfrm>
                <a:prstGeom prst="rect">
                  <a:avLst/>
                </a:prstGeom>
                <a:blipFill dpi="0" rotWithShape="1">
                  <a:blip r:embed="rId13">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9" name="مربع نص 18">
                  <a:extLst>
                    <a:ext uri="{FF2B5EF4-FFF2-40B4-BE49-F238E27FC236}">
                      <a16:creationId xmlns:a16="http://schemas.microsoft.com/office/drawing/2014/main" id="{54EB729C-8D41-4DF6-805C-1508A531F285}"/>
                    </a:ext>
                  </a:extLst>
                </p:cNvPr>
                <p:cNvSpPr txBox="1"/>
                <p:nvPr/>
              </p:nvSpPr>
              <p:spPr>
                <a:xfrm>
                  <a:off x="7380312" y="5373216"/>
                  <a:ext cx="1260000" cy="540000"/>
                </a:xfrm>
                <a:prstGeom prst="rect">
                  <a:avLst/>
                </a:prstGeom>
                <a:solidFill>
                  <a:schemeClr val="bg1"/>
                </a:solidFill>
                <a:ln w="38100">
                  <a:solidFill>
                    <a:schemeClr val="tx1"/>
                  </a:solidFill>
                </a:ln>
              </p:spPr>
              <p:txBody>
                <a:bodyPr wrap="square" rtlCol="1">
                  <a:spAutoFit/>
                </a:bodyPr>
                <a:lstStyle/>
                <a:p>
                  <a:r>
                    <a:rPr lang="ar-SA" dirty="0"/>
                    <a:t>................</a:t>
                  </a:r>
                </a:p>
              </p:txBody>
            </p:sp>
          </p:grpSp>
          <p:grpSp>
            <p:nvGrpSpPr>
              <p:cNvPr id="13" name="مجموعة 12">
                <a:extLst>
                  <a:ext uri="{FF2B5EF4-FFF2-40B4-BE49-F238E27FC236}">
                    <a16:creationId xmlns:a16="http://schemas.microsoft.com/office/drawing/2014/main" id="{9645C695-7CF6-421F-9F42-14246D5808AD}"/>
                  </a:ext>
                </a:extLst>
              </p:cNvPr>
              <p:cNvGrpSpPr/>
              <p:nvPr/>
            </p:nvGrpSpPr>
            <p:grpSpPr>
              <a:xfrm>
                <a:off x="7801891" y="3220214"/>
                <a:ext cx="1273279" cy="3196369"/>
                <a:chOff x="7367033" y="2712988"/>
                <a:chExt cx="1273279" cy="3196369"/>
              </a:xfrm>
            </p:grpSpPr>
            <p:sp>
              <p:nvSpPr>
                <p:cNvPr id="14" name="مربع نص 13">
                  <a:extLst>
                    <a:ext uri="{FF2B5EF4-FFF2-40B4-BE49-F238E27FC236}">
                      <a16:creationId xmlns:a16="http://schemas.microsoft.com/office/drawing/2014/main" id="{75971D4C-EAB0-4D5E-964D-260A7A9E817D}"/>
                    </a:ext>
                  </a:extLst>
                </p:cNvPr>
                <p:cNvSpPr txBox="1"/>
                <p:nvPr/>
              </p:nvSpPr>
              <p:spPr>
                <a:xfrm>
                  <a:off x="7367033" y="2712988"/>
                  <a:ext cx="1260000" cy="1260000"/>
                </a:xfrm>
                <a:prstGeom prst="rect">
                  <a:avLst/>
                </a:prstGeom>
                <a:blipFill dpi="0" rotWithShape="1">
                  <a:blip r:embed="rId14">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5" name="مربع نص 14">
                  <a:extLst>
                    <a:ext uri="{FF2B5EF4-FFF2-40B4-BE49-F238E27FC236}">
                      <a16:creationId xmlns:a16="http://schemas.microsoft.com/office/drawing/2014/main" id="{BCE622D1-FD25-422D-A28A-06D71147CC9D}"/>
                    </a:ext>
                  </a:extLst>
                </p:cNvPr>
                <p:cNvSpPr txBox="1"/>
                <p:nvPr/>
              </p:nvSpPr>
              <p:spPr>
                <a:xfrm>
                  <a:off x="7380312" y="3986060"/>
                  <a:ext cx="1260000" cy="1260000"/>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w="38100">
                  <a:solidFill>
                    <a:schemeClr val="tx1"/>
                  </a:solidFill>
                </a:ln>
              </p:spPr>
              <p:txBody>
                <a:bodyPr wrap="square" rtlCol="1">
                  <a:spAutoFit/>
                </a:bodyPr>
                <a:lstStyle/>
                <a:p>
                  <a:endParaRPr lang="ar-SA" dirty="0"/>
                </a:p>
              </p:txBody>
            </p:sp>
            <p:sp>
              <p:nvSpPr>
                <p:cNvPr id="16" name="مربع نص 15">
                  <a:extLst>
                    <a:ext uri="{FF2B5EF4-FFF2-40B4-BE49-F238E27FC236}">
                      <a16:creationId xmlns:a16="http://schemas.microsoft.com/office/drawing/2014/main" id="{1C8F6113-47A5-4E0E-A13B-FB1653A23806}"/>
                    </a:ext>
                  </a:extLst>
                </p:cNvPr>
                <p:cNvSpPr txBox="1"/>
                <p:nvPr/>
              </p:nvSpPr>
              <p:spPr>
                <a:xfrm>
                  <a:off x="7380312" y="5373213"/>
                  <a:ext cx="1260000" cy="536144"/>
                </a:xfrm>
                <a:prstGeom prst="rect">
                  <a:avLst/>
                </a:prstGeom>
                <a:solidFill>
                  <a:schemeClr val="bg1"/>
                </a:solidFill>
                <a:ln w="38100">
                  <a:solidFill>
                    <a:schemeClr val="tx1"/>
                  </a:solidFill>
                </a:ln>
              </p:spPr>
              <p:txBody>
                <a:bodyPr wrap="square" rtlCol="1">
                  <a:spAutoFit/>
                </a:bodyPr>
                <a:lstStyle/>
                <a:p>
                  <a:r>
                    <a:rPr lang="ar-SA" sz="3200" dirty="0"/>
                    <a:t>الفيروس </a:t>
                  </a:r>
                </a:p>
              </p:txBody>
            </p:sp>
          </p:grpSp>
        </p:grpSp>
        <p:sp>
          <p:nvSpPr>
            <p:cNvPr id="6" name="سهم للأسفل 37">
              <a:extLst>
                <a:ext uri="{FF2B5EF4-FFF2-40B4-BE49-F238E27FC236}">
                  <a16:creationId xmlns:a16="http://schemas.microsoft.com/office/drawing/2014/main" id="{C94B586B-BADC-4586-A9B0-A03F8F72363F}"/>
                </a:ext>
              </a:extLst>
            </p:cNvPr>
            <p:cNvSpPr/>
            <p:nvPr/>
          </p:nvSpPr>
          <p:spPr>
            <a:xfrm>
              <a:off x="3148437" y="3381592"/>
              <a:ext cx="312019" cy="830190"/>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ar-SA"/>
            </a:p>
          </p:txBody>
        </p:sp>
      </p:grpSp>
      <p:pic>
        <p:nvPicPr>
          <p:cNvPr id="35" name="Picture 2" descr="clock animated gif pic">
            <a:extLst>
              <a:ext uri="{FF2B5EF4-FFF2-40B4-BE49-F238E27FC236}">
                <a16:creationId xmlns:a16="http://schemas.microsoft.com/office/drawing/2014/main" id="{9607CAB8-6F18-43C5-A675-13C9B2B76517}"/>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225" y="1"/>
            <a:ext cx="2119765" cy="1213859"/>
          </a:xfrm>
          <a:prstGeom prst="rect">
            <a:avLst/>
          </a:prstGeom>
          <a:noFill/>
          <a:extLst>
            <a:ext uri="{909E8E84-426E-40DD-AFC4-6F175D3DCCD1}">
              <a14:hiddenFill xmlns:a14="http://schemas.microsoft.com/office/drawing/2010/main">
                <a:solidFill>
                  <a:srgbClr val="FFFFFF"/>
                </a:solidFill>
              </a14:hiddenFill>
            </a:ext>
          </a:extLst>
        </p:spPr>
      </p:pic>
      <p:sp>
        <p:nvSpPr>
          <p:cNvPr id="36" name="مستطيل 35">
            <a:extLst>
              <a:ext uri="{FF2B5EF4-FFF2-40B4-BE49-F238E27FC236}">
                <a16:creationId xmlns:a16="http://schemas.microsoft.com/office/drawing/2014/main" id="{8EE845C8-1562-4EAE-A3DF-6265B226DD54}"/>
              </a:ext>
            </a:extLst>
          </p:cNvPr>
          <p:cNvSpPr/>
          <p:nvPr/>
        </p:nvSpPr>
        <p:spPr>
          <a:xfrm>
            <a:off x="2768710" y="-165766"/>
            <a:ext cx="6037967" cy="830997"/>
          </a:xfrm>
          <a:prstGeom prst="rect">
            <a:avLst/>
          </a:prstGeom>
          <a:noFill/>
        </p:spPr>
        <p:txBody>
          <a:bodyPr wrap="square" lIns="91440" tIns="45720" rIns="91440" bIns="45720">
            <a:spAutoFit/>
          </a:bodyPr>
          <a:lstStyle/>
          <a:p>
            <a:pPr algn="ctr"/>
            <a:r>
              <a:rPr lang="ar-SA" sz="4800" b="0" cap="none" spc="0" dirty="0">
                <a:ln w="0"/>
                <a:solidFill>
                  <a:srgbClr val="FF0000"/>
                </a:solidFill>
                <a:effectLst>
                  <a:outerShdw blurRad="38100" dist="19050" dir="2700000" algn="tl" rotWithShape="0">
                    <a:schemeClr val="dk1">
                      <a:alpha val="40000"/>
                    </a:schemeClr>
                  </a:outerShdw>
                </a:effectLst>
              </a:rPr>
              <a:t>نشاط :ترجمت الصور</a:t>
            </a:r>
          </a:p>
        </p:txBody>
      </p:sp>
      <p:sp>
        <p:nvSpPr>
          <p:cNvPr id="37" name="مستطيل 36">
            <a:extLst>
              <a:ext uri="{FF2B5EF4-FFF2-40B4-BE49-F238E27FC236}">
                <a16:creationId xmlns:a16="http://schemas.microsoft.com/office/drawing/2014/main" id="{456D51EE-ED3A-4507-A62D-BDF399480F89}"/>
              </a:ext>
            </a:extLst>
          </p:cNvPr>
          <p:cNvSpPr/>
          <p:nvPr/>
        </p:nvSpPr>
        <p:spPr>
          <a:xfrm>
            <a:off x="206425" y="1160301"/>
            <a:ext cx="1484967" cy="954107"/>
          </a:xfrm>
          <a:prstGeom prst="rect">
            <a:avLst/>
          </a:prstGeom>
          <a:noFill/>
        </p:spPr>
        <p:txBody>
          <a:bodyPr wrap="square" lIns="91440" tIns="45720" rIns="91440" bIns="45720">
            <a:spAutoFit/>
          </a:bodyPr>
          <a:lstStyle/>
          <a:p>
            <a:pPr algn="ctr"/>
            <a:r>
              <a:rPr lang="ar-SA" sz="2800" dirty="0">
                <a:ln w="0"/>
                <a:effectLst>
                  <a:outerShdw blurRad="38100" dist="19050" dir="2700000" algn="tl" rotWithShape="0">
                    <a:schemeClr val="dk1">
                      <a:alpha val="40000"/>
                    </a:schemeClr>
                  </a:outerShdw>
                </a:effectLst>
              </a:rPr>
              <a:t>الزمن </a:t>
            </a:r>
          </a:p>
          <a:p>
            <a:pPr algn="ctr"/>
            <a:r>
              <a:rPr lang="en-US" sz="2800" dirty="0">
                <a:ln w="0"/>
                <a:effectLst>
                  <a:outerShdw blurRad="38100" dist="19050" dir="2700000" algn="tl" rotWithShape="0">
                    <a:schemeClr val="dk1">
                      <a:alpha val="40000"/>
                    </a:schemeClr>
                  </a:outerShdw>
                </a:effectLst>
              </a:rPr>
              <a:t>3</a:t>
            </a:r>
            <a:r>
              <a:rPr lang="ar-SA" sz="2800" b="0" cap="none" spc="0" dirty="0">
                <a:ln w="0"/>
                <a:solidFill>
                  <a:schemeClr val="tx1"/>
                </a:solidFill>
                <a:effectLst>
                  <a:outerShdw blurRad="38100" dist="19050" dir="2700000" algn="tl" rotWithShape="0">
                    <a:schemeClr val="dk1">
                      <a:alpha val="40000"/>
                    </a:schemeClr>
                  </a:outerShdw>
                </a:effectLst>
              </a:rPr>
              <a:t>:دقيقة </a:t>
            </a:r>
          </a:p>
        </p:txBody>
      </p:sp>
    </p:spTree>
    <p:extLst>
      <p:ext uri="{BB962C8B-B14F-4D97-AF65-F5344CB8AC3E}">
        <p14:creationId xmlns:p14="http://schemas.microsoft.com/office/powerpoint/2010/main" val="799344493"/>
      </p:ext>
    </p:extLst>
  </p:cSld>
  <p:clrMapOvr>
    <a:masterClrMapping/>
  </p:clrMapOvr>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TotalTime>
  <Words>1894</Words>
  <Application>Microsoft Office PowerPoint</Application>
  <PresentationFormat>شاشة عريضة</PresentationFormat>
  <Paragraphs>369</Paragraphs>
  <Slides>64</Slides>
  <Notes>0</Notes>
  <HiddenSlides>0</HiddenSlides>
  <MMClips>4</MMClips>
  <ScaleCrop>false</ScaleCrop>
  <HeadingPairs>
    <vt:vector size="6" baseType="variant">
      <vt:variant>
        <vt:lpstr>الخطوط المستخدمة</vt:lpstr>
      </vt:variant>
      <vt:variant>
        <vt:i4>11</vt:i4>
      </vt:variant>
      <vt:variant>
        <vt:lpstr>نسق</vt:lpstr>
      </vt:variant>
      <vt:variant>
        <vt:i4>1</vt:i4>
      </vt:variant>
      <vt:variant>
        <vt:lpstr>عناوين الشرائح</vt:lpstr>
      </vt:variant>
      <vt:variant>
        <vt:i4>64</vt:i4>
      </vt:variant>
    </vt:vector>
  </HeadingPairs>
  <TitlesOfParts>
    <vt:vector size="76" baseType="lpstr">
      <vt:lpstr>Arial Unicode MS</vt:lpstr>
      <vt:lpstr>Agency FB</vt:lpstr>
      <vt:lpstr>Arabic Typesetting</vt:lpstr>
      <vt:lpstr>Arial</vt:lpstr>
      <vt:lpstr>Calibri</vt:lpstr>
      <vt:lpstr>Calibri Light</vt:lpstr>
      <vt:lpstr>DecoType Naskh Extensions</vt:lpstr>
      <vt:lpstr>DecoType Naskh Special</vt:lpstr>
      <vt:lpstr>DecoType Naskh Variants</vt:lpstr>
      <vt:lpstr>Monotype Koufi</vt:lpstr>
      <vt:lpstr>Times New Roman</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ريحانة العامر</dc:creator>
  <cp:lastModifiedBy>ريحانة العامر</cp:lastModifiedBy>
  <cp:revision>47</cp:revision>
  <dcterms:created xsi:type="dcterms:W3CDTF">2018-09-22T13:48:56Z</dcterms:created>
  <dcterms:modified xsi:type="dcterms:W3CDTF">2018-09-22T23:15:24Z</dcterms:modified>
</cp:coreProperties>
</file>