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7"/>
  </p:notesMasterIdLst>
  <p:sldIdLst>
    <p:sldId id="328" r:id="rId2"/>
    <p:sldId id="256" r:id="rId3"/>
    <p:sldId id="283" r:id="rId4"/>
    <p:sldId id="284" r:id="rId5"/>
    <p:sldId id="319" r:id="rId6"/>
    <p:sldId id="320" r:id="rId7"/>
    <p:sldId id="321" r:id="rId8"/>
    <p:sldId id="322" r:id="rId9"/>
    <p:sldId id="323" r:id="rId10"/>
    <p:sldId id="324" r:id="rId11"/>
    <p:sldId id="291" r:id="rId12"/>
    <p:sldId id="292" r:id="rId13"/>
    <p:sldId id="293" r:id="rId14"/>
    <p:sldId id="325" r:id="rId15"/>
    <p:sldId id="326" r:id="rId16"/>
    <p:sldId id="296" r:id="rId17"/>
    <p:sldId id="297" r:id="rId18"/>
    <p:sldId id="298" r:id="rId19"/>
    <p:sldId id="299" r:id="rId20"/>
    <p:sldId id="300" r:id="rId21"/>
    <p:sldId id="347" r:id="rId22"/>
    <p:sldId id="301" r:id="rId23"/>
    <p:sldId id="302" r:id="rId24"/>
    <p:sldId id="303" r:id="rId25"/>
    <p:sldId id="304" r:id="rId26"/>
    <p:sldId id="305" r:id="rId27"/>
    <p:sldId id="327" r:id="rId28"/>
    <p:sldId id="306" r:id="rId29"/>
    <p:sldId id="333" r:id="rId30"/>
    <p:sldId id="334" r:id="rId31"/>
    <p:sldId id="335" r:id="rId32"/>
    <p:sldId id="338" r:id="rId33"/>
    <p:sldId id="336" r:id="rId34"/>
    <p:sldId id="337" r:id="rId35"/>
    <p:sldId id="339" r:id="rId36"/>
    <p:sldId id="340" r:id="rId37"/>
    <p:sldId id="342" r:id="rId38"/>
    <p:sldId id="344" r:id="rId39"/>
    <p:sldId id="341" r:id="rId40"/>
    <p:sldId id="343" r:id="rId41"/>
    <p:sldId id="345" r:id="rId42"/>
    <p:sldId id="346" r:id="rId43"/>
    <p:sldId id="348" r:id="rId44"/>
    <p:sldId id="349" r:id="rId45"/>
    <p:sldId id="350" r:id="rId46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FF0066"/>
    <a:srgbClr val="9900FF"/>
    <a:srgbClr val="990033"/>
    <a:srgbClr val="006600"/>
    <a:srgbClr val="993300"/>
    <a:srgbClr val="990000"/>
    <a:srgbClr val="66FF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aximized" horzBarState="maximized">
    <p:restoredLeft sz="85928" autoAdjust="0"/>
    <p:restoredTop sz="94660"/>
  </p:normalViewPr>
  <p:slideViewPr>
    <p:cSldViewPr>
      <p:cViewPr varScale="1">
        <p:scale>
          <a:sx n="30" d="100"/>
          <a:sy n="30" d="100"/>
        </p:scale>
        <p:origin x="-78" y="-9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49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84562CA-1B29-40AC-B960-663F559E40D8}" type="datetimeFigureOut">
              <a:rPr lang="ar-SA"/>
              <a:pPr>
                <a:defRPr/>
              </a:pPr>
              <a:t>25/12/1438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C160DF-145B-4F66-ABE4-C435A043E54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EG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545527-DB7E-4797-9433-3177544F4A72}" type="slidenum">
              <a:rPr lang="ar-SA" smtClean="0"/>
              <a:pPr>
                <a:defRPr/>
              </a:pPr>
              <a:t>20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EG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D0634C-8FE2-4DD1-A912-8D4D5ADEA800}" type="slidenum">
              <a:rPr lang="ar-SA" smtClean="0"/>
              <a:pPr>
                <a:defRPr/>
              </a:pPr>
              <a:t>21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7A7A-390B-4626-8736-A2AB7A94D40A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57AD3-A96E-4A7D-8054-03D8122753A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4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1BC94-CD19-43A5-9BA5-383A57D4161B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F23F4-00A0-485C-89FC-C63DCAAD1C4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4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29A78-5AF0-4D4F-9799-CB8CADBD184D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D9812-45F8-401B-8EFD-489A71525E6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4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27238-877E-4F88-868B-B36F7302DC1F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308FA-00CC-4373-A4ED-9603E3650D7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4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7911-1CFD-463D-9278-D32AB73CCF15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922F9-1101-4118-892B-676C31EDDBE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4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D9746-B6ED-4740-9122-74578DF2972E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801B9-8A36-409A-A708-F6D3043A0E6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4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3E187-6ADF-446C-B323-862A247A2FF5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4F32F-6AAA-4B28-BB0C-6520604F3C3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4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6E58B-CC84-46D7-A12A-A89B5D0F5959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77CB8-6665-46FF-8E52-F3CFDFBC639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4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AE18C-7910-40AC-812E-FF7C903EBBF0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D5A03-B817-4D0E-B907-CC8C8EA934A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4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FA1A6-5AEA-4A3F-B176-3D8DB80D94C3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61504-78A0-4CC7-9196-1673E6F025C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4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F293E-3381-42DD-AB77-EFA0A33ABE00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A826-6924-49FF-87B3-667A5395800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4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D2FE4E-F70F-4746-BBB5-C69B1ABBA4A1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9D904E-A1A2-4AAB-BA20-28FF82911F9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  <p:sndAc>
      <p:stSnd>
        <p:snd r:embed="rId13" name="4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audio" Target="../media/audio69.wav"/><Relationship Id="rId3" Type="http://schemas.openxmlformats.org/officeDocument/2006/relationships/audio" Target="../media/audio20.wav"/><Relationship Id="rId7" Type="http://schemas.openxmlformats.org/officeDocument/2006/relationships/audio" Target="../media/audio63.wav"/><Relationship Id="rId12" Type="http://schemas.openxmlformats.org/officeDocument/2006/relationships/audio" Target="../media/audio6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0.wav"/><Relationship Id="rId11" Type="http://schemas.openxmlformats.org/officeDocument/2006/relationships/audio" Target="../media/audio67.wav"/><Relationship Id="rId5" Type="http://schemas.openxmlformats.org/officeDocument/2006/relationships/audio" Target="../media/audio38.wav"/><Relationship Id="rId10" Type="http://schemas.openxmlformats.org/officeDocument/2006/relationships/audio" Target="../media/audio66.wav"/><Relationship Id="rId4" Type="http://schemas.openxmlformats.org/officeDocument/2006/relationships/audio" Target="../media/audio39.wav"/><Relationship Id="rId9" Type="http://schemas.openxmlformats.org/officeDocument/2006/relationships/audio" Target="../media/audio65.wav"/><Relationship Id="rId1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72.wav"/><Relationship Id="rId4" Type="http://schemas.openxmlformats.org/officeDocument/2006/relationships/audio" Target="../media/audio7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audio70.wav"/><Relationship Id="rId7" Type="http://schemas.openxmlformats.org/officeDocument/2006/relationships/image" Target="../media/image7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5.wav"/><Relationship Id="rId5" Type="http://schemas.openxmlformats.org/officeDocument/2006/relationships/audio" Target="../media/audio74.wav"/><Relationship Id="rId4" Type="http://schemas.openxmlformats.org/officeDocument/2006/relationships/audio" Target="../media/audio73.wav"/><Relationship Id="rId9" Type="http://schemas.openxmlformats.org/officeDocument/2006/relationships/image" Target="../media/image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1.wav"/><Relationship Id="rId13" Type="http://schemas.openxmlformats.org/officeDocument/2006/relationships/audio" Target="../media/audio85.wav"/><Relationship Id="rId3" Type="http://schemas.openxmlformats.org/officeDocument/2006/relationships/audio" Target="../media/audio76.wav"/><Relationship Id="rId7" Type="http://schemas.openxmlformats.org/officeDocument/2006/relationships/audio" Target="../media/audio80.wav"/><Relationship Id="rId12" Type="http://schemas.openxmlformats.org/officeDocument/2006/relationships/audio" Target="../media/audio8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9.wav"/><Relationship Id="rId11" Type="http://schemas.openxmlformats.org/officeDocument/2006/relationships/audio" Target="../media/audio83.wav"/><Relationship Id="rId5" Type="http://schemas.openxmlformats.org/officeDocument/2006/relationships/audio" Target="../media/audio78.wav"/><Relationship Id="rId15" Type="http://schemas.openxmlformats.org/officeDocument/2006/relationships/audio" Target="../media/audio87.wav"/><Relationship Id="rId10" Type="http://schemas.openxmlformats.org/officeDocument/2006/relationships/audio" Target="../media/audio23.wav"/><Relationship Id="rId4" Type="http://schemas.openxmlformats.org/officeDocument/2006/relationships/audio" Target="../media/audio77.wav"/><Relationship Id="rId9" Type="http://schemas.openxmlformats.org/officeDocument/2006/relationships/audio" Target="../media/audio82.wav"/><Relationship Id="rId14" Type="http://schemas.openxmlformats.org/officeDocument/2006/relationships/audio" Target="../media/audio8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1.wav"/><Relationship Id="rId13" Type="http://schemas.openxmlformats.org/officeDocument/2006/relationships/audio" Target="../media/audio86.wav"/><Relationship Id="rId3" Type="http://schemas.openxmlformats.org/officeDocument/2006/relationships/audio" Target="../media/audio77.wav"/><Relationship Id="rId7" Type="http://schemas.openxmlformats.org/officeDocument/2006/relationships/audio" Target="../media/audio90.wav"/><Relationship Id="rId12" Type="http://schemas.openxmlformats.org/officeDocument/2006/relationships/audio" Target="../media/audio9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9.wav"/><Relationship Id="rId11" Type="http://schemas.openxmlformats.org/officeDocument/2006/relationships/audio" Target="../media/audio94.wav"/><Relationship Id="rId5" Type="http://schemas.openxmlformats.org/officeDocument/2006/relationships/audio" Target="../media/audio88.wav"/><Relationship Id="rId10" Type="http://schemas.openxmlformats.org/officeDocument/2006/relationships/audio" Target="../media/audio93.wav"/><Relationship Id="rId4" Type="http://schemas.openxmlformats.org/officeDocument/2006/relationships/audio" Target="../media/audio78.wav"/><Relationship Id="rId9" Type="http://schemas.openxmlformats.org/officeDocument/2006/relationships/audio" Target="../media/audio92.wav"/><Relationship Id="rId14" Type="http://schemas.openxmlformats.org/officeDocument/2006/relationships/audio" Target="../media/audio96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0.wav"/><Relationship Id="rId13" Type="http://schemas.openxmlformats.org/officeDocument/2006/relationships/audio" Target="../media/audio105.wav"/><Relationship Id="rId3" Type="http://schemas.openxmlformats.org/officeDocument/2006/relationships/audio" Target="../media/audio77.wav"/><Relationship Id="rId7" Type="http://schemas.openxmlformats.org/officeDocument/2006/relationships/audio" Target="../media/audio99.wav"/><Relationship Id="rId12" Type="http://schemas.openxmlformats.org/officeDocument/2006/relationships/audio" Target="../media/audio10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8.wav"/><Relationship Id="rId11" Type="http://schemas.openxmlformats.org/officeDocument/2006/relationships/audio" Target="../media/audio103.wav"/><Relationship Id="rId5" Type="http://schemas.openxmlformats.org/officeDocument/2006/relationships/audio" Target="../media/audio97.wav"/><Relationship Id="rId10" Type="http://schemas.openxmlformats.org/officeDocument/2006/relationships/audio" Target="../media/audio102.wav"/><Relationship Id="rId4" Type="http://schemas.openxmlformats.org/officeDocument/2006/relationships/audio" Target="../media/audio78.wav"/><Relationship Id="rId9" Type="http://schemas.openxmlformats.org/officeDocument/2006/relationships/audio" Target="../media/audio10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9.wav"/><Relationship Id="rId4" Type="http://schemas.openxmlformats.org/officeDocument/2006/relationships/audio" Target="../media/audio10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1.wav"/><Relationship Id="rId4" Type="http://schemas.openxmlformats.org/officeDocument/2006/relationships/audio" Target="../media/audio11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7.wav"/><Relationship Id="rId3" Type="http://schemas.openxmlformats.org/officeDocument/2006/relationships/audio" Target="../media/audio8.wav"/><Relationship Id="rId7" Type="http://schemas.openxmlformats.org/officeDocument/2006/relationships/audio" Target="../media/audio116.wav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5.wav"/><Relationship Id="rId11" Type="http://schemas.openxmlformats.org/officeDocument/2006/relationships/audio" Target="../media/audio120.wav"/><Relationship Id="rId5" Type="http://schemas.openxmlformats.org/officeDocument/2006/relationships/audio" Target="../media/audio114.wav"/><Relationship Id="rId10" Type="http://schemas.openxmlformats.org/officeDocument/2006/relationships/audio" Target="../media/audio119.wav"/><Relationship Id="rId4" Type="http://schemas.openxmlformats.org/officeDocument/2006/relationships/audio" Target="../media/audio113.wav"/><Relationship Id="rId9" Type="http://schemas.openxmlformats.org/officeDocument/2006/relationships/audio" Target="../media/audio118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22.wav"/><Relationship Id="rId4" Type="http://schemas.openxmlformats.org/officeDocument/2006/relationships/audio" Target="../media/audio1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audio" Target="../media/audio126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8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3.wav"/><Relationship Id="rId3" Type="http://schemas.openxmlformats.org/officeDocument/2006/relationships/audio" Target="../media/audio86.wav"/><Relationship Id="rId7" Type="http://schemas.openxmlformats.org/officeDocument/2006/relationships/audio" Target="../media/audio13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1.wav"/><Relationship Id="rId5" Type="http://schemas.openxmlformats.org/officeDocument/2006/relationships/audio" Target="../media/audio130.wav"/><Relationship Id="rId4" Type="http://schemas.openxmlformats.org/officeDocument/2006/relationships/audio" Target="../media/audio2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4.wav"/><Relationship Id="rId7" Type="http://schemas.openxmlformats.org/officeDocument/2006/relationships/image" Target="../media/image13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7.wav"/><Relationship Id="rId5" Type="http://schemas.openxmlformats.org/officeDocument/2006/relationships/audio" Target="../media/audio136.wav"/><Relationship Id="rId4" Type="http://schemas.openxmlformats.org/officeDocument/2006/relationships/audio" Target="../media/audio135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4.wav"/><Relationship Id="rId13" Type="http://schemas.openxmlformats.org/officeDocument/2006/relationships/audio" Target="../media/audio149.wav"/><Relationship Id="rId3" Type="http://schemas.openxmlformats.org/officeDocument/2006/relationships/audio" Target="../media/audio139.wav"/><Relationship Id="rId7" Type="http://schemas.openxmlformats.org/officeDocument/2006/relationships/audio" Target="../media/audio143.wav"/><Relationship Id="rId12" Type="http://schemas.openxmlformats.org/officeDocument/2006/relationships/audio" Target="../media/audio148.wav"/><Relationship Id="rId17" Type="http://schemas.openxmlformats.org/officeDocument/2006/relationships/audio" Target="../media/audio152.wav"/><Relationship Id="rId2" Type="http://schemas.openxmlformats.org/officeDocument/2006/relationships/audio" Target="../media/audio8.wav"/><Relationship Id="rId16" Type="http://schemas.openxmlformats.org/officeDocument/2006/relationships/audio" Target="../media/audio3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2.wav"/><Relationship Id="rId11" Type="http://schemas.openxmlformats.org/officeDocument/2006/relationships/audio" Target="../media/audio147.wav"/><Relationship Id="rId5" Type="http://schemas.openxmlformats.org/officeDocument/2006/relationships/audio" Target="../media/audio141.wav"/><Relationship Id="rId15" Type="http://schemas.openxmlformats.org/officeDocument/2006/relationships/audio" Target="../media/audio151.wav"/><Relationship Id="rId10" Type="http://schemas.openxmlformats.org/officeDocument/2006/relationships/audio" Target="../media/audio146.wav"/><Relationship Id="rId4" Type="http://schemas.openxmlformats.org/officeDocument/2006/relationships/audio" Target="../media/audio140.wav"/><Relationship Id="rId9" Type="http://schemas.openxmlformats.org/officeDocument/2006/relationships/audio" Target="../media/audio145.wav"/><Relationship Id="rId14" Type="http://schemas.openxmlformats.org/officeDocument/2006/relationships/audio" Target="../media/audio150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3" Type="http://schemas.openxmlformats.org/officeDocument/2006/relationships/audio" Target="../media/audio153.wav"/><Relationship Id="rId7" Type="http://schemas.openxmlformats.org/officeDocument/2006/relationships/audio" Target="../media/audio15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6.wav"/><Relationship Id="rId5" Type="http://schemas.openxmlformats.org/officeDocument/2006/relationships/audio" Target="../media/audio155.wav"/><Relationship Id="rId4" Type="http://schemas.openxmlformats.org/officeDocument/2006/relationships/audio" Target="../media/audio154.wav"/><Relationship Id="rId9" Type="http://schemas.openxmlformats.org/officeDocument/2006/relationships/audio" Target="../media/audio158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60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161.wav"/><Relationship Id="rId7" Type="http://schemas.openxmlformats.org/officeDocument/2006/relationships/audio" Target="../media/audio16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4.wav"/><Relationship Id="rId5" Type="http://schemas.openxmlformats.org/officeDocument/2006/relationships/audio" Target="../media/audio163.wav"/><Relationship Id="rId4" Type="http://schemas.openxmlformats.org/officeDocument/2006/relationships/audio" Target="../media/audio162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162.wav"/><Relationship Id="rId7" Type="http://schemas.openxmlformats.org/officeDocument/2006/relationships/audio" Target="../media/audio16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8.wav"/><Relationship Id="rId5" Type="http://schemas.openxmlformats.org/officeDocument/2006/relationships/audio" Target="../media/audio167.wav"/><Relationship Id="rId4" Type="http://schemas.openxmlformats.org/officeDocument/2006/relationships/audio" Target="../media/audio166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162.wav"/><Relationship Id="rId7" Type="http://schemas.openxmlformats.org/officeDocument/2006/relationships/audio" Target="../media/audio1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2.wav"/><Relationship Id="rId5" Type="http://schemas.openxmlformats.org/officeDocument/2006/relationships/audio" Target="../media/audio171.wav"/><Relationship Id="rId4" Type="http://schemas.openxmlformats.org/officeDocument/2006/relationships/audio" Target="../media/audio170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audio" Target="../media/audio175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7.wav"/><Relationship Id="rId7" Type="http://schemas.openxmlformats.org/officeDocument/2006/relationships/image" Target="../media/image19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5" Type="http://schemas.openxmlformats.org/officeDocument/2006/relationships/audio" Target="../media/audio179.wav"/><Relationship Id="rId4" Type="http://schemas.openxmlformats.org/officeDocument/2006/relationships/audio" Target="../media/audio178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8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audio" Target="../media/audio182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8.wav"/><Relationship Id="rId3" Type="http://schemas.openxmlformats.org/officeDocument/2006/relationships/audio" Target="../media/audio183.wav"/><Relationship Id="rId7" Type="http://schemas.openxmlformats.org/officeDocument/2006/relationships/audio" Target="../media/audio18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6.wav"/><Relationship Id="rId11" Type="http://schemas.openxmlformats.org/officeDocument/2006/relationships/image" Target="../media/image20.png"/><Relationship Id="rId5" Type="http://schemas.openxmlformats.org/officeDocument/2006/relationships/audio" Target="../media/audio185.wav"/><Relationship Id="rId10" Type="http://schemas.openxmlformats.org/officeDocument/2006/relationships/audio" Target="../media/audio190.wav"/><Relationship Id="rId4" Type="http://schemas.openxmlformats.org/officeDocument/2006/relationships/audio" Target="../media/audio184.wav"/><Relationship Id="rId9" Type="http://schemas.openxmlformats.org/officeDocument/2006/relationships/audio" Target="../media/audio189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1.wav"/><Relationship Id="rId7" Type="http://schemas.openxmlformats.org/officeDocument/2006/relationships/image" Target="../media/image2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4.wav"/><Relationship Id="rId5" Type="http://schemas.openxmlformats.org/officeDocument/2006/relationships/audio" Target="../media/audio193.wav"/><Relationship Id="rId4" Type="http://schemas.openxmlformats.org/officeDocument/2006/relationships/audio" Target="../media/audio19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audio" Target="../media/audio196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audio" Target="../media/audio199.wav"/><Relationship Id="rId4" Type="http://schemas.openxmlformats.org/officeDocument/2006/relationships/audio" Target="../media/audio198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audio" Target="../media/audio20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12" Type="http://schemas.openxmlformats.org/officeDocument/2006/relationships/audio" Target="../media/audio2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5" Type="http://schemas.openxmlformats.org/officeDocument/2006/relationships/audio" Target="../media/audio21.wav"/><Relationship Id="rId10" Type="http://schemas.openxmlformats.org/officeDocument/2006/relationships/audio" Target="../media/audio26.wav"/><Relationship Id="rId4" Type="http://schemas.openxmlformats.org/officeDocument/2006/relationships/audio" Target="../media/audio20.wav"/><Relationship Id="rId9" Type="http://schemas.openxmlformats.org/officeDocument/2006/relationships/audio" Target="../media/audio2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3" Type="http://schemas.openxmlformats.org/officeDocument/2006/relationships/audio" Target="../media/audio20.wav"/><Relationship Id="rId7" Type="http://schemas.openxmlformats.org/officeDocument/2006/relationships/audio" Target="../media/audio3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1.wav"/><Relationship Id="rId11" Type="http://schemas.openxmlformats.org/officeDocument/2006/relationships/audio" Target="../media/audio36.wav"/><Relationship Id="rId5" Type="http://schemas.openxmlformats.org/officeDocument/2006/relationships/audio" Target="../media/audio30.wav"/><Relationship Id="rId10" Type="http://schemas.openxmlformats.org/officeDocument/2006/relationships/audio" Target="../media/audio35.wav"/><Relationship Id="rId4" Type="http://schemas.openxmlformats.org/officeDocument/2006/relationships/audio" Target="../media/audio29.wav"/><Relationship Id="rId9" Type="http://schemas.openxmlformats.org/officeDocument/2006/relationships/audio" Target="../media/audio3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audio" Target="../media/audio46.wav"/><Relationship Id="rId3" Type="http://schemas.openxmlformats.org/officeDocument/2006/relationships/audio" Target="../media/audio37.wav"/><Relationship Id="rId7" Type="http://schemas.openxmlformats.org/officeDocument/2006/relationships/audio" Target="../media/audio40.wav"/><Relationship Id="rId12" Type="http://schemas.openxmlformats.org/officeDocument/2006/relationships/audio" Target="../media/audio4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9.wav"/><Relationship Id="rId11" Type="http://schemas.openxmlformats.org/officeDocument/2006/relationships/audio" Target="../media/audio44.wav"/><Relationship Id="rId5" Type="http://schemas.openxmlformats.org/officeDocument/2006/relationships/audio" Target="../media/audio38.wav"/><Relationship Id="rId15" Type="http://schemas.openxmlformats.org/officeDocument/2006/relationships/image" Target="../media/image6.jpeg"/><Relationship Id="rId10" Type="http://schemas.openxmlformats.org/officeDocument/2006/relationships/audio" Target="../media/audio43.wav"/><Relationship Id="rId4" Type="http://schemas.openxmlformats.org/officeDocument/2006/relationships/audio" Target="../media/audio20.wav"/><Relationship Id="rId9" Type="http://schemas.openxmlformats.org/officeDocument/2006/relationships/audio" Target="../media/audio42.wav"/><Relationship Id="rId14" Type="http://schemas.openxmlformats.org/officeDocument/2006/relationships/audio" Target="../media/audio4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13" Type="http://schemas.openxmlformats.org/officeDocument/2006/relationships/audio" Target="../media/audio54.wav"/><Relationship Id="rId3" Type="http://schemas.openxmlformats.org/officeDocument/2006/relationships/audio" Target="../media/audio20.wav"/><Relationship Id="rId7" Type="http://schemas.openxmlformats.org/officeDocument/2006/relationships/audio" Target="../media/audio48.wav"/><Relationship Id="rId12" Type="http://schemas.openxmlformats.org/officeDocument/2006/relationships/audio" Target="../media/audio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0.wav"/><Relationship Id="rId11" Type="http://schemas.openxmlformats.org/officeDocument/2006/relationships/audio" Target="../media/audio52.wav"/><Relationship Id="rId5" Type="http://schemas.openxmlformats.org/officeDocument/2006/relationships/audio" Target="../media/audio39.wav"/><Relationship Id="rId10" Type="http://schemas.openxmlformats.org/officeDocument/2006/relationships/audio" Target="../media/audio51.wav"/><Relationship Id="rId4" Type="http://schemas.openxmlformats.org/officeDocument/2006/relationships/audio" Target="../media/audio38.wav"/><Relationship Id="rId9" Type="http://schemas.openxmlformats.org/officeDocument/2006/relationships/audio" Target="../media/audio50.wav"/><Relationship Id="rId1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audio" Target="../media/audio62.wav"/><Relationship Id="rId3" Type="http://schemas.openxmlformats.org/officeDocument/2006/relationships/audio" Target="../media/audio20.wav"/><Relationship Id="rId7" Type="http://schemas.openxmlformats.org/officeDocument/2006/relationships/audio" Target="../media/audio56.wav"/><Relationship Id="rId12" Type="http://schemas.openxmlformats.org/officeDocument/2006/relationships/audio" Target="../media/audio6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5.wav"/><Relationship Id="rId11" Type="http://schemas.openxmlformats.org/officeDocument/2006/relationships/audio" Target="../media/audio60.wav"/><Relationship Id="rId5" Type="http://schemas.openxmlformats.org/officeDocument/2006/relationships/audio" Target="../media/audio39.wav"/><Relationship Id="rId10" Type="http://schemas.openxmlformats.org/officeDocument/2006/relationships/audio" Target="../media/audio59.wav"/><Relationship Id="rId4" Type="http://schemas.openxmlformats.org/officeDocument/2006/relationships/audio" Target="../media/audio38.wav"/><Relationship Id="rId9" Type="http://schemas.openxmlformats.org/officeDocument/2006/relationships/audio" Target="../media/audio58.wav"/><Relationship Id="rId1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00563" y="500063"/>
            <a:ext cx="4143375" cy="1357312"/>
            <a:chOff x="4500562" y="500042"/>
            <a:chExt cx="4143372" cy="1357322"/>
          </a:xfrm>
        </p:grpSpPr>
        <p:pic>
          <p:nvPicPr>
            <p:cNvPr id="5" name="Picture 4" descr="BCKLC227.WM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4000" contrast="61000"/>
            </a:blip>
            <a:stretch>
              <a:fillRect/>
            </a:stretch>
          </p:blipFill>
          <p:spPr>
            <a:xfrm>
              <a:off x="4500562" y="500042"/>
              <a:ext cx="4143372" cy="135732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4929190" y="719720"/>
              <a:ext cx="3071834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الفصل الأول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57188" y="3478213"/>
            <a:ext cx="7572375" cy="2736850"/>
            <a:chOff x="24" y="3643314"/>
            <a:chExt cx="8072463" cy="2379049"/>
          </a:xfrm>
        </p:grpSpPr>
        <p:grpSp>
          <p:nvGrpSpPr>
            <p:cNvPr id="2052" name="Group 6"/>
            <p:cNvGrpSpPr>
              <a:grpSpLocks/>
            </p:cNvGrpSpPr>
            <p:nvPr/>
          </p:nvGrpSpPr>
          <p:grpSpPr bwMode="auto">
            <a:xfrm>
              <a:off x="24" y="3643314"/>
              <a:ext cx="8072463" cy="2379049"/>
              <a:chOff x="928684" y="2786058"/>
              <a:chExt cx="7400254" cy="237904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142779" y="2857816"/>
                <a:ext cx="7001540" cy="2143076"/>
              </a:xfrm>
              <a:prstGeom prst="rect">
                <a:avLst/>
              </a:prstGeom>
              <a:gradFill flip="none" rotWithShape="1"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00FFFF"/>
                  </a:gs>
                </a:gsLst>
                <a:lin ang="13500000" scaled="1"/>
                <a:tileRect/>
              </a:gra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2055" name="Picture 8" descr="00137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28684" y="2786058"/>
                <a:ext cx="7400254" cy="2379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53" name="TextBox 3"/>
            <p:cNvSpPr txBox="1">
              <a:spLocks noChangeArrowheads="1"/>
            </p:cNvSpPr>
            <p:nvPr/>
          </p:nvSpPr>
          <p:spPr bwMode="auto">
            <a:xfrm>
              <a:off x="685367" y="3908703"/>
              <a:ext cx="6701020" cy="184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600" b="1" dirty="0">
                  <a:latin typeface="Calibri" pitchFamily="34" charset="0"/>
                  <a:cs typeface="Times New Roman" pitchFamily="18" charset="0"/>
                </a:rPr>
                <a:t>الجبر: الأنماط العددية والدوال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  الأنماط العددية والدو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20" y="857232"/>
            <a:ext cx="8215370" cy="13234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Times New Roman" pitchFamily="18" charset="0"/>
              </a:rPr>
              <a:t>أوجد قاعدة الدالة الممثلة في كل من الجداول الآتية: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143750" y="3214688"/>
            <a:ext cx="1428750" cy="1223962"/>
            <a:chOff x="6500826" y="1928802"/>
            <a:chExt cx="1428760" cy="1223970"/>
          </a:xfrm>
        </p:grpSpPr>
        <p:sp>
          <p:nvSpPr>
            <p:cNvPr id="12" name="32-Point Star 11"/>
            <p:cNvSpPr/>
            <p:nvPr/>
          </p:nvSpPr>
          <p:spPr>
            <a:xfrm>
              <a:off x="6581788" y="1928802"/>
              <a:ext cx="1347798" cy="1223970"/>
            </a:xfrm>
            <a:prstGeom prst="star32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cs typeface="Times New Roman" pitchFamily="18" charset="0"/>
              </a:endParaRPr>
            </a:p>
          </p:txBody>
        </p:sp>
        <p:sp>
          <p:nvSpPr>
            <p:cNvPr id="13" name="32-Point Star 12"/>
            <p:cNvSpPr/>
            <p:nvPr/>
          </p:nvSpPr>
          <p:spPr>
            <a:xfrm>
              <a:off x="6500826" y="1928802"/>
              <a:ext cx="1000132" cy="1000132"/>
            </a:xfrm>
            <a:prstGeom prst="star32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400" dirty="0">
                  <a:cs typeface="Times New Roman" pitchFamily="18" charset="0"/>
                </a:rPr>
                <a:t>11</a:t>
              </a: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85813" y="3071813"/>
          <a:ext cx="6096000" cy="328612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28662" y="3214686"/>
            <a:ext cx="2571768" cy="6429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857250" y="3098800"/>
            <a:ext cx="26431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س ÷2</a:t>
            </a:r>
            <a:endParaRPr lang="en-US" sz="4400" dirty="0">
              <a:solidFill>
                <a:srgbClr val="C00000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29125" y="3143250"/>
            <a:ext cx="2143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(س)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929188" y="4071938"/>
            <a:ext cx="1071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857750" y="4786313"/>
            <a:ext cx="114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14888" y="5643563"/>
            <a:ext cx="1357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428750" y="4000500"/>
            <a:ext cx="1571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643063" y="4857750"/>
            <a:ext cx="1357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676400" y="5643563"/>
            <a:ext cx="1214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(س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 ش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 ش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2 ش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1 ش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1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" decel="50000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س ÷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7286676" y="1785926"/>
            <a:ext cx="1643042" cy="1285884"/>
          </a:xfrm>
          <a:prstGeom prst="wedgeEllipseCallou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CC00CC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12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 flipH="1">
            <a:off x="142875" y="500063"/>
            <a:ext cx="7215188" cy="6000750"/>
            <a:chOff x="571472" y="2071679"/>
            <a:chExt cx="7319205" cy="5474407"/>
          </a:xfrm>
        </p:grpSpPr>
        <p:grpSp>
          <p:nvGrpSpPr>
            <p:cNvPr id="12293" name="Group 13"/>
            <p:cNvGrpSpPr>
              <a:grpSpLocks/>
            </p:cNvGrpSpPr>
            <p:nvPr/>
          </p:nvGrpSpPr>
          <p:grpSpPr bwMode="auto">
            <a:xfrm>
              <a:off x="571472" y="2071679"/>
              <a:ext cx="7319205" cy="5474407"/>
              <a:chOff x="1071538" y="1357298"/>
              <a:chExt cx="7319205" cy="6211377"/>
            </a:xfrm>
          </p:grpSpPr>
          <p:sp>
            <p:nvSpPr>
              <p:cNvPr id="7" name="Cloud 6"/>
              <p:cNvSpPr/>
              <p:nvPr/>
            </p:nvSpPr>
            <p:spPr>
              <a:xfrm rot="190127">
                <a:off x="7033187" y="2892067"/>
                <a:ext cx="1357556" cy="1214340"/>
              </a:xfrm>
              <a:prstGeom prst="cloud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  <p:sp>
            <p:nvSpPr>
              <p:cNvPr id="8" name="Cloud 7"/>
              <p:cNvSpPr/>
              <p:nvPr/>
            </p:nvSpPr>
            <p:spPr>
              <a:xfrm rot="190127">
                <a:off x="7033187" y="2678448"/>
                <a:ext cx="1357556" cy="1214340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  <p:sp>
            <p:nvSpPr>
              <p:cNvPr id="9" name="Cloud 8"/>
              <p:cNvSpPr/>
              <p:nvPr/>
            </p:nvSpPr>
            <p:spPr>
              <a:xfrm rot="190127">
                <a:off x="7033187" y="2320226"/>
                <a:ext cx="1357556" cy="1214340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  <p:sp>
            <p:nvSpPr>
              <p:cNvPr id="10" name="Cloud 9"/>
              <p:cNvSpPr/>
              <p:nvPr/>
            </p:nvSpPr>
            <p:spPr>
              <a:xfrm rot="190127">
                <a:off x="6962330" y="1963646"/>
                <a:ext cx="1357556" cy="1214341"/>
              </a:xfrm>
              <a:prstGeom prst="clou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  <p:sp>
            <p:nvSpPr>
              <p:cNvPr id="11" name="Cloud 10"/>
              <p:cNvSpPr/>
              <p:nvPr/>
            </p:nvSpPr>
            <p:spPr>
              <a:xfrm>
                <a:off x="1071538" y="1500258"/>
                <a:ext cx="1143374" cy="1214341"/>
              </a:xfrm>
              <a:prstGeom prst="cloud">
                <a:avLst/>
              </a:prstGeom>
              <a:solidFill>
                <a:srgbClr val="CC00FF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  <p:sp>
            <p:nvSpPr>
              <p:cNvPr id="12" name="Cloud 11"/>
              <p:cNvSpPr/>
              <p:nvPr/>
            </p:nvSpPr>
            <p:spPr>
              <a:xfrm rot="190127">
                <a:off x="6905967" y="1616927"/>
                <a:ext cx="1357555" cy="1215984"/>
              </a:xfrm>
              <a:prstGeom prst="cloud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  <p:sp>
            <p:nvSpPr>
              <p:cNvPr id="13" name="Cloud 12"/>
              <p:cNvSpPr/>
              <p:nvPr/>
            </p:nvSpPr>
            <p:spPr>
              <a:xfrm>
                <a:off x="1285720" y="1357298"/>
                <a:ext cx="1143374" cy="1214340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  <p:sp>
            <p:nvSpPr>
              <p:cNvPr id="14" name="Cloud 13"/>
              <p:cNvSpPr/>
              <p:nvPr/>
            </p:nvSpPr>
            <p:spPr>
              <a:xfrm rot="190127">
                <a:off x="6754591" y="1465751"/>
                <a:ext cx="1357555" cy="1214340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1356577" y="1570917"/>
                <a:ext cx="6644453" cy="59977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FFFF"/>
                  </a:gs>
                  <a:gs pos="50000">
                    <a:schemeClr val="bg1"/>
                  </a:gs>
                  <a:gs pos="100000">
                    <a:srgbClr val="00B0F0"/>
                  </a:gs>
                </a:gsLst>
                <a:lin ang="162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</p:grpSp>
        <p:sp>
          <p:nvSpPr>
            <p:cNvPr id="12294" name="TextBox 5"/>
            <p:cNvSpPr txBox="1">
              <a:spLocks noChangeArrowheads="1"/>
            </p:cNvSpPr>
            <p:nvPr/>
          </p:nvSpPr>
          <p:spPr bwMode="auto">
            <a:xfrm>
              <a:off x="1518379" y="2593051"/>
              <a:ext cx="5501079" cy="3454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Low"/>
              <a:r>
                <a:rPr lang="ar-EG" sz="48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أعمار: </a:t>
              </a:r>
              <a:r>
                <a:rPr lang="ar-EG" sz="4800" b="1" dirty="0">
                  <a:latin typeface="Calibri" pitchFamily="34" charset="0"/>
                  <a:cs typeface="Times New Roman" pitchFamily="18" charset="0"/>
                </a:rPr>
                <a:t>إذا كان عمر رائد يزيد بمقدار 8 سنوات على عمر أخته, </a:t>
              </a:r>
              <a:r>
                <a:rPr lang="ar-EG" sz="4800" b="1" dirty="0" smtClean="0">
                  <a:latin typeface="Calibri" pitchFamily="34" charset="0"/>
                  <a:cs typeface="Times New Roman" pitchFamily="18" charset="0"/>
                </a:rPr>
                <a:t>فع</a:t>
              </a:r>
              <a:r>
                <a:rPr lang="ar-SA" sz="4800" b="1" dirty="0" smtClean="0">
                  <a:latin typeface="Calibri" pitchFamily="34" charset="0"/>
                  <a:cs typeface="Times New Roman" pitchFamily="18" charset="0"/>
                </a:rPr>
                <a:t>َ</a:t>
              </a:r>
              <a:r>
                <a:rPr lang="ar-EG" sz="4800" b="1" dirty="0" smtClean="0">
                  <a:latin typeface="Calibri" pitchFamily="34" charset="0"/>
                  <a:cs typeface="Times New Roman" pitchFamily="18" charset="0"/>
                </a:rPr>
                <a:t>ر</a:t>
              </a:r>
              <a:r>
                <a:rPr lang="ar-SA" sz="4800" b="1" dirty="0" smtClean="0">
                  <a:latin typeface="Calibri" pitchFamily="34" charset="0"/>
                  <a:cs typeface="Times New Roman" pitchFamily="18" charset="0"/>
                </a:rPr>
                <a:t>ِّ</a:t>
              </a:r>
              <a:r>
                <a:rPr lang="ar-EG" sz="4800" b="1" dirty="0" smtClean="0">
                  <a:latin typeface="Calibri" pitchFamily="34" charset="0"/>
                  <a:cs typeface="Times New Roman" pitchFamily="18" charset="0"/>
                </a:rPr>
                <a:t>ف متغير</a:t>
              </a:r>
              <a:r>
                <a:rPr lang="ar-SA" sz="4800" b="1" dirty="0" smtClean="0">
                  <a:latin typeface="Calibri" pitchFamily="34" charset="0"/>
                  <a:cs typeface="Times New Roman" pitchFamily="18" charset="0"/>
                </a:rPr>
                <a:t>ً</a:t>
              </a:r>
              <a:r>
                <a:rPr lang="ar-EG" sz="4800" b="1" dirty="0" smtClean="0">
                  <a:latin typeface="Calibri" pitchFamily="34" charset="0"/>
                  <a:cs typeface="Times New Roman" pitchFamily="18" charset="0"/>
                </a:rPr>
                <a:t>ا، </a:t>
              </a:r>
              <a:r>
                <a:rPr lang="ar-EG" sz="4800" b="1" dirty="0">
                  <a:latin typeface="Calibri" pitchFamily="34" charset="0"/>
                  <a:cs typeface="Times New Roman" pitchFamily="18" charset="0"/>
                </a:rPr>
                <a:t>واكتب قاعدة الدالة التي تربط عمر رائد بعمر أخته.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28638" y="5229225"/>
            <a:ext cx="7715250" cy="1502628"/>
          </a:xfrm>
          <a:prstGeom prst="round2SameRect">
            <a:avLst>
              <a:gd name="adj1" fmla="val 4310"/>
              <a:gd name="adj2" fmla="val 3844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solidFill>
                  <a:srgbClr val="0000FF"/>
                </a:solidFill>
              </a:rPr>
              <a:t>أفترض </a:t>
            </a:r>
            <a:r>
              <a:rPr lang="ar-EG" sz="4000" b="1" dirty="0">
                <a:solidFill>
                  <a:srgbClr val="0000FF"/>
                </a:solidFill>
              </a:rPr>
              <a:t>أن ع يرمز إلي عمر </a:t>
            </a:r>
            <a:r>
              <a:rPr lang="ar-EG" sz="4000" b="1" dirty="0" smtClean="0">
                <a:solidFill>
                  <a:srgbClr val="0000FF"/>
                </a:solidFill>
              </a:rPr>
              <a:t>الأخت</a:t>
            </a:r>
            <a:r>
              <a:rPr lang="ar-SA" sz="4000" b="1" dirty="0" smtClean="0">
                <a:solidFill>
                  <a:srgbClr val="0000FF"/>
                </a:solidFill>
              </a:rPr>
              <a:t>.</a:t>
            </a:r>
            <a:br>
              <a:rPr lang="ar-SA" sz="4000" b="1" dirty="0" smtClean="0">
                <a:solidFill>
                  <a:srgbClr val="0000FF"/>
                </a:solidFill>
              </a:rPr>
            </a:br>
            <a:r>
              <a:rPr lang="ar-EG" sz="4000" b="1" dirty="0" smtClean="0">
                <a:solidFill>
                  <a:srgbClr val="0000FF"/>
                </a:solidFill>
              </a:rPr>
              <a:t>فتكون قاعدة الدالة </a:t>
            </a:r>
            <a:r>
              <a:rPr lang="ar-EG" sz="4000" b="1" dirty="0">
                <a:solidFill>
                  <a:srgbClr val="0000FF"/>
                </a:solidFill>
              </a:rPr>
              <a:t>هي 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عمر رائد =</a:t>
            </a:r>
            <a:r>
              <a:rPr lang="ar-EG" sz="4000" b="1" dirty="0" smtClean="0">
                <a:solidFill>
                  <a:srgbClr val="FF0000"/>
                </a:solidFill>
              </a:rPr>
              <a:t>ع </a:t>
            </a:r>
            <a:r>
              <a:rPr lang="ar-EG" sz="4000" b="1" dirty="0">
                <a:solidFill>
                  <a:srgbClr val="FF0000"/>
                </a:solidFill>
              </a:rPr>
              <a:t>+ 8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speed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عمار  إذا كان عمر رائ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فترض أن ع يرمز إلي عمر الأخت ف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1438" y="571500"/>
            <a:ext cx="7215187" cy="6000750"/>
            <a:chOff x="617788" y="1952636"/>
            <a:chExt cx="7383236" cy="4405322"/>
          </a:xfrm>
        </p:grpSpPr>
        <p:sp>
          <p:nvSpPr>
            <p:cNvPr id="5" name="Hexagon 4"/>
            <p:cNvSpPr/>
            <p:nvPr/>
          </p:nvSpPr>
          <p:spPr>
            <a:xfrm>
              <a:off x="617788" y="2285992"/>
              <a:ext cx="6148127" cy="4071966"/>
            </a:xfrm>
            <a:prstGeom prst="hexagon">
              <a:avLst/>
            </a:prstGeom>
            <a:gradFill>
              <a:gsLst>
                <a:gs pos="0">
                  <a:srgbClr val="00FF00"/>
                </a:gs>
                <a:gs pos="100000">
                  <a:srgbClr val="FFFF00"/>
                </a:gs>
              </a:gsLst>
            </a:gradFill>
            <a:ln w="57150">
              <a:solidFill>
                <a:schemeClr val="tx1"/>
              </a:solidFill>
            </a:ln>
          </p:spPr>
          <p:style>
            <a:lnRef idx="0">
              <a:schemeClr val="dk1"/>
            </a:lnRef>
            <a:fillRef idx="100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13321" name="Group 21"/>
            <p:cNvGrpSpPr>
              <a:grpSpLocks/>
            </p:cNvGrpSpPr>
            <p:nvPr/>
          </p:nvGrpSpPr>
          <p:grpSpPr bwMode="auto">
            <a:xfrm>
              <a:off x="928662" y="1952636"/>
              <a:ext cx="7072362" cy="4262445"/>
              <a:chOff x="928662" y="1952637"/>
              <a:chExt cx="7072362" cy="3729022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999539" y="2143299"/>
                <a:ext cx="6858531" cy="3357482"/>
              </a:xfrm>
              <a:prstGeom prst="roundRect">
                <a:avLst/>
              </a:prstGeom>
              <a:gradFill>
                <a:gsLst>
                  <a:gs pos="14000">
                    <a:schemeClr val="bg1"/>
                  </a:gs>
                  <a:gs pos="50000">
                    <a:schemeClr val="bg1"/>
                  </a:gs>
                  <a:gs pos="100000">
                    <a:srgbClr val="9900FF"/>
                  </a:gs>
                </a:gsLst>
                <a:lin ang="2700000" scaled="1"/>
              </a:gradFill>
              <a:ln w="571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13323" name="Group 20"/>
              <p:cNvGrpSpPr>
                <a:grpSpLocks/>
              </p:cNvGrpSpPr>
              <p:nvPr/>
            </p:nvGrpSpPr>
            <p:grpSpPr bwMode="auto">
              <a:xfrm>
                <a:off x="928662" y="1952637"/>
                <a:ext cx="7072362" cy="3729022"/>
                <a:chOff x="928662" y="1952637"/>
                <a:chExt cx="7072362" cy="3729022"/>
              </a:xfrm>
            </p:grpSpPr>
            <p:pic>
              <p:nvPicPr>
                <p:cNvPr id="9" name="Picture 8" descr="00126.WMF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lum bright="-14000" contrast="16000"/>
                </a:blip>
                <a:stretch>
                  <a:fillRect/>
                </a:stretch>
              </p:blipFill>
              <p:spPr>
                <a:xfrm>
                  <a:off x="4800624" y="1952637"/>
                  <a:ext cx="3200400" cy="3190875"/>
                </a:xfrm>
                <a:prstGeom prst="rect">
                  <a:avLst/>
                </a:prstGeom>
              </p:spPr>
            </p:pic>
            <p:pic>
              <p:nvPicPr>
                <p:cNvPr id="13325" name="Picture 9" descr="00472.WMF"/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928662" y="2928934"/>
                  <a:ext cx="2771775" cy="2752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26" name="Picture 10" descr="00992.WMF"/>
                <p:cNvPicPr>
                  <a:picLocks noChangeAspect="1"/>
                </p:cNvPicPr>
                <p:nvPr/>
              </p:nvPicPr>
              <p:blipFill>
                <a:blip r:embed="rId9" cstate="print">
                  <a:lum bright="-10000" contrast="24000"/>
                </a:blip>
                <a:srcRect/>
                <a:stretch>
                  <a:fillRect/>
                </a:stretch>
              </p:blipFill>
              <p:spPr bwMode="auto">
                <a:xfrm rot="-5400000">
                  <a:off x="5785610" y="3572712"/>
                  <a:ext cx="1702930" cy="24156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2" name="Oval Callout 1"/>
          <p:cNvSpPr/>
          <p:nvPr/>
        </p:nvSpPr>
        <p:spPr>
          <a:xfrm>
            <a:off x="7358114" y="1785926"/>
            <a:ext cx="1643042" cy="1285884"/>
          </a:xfrm>
          <a:prstGeom prst="wedgeEllipseCallou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CC00CC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13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43000" y="1071563"/>
            <a:ext cx="535781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طعام: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قدمت فاطمة 30 قطعة من الكعك لضيوفها.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ع</a:t>
            </a:r>
            <a:r>
              <a:rPr lang="ar-SA" sz="4800" b="1" dirty="0" smtClean="0">
                <a:latin typeface="Times New Roman" pitchFamily="18" charset="0"/>
                <a:cs typeface="Times New Roman" pitchFamily="18" charset="0"/>
              </a:rPr>
              <a:t>َ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ر</a:t>
            </a:r>
            <a:r>
              <a:rPr lang="ar-SA" sz="4800" b="1" dirty="0" smtClean="0">
                <a:latin typeface="Times New Roman" pitchFamily="18" charset="0"/>
                <a:cs typeface="Times New Roman" pitchFamily="18" charset="0"/>
              </a:rPr>
              <a:t>ِّ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ف متغير</a:t>
            </a:r>
            <a:r>
              <a:rPr lang="ar-SA" sz="48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ا،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واكتب قاعدة الدالة التي تربط عدد الكعك لكل ضيفٍ بعدد الضيوف.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4840843"/>
            <a:ext cx="8077200" cy="1940957"/>
          </a:xfrm>
          <a:prstGeom prst="round2SameRect">
            <a:avLst>
              <a:gd name="adj1" fmla="val 735"/>
              <a:gd name="adj2" fmla="val 328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 smtClean="0">
                <a:solidFill>
                  <a:srgbClr val="0000FF"/>
                </a:solidFill>
              </a:rPr>
              <a:t>أفترض </a:t>
            </a:r>
            <a:r>
              <a:rPr lang="ar-EG" sz="3600" b="1" dirty="0">
                <a:solidFill>
                  <a:srgbClr val="0000FF"/>
                </a:solidFill>
              </a:rPr>
              <a:t>أن ض يرمز إلى عدد الضيوف.</a:t>
            </a:r>
            <a:endParaRPr lang="en-US" sz="3600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ar-EG" sz="3600" b="1" dirty="0" smtClean="0">
                <a:solidFill>
                  <a:srgbClr val="0000FF"/>
                </a:solidFill>
              </a:rPr>
              <a:t>فتكون قاعدة </a:t>
            </a:r>
            <a:r>
              <a:rPr lang="ar-SA" sz="3600" b="1" dirty="0" smtClean="0">
                <a:solidFill>
                  <a:srgbClr val="0000FF"/>
                </a:solidFill>
              </a:rPr>
              <a:t>الدالة </a:t>
            </a:r>
            <a:r>
              <a:rPr lang="ar-EG" sz="3600" b="1" dirty="0" smtClean="0">
                <a:solidFill>
                  <a:srgbClr val="0000FF"/>
                </a:solidFill>
              </a:rPr>
              <a:t>هي</a:t>
            </a:r>
            <a:r>
              <a:rPr lang="ar-EG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عدد الكعك المعطى لكل ضيفٍ =</a:t>
            </a:r>
            <a:r>
              <a:rPr lang="ar-EG" sz="3600" b="1" dirty="0" smtClean="0">
                <a:solidFill>
                  <a:srgbClr val="0000FF"/>
                </a:solidFill>
              </a:rPr>
              <a:t> </a:t>
            </a:r>
            <a:r>
              <a:rPr lang="ar-EG" sz="3600" b="1" dirty="0">
                <a:solidFill>
                  <a:srgbClr val="FF0000"/>
                </a:solidFill>
              </a:rPr>
              <a:t>30 ÷ ض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speed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ched_ch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طعام  قدمت فاطمة 30 قط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فترض أن ض يرمز إلى عدد الضيو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5750" y="357188"/>
            <a:ext cx="8640763" cy="1571625"/>
            <a:chOff x="3112023" y="214290"/>
            <a:chExt cx="3776071" cy="1428760"/>
          </a:xfrm>
        </p:grpSpPr>
        <p:grpSp>
          <p:nvGrpSpPr>
            <p:cNvPr id="14376" name="Group 9"/>
            <p:cNvGrpSpPr>
              <a:grpSpLocks/>
            </p:cNvGrpSpPr>
            <p:nvPr/>
          </p:nvGrpSpPr>
          <p:grpSpPr bwMode="auto">
            <a:xfrm>
              <a:off x="3143240" y="214290"/>
              <a:ext cx="3714776" cy="1428760"/>
              <a:chOff x="3143240" y="214290"/>
              <a:chExt cx="3714776" cy="1428760"/>
            </a:xfrm>
          </p:grpSpPr>
          <p:sp>
            <p:nvSpPr>
              <p:cNvPr id="6" name="Double Wave 5"/>
              <p:cNvSpPr/>
              <p:nvPr/>
            </p:nvSpPr>
            <p:spPr>
              <a:xfrm>
                <a:off x="3143240" y="214290"/>
                <a:ext cx="3714776" cy="1428760"/>
              </a:xfrm>
              <a:prstGeom prst="doubleWave">
                <a:avLst/>
              </a:prstGeom>
              <a:solidFill>
                <a:srgbClr val="990000"/>
              </a:solidFill>
              <a:ln w="38100">
                <a:solidFill>
                  <a:srgbClr val="CC00FF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143240" y="357166"/>
                <a:ext cx="3714776" cy="1143008"/>
              </a:xfrm>
              <a:prstGeom prst="roundRect">
                <a:avLst/>
              </a:prstGeom>
              <a:gradFill>
                <a:gsLst>
                  <a:gs pos="2000">
                    <a:srgbClr val="FF00FF"/>
                  </a:gs>
                  <a:gs pos="50000">
                    <a:schemeClr val="bg1"/>
                  </a:gs>
                  <a:gs pos="91000">
                    <a:srgbClr val="00FF00"/>
                  </a:gs>
                </a:gsLst>
                <a:lin ang="16200000" scaled="1"/>
              </a:gra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</p:grpSp>
        <p:sp>
          <p:nvSpPr>
            <p:cNvPr id="14377" name="TextBox 4"/>
            <p:cNvSpPr txBox="1">
              <a:spLocks noChangeArrowheads="1"/>
            </p:cNvSpPr>
            <p:nvPr/>
          </p:nvSpPr>
          <p:spPr bwMode="auto">
            <a:xfrm>
              <a:off x="3112023" y="595847"/>
              <a:ext cx="3776071" cy="64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أوجد قاعدة الدالة الممثلة في كل من الجداول الآتية:</a:t>
              </a:r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786563" y="2571750"/>
            <a:ext cx="1785937" cy="1500188"/>
            <a:chOff x="6715140" y="571480"/>
            <a:chExt cx="1785950" cy="1500198"/>
          </a:xfrm>
        </p:grpSpPr>
        <p:sp>
          <p:nvSpPr>
            <p:cNvPr id="9" name="Can 8"/>
            <p:cNvSpPr/>
            <p:nvPr/>
          </p:nvSpPr>
          <p:spPr>
            <a:xfrm>
              <a:off x="7143768" y="571480"/>
              <a:ext cx="1357322" cy="1428760"/>
            </a:xfrm>
            <a:prstGeom prst="can">
              <a:avLst/>
            </a:prstGeom>
            <a:solidFill>
              <a:srgbClr val="0000FF"/>
            </a:solidFill>
            <a:ln>
              <a:solidFill>
                <a:srgbClr val="00FFFF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0" name="Can 9"/>
            <p:cNvSpPr/>
            <p:nvPr/>
          </p:nvSpPr>
          <p:spPr>
            <a:xfrm>
              <a:off x="6715140" y="571480"/>
              <a:ext cx="1357322" cy="1428760"/>
            </a:xfrm>
            <a:prstGeom prst="ca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1" name="Can 10"/>
            <p:cNvSpPr/>
            <p:nvPr/>
          </p:nvSpPr>
          <p:spPr>
            <a:xfrm>
              <a:off x="6929454" y="642918"/>
              <a:ext cx="1357322" cy="1428760"/>
            </a:xfrm>
            <a:prstGeom prst="can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Times New Roman" pitchFamily="18" charset="0"/>
                </a:rPr>
                <a:t>14</a:t>
              </a: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214437" y="2428875"/>
          <a:ext cx="5000626" cy="420053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00313"/>
                <a:gridCol w="2500313"/>
              </a:tblGrid>
              <a:tr h="914395">
                <a:tc>
                  <a:txBody>
                    <a:bodyPr/>
                    <a:lstStyle/>
                    <a:p>
                      <a:pPr algn="ctr" rtl="1"/>
                      <a:endParaRPr lang="ar-EG" sz="5400" dirty="0">
                        <a:solidFill>
                          <a:schemeClr val="bg1"/>
                        </a:solidFill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800" dirty="0">
                        <a:solidFill>
                          <a:schemeClr val="bg1"/>
                        </a:solidFill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821533"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1533"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1533"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1533"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428728" y="2571744"/>
            <a:ext cx="2071702" cy="6429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1071563" y="2500313"/>
            <a:ext cx="26431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4800" b="1" dirty="0">
                <a:latin typeface="Calibri" pitchFamily="34" charset="0"/>
                <a:cs typeface="Times New Roman" pitchFamily="18" charset="0"/>
              </a:rPr>
              <a:t>3س -4</a:t>
            </a:r>
            <a:endParaRPr lang="en-US" sz="4800" dirty="0">
              <a:latin typeface="Calibri" pitchFamily="34" charset="0"/>
              <a:cs typeface="+mj-cs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00563" y="2500313"/>
            <a:ext cx="9286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chemeClr val="bg1"/>
                </a:solidFill>
                <a:cs typeface="Times New Roman" pitchFamily="18" charset="0"/>
              </a:rPr>
              <a:t>س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57713" y="3500438"/>
            <a:ext cx="928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cs typeface="Times New Roman" pitchFamily="18" charset="0"/>
              </a:rPr>
              <a:t>2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695825" y="4286250"/>
            <a:ext cx="714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cs typeface="Times New Roman" pitchFamily="18" charset="0"/>
              </a:rPr>
              <a:t>3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714875" y="5072063"/>
            <a:ext cx="714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cs typeface="Times New Roman" pitchFamily="18" charset="0"/>
              </a:rPr>
              <a:t>4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724400" y="6000750"/>
            <a:ext cx="642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cs typeface="Times New Roman" pitchFamily="18" charset="0"/>
              </a:rPr>
              <a:t>5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100262" y="3500438"/>
            <a:ext cx="642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cs typeface="Times New Roman" pitchFamily="18" charset="0"/>
              </a:rPr>
              <a:t>2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133600" y="4286250"/>
            <a:ext cx="642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cs typeface="Times New Roman" pitchFamily="18" charset="0"/>
              </a:rPr>
              <a:t>5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33600" y="5072063"/>
            <a:ext cx="642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cs typeface="Times New Roman" pitchFamily="18" charset="0"/>
              </a:rPr>
              <a:t>8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133600" y="5929313"/>
            <a:ext cx="714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cs typeface="Times New Roman" pitchFamily="18" charset="0"/>
              </a:rPr>
              <a:t>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77000" y="4419600"/>
            <a:ext cx="21336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FF0000"/>
                </a:solidFill>
              </a:rPr>
              <a:t>قاعدة الدال</a:t>
            </a:r>
            <a:r>
              <a:rPr lang="ar-SA" sz="3600" b="1" dirty="0" smtClean="0">
                <a:solidFill>
                  <a:srgbClr val="FF0000"/>
                </a:solidFill>
              </a:rPr>
              <a:t>ة</a:t>
            </a:r>
            <a:r>
              <a:rPr lang="ar-EG" sz="3600" b="1" dirty="0" smtClean="0">
                <a:solidFill>
                  <a:srgbClr val="FF0000"/>
                </a:solidFill>
              </a:rPr>
              <a:t> هي 3س</a:t>
            </a:r>
            <a:r>
              <a:rPr lang="ar-SA" sz="3600" b="1" dirty="0" smtClean="0">
                <a:solidFill>
                  <a:srgbClr val="FF0000"/>
                </a:solidFill>
              </a:rPr>
              <a:t> </a:t>
            </a:r>
            <a:r>
              <a:rPr lang="ar-EG" sz="3600" b="1" dirty="0" smtClean="0">
                <a:solidFill>
                  <a:srgbClr val="FF0000"/>
                </a:solidFill>
              </a:rPr>
              <a:t>- 4</a:t>
            </a:r>
            <a:endParaRPr lang="ar-EG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وجد قاعدة الدالة الممثلة في كل من الجداول الآت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76 - arcade game score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 ش13 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 ش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8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 ش13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1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4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1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" decel="50000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3س 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786563" y="2571750"/>
            <a:ext cx="1785937" cy="1500188"/>
            <a:chOff x="6715140" y="571480"/>
            <a:chExt cx="1785950" cy="1500198"/>
          </a:xfrm>
        </p:grpSpPr>
        <p:sp>
          <p:nvSpPr>
            <p:cNvPr id="9" name="Can 8"/>
            <p:cNvSpPr/>
            <p:nvPr/>
          </p:nvSpPr>
          <p:spPr>
            <a:xfrm>
              <a:off x="7143768" y="571480"/>
              <a:ext cx="1357322" cy="1428760"/>
            </a:xfrm>
            <a:prstGeom prst="can">
              <a:avLst/>
            </a:prstGeom>
            <a:solidFill>
              <a:srgbClr val="0000FF"/>
            </a:solidFill>
            <a:ln>
              <a:solidFill>
                <a:srgbClr val="00FFFF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" name="Can 9"/>
            <p:cNvSpPr/>
            <p:nvPr/>
          </p:nvSpPr>
          <p:spPr>
            <a:xfrm>
              <a:off x="6715140" y="571480"/>
              <a:ext cx="1357322" cy="1428760"/>
            </a:xfrm>
            <a:prstGeom prst="ca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" name="Can 10"/>
            <p:cNvSpPr/>
            <p:nvPr/>
          </p:nvSpPr>
          <p:spPr>
            <a:xfrm>
              <a:off x="6929454" y="642918"/>
              <a:ext cx="1357322" cy="1428760"/>
            </a:xfrm>
            <a:prstGeom prst="can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15</a:t>
              </a: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214437" y="2428875"/>
          <a:ext cx="5000626" cy="420053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00313"/>
                <a:gridCol w="2500313"/>
              </a:tblGrid>
              <a:tr h="914395">
                <a:tc>
                  <a:txBody>
                    <a:bodyPr/>
                    <a:lstStyle/>
                    <a:p>
                      <a:pPr algn="ctr" rtl="1"/>
                      <a:endParaRPr lang="ar-EG" sz="5400" dirty="0">
                        <a:solidFill>
                          <a:schemeClr val="bg1"/>
                        </a:solidFill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800" dirty="0">
                        <a:solidFill>
                          <a:schemeClr val="bg1"/>
                        </a:solidFill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821533"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1533"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1533"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1533"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428728" y="2571744"/>
            <a:ext cx="2071702" cy="6429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solidFill>
                <a:srgbClr val="0000FF"/>
              </a:solidFill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1071563" y="2500313"/>
            <a:ext cx="26431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latin typeface="Calibri" pitchFamily="34" charset="0"/>
              </a:rPr>
              <a:t>6س +1</a:t>
            </a:r>
            <a:endParaRPr lang="en-US" sz="4800" dirty="0">
              <a:latin typeface="Calibri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00563" y="2500313"/>
            <a:ext cx="9286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س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57713" y="3500438"/>
            <a:ext cx="928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695825" y="4286250"/>
            <a:ext cx="714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695825" y="5072063"/>
            <a:ext cx="714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786313" y="6000750"/>
            <a:ext cx="642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209800" y="3500438"/>
            <a:ext cx="642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09800" y="4286250"/>
            <a:ext cx="642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209800" y="5072063"/>
            <a:ext cx="642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209800" y="5929313"/>
            <a:ext cx="642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grpSp>
        <p:nvGrpSpPr>
          <p:cNvPr id="15396" name="Group 2"/>
          <p:cNvGrpSpPr>
            <a:grpSpLocks/>
          </p:cNvGrpSpPr>
          <p:nvPr/>
        </p:nvGrpSpPr>
        <p:grpSpPr bwMode="auto">
          <a:xfrm>
            <a:off x="285750" y="357188"/>
            <a:ext cx="8640763" cy="1571625"/>
            <a:chOff x="3112023" y="214290"/>
            <a:chExt cx="3776071" cy="1428760"/>
          </a:xfrm>
        </p:grpSpPr>
        <p:grpSp>
          <p:nvGrpSpPr>
            <p:cNvPr id="15397" name="Group 9"/>
            <p:cNvGrpSpPr>
              <a:grpSpLocks/>
            </p:cNvGrpSpPr>
            <p:nvPr/>
          </p:nvGrpSpPr>
          <p:grpSpPr bwMode="auto">
            <a:xfrm>
              <a:off x="3143240" y="214290"/>
              <a:ext cx="3714776" cy="1428760"/>
              <a:chOff x="3143240" y="214290"/>
              <a:chExt cx="3714776" cy="1428760"/>
            </a:xfrm>
          </p:grpSpPr>
          <p:sp>
            <p:nvSpPr>
              <p:cNvPr id="28" name="Double Wave 27"/>
              <p:cNvSpPr/>
              <p:nvPr/>
            </p:nvSpPr>
            <p:spPr>
              <a:xfrm>
                <a:off x="3143240" y="214290"/>
                <a:ext cx="3714776" cy="1428760"/>
              </a:xfrm>
              <a:prstGeom prst="doubleWave">
                <a:avLst/>
              </a:prstGeom>
              <a:solidFill>
                <a:srgbClr val="990000"/>
              </a:solidFill>
              <a:ln w="38100">
                <a:solidFill>
                  <a:srgbClr val="CC00FF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3143240" y="357166"/>
                <a:ext cx="3714776" cy="1143008"/>
              </a:xfrm>
              <a:prstGeom prst="roundRect">
                <a:avLst/>
              </a:prstGeom>
              <a:gradFill>
                <a:gsLst>
                  <a:gs pos="2000">
                    <a:srgbClr val="FF00FF"/>
                  </a:gs>
                  <a:gs pos="50000">
                    <a:schemeClr val="bg1"/>
                  </a:gs>
                  <a:gs pos="91000">
                    <a:srgbClr val="00FF00"/>
                  </a:gs>
                </a:gsLst>
                <a:lin ang="16200000" scaled="1"/>
              </a:gra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</p:grpSp>
        <p:sp>
          <p:nvSpPr>
            <p:cNvPr id="15398" name="TextBox 4"/>
            <p:cNvSpPr txBox="1">
              <a:spLocks noChangeArrowheads="1"/>
            </p:cNvSpPr>
            <p:nvPr/>
          </p:nvSpPr>
          <p:spPr bwMode="auto">
            <a:xfrm>
              <a:off x="3112023" y="595847"/>
              <a:ext cx="3776071" cy="64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أوجد قاعدة الدالة الممثلة في كل من الجداول الآتية: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477000" y="4419600"/>
            <a:ext cx="21336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FF0000"/>
                </a:solidFill>
              </a:rPr>
              <a:t>قاعدة الدال</a:t>
            </a:r>
            <a:r>
              <a:rPr lang="ar-SA" sz="3600" b="1" dirty="0" smtClean="0">
                <a:solidFill>
                  <a:srgbClr val="FF0000"/>
                </a:solidFill>
              </a:rPr>
              <a:t>ة </a:t>
            </a:r>
            <a:r>
              <a:rPr lang="ar-EG" sz="3600" b="1" dirty="0" smtClean="0">
                <a:solidFill>
                  <a:srgbClr val="FF0000"/>
                </a:solidFill>
              </a:rPr>
              <a:t>هي 6س+ 1</a:t>
            </a:r>
            <a:endParaRPr lang="ar-EG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76 - arcade game score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 ش14 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3 ش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9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4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1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" decel="50000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س +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786563" y="2571750"/>
            <a:ext cx="1785937" cy="1500188"/>
            <a:chOff x="6715140" y="571480"/>
            <a:chExt cx="1785950" cy="1500198"/>
          </a:xfrm>
        </p:grpSpPr>
        <p:sp>
          <p:nvSpPr>
            <p:cNvPr id="9" name="Can 8"/>
            <p:cNvSpPr/>
            <p:nvPr/>
          </p:nvSpPr>
          <p:spPr>
            <a:xfrm>
              <a:off x="7143768" y="571480"/>
              <a:ext cx="1357322" cy="1428760"/>
            </a:xfrm>
            <a:prstGeom prst="can">
              <a:avLst/>
            </a:prstGeom>
            <a:solidFill>
              <a:srgbClr val="0000FF"/>
            </a:solidFill>
            <a:ln>
              <a:solidFill>
                <a:srgbClr val="00FFFF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" name="Can 9"/>
            <p:cNvSpPr/>
            <p:nvPr/>
          </p:nvSpPr>
          <p:spPr>
            <a:xfrm>
              <a:off x="6715140" y="571480"/>
              <a:ext cx="1357322" cy="1428760"/>
            </a:xfrm>
            <a:prstGeom prst="ca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" name="Can 10"/>
            <p:cNvSpPr/>
            <p:nvPr/>
          </p:nvSpPr>
          <p:spPr>
            <a:xfrm>
              <a:off x="6929454" y="642918"/>
              <a:ext cx="1357322" cy="1428760"/>
            </a:xfrm>
            <a:prstGeom prst="can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16</a:t>
              </a: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214437" y="2428875"/>
          <a:ext cx="5000626" cy="420053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00313"/>
                <a:gridCol w="2500313"/>
              </a:tblGrid>
              <a:tr h="914395">
                <a:tc>
                  <a:txBody>
                    <a:bodyPr/>
                    <a:lstStyle/>
                    <a:p>
                      <a:pPr algn="ctr" rtl="1"/>
                      <a:endParaRPr lang="ar-EG" sz="5400" dirty="0">
                        <a:solidFill>
                          <a:schemeClr val="bg1"/>
                        </a:solidFill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800" dirty="0">
                        <a:solidFill>
                          <a:schemeClr val="bg1"/>
                        </a:solidFill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821533"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1533"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1533"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1533"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b="1" dirty="0"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428728" y="2571744"/>
            <a:ext cx="2071702" cy="6429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solidFill>
                <a:srgbClr val="0000FF"/>
              </a:solidFill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1071563" y="2500313"/>
            <a:ext cx="26431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latin typeface="Calibri" pitchFamily="34" charset="0"/>
              </a:rPr>
              <a:t>5س -2</a:t>
            </a:r>
            <a:endParaRPr lang="en-US" sz="4800" dirty="0">
              <a:latin typeface="Calibri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00563" y="2492514"/>
            <a:ext cx="9286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س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57713" y="3500438"/>
            <a:ext cx="928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643438" y="4286250"/>
            <a:ext cx="714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714875" y="5072063"/>
            <a:ext cx="714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786313" y="6000750"/>
            <a:ext cx="642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133600" y="3500438"/>
            <a:ext cx="642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ar-EG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133600" y="4286250"/>
            <a:ext cx="642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76462" y="5072063"/>
            <a:ext cx="642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43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209800" y="5929313"/>
            <a:ext cx="642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58</a:t>
            </a:r>
          </a:p>
        </p:txBody>
      </p:sp>
      <p:grpSp>
        <p:nvGrpSpPr>
          <p:cNvPr id="16420" name="Group 2"/>
          <p:cNvGrpSpPr>
            <a:grpSpLocks/>
          </p:cNvGrpSpPr>
          <p:nvPr/>
        </p:nvGrpSpPr>
        <p:grpSpPr bwMode="auto">
          <a:xfrm>
            <a:off x="285750" y="357188"/>
            <a:ext cx="8640763" cy="1571625"/>
            <a:chOff x="3112023" y="214290"/>
            <a:chExt cx="3776071" cy="1428760"/>
          </a:xfrm>
        </p:grpSpPr>
        <p:grpSp>
          <p:nvGrpSpPr>
            <p:cNvPr id="16421" name="Group 9"/>
            <p:cNvGrpSpPr>
              <a:grpSpLocks/>
            </p:cNvGrpSpPr>
            <p:nvPr/>
          </p:nvGrpSpPr>
          <p:grpSpPr bwMode="auto">
            <a:xfrm>
              <a:off x="3143240" y="214290"/>
              <a:ext cx="3714776" cy="1428760"/>
              <a:chOff x="3143240" y="214290"/>
              <a:chExt cx="3714776" cy="1428760"/>
            </a:xfrm>
          </p:grpSpPr>
          <p:sp>
            <p:nvSpPr>
              <p:cNvPr id="28" name="Double Wave 27"/>
              <p:cNvSpPr/>
              <p:nvPr/>
            </p:nvSpPr>
            <p:spPr>
              <a:xfrm>
                <a:off x="3143240" y="214290"/>
                <a:ext cx="3714776" cy="1428760"/>
              </a:xfrm>
              <a:prstGeom prst="doubleWave">
                <a:avLst/>
              </a:prstGeom>
              <a:solidFill>
                <a:srgbClr val="990000"/>
              </a:solidFill>
              <a:ln w="38100">
                <a:solidFill>
                  <a:srgbClr val="CC00FF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3143240" y="357166"/>
                <a:ext cx="3714776" cy="1143008"/>
              </a:xfrm>
              <a:prstGeom prst="roundRect">
                <a:avLst/>
              </a:prstGeom>
              <a:gradFill>
                <a:gsLst>
                  <a:gs pos="2000">
                    <a:srgbClr val="FF00FF"/>
                  </a:gs>
                  <a:gs pos="50000">
                    <a:schemeClr val="bg1"/>
                  </a:gs>
                  <a:gs pos="91000">
                    <a:srgbClr val="00FF00"/>
                  </a:gs>
                </a:gsLst>
                <a:lin ang="16200000" scaled="1"/>
              </a:gra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>
                  <a:cs typeface="Times New Roman" pitchFamily="18" charset="0"/>
                </a:endParaRPr>
              </a:p>
            </p:txBody>
          </p:sp>
        </p:grpSp>
        <p:sp>
          <p:nvSpPr>
            <p:cNvPr id="16422" name="TextBox 4"/>
            <p:cNvSpPr txBox="1">
              <a:spLocks noChangeArrowheads="1"/>
            </p:cNvSpPr>
            <p:nvPr/>
          </p:nvSpPr>
          <p:spPr bwMode="auto">
            <a:xfrm>
              <a:off x="3112023" y="595847"/>
              <a:ext cx="3776071" cy="64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>
                  <a:latin typeface="Times New Roman" pitchFamily="18" charset="0"/>
                  <a:cs typeface="Times New Roman" pitchFamily="18" charset="0"/>
                </a:rPr>
                <a:t>أوجد قاعدة الدالة الممثلة في كل من الجداول الآتية: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477000" y="4419600"/>
            <a:ext cx="21336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FF0000"/>
                </a:solidFill>
              </a:rPr>
              <a:t>قاعدة الدال</a:t>
            </a:r>
            <a:r>
              <a:rPr lang="ar-SA" sz="3600" b="1" dirty="0" smtClean="0">
                <a:solidFill>
                  <a:srgbClr val="FF0000"/>
                </a:solidFill>
              </a:rPr>
              <a:t>ة</a:t>
            </a:r>
            <a:r>
              <a:rPr lang="ar-EG" sz="3600" b="1" dirty="0" smtClean="0">
                <a:solidFill>
                  <a:srgbClr val="FF0000"/>
                </a:solidFill>
              </a:rPr>
              <a:t> هي 5س-2</a:t>
            </a:r>
            <a:endParaRPr lang="ar-EG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76 - arcade game score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3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2 ش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4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1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" decel="50000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س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س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857250"/>
            <a:ext cx="8501062" cy="4941888"/>
            <a:chOff x="-357190" y="-24"/>
            <a:chExt cx="9358346" cy="6728351"/>
          </a:xfrm>
        </p:grpSpPr>
        <p:grpSp>
          <p:nvGrpSpPr>
            <p:cNvPr id="17411" name="Group 7"/>
            <p:cNvGrpSpPr>
              <a:grpSpLocks/>
            </p:cNvGrpSpPr>
            <p:nvPr/>
          </p:nvGrpSpPr>
          <p:grpSpPr bwMode="auto">
            <a:xfrm>
              <a:off x="-357190" y="-24"/>
              <a:ext cx="9358346" cy="6728351"/>
              <a:chOff x="-357190" y="291980"/>
              <a:chExt cx="9358346" cy="6137416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714348" y="642918"/>
                <a:ext cx="8072494" cy="5786478"/>
              </a:xfrm>
              <a:prstGeom prst="roundRect">
                <a:avLst/>
              </a:prstGeom>
              <a:gradFill>
                <a:gsLst>
                  <a:gs pos="0">
                    <a:srgbClr val="CC3300"/>
                  </a:gs>
                  <a:gs pos="25000">
                    <a:schemeClr val="bg1"/>
                  </a:gs>
                  <a:gs pos="50000">
                    <a:schemeClr val="bg1"/>
                  </a:gs>
                  <a:gs pos="75000">
                    <a:schemeClr val="bg1"/>
                  </a:gs>
                  <a:gs pos="100000">
                    <a:srgbClr val="FF3300"/>
                  </a:gs>
                </a:gsLst>
                <a:lin ang="8100000" scaled="0"/>
              </a:gradFill>
              <a:ln w="38100">
                <a:solidFill>
                  <a:srgbClr val="FF3300"/>
                </a:solidFill>
                <a:prstDash val="sysDash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/>
              </a:p>
            </p:txBody>
          </p:sp>
          <p:pic>
            <p:nvPicPr>
              <p:cNvPr id="7" name="Picture 6" descr="00008.WMF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008000">
                    <a:tint val="45000"/>
                    <a:satMod val="400000"/>
                  </a:srgbClr>
                </a:duotone>
                <a:lum bright="-55000" contrast="70000"/>
              </a:blip>
              <a:stretch>
                <a:fillRect/>
              </a:stretch>
            </p:blipFill>
            <p:spPr>
              <a:xfrm>
                <a:off x="-357190" y="291980"/>
                <a:ext cx="9358346" cy="6125372"/>
              </a:xfrm>
              <a:prstGeom prst="rect">
                <a:avLst/>
              </a:prstGeom>
              <a:effectLst>
                <a:innerShdw blurRad="546100">
                  <a:prstClr val="black"/>
                </a:innerShdw>
              </a:effectLst>
            </p:spPr>
          </p:pic>
        </p:grpSp>
        <p:sp>
          <p:nvSpPr>
            <p:cNvPr id="17412" name="TextBox 4"/>
            <p:cNvSpPr txBox="1">
              <a:spLocks noChangeArrowheads="1"/>
            </p:cNvSpPr>
            <p:nvPr/>
          </p:nvSpPr>
          <p:spPr bwMode="auto">
            <a:xfrm>
              <a:off x="1571572" y="1844227"/>
              <a:ext cx="6435505" cy="3519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>
                  <a:latin typeface="Times New Roman" pitchFamily="18" charset="0"/>
                  <a:cs typeface="Times New Roman" pitchFamily="18" charset="0"/>
                </a:rPr>
                <a:t>في السؤالين 17، 18: </a:t>
              </a:r>
              <a:r>
                <a:rPr lang="ar-EG" sz="5400" b="1" dirty="0" err="1" smtClean="0">
                  <a:latin typeface="Times New Roman" pitchFamily="18" charset="0"/>
                  <a:cs typeface="Times New Roman" pitchFamily="18" charset="0"/>
                </a:rPr>
                <a:t>ع</a:t>
              </a:r>
              <a:r>
                <a:rPr lang="ar-SA" sz="5400" b="1" dirty="0" smtClean="0">
                  <a:latin typeface="Times New Roman" pitchFamily="18" charset="0"/>
                  <a:cs typeface="Times New Roman" pitchFamily="18" charset="0"/>
                </a:rPr>
                <a:t>َ</a:t>
              </a:r>
              <a:r>
                <a:rPr lang="ar-EG" sz="5400" b="1" dirty="0" smtClean="0">
                  <a:latin typeface="Times New Roman" pitchFamily="18" charset="0"/>
                  <a:cs typeface="Times New Roman" pitchFamily="18" charset="0"/>
                </a:rPr>
                <a:t>ر</a:t>
              </a:r>
              <a:r>
                <a:rPr lang="ar-SA" sz="5400" b="1" dirty="0" smtClean="0">
                  <a:latin typeface="Times New Roman" pitchFamily="18" charset="0"/>
                  <a:cs typeface="Times New Roman" pitchFamily="18" charset="0"/>
                </a:rPr>
                <a:t>ِّ</a:t>
              </a:r>
              <a:r>
                <a:rPr lang="ar-EG" sz="5400" b="1" dirty="0" smtClean="0">
                  <a:latin typeface="Times New Roman" pitchFamily="18" charset="0"/>
                  <a:cs typeface="Times New Roman" pitchFamily="18" charset="0"/>
                </a:rPr>
                <a:t>ف متغير</a:t>
              </a:r>
              <a:r>
                <a:rPr lang="ar-SA" sz="5400" b="1" dirty="0" smtClean="0"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5400" b="1" dirty="0" smtClean="0"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5400" b="1" dirty="0">
                  <a:latin typeface="Times New Roman" pitchFamily="18" charset="0"/>
                  <a:cs typeface="Times New Roman" pitchFamily="18" charset="0"/>
                </a:rPr>
                <a:t>واكتب قاعدة الدالة، ثم حل المسألة: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ي السؤالين 17،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5750" y="428625"/>
            <a:ext cx="7572375" cy="5929313"/>
            <a:chOff x="571472" y="-1604963"/>
            <a:chExt cx="8182557" cy="7635192"/>
          </a:xfrm>
        </p:grpSpPr>
        <p:sp>
          <p:nvSpPr>
            <p:cNvPr id="10" name="Flowchart: Document 9"/>
            <p:cNvSpPr/>
            <p:nvPr/>
          </p:nvSpPr>
          <p:spPr>
            <a:xfrm>
              <a:off x="571472" y="-1604963"/>
              <a:ext cx="7858343" cy="7105736"/>
            </a:xfrm>
            <a:prstGeom prst="flowChartDocument">
              <a:avLst/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 dirty="0">
                <a:cs typeface="Times New Roman" pitchFamily="18" charset="0"/>
              </a:endParaRPr>
            </a:p>
          </p:txBody>
        </p:sp>
        <p:sp>
          <p:nvSpPr>
            <p:cNvPr id="11" name="Flowchart: Document 10"/>
            <p:cNvSpPr/>
            <p:nvPr/>
          </p:nvSpPr>
          <p:spPr>
            <a:xfrm>
              <a:off x="895687" y="-869041"/>
              <a:ext cx="7858342" cy="6899270"/>
            </a:xfrm>
            <a:prstGeom prst="flowChartDocument">
              <a:avLst/>
            </a:prstGeom>
            <a:solidFill>
              <a:srgbClr val="CC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 dirty="0">
                <a:cs typeface="Times New Roman" pitchFamily="18" charset="0"/>
              </a:endParaRPr>
            </a:p>
          </p:txBody>
        </p:sp>
        <p:grpSp>
          <p:nvGrpSpPr>
            <p:cNvPr id="18444" name="Group 14"/>
            <p:cNvGrpSpPr>
              <a:grpSpLocks/>
            </p:cNvGrpSpPr>
            <p:nvPr/>
          </p:nvGrpSpPr>
          <p:grpSpPr bwMode="auto">
            <a:xfrm>
              <a:off x="743449" y="-1328992"/>
              <a:ext cx="7971955" cy="7359221"/>
              <a:chOff x="857224" y="-971802"/>
              <a:chExt cx="7971955" cy="7359221"/>
            </a:xfrm>
          </p:grpSpPr>
          <p:grpSp>
            <p:nvGrpSpPr>
              <p:cNvPr id="18445" name="Group 12"/>
              <p:cNvGrpSpPr>
                <a:grpSpLocks/>
              </p:cNvGrpSpPr>
              <p:nvPr/>
            </p:nvGrpSpPr>
            <p:grpSpPr bwMode="auto">
              <a:xfrm>
                <a:off x="3428992" y="3857628"/>
                <a:ext cx="5400187" cy="2529791"/>
                <a:chOff x="3086352" y="3914336"/>
                <a:chExt cx="5400187" cy="2529791"/>
              </a:xfrm>
            </p:grpSpPr>
            <p:sp>
              <p:nvSpPr>
                <p:cNvPr id="17" name="Moon 16"/>
                <p:cNvSpPr/>
                <p:nvPr/>
              </p:nvSpPr>
              <p:spPr>
                <a:xfrm rot="4551367">
                  <a:off x="5678006" y="3636424"/>
                  <a:ext cx="2287492" cy="3327916"/>
                </a:xfrm>
                <a:prstGeom prst="moon">
                  <a:avLst/>
                </a:prstGeom>
                <a:solidFill>
                  <a:srgbClr val="66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 dirty="0">
                    <a:cs typeface="Times New Roman" pitchFamily="18" charset="0"/>
                  </a:endParaRPr>
                </a:p>
              </p:txBody>
            </p:sp>
            <p:sp>
              <p:nvSpPr>
                <p:cNvPr id="18" name="Moon 17"/>
                <p:cNvSpPr/>
                <p:nvPr/>
              </p:nvSpPr>
              <p:spPr>
                <a:xfrm rot="4551367">
                  <a:off x="5392389" y="3565733"/>
                  <a:ext cx="2287490" cy="3326201"/>
                </a:xfrm>
                <a:prstGeom prst="moon">
                  <a:avLst/>
                </a:prstGeom>
                <a:solidFill>
                  <a:srgbClr val="FF33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 dirty="0">
                    <a:cs typeface="Times New Roman" pitchFamily="18" charset="0"/>
                  </a:endParaRPr>
                </a:p>
              </p:txBody>
            </p:sp>
            <p:sp>
              <p:nvSpPr>
                <p:cNvPr id="19" name="Moon 18"/>
                <p:cNvSpPr/>
                <p:nvPr/>
              </p:nvSpPr>
              <p:spPr>
                <a:xfrm rot="4551367">
                  <a:off x="5106771" y="3564875"/>
                  <a:ext cx="2287490" cy="3327916"/>
                </a:xfrm>
                <a:prstGeom prst="moon">
                  <a:avLst/>
                </a:prstGeom>
                <a:solidFill>
                  <a:srgbClr val="CC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 dirty="0">
                    <a:cs typeface="Times New Roman" pitchFamily="18" charset="0"/>
                  </a:endParaRPr>
                </a:p>
              </p:txBody>
            </p:sp>
            <p:sp>
              <p:nvSpPr>
                <p:cNvPr id="20" name="Moon 19"/>
                <p:cNvSpPr/>
                <p:nvPr/>
              </p:nvSpPr>
              <p:spPr>
                <a:xfrm rot="4551367">
                  <a:off x="4820295" y="3493328"/>
                  <a:ext cx="2287492" cy="3327916"/>
                </a:xfrm>
                <a:prstGeom prst="moon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 dirty="0">
                    <a:cs typeface="Times New Roman" pitchFamily="18" charset="0"/>
                  </a:endParaRPr>
                </a:p>
              </p:txBody>
            </p:sp>
            <p:sp>
              <p:nvSpPr>
                <p:cNvPr id="21" name="Moon 20"/>
                <p:cNvSpPr/>
                <p:nvPr/>
              </p:nvSpPr>
              <p:spPr>
                <a:xfrm rot="4551367">
                  <a:off x="4535536" y="3421779"/>
                  <a:ext cx="2287490" cy="3327916"/>
                </a:xfrm>
                <a:prstGeom prst="moon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 dirty="0">
                    <a:cs typeface="Times New Roman" pitchFamily="18" charset="0"/>
                  </a:endParaRPr>
                </a:p>
              </p:txBody>
            </p:sp>
            <p:sp>
              <p:nvSpPr>
                <p:cNvPr id="22" name="Moon 21"/>
                <p:cNvSpPr/>
                <p:nvPr/>
              </p:nvSpPr>
              <p:spPr>
                <a:xfrm rot="4551367">
                  <a:off x="4249061" y="3421779"/>
                  <a:ext cx="2287490" cy="3327916"/>
                </a:xfrm>
                <a:prstGeom prst="moon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 dirty="0">
                    <a:cs typeface="Times New Roman" pitchFamily="18" charset="0"/>
                  </a:endParaRPr>
                </a:p>
              </p:txBody>
            </p:sp>
            <p:sp>
              <p:nvSpPr>
                <p:cNvPr id="23" name="Moon 5"/>
                <p:cNvSpPr/>
                <p:nvPr/>
              </p:nvSpPr>
              <p:spPr>
                <a:xfrm rot="4551367">
                  <a:off x="3964301" y="3421779"/>
                  <a:ext cx="2287490" cy="3327916"/>
                </a:xfrm>
                <a:prstGeom prst="moon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 dirty="0">
                    <a:cs typeface="Times New Roman" pitchFamily="18" charset="0"/>
                  </a:endParaRPr>
                </a:p>
              </p:txBody>
            </p:sp>
            <p:sp>
              <p:nvSpPr>
                <p:cNvPr id="24" name="Moon 4"/>
                <p:cNvSpPr/>
                <p:nvPr/>
              </p:nvSpPr>
              <p:spPr>
                <a:xfrm rot="4551367">
                  <a:off x="3605778" y="3393160"/>
                  <a:ext cx="2287490" cy="3327916"/>
                </a:xfrm>
                <a:prstGeom prst="moon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 dirty="0"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8446" name="Group 13"/>
              <p:cNvGrpSpPr>
                <a:grpSpLocks/>
              </p:cNvGrpSpPr>
              <p:nvPr/>
            </p:nvGrpSpPr>
            <p:grpSpPr bwMode="auto">
              <a:xfrm>
                <a:off x="857224" y="-971802"/>
                <a:ext cx="7858180" cy="7144906"/>
                <a:chOff x="857224" y="-971802"/>
                <a:chExt cx="7858180" cy="7144906"/>
              </a:xfrm>
            </p:grpSpPr>
            <p:sp>
              <p:nvSpPr>
                <p:cNvPr id="15" name="Flowchart: Document 14"/>
                <p:cNvSpPr/>
                <p:nvPr/>
              </p:nvSpPr>
              <p:spPr>
                <a:xfrm>
                  <a:off x="857224" y="-971802"/>
                  <a:ext cx="7858180" cy="7144906"/>
                </a:xfrm>
                <a:prstGeom prst="flowChartDocument">
                  <a:avLst/>
                </a:prstGeom>
                <a:ln w="57150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 dirty="0">
                    <a:cs typeface="Times New Roman" pitchFamily="18" charset="0"/>
                  </a:endParaRPr>
                </a:p>
              </p:txBody>
            </p:sp>
            <p:sp>
              <p:nvSpPr>
                <p:cNvPr id="18450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994023" y="-879812"/>
                  <a:ext cx="7148159" cy="45565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justLow"/>
                  <a:r>
                    <a:rPr lang="ar-EG" sz="4800" b="1" dirty="0">
                      <a:solidFill>
                        <a:srgbClr val="0000FF"/>
                      </a:solidFill>
                      <a:latin typeface="Calibri" pitchFamily="34" charset="0"/>
                      <a:cs typeface="Times New Roman" pitchFamily="18" charset="0"/>
                    </a:rPr>
                    <a:t>حشرات: </a:t>
                  </a:r>
                  <a:r>
                    <a:rPr lang="ar-EG" sz="4400" b="1" dirty="0">
                      <a:latin typeface="Calibri" pitchFamily="34" charset="0"/>
                      <a:cs typeface="Times New Roman" pitchFamily="18" charset="0"/>
                    </a:rPr>
                    <a:t>إذا كان متوسط سرعة </a:t>
                  </a:r>
                  <a:r>
                    <a:rPr lang="ar-EG" sz="4400" b="1" dirty="0" smtClean="0">
                      <a:latin typeface="Calibri" pitchFamily="34" charset="0"/>
                      <a:cs typeface="Times New Roman" pitchFamily="18" charset="0"/>
                    </a:rPr>
                    <a:t>طيران النحل </a:t>
                  </a:r>
                  <a:r>
                    <a:rPr lang="ar-EG" sz="4400" b="1" dirty="0">
                      <a:latin typeface="Calibri" pitchFamily="34" charset="0"/>
                      <a:cs typeface="Times New Roman" pitchFamily="18" charset="0"/>
                    </a:rPr>
                    <a:t>في أثناء جمعه الرحيق 11 </a:t>
                  </a:r>
                  <a:r>
                    <a:rPr lang="ar-EG" sz="4400" b="1" dirty="0" smtClean="0">
                      <a:latin typeface="Calibri" pitchFamily="34" charset="0"/>
                      <a:cs typeface="Times New Roman" pitchFamily="18" charset="0"/>
                    </a:rPr>
                    <a:t>كيلومتر</a:t>
                  </a:r>
                  <a:r>
                    <a:rPr lang="ar-SA" sz="4400" b="1" dirty="0" smtClean="0">
                      <a:latin typeface="Calibri" pitchFamily="34" charset="0"/>
                      <a:cs typeface="Times New Roman" pitchFamily="18" charset="0"/>
                    </a:rPr>
                    <a:t>ً</a:t>
                  </a:r>
                  <a:r>
                    <a:rPr lang="ar-EG" sz="4400" b="1" dirty="0" smtClean="0">
                      <a:latin typeface="Calibri" pitchFamily="34" charset="0"/>
                      <a:cs typeface="Times New Roman" pitchFamily="18" charset="0"/>
                    </a:rPr>
                    <a:t>ا </a:t>
                  </a:r>
                  <a:r>
                    <a:rPr lang="ar-EG" sz="4400" b="1" dirty="0">
                      <a:latin typeface="Calibri" pitchFamily="34" charset="0"/>
                      <a:cs typeface="Times New Roman" pitchFamily="18" charset="0"/>
                    </a:rPr>
                    <a:t>في الساعة الواحدة، فأوجد المسافة التي يستطيع أن يطيرها في ساعتين بهذا المعدل.</a:t>
                  </a:r>
                </a:p>
              </p:txBody>
            </p:sp>
          </p:grpSp>
        </p:grpSp>
      </p:grpSp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7215188" y="1571625"/>
            <a:ext cx="1928812" cy="1285875"/>
            <a:chOff x="2357422" y="1571612"/>
            <a:chExt cx="5000660" cy="3571900"/>
          </a:xfrm>
        </p:grpSpPr>
        <p:sp>
          <p:nvSpPr>
            <p:cNvPr id="3" name="Lightning Bolt 2"/>
            <p:cNvSpPr/>
            <p:nvPr/>
          </p:nvSpPr>
          <p:spPr>
            <a:xfrm flipH="1" flipV="1">
              <a:off x="2357422" y="3115026"/>
              <a:ext cx="2358335" cy="2028486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4" name="Lightning Bolt 3"/>
            <p:cNvSpPr/>
            <p:nvPr/>
          </p:nvSpPr>
          <p:spPr>
            <a:xfrm flipV="1">
              <a:off x="5143797" y="3141484"/>
              <a:ext cx="2214285" cy="2002028"/>
            </a:xfrm>
            <a:prstGeom prst="lightningBol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5" name="Lightning Bolt 4"/>
            <p:cNvSpPr/>
            <p:nvPr/>
          </p:nvSpPr>
          <p:spPr>
            <a:xfrm flipH="1">
              <a:off x="2357422" y="1571612"/>
              <a:ext cx="2428305" cy="1715395"/>
            </a:xfrm>
            <a:prstGeom prst="lightningBol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6" name="Lightning Bolt 5"/>
            <p:cNvSpPr/>
            <p:nvPr/>
          </p:nvSpPr>
          <p:spPr>
            <a:xfrm>
              <a:off x="5143797" y="1571612"/>
              <a:ext cx="2214285" cy="1715395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143240" y="1857364"/>
              <a:ext cx="3429024" cy="2928958"/>
            </a:xfrm>
            <a:prstGeom prst="ellipse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Times New Roman" pitchFamily="18" charset="0"/>
                </a:rPr>
                <a:t>17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52400" y="4343400"/>
            <a:ext cx="7924800" cy="23495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400" b="1" dirty="0" smtClean="0">
                <a:solidFill>
                  <a:srgbClr val="0000FF"/>
                </a:solidFill>
              </a:rPr>
              <a:t>أفترض </a:t>
            </a:r>
            <a:r>
              <a:rPr lang="ar-EG" sz="4400" b="1" dirty="0">
                <a:solidFill>
                  <a:srgbClr val="0000FF"/>
                </a:solidFill>
              </a:rPr>
              <a:t>أن </a:t>
            </a:r>
            <a:r>
              <a:rPr lang="ar-EG" sz="4400" b="1" dirty="0">
                <a:solidFill>
                  <a:srgbClr val="FF0000"/>
                </a:solidFill>
              </a:rPr>
              <a:t>ن</a:t>
            </a:r>
            <a:r>
              <a:rPr lang="ar-EG" sz="4400" b="1" dirty="0">
                <a:solidFill>
                  <a:srgbClr val="0000FF"/>
                </a:solidFill>
              </a:rPr>
              <a:t> متغير يرمز إلى عدد الساعات، </a:t>
            </a:r>
            <a:r>
              <a:rPr lang="ar-EG" sz="4400" b="1" dirty="0" smtClean="0">
                <a:solidFill>
                  <a:srgbClr val="0000FF"/>
                </a:solidFill>
              </a:rPr>
              <a:t>فتكون قاعدة الدالة هي</a:t>
            </a:r>
            <a:r>
              <a:rPr lang="ar-SA" sz="4400" b="1" dirty="0" smtClean="0">
                <a:latin typeface="Calibri" pitchFamily="34" charset="0"/>
                <a:cs typeface="Times New Roman" pitchFamily="18" charset="0"/>
              </a:rPr>
              <a:t/>
            </a:r>
            <a:br>
              <a:rPr lang="ar-SA" sz="4400" b="1" dirty="0" smtClean="0">
                <a:latin typeface="Calibri" pitchFamily="34" charset="0"/>
                <a:cs typeface="Times New Roman" pitchFamily="18" charset="0"/>
              </a:rPr>
            </a:br>
            <a:r>
              <a:rPr lang="ar-EG" sz="44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المسافة</a:t>
            </a:r>
            <a:r>
              <a:rPr lang="ar-SA" sz="44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=</a:t>
            </a:r>
            <a:r>
              <a:rPr lang="ar-EG" sz="4400" b="1" dirty="0" smtClean="0">
                <a:solidFill>
                  <a:srgbClr val="C00000"/>
                </a:solidFill>
              </a:rPr>
              <a:t> 11ن </a:t>
            </a:r>
            <a:r>
              <a:rPr lang="ar-EG" sz="4400" b="1" dirty="0">
                <a:solidFill>
                  <a:srgbClr val="C00000"/>
                </a:solidFill>
              </a:rPr>
              <a:t>= 22كلم.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84 - arcade gam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شرات  إذا كان متوسط سر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فترض أن ن متغير يرمز إلى 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6" name="Group 7"/>
          <p:cNvGrpSpPr>
            <a:grpSpLocks/>
          </p:cNvGrpSpPr>
          <p:nvPr/>
        </p:nvGrpSpPr>
        <p:grpSpPr bwMode="auto">
          <a:xfrm>
            <a:off x="417356" y="1"/>
            <a:ext cx="6726393" cy="6407430"/>
            <a:chOff x="-5438856" y="-359402"/>
            <a:chExt cx="13582754" cy="4788534"/>
          </a:xfrm>
        </p:grpSpPr>
        <p:sp>
          <p:nvSpPr>
            <p:cNvPr id="12" name="Flowchart: Terminator 11"/>
            <p:cNvSpPr/>
            <p:nvPr/>
          </p:nvSpPr>
          <p:spPr>
            <a:xfrm rot="5400000">
              <a:off x="-1041746" y="-4756512"/>
              <a:ext cx="4788534" cy="13582754"/>
            </a:xfrm>
            <a:prstGeom prst="flowChartTerminator">
              <a:avLst/>
            </a:prstGeom>
            <a:gradFill>
              <a:gsLst>
                <a:gs pos="0">
                  <a:srgbClr val="00FF00"/>
                </a:gs>
                <a:gs pos="50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3500000" scaled="1"/>
            </a:gradFill>
            <a:ln w="57150">
              <a:solidFill>
                <a:srgbClr val="9900CC"/>
              </a:solidFill>
            </a:ln>
            <a:effectLst>
              <a:innerShdw blurRad="2032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800" dirty="0">
                <a:cs typeface="Times New Roman" pitchFamily="18" charset="0"/>
              </a:endParaRPr>
            </a:p>
          </p:txBody>
        </p:sp>
        <p:sp>
          <p:nvSpPr>
            <p:cNvPr id="19471" name="TextBox 2"/>
            <p:cNvSpPr txBox="1">
              <a:spLocks noChangeArrowheads="1"/>
            </p:cNvSpPr>
            <p:nvPr/>
          </p:nvSpPr>
          <p:spPr bwMode="auto">
            <a:xfrm>
              <a:off x="-5204526" y="70595"/>
              <a:ext cx="12982979" cy="2645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Low"/>
              <a:r>
                <a:rPr lang="ar-EG" sz="4800" b="1" dirty="0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نقود: </a:t>
              </a:r>
              <a:r>
                <a:rPr lang="ar-EG" sz="4400" b="1" dirty="0">
                  <a:latin typeface="Calibri" pitchFamily="34" charset="0"/>
                  <a:cs typeface="Times New Roman" pitchFamily="18" charset="0"/>
                </a:rPr>
                <a:t>تريد سحر أن تشتري 7 أقلام بسعر 6 ريالات لكل قلم. فإذا كان معها بطاقة خصم مقدارها 9 ريالات على إجمالي قيمة مشترياتها، فكم ستدفع </a:t>
              </a:r>
              <a:r>
                <a:rPr lang="ar-EG" sz="4400" b="1" dirty="0" smtClean="0">
                  <a:latin typeface="Calibri" pitchFamily="34" charset="0"/>
                  <a:cs typeface="Times New Roman" pitchFamily="18" charset="0"/>
                </a:rPr>
                <a:t>ثمن</a:t>
              </a:r>
              <a:r>
                <a:rPr lang="ar-SA" sz="4400" b="1" dirty="0" smtClean="0">
                  <a:latin typeface="Calibri" pitchFamily="34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latin typeface="Calibri" pitchFamily="34" charset="0"/>
                  <a:cs typeface="Times New Roman" pitchFamily="18" charset="0"/>
                </a:rPr>
                <a:t>ا </a:t>
              </a:r>
              <a:r>
                <a:rPr lang="ar-EG" sz="4400" b="1" dirty="0">
                  <a:latin typeface="Calibri" pitchFamily="34" charset="0"/>
                  <a:cs typeface="Times New Roman" pitchFamily="18" charset="0"/>
                </a:rPr>
                <a:t>للأقلام؟</a:t>
              </a:r>
            </a:p>
          </p:txBody>
        </p:sp>
      </p:grp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7072313" y="1571625"/>
            <a:ext cx="1928812" cy="1285875"/>
            <a:chOff x="2357422" y="1571612"/>
            <a:chExt cx="5000660" cy="3571900"/>
          </a:xfrm>
        </p:grpSpPr>
        <p:sp>
          <p:nvSpPr>
            <p:cNvPr id="3" name="Lightning Bolt 2"/>
            <p:cNvSpPr/>
            <p:nvPr/>
          </p:nvSpPr>
          <p:spPr>
            <a:xfrm flipH="1" flipV="1">
              <a:off x="2357422" y="3115026"/>
              <a:ext cx="2358335" cy="2028486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4" name="Lightning Bolt 3"/>
            <p:cNvSpPr/>
            <p:nvPr/>
          </p:nvSpPr>
          <p:spPr>
            <a:xfrm flipV="1">
              <a:off x="5143797" y="3141484"/>
              <a:ext cx="2214285" cy="2002028"/>
            </a:xfrm>
            <a:prstGeom prst="lightningBol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5" name="Lightning Bolt 4"/>
            <p:cNvSpPr/>
            <p:nvPr/>
          </p:nvSpPr>
          <p:spPr>
            <a:xfrm flipH="1">
              <a:off x="2357422" y="1571612"/>
              <a:ext cx="2428305" cy="1715395"/>
            </a:xfrm>
            <a:prstGeom prst="lightningBol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6" name="Lightning Bolt 5"/>
            <p:cNvSpPr/>
            <p:nvPr/>
          </p:nvSpPr>
          <p:spPr>
            <a:xfrm>
              <a:off x="5143797" y="1571612"/>
              <a:ext cx="2214285" cy="1715395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143240" y="1857364"/>
              <a:ext cx="3429024" cy="2928958"/>
            </a:xfrm>
            <a:prstGeom prst="ellipse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Times New Roman" pitchFamily="18" charset="0"/>
                </a:rPr>
                <a:t>18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81000" y="4151055"/>
            <a:ext cx="6781800" cy="2678073"/>
          </a:xfrm>
          <a:prstGeom prst="round2SameRect">
            <a:avLst>
              <a:gd name="adj1" fmla="val 1729"/>
              <a:gd name="adj2" fmla="val 1280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solidFill>
                  <a:srgbClr val="0000FF"/>
                </a:solidFill>
              </a:rPr>
              <a:t>أفترض </a:t>
            </a:r>
            <a:r>
              <a:rPr lang="ar-EG" sz="4000" b="1" dirty="0">
                <a:solidFill>
                  <a:srgbClr val="0000FF"/>
                </a:solidFill>
              </a:rPr>
              <a:t>أن </a:t>
            </a:r>
            <a:r>
              <a:rPr lang="ar-EG" sz="4000" b="1" dirty="0" err="1">
                <a:solidFill>
                  <a:srgbClr val="FF0000"/>
                </a:solidFill>
              </a:rPr>
              <a:t>س</a:t>
            </a:r>
            <a:r>
              <a:rPr lang="ar-EG" sz="4000" b="1" dirty="0">
                <a:solidFill>
                  <a:srgbClr val="0000FF"/>
                </a:solidFill>
              </a:rPr>
              <a:t> </a:t>
            </a:r>
            <a:r>
              <a:rPr lang="ar-EG" sz="4000" b="1" dirty="0" smtClean="0">
                <a:solidFill>
                  <a:srgbClr val="0000FF"/>
                </a:solidFill>
              </a:rPr>
              <a:t>يرمز </a:t>
            </a:r>
            <a:r>
              <a:rPr lang="ar-EG" sz="4000" b="1" dirty="0">
                <a:solidFill>
                  <a:srgbClr val="0000FF"/>
                </a:solidFill>
              </a:rPr>
              <a:t>إلى عدد الأقلام، </a:t>
            </a:r>
            <a:r>
              <a:rPr lang="ar-EG" sz="4000" b="1" dirty="0" smtClean="0">
                <a:solidFill>
                  <a:srgbClr val="0000FF"/>
                </a:solidFill>
              </a:rPr>
              <a:t>فتكون قاعدة الدالة هي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إجمالي قيمة المشتريات</a:t>
            </a:r>
            <a:r>
              <a:rPr lang="ar-SA" sz="40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=</a:t>
            </a:r>
            <a:r>
              <a:rPr lang="ar-EG" sz="4000" b="1" dirty="0" smtClean="0">
                <a:solidFill>
                  <a:srgbClr val="0000FF"/>
                </a:solidFill>
              </a:rPr>
              <a:t> </a:t>
            </a:r>
            <a:r>
              <a:rPr lang="ar-EG" sz="4000" b="1" dirty="0">
                <a:solidFill>
                  <a:srgbClr val="FF0000"/>
                </a:solidFill>
              </a:rPr>
              <a:t>6س – 9 </a:t>
            </a:r>
            <a:r>
              <a:rPr lang="ar-EG" sz="4000" b="1" dirty="0" smtClean="0">
                <a:solidFill>
                  <a:srgbClr val="FF0000"/>
                </a:solidFill>
              </a:rPr>
              <a:t>= 6 × 7 – 9= 42 – 9 = 33 </a:t>
            </a:r>
            <a:r>
              <a:rPr lang="ar-EG" sz="4000" b="1" dirty="0">
                <a:solidFill>
                  <a:srgbClr val="FF0000"/>
                </a:solidFill>
              </a:rPr>
              <a:t>ريالاً.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84 - arcade gam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قود  تريد سحر أن تشتري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فترض أن س يرمز إلى عدد الأقل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215188" y="1857375"/>
            <a:ext cx="1928812" cy="1285875"/>
            <a:chOff x="2357422" y="1571612"/>
            <a:chExt cx="5000660" cy="3571900"/>
          </a:xfrm>
        </p:grpSpPr>
        <p:sp>
          <p:nvSpPr>
            <p:cNvPr id="3" name="Lightning Bolt 2"/>
            <p:cNvSpPr/>
            <p:nvPr/>
          </p:nvSpPr>
          <p:spPr>
            <a:xfrm flipH="1" flipV="1">
              <a:off x="2357422" y="3115026"/>
              <a:ext cx="2358335" cy="2028486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Lightning Bolt 3"/>
            <p:cNvSpPr/>
            <p:nvPr/>
          </p:nvSpPr>
          <p:spPr>
            <a:xfrm flipV="1">
              <a:off x="5143797" y="3141484"/>
              <a:ext cx="2214285" cy="2002028"/>
            </a:xfrm>
            <a:prstGeom prst="lightningBol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" name="Lightning Bolt 4"/>
            <p:cNvSpPr/>
            <p:nvPr/>
          </p:nvSpPr>
          <p:spPr>
            <a:xfrm flipH="1">
              <a:off x="2357422" y="1571612"/>
              <a:ext cx="2428305" cy="1715395"/>
            </a:xfrm>
            <a:prstGeom prst="lightningBol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" name="Lightning Bolt 5"/>
            <p:cNvSpPr/>
            <p:nvPr/>
          </p:nvSpPr>
          <p:spPr>
            <a:xfrm>
              <a:off x="5143797" y="1571612"/>
              <a:ext cx="2214285" cy="1715395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143240" y="1857364"/>
              <a:ext cx="3429024" cy="2928958"/>
            </a:xfrm>
            <a:prstGeom prst="ellipse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19</a:t>
              </a:r>
            </a:p>
          </p:txBody>
        </p:sp>
      </p:grp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214313" y="0"/>
            <a:ext cx="7000875" cy="6572250"/>
            <a:chOff x="214282" y="0"/>
            <a:chExt cx="7000924" cy="6572272"/>
          </a:xfrm>
        </p:grpSpPr>
        <p:grpSp>
          <p:nvGrpSpPr>
            <p:cNvPr id="20485" name="Group 8"/>
            <p:cNvGrpSpPr>
              <a:grpSpLocks/>
            </p:cNvGrpSpPr>
            <p:nvPr/>
          </p:nvGrpSpPr>
          <p:grpSpPr bwMode="auto">
            <a:xfrm>
              <a:off x="214282" y="0"/>
              <a:ext cx="7000924" cy="6572272"/>
              <a:chOff x="142844" y="857232"/>
              <a:chExt cx="8929750" cy="485778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42844" y="1071961"/>
                <a:ext cx="8500474" cy="4428328"/>
              </a:xfrm>
              <a:prstGeom prst="rect">
                <a:avLst/>
              </a:prstGeom>
              <a:solidFill>
                <a:srgbClr val="9900CC"/>
              </a:solidFill>
              <a:ln w="762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72120" y="1009771"/>
                <a:ext cx="8500474" cy="4429501"/>
              </a:xfrm>
              <a:prstGeom prst="rect">
                <a:avLst/>
              </a:prstGeom>
              <a:solidFill>
                <a:srgbClr val="9900CC"/>
              </a:solidFill>
              <a:ln w="762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57482" y="857232"/>
                <a:ext cx="8500474" cy="4429501"/>
              </a:xfrm>
              <a:prstGeom prst="rect">
                <a:avLst/>
              </a:prstGeom>
              <a:solidFill>
                <a:srgbClr val="FF0000"/>
              </a:solidFill>
              <a:ln w="762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7482" y="1285515"/>
                <a:ext cx="8500474" cy="4429501"/>
              </a:xfrm>
              <a:prstGeom prst="rect">
                <a:avLst/>
              </a:prstGeom>
              <a:solidFill>
                <a:srgbClr val="0000FF"/>
              </a:solidFill>
              <a:ln w="762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57482" y="1071961"/>
                <a:ext cx="8500474" cy="4428328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20486" name="TextBox 7"/>
            <p:cNvSpPr txBox="1">
              <a:spLocks noChangeArrowheads="1"/>
            </p:cNvSpPr>
            <p:nvPr/>
          </p:nvSpPr>
          <p:spPr bwMode="auto">
            <a:xfrm>
              <a:off x="500034" y="476674"/>
              <a:ext cx="6429420" cy="501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Low"/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حديقة حيوانات: </a:t>
              </a:r>
              <a:r>
                <a:rPr lang="ar-EG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تخطط عائلة لزيارة حديقة الحيوانات. فإذا كان سعر تذاكر الدخول كما هو موضح في الشكل المجاور، فاكتب قاعدة الدالة التي تمثل التكلفة الكلية لشراء </a:t>
              </a:r>
              <a:r>
                <a:rPr lang="ar-EG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س</a:t>
              </a:r>
              <a:r>
                <a:rPr lang="ar-EG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من تذاكر الكبار، وص من تذاكر الصغار</a:t>
              </a:r>
              <a:r>
                <a:rPr lang="ar-EG" sz="4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ar-SA" sz="4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ar-SA" sz="4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ar-EG" sz="4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ثم </a:t>
              </a:r>
              <a:r>
                <a:rPr lang="ar-EG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استعمل هذه القاعدة لحساب تكلفة دخول 8 من الكبار و3 من الصغار.</a:t>
              </a:r>
              <a:endParaRPr lang="ar-EG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84 - arcade gam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ديقة حيوانات  تخطط عائلة لزي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8625" y="3357563"/>
            <a:ext cx="7145338" cy="3092450"/>
            <a:chOff x="428596" y="3357562"/>
            <a:chExt cx="7146142" cy="3092600"/>
          </a:xfrm>
        </p:grpSpPr>
        <p:pic>
          <p:nvPicPr>
            <p:cNvPr id="3076" name="Picture 4" descr="Documentos.png"/>
            <p:cNvPicPr>
              <a:picLocks noChangeAspect="1"/>
            </p:cNvPicPr>
            <p:nvPr/>
          </p:nvPicPr>
          <p:blipFill>
            <a:blip r:embed="rId5" cstate="print">
              <a:lum bright="-24000" contrast="42000"/>
            </a:blip>
            <a:srcRect/>
            <a:stretch>
              <a:fillRect/>
            </a:stretch>
          </p:blipFill>
          <p:spPr bwMode="auto">
            <a:xfrm>
              <a:off x="428596" y="3357562"/>
              <a:ext cx="7146142" cy="309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 rot="21165626">
              <a:off x="1954175" y="4403840"/>
              <a:ext cx="4500594" cy="923375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تابع الجبر: الدوال</a:t>
              </a:r>
            </a:p>
          </p:txBody>
        </p:sp>
      </p:grpSp>
      <p:sp>
        <p:nvSpPr>
          <p:cNvPr id="7" name="سحابة 4"/>
          <p:cNvSpPr/>
          <p:nvPr/>
        </p:nvSpPr>
        <p:spPr bwMode="auto">
          <a:xfrm>
            <a:off x="4357686" y="571480"/>
            <a:ext cx="4071966" cy="1643074"/>
          </a:xfrm>
          <a:prstGeom prst="cloud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9900CC"/>
              </a:gs>
            </a:gsLst>
            <a:lin ang="5400000" scaled="1"/>
            <a:tileRect/>
          </a:gradFill>
          <a:ln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– 6 </a:t>
            </a:r>
            <a:endParaRPr lang="en-US" sz="8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الساد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ابع الجبر  الدو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8"/>
          <p:cNvGrpSpPr>
            <a:grpSpLocks/>
          </p:cNvGrpSpPr>
          <p:nvPr/>
        </p:nvGrpSpPr>
        <p:grpSpPr bwMode="auto">
          <a:xfrm>
            <a:off x="214313" y="0"/>
            <a:ext cx="7000875" cy="6572250"/>
            <a:chOff x="142844" y="857232"/>
            <a:chExt cx="8929750" cy="4857784"/>
          </a:xfrm>
        </p:grpSpPr>
        <p:sp>
          <p:nvSpPr>
            <p:cNvPr id="12" name="Rectangle 11"/>
            <p:cNvSpPr/>
            <p:nvPr/>
          </p:nvSpPr>
          <p:spPr>
            <a:xfrm>
              <a:off x="142844" y="1071961"/>
              <a:ext cx="8500474" cy="4428328"/>
            </a:xfrm>
            <a:prstGeom prst="rect">
              <a:avLst/>
            </a:prstGeom>
            <a:solidFill>
              <a:srgbClr val="9900CC"/>
            </a:solidFill>
            <a:ln w="762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2120" y="1009771"/>
              <a:ext cx="8500474" cy="4429501"/>
            </a:xfrm>
            <a:prstGeom prst="rect">
              <a:avLst/>
            </a:prstGeom>
            <a:solidFill>
              <a:srgbClr val="9900CC"/>
            </a:solidFill>
            <a:ln w="762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7482" y="857232"/>
              <a:ext cx="8500474" cy="4429501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7482" y="1285515"/>
              <a:ext cx="8500474" cy="4429501"/>
            </a:xfrm>
            <a:prstGeom prst="rect">
              <a:avLst/>
            </a:prstGeom>
            <a:solidFill>
              <a:srgbClr val="0000FF"/>
            </a:solidFill>
            <a:ln w="762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7482" y="1071961"/>
              <a:ext cx="8500474" cy="442832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21507" name="Group 1"/>
          <p:cNvGrpSpPr>
            <a:grpSpLocks/>
          </p:cNvGrpSpPr>
          <p:nvPr/>
        </p:nvGrpSpPr>
        <p:grpSpPr bwMode="auto">
          <a:xfrm>
            <a:off x="6929438" y="1571625"/>
            <a:ext cx="1928812" cy="1285875"/>
            <a:chOff x="2357422" y="1571612"/>
            <a:chExt cx="5000660" cy="3571900"/>
          </a:xfrm>
        </p:grpSpPr>
        <p:sp>
          <p:nvSpPr>
            <p:cNvPr id="3" name="Lightning Bolt 2"/>
            <p:cNvSpPr/>
            <p:nvPr/>
          </p:nvSpPr>
          <p:spPr>
            <a:xfrm flipH="1" flipV="1">
              <a:off x="2357422" y="3115026"/>
              <a:ext cx="2358335" cy="2028486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Lightning Bolt 3"/>
            <p:cNvSpPr/>
            <p:nvPr/>
          </p:nvSpPr>
          <p:spPr>
            <a:xfrm flipV="1">
              <a:off x="5143797" y="3141484"/>
              <a:ext cx="2214285" cy="2002028"/>
            </a:xfrm>
            <a:prstGeom prst="lightningBol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" name="Lightning Bolt 4"/>
            <p:cNvSpPr/>
            <p:nvPr/>
          </p:nvSpPr>
          <p:spPr>
            <a:xfrm flipH="1">
              <a:off x="2357422" y="1571612"/>
              <a:ext cx="2428305" cy="1715395"/>
            </a:xfrm>
            <a:prstGeom prst="lightningBol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" name="Lightning Bolt 5"/>
            <p:cNvSpPr/>
            <p:nvPr/>
          </p:nvSpPr>
          <p:spPr>
            <a:xfrm>
              <a:off x="5143797" y="1571612"/>
              <a:ext cx="2214285" cy="1715395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143240" y="1857364"/>
              <a:ext cx="3429024" cy="2928958"/>
            </a:xfrm>
            <a:prstGeom prst="ellipse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19</a:t>
              </a:r>
            </a:p>
          </p:txBody>
        </p:sp>
      </p:grpSp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12" cstate="print">
            <a:lum bright="-18000" contrast="52000"/>
          </a:blip>
          <a:srcRect/>
          <a:stretch>
            <a:fillRect/>
          </a:stretch>
        </p:blipFill>
        <p:spPr bwMode="auto">
          <a:xfrm>
            <a:off x="1042988" y="1293813"/>
            <a:ext cx="5291137" cy="36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ستطيل 16"/>
          <p:cNvSpPr/>
          <p:nvPr/>
        </p:nvSpPr>
        <p:spPr>
          <a:xfrm>
            <a:off x="1219200" y="1295400"/>
            <a:ext cx="3657600" cy="5334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مستطيل 17"/>
          <p:cNvSpPr/>
          <p:nvPr/>
        </p:nvSpPr>
        <p:spPr>
          <a:xfrm>
            <a:off x="3276600" y="1828800"/>
            <a:ext cx="1600200" cy="457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9" name="مستطيل 18"/>
          <p:cNvSpPr/>
          <p:nvPr/>
        </p:nvSpPr>
        <p:spPr>
          <a:xfrm>
            <a:off x="1219200" y="1828800"/>
            <a:ext cx="1981200" cy="457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" name="مستطيل 19"/>
          <p:cNvSpPr/>
          <p:nvPr/>
        </p:nvSpPr>
        <p:spPr>
          <a:xfrm>
            <a:off x="3276600" y="2286000"/>
            <a:ext cx="1600200" cy="381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" name="مستطيل 20"/>
          <p:cNvSpPr/>
          <p:nvPr/>
        </p:nvSpPr>
        <p:spPr>
          <a:xfrm>
            <a:off x="1219200" y="2286000"/>
            <a:ext cx="1981200" cy="381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" name="مستطيل 21"/>
          <p:cNvSpPr/>
          <p:nvPr/>
        </p:nvSpPr>
        <p:spPr>
          <a:xfrm>
            <a:off x="3276600" y="2667000"/>
            <a:ext cx="1600200" cy="381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" name="مستطيل 22"/>
          <p:cNvSpPr/>
          <p:nvPr/>
        </p:nvSpPr>
        <p:spPr>
          <a:xfrm>
            <a:off x="1219200" y="2667000"/>
            <a:ext cx="1981200" cy="381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ransition>
    <p:fade/>
    <p:sndAc>
      <p:stSnd>
        <p:snd r:embed="rId3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سعار دخول حديقة الحيو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ئة التذك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سع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0 ريا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صغ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 ريا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8"/>
          <p:cNvGrpSpPr>
            <a:grpSpLocks/>
          </p:cNvGrpSpPr>
          <p:nvPr/>
        </p:nvGrpSpPr>
        <p:grpSpPr bwMode="auto">
          <a:xfrm>
            <a:off x="214313" y="0"/>
            <a:ext cx="7000875" cy="6572250"/>
            <a:chOff x="142844" y="857232"/>
            <a:chExt cx="8929750" cy="4857784"/>
          </a:xfrm>
        </p:grpSpPr>
        <p:sp>
          <p:nvSpPr>
            <p:cNvPr id="12" name="Rectangle 11"/>
            <p:cNvSpPr/>
            <p:nvPr/>
          </p:nvSpPr>
          <p:spPr>
            <a:xfrm>
              <a:off x="142844" y="1071961"/>
              <a:ext cx="8500474" cy="4428328"/>
            </a:xfrm>
            <a:prstGeom prst="rect">
              <a:avLst/>
            </a:prstGeom>
            <a:solidFill>
              <a:srgbClr val="9900CC"/>
            </a:solidFill>
            <a:ln w="762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2120" y="1009771"/>
              <a:ext cx="8500474" cy="4429501"/>
            </a:xfrm>
            <a:prstGeom prst="rect">
              <a:avLst/>
            </a:prstGeom>
            <a:solidFill>
              <a:srgbClr val="9900CC"/>
            </a:solidFill>
            <a:ln w="762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7482" y="857232"/>
              <a:ext cx="8500474" cy="4429501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7482" y="1285515"/>
              <a:ext cx="8500474" cy="4429501"/>
            </a:xfrm>
            <a:prstGeom prst="rect">
              <a:avLst/>
            </a:prstGeom>
            <a:solidFill>
              <a:srgbClr val="0000FF"/>
            </a:solidFill>
            <a:ln w="762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7482" y="1071961"/>
              <a:ext cx="8500474" cy="442832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22531" name="Group 1"/>
          <p:cNvGrpSpPr>
            <a:grpSpLocks/>
          </p:cNvGrpSpPr>
          <p:nvPr/>
        </p:nvGrpSpPr>
        <p:grpSpPr bwMode="auto">
          <a:xfrm>
            <a:off x="6929438" y="1571625"/>
            <a:ext cx="1928812" cy="1285875"/>
            <a:chOff x="2357422" y="1571612"/>
            <a:chExt cx="5000660" cy="3571900"/>
          </a:xfrm>
        </p:grpSpPr>
        <p:sp>
          <p:nvSpPr>
            <p:cNvPr id="3" name="Lightning Bolt 2"/>
            <p:cNvSpPr/>
            <p:nvPr/>
          </p:nvSpPr>
          <p:spPr>
            <a:xfrm flipH="1" flipV="1">
              <a:off x="2357422" y="3115026"/>
              <a:ext cx="2358335" cy="2028486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Lightning Bolt 3"/>
            <p:cNvSpPr/>
            <p:nvPr/>
          </p:nvSpPr>
          <p:spPr>
            <a:xfrm flipV="1">
              <a:off x="5143797" y="3141484"/>
              <a:ext cx="2214285" cy="2002028"/>
            </a:xfrm>
            <a:prstGeom prst="lightningBol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" name="Lightning Bolt 4"/>
            <p:cNvSpPr/>
            <p:nvPr/>
          </p:nvSpPr>
          <p:spPr>
            <a:xfrm flipH="1">
              <a:off x="2357422" y="1571612"/>
              <a:ext cx="2428305" cy="1715395"/>
            </a:xfrm>
            <a:prstGeom prst="lightningBol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" name="Lightning Bolt 5"/>
            <p:cNvSpPr/>
            <p:nvPr/>
          </p:nvSpPr>
          <p:spPr>
            <a:xfrm>
              <a:off x="5143797" y="1571612"/>
              <a:ext cx="2214285" cy="1715395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143240" y="1857364"/>
              <a:ext cx="3429024" cy="2928958"/>
            </a:xfrm>
            <a:prstGeom prst="ellipse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19</a:t>
              </a: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16013" y="981075"/>
            <a:ext cx="52562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قاعدة الدالة هي</a:t>
            </a:r>
            <a:r>
              <a:rPr lang="ar-EG" sz="4800" b="1" dirty="0" smtClean="0">
                <a:solidFill>
                  <a:srgbClr val="0000FF"/>
                </a:solidFill>
              </a:rPr>
              <a:t>: التكلفة الكلية</a:t>
            </a:r>
            <a:r>
              <a:rPr lang="ar-EG" sz="4800" b="1" dirty="0" smtClean="0"/>
              <a:t> </a:t>
            </a:r>
            <a:r>
              <a:rPr lang="ar-EG" sz="4800" b="1" dirty="0">
                <a:solidFill>
                  <a:srgbClr val="FF0000"/>
                </a:solidFill>
              </a:rPr>
              <a:t>10س + 5ص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ar-EG" sz="4800" b="1" dirty="0">
                <a:solidFill>
                  <a:srgbClr val="0000FF"/>
                </a:solidFill>
              </a:rPr>
              <a:t>تكلفة دخول 8 من الكبار </a:t>
            </a:r>
            <a:r>
              <a:rPr lang="ar-EG" sz="4800" b="1" dirty="0" smtClean="0">
                <a:solidFill>
                  <a:srgbClr val="0000FF"/>
                </a:solidFill>
              </a:rPr>
              <a:t>و3 </a:t>
            </a:r>
            <a:r>
              <a:rPr lang="ar-EG" sz="4800" b="1" dirty="0">
                <a:solidFill>
                  <a:srgbClr val="0000FF"/>
                </a:solidFill>
              </a:rPr>
              <a:t>من الصغار </a:t>
            </a:r>
            <a:r>
              <a:rPr lang="ar-EG" sz="4800" b="1" dirty="0" smtClean="0">
                <a:solidFill>
                  <a:srgbClr val="0000FF"/>
                </a:solidFill>
              </a:rPr>
              <a:t>هي:</a:t>
            </a:r>
            <a:endParaRPr lang="en-US" sz="4800" dirty="0">
              <a:solidFill>
                <a:srgbClr val="0000FF"/>
              </a:solidFill>
            </a:endParaRPr>
          </a:p>
          <a:p>
            <a:pPr algn="ctr"/>
            <a:r>
              <a:rPr lang="ar-EG" sz="4800" b="1" dirty="0">
                <a:solidFill>
                  <a:srgbClr val="0000FF"/>
                </a:solidFill>
              </a:rPr>
              <a:t>10 × 8 + 5 × 3 </a:t>
            </a:r>
            <a:r>
              <a:rPr lang="ar-EG" sz="4800" b="1" dirty="0" smtClean="0">
                <a:solidFill>
                  <a:srgbClr val="0000FF"/>
                </a:solidFill>
              </a:rPr>
              <a:t>=80 + 15= </a:t>
            </a:r>
            <a:r>
              <a:rPr lang="ar-EG" sz="4800" b="1" dirty="0" smtClean="0">
                <a:solidFill>
                  <a:srgbClr val="FF0000"/>
                </a:solidFill>
              </a:rPr>
              <a:t>95 ريال</a:t>
            </a:r>
            <a:r>
              <a:rPr lang="ar-SA" sz="4800" b="1" dirty="0" smtClean="0">
                <a:solidFill>
                  <a:srgbClr val="FF0000"/>
                </a:solidFill>
              </a:rPr>
              <a:t>ً</a:t>
            </a:r>
            <a:r>
              <a:rPr lang="ar-EG" sz="4800" b="1" dirty="0" smtClean="0">
                <a:solidFill>
                  <a:srgbClr val="FF0000"/>
                </a:solidFill>
              </a:rPr>
              <a:t>ا.</a:t>
            </a:r>
            <a:r>
              <a:rPr lang="ar-SA" sz="4800" dirty="0"/>
              <a:t>	</a:t>
            </a:r>
            <a:endParaRPr lang="en-US" sz="4800" dirty="0"/>
          </a:p>
        </p:txBody>
      </p:sp>
    </p:spTree>
  </p:cSld>
  <p:clrMapOvr>
    <a:masterClrMapping/>
  </p:clrMapOvr>
  <p:transition>
    <p:fade/>
    <p:sndAc>
      <p:stSnd>
        <p:snd r:embed="rId3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اعدة الدالة هي  التكلفة الكلية 10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كلفة دخول 8 من الك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928688" y="1214438"/>
            <a:ext cx="7500937" cy="4500562"/>
            <a:chOff x="928662" y="1285860"/>
            <a:chExt cx="7500990" cy="4500594"/>
          </a:xfrm>
        </p:grpSpPr>
        <p:grpSp>
          <p:nvGrpSpPr>
            <p:cNvPr id="23555" name="Group 2"/>
            <p:cNvGrpSpPr>
              <a:grpSpLocks/>
            </p:cNvGrpSpPr>
            <p:nvPr/>
          </p:nvGrpSpPr>
          <p:grpSpPr bwMode="auto">
            <a:xfrm>
              <a:off x="928662" y="1285860"/>
              <a:ext cx="7500990" cy="4500594"/>
              <a:chOff x="714348" y="2000240"/>
              <a:chExt cx="7500990" cy="4500594"/>
            </a:xfrm>
          </p:grpSpPr>
          <p:sp>
            <p:nvSpPr>
              <p:cNvPr id="4" name="Cloud 3"/>
              <p:cNvSpPr/>
              <p:nvPr/>
            </p:nvSpPr>
            <p:spPr>
              <a:xfrm>
                <a:off x="3857620" y="5072074"/>
                <a:ext cx="4357718" cy="1428760"/>
              </a:xfrm>
              <a:prstGeom prst="cloud">
                <a:avLst/>
              </a:prstGeom>
              <a:gradFill flip="none" rotWithShape="1">
                <a:gsLst>
                  <a:gs pos="0">
                    <a:srgbClr val="0000FF"/>
                  </a:gs>
                  <a:gs pos="49000">
                    <a:schemeClr val="bg1"/>
                  </a:gs>
                  <a:gs pos="100000">
                    <a:srgbClr val="0000FF"/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5" name="Cloud 4"/>
              <p:cNvSpPr/>
              <p:nvPr/>
            </p:nvSpPr>
            <p:spPr>
              <a:xfrm>
                <a:off x="714348" y="2000240"/>
                <a:ext cx="4357718" cy="1428760"/>
              </a:xfrm>
              <a:prstGeom prst="cloud">
                <a:avLst/>
              </a:prstGeom>
              <a:gradFill flip="none" rotWithShape="1">
                <a:gsLst>
                  <a:gs pos="0">
                    <a:srgbClr val="0000FF"/>
                  </a:gs>
                  <a:gs pos="49000">
                    <a:schemeClr val="bg1"/>
                  </a:gs>
                  <a:gs pos="100000">
                    <a:srgbClr val="0000FF"/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6" name="Flowchart: Punched Tape 5"/>
              <p:cNvSpPr/>
              <p:nvPr/>
            </p:nvSpPr>
            <p:spPr>
              <a:xfrm>
                <a:off x="857224" y="2285992"/>
                <a:ext cx="7286676" cy="3929090"/>
              </a:xfrm>
              <a:prstGeom prst="flowChartPunchedTape">
                <a:avLst/>
              </a:prstGeom>
              <a:solidFill>
                <a:schemeClr val="bg1"/>
              </a:solidFill>
              <a:ln w="762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295377" y="2509831"/>
              <a:ext cx="6858048" cy="212367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مسائل</a:t>
              </a:r>
              <a:r>
                <a:rPr lang="ar-SA" sz="66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ar-SA" sz="66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ar-EG" sz="66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مهارات </a:t>
              </a:r>
              <a:r>
                <a:rPr lang="ar-EG" sz="66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التفكير </a:t>
              </a:r>
              <a:r>
                <a:rPr lang="ar-EG" sz="66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العليا:</a:t>
              </a:r>
              <a:endParaRPr lang="ar-EG" sz="66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سائل مهارات التفكير الع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14313" y="1285875"/>
            <a:ext cx="8501062" cy="5214938"/>
            <a:chOff x="214282" y="1285860"/>
            <a:chExt cx="8501122" cy="5214973"/>
          </a:xfrm>
        </p:grpSpPr>
        <p:grpSp>
          <p:nvGrpSpPr>
            <p:cNvPr id="24584" name="Group 5"/>
            <p:cNvGrpSpPr>
              <a:grpSpLocks/>
            </p:cNvGrpSpPr>
            <p:nvPr/>
          </p:nvGrpSpPr>
          <p:grpSpPr bwMode="auto">
            <a:xfrm>
              <a:off x="214282" y="1285860"/>
              <a:ext cx="8501122" cy="5214973"/>
              <a:chOff x="357158" y="1285860"/>
              <a:chExt cx="8501122" cy="5214973"/>
            </a:xfrm>
          </p:grpSpPr>
          <p:sp>
            <p:nvSpPr>
              <p:cNvPr id="7" name="Rounded Rectangular Callout 6"/>
              <p:cNvSpPr/>
              <p:nvPr/>
            </p:nvSpPr>
            <p:spPr>
              <a:xfrm rot="10800000">
                <a:off x="642910" y="2122479"/>
                <a:ext cx="7929618" cy="4378354"/>
              </a:xfrm>
              <a:prstGeom prst="wedgeRoundRectCallout">
                <a:avLst>
                  <a:gd name="adj1" fmla="val -26692"/>
                  <a:gd name="adj2" fmla="val -38166"/>
                  <a:gd name="adj3" fmla="val 16667"/>
                </a:avLst>
              </a:prstGeom>
              <a:solidFill>
                <a:srgbClr val="990099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24587" name="Group 5"/>
              <p:cNvGrpSpPr>
                <a:grpSpLocks/>
              </p:cNvGrpSpPr>
              <p:nvPr/>
            </p:nvGrpSpPr>
            <p:grpSpPr bwMode="auto">
              <a:xfrm>
                <a:off x="357158" y="1285860"/>
                <a:ext cx="8501122" cy="4643470"/>
                <a:chOff x="357158" y="1500174"/>
                <a:chExt cx="8501122" cy="5000660"/>
              </a:xfrm>
            </p:grpSpPr>
            <p:sp>
              <p:nvSpPr>
                <p:cNvPr id="9" name="Rounded Rectangle 8"/>
                <p:cNvSpPr/>
                <p:nvPr/>
              </p:nvSpPr>
              <p:spPr>
                <a:xfrm>
                  <a:off x="357158" y="1500174"/>
                  <a:ext cx="8501122" cy="3429511"/>
                </a:xfrm>
                <a:prstGeom prst="roundRect">
                  <a:avLst/>
                </a:prstGeom>
                <a:solidFill>
                  <a:srgbClr val="0000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10" name="Rounded Rectangular Callout 9"/>
                <p:cNvSpPr/>
                <p:nvPr/>
              </p:nvSpPr>
              <p:spPr>
                <a:xfrm>
                  <a:off x="642910" y="1785682"/>
                  <a:ext cx="7929618" cy="4715151"/>
                </a:xfrm>
                <a:prstGeom prst="wedgeRoundRectCallout">
                  <a:avLst>
                    <a:gd name="adj1" fmla="val -26692"/>
                    <a:gd name="adj2" fmla="val -38166"/>
                    <a:gd name="adj3" fmla="val 16667"/>
                  </a:avLst>
                </a:prstGeom>
                <a:solidFill>
                  <a:schemeClr val="bg1"/>
                </a:solidFill>
                <a:ln w="762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24585" name="TextBox 4"/>
            <p:cNvSpPr txBox="1">
              <a:spLocks noChangeArrowheads="1"/>
            </p:cNvSpPr>
            <p:nvPr/>
          </p:nvSpPr>
          <p:spPr bwMode="auto">
            <a:xfrm>
              <a:off x="990574" y="2000240"/>
              <a:ext cx="6858048" cy="3477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Low"/>
              <a:r>
                <a:rPr lang="ar-EG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اكتشف الخطأ: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يريد كل من فيصل وسعود أن يجد قاعدة الدالة، حيث تقل قيمة كل مخرجة بمقدار 3 عن قيمة المدخلة. فأيهما كانت إجابته صحيحة؟ وضح إجابتك.</a:t>
              </a:r>
            </a:p>
          </p:txBody>
        </p:sp>
      </p:grp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6858000" y="285750"/>
            <a:ext cx="2071688" cy="1271588"/>
            <a:chOff x="4714876" y="357166"/>
            <a:chExt cx="4071966" cy="2567509"/>
          </a:xfrm>
        </p:grpSpPr>
        <p:sp>
          <p:nvSpPr>
            <p:cNvPr id="3" name="Cloud Callout 2"/>
            <p:cNvSpPr/>
            <p:nvPr/>
          </p:nvSpPr>
          <p:spPr>
            <a:xfrm>
              <a:off x="4714876" y="357166"/>
              <a:ext cx="4071966" cy="2214578"/>
            </a:xfrm>
            <a:prstGeom prst="cloudCallout">
              <a:avLst>
                <a:gd name="adj1" fmla="val -34824"/>
                <a:gd name="adj2" fmla="val 56245"/>
              </a:avLst>
            </a:prstGeom>
            <a:gradFill>
              <a:gsLst>
                <a:gs pos="26000">
                  <a:srgbClr val="FF0000"/>
                </a:gs>
                <a:gs pos="50000">
                  <a:schemeClr val="bg1"/>
                </a:gs>
                <a:gs pos="100000">
                  <a:srgbClr val="FF0066"/>
                </a:gs>
              </a:gsLst>
            </a:gra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441574" y="501419"/>
              <a:ext cx="2643206" cy="242325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20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شف الخطأ  يريد كل من في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5"/>
          <p:cNvGrpSpPr>
            <a:grpSpLocks/>
          </p:cNvGrpSpPr>
          <p:nvPr/>
        </p:nvGrpSpPr>
        <p:grpSpPr bwMode="auto">
          <a:xfrm>
            <a:off x="214313" y="1285875"/>
            <a:ext cx="8501062" cy="5214938"/>
            <a:chOff x="357158" y="1285860"/>
            <a:chExt cx="8501122" cy="5214973"/>
          </a:xfrm>
        </p:grpSpPr>
        <p:sp>
          <p:nvSpPr>
            <p:cNvPr id="10" name="Rounded Rectangular Callout 9"/>
            <p:cNvSpPr/>
            <p:nvPr/>
          </p:nvSpPr>
          <p:spPr>
            <a:xfrm rot="10800000">
              <a:off x="642910" y="2122479"/>
              <a:ext cx="7929618" cy="4378354"/>
            </a:xfrm>
            <a:prstGeom prst="wedgeRoundRectCallout">
              <a:avLst>
                <a:gd name="adj1" fmla="val -26692"/>
                <a:gd name="adj2" fmla="val -38166"/>
                <a:gd name="adj3" fmla="val 16667"/>
              </a:avLst>
            </a:prstGeom>
            <a:solidFill>
              <a:srgbClr val="990099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25611" name="Group 10"/>
            <p:cNvGrpSpPr>
              <a:grpSpLocks/>
            </p:cNvGrpSpPr>
            <p:nvPr/>
          </p:nvGrpSpPr>
          <p:grpSpPr bwMode="auto">
            <a:xfrm>
              <a:off x="357158" y="1285860"/>
              <a:ext cx="8501122" cy="4643470"/>
              <a:chOff x="357158" y="1500174"/>
              <a:chExt cx="8501122" cy="5000660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57158" y="1500174"/>
                <a:ext cx="8501122" cy="3429511"/>
              </a:xfrm>
              <a:prstGeom prst="roundRect">
                <a:avLst/>
              </a:prstGeom>
              <a:solidFill>
                <a:srgbClr val="0000FF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3" name="Rounded Rectangular Callout 12"/>
              <p:cNvSpPr/>
              <p:nvPr/>
            </p:nvSpPr>
            <p:spPr>
              <a:xfrm>
                <a:off x="642910" y="1785682"/>
                <a:ext cx="7929618" cy="4715151"/>
              </a:xfrm>
              <a:prstGeom prst="wedgeRoundRectCallout">
                <a:avLst>
                  <a:gd name="adj1" fmla="val -26692"/>
                  <a:gd name="adj2" fmla="val -38166"/>
                  <a:gd name="adj3" fmla="val 16667"/>
                </a:avLst>
              </a:prstGeom>
              <a:solidFill>
                <a:schemeClr val="bg1"/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grpSp>
        <p:nvGrpSpPr>
          <p:cNvPr id="25603" name="Group 2"/>
          <p:cNvGrpSpPr>
            <a:grpSpLocks/>
          </p:cNvGrpSpPr>
          <p:nvPr/>
        </p:nvGrpSpPr>
        <p:grpSpPr bwMode="auto">
          <a:xfrm>
            <a:off x="6858000" y="285750"/>
            <a:ext cx="2071688" cy="1271588"/>
            <a:chOff x="4714876" y="357166"/>
            <a:chExt cx="4071966" cy="2567509"/>
          </a:xfrm>
        </p:grpSpPr>
        <p:sp>
          <p:nvSpPr>
            <p:cNvPr id="4" name="Cloud Callout 3"/>
            <p:cNvSpPr/>
            <p:nvPr/>
          </p:nvSpPr>
          <p:spPr>
            <a:xfrm>
              <a:off x="4714876" y="357166"/>
              <a:ext cx="4071966" cy="2214578"/>
            </a:xfrm>
            <a:prstGeom prst="cloudCallout">
              <a:avLst>
                <a:gd name="adj1" fmla="val -34824"/>
                <a:gd name="adj2" fmla="val 56245"/>
              </a:avLst>
            </a:prstGeom>
            <a:gradFill>
              <a:gsLst>
                <a:gs pos="26000">
                  <a:srgbClr val="FF0000"/>
                </a:gs>
                <a:gs pos="50000">
                  <a:schemeClr val="bg1"/>
                </a:gs>
                <a:gs pos="100000">
                  <a:srgbClr val="FF0066"/>
                </a:gs>
              </a:gsLst>
            </a:gra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41574" y="501419"/>
              <a:ext cx="2643206" cy="242325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20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71601" y="5029200"/>
            <a:ext cx="6019800" cy="173664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rgbClr val="0000FF"/>
                </a:solidFill>
              </a:rPr>
              <a:t>حل </a:t>
            </a:r>
            <a:r>
              <a:rPr lang="ar-EG" sz="3200" b="1" dirty="0" smtClean="0">
                <a:solidFill>
                  <a:srgbClr val="FF0000"/>
                </a:solidFill>
              </a:rPr>
              <a:t>فيصل هو</a:t>
            </a:r>
            <a:r>
              <a:rPr lang="ar-EG" sz="3200" b="1" dirty="0" smtClean="0">
                <a:solidFill>
                  <a:srgbClr val="0000FF"/>
                </a:solidFill>
              </a:rPr>
              <a:t> الصحيح </a:t>
            </a:r>
            <a:r>
              <a:rPr lang="ar-EG" sz="3200" b="1" dirty="0">
                <a:solidFill>
                  <a:srgbClr val="0000FF"/>
                </a:solidFill>
              </a:rPr>
              <a:t>حيث تبين قاعدته </a:t>
            </a:r>
            <a:r>
              <a:rPr lang="ar-EG" sz="3200" b="1" dirty="0" smtClean="0">
                <a:solidFill>
                  <a:srgbClr val="0000FF"/>
                </a:solidFill>
              </a:rPr>
              <a:t>أن مقدار المخرجة يقل </a:t>
            </a:r>
            <a:r>
              <a:rPr lang="ar-EG" sz="3200" b="1" dirty="0">
                <a:solidFill>
                  <a:srgbClr val="0000FF"/>
                </a:solidFill>
              </a:rPr>
              <a:t>بمقدار 3 عن المدخلة</a:t>
            </a:r>
            <a:r>
              <a:rPr lang="ar-EG" sz="3200" b="1" dirty="0" smtClean="0">
                <a:solidFill>
                  <a:srgbClr val="0000FF"/>
                </a:solidFill>
              </a:rPr>
              <a:t>،</a:t>
            </a:r>
            <a:r>
              <a:rPr lang="ar-SA" sz="3200" b="1" dirty="0" smtClean="0">
                <a:solidFill>
                  <a:srgbClr val="0000FF"/>
                </a:solidFill>
              </a:rPr>
              <a:t/>
            </a:r>
            <a:br>
              <a:rPr lang="ar-SA" sz="3200" b="1" dirty="0" smtClean="0">
                <a:solidFill>
                  <a:srgbClr val="0000FF"/>
                </a:solidFill>
              </a:rPr>
            </a:br>
            <a:r>
              <a:rPr lang="ar-EG" sz="3200" b="1" dirty="0" smtClean="0">
                <a:solidFill>
                  <a:srgbClr val="0000FF"/>
                </a:solidFill>
              </a:rPr>
              <a:t>وتمثلها </a:t>
            </a:r>
            <a:r>
              <a:rPr lang="ar-EG" sz="3200" b="1" dirty="0">
                <a:solidFill>
                  <a:srgbClr val="0000FF"/>
                </a:solidFill>
              </a:rPr>
              <a:t>العبارة </a:t>
            </a:r>
            <a:r>
              <a:rPr lang="ar-EG" sz="3200" b="1" dirty="0" err="1" smtClean="0">
                <a:solidFill>
                  <a:srgbClr val="0000FF"/>
                </a:solidFill>
              </a:rPr>
              <a:t>س</a:t>
            </a:r>
            <a:r>
              <a:rPr lang="ar-SA" sz="3200" b="1" dirty="0" smtClean="0">
                <a:solidFill>
                  <a:srgbClr val="0000FF"/>
                </a:solidFill>
              </a:rPr>
              <a:t> </a:t>
            </a:r>
            <a:r>
              <a:rPr lang="ar-EG" sz="3200" b="1" dirty="0" smtClean="0">
                <a:solidFill>
                  <a:srgbClr val="0000FF"/>
                </a:solidFill>
              </a:rPr>
              <a:t>– </a:t>
            </a:r>
            <a:r>
              <a:rPr lang="ar-EG" sz="3200" b="1" dirty="0">
                <a:solidFill>
                  <a:srgbClr val="0000FF"/>
                </a:solidFill>
              </a:rPr>
              <a:t>3.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5223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" y="1905000"/>
            <a:ext cx="7629525" cy="3048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ي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 فيصل هو الصحيح حيث تب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858000" y="285750"/>
            <a:ext cx="2071688" cy="1271588"/>
            <a:chOff x="4714876" y="357166"/>
            <a:chExt cx="4071966" cy="2568107"/>
          </a:xfrm>
        </p:grpSpPr>
        <p:sp>
          <p:nvSpPr>
            <p:cNvPr id="3" name="Cloud Callout 2"/>
            <p:cNvSpPr/>
            <p:nvPr/>
          </p:nvSpPr>
          <p:spPr>
            <a:xfrm>
              <a:off x="4714876" y="357166"/>
              <a:ext cx="4071966" cy="2214578"/>
            </a:xfrm>
            <a:prstGeom prst="cloudCallout">
              <a:avLst>
                <a:gd name="adj1" fmla="val -34824"/>
                <a:gd name="adj2" fmla="val 56245"/>
              </a:avLst>
            </a:prstGeom>
            <a:gradFill>
              <a:gsLst>
                <a:gs pos="26000">
                  <a:srgbClr val="FF0000"/>
                </a:gs>
                <a:gs pos="50000">
                  <a:schemeClr val="bg1"/>
                </a:gs>
                <a:gs pos="100000">
                  <a:srgbClr val="FF0066"/>
                </a:gs>
              </a:gsLst>
            </a:gra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441573" y="501420"/>
              <a:ext cx="2643206" cy="242385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21</a:t>
              </a:r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147638" y="1419225"/>
            <a:ext cx="8853487" cy="5224462"/>
            <a:chOff x="147614" y="1419212"/>
            <a:chExt cx="8853542" cy="5224498"/>
          </a:xfrm>
        </p:grpSpPr>
        <p:grpSp>
          <p:nvGrpSpPr>
            <p:cNvPr id="26628" name="Group 5"/>
            <p:cNvGrpSpPr>
              <a:grpSpLocks/>
            </p:cNvGrpSpPr>
            <p:nvPr/>
          </p:nvGrpSpPr>
          <p:grpSpPr bwMode="auto">
            <a:xfrm>
              <a:off x="147614" y="1419212"/>
              <a:ext cx="8853542" cy="5224498"/>
              <a:chOff x="214282" y="1428736"/>
              <a:chExt cx="8853542" cy="5224498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14282" y="1428736"/>
                <a:ext cx="8558265" cy="4929221"/>
              </a:xfrm>
              <a:prstGeom prst="roundRect">
                <a:avLst/>
              </a:prstGeom>
              <a:solidFill>
                <a:srgbClr val="0000FF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509559" y="1724013"/>
                <a:ext cx="8558265" cy="4929221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357158" y="1571612"/>
                <a:ext cx="8558265" cy="4929222"/>
              </a:xfrm>
              <a:prstGeom prst="roundRect">
                <a:avLst>
                  <a:gd name="adj" fmla="val 9880"/>
                </a:avLst>
              </a:prstGeom>
              <a:gradFill flip="none" rotWithShape="1">
                <a:gsLst>
                  <a:gs pos="0">
                    <a:srgbClr val="CC00FF"/>
                  </a:gs>
                  <a:gs pos="50000">
                    <a:schemeClr val="bg1"/>
                  </a:gs>
                  <a:gs pos="100000">
                    <a:srgbClr val="9900FF"/>
                  </a:gs>
                </a:gsLst>
                <a:lin ang="16200000" scaled="1"/>
                <a:tileRect/>
              </a:gra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26629" name="TextBox 4"/>
            <p:cNvSpPr txBox="1">
              <a:spLocks noChangeArrowheads="1"/>
            </p:cNvSpPr>
            <p:nvPr/>
          </p:nvSpPr>
          <p:spPr bwMode="auto">
            <a:xfrm>
              <a:off x="457178" y="1523988"/>
              <a:ext cx="8229651" cy="5016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Low"/>
              <a:r>
                <a:rPr lang="ar-EG" sz="4000" b="1" dirty="0" smtClean="0">
                  <a:solidFill>
                    <a:srgbClr val="66FF33"/>
                  </a:solidFill>
                  <a:latin typeface="Times New Roman" pitchFamily="18" charset="0"/>
                  <a:cs typeface="Times New Roman" pitchFamily="18" charset="0"/>
                </a:rPr>
                <a:t>تحد</a:t>
              </a:r>
              <a:r>
                <a:rPr lang="ar-SA" sz="4000" b="1" dirty="0" smtClean="0">
                  <a:solidFill>
                    <a:srgbClr val="66FF33"/>
                  </a:solidFill>
                  <a:latin typeface="Times New Roman" pitchFamily="18" charset="0"/>
                  <a:cs typeface="Times New Roman" pitchFamily="18" charset="0"/>
                </a:rPr>
                <a:t>ٍّ</a:t>
              </a:r>
              <a:r>
                <a:rPr lang="ar-EG" sz="4000" b="1" dirty="0" smtClean="0">
                  <a:solidFill>
                    <a:srgbClr val="66FF33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انتشرت في بعض مراكز التسوق التجارية في المملكة العربية السعودية والتي يقدر 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عدد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سكانها بحوالي 25 مليون نسمة، فكرة التبرع بما يتبقى من 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عملة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نقدية معدنية من باقي ثمن المشتريات، لصالح جمعيات خيرية. فإذا تبرع كل شخص بما يعادل 10 ريالات 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سنوي</a:t>
              </a:r>
              <a:r>
                <a:rPr lang="ar-SA" sz="4000" b="1" dirty="0" smtClean="0">
                  <a:latin typeface="Times New Roman" pitchFamily="18" charset="0"/>
                  <a:cs typeface="Times New Roman" pitchFamily="18" charset="0"/>
                </a:rPr>
                <a:t>ًّ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ا, </a:t>
              </a:r>
              <a:r>
                <a:rPr lang="ar-EG" sz="4000" b="1" dirty="0" err="1" smtClean="0">
                  <a:latin typeface="Times New Roman" pitchFamily="18" charset="0"/>
                  <a:cs typeface="Times New Roman" pitchFamily="18" charset="0"/>
                </a:rPr>
                <a:t>فكو</a:t>
              </a:r>
              <a:r>
                <a:rPr lang="ar-SA" sz="4000" b="1" dirty="0" smtClean="0">
                  <a:latin typeface="Times New Roman" pitchFamily="18" charset="0"/>
                  <a:cs typeface="Times New Roman" pitchFamily="18" charset="0"/>
                </a:rPr>
                <a:t>ِّ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ن</a:t>
              </a:r>
              <a:r>
                <a:rPr lang="ar-SA" sz="4000" b="1" dirty="0" smtClean="0">
                  <a:latin typeface="Times New Roman" pitchFamily="18" charset="0"/>
                  <a:cs typeface="Times New Roman" pitchFamily="18" charset="0"/>
                </a:rPr>
                <a:t>ْ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جدول الدالة، </a:t>
              </a:r>
              <a:r>
                <a:rPr lang="ar-EG" sz="4000" b="1" dirty="0" err="1" smtClean="0">
                  <a:latin typeface="Times New Roman" pitchFamily="18" charset="0"/>
                  <a:cs typeface="Times New Roman" pitchFamily="18" charset="0"/>
                </a:rPr>
                <a:t>وب</a:t>
              </a:r>
              <a:r>
                <a:rPr lang="ar-SA" sz="4000" b="1" dirty="0" smtClean="0">
                  <a:latin typeface="Times New Roman" pitchFamily="18" charset="0"/>
                  <a:cs typeface="Times New Roman" pitchFamily="18" charset="0"/>
                </a:rPr>
                <a:t>َ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ي</a:t>
              </a:r>
              <a:r>
                <a:rPr lang="ar-SA" sz="4000" b="1" dirty="0" smtClean="0">
                  <a:latin typeface="Times New Roman" pitchFamily="18" charset="0"/>
                  <a:cs typeface="Times New Roman" pitchFamily="18" charset="0"/>
                </a:rPr>
                <a:t>ِّ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ن</a:t>
              </a:r>
              <a:r>
                <a:rPr lang="ar-SA" sz="4000" b="1" dirty="0" smtClean="0">
                  <a:latin typeface="Times New Roman" pitchFamily="18" charset="0"/>
                  <a:cs typeface="Times New Roman" pitchFamily="18" charset="0"/>
                </a:rPr>
                <a:t>ْ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مجموع النقود 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الم</a:t>
              </a:r>
              <a:r>
                <a:rPr lang="ar-SA" sz="4000" b="1" dirty="0" smtClean="0"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ت</a:t>
              </a:r>
              <a:r>
                <a:rPr lang="ar-SA" sz="4000" b="1" dirty="0" smtClean="0">
                  <a:latin typeface="Times New Roman" pitchFamily="18" charset="0"/>
                  <a:cs typeface="Times New Roman" pitchFamily="18" charset="0"/>
                </a:rPr>
                <a:t>َ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ب</a:t>
              </a:r>
              <a:r>
                <a:rPr lang="ar-SA" sz="4000" b="1" dirty="0" smtClean="0">
                  <a:latin typeface="Times New Roman" pitchFamily="18" charset="0"/>
                  <a:cs typeface="Times New Roman" pitchFamily="18" charset="0"/>
                </a:rPr>
                <a:t>َ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ر</a:t>
              </a:r>
              <a:r>
                <a:rPr lang="ar-SA" sz="4000" b="1" dirty="0" smtClean="0">
                  <a:latin typeface="Times New Roman" pitchFamily="18" charset="0"/>
                  <a:cs typeface="Times New Roman" pitchFamily="18" charset="0"/>
                </a:rPr>
                <a:t>َّ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ع</a:t>
              </a:r>
              <a:r>
                <a:rPr lang="ar-SA" sz="4000" b="1" dirty="0" smtClean="0">
                  <a:latin typeface="Times New Roman" pitchFamily="18" charset="0"/>
                  <a:cs typeface="Times New Roman" pitchFamily="18" charset="0"/>
                </a:rPr>
                <a:t>ِ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بها بعد: سنة واحدة، سنتين، ثلاث سنوات.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د  انتشرت في بعض مراكز التسو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5"/>
          <p:cNvGrpSpPr>
            <a:grpSpLocks/>
          </p:cNvGrpSpPr>
          <p:nvPr/>
        </p:nvGrpSpPr>
        <p:grpSpPr bwMode="auto">
          <a:xfrm>
            <a:off x="147638" y="1419225"/>
            <a:ext cx="8853487" cy="5224463"/>
            <a:chOff x="214282" y="1428736"/>
            <a:chExt cx="8853542" cy="5224498"/>
          </a:xfrm>
        </p:grpSpPr>
        <p:sp>
          <p:nvSpPr>
            <p:cNvPr id="7" name="Rounded Rectangle 6"/>
            <p:cNvSpPr/>
            <p:nvPr/>
          </p:nvSpPr>
          <p:spPr>
            <a:xfrm>
              <a:off x="214282" y="1428736"/>
              <a:ext cx="8558265" cy="4929221"/>
            </a:xfrm>
            <a:prstGeom prst="round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9559" y="1724013"/>
              <a:ext cx="8558265" cy="4929221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57158" y="1571612"/>
              <a:ext cx="8558265" cy="4929221"/>
            </a:xfrm>
            <a:prstGeom prst="roundRect">
              <a:avLst/>
            </a:prstGeom>
            <a:gradFill flip="none" rotWithShape="1">
              <a:gsLst>
                <a:gs pos="0">
                  <a:srgbClr val="CC00FF"/>
                </a:gs>
                <a:gs pos="50000">
                  <a:schemeClr val="bg1"/>
                </a:gs>
                <a:gs pos="100000">
                  <a:srgbClr val="9900FF"/>
                </a:gs>
              </a:gsLst>
              <a:lin ang="16200000" scaled="1"/>
              <a:tileRect/>
            </a:gradFill>
            <a:ln w="571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</p:grpSp>
      <p:grpSp>
        <p:nvGrpSpPr>
          <p:cNvPr id="27651" name="Group 1"/>
          <p:cNvGrpSpPr>
            <a:grpSpLocks/>
          </p:cNvGrpSpPr>
          <p:nvPr/>
        </p:nvGrpSpPr>
        <p:grpSpPr bwMode="auto">
          <a:xfrm>
            <a:off x="6858000" y="285750"/>
            <a:ext cx="2071688" cy="1271588"/>
            <a:chOff x="4714876" y="357166"/>
            <a:chExt cx="4071966" cy="2568107"/>
          </a:xfrm>
        </p:grpSpPr>
        <p:sp>
          <p:nvSpPr>
            <p:cNvPr id="3" name="Cloud Callout 2"/>
            <p:cNvSpPr/>
            <p:nvPr/>
          </p:nvSpPr>
          <p:spPr>
            <a:xfrm>
              <a:off x="4714876" y="357166"/>
              <a:ext cx="4071966" cy="2214578"/>
            </a:xfrm>
            <a:prstGeom prst="cloudCallout">
              <a:avLst>
                <a:gd name="adj1" fmla="val -34824"/>
                <a:gd name="adj2" fmla="val 56245"/>
              </a:avLst>
            </a:prstGeom>
            <a:gradFill>
              <a:gsLst>
                <a:gs pos="26000">
                  <a:srgbClr val="FF0000"/>
                </a:gs>
                <a:gs pos="50000">
                  <a:schemeClr val="bg1"/>
                </a:gs>
                <a:gs pos="100000">
                  <a:srgbClr val="FF0066"/>
                </a:gs>
              </a:gsLst>
            </a:gra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441573" y="501420"/>
              <a:ext cx="2643206" cy="242385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21</a:t>
              </a:r>
            </a:p>
          </p:txBody>
        </p:sp>
      </p:grpSp>
      <p:sp>
        <p:nvSpPr>
          <p:cNvPr id="19" name="مربع نص 18"/>
          <p:cNvSpPr txBox="1"/>
          <p:nvPr/>
        </p:nvSpPr>
        <p:spPr>
          <a:xfrm>
            <a:off x="609600" y="2286000"/>
            <a:ext cx="7848600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400" b="1" dirty="0" smtClean="0"/>
              <a:t>أفترض أن </a:t>
            </a:r>
            <a:r>
              <a:rPr lang="ar-EG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</a:t>
            </a:r>
            <a:r>
              <a:rPr lang="ar-EG" sz="4400" b="1" dirty="0" smtClean="0"/>
              <a:t> يرمز إلى عدد السنوات فتكون قاعدة الدالة هي</a:t>
            </a:r>
            <a:r>
              <a:rPr lang="ar-SA" sz="4400" b="1" dirty="0" smtClean="0"/>
              <a:t>:</a:t>
            </a:r>
            <a:r>
              <a:rPr lang="ar-EG" sz="4400" b="1" dirty="0" smtClean="0"/>
              <a:t> مجموع النقود المتبرع بها = 25 مليون</a:t>
            </a:r>
            <a:r>
              <a:rPr lang="ar-SA" sz="4400" b="1" dirty="0" err="1" smtClean="0"/>
              <a:t>ًا</a:t>
            </a:r>
            <a:r>
              <a:rPr lang="ar-EG" sz="4400" b="1" dirty="0" smtClean="0"/>
              <a:t> </a:t>
            </a:r>
            <a:r>
              <a:rPr lang="ar-SA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ar-EG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ar-SA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ar-EG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س</a:t>
            </a:r>
          </a:p>
          <a:p>
            <a:pPr algn="ctr"/>
            <a:r>
              <a:rPr lang="ar-EG" sz="4400" b="1" dirty="0" smtClean="0"/>
              <a:t>= 250000000 </a:t>
            </a:r>
            <a:r>
              <a:rPr lang="ar-EG" sz="4400" b="1" dirty="0" err="1" smtClean="0"/>
              <a:t>س</a:t>
            </a:r>
            <a:endParaRPr lang="ar-EG" sz="4400" b="1" dirty="0" smtClean="0"/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ترض أن س يرمز إلى عدد السن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576263" y="1571625"/>
          <a:ext cx="8067675" cy="4286252"/>
        </p:xfrm>
        <a:graphic>
          <a:graphicData uri="http://schemas.openxmlformats.org/drawingml/2006/table">
            <a:tbl>
              <a:tblPr rtl="1"/>
              <a:tblGrid>
                <a:gridCol w="3141698"/>
                <a:gridCol w="4925977"/>
              </a:tblGrid>
              <a:tr h="107156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07156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7156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7156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4986338" y="1571625"/>
            <a:ext cx="3929062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4400" b="1" dirty="0" smtClean="0">
                <a:solidFill>
                  <a:srgbClr val="FF0066"/>
                </a:solidFill>
              </a:rPr>
              <a:t>المدخلة (س)</a:t>
            </a:r>
            <a:endParaRPr lang="en-US" sz="2800" dirty="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857250" y="1724025"/>
            <a:ext cx="392906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 smtClean="0">
                <a:solidFill>
                  <a:srgbClr val="FF0066"/>
                </a:solidFill>
              </a:rPr>
              <a:t>المخرجة 250 مليون </a:t>
            </a:r>
            <a:r>
              <a:rPr lang="ar-EG" sz="3600" b="1" dirty="0" err="1" smtClean="0">
                <a:solidFill>
                  <a:srgbClr val="FF0066"/>
                </a:solidFill>
              </a:rPr>
              <a:t>س</a:t>
            </a:r>
            <a:endParaRPr lang="en-US" sz="2000" dirty="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5557838" y="2643188"/>
            <a:ext cx="2714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-142875" y="2786063"/>
            <a:ext cx="5143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FF0066"/>
                </a:solidFill>
              </a:rPr>
              <a:t>250000000 ريال</a:t>
            </a:r>
            <a:endParaRPr lang="ar-EG" sz="4000" dirty="0">
              <a:solidFill>
                <a:srgbClr val="FF0066"/>
              </a:solidFill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5629275" y="3770313"/>
            <a:ext cx="2714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-142875" y="3863975"/>
            <a:ext cx="5143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>
                <a:solidFill>
                  <a:srgbClr val="FF0066"/>
                </a:solidFill>
              </a:rPr>
              <a:t>500000000 ريال</a:t>
            </a:r>
            <a:endParaRPr lang="en-US" sz="4000">
              <a:solidFill>
                <a:srgbClr val="FF0066"/>
              </a:solidFill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700713" y="4841875"/>
            <a:ext cx="2714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-71438" y="5006975"/>
            <a:ext cx="5143501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>
                <a:solidFill>
                  <a:srgbClr val="FF0066"/>
                </a:solidFill>
              </a:rPr>
              <a:t>7500000000 ريال</a:t>
            </a:r>
            <a:endParaRPr lang="en-US" sz="400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دخلة (س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خرجة 250 مليون 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ي السنة الأولى تم التبرعُ بمئتينِ و خمسينَ مليونَ ريال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ي السنة الأولى تم التبرعُ بمئتينِ و خمسينَ مليونَ ريال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في السنة الثالثة تم التبرعُ بسبعِمئةٍ و خمسينَ مليونَ ريال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في السنة الثالثة تم التبرعُ بسبعِمئةٍ و خمسينَ مليونَ ريال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786563" y="442913"/>
            <a:ext cx="2071687" cy="1271587"/>
            <a:chOff x="4714876" y="357166"/>
            <a:chExt cx="4071966" cy="2568107"/>
          </a:xfrm>
        </p:grpSpPr>
        <p:sp>
          <p:nvSpPr>
            <p:cNvPr id="3" name="Cloud Callout 2"/>
            <p:cNvSpPr/>
            <p:nvPr/>
          </p:nvSpPr>
          <p:spPr>
            <a:xfrm>
              <a:off x="4714876" y="357166"/>
              <a:ext cx="4071966" cy="2214578"/>
            </a:xfrm>
            <a:prstGeom prst="cloudCallout">
              <a:avLst>
                <a:gd name="adj1" fmla="val -34824"/>
                <a:gd name="adj2" fmla="val 56245"/>
              </a:avLst>
            </a:prstGeom>
            <a:gradFill>
              <a:gsLst>
                <a:gs pos="26000">
                  <a:srgbClr val="FF0000"/>
                </a:gs>
                <a:gs pos="50000">
                  <a:schemeClr val="bg1"/>
                </a:gs>
                <a:gs pos="100000">
                  <a:srgbClr val="FF0066"/>
                </a:gs>
              </a:gsLst>
            </a:gra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441573" y="501420"/>
              <a:ext cx="2643206" cy="242385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22</a:t>
              </a:r>
            </a:p>
          </p:txBody>
        </p:sp>
      </p:grp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143250" y="142875"/>
            <a:ext cx="3429000" cy="1643063"/>
            <a:chOff x="5643570" y="1928802"/>
            <a:chExt cx="1928826" cy="1643074"/>
          </a:xfrm>
        </p:grpSpPr>
        <p:grpSp>
          <p:nvGrpSpPr>
            <p:cNvPr id="29708" name="Group 4"/>
            <p:cNvGrpSpPr>
              <a:grpSpLocks/>
            </p:cNvGrpSpPr>
            <p:nvPr/>
          </p:nvGrpSpPr>
          <p:grpSpPr bwMode="auto">
            <a:xfrm>
              <a:off x="5643570" y="1928802"/>
              <a:ext cx="1928826" cy="1643074"/>
              <a:chOff x="5929322" y="2071678"/>
              <a:chExt cx="1434084" cy="140665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001026" y="2143710"/>
                <a:ext cx="1285364" cy="1285693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50000">
                    <a:schemeClr val="bg1"/>
                  </a:gs>
                  <a:gs pos="100000">
                    <a:srgbClr val="00FFFF"/>
                  </a:gs>
                </a:gsLst>
                <a:lin ang="1620000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dirty="0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  <a:cs typeface="Times New Roman" pitchFamily="18" charset="0"/>
                </a:endParaRPr>
              </a:p>
            </p:txBody>
          </p:sp>
          <p:pic>
            <p:nvPicPr>
              <p:cNvPr id="29711" name="Picture 2" descr="DDDD.WM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929322" y="2071678"/>
                <a:ext cx="1434084" cy="1406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6105479" y="2071654"/>
              <a:ext cx="1161564" cy="13234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8000" b="1" dirty="0" smtClean="0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  <a:latin typeface="+mn-lt"/>
                  <a:cs typeface="Times New Roman" pitchFamily="18" charset="0"/>
                </a:rPr>
                <a:t>اكتب:</a:t>
              </a:r>
              <a:endParaRPr lang="ar-EG" sz="8000" dirty="0">
                <a:ln>
                  <a:solidFill>
                    <a:srgbClr val="FF0000"/>
                  </a:solidFill>
                </a:ln>
                <a:solidFill>
                  <a:srgbClr val="6600FF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214313" y="1357313"/>
            <a:ext cx="8643937" cy="4429125"/>
            <a:chOff x="3000364" y="2000240"/>
            <a:chExt cx="4000528" cy="1643074"/>
          </a:xfrm>
        </p:grpSpPr>
        <p:sp>
          <p:nvSpPr>
            <p:cNvPr id="13" name="Wave 12"/>
            <p:cNvSpPr/>
            <p:nvPr/>
          </p:nvSpPr>
          <p:spPr>
            <a:xfrm>
              <a:off x="3000364" y="2000240"/>
              <a:ext cx="4000528" cy="1643074"/>
            </a:xfrm>
            <a:prstGeom prst="wave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cs typeface="Times New Roman" pitchFamily="18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3000364" y="2214554"/>
              <a:ext cx="4000528" cy="1071570"/>
            </a:xfrm>
            <a:prstGeom prst="wedgeRoundRectCallout">
              <a:avLst>
                <a:gd name="adj1" fmla="val -31904"/>
                <a:gd name="adj2" fmla="val -32166"/>
                <a:gd name="adj3" fmla="val 16667"/>
              </a:avLst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cs typeface="Times New Roman" pitchFamily="18" charset="0"/>
                </a:rPr>
                <a:t>كيف يمكن أن تجد قاعدة الدالة إذا أعطيت جدول تلك الدالة؟</a:t>
              </a:r>
            </a:p>
          </p:txBody>
        </p:sp>
      </p:grpSp>
      <p:sp>
        <p:nvSpPr>
          <p:cNvPr id="15" name="TextBox 5"/>
          <p:cNvSpPr txBox="1"/>
          <p:nvPr/>
        </p:nvSpPr>
        <p:spPr>
          <a:xfrm>
            <a:off x="457200" y="4538008"/>
            <a:ext cx="8077200" cy="21452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justLow">
              <a:defRPr/>
            </a:pPr>
            <a:r>
              <a:rPr lang="ar-EG" sz="4000" b="1" dirty="0"/>
              <a:t>لإيجاد قاعدة الدالة، </a:t>
            </a:r>
            <a:r>
              <a:rPr lang="ar-EG" sz="4000" b="1" dirty="0" smtClean="0"/>
              <a:t>أدرس </a:t>
            </a:r>
            <a:r>
              <a:rPr lang="ar-EG" sz="4000" b="1" dirty="0"/>
              <a:t>العلاقة بين كل </a:t>
            </a:r>
            <a:r>
              <a:rPr lang="ar-EG" sz="4000" b="1" dirty="0" err="1" smtClean="0"/>
              <a:t>م</a:t>
            </a:r>
            <a:r>
              <a:rPr lang="ar-SA" sz="4000" b="1" dirty="0" smtClean="0"/>
              <a:t>ُ</a:t>
            </a:r>
            <a:r>
              <a:rPr lang="ar-EG" sz="4000" b="1" dirty="0" smtClean="0"/>
              <a:t>دخ</a:t>
            </a:r>
            <a:r>
              <a:rPr lang="ar-SA" sz="4000" b="1" dirty="0" smtClean="0"/>
              <a:t>َ</a:t>
            </a:r>
            <a:r>
              <a:rPr lang="ar-EG" sz="4000" b="1" dirty="0" smtClean="0"/>
              <a:t>ل</a:t>
            </a:r>
            <a:r>
              <a:rPr lang="ar-SA" sz="4000" b="1" dirty="0" smtClean="0"/>
              <a:t>َ</a:t>
            </a:r>
            <a:r>
              <a:rPr lang="ar-EG" sz="4000" b="1" dirty="0" smtClean="0"/>
              <a:t>ة</a:t>
            </a:r>
            <a:r>
              <a:rPr lang="ar-SA" sz="4000" b="1" dirty="0" smtClean="0"/>
              <a:t>ٍ</a:t>
            </a:r>
            <a:r>
              <a:rPr lang="ar-EG" sz="4000" b="1" dirty="0" smtClean="0"/>
              <a:t> </a:t>
            </a:r>
            <a:r>
              <a:rPr lang="ar-EG" sz="4000" b="1" dirty="0" err="1" smtClean="0"/>
              <a:t>وم</a:t>
            </a:r>
            <a:r>
              <a:rPr lang="ar-SA" sz="4000" b="1" dirty="0" smtClean="0"/>
              <a:t>ُ</a:t>
            </a:r>
            <a:r>
              <a:rPr lang="ar-EG" sz="4000" b="1" dirty="0" smtClean="0"/>
              <a:t>خر</a:t>
            </a:r>
            <a:r>
              <a:rPr lang="ar-SA" sz="4000" b="1" dirty="0" smtClean="0"/>
              <a:t>َ</a:t>
            </a:r>
            <a:r>
              <a:rPr lang="ar-EG" sz="4000" b="1" dirty="0" smtClean="0"/>
              <a:t>ج</a:t>
            </a:r>
            <a:r>
              <a:rPr lang="ar-SA" sz="4000" b="1" dirty="0" smtClean="0"/>
              <a:t>َ</a:t>
            </a:r>
            <a:r>
              <a:rPr lang="ar-EG" sz="4000" b="1" dirty="0" smtClean="0"/>
              <a:t>ة</a:t>
            </a:r>
            <a:r>
              <a:rPr lang="ar-SA" sz="4000" b="1" dirty="0" smtClean="0"/>
              <a:t>ٍ</a:t>
            </a:r>
            <a:r>
              <a:rPr lang="ar-EG" sz="4000" b="1" dirty="0" smtClean="0"/>
              <a:t>، </a:t>
            </a:r>
            <a:r>
              <a:rPr lang="ar-EG" sz="4000" b="1" dirty="0"/>
              <a:t>ثم </a:t>
            </a:r>
            <a:r>
              <a:rPr lang="ar-EG" sz="4000" b="1" dirty="0" smtClean="0"/>
              <a:t>أحدد </a:t>
            </a:r>
            <a:r>
              <a:rPr lang="ar-EG" sz="4000" b="1" dirty="0"/>
              <a:t>العملية التي </a:t>
            </a:r>
            <a:r>
              <a:rPr lang="ar-EG" sz="4000" b="1" dirty="0" err="1" smtClean="0"/>
              <a:t>أ</a:t>
            </a:r>
            <a:r>
              <a:rPr lang="ar-SA" sz="4000" b="1" dirty="0" smtClean="0"/>
              <a:t>ُ</a:t>
            </a:r>
            <a:r>
              <a:rPr lang="ar-EG" sz="4000" b="1" dirty="0" smtClean="0"/>
              <a:t>جر</a:t>
            </a:r>
            <a:r>
              <a:rPr lang="ar-SA" sz="4000" b="1" dirty="0" smtClean="0"/>
              <a:t>ِ</a:t>
            </a:r>
            <a:r>
              <a:rPr lang="ar-EG" sz="4000" b="1" dirty="0" smtClean="0"/>
              <a:t>ي</a:t>
            </a:r>
            <a:r>
              <a:rPr lang="ar-SA" sz="4000" b="1" dirty="0" smtClean="0"/>
              <a:t>َ</a:t>
            </a:r>
            <a:r>
              <a:rPr lang="ar-EG" sz="4000" b="1" dirty="0" smtClean="0"/>
              <a:t>ت</a:t>
            </a:r>
            <a:r>
              <a:rPr lang="ar-SA" sz="4000" b="1" dirty="0" smtClean="0"/>
              <a:t>ْ</a:t>
            </a:r>
            <a:r>
              <a:rPr lang="ar-EG" sz="4000" b="1" dirty="0" smtClean="0"/>
              <a:t> </a:t>
            </a:r>
            <a:r>
              <a:rPr lang="ar-EG" sz="4000" b="1" dirty="0"/>
              <a:t>على </a:t>
            </a:r>
            <a:r>
              <a:rPr lang="ar-EG" sz="4000" b="1" dirty="0" smtClean="0"/>
              <a:t>كل</a:t>
            </a:r>
            <a:r>
              <a:rPr lang="ar-SA" sz="4000" b="1" dirty="0" smtClean="0"/>
              <a:t>ِّ</a:t>
            </a:r>
            <a:r>
              <a:rPr lang="ar-EG" sz="4000" b="1" dirty="0" smtClean="0"/>
              <a:t> م</a:t>
            </a:r>
            <a:r>
              <a:rPr lang="ar-SA" sz="4000" b="1" dirty="0" smtClean="0"/>
              <a:t>ُ</a:t>
            </a:r>
            <a:r>
              <a:rPr lang="ar-EG" sz="4000" b="1" dirty="0" smtClean="0"/>
              <a:t>دخ</a:t>
            </a:r>
            <a:r>
              <a:rPr lang="ar-SA" sz="4000" b="1" dirty="0" smtClean="0"/>
              <a:t>َ</a:t>
            </a:r>
            <a:r>
              <a:rPr lang="ar-EG" sz="4000" b="1" dirty="0" smtClean="0"/>
              <a:t>ل</a:t>
            </a:r>
            <a:r>
              <a:rPr lang="ar-SA" sz="4000" b="1" dirty="0" smtClean="0"/>
              <a:t>َ</a:t>
            </a:r>
            <a:r>
              <a:rPr lang="ar-EG" sz="4000" b="1" dirty="0" smtClean="0"/>
              <a:t>ة</a:t>
            </a:r>
            <a:r>
              <a:rPr lang="ar-SA" sz="4000" b="1" dirty="0" smtClean="0"/>
              <a:t>ٍ</a:t>
            </a:r>
            <a:r>
              <a:rPr lang="ar-EG" sz="4000" b="1" dirty="0" smtClean="0"/>
              <a:t> </a:t>
            </a:r>
            <a:r>
              <a:rPr lang="ar-EG" sz="4000" b="1" dirty="0"/>
              <a:t>للوصول إلى </a:t>
            </a:r>
            <a:r>
              <a:rPr lang="ar-EG" sz="4000" b="1" dirty="0" smtClean="0"/>
              <a:t>الم</a:t>
            </a:r>
            <a:r>
              <a:rPr lang="ar-SA" sz="4000" b="1" dirty="0" smtClean="0"/>
              <a:t>ُ</a:t>
            </a:r>
            <a:r>
              <a:rPr lang="ar-EG" sz="4000" b="1" dirty="0" smtClean="0"/>
              <a:t>خر</a:t>
            </a:r>
            <a:r>
              <a:rPr lang="ar-SA" sz="4000" b="1" dirty="0" smtClean="0"/>
              <a:t>َ</a:t>
            </a:r>
            <a:r>
              <a:rPr lang="ar-EG" sz="4000" b="1" dirty="0" smtClean="0"/>
              <a:t>ج</a:t>
            </a:r>
            <a:r>
              <a:rPr lang="ar-SA" sz="4000" b="1" dirty="0" smtClean="0"/>
              <a:t>َ</a:t>
            </a:r>
            <a:r>
              <a:rPr lang="ar-EG" sz="4000" b="1" dirty="0" smtClean="0"/>
              <a:t>ة</a:t>
            </a:r>
            <a:r>
              <a:rPr lang="ar-SA" sz="4000" b="1" dirty="0" smtClean="0"/>
              <a:t>ِ</a:t>
            </a:r>
            <a:r>
              <a:rPr lang="ar-EG" sz="4000" b="1" dirty="0" smtClean="0"/>
              <a:t>.</a:t>
            </a:r>
            <a:endParaRPr lang="en-US" sz="4000" dirty="0"/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63 - rever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يف يمكن أن تجد قاع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إيجاد قاعدة الدالة، أدرس العلا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39775" y="1960563"/>
            <a:ext cx="7793038" cy="2303462"/>
            <a:chOff x="7298858" y="4725144"/>
            <a:chExt cx="1298929" cy="1065076"/>
          </a:xfrm>
        </p:grpSpPr>
        <p:grpSp>
          <p:nvGrpSpPr>
            <p:cNvPr id="30723" name="Group 2"/>
            <p:cNvGrpSpPr>
              <a:grpSpLocks/>
            </p:cNvGrpSpPr>
            <p:nvPr/>
          </p:nvGrpSpPr>
          <p:grpSpPr bwMode="auto">
            <a:xfrm>
              <a:off x="7298858" y="4725144"/>
              <a:ext cx="1298929" cy="1065076"/>
              <a:chOff x="2915816" y="3228020"/>
              <a:chExt cx="1440160" cy="1065076"/>
            </a:xfrm>
          </p:grpSpPr>
          <p:pic>
            <p:nvPicPr>
              <p:cNvPr id="30725" name="Picture 4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15816" y="3228020"/>
                <a:ext cx="1440160" cy="1065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Flowchart: Sequential Access Storage 6"/>
              <p:cNvSpPr/>
              <p:nvPr/>
            </p:nvSpPr>
            <p:spPr bwMode="auto">
              <a:xfrm>
                <a:off x="2995663" y="3320988"/>
                <a:ext cx="1290856" cy="828092"/>
              </a:xfrm>
              <a:prstGeom prst="flowChartMagneticTape">
                <a:avLst/>
              </a:prstGeom>
              <a:gradFill flip="none" rotWithShape="1">
                <a:gsLst>
                  <a:gs pos="0">
                    <a:srgbClr val="660033"/>
                  </a:gs>
                  <a:gs pos="50000">
                    <a:srgbClr val="CC00FF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ln w="18415" cmpd="sng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442800" y="4958129"/>
              <a:ext cx="974946" cy="5548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7200" b="1" dirty="0">
                  <a:ln w="18415" cmpd="sng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تدريب على اختبار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يب على 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8625" y="1428750"/>
            <a:ext cx="7786688" cy="4533900"/>
            <a:chOff x="785786" y="1500174"/>
            <a:chExt cx="7786742" cy="4533900"/>
          </a:xfrm>
        </p:grpSpPr>
        <p:pic>
          <p:nvPicPr>
            <p:cNvPr id="4099" name="Picture 2" descr="BDRLC084.WMF"/>
            <p:cNvPicPr>
              <a:picLocks noChangeAspect="1"/>
            </p:cNvPicPr>
            <p:nvPr/>
          </p:nvPicPr>
          <p:blipFill>
            <a:blip r:embed="rId4" cstate="print">
              <a:lum bright="-18000" contrast="52000"/>
            </a:blip>
            <a:srcRect/>
            <a:stretch>
              <a:fillRect/>
            </a:stretch>
          </p:blipFill>
          <p:spPr bwMode="auto">
            <a:xfrm>
              <a:off x="785786" y="1500174"/>
              <a:ext cx="7786742" cy="453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0" name="TextBox 1"/>
            <p:cNvSpPr txBox="1">
              <a:spLocks noChangeArrowheads="1"/>
            </p:cNvSpPr>
            <p:nvPr/>
          </p:nvSpPr>
          <p:spPr bwMode="auto">
            <a:xfrm>
              <a:off x="2995601" y="2281224"/>
              <a:ext cx="5286412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600" b="1" dirty="0">
                  <a:latin typeface="Times New Roman" pitchFamily="18" charset="0"/>
                  <a:cs typeface="Times New Roman" pitchFamily="18" charset="0"/>
                </a:rPr>
                <a:t>تدرب</a:t>
              </a:r>
              <a:r>
                <a:rPr lang="ar-EG" sz="6600" b="1" dirty="0" smtClean="0">
                  <a:latin typeface="Times New Roman" pitchFamily="18" charset="0"/>
                  <a:cs typeface="Times New Roman" pitchFamily="18" charset="0"/>
                </a:rPr>
                <a:t>،</a:t>
              </a:r>
              <a:r>
                <a:rPr lang="ar-SA" sz="6600" b="1" dirty="0" smtClean="0"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ar-SA" sz="6600" b="1" dirty="0" smtClean="0">
                  <a:latin typeface="Times New Roman" pitchFamily="18" charset="0"/>
                  <a:cs typeface="Times New Roman" pitchFamily="18" charset="0"/>
                </a:rPr>
              </a:br>
              <a:r>
                <a:rPr lang="ar-EG" sz="6600" b="1" dirty="0" smtClean="0">
                  <a:latin typeface="Times New Roman" pitchFamily="18" charset="0"/>
                  <a:cs typeface="Times New Roman" pitchFamily="18" charset="0"/>
                </a:rPr>
                <a:t>وحل </a:t>
              </a:r>
              <a:r>
                <a:rPr lang="ar-EG" sz="6600" b="1" dirty="0">
                  <a:latin typeface="Times New Roman" pitchFamily="18" charset="0"/>
                  <a:cs typeface="Times New Roman" pitchFamily="18" charset="0"/>
                </a:rPr>
                <a:t>المسائل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ب، و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142875"/>
            <a:ext cx="9144000" cy="6572250"/>
            <a:chOff x="0" y="142851"/>
            <a:chExt cx="9144000" cy="6572273"/>
          </a:xfrm>
        </p:grpSpPr>
        <p:grpSp>
          <p:nvGrpSpPr>
            <p:cNvPr id="31790" name="Group 15"/>
            <p:cNvGrpSpPr>
              <a:grpSpLocks/>
            </p:cNvGrpSpPr>
            <p:nvPr/>
          </p:nvGrpSpPr>
          <p:grpSpPr bwMode="auto">
            <a:xfrm rot="10800000">
              <a:off x="2928926" y="142851"/>
              <a:ext cx="3286116" cy="1500198"/>
              <a:chOff x="5857884" y="142852"/>
              <a:chExt cx="3286116" cy="150019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31791" name="Group 9"/>
            <p:cNvGrpSpPr>
              <a:grpSpLocks/>
            </p:cNvGrpSpPr>
            <p:nvPr/>
          </p:nvGrpSpPr>
          <p:grpSpPr bwMode="auto">
            <a:xfrm rot="10800000">
              <a:off x="0" y="142851"/>
              <a:ext cx="3286116" cy="1500198"/>
              <a:chOff x="5857884" y="142852"/>
              <a:chExt cx="3286116" cy="150019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31792" name="Group 8"/>
            <p:cNvGrpSpPr>
              <a:grpSpLocks/>
            </p:cNvGrpSpPr>
            <p:nvPr/>
          </p:nvGrpSpPr>
          <p:grpSpPr bwMode="auto">
            <a:xfrm>
              <a:off x="0" y="142852"/>
              <a:ext cx="9144000" cy="6572272"/>
              <a:chOff x="0" y="142852"/>
              <a:chExt cx="9144000" cy="657227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9" name="Oval 4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0" name="Rectangle 3"/>
              <p:cNvSpPr/>
              <p:nvPr/>
            </p:nvSpPr>
            <p:spPr>
              <a:xfrm>
                <a:off x="0" y="357165"/>
                <a:ext cx="9144000" cy="635795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42988" y="476250"/>
            <a:ext cx="72739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23– </a:t>
            </a:r>
            <a:r>
              <a:rPr lang="ar-EG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أي</a:t>
            </a:r>
            <a:r>
              <a:rPr lang="ar-S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ُّ</a:t>
            </a:r>
            <a:r>
              <a:rPr lang="ar-EG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عبارة مما يأتي تمثل أفضل علاقة بين قيم </a:t>
            </a:r>
            <a:r>
              <a:rPr lang="ar-EG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ص</a:t>
            </a:r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وقيم </a:t>
            </a:r>
            <a:r>
              <a:rPr lang="ar-EG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س</a:t>
            </a:r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؟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24223" y="2133600"/>
          <a:ext cx="8568952" cy="104325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24136"/>
                <a:gridCol w="1224136"/>
                <a:gridCol w="1224136"/>
                <a:gridCol w="1224136"/>
                <a:gridCol w="1224136"/>
                <a:gridCol w="1224136"/>
                <a:gridCol w="1224136"/>
              </a:tblGrid>
              <a:tr h="521625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1625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858125" y="2060575"/>
            <a:ext cx="817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FF00"/>
                </a:solidFill>
              </a:rPr>
              <a:t>س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885113" y="2566988"/>
            <a:ext cx="817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FF00"/>
                </a:solidFill>
              </a:rPr>
              <a:t>ص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804025" y="2133600"/>
            <a:ext cx="504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/>
              <a:t>1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04025" y="2628900"/>
            <a:ext cx="504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/>
              <a:t>5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580063" y="2133600"/>
            <a:ext cx="504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/>
              <a:t>2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580063" y="2628900"/>
            <a:ext cx="504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/>
              <a:t>7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356100" y="2133600"/>
            <a:ext cx="503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/>
              <a:t>3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356100" y="2628900"/>
            <a:ext cx="503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/>
              <a:t>9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132138" y="2133600"/>
            <a:ext cx="5032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/>
              <a:t>4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987675" y="2628900"/>
            <a:ext cx="647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/>
              <a:t>11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908175" y="2133600"/>
            <a:ext cx="503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/>
              <a:t>5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763713" y="2628900"/>
            <a:ext cx="700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/>
              <a:t>13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84213" y="2133600"/>
            <a:ext cx="5032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/>
              <a:t>6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85788" y="2628900"/>
            <a:ext cx="673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/>
              <a:t>15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716463" y="3284538"/>
            <a:ext cx="32400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أ) 2س + 3</a:t>
            </a:r>
          </a:p>
          <a:p>
            <a:pPr>
              <a:lnSpc>
                <a:spcPct val="150000"/>
              </a:lnSpc>
            </a:pP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ب) </a:t>
            </a:r>
            <a:r>
              <a:rPr lang="ar-EG" sz="3600" b="1" dirty="0" err="1">
                <a:latin typeface="Times New Roman" pitchFamily="18" charset="0"/>
                <a:cs typeface="Times New Roman" pitchFamily="18" charset="0"/>
              </a:rPr>
              <a:t>س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 + 5 </a:t>
            </a:r>
          </a:p>
          <a:p>
            <a:pPr>
              <a:lnSpc>
                <a:spcPct val="150000"/>
              </a:lnSpc>
            </a:pPr>
            <a:r>
              <a:rPr lang="ar-EG" sz="3600" b="1" dirty="0" err="1">
                <a:latin typeface="Times New Roman" pitchFamily="18" charset="0"/>
                <a:cs typeface="Times New Roman" pitchFamily="18" charset="0"/>
              </a:rPr>
              <a:t>جـ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) 3س – 2 </a:t>
            </a:r>
          </a:p>
          <a:p>
            <a:pPr>
              <a:lnSpc>
                <a:spcPct val="150000"/>
              </a:lnSpc>
            </a:pP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د) 6 – </a:t>
            </a:r>
            <a:r>
              <a:rPr lang="ar-EG" sz="3600" b="1" dirty="0" err="1">
                <a:latin typeface="Times New Roman" pitchFamily="18" charset="0"/>
                <a:cs typeface="Times New Roman" pitchFamily="18" charset="0"/>
              </a:rPr>
              <a:t>س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049995" y="3284984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Arial Unicode MS"/>
                <a:ea typeface="Arial Unicode MS"/>
                <a:cs typeface="Arial Unicode MS"/>
              </a:rPr>
              <a:t>✔</a:t>
            </a:r>
            <a:endParaRPr lang="ar-EG" sz="6000" dirty="0">
              <a:ln>
                <a:solidFill>
                  <a:srgbClr val="FF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" y="5892225"/>
            <a:ext cx="4114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b="1" dirty="0" smtClean="0">
                <a:solidFill>
                  <a:srgbClr val="0000FF"/>
                </a:solidFill>
              </a:rPr>
              <a:t>الإجابة: </a:t>
            </a:r>
            <a:r>
              <a:rPr lang="ar-EG" sz="3200" b="1" dirty="0" smtClean="0">
                <a:solidFill>
                  <a:srgbClr val="FF0000"/>
                </a:solidFill>
              </a:rPr>
              <a:t>أ) 2س +3</a:t>
            </a:r>
            <a:endParaRPr lang="ar-EG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45 - hollow log 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ي عبارة مما يأتي تمثل أفض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 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  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  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 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  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 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أ) 2س +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ب) س +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جـ) 3س –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د) 6 – 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الإجابة  أ) 2س +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uiExpand="1" build="p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"/>
          <p:cNvGrpSpPr>
            <a:grpSpLocks/>
          </p:cNvGrpSpPr>
          <p:nvPr/>
        </p:nvGrpSpPr>
        <p:grpSpPr bwMode="auto">
          <a:xfrm>
            <a:off x="0" y="142875"/>
            <a:ext cx="9144000" cy="6572250"/>
            <a:chOff x="0" y="142851"/>
            <a:chExt cx="9144000" cy="6572273"/>
          </a:xfrm>
        </p:grpSpPr>
        <p:grpSp>
          <p:nvGrpSpPr>
            <p:cNvPr id="32774" name="Group 15"/>
            <p:cNvGrpSpPr>
              <a:grpSpLocks/>
            </p:cNvGrpSpPr>
            <p:nvPr/>
          </p:nvGrpSpPr>
          <p:grpSpPr bwMode="auto">
            <a:xfrm rot="10800000">
              <a:off x="2928926" y="142851"/>
              <a:ext cx="3286116" cy="1500198"/>
              <a:chOff x="5857884" y="142852"/>
              <a:chExt cx="3286116" cy="150019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32775" name="Group 9"/>
            <p:cNvGrpSpPr>
              <a:grpSpLocks/>
            </p:cNvGrpSpPr>
            <p:nvPr/>
          </p:nvGrpSpPr>
          <p:grpSpPr bwMode="auto">
            <a:xfrm rot="10800000">
              <a:off x="0" y="142851"/>
              <a:ext cx="3286116" cy="1500198"/>
              <a:chOff x="5857884" y="142852"/>
              <a:chExt cx="3286116" cy="150019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32776" name="Group 8"/>
            <p:cNvGrpSpPr>
              <a:grpSpLocks/>
            </p:cNvGrpSpPr>
            <p:nvPr/>
          </p:nvGrpSpPr>
          <p:grpSpPr bwMode="auto">
            <a:xfrm>
              <a:off x="0" y="142852"/>
              <a:ext cx="9144000" cy="6572272"/>
              <a:chOff x="0" y="142852"/>
              <a:chExt cx="9144000" cy="657227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9" name="Oval 4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0" name="Rectangle 3"/>
              <p:cNvSpPr/>
              <p:nvPr/>
            </p:nvSpPr>
            <p:spPr>
              <a:xfrm>
                <a:off x="0" y="357165"/>
                <a:ext cx="9144000" cy="635795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42988" y="476250"/>
            <a:ext cx="72739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24– يربح محل 5 ريالات عن كل قميص يبيعه، أي عبارة مما يأتي تمثل ربح بيع 25 </a:t>
            </a:r>
            <a:r>
              <a:rPr lang="ar-EG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قميص</a:t>
            </a:r>
            <a:r>
              <a:rPr lang="ar-S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ا؟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572000" y="2852738"/>
            <a:ext cx="3240088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أ) 5 + 25</a:t>
            </a:r>
          </a:p>
          <a:p>
            <a:pPr>
              <a:lnSpc>
                <a:spcPct val="150000"/>
              </a:lnSpc>
            </a:pP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ب) 5 × 25</a:t>
            </a:r>
          </a:p>
          <a:p>
            <a:pPr>
              <a:lnSpc>
                <a:spcPct val="150000"/>
              </a:lnSpc>
            </a:pP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جـ) 25 ÷ 5</a:t>
            </a:r>
          </a:p>
          <a:p>
            <a:pPr>
              <a:lnSpc>
                <a:spcPct val="150000"/>
              </a:lnSpc>
            </a:pP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د) 25 – 5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50283" y="3861048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Arial Unicode MS"/>
                <a:ea typeface="Arial Unicode MS"/>
                <a:cs typeface="Arial Unicode MS"/>
              </a:rPr>
              <a:t>✔</a:t>
            </a:r>
            <a:endParaRPr lang="ar-EG" sz="6000" dirty="0">
              <a:ln>
                <a:solidFill>
                  <a:srgbClr val="FF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5892225"/>
            <a:ext cx="4114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dirty="0" smtClean="0">
                <a:solidFill>
                  <a:srgbClr val="0000FF"/>
                </a:solidFill>
              </a:rPr>
              <a:t>الإجابة: </a:t>
            </a:r>
            <a:r>
              <a:rPr lang="ar-EG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ب) 5× 25</a:t>
            </a:r>
            <a:endParaRPr lang="ar-EG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ربح محل 5 ريالات عن 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) 5 +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) 5 ×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جـ) 25 ÷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د) 25 –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إجابة  ب) 5×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uiExpand="1" build="p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16013" y="1143000"/>
            <a:ext cx="7215187" cy="4357688"/>
            <a:chOff x="1428728" y="1142984"/>
            <a:chExt cx="7215238" cy="4357718"/>
          </a:xfrm>
        </p:grpSpPr>
        <p:sp>
          <p:nvSpPr>
            <p:cNvPr id="3" name="Moon 2"/>
            <p:cNvSpPr/>
            <p:nvPr/>
          </p:nvSpPr>
          <p:spPr>
            <a:xfrm flipH="1">
              <a:off x="5572132" y="1142984"/>
              <a:ext cx="3071834" cy="4357718"/>
            </a:xfrm>
            <a:prstGeom prst="moon">
              <a:avLst/>
            </a:prstGeom>
            <a:gradFill flip="none" rotWithShape="1">
              <a:gsLst>
                <a:gs pos="0">
                  <a:srgbClr val="006666">
                    <a:tint val="66000"/>
                    <a:satMod val="160000"/>
                  </a:srgbClr>
                </a:gs>
                <a:gs pos="50000">
                  <a:srgbClr val="006666">
                    <a:tint val="44500"/>
                    <a:satMod val="160000"/>
                  </a:srgbClr>
                </a:gs>
                <a:gs pos="100000">
                  <a:srgbClr val="006666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428728" y="1142984"/>
              <a:ext cx="6715172" cy="4143404"/>
              <a:chOff x="1142976" y="1142984"/>
              <a:chExt cx="6715172" cy="4143404"/>
            </a:xfr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5" name="L-Shape 3"/>
              <p:cNvSpPr/>
              <p:nvPr/>
            </p:nvSpPr>
            <p:spPr>
              <a:xfrm>
                <a:off x="1142976" y="1142984"/>
                <a:ext cx="5357850" cy="4143404"/>
              </a:xfrm>
              <a:prstGeom prst="corner">
                <a:avLst/>
              </a:prstGeom>
              <a:grpFill/>
              <a:ln w="57150">
                <a:solidFill>
                  <a:schemeClr val="bg1">
                    <a:lumMod val="50000"/>
                  </a:schemeClr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Oval Callout 5"/>
              <p:cNvSpPr/>
              <p:nvPr/>
            </p:nvSpPr>
            <p:spPr>
              <a:xfrm>
                <a:off x="1357290" y="1428736"/>
                <a:ext cx="6500858" cy="3357586"/>
              </a:xfrm>
              <a:prstGeom prst="wedgeEllipseCallou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57150">
                <a:solidFill>
                  <a:schemeClr val="bg1">
                    <a:lumMod val="85000"/>
                  </a:schemeClr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58558" y="2512165"/>
            <a:ext cx="55721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581025" algn="l"/>
              </a:tabLst>
              <a:defRPr/>
            </a:pPr>
            <a:r>
              <a:rPr lang="ar-EG" sz="8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مراجعة تراكمية</a:t>
            </a:r>
            <a:endParaRPr lang="ar-EG" sz="8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84 - safe door clo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راجعة تراك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86141" y="323569"/>
            <a:ext cx="8572116" cy="63201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  <a:ln w="57150">
            <a:solidFill>
              <a:schemeClr val="accent2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7" name="TextBox 6"/>
          <p:cNvSpPr txBox="1"/>
          <p:nvPr/>
        </p:nvSpPr>
        <p:spPr>
          <a:xfrm>
            <a:off x="683568" y="737409"/>
            <a:ext cx="7746088" cy="13234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إذا كانت: أ= 3، </a:t>
            </a:r>
            <a:r>
              <a:rPr lang="ar-EG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</a:t>
            </a:r>
            <a:r>
              <a:rPr lang="ar-S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6، </a:t>
            </a:r>
            <a:r>
              <a:rPr lang="ar-EG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جـ</a:t>
            </a:r>
            <a:r>
              <a:rPr lang="ar-S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10، فاحسب قيمة كل عبارة مما يأتي: (الدرس 1-5)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423025" y="2762250"/>
            <a:ext cx="1389063" cy="1241425"/>
            <a:chOff x="899592" y="390178"/>
            <a:chExt cx="1389509" cy="1242656"/>
          </a:xfrm>
        </p:grpSpPr>
        <p:grpSp>
          <p:nvGrpSpPr>
            <p:cNvPr id="34823" name="Group 8"/>
            <p:cNvGrpSpPr>
              <a:grpSpLocks/>
            </p:cNvGrpSpPr>
            <p:nvPr/>
          </p:nvGrpSpPr>
          <p:grpSpPr bwMode="auto">
            <a:xfrm>
              <a:off x="899592" y="390178"/>
              <a:ext cx="1389509" cy="1215974"/>
              <a:chOff x="755576" y="390178"/>
              <a:chExt cx="1533525" cy="1215974"/>
            </a:xfrm>
          </p:grpSpPr>
          <p:pic>
            <p:nvPicPr>
              <p:cNvPr id="34825" name="Picture 10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5576" y="390178"/>
                <a:ext cx="1533525" cy="1181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914519" y="728699"/>
                <a:ext cx="1152128" cy="877453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FF33">
                      <a:tint val="66000"/>
                      <a:satMod val="160000"/>
                    </a:srgbClr>
                  </a:gs>
                  <a:gs pos="50000">
                    <a:srgbClr val="CCFF33">
                      <a:tint val="44500"/>
                      <a:satMod val="160000"/>
                    </a:srgbClr>
                  </a:gs>
                  <a:gs pos="100000">
                    <a:srgbClr val="CCFF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000" b="1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043608" y="801837"/>
              <a:ext cx="971922" cy="83099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25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43213" y="2852738"/>
            <a:ext cx="28082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ب - </a:t>
            </a:r>
            <a:r>
              <a:rPr lang="ar-EG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أ</a:t>
            </a:r>
            <a:endParaRPr lang="en-US" sz="7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24075" y="4541838"/>
            <a:ext cx="51403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solidFill>
                  <a:srgbClr val="0000FF"/>
                </a:solidFill>
              </a:rPr>
              <a:t>ب – أ = 6 – 3 </a:t>
            </a:r>
            <a:endParaRPr lang="en-US" sz="4800" dirty="0">
              <a:solidFill>
                <a:srgbClr val="0000FF"/>
              </a:solidFill>
            </a:endParaRPr>
          </a:p>
          <a:p>
            <a:pPr algn="ctr"/>
            <a:r>
              <a:rPr lang="ar-SA" sz="4800" b="1" dirty="0">
                <a:solidFill>
                  <a:srgbClr val="FF0000"/>
                </a:solidFill>
              </a:rPr>
              <a:t>	 = 3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ا كانت  أ= 3، ب = 6، جـ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14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 - 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ب – أ = 6 –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86141" y="323569"/>
            <a:ext cx="8572116" cy="63201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  <a:ln w="57150">
            <a:solidFill>
              <a:schemeClr val="accent2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7" name="TextBox 6"/>
          <p:cNvSpPr txBox="1"/>
          <p:nvPr/>
        </p:nvSpPr>
        <p:spPr>
          <a:xfrm>
            <a:off x="683568" y="737409"/>
            <a:ext cx="7746088" cy="13234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إذا كانت: </a:t>
            </a:r>
            <a:r>
              <a:rPr lang="ar-EG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</a:t>
            </a: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3، </a:t>
            </a:r>
            <a:r>
              <a:rPr lang="ar-EG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</a:t>
            </a:r>
            <a:r>
              <a:rPr lang="ar-S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6، </a:t>
            </a:r>
            <a:r>
              <a:rPr lang="ar-EG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جـ</a:t>
            </a:r>
            <a:r>
              <a:rPr lang="ar-S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10، فاحسب قيمة كل عبارة مما يأتي: (الدرس 1-5)</a:t>
            </a:r>
            <a:endParaRPr lang="ar-EG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567488" y="2762250"/>
            <a:ext cx="1389062" cy="1241425"/>
            <a:chOff x="899592" y="390178"/>
            <a:chExt cx="1389509" cy="1242656"/>
          </a:xfrm>
        </p:grpSpPr>
        <p:grpSp>
          <p:nvGrpSpPr>
            <p:cNvPr id="35847" name="Group 8"/>
            <p:cNvGrpSpPr>
              <a:grpSpLocks/>
            </p:cNvGrpSpPr>
            <p:nvPr/>
          </p:nvGrpSpPr>
          <p:grpSpPr bwMode="auto">
            <a:xfrm>
              <a:off x="899592" y="390178"/>
              <a:ext cx="1389509" cy="1215974"/>
              <a:chOff x="755576" y="390178"/>
              <a:chExt cx="1533525" cy="1215974"/>
            </a:xfrm>
          </p:grpSpPr>
          <p:pic>
            <p:nvPicPr>
              <p:cNvPr id="35849" name="Picture 10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5576" y="390178"/>
                <a:ext cx="1533525" cy="1181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914519" y="728699"/>
                <a:ext cx="1152128" cy="877453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FF33">
                      <a:tint val="66000"/>
                      <a:satMod val="160000"/>
                    </a:srgbClr>
                  </a:gs>
                  <a:gs pos="50000">
                    <a:srgbClr val="CCFF33">
                      <a:tint val="44500"/>
                      <a:satMod val="160000"/>
                    </a:srgbClr>
                  </a:gs>
                  <a:gs pos="100000">
                    <a:srgbClr val="CCFF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000" b="1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043608" y="801837"/>
              <a:ext cx="971922" cy="83099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26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43213" y="2852738"/>
            <a:ext cx="28082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7200" b="1" dirty="0">
                <a:latin typeface="Times New Roman" pitchFamily="18" charset="0"/>
                <a:cs typeface="Times New Roman" pitchFamily="18" charset="0"/>
              </a:rPr>
              <a:t>3جـ + أ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76375" y="4221163"/>
            <a:ext cx="58451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800" b="1" dirty="0">
                <a:solidFill>
                  <a:srgbClr val="0000FF"/>
                </a:solidFill>
              </a:rPr>
              <a:t>3ﺝ + أ = 3(10) + 3</a:t>
            </a:r>
            <a:endParaRPr lang="en-US" sz="4800" dirty="0">
              <a:solidFill>
                <a:srgbClr val="0000FF"/>
              </a:solidFill>
            </a:endParaRPr>
          </a:p>
          <a:p>
            <a:r>
              <a:rPr lang="ar-SA" sz="4800" b="1" dirty="0">
                <a:solidFill>
                  <a:srgbClr val="0000FF"/>
                </a:solidFill>
              </a:rPr>
              <a:t>	  = 30 + 3</a:t>
            </a:r>
            <a:endParaRPr lang="en-US" sz="4800" dirty="0">
              <a:solidFill>
                <a:srgbClr val="0000FF"/>
              </a:solidFill>
            </a:endParaRPr>
          </a:p>
          <a:p>
            <a:r>
              <a:rPr lang="ar-SA" sz="4800" b="1" dirty="0">
                <a:solidFill>
                  <a:srgbClr val="FF0000"/>
                </a:solidFill>
              </a:rPr>
              <a:t>	  = 33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14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جـ + 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ﺝ + أ = 3(10) +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30 +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86141" y="323569"/>
            <a:ext cx="8572116" cy="63201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  <a:ln w="57150">
            <a:solidFill>
              <a:schemeClr val="accent2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7" name="TextBox 6"/>
          <p:cNvSpPr txBox="1"/>
          <p:nvPr/>
        </p:nvSpPr>
        <p:spPr>
          <a:xfrm>
            <a:off x="683568" y="737409"/>
            <a:ext cx="7746088" cy="13234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إذا كانت: </a:t>
            </a:r>
            <a:r>
              <a:rPr lang="ar-EG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</a:t>
            </a: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3، </a:t>
            </a:r>
            <a:r>
              <a:rPr lang="ar-EG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</a:t>
            </a:r>
            <a:r>
              <a:rPr lang="ar-S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6، </a:t>
            </a:r>
            <a:r>
              <a:rPr lang="ar-EG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جـ</a:t>
            </a:r>
            <a:r>
              <a:rPr lang="ar-S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10، فاحسب قيمة كل عبارة مما يأتي: (الدرس 1-5)</a:t>
            </a:r>
            <a:endParaRPr lang="ar-EG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638925" y="2762250"/>
            <a:ext cx="1389063" cy="1241425"/>
            <a:chOff x="899592" y="390178"/>
            <a:chExt cx="1389509" cy="1242656"/>
          </a:xfrm>
        </p:grpSpPr>
        <p:grpSp>
          <p:nvGrpSpPr>
            <p:cNvPr id="36871" name="Group 8"/>
            <p:cNvGrpSpPr>
              <a:grpSpLocks/>
            </p:cNvGrpSpPr>
            <p:nvPr/>
          </p:nvGrpSpPr>
          <p:grpSpPr bwMode="auto">
            <a:xfrm>
              <a:off x="899592" y="390178"/>
              <a:ext cx="1389509" cy="1215974"/>
              <a:chOff x="755576" y="390178"/>
              <a:chExt cx="1533525" cy="1215974"/>
            </a:xfrm>
          </p:grpSpPr>
          <p:pic>
            <p:nvPicPr>
              <p:cNvPr id="36873" name="Picture 10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5576" y="390178"/>
                <a:ext cx="1533525" cy="1181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914519" y="728699"/>
                <a:ext cx="1152128" cy="877453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FF33">
                      <a:tint val="66000"/>
                      <a:satMod val="160000"/>
                    </a:srgbClr>
                  </a:gs>
                  <a:gs pos="50000">
                    <a:srgbClr val="CCFF33">
                      <a:tint val="44500"/>
                      <a:satMod val="160000"/>
                    </a:srgbClr>
                  </a:gs>
                  <a:gs pos="100000">
                    <a:srgbClr val="CCFF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000" b="1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043608" y="801837"/>
              <a:ext cx="971922" cy="83099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27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51050" y="2876550"/>
            <a:ext cx="42100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7200" b="1" dirty="0">
                <a:latin typeface="Times New Roman" pitchFamily="18" charset="0"/>
                <a:cs typeface="Times New Roman" pitchFamily="18" charset="0"/>
              </a:rPr>
              <a:t>ب جـ + 12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4213" y="4221163"/>
            <a:ext cx="72358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800" b="1" dirty="0">
                <a:solidFill>
                  <a:srgbClr val="0000FF"/>
                </a:solidFill>
              </a:rPr>
              <a:t>ب ﺝ + 12 = 6 × 10 + 12</a:t>
            </a:r>
            <a:endParaRPr lang="en-US" sz="4800" dirty="0">
              <a:solidFill>
                <a:srgbClr val="0000FF"/>
              </a:solidFill>
            </a:endParaRPr>
          </a:p>
          <a:p>
            <a:r>
              <a:rPr lang="ar-SA" sz="4800" b="1" dirty="0" smtClean="0">
                <a:solidFill>
                  <a:srgbClr val="0000FF"/>
                </a:solidFill>
              </a:rPr>
              <a:t>	       = 60 + 12</a:t>
            </a:r>
            <a:endParaRPr lang="en-US" sz="4800" dirty="0" smtClean="0">
              <a:solidFill>
                <a:srgbClr val="0000FF"/>
              </a:solidFill>
            </a:endParaRPr>
          </a:p>
          <a:p>
            <a:r>
              <a:rPr lang="ar-SA" sz="4800" b="1" dirty="0" smtClean="0">
                <a:solidFill>
                  <a:srgbClr val="FF0000"/>
                </a:solidFill>
              </a:rPr>
              <a:t>	       = 72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14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 جـ +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 ﺝ + 12 = 6 × 10 +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60 +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39750" y="115888"/>
            <a:ext cx="8135938" cy="6553200"/>
            <a:chOff x="539552" y="421649"/>
            <a:chExt cx="8136904" cy="6552727"/>
          </a:xfrm>
        </p:grpSpPr>
        <p:sp>
          <p:nvSpPr>
            <p:cNvPr id="3" name="Rectangle 2"/>
            <p:cNvSpPr/>
            <p:nvPr/>
          </p:nvSpPr>
          <p:spPr>
            <a:xfrm>
              <a:off x="3995936" y="692695"/>
              <a:ext cx="4680520" cy="628168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pic>
          <p:nvPicPr>
            <p:cNvPr id="37895" name="Picture 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447421">
              <a:off x="4503073" y="637673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6" name="Picture 4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447421">
              <a:off x="5871225" y="49365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7" name="Picture 5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447421">
              <a:off x="6972592" y="421649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8" name="Picture 6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447421">
              <a:off x="3084160" y="839521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9" name="Picture 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447421">
              <a:off x="1716008" y="98353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0" name="Picture 8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447421">
              <a:off x="542633" y="113593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Flowchart: Manual Input 9"/>
            <p:cNvSpPr/>
            <p:nvPr/>
          </p:nvSpPr>
          <p:spPr>
            <a:xfrm>
              <a:off x="539552" y="908719"/>
              <a:ext cx="7848872" cy="5705617"/>
            </a:xfrm>
            <a:prstGeom prst="flowChartManualInput">
              <a:avLst/>
            </a:prstGeom>
            <a:blipFill dpi="0" rotWithShape="1">
              <a:blip r:embed="rId6" cstate="print"/>
              <a:srcRect/>
              <a:stretch>
                <a:fillRect t="-5000" b="-10000"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16013" y="1844675"/>
            <a:ext cx="684053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/>
              <a:t>28– </a:t>
            </a:r>
            <a:r>
              <a:rPr lang="ar-EG" sz="4800" b="1" dirty="0">
                <a:solidFill>
                  <a:srgbClr val="0000FF"/>
                </a:solidFill>
              </a:rPr>
              <a:t>قرطاسية: </a:t>
            </a:r>
            <a:r>
              <a:rPr lang="ar-EG" sz="4800" b="1" dirty="0"/>
              <a:t>إذا كان ثمن الدفتر الواحد 5 ريالات، وثمن المسطرة 3 ريالات، فاكتب عبارة تمثل ثمن 3 دفاتر ومسطرتين ثم حُلها. </a:t>
            </a:r>
            <a:r>
              <a:rPr lang="ar-EG" sz="4800" dirty="0">
                <a:solidFill>
                  <a:srgbClr val="FF0000"/>
                </a:solidFill>
              </a:rPr>
              <a:t>(الدرس 1-4)</a:t>
            </a: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رطاسية  إذا كان ث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"/>
          <p:cNvGrpSpPr>
            <a:grpSpLocks/>
          </p:cNvGrpSpPr>
          <p:nvPr/>
        </p:nvGrpSpPr>
        <p:grpSpPr bwMode="auto">
          <a:xfrm>
            <a:off x="539750" y="115888"/>
            <a:ext cx="8135938" cy="6553200"/>
            <a:chOff x="539552" y="421649"/>
            <a:chExt cx="8136904" cy="6552727"/>
          </a:xfrm>
        </p:grpSpPr>
        <p:sp>
          <p:nvSpPr>
            <p:cNvPr id="3" name="Rectangle 2"/>
            <p:cNvSpPr/>
            <p:nvPr/>
          </p:nvSpPr>
          <p:spPr>
            <a:xfrm>
              <a:off x="3995936" y="692695"/>
              <a:ext cx="4680520" cy="628168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pic>
          <p:nvPicPr>
            <p:cNvPr id="38919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447421">
              <a:off x="4503073" y="637673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447421">
              <a:off x="5871225" y="49365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5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447421">
              <a:off x="6972592" y="421649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447421">
              <a:off x="3084160" y="839521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3" name="Picture 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447421">
              <a:off x="1716008" y="98353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447421">
              <a:off x="542633" y="113593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Flowchart: Manual Input 9"/>
            <p:cNvSpPr/>
            <p:nvPr/>
          </p:nvSpPr>
          <p:spPr>
            <a:xfrm>
              <a:off x="539552" y="908719"/>
              <a:ext cx="7848872" cy="5705617"/>
            </a:xfrm>
            <a:prstGeom prst="flowChartManualInput">
              <a:avLst/>
            </a:prstGeom>
            <a:blipFill dpi="0" rotWithShape="1">
              <a:blip r:embed="rId5" cstate="print"/>
              <a:srcRect/>
              <a:stretch>
                <a:fillRect t="-5000" b="-10000"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71550" y="3068638"/>
            <a:ext cx="68405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ثمن 3 دفاتر ومسطرتين </a:t>
            </a:r>
          </a:p>
          <a:p>
            <a:pPr algn="ctr"/>
            <a:r>
              <a:rPr lang="ar-SA" sz="4800" b="1" dirty="0" smtClean="0">
                <a:solidFill>
                  <a:srgbClr val="0000FF"/>
                </a:solidFill>
              </a:rPr>
              <a:t>3(5</a:t>
            </a:r>
            <a:r>
              <a:rPr lang="ar-SA" sz="4800" b="1" dirty="0">
                <a:solidFill>
                  <a:srgbClr val="0000FF"/>
                </a:solidFill>
              </a:rPr>
              <a:t>) + 2(3</a:t>
            </a:r>
            <a:r>
              <a:rPr lang="ar-SA" sz="4800" b="1" dirty="0" smtClean="0">
                <a:solidFill>
                  <a:srgbClr val="0000FF"/>
                </a:solidFill>
              </a:rPr>
              <a:t>)</a:t>
            </a:r>
            <a:br>
              <a:rPr lang="ar-SA" sz="4800" b="1" dirty="0" smtClean="0">
                <a:solidFill>
                  <a:srgbClr val="0000FF"/>
                </a:solidFill>
              </a:rPr>
            </a:br>
            <a:r>
              <a:rPr lang="ar-SA" sz="4800" b="1" dirty="0" smtClean="0">
                <a:solidFill>
                  <a:srgbClr val="0000FF"/>
                </a:solidFill>
              </a:rPr>
              <a:t>= </a:t>
            </a:r>
            <a:r>
              <a:rPr lang="ar-SA" sz="4800" b="1" dirty="0">
                <a:solidFill>
                  <a:srgbClr val="0000FF"/>
                </a:solidFill>
              </a:rPr>
              <a:t>15 + 6 = </a:t>
            </a:r>
            <a:r>
              <a:rPr lang="ar-SA" sz="4800" b="1" dirty="0">
                <a:solidFill>
                  <a:srgbClr val="FF0000"/>
                </a:solidFill>
              </a:rPr>
              <a:t>21 </a:t>
            </a:r>
            <a:r>
              <a:rPr lang="ar-SA" sz="4800" b="1" dirty="0" smtClean="0">
                <a:solidFill>
                  <a:srgbClr val="FF0000"/>
                </a:solidFill>
              </a:rPr>
              <a:t>ريالًا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ثمن 3 دفاتر ومسطرتين 3(5) + 2(3)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23850" y="549275"/>
            <a:ext cx="8640763" cy="5691188"/>
            <a:chOff x="323528" y="548680"/>
            <a:chExt cx="8640960" cy="5691286"/>
          </a:xfrm>
        </p:grpSpPr>
        <p:sp>
          <p:nvSpPr>
            <p:cNvPr id="3" name="Flowchart: Terminator 2"/>
            <p:cNvSpPr/>
            <p:nvPr/>
          </p:nvSpPr>
          <p:spPr>
            <a:xfrm>
              <a:off x="323528" y="1556792"/>
              <a:ext cx="8640960" cy="4683174"/>
            </a:xfrm>
            <a:prstGeom prst="flowChartTerminator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39946" name="Group 3"/>
            <p:cNvGrpSpPr>
              <a:grpSpLocks/>
            </p:cNvGrpSpPr>
            <p:nvPr/>
          </p:nvGrpSpPr>
          <p:grpSpPr bwMode="auto">
            <a:xfrm>
              <a:off x="599356" y="548680"/>
              <a:ext cx="7782229" cy="5256584"/>
              <a:chOff x="527348" y="548680"/>
              <a:chExt cx="7782229" cy="525658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15380" y="908720"/>
                <a:ext cx="7416824" cy="4824536"/>
              </a:xfrm>
              <a:prstGeom prst="roundRect">
                <a:avLst>
                  <a:gd name="adj" fmla="val 4332"/>
                </a:avLst>
              </a:prstGeom>
              <a:gradFill flip="none" rotWithShape="1">
                <a:gsLst>
                  <a:gs pos="0">
                    <a:srgbClr val="FF0066"/>
                  </a:gs>
                  <a:gs pos="50000">
                    <a:schemeClr val="bg1"/>
                  </a:gs>
                  <a:gs pos="100000">
                    <a:srgbClr val="FFCC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39950" name="Picture 5" descr="00522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004048" y="2658798"/>
                <a:ext cx="3305529" cy="3146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951" name="Picture 6" descr="00577.WM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27348" y="548680"/>
                <a:ext cx="1856587" cy="1866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03350" y="1052513"/>
            <a:ext cx="6553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/>
              <a:t>29– </a:t>
            </a:r>
            <a:r>
              <a:rPr lang="ar-EG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مساحة حديقة: </a:t>
            </a:r>
            <a:r>
              <a:rPr lang="ar-EG" sz="4800" b="1" dirty="0" smtClean="0"/>
              <a:t>لد</a:t>
            </a:r>
            <a:r>
              <a:rPr lang="ar-SA" sz="4800" b="1" dirty="0" smtClean="0"/>
              <a:t>ى</a:t>
            </a:r>
            <a:r>
              <a:rPr lang="ar-EG" sz="4800" b="1" dirty="0" smtClean="0"/>
              <a:t> </a:t>
            </a:r>
            <a:r>
              <a:rPr lang="ar-EG" sz="4800" b="1" dirty="0"/>
              <a:t>سلطان حديقة مساحتها </a:t>
            </a:r>
            <a:r>
              <a:rPr lang="ar-EG" sz="4800" b="1" baseline="30000" dirty="0"/>
              <a:t>2</a:t>
            </a:r>
            <a:r>
              <a:rPr lang="ar-EG" sz="4800" b="1" dirty="0"/>
              <a:t>5 م</a:t>
            </a:r>
            <a:r>
              <a:rPr lang="ar-EG" sz="4800" b="1" baseline="30000" dirty="0"/>
              <a:t>2</a:t>
            </a:r>
            <a:r>
              <a:rPr lang="ar-EG" sz="4800" b="1" dirty="0"/>
              <a:t>، فما قيمة </a:t>
            </a:r>
            <a:r>
              <a:rPr lang="ar-EG" sz="4800" b="1" baseline="30000" dirty="0"/>
              <a:t>2</a:t>
            </a:r>
            <a:r>
              <a:rPr lang="ar-EG" sz="4800" b="1" dirty="0"/>
              <a:t>5؟ </a:t>
            </a:r>
            <a:r>
              <a:rPr lang="ar-EG" sz="4800" b="1" dirty="0">
                <a:solidFill>
                  <a:srgbClr val="C00000"/>
                </a:solidFill>
              </a:rPr>
              <a:t>(الدرس 1-3)</a:t>
            </a:r>
          </a:p>
        </p:txBody>
      </p:sp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39941" name="Rectangle 3"/>
          <p:cNvSpPr>
            <a:spLocks noChangeArrowheads="1"/>
          </p:cNvSpPr>
          <p:nvPr/>
        </p:nvSpPr>
        <p:spPr bwMode="auto">
          <a:xfrm>
            <a:off x="0" y="266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981200" y="3886200"/>
            <a:ext cx="556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مساحة الحديقة = </a:t>
            </a:r>
            <a:r>
              <a:rPr lang="ar-EG" sz="48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4800" b="1" dirty="0" smtClean="0">
                <a:solidFill>
                  <a:srgbClr val="0000FF"/>
                </a:solidFill>
              </a:rPr>
              <a:t>5</a:t>
            </a:r>
          </a:p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 =5×5 =25</a:t>
            </a:r>
            <a:r>
              <a:rPr lang="ar-EG" sz="4800" b="1" dirty="0" smtClean="0"/>
              <a:t> </a:t>
            </a:r>
            <a:r>
              <a:rPr lang="ar-EG" sz="4800" b="1" dirty="0" smtClean="0">
                <a:solidFill>
                  <a:srgbClr val="0000FF"/>
                </a:solidFill>
              </a:rPr>
              <a:t>م</a:t>
            </a:r>
            <a:r>
              <a:rPr lang="ar-EG" sz="4800" b="1" baseline="30000" dirty="0" smtClean="0">
                <a:solidFill>
                  <a:srgbClr val="0000FF"/>
                </a:solidFill>
              </a:rPr>
              <a:t>2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440 - drum 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احة حدي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ساحة الحديقة =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5536" y="1935642"/>
            <a:ext cx="8391876" cy="2357454"/>
            <a:chOff x="3643306" y="714356"/>
            <a:chExt cx="4357718" cy="1714512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Rounded Rectangular Callout 2"/>
            <p:cNvSpPr/>
            <p:nvPr/>
          </p:nvSpPr>
          <p:spPr>
            <a:xfrm>
              <a:off x="3857620" y="714356"/>
              <a:ext cx="4000528" cy="1714512"/>
            </a:xfrm>
            <a:prstGeom prst="wedgeRoundRectCallou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Flowchart: Terminator 3"/>
            <p:cNvSpPr/>
            <p:nvPr/>
          </p:nvSpPr>
          <p:spPr>
            <a:xfrm>
              <a:off x="3643306" y="857232"/>
              <a:ext cx="4357718" cy="1428760"/>
            </a:xfrm>
            <a:prstGeom prst="flowChartTerminator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92927" y="2507146"/>
            <a:ext cx="72683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72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الاستعداد للدرس اللاحق</a:t>
            </a:r>
            <a:endParaRPr lang="en-US" sz="72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استعداد للدرس اللاح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"/>
          <p:cNvGraphicFramePr>
            <a:graphicFrameLocks noGrp="1"/>
          </p:cNvGraphicFramePr>
          <p:nvPr/>
        </p:nvGraphicFramePr>
        <p:xfrm>
          <a:off x="1447800" y="1615130"/>
          <a:ext cx="6096000" cy="379507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960430">
                <a:tc gridSpan="2">
                  <a:txBody>
                    <a:bodyPr/>
                    <a:lstStyle/>
                    <a:p>
                      <a:pPr algn="ctr" rtl="1"/>
                      <a:r>
                        <a:rPr lang="ar-EG" sz="4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إرشادات للتمارين</a:t>
                      </a:r>
                      <a:endParaRPr lang="ar-EG" sz="4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99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EG" sz="2800" dirty="0">
                        <a:cs typeface="Traditional Arabic" pitchFamily="2" charset="-78"/>
                      </a:endParaRPr>
                    </a:p>
                  </a:txBody>
                  <a:tcPr anchor="ctr"/>
                </a:tc>
              </a:tr>
              <a:tr h="2016132">
                <a:tc>
                  <a:txBody>
                    <a:bodyPr/>
                    <a:lstStyle/>
                    <a:p>
                      <a:pPr algn="ctr" rtl="1"/>
                      <a:endParaRPr lang="ar-EG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/>
                      <a:endParaRPr lang="ar-EG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/>
                      <a:endParaRPr lang="ar-EG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/>
                      <a:endParaRPr lang="ar-EG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/>
                      <a:endParaRPr lang="ar-EG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967288" y="2873375"/>
            <a:ext cx="19669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للتمارين</a:t>
            </a:r>
          </a:p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6 – 7 </a:t>
            </a:r>
          </a:p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8 – 11  </a:t>
            </a:r>
          </a:p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12, 13 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24050" y="2835275"/>
            <a:ext cx="19669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انظر الأمثلة </a:t>
            </a:r>
          </a:p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2 </a:t>
            </a:r>
          </a:p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3  </a:t>
            </a: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40013" y="476250"/>
            <a:ext cx="8064237" cy="5976938"/>
            <a:chOff x="539552" y="476672"/>
            <a:chExt cx="8064896" cy="5976664"/>
          </a:xfrm>
        </p:grpSpPr>
        <p:sp>
          <p:nvSpPr>
            <p:cNvPr id="3" name="Rectangle 2"/>
            <p:cNvSpPr/>
            <p:nvPr/>
          </p:nvSpPr>
          <p:spPr>
            <a:xfrm>
              <a:off x="1979712" y="476672"/>
              <a:ext cx="6624736" cy="410445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539552" y="692696"/>
              <a:ext cx="7920880" cy="5760640"/>
            </a:xfrm>
            <a:prstGeom prst="roundRect">
              <a:avLst>
                <a:gd name="adj" fmla="val 5367"/>
              </a:avLst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1066800"/>
            <a:ext cx="704215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/>
              <a:t>30– </a:t>
            </a:r>
            <a:r>
              <a:rPr lang="ar-EG" sz="4800" b="1" dirty="0">
                <a:solidFill>
                  <a:srgbClr val="0000FF"/>
                </a:solidFill>
              </a:rPr>
              <a:t>مهارة سابقة: </a:t>
            </a:r>
            <a:r>
              <a:rPr lang="ar-EG" sz="4800" b="1" dirty="0"/>
              <a:t>يبين الجدول المجاور ما وفره 4 طلاب في أحد الشهور، كم يزيد ما وفره سعود وحمد على ما وفره فيصل؟ استعمل الخطوات الأربع لحل المسألة. </a:t>
            </a:r>
            <a:r>
              <a:rPr lang="ar-EG" sz="4400" b="1" dirty="0">
                <a:solidFill>
                  <a:srgbClr val="FF0000"/>
                </a:solidFill>
              </a:rPr>
              <a:t>(الدرس 1-1)</a:t>
            </a:r>
            <a:r>
              <a:rPr lang="ar-EG" sz="4400" b="1" dirty="0"/>
              <a:t> </a:t>
            </a:r>
            <a:endParaRPr lang="ar-EG" sz="4800" b="1" dirty="0"/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81 - kick aluminum 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هارة سابقة  يبين الجد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3"/>
          <p:cNvGrpSpPr>
            <a:grpSpLocks/>
          </p:cNvGrpSpPr>
          <p:nvPr/>
        </p:nvGrpSpPr>
        <p:grpSpPr bwMode="auto">
          <a:xfrm>
            <a:off x="540013" y="476250"/>
            <a:ext cx="8064237" cy="5976938"/>
            <a:chOff x="539552" y="476672"/>
            <a:chExt cx="8064896" cy="5976664"/>
          </a:xfrm>
        </p:grpSpPr>
        <p:sp>
          <p:nvSpPr>
            <p:cNvPr id="15" name="Rectangle 14"/>
            <p:cNvSpPr/>
            <p:nvPr/>
          </p:nvSpPr>
          <p:spPr>
            <a:xfrm>
              <a:off x="1979712" y="476672"/>
              <a:ext cx="6624736" cy="410445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39552" y="692696"/>
              <a:ext cx="7920880" cy="5760640"/>
            </a:xfrm>
            <a:prstGeom prst="roundRect">
              <a:avLst>
                <a:gd name="adj" fmla="val 5367"/>
              </a:avLst>
            </a:prstGeom>
            <a:blipFill>
              <a:blip r:embed="rId11" cstate="print"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72221" y="404813"/>
          <a:ext cx="7128792" cy="604867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564396"/>
                <a:gridCol w="3564396"/>
              </a:tblGrid>
              <a:tr h="1008112">
                <a:tc gridSpan="2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33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solidFill>
                      <a:srgbClr val="990033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79712" y="548680"/>
            <a:ext cx="5184576" cy="76944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ما وفره عدد من الطلاب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03800" y="1484313"/>
            <a:ext cx="27368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FF00"/>
                </a:solidFill>
              </a:rPr>
              <a:t>الاسم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87450" y="1484313"/>
            <a:ext cx="31686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المبلغ (بالريال)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76825" y="2492375"/>
            <a:ext cx="2374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/>
              <a:t>سعود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47813" y="2492375"/>
            <a:ext cx="23764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/>
              <a:t>219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76825" y="3441700"/>
            <a:ext cx="2374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 smtClean="0"/>
              <a:t>تركي</a:t>
            </a:r>
            <a:endParaRPr lang="ar-EG" sz="54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47813" y="3441700"/>
            <a:ext cx="23764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/>
              <a:t>101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76825" y="4449763"/>
            <a:ext cx="2374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/>
              <a:t>حمد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47813" y="4449763"/>
            <a:ext cx="23764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/>
              <a:t>90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76825" y="5457825"/>
            <a:ext cx="2374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/>
              <a:t>فيصل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47813" y="5457825"/>
            <a:ext cx="23764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/>
              <a:t>73</a:t>
            </a: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82 - sports penalty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وفره عدد من ال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ا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بلغ (بالريال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سعو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تر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حم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فيصل ش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"/>
          <p:cNvGrpSpPr>
            <a:grpSpLocks/>
          </p:cNvGrpSpPr>
          <p:nvPr/>
        </p:nvGrpSpPr>
        <p:grpSpPr bwMode="auto">
          <a:xfrm>
            <a:off x="540013" y="476250"/>
            <a:ext cx="8064237" cy="5976938"/>
            <a:chOff x="539552" y="476672"/>
            <a:chExt cx="8064896" cy="5976664"/>
          </a:xfrm>
        </p:grpSpPr>
        <p:sp>
          <p:nvSpPr>
            <p:cNvPr id="3" name="Rectangle 2"/>
            <p:cNvSpPr/>
            <p:nvPr/>
          </p:nvSpPr>
          <p:spPr>
            <a:xfrm>
              <a:off x="1979712" y="476672"/>
              <a:ext cx="6624736" cy="410445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539552" y="692696"/>
              <a:ext cx="7920880" cy="5760640"/>
            </a:xfrm>
            <a:prstGeom prst="roundRect">
              <a:avLst>
                <a:gd name="adj" fmla="val 5367"/>
              </a:avLst>
            </a:prstGeom>
            <a:blipFill>
              <a:blip r:embed="rId7" cstate="print"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16013" y="2276475"/>
            <a:ext cx="6408737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>
                <a:solidFill>
                  <a:srgbClr val="FF0000"/>
                </a:solidFill>
              </a:rPr>
              <a:t>ما معطيات المسألة؟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ar-EG" sz="4400" b="1" dirty="0">
                <a:solidFill>
                  <a:srgbClr val="0000FF"/>
                </a:solidFill>
              </a:rPr>
              <a:t>جدول يبين ما وفره 4 طلاب في أحد </a:t>
            </a:r>
            <a:r>
              <a:rPr lang="ar-EG" sz="4400" b="1" dirty="0" smtClean="0">
                <a:solidFill>
                  <a:srgbClr val="0000FF"/>
                </a:solidFill>
              </a:rPr>
              <a:t>الشهور</a:t>
            </a:r>
            <a:r>
              <a:rPr lang="ar-SA" sz="4400" b="1" dirty="0" smtClean="0">
                <a:solidFill>
                  <a:srgbClr val="0000FF"/>
                </a:solidFill>
              </a:rPr>
              <a:t>.</a:t>
            </a:r>
            <a:endParaRPr lang="en-US" sz="4400" dirty="0">
              <a:solidFill>
                <a:srgbClr val="0000FF"/>
              </a:solidFill>
            </a:endParaRPr>
          </a:p>
          <a:p>
            <a:r>
              <a:rPr lang="ar-EG" sz="4400" b="1" dirty="0">
                <a:solidFill>
                  <a:srgbClr val="FF0000"/>
                </a:solidFill>
              </a:rPr>
              <a:t>المطلوب: </a:t>
            </a:r>
            <a:r>
              <a:rPr lang="ar-EG" sz="4400" b="1" dirty="0">
                <a:solidFill>
                  <a:srgbClr val="0000FF"/>
                </a:solidFill>
              </a:rPr>
              <a:t>كم يزيد ما وفره سعود وحمد على ما وفره فيصل؟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5748" y="908720"/>
            <a:ext cx="1210588" cy="1015663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افهم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cks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فه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جدول يبين ما وفره 4 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طلوب  كم يزيد ما وف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1"/>
          <p:cNvGrpSpPr>
            <a:grpSpLocks/>
          </p:cNvGrpSpPr>
          <p:nvPr/>
        </p:nvGrpSpPr>
        <p:grpSpPr bwMode="auto">
          <a:xfrm>
            <a:off x="540013" y="476250"/>
            <a:ext cx="8064237" cy="5976938"/>
            <a:chOff x="539552" y="476672"/>
            <a:chExt cx="8064896" cy="5976664"/>
          </a:xfrm>
        </p:grpSpPr>
        <p:sp>
          <p:nvSpPr>
            <p:cNvPr id="3" name="Rectangle 2"/>
            <p:cNvSpPr/>
            <p:nvPr/>
          </p:nvSpPr>
          <p:spPr>
            <a:xfrm>
              <a:off x="1979712" y="476672"/>
              <a:ext cx="6624736" cy="410445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539552" y="692696"/>
              <a:ext cx="7920880" cy="5760640"/>
            </a:xfrm>
            <a:prstGeom prst="roundRect">
              <a:avLst>
                <a:gd name="adj" fmla="val 5367"/>
              </a:avLst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8888" y="2414588"/>
            <a:ext cx="64087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0000FF"/>
                </a:solidFill>
              </a:rPr>
              <a:t>لإيجاد الفرق، </a:t>
            </a:r>
            <a:r>
              <a:rPr lang="ar-EG" sz="4400" b="1" dirty="0" smtClean="0">
                <a:solidFill>
                  <a:srgbClr val="0000FF"/>
                </a:solidFill>
              </a:rPr>
              <a:t>أجمع </a:t>
            </a:r>
            <a:r>
              <a:rPr lang="ar-EG" sz="4400" b="1" dirty="0">
                <a:solidFill>
                  <a:srgbClr val="0000FF"/>
                </a:solidFill>
              </a:rPr>
              <a:t>ما وفره سعود وحمد </a:t>
            </a:r>
            <a:r>
              <a:rPr lang="ar-EG" sz="4400" b="1" dirty="0" smtClean="0">
                <a:solidFill>
                  <a:srgbClr val="0000FF"/>
                </a:solidFill>
              </a:rPr>
              <a:t>وأطرح </a:t>
            </a:r>
            <a:r>
              <a:rPr lang="ar-EG" sz="4400" b="1" dirty="0">
                <a:solidFill>
                  <a:srgbClr val="0000FF"/>
                </a:solidFill>
              </a:rPr>
              <a:t>منه ما وفره </a:t>
            </a:r>
            <a:r>
              <a:rPr lang="ar-EG" sz="4400" b="1" dirty="0" smtClean="0">
                <a:solidFill>
                  <a:srgbClr val="0000FF"/>
                </a:solidFill>
              </a:rPr>
              <a:t>فيصل</a:t>
            </a:r>
            <a:r>
              <a:rPr lang="ar-SA" sz="4400" b="1" dirty="0" smtClean="0">
                <a:solidFill>
                  <a:srgbClr val="0000FF"/>
                </a:solidFill>
              </a:rPr>
              <a:t>.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37897" y="908720"/>
            <a:ext cx="1558440" cy="1015663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أخطط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ط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إيجاد الفرق، أجمع ما وف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1"/>
          <p:cNvGrpSpPr>
            <a:grpSpLocks/>
          </p:cNvGrpSpPr>
          <p:nvPr/>
        </p:nvGrpSpPr>
        <p:grpSpPr bwMode="auto">
          <a:xfrm>
            <a:off x="540013" y="476250"/>
            <a:ext cx="8064237" cy="5976938"/>
            <a:chOff x="539552" y="476672"/>
            <a:chExt cx="8064896" cy="5976664"/>
          </a:xfrm>
        </p:grpSpPr>
        <p:sp>
          <p:nvSpPr>
            <p:cNvPr id="3" name="Rectangle 2"/>
            <p:cNvSpPr/>
            <p:nvPr/>
          </p:nvSpPr>
          <p:spPr>
            <a:xfrm>
              <a:off x="1979712" y="476672"/>
              <a:ext cx="6624736" cy="410445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539552" y="692696"/>
              <a:ext cx="7920880" cy="5760640"/>
            </a:xfrm>
            <a:prstGeom prst="roundRect">
              <a:avLst>
                <a:gd name="adj" fmla="val 5367"/>
              </a:avLst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2057400"/>
            <a:ext cx="7543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EG" sz="4800" b="1" dirty="0" smtClean="0">
                <a:solidFill>
                  <a:srgbClr val="0000FF"/>
                </a:solidFill>
              </a:rPr>
              <a:t>مجموع ما وفره سعود وحمد</a:t>
            </a:r>
          </a:p>
          <a:p>
            <a:pPr>
              <a:lnSpc>
                <a:spcPct val="150000"/>
              </a:lnSpc>
            </a:pPr>
            <a:r>
              <a:rPr lang="ar-EG" sz="4800" b="1" dirty="0" smtClean="0">
                <a:solidFill>
                  <a:srgbClr val="0000FF"/>
                </a:solidFill>
              </a:rPr>
              <a:t>219 </a:t>
            </a:r>
            <a:r>
              <a:rPr lang="ar-EG" sz="4800" b="1" dirty="0">
                <a:solidFill>
                  <a:srgbClr val="0000FF"/>
                </a:solidFill>
              </a:rPr>
              <a:t>+ 90 = 309 </a:t>
            </a:r>
            <a:r>
              <a:rPr lang="ar-EG" sz="4800" b="1" dirty="0" smtClean="0">
                <a:solidFill>
                  <a:srgbClr val="0000FF"/>
                </a:solidFill>
              </a:rPr>
              <a:t>ريال</a:t>
            </a:r>
            <a:r>
              <a:rPr lang="ar-SA" sz="4800" b="1" dirty="0" err="1" smtClean="0">
                <a:solidFill>
                  <a:srgbClr val="0000FF"/>
                </a:solidFill>
              </a:rPr>
              <a:t>ات</a:t>
            </a:r>
            <a:r>
              <a:rPr lang="ar-EG" sz="4800" b="1" dirty="0" smtClean="0">
                <a:solidFill>
                  <a:srgbClr val="0000FF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ar-EG" sz="4800" b="1" dirty="0" smtClean="0">
                <a:solidFill>
                  <a:srgbClr val="0000FF"/>
                </a:solidFill>
              </a:rPr>
              <a:t>الفرق بين ما وفراه وما وفره سعود</a:t>
            </a:r>
            <a:endParaRPr lang="en-US" sz="48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ar-EG" sz="4800" b="1" dirty="0">
                <a:solidFill>
                  <a:srgbClr val="0000FF"/>
                </a:solidFill>
              </a:rPr>
              <a:t>309 – 73 = 236 </a:t>
            </a:r>
            <a:r>
              <a:rPr lang="ar-EG" sz="4800" b="1" dirty="0" smtClean="0">
                <a:solidFill>
                  <a:srgbClr val="0000FF"/>
                </a:solidFill>
              </a:rPr>
              <a:t>ريال</a:t>
            </a:r>
            <a:r>
              <a:rPr lang="ar-SA" sz="4800" b="1" dirty="0" err="1" smtClean="0">
                <a:solidFill>
                  <a:srgbClr val="0000FF"/>
                </a:solidFill>
              </a:rPr>
              <a:t>ًا</a:t>
            </a:r>
            <a:r>
              <a:rPr lang="ar-EG" sz="4800" b="1" dirty="0" smtClean="0">
                <a:solidFill>
                  <a:srgbClr val="0000FF"/>
                </a:solidFill>
              </a:rPr>
              <a:t>.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94753" y="908720"/>
            <a:ext cx="1101584" cy="1015663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أحل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جموع ما وفره سعود وحم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فرق بين ما وفراه وما وفره سعو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1"/>
          <p:cNvGrpSpPr>
            <a:grpSpLocks/>
          </p:cNvGrpSpPr>
          <p:nvPr/>
        </p:nvGrpSpPr>
        <p:grpSpPr bwMode="auto">
          <a:xfrm>
            <a:off x="540013" y="476250"/>
            <a:ext cx="8064237" cy="5976938"/>
            <a:chOff x="539552" y="476672"/>
            <a:chExt cx="8064896" cy="5976664"/>
          </a:xfrm>
        </p:grpSpPr>
        <p:sp>
          <p:nvSpPr>
            <p:cNvPr id="3" name="Rectangle 2"/>
            <p:cNvSpPr/>
            <p:nvPr/>
          </p:nvSpPr>
          <p:spPr>
            <a:xfrm>
              <a:off x="1979712" y="476672"/>
              <a:ext cx="6624736" cy="410445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539552" y="692696"/>
              <a:ext cx="7920880" cy="5760640"/>
            </a:xfrm>
            <a:prstGeom prst="roundRect">
              <a:avLst>
                <a:gd name="adj" fmla="val 5367"/>
              </a:avLst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" y="2057400"/>
            <a:ext cx="7391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 بما أن الفرق بين ما وفره (سعود وحمد) وما وفره فيصل</a:t>
            </a:r>
            <a:r>
              <a:rPr lang="ar-EG" sz="4800" b="1" dirty="0" smtClean="0"/>
              <a:t> 236</a:t>
            </a:r>
            <a:r>
              <a:rPr lang="ar-SA" sz="4800" b="1" dirty="0" smtClean="0"/>
              <a:t> ريالًا</a:t>
            </a:r>
            <a:r>
              <a:rPr lang="ar-EG" sz="4800" b="1" dirty="0" smtClean="0">
                <a:solidFill>
                  <a:srgbClr val="0000FF"/>
                </a:solidFill>
              </a:rPr>
              <a:t> </a:t>
            </a:r>
            <a:r>
              <a:rPr lang="ar-EG" sz="4800" b="1" dirty="0" smtClean="0"/>
              <a:t>+</a:t>
            </a:r>
            <a:r>
              <a:rPr lang="ar-EG" sz="4800" b="1" dirty="0" smtClean="0">
                <a:solidFill>
                  <a:srgbClr val="0000FF"/>
                </a:solidFill>
              </a:rPr>
              <a:t> ما وفره فيصل </a:t>
            </a:r>
            <a:r>
              <a:rPr lang="ar-EG" sz="4800" b="1" dirty="0" smtClean="0"/>
              <a:t>73</a:t>
            </a:r>
            <a:r>
              <a:rPr lang="ar-SA" sz="4800" b="1" dirty="0" smtClean="0"/>
              <a:t> ريالًا</a:t>
            </a:r>
            <a:r>
              <a:rPr lang="ar-EG" sz="4800" b="1" dirty="0" smtClean="0"/>
              <a:t> = 309</a:t>
            </a:r>
            <a:r>
              <a:rPr lang="ar-EG" sz="4800" b="1" dirty="0" smtClean="0">
                <a:solidFill>
                  <a:srgbClr val="0000FF"/>
                </a:solidFill>
              </a:rPr>
              <a:t>  ريالات وهو مجموع ما وفره (سعود وحمد) إذن</a:t>
            </a:r>
            <a:r>
              <a:rPr lang="ar-SA" sz="4800" b="1" dirty="0" smtClean="0">
                <a:solidFill>
                  <a:srgbClr val="0000FF"/>
                </a:solidFill>
              </a:rPr>
              <a:t>،</a:t>
            </a:r>
            <a:r>
              <a:rPr lang="ar-EG" sz="4800" b="1" dirty="0" smtClean="0">
                <a:solidFill>
                  <a:srgbClr val="0000FF"/>
                </a:solidFill>
              </a:rPr>
              <a:t> الإجابة صحيحة.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12862" y="908720"/>
            <a:ext cx="1683474" cy="1015663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أتحقق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ما أن الفرق  بين ما وف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143750" y="3214688"/>
            <a:ext cx="1428750" cy="1223962"/>
            <a:chOff x="6500826" y="1928802"/>
            <a:chExt cx="1428760" cy="1223970"/>
          </a:xfrm>
        </p:grpSpPr>
        <p:sp>
          <p:nvSpPr>
            <p:cNvPr id="12" name="32-Point Star 11"/>
            <p:cNvSpPr/>
            <p:nvPr/>
          </p:nvSpPr>
          <p:spPr>
            <a:xfrm>
              <a:off x="6581788" y="1928802"/>
              <a:ext cx="1347798" cy="1223970"/>
            </a:xfrm>
            <a:prstGeom prst="star32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cs typeface="Times New Roman" pitchFamily="18" charset="0"/>
              </a:endParaRPr>
            </a:p>
          </p:txBody>
        </p:sp>
        <p:sp>
          <p:nvSpPr>
            <p:cNvPr id="13" name="32-Point Star 12"/>
            <p:cNvSpPr/>
            <p:nvPr/>
          </p:nvSpPr>
          <p:spPr>
            <a:xfrm>
              <a:off x="6500826" y="1928802"/>
              <a:ext cx="1000132" cy="1000132"/>
            </a:xfrm>
            <a:prstGeom prst="star32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dirty="0">
                  <a:cs typeface="Times New Roman" pitchFamily="18" charset="0"/>
                </a:rPr>
                <a:t>6</a:t>
              </a: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85813" y="3071813"/>
          <a:ext cx="6096000" cy="328612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857356" y="4000504"/>
            <a:ext cx="928694" cy="642942"/>
          </a:xfrm>
          <a:prstGeom prst="rect">
            <a:avLst/>
          </a:prstGeom>
          <a:solidFill>
            <a:srgbClr val="CC33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7356" y="4857760"/>
            <a:ext cx="928694" cy="642942"/>
          </a:xfrm>
          <a:prstGeom prst="rect">
            <a:avLst/>
          </a:prstGeom>
          <a:solidFill>
            <a:srgbClr val="CC33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57356" y="5643578"/>
            <a:ext cx="928694" cy="642942"/>
          </a:xfrm>
          <a:prstGeom prst="rect">
            <a:avLst/>
          </a:prstGeom>
          <a:solidFill>
            <a:srgbClr val="CC33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1571625" y="3857625"/>
            <a:ext cx="1428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dirty="0">
                <a:latin typeface="Calibri" pitchFamily="34" charset="0"/>
                <a:cs typeface="Times New Roman" pitchFamily="18" charset="0"/>
              </a:rPr>
              <a:t>0</a:t>
            </a:r>
            <a:endParaRPr lang="ar-SA" sz="48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1571625" y="4741863"/>
            <a:ext cx="1428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dirty="0">
                <a:latin typeface="Calibri" pitchFamily="34" charset="0"/>
                <a:cs typeface="Times New Roman" pitchFamily="18" charset="0"/>
              </a:rPr>
              <a:t>4</a:t>
            </a:r>
            <a:endParaRPr lang="ar-SA" sz="48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1543050" y="5570538"/>
            <a:ext cx="1428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dirty="0">
                <a:latin typeface="Calibri" pitchFamily="34" charset="0"/>
                <a:cs typeface="Times New Roman" pitchFamily="18" charset="0"/>
              </a:rPr>
              <a:t>7</a:t>
            </a:r>
            <a:endParaRPr lang="ar-SA" sz="48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357688" y="3214688"/>
            <a:ext cx="2214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المدخلة (س)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57250" y="3214688"/>
            <a:ext cx="29289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المخرجة </a:t>
            </a:r>
            <a:r>
              <a:rPr lang="ar-EG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ar-S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س - 4</a:t>
            </a:r>
            <a:r>
              <a:rPr lang="ar-EG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ar-EG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643438" y="4000500"/>
            <a:ext cx="1500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dirty="0">
                <a:cs typeface="Times New Roman" pitchFamily="18" charset="0"/>
              </a:rPr>
              <a:t>4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500563" y="4786313"/>
            <a:ext cx="1571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dirty="0">
                <a:cs typeface="Times New Roman" pitchFamily="18" charset="0"/>
              </a:rPr>
              <a:t>8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572000" y="5643563"/>
            <a:ext cx="1500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dirty="0">
                <a:cs typeface="Times New Roman" pitchFamily="18" charset="0"/>
              </a:rPr>
              <a:t>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5786" y="642918"/>
            <a:ext cx="7215238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Times New Roman" pitchFamily="18" charset="0"/>
              </a:rPr>
              <a:t>املأ الفراغات في الجدولين الآتيين بالأعداد المناسبة:</a:t>
            </a: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ملأ الفراغات في الجدولين الآتيين بالأعد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دخلة (س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خرجةُ (س - 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" decel="50000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 ش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8 ش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" decel="50000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 ش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" decel="50000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 ش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143750" y="3214688"/>
            <a:ext cx="1428750" cy="1223962"/>
            <a:chOff x="6500826" y="1928802"/>
            <a:chExt cx="1428760" cy="1223970"/>
          </a:xfrm>
        </p:grpSpPr>
        <p:sp>
          <p:nvSpPr>
            <p:cNvPr id="12" name="32-Point Star 11"/>
            <p:cNvSpPr/>
            <p:nvPr/>
          </p:nvSpPr>
          <p:spPr>
            <a:xfrm>
              <a:off x="6581788" y="1928802"/>
              <a:ext cx="1347798" cy="1223970"/>
            </a:xfrm>
            <a:prstGeom prst="star32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cs typeface="Times New Roman" pitchFamily="18" charset="0"/>
              </a:endParaRPr>
            </a:p>
          </p:txBody>
        </p:sp>
        <p:sp>
          <p:nvSpPr>
            <p:cNvPr id="13" name="32-Point Star 12"/>
            <p:cNvSpPr/>
            <p:nvPr/>
          </p:nvSpPr>
          <p:spPr>
            <a:xfrm>
              <a:off x="6500826" y="1928802"/>
              <a:ext cx="1000132" cy="1000132"/>
            </a:xfrm>
            <a:prstGeom prst="star32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dirty="0">
                  <a:cs typeface="Times New Roman" pitchFamily="18" charset="0"/>
                </a:rPr>
                <a:t>7</a:t>
              </a: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85813" y="3071813"/>
          <a:ext cx="6096000" cy="328612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857356" y="4000504"/>
            <a:ext cx="928694" cy="642942"/>
          </a:xfrm>
          <a:prstGeom prst="rect">
            <a:avLst/>
          </a:prstGeom>
          <a:solidFill>
            <a:srgbClr val="CC33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7356" y="4857760"/>
            <a:ext cx="928694" cy="642942"/>
          </a:xfrm>
          <a:prstGeom prst="rect">
            <a:avLst/>
          </a:prstGeom>
          <a:solidFill>
            <a:srgbClr val="CC33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57356" y="5643578"/>
            <a:ext cx="928694" cy="642942"/>
          </a:xfrm>
          <a:prstGeom prst="rect">
            <a:avLst/>
          </a:prstGeom>
          <a:solidFill>
            <a:srgbClr val="CC33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1571625" y="3894138"/>
            <a:ext cx="1428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dirty="0">
                <a:latin typeface="Calibri" pitchFamily="34" charset="0"/>
                <a:cs typeface="Times New Roman" pitchFamily="18" charset="0"/>
              </a:rPr>
              <a:t>0</a:t>
            </a:r>
            <a:endParaRPr lang="ar-SA" sz="48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1571625" y="4830763"/>
            <a:ext cx="1428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dirty="0">
                <a:latin typeface="Calibri" pitchFamily="34" charset="0"/>
                <a:cs typeface="Times New Roman" pitchFamily="18" charset="0"/>
              </a:rPr>
              <a:t>1</a:t>
            </a:r>
            <a:endParaRPr lang="ar-SA" sz="48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1558925" y="5622925"/>
            <a:ext cx="1428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dirty="0">
                <a:latin typeface="Calibri" pitchFamily="34" charset="0"/>
                <a:cs typeface="Times New Roman" pitchFamily="18" charset="0"/>
              </a:rPr>
              <a:t>3</a:t>
            </a:r>
            <a:endParaRPr lang="ar-SA" sz="48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357688" y="3214688"/>
            <a:ext cx="2214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المدخلة (س)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57250" y="3214688"/>
            <a:ext cx="29289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المخرجة (س ÷3)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643438" y="4000500"/>
            <a:ext cx="1500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dirty="0">
                <a:cs typeface="Times New Roman" pitchFamily="18" charset="0"/>
              </a:rPr>
              <a:t>0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500563" y="4786313"/>
            <a:ext cx="1571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dirty="0">
                <a:cs typeface="Times New Roman" pitchFamily="18" charset="0"/>
              </a:rPr>
              <a:t>3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572000" y="5643563"/>
            <a:ext cx="1500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dirty="0">
                <a:cs typeface="Times New Roman" pitchFamily="18" charset="0"/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5786" y="642918"/>
            <a:ext cx="7215238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Times New Roman" pitchFamily="18" charset="0"/>
              </a:rPr>
              <a:t>املأ الفراغات في الجدولين الآتيين بالأعداد المناسبة:</a:t>
            </a: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دخلة (س)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خرجة (س ÷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  ش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 ش 6 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 ش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" decel="50000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 ش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 ش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1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" decel="50000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 ش6 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20" y="857232"/>
            <a:ext cx="8215370" cy="13234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Times New Roman" pitchFamily="18" charset="0"/>
              </a:rPr>
              <a:t>أوجد قاعدة الدالة الممثلة في كل من الجداول الآتية: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143750" y="3214688"/>
            <a:ext cx="1428750" cy="1223962"/>
            <a:chOff x="6500826" y="1928802"/>
            <a:chExt cx="1428760" cy="1223970"/>
          </a:xfrm>
        </p:grpSpPr>
        <p:sp>
          <p:nvSpPr>
            <p:cNvPr id="12" name="32-Point Star 11"/>
            <p:cNvSpPr/>
            <p:nvPr/>
          </p:nvSpPr>
          <p:spPr>
            <a:xfrm>
              <a:off x="6581788" y="1928802"/>
              <a:ext cx="1347798" cy="1223970"/>
            </a:xfrm>
            <a:prstGeom prst="star32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cs typeface="Times New Roman" pitchFamily="18" charset="0"/>
              </a:endParaRPr>
            </a:p>
          </p:txBody>
        </p:sp>
        <p:sp>
          <p:nvSpPr>
            <p:cNvPr id="13" name="32-Point Star 12"/>
            <p:cNvSpPr/>
            <p:nvPr/>
          </p:nvSpPr>
          <p:spPr>
            <a:xfrm>
              <a:off x="6500826" y="1928802"/>
              <a:ext cx="1000132" cy="1000132"/>
            </a:xfrm>
            <a:prstGeom prst="star32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dirty="0">
                  <a:cs typeface="Times New Roman" pitchFamily="18" charset="0"/>
                </a:rPr>
                <a:t>8</a:t>
              </a: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85813" y="3071813"/>
          <a:ext cx="6096000" cy="328612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28662" y="3214686"/>
            <a:ext cx="2571768" cy="6429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857250" y="3098800"/>
            <a:ext cx="26431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س + 2</a:t>
            </a:r>
            <a:endParaRPr lang="en-US" sz="4400" dirty="0">
              <a:solidFill>
                <a:srgbClr val="C00000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29125" y="3143250"/>
            <a:ext cx="2143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(س)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929188" y="4071938"/>
            <a:ext cx="1071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857750" y="4786313"/>
            <a:ext cx="114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14888" y="5643563"/>
            <a:ext cx="1357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52575" y="4000500"/>
            <a:ext cx="1571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643063" y="4857750"/>
            <a:ext cx="1357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752600" y="5643563"/>
            <a:ext cx="1214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وجد قاعدة الدالة الممثلة في كل من الجدا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(س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 ش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 ش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 ش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 ش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6 ش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8 ش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4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1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" decel="50000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س +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20" y="857232"/>
            <a:ext cx="8215370" cy="13234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Times New Roman" pitchFamily="18" charset="0"/>
              </a:rPr>
              <a:t>أوجد قاعدة الدالة الممثلة في كل من الجداول الآتية: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143750" y="3214688"/>
            <a:ext cx="1428750" cy="1223962"/>
            <a:chOff x="6500826" y="1928802"/>
            <a:chExt cx="1428760" cy="1223970"/>
          </a:xfrm>
        </p:grpSpPr>
        <p:sp>
          <p:nvSpPr>
            <p:cNvPr id="12" name="32-Point Star 11"/>
            <p:cNvSpPr/>
            <p:nvPr/>
          </p:nvSpPr>
          <p:spPr>
            <a:xfrm>
              <a:off x="6581788" y="1928802"/>
              <a:ext cx="1347798" cy="1223970"/>
            </a:xfrm>
            <a:prstGeom prst="star32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cs typeface="Times New Roman" pitchFamily="18" charset="0"/>
              </a:endParaRPr>
            </a:p>
          </p:txBody>
        </p:sp>
        <p:sp>
          <p:nvSpPr>
            <p:cNvPr id="13" name="32-Point Star 12"/>
            <p:cNvSpPr/>
            <p:nvPr/>
          </p:nvSpPr>
          <p:spPr>
            <a:xfrm>
              <a:off x="6500826" y="1928802"/>
              <a:ext cx="1000132" cy="1000132"/>
            </a:xfrm>
            <a:prstGeom prst="star32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dirty="0">
                  <a:cs typeface="Times New Roman" pitchFamily="18" charset="0"/>
                </a:rPr>
                <a:t>9</a:t>
              </a: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85813" y="3071813"/>
          <a:ext cx="6096000" cy="328612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28662" y="3214686"/>
            <a:ext cx="2571768" cy="6429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857250" y="3098800"/>
            <a:ext cx="26431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س - 5</a:t>
            </a:r>
            <a:endParaRPr lang="en-US" sz="4400" dirty="0">
              <a:solidFill>
                <a:srgbClr val="C00000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29125" y="3143250"/>
            <a:ext cx="2143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(س)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929188" y="4071938"/>
            <a:ext cx="1071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857750" y="4786313"/>
            <a:ext cx="114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643438" y="5643563"/>
            <a:ext cx="1357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52575" y="4000500"/>
            <a:ext cx="1571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643063" y="4857750"/>
            <a:ext cx="1357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57375" y="5643563"/>
            <a:ext cx="1214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(س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5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0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1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" decel="50000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س -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20" y="857232"/>
            <a:ext cx="8215370" cy="13234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Times New Roman" pitchFamily="18" charset="0"/>
              </a:rPr>
              <a:t>أوجد قاعدة الدالة الممثلة في كل من الجداول الآتية: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143750" y="3214688"/>
            <a:ext cx="1428750" cy="1223962"/>
            <a:chOff x="6500826" y="1928802"/>
            <a:chExt cx="1428760" cy="1223970"/>
          </a:xfrm>
        </p:grpSpPr>
        <p:sp>
          <p:nvSpPr>
            <p:cNvPr id="12" name="32-Point Star 11"/>
            <p:cNvSpPr/>
            <p:nvPr/>
          </p:nvSpPr>
          <p:spPr>
            <a:xfrm>
              <a:off x="6581788" y="1928802"/>
              <a:ext cx="1347798" cy="1223970"/>
            </a:xfrm>
            <a:prstGeom prst="star32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cs typeface="Times New Roman" pitchFamily="18" charset="0"/>
              </a:endParaRPr>
            </a:p>
          </p:txBody>
        </p:sp>
        <p:sp>
          <p:nvSpPr>
            <p:cNvPr id="13" name="32-Point Star 12"/>
            <p:cNvSpPr/>
            <p:nvPr/>
          </p:nvSpPr>
          <p:spPr>
            <a:xfrm>
              <a:off x="6500826" y="1928802"/>
              <a:ext cx="1000132" cy="1000132"/>
            </a:xfrm>
            <a:prstGeom prst="star32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400" dirty="0">
                  <a:cs typeface="Times New Roman" pitchFamily="18" charset="0"/>
                </a:rPr>
                <a:t>10</a:t>
              </a: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85813" y="3071813"/>
          <a:ext cx="6096000" cy="328612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531"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28662" y="3214686"/>
            <a:ext cx="2571768" cy="6429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857250" y="3098800"/>
            <a:ext cx="26431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5س</a:t>
            </a:r>
            <a:endParaRPr lang="en-US" sz="4400" dirty="0">
              <a:solidFill>
                <a:srgbClr val="C00000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29125" y="3143250"/>
            <a:ext cx="2143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(س)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929188" y="4071938"/>
            <a:ext cx="1071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857750" y="4786313"/>
            <a:ext cx="114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724400" y="5643563"/>
            <a:ext cx="1357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428750" y="4000500"/>
            <a:ext cx="1571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643063" y="4857750"/>
            <a:ext cx="1357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676400" y="5643563"/>
            <a:ext cx="1214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(س)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 ش 9 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0 ش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5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1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" decel="50000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</TotalTime>
  <Words>1303</Words>
  <Application>Microsoft Office PowerPoint</Application>
  <PresentationFormat>عرض على الشاشة (3:4)‏</PresentationFormat>
  <Paragraphs>240</Paragraphs>
  <Slides>45</Slides>
  <Notes>2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45</vt:i4>
      </vt:variant>
    </vt:vector>
  </HeadingPairs>
  <TitlesOfParts>
    <vt:vector size="46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– الصف السادس الابتدائي – الفصل الدراسي الأول – الفصل الأول</dc:title>
  <dc:subject>1 - 6 تابع الجبر: الدوال</dc:subject>
  <dc:creator>أ/ بندر الحازمي</dc:creator>
  <cp:keywords>حقيبة إنجاز المعلم والمعلمة</cp:keywords>
  <cp:lastModifiedBy>Work Server</cp:lastModifiedBy>
  <cp:revision>227</cp:revision>
  <dcterms:created xsi:type="dcterms:W3CDTF">2011-05-21T10:06:11Z</dcterms:created>
  <dcterms:modified xsi:type="dcterms:W3CDTF">2017-09-16T01:26:47Z</dcterms:modified>
</cp:coreProperties>
</file>