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88" r:id="rId3"/>
    <p:sldId id="289" r:id="rId4"/>
    <p:sldId id="256" r:id="rId5"/>
    <p:sldId id="258" r:id="rId6"/>
    <p:sldId id="259" r:id="rId7"/>
    <p:sldId id="265" r:id="rId8"/>
    <p:sldId id="264" r:id="rId9"/>
    <p:sldId id="260" r:id="rId10"/>
    <p:sldId id="262" r:id="rId11"/>
    <p:sldId id="261" r:id="rId12"/>
    <p:sldId id="263" r:id="rId13"/>
    <p:sldId id="266" r:id="rId14"/>
    <p:sldId id="267" r:id="rId15"/>
    <p:sldId id="268" r:id="rId16"/>
    <p:sldId id="271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69" r:id="rId32"/>
    <p:sldId id="286" r:id="rId33"/>
    <p:sldId id="285" r:id="rId34"/>
    <p:sldId id="287" r:id="rId35"/>
    <p:sldId id="290" r:id="rId36"/>
    <p:sldId id="291" r:id="rId37"/>
    <p:sldId id="295" r:id="rId38"/>
    <p:sldId id="292" r:id="rId39"/>
    <p:sldId id="293" r:id="rId40"/>
    <p:sldId id="294" r:id="rId41"/>
    <p:sldId id="299" r:id="rId42"/>
    <p:sldId id="296" r:id="rId43"/>
    <p:sldId id="297" r:id="rId44"/>
    <p:sldId id="298" r:id="rId4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ECB6"/>
    <a:srgbClr val="9BE5FF"/>
    <a:srgbClr val="AFEAFF"/>
    <a:srgbClr val="FFC1FF"/>
    <a:srgbClr val="FF8B8B"/>
    <a:srgbClr val="FF6969"/>
    <a:srgbClr val="4BD0FF"/>
    <a:srgbClr val="F9D6BF"/>
    <a:srgbClr val="B0DD7F"/>
    <a:srgbClr val="7CC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EE7094-FF81-406B-97D5-7ECD46D94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32F5D34-B8E6-4D10-AF8F-9DC330B56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30A0AC-B507-4A0A-B895-42661357C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371D-5D80-4DCD-820F-EAF794D89C1D}" type="datetimeFigureOut">
              <a:rPr lang="ar-SA" smtClean="0"/>
              <a:t>14/05/40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810322A-0D64-4310-B050-BB0265B9F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179011C-24D0-4464-AF53-B4F7F4841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3312-19A9-4515-A6E6-FEEE3A94E5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71144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CE3DA5-9F25-46EA-9D9B-51B93A66A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378A9A6-585F-4193-A483-56A3F5C63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BEFFB60-FB3E-4183-8070-180E8AC10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371D-5D80-4DCD-820F-EAF794D89C1D}" type="datetimeFigureOut">
              <a:rPr lang="ar-SA" smtClean="0"/>
              <a:t>14/05/40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B952F67-7418-4DEC-B15C-9337AB207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9F476A-E5C8-4109-ACA9-801B8B28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3312-19A9-4515-A6E6-FEEE3A94E5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624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0751FB-32A9-4815-9B08-D1C3B6D253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AE088D7-6AF1-401C-9900-C57C6EE12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49F1294-464A-4EBB-ACF3-9E60E05E0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371D-5D80-4DCD-820F-EAF794D89C1D}" type="datetimeFigureOut">
              <a:rPr lang="ar-SA" smtClean="0"/>
              <a:t>14/05/40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FCE8CE3-4898-448F-9DA8-20E9A5A4A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DFFB49-6C15-4CC4-A68C-D06E09A25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3312-19A9-4515-A6E6-FEEE3A94E5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781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6126D-91E3-4620-8792-824B664EC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1C81857-CA86-44ED-8177-A1367E12E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AB0D170-85ED-4ADB-8CCF-AEA6E865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371D-5D80-4DCD-820F-EAF794D89C1D}" type="datetimeFigureOut">
              <a:rPr lang="ar-SA" smtClean="0"/>
              <a:t>14/05/40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1B8C8C8-960D-4925-AC7B-CBF4CE3BA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1F74C5-4769-4E29-A1AB-450C3D9B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3312-19A9-4515-A6E6-FEEE3A94E5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7489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924087E-C4AF-46E8-80DD-1EF7CC538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47C18FE-BA38-4EE3-8093-6E1A0E3E8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617C0A-F499-455F-8F6E-95823116C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371D-5D80-4DCD-820F-EAF794D89C1D}" type="datetimeFigureOut">
              <a:rPr lang="ar-SA" smtClean="0"/>
              <a:t>14/05/40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2610AC9-D588-45AE-ABB4-3D2298C5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350EA04-ACDE-412F-9D82-4C990063E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3312-19A9-4515-A6E6-FEEE3A94E5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326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5ABAD1-7F36-4AAF-9D4A-3FE6D04D9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55E1BD-5271-48F2-A74A-0C79779B9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FAFC353-0E04-4C37-ACB3-A210B2C78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3D66E36-2794-4363-933E-99F36EB62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371D-5D80-4DCD-820F-EAF794D89C1D}" type="datetimeFigureOut">
              <a:rPr lang="ar-SA" smtClean="0"/>
              <a:t>14/05/40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DDD6366-6148-4E4B-9A6E-6A34D6CE7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604DB01-CC88-42FE-BBD6-3F3D962AF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3312-19A9-4515-A6E6-FEEE3A94E5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986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6E60E9-DD55-4742-B991-B181D7AFF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9AEB1B3-1625-48F0-8F80-8AEE1223E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215100F-9715-41CF-8810-74CE50BB7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BFF9345-642C-466E-873C-F5B34733C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072A62F-8736-4EDB-95D7-731A6FDC59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0A6048C-42D5-423B-AFD3-5134C07E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371D-5D80-4DCD-820F-EAF794D89C1D}" type="datetimeFigureOut">
              <a:rPr lang="ar-SA" smtClean="0"/>
              <a:t>14/05/40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2201C0A-E665-4124-BCAB-BEB444717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6158614-DCE9-445E-AB56-877FE639A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3312-19A9-4515-A6E6-FEEE3A94E5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655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05BCDF-5A1A-4D13-9297-586E53317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47E41C3-1A61-4407-95F2-0DC590DF4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371D-5D80-4DCD-820F-EAF794D89C1D}" type="datetimeFigureOut">
              <a:rPr lang="ar-SA" smtClean="0"/>
              <a:t>14/05/40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61B2A6D-265F-4D5D-92F2-B211874C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6D65FD3-CBFB-459C-8336-52DF54588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3312-19A9-4515-A6E6-FEEE3A94E5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641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55C0C31-326D-469C-B3B6-470EE9511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371D-5D80-4DCD-820F-EAF794D89C1D}" type="datetimeFigureOut">
              <a:rPr lang="ar-SA" smtClean="0"/>
              <a:t>14/05/40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C472CDA-1CEB-4BA9-B187-7EFF3E2CA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D7369AD-695B-4904-AE87-2993FE3AE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3312-19A9-4515-A6E6-FEEE3A94E5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636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B4767B3-A058-42D6-93A5-AF3CD923C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592BFA5-6D44-4C85-B130-F6C353E19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55CEF2F-7190-4276-A315-B9C62F5B1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F9E6A55-9996-4DA5-B94A-0B60E8F4F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371D-5D80-4DCD-820F-EAF794D89C1D}" type="datetimeFigureOut">
              <a:rPr lang="ar-SA" smtClean="0"/>
              <a:t>14/05/40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96D9FEA-0475-4341-8E31-338304B40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73C216D-0705-4279-9EC9-CF56A18A4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3312-19A9-4515-A6E6-FEEE3A94E5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286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C148A3E-F9FA-4CD7-9C51-DEB22495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E83708E-2070-4E9D-B57A-A8A02E112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ABCB13C-1648-484A-AA6F-BE1BFF3DF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5325EA-E083-4ACC-8642-1E88E3B28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371D-5D80-4DCD-820F-EAF794D89C1D}" type="datetimeFigureOut">
              <a:rPr lang="ar-SA" smtClean="0"/>
              <a:t>14/05/40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D17E040-1977-4CC8-8F62-B94D01A7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589A770-C6AF-4564-9918-C0132E381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3312-19A9-4515-A6E6-FEEE3A94E5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6219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538CF80-2216-4E2B-81BC-82D3459DB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3F94CAC-B53D-4585-9CFB-B67F3A144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5BDCF2-8187-4B9F-9892-FEB15BA72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2371D-5D80-4DCD-820F-EAF794D89C1D}" type="datetimeFigureOut">
              <a:rPr lang="ar-SA" smtClean="0"/>
              <a:t>14/05/40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3660A83-6E7A-458D-A052-6FD6E9A44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664248-8B8B-4A00-9E0D-C81F2BC9A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F3312-19A9-4515-A6E6-FEEE3A94E5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626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ØµÙØ±Ø© Ø°Ø§Øª ØµÙØ©">
            <a:extLst>
              <a:ext uri="{FF2B5EF4-FFF2-40B4-BE49-F238E27FC236}">
                <a16:creationId xmlns:a16="http://schemas.microsoft.com/office/drawing/2014/main" id="{A38A115E-807B-425A-BDEE-ABF5DB8001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06" y="0"/>
            <a:ext cx="122160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603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0EF4928-CF92-40A3-92AD-EB5F40DD85E7}"/>
              </a:ext>
            </a:extLst>
          </p:cNvPr>
          <p:cNvSpPr/>
          <p:nvPr/>
        </p:nvSpPr>
        <p:spPr>
          <a:xfrm>
            <a:off x="2418080" y="132080"/>
            <a:ext cx="9530080" cy="1778000"/>
          </a:xfrm>
          <a:prstGeom prst="rect">
            <a:avLst/>
          </a:prstGeom>
          <a:solidFill>
            <a:srgbClr val="FFF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حصيلتكـِ من المعلومات في مادة الاحياء فسري </a:t>
            </a:r>
          </a:p>
          <a:p>
            <a:pPr algn="ctr"/>
            <a:endParaRPr lang="ar-SA" sz="1600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DDF6C22-0C12-4081-BA30-71E5CEDD222D}"/>
              </a:ext>
            </a:extLst>
          </p:cNvPr>
          <p:cNvSpPr/>
          <p:nvPr/>
        </p:nvSpPr>
        <p:spPr>
          <a:xfrm>
            <a:off x="243840" y="132080"/>
            <a:ext cx="2042160" cy="17678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الربط بالخبرات السابقة </a:t>
            </a:r>
          </a:p>
          <a:p>
            <a:pPr algn="ctr"/>
            <a:r>
              <a:rPr lang="ar-SA" sz="28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مهارة التحليل </a:t>
            </a:r>
          </a:p>
          <a:p>
            <a:pPr algn="ctr"/>
            <a:endParaRPr lang="ar-SA" sz="105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F360011-60A5-448B-BE24-5625C6512FC0}"/>
              </a:ext>
            </a:extLst>
          </p:cNvPr>
          <p:cNvSpPr/>
          <p:nvPr/>
        </p:nvSpPr>
        <p:spPr>
          <a:xfrm>
            <a:off x="3972560" y="2113280"/>
            <a:ext cx="7975600" cy="1767840"/>
          </a:xfrm>
          <a:prstGeom prst="rect">
            <a:avLst/>
          </a:prstGeom>
          <a:solidFill>
            <a:srgbClr val="D2EC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فسري: </a:t>
            </a:r>
          </a:p>
          <a:p>
            <a:pPr algn="ctr"/>
            <a:r>
              <a:rPr lang="ar-SA" sz="44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سميت الغدد الصماء بهذا الاسم </a:t>
            </a:r>
          </a:p>
          <a:p>
            <a:pPr algn="ctr"/>
            <a:endParaRPr lang="ar-SA" sz="1600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85B6445-5748-4E22-B5A7-3541513257B9}"/>
              </a:ext>
            </a:extLst>
          </p:cNvPr>
          <p:cNvSpPr/>
          <p:nvPr/>
        </p:nvSpPr>
        <p:spPr>
          <a:xfrm>
            <a:off x="3972560" y="4084320"/>
            <a:ext cx="7975600" cy="22758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لأنها تصب افرازاتها (الهرمونات)في الدم مباشرة ثم يتم توزيعها إلى خلايا الجسم  </a:t>
            </a:r>
          </a:p>
          <a:p>
            <a:pPr algn="ctr"/>
            <a:r>
              <a:rPr lang="ar-SA" sz="1600" dirty="0"/>
              <a:t> </a:t>
            </a:r>
          </a:p>
        </p:txBody>
      </p:sp>
      <p:pic>
        <p:nvPicPr>
          <p:cNvPr id="1026" name="Picture 2" descr="ØµÙØ±Ø© Ø°Ø§Øª ØµÙØ©">
            <a:extLst>
              <a:ext uri="{FF2B5EF4-FFF2-40B4-BE49-F238E27FC236}">
                <a16:creationId xmlns:a16="http://schemas.microsoft.com/office/drawing/2014/main" id="{3A3EDACC-3C09-4132-A16A-363C39A58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2072640"/>
            <a:ext cx="3606800" cy="434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10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655B0FC-6DE3-429A-8200-04E8B7F55472}"/>
              </a:ext>
            </a:extLst>
          </p:cNvPr>
          <p:cNvSpPr/>
          <p:nvPr/>
        </p:nvSpPr>
        <p:spPr>
          <a:xfrm>
            <a:off x="2001519" y="44480"/>
            <a:ext cx="9977120" cy="1446550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اقرئي في كتابكـِ المقرر </a:t>
            </a:r>
            <a:r>
              <a:rPr lang="ar-SA" sz="44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ثم </a:t>
            </a:r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اختاري الإجابة الصحيحة </a:t>
            </a:r>
            <a:r>
              <a:rPr lang="ar-SA" sz="44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للتعريف الصحيح للهرمونات </a:t>
            </a:r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7993BD4-6944-4C14-A250-015274A58EB2}"/>
              </a:ext>
            </a:extLst>
          </p:cNvPr>
          <p:cNvSpPr/>
          <p:nvPr/>
        </p:nvSpPr>
        <p:spPr>
          <a:xfrm>
            <a:off x="345441" y="1843949"/>
            <a:ext cx="3124198" cy="3170099"/>
          </a:xfrm>
          <a:prstGeom prst="rect">
            <a:avLst/>
          </a:prstGeom>
          <a:solidFill>
            <a:srgbClr val="FFC1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1/مادة كيميائية تؤثر في خلايا وانسجة معينة لتعطي </a:t>
            </a:r>
            <a:r>
              <a:rPr lang="ar-SA" sz="4000" dirty="0" err="1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استجابه</a:t>
            </a:r>
            <a:r>
              <a:rPr lang="ar-SA" sz="40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محددة </a:t>
            </a:r>
            <a:endParaRPr lang="ar-SA" sz="40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1AB1E48-B1C6-47C6-BDD4-9477F9998FCC}"/>
              </a:ext>
            </a:extLst>
          </p:cNvPr>
          <p:cNvSpPr/>
          <p:nvPr/>
        </p:nvSpPr>
        <p:spPr>
          <a:xfrm>
            <a:off x="236221" y="301104"/>
            <a:ext cx="158495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مفاهيم كرتونية </a:t>
            </a:r>
            <a:endParaRPr lang="ar-SA" sz="32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فقاعة الكلام: مستطيلة 7">
            <a:extLst>
              <a:ext uri="{FF2B5EF4-FFF2-40B4-BE49-F238E27FC236}">
                <a16:creationId xmlns:a16="http://schemas.microsoft.com/office/drawing/2014/main" id="{19FF9025-A60F-4A99-9AA3-BAB3B2F1BD14}"/>
              </a:ext>
            </a:extLst>
          </p:cNvPr>
          <p:cNvSpPr/>
          <p:nvPr/>
        </p:nvSpPr>
        <p:spPr>
          <a:xfrm>
            <a:off x="8722361" y="1843950"/>
            <a:ext cx="3124198" cy="3170099"/>
          </a:xfrm>
          <a:prstGeom prst="wedgeRectCallout">
            <a:avLst>
              <a:gd name="adj1" fmla="val -13678"/>
              <a:gd name="adj2" fmla="val 61860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1/مادة كيميائية تفرز من كائنات وتؤثر  على استجابة كائنات حية أخرى</a:t>
            </a:r>
            <a:endParaRPr lang="ar-SA" sz="40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فقاعة الكلام: مستطيلة 8">
            <a:extLst>
              <a:ext uri="{FF2B5EF4-FFF2-40B4-BE49-F238E27FC236}">
                <a16:creationId xmlns:a16="http://schemas.microsoft.com/office/drawing/2014/main" id="{CE279B4C-A13F-4915-BCEF-E9492830587D}"/>
              </a:ext>
            </a:extLst>
          </p:cNvPr>
          <p:cNvSpPr/>
          <p:nvPr/>
        </p:nvSpPr>
        <p:spPr>
          <a:xfrm>
            <a:off x="4545331" y="1843950"/>
            <a:ext cx="3124198" cy="3170099"/>
          </a:xfrm>
          <a:prstGeom prst="wedgeRectCallout">
            <a:avLst>
              <a:gd name="adj1" fmla="val -17255"/>
              <a:gd name="adj2" fmla="val 61858"/>
            </a:avLst>
          </a:prstGeom>
          <a:solidFill>
            <a:srgbClr val="D2ECB6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1/مادة كيميائية تفرزها الخلايا لتقوم الأجسام الغريبة و الداخلة للجسم </a:t>
            </a:r>
            <a:endParaRPr lang="ar-SA" sz="40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uaGom: Pegatina oso y conejo hinchado # 9450793">
            <a:extLst>
              <a:ext uri="{FF2B5EF4-FFF2-40B4-BE49-F238E27FC236}">
                <a16:creationId xmlns:a16="http://schemas.microsoft.com/office/drawing/2014/main" id="{59B8B75E-9196-404F-8DFB-A16ACDEF3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18" b="95982" l="9653" r="89189">
                        <a14:foregroundMark x1="77220" y1="4911" x2="77220" y2="4911"/>
                        <a14:foregroundMark x1="27413" y1="4018" x2="27413" y2="4018"/>
                        <a14:foregroundMark x1="56757" y1="82589" x2="56757" y2="82589"/>
                        <a14:foregroundMark x1="56757" y1="82589" x2="58687" y2="95982"/>
                        <a14:foregroundMark x1="57915" y1="40625" x2="57915" y2="40625"/>
                        <a14:foregroundMark x1="40927" y1="43750" x2="40927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081" y="4724400"/>
            <a:ext cx="278891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ew post on thepurpleinternetprincess">
            <a:extLst>
              <a:ext uri="{FF2B5EF4-FFF2-40B4-BE49-F238E27FC236}">
                <a16:creationId xmlns:a16="http://schemas.microsoft.com/office/drawing/2014/main" id="{AEDD75A2-133D-47E4-9E46-BCDC289FD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3304" l="9914" r="89224">
                        <a14:foregroundMark x1="63793" y1="35268" x2="68534" y2="61607"/>
                        <a14:foregroundMark x1="68534" y1="61607" x2="65948" y2="85268"/>
                        <a14:foregroundMark x1="65948" y1="85268" x2="63793" y2="90625"/>
                        <a14:foregroundMark x1="37931" y1="38393" x2="34483" y2="84821"/>
                        <a14:foregroundMark x1="34483" y1="84821" x2="35776" y2="93304"/>
                        <a14:foregroundMark x1="49138" y1="27232" x2="49138" y2="27232"/>
                        <a14:foregroundMark x1="74569" y1="22768" x2="74569" y2="22768"/>
                        <a14:foregroundMark x1="78879" y1="24107" x2="78879" y2="24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680" y="4302760"/>
            <a:ext cx="2882265" cy="243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 ">
            <a:extLst>
              <a:ext uri="{FF2B5EF4-FFF2-40B4-BE49-F238E27FC236}">
                <a16:creationId xmlns:a16="http://schemas.microsoft.com/office/drawing/2014/main" id="{B1976F85-82A8-45DE-B756-2C80B4CE6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54" b="98974" l="7336" r="88803">
                        <a14:foregroundMark x1="56371" y1="10769" x2="36293" y2="8205"/>
                        <a14:foregroundMark x1="36293" y1="8205" x2="17375" y2="16410"/>
                        <a14:foregroundMark x1="17375" y1="16410" x2="8494" y2="40000"/>
                        <a14:foregroundMark x1="8494" y1="40000" x2="13514" y2="65128"/>
                        <a14:foregroundMark x1="13514" y1="65128" x2="33591" y2="72308"/>
                        <a14:foregroundMark x1="33591" y1="72308" x2="52896" y2="69231"/>
                        <a14:foregroundMark x1="52896" y1="69231" x2="60618" y2="45128"/>
                        <a14:foregroundMark x1="60618" y1="45128" x2="61776" y2="15897"/>
                        <a14:foregroundMark x1="11583" y1="11282" x2="11583" y2="11282"/>
                        <a14:foregroundMark x1="9266" y1="11282" x2="16602" y2="27692"/>
                        <a14:foregroundMark x1="20849" y1="78462" x2="37452" y2="92821"/>
                        <a14:foregroundMark x1="37452" y1="92821" x2="42085" y2="94359"/>
                        <a14:foregroundMark x1="18919" y1="96923" x2="48263" y2="99487"/>
                        <a14:foregroundMark x1="35907" y1="6154" x2="35907" y2="6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88" y="4724400"/>
            <a:ext cx="3201034" cy="200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BD250C95-DB7A-4DB6-A5BE-5F65EC085448}"/>
              </a:ext>
            </a:extLst>
          </p:cNvPr>
          <p:cNvSpPr/>
          <p:nvPr/>
        </p:nvSpPr>
        <p:spPr>
          <a:xfrm>
            <a:off x="142240" y="1727200"/>
            <a:ext cx="3738880" cy="5005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866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قوس كبير أيسر 7">
            <a:extLst>
              <a:ext uri="{FF2B5EF4-FFF2-40B4-BE49-F238E27FC236}">
                <a16:creationId xmlns:a16="http://schemas.microsoft.com/office/drawing/2014/main" id="{FF2F0662-1B08-4A41-A71B-EE92371C56ED}"/>
              </a:ext>
            </a:extLst>
          </p:cNvPr>
          <p:cNvSpPr/>
          <p:nvPr/>
        </p:nvSpPr>
        <p:spPr>
          <a:xfrm rot="5400000">
            <a:off x="5861050" y="-495300"/>
            <a:ext cx="469900" cy="394716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29473A7D-0E2B-4879-B367-931B06109556}"/>
              </a:ext>
            </a:extLst>
          </p:cNvPr>
          <p:cNvSpPr/>
          <p:nvPr/>
        </p:nvSpPr>
        <p:spPr>
          <a:xfrm>
            <a:off x="3347720" y="264160"/>
            <a:ext cx="5496560" cy="103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تصنف الهرمونات إلى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A2F1FD6-768B-439A-8B43-C69381D75E14}"/>
              </a:ext>
            </a:extLst>
          </p:cNvPr>
          <p:cNvSpPr/>
          <p:nvPr/>
        </p:nvSpPr>
        <p:spPr>
          <a:xfrm>
            <a:off x="6817360" y="1656080"/>
            <a:ext cx="4546600" cy="1036320"/>
          </a:xfrm>
          <a:prstGeom prst="rect">
            <a:avLst/>
          </a:prstGeom>
          <a:solidFill>
            <a:srgbClr val="D2EC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الهرمونات الستيرويدية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C137898-B9BE-4F44-B5A0-4193EB119E12}"/>
              </a:ext>
            </a:extLst>
          </p:cNvPr>
          <p:cNvSpPr/>
          <p:nvPr/>
        </p:nvSpPr>
        <p:spPr>
          <a:xfrm>
            <a:off x="1330960" y="1656080"/>
            <a:ext cx="4546600" cy="1036320"/>
          </a:xfrm>
          <a:prstGeom prst="rect">
            <a:avLst/>
          </a:prstGeom>
          <a:solidFill>
            <a:srgbClr val="D2EC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هرمونات الاحماض الأمينية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49F2010-4802-4D5C-B5AD-4D2FCE318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13" y="2773680"/>
            <a:ext cx="3631614" cy="40132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E0EA322-3670-48EC-8825-C41C3E84B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132" y="2773680"/>
            <a:ext cx="3719015" cy="408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3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77EC1E6-9C96-44D3-9FA5-B754BB8FF2BF}"/>
              </a:ext>
            </a:extLst>
          </p:cNvPr>
          <p:cNvSpPr/>
          <p:nvPr/>
        </p:nvSpPr>
        <p:spPr>
          <a:xfrm>
            <a:off x="6451599" y="1459925"/>
            <a:ext cx="5415279" cy="4524315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بالتعاون مع زميلاتكـِ في المجموعة اقرئي في كتابكـِ المقرر عن الهرمونات الستيرويدية وهرمونات الأحماض الأمينية ثم أكملي جدول المقارنة التالي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C0DC5B4-A87A-4D15-8B0A-17B6C0744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207040"/>
            <a:ext cx="5943600" cy="616328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8F73692-000E-42FF-AEB3-882213B33199}"/>
              </a:ext>
            </a:extLst>
          </p:cNvPr>
          <p:cNvSpPr/>
          <p:nvPr/>
        </p:nvSpPr>
        <p:spPr>
          <a:xfrm>
            <a:off x="6451598" y="339120"/>
            <a:ext cx="5415279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القراءة الموجهة ومهارة المقارنة </a:t>
            </a:r>
            <a:endParaRPr lang="ar-SA" sz="40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49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0730108-292F-40FD-8500-9C777588B19F}"/>
              </a:ext>
            </a:extLst>
          </p:cNvPr>
          <p:cNvSpPr/>
          <p:nvPr/>
        </p:nvSpPr>
        <p:spPr>
          <a:xfrm>
            <a:off x="3068320" y="48238"/>
            <a:ext cx="8966200" cy="646331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أكملي جدول المقارنة  بين نوعي الهرمونات</a:t>
            </a:r>
            <a:endParaRPr lang="ar-SA" sz="36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7BDAA26-7CEC-4059-A9B4-AA626A9119F3}"/>
              </a:ext>
            </a:extLst>
          </p:cNvPr>
          <p:cNvSpPr/>
          <p:nvPr/>
        </p:nvSpPr>
        <p:spPr>
          <a:xfrm>
            <a:off x="157480" y="79990"/>
            <a:ext cx="280416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مهارة المقارنة </a:t>
            </a:r>
            <a:endParaRPr lang="ar-SA" sz="36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0BCA0695-BF65-4107-8851-406C33BBC1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117362"/>
              </p:ext>
            </p:extLst>
          </p:nvPr>
        </p:nvGraphicFramePr>
        <p:xfrm>
          <a:off x="120000" y="746196"/>
          <a:ext cx="11952000" cy="6096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96000">
                  <a:extLst>
                    <a:ext uri="{9D8B030D-6E8A-4147-A177-3AD203B41FA5}">
                      <a16:colId xmlns:a16="http://schemas.microsoft.com/office/drawing/2014/main" val="1870839613"/>
                    </a:ext>
                  </a:extLst>
                </a:gridCol>
                <a:gridCol w="2987520">
                  <a:extLst>
                    <a:ext uri="{9D8B030D-6E8A-4147-A177-3AD203B41FA5}">
                      <a16:colId xmlns:a16="http://schemas.microsoft.com/office/drawing/2014/main" val="1561115541"/>
                    </a:ext>
                  </a:extLst>
                </a:gridCol>
                <a:gridCol w="1512480">
                  <a:extLst>
                    <a:ext uri="{9D8B030D-6E8A-4147-A177-3AD203B41FA5}">
                      <a16:colId xmlns:a16="http://schemas.microsoft.com/office/drawing/2014/main" val="879952900"/>
                    </a:ext>
                  </a:extLst>
                </a:gridCol>
                <a:gridCol w="3060000">
                  <a:extLst>
                    <a:ext uri="{9D8B030D-6E8A-4147-A177-3AD203B41FA5}">
                      <a16:colId xmlns:a16="http://schemas.microsoft.com/office/drawing/2014/main" val="133862561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1888975752"/>
                    </a:ext>
                  </a:extLst>
                </a:gridCol>
              </a:tblGrid>
              <a:tr h="218438">
                <a:tc rowSpan="6">
                  <a:txBody>
                    <a:bodyPr/>
                    <a:lstStyle/>
                    <a:p>
                      <a:pPr rtl="1"/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solidFill>
                            <a:sysClr val="windowText" lastClr="000000"/>
                          </a:solidFill>
                        </a:rPr>
                        <a:t>الهرمونات الستيرويدية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solidFill>
                            <a:sysClr val="windowText" lastClr="000000"/>
                          </a:solidFill>
                        </a:rPr>
                        <a:t>وجه المقارنة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24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solidFill>
                            <a:sysClr val="windowText" lastClr="000000"/>
                          </a:solidFill>
                        </a:rPr>
                        <a:t>هرمونات الأحماض الأمينية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rtl="1"/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2732624"/>
                  </a:ext>
                </a:extLst>
              </a:tr>
              <a:tr h="403578">
                <a:tc vMerge="1">
                  <a:txBody>
                    <a:bodyPr/>
                    <a:lstStyle/>
                    <a:p>
                      <a:pPr rtl="1"/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احماض أمينية  + دهون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التركيب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أحماض امينية فقط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9397866"/>
                  </a:ext>
                </a:extLst>
              </a:tr>
              <a:tr h="403578">
                <a:tc vMerge="1">
                  <a:txBody>
                    <a:bodyPr/>
                    <a:lstStyle/>
                    <a:p>
                      <a:pPr rtl="1"/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تذوب في الدهون وتنشر عبر الغشاء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النفاذية في الغشاء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تنفذ عبر مستقبلات خاصة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6389111"/>
                  </a:ext>
                </a:extLst>
              </a:tr>
              <a:tr h="403578">
                <a:tc vMerge="1">
                  <a:txBody>
                    <a:bodyPr/>
                    <a:lstStyle/>
                    <a:p>
                      <a:pPr rtl="1"/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داخلي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مكان المستقبل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خارجي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115325847"/>
                  </a:ext>
                </a:extLst>
              </a:tr>
              <a:tr h="403578">
                <a:tc vMerge="1">
                  <a:txBody>
                    <a:bodyPr/>
                    <a:lstStyle/>
                    <a:p>
                      <a:pPr rtl="1"/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يعمل الهرمون مع المستقبل بالارتباط بالـ</a:t>
                      </a:r>
                      <a:r>
                        <a:rPr lang="en-US" sz="2800" b="1" dirty="0"/>
                        <a:t>DNA </a:t>
                      </a:r>
                      <a:r>
                        <a:rPr lang="ar-SA" sz="2800" b="1" dirty="0"/>
                        <a:t>ويحفز بناء بروتينات معينة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طريقة العمل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يرتبط بالمستقبل على الغشاء يعمل على تنشيط إنزيم موجود داخل الغشاء لتحقيق الاستجابة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02935166"/>
                  </a:ext>
                </a:extLst>
              </a:tr>
              <a:tr h="403578">
                <a:tc vMerge="1">
                  <a:txBody>
                    <a:bodyPr/>
                    <a:lstStyle/>
                    <a:p>
                      <a:pPr rtl="1"/>
                      <a:endParaRPr lang="ar-SA" sz="2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الاستروجين </a:t>
                      </a:r>
                      <a:r>
                        <a:rPr lang="ar-SA" sz="2800" b="1" dirty="0" err="1"/>
                        <a:t>والتستوستورين</a:t>
                      </a:r>
                      <a:r>
                        <a:rPr lang="ar-SA" sz="2800" b="1" dirty="0"/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مثال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الانسولين وهرمونات النمو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 sz="2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655943968"/>
                  </a:ext>
                </a:extLst>
              </a:tr>
            </a:tbl>
          </a:graphicData>
        </a:graphic>
      </p:graphicFrame>
      <p:sp>
        <p:nvSpPr>
          <p:cNvPr id="6" name="مستطيل 5">
            <a:extLst>
              <a:ext uri="{FF2B5EF4-FFF2-40B4-BE49-F238E27FC236}">
                <a16:creationId xmlns:a16="http://schemas.microsoft.com/office/drawing/2014/main" id="{D9A653AA-F168-4402-B2E7-CF026D834BA7}"/>
              </a:ext>
            </a:extLst>
          </p:cNvPr>
          <p:cNvSpPr/>
          <p:nvPr/>
        </p:nvSpPr>
        <p:spPr>
          <a:xfrm>
            <a:off x="6969760" y="1747520"/>
            <a:ext cx="2783840" cy="38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6694FE6-3FCE-44DC-A909-E8262545594B}"/>
              </a:ext>
            </a:extLst>
          </p:cNvPr>
          <p:cNvSpPr/>
          <p:nvPr/>
        </p:nvSpPr>
        <p:spPr>
          <a:xfrm>
            <a:off x="2438400" y="1747520"/>
            <a:ext cx="2783840" cy="38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DD773A7-B519-42B6-B68B-24A5B4F34993}"/>
              </a:ext>
            </a:extLst>
          </p:cNvPr>
          <p:cNvSpPr/>
          <p:nvPr/>
        </p:nvSpPr>
        <p:spPr>
          <a:xfrm>
            <a:off x="6969760" y="2265680"/>
            <a:ext cx="2783840" cy="818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0BA556F-E91F-4A4F-9CAC-6F1F9D4731D2}"/>
              </a:ext>
            </a:extLst>
          </p:cNvPr>
          <p:cNvSpPr/>
          <p:nvPr/>
        </p:nvSpPr>
        <p:spPr>
          <a:xfrm>
            <a:off x="2407920" y="2263422"/>
            <a:ext cx="2783840" cy="818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2B413D6-30D1-477B-94B2-1F0C8450CD1B}"/>
              </a:ext>
            </a:extLst>
          </p:cNvPr>
          <p:cNvSpPr/>
          <p:nvPr/>
        </p:nvSpPr>
        <p:spPr>
          <a:xfrm>
            <a:off x="6969760" y="3246684"/>
            <a:ext cx="2783840" cy="38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0ADCF49-30B4-4956-8742-C52C781052B4}"/>
              </a:ext>
            </a:extLst>
          </p:cNvPr>
          <p:cNvSpPr/>
          <p:nvPr/>
        </p:nvSpPr>
        <p:spPr>
          <a:xfrm>
            <a:off x="2438400" y="3201528"/>
            <a:ext cx="2783840" cy="38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9C52167-73A9-4E7C-A1C3-07679EBA5B41}"/>
              </a:ext>
            </a:extLst>
          </p:cNvPr>
          <p:cNvSpPr/>
          <p:nvPr/>
        </p:nvSpPr>
        <p:spPr>
          <a:xfrm>
            <a:off x="6971680" y="4140200"/>
            <a:ext cx="2783840" cy="1661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10D280A-4EE7-4A00-AA4D-1D96C01F423F}"/>
              </a:ext>
            </a:extLst>
          </p:cNvPr>
          <p:cNvSpPr/>
          <p:nvPr/>
        </p:nvSpPr>
        <p:spPr>
          <a:xfrm>
            <a:off x="2438400" y="4202406"/>
            <a:ext cx="2865120" cy="1598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6B7FFBE-F7BF-448F-94BF-09267778F61E}"/>
              </a:ext>
            </a:extLst>
          </p:cNvPr>
          <p:cNvSpPr/>
          <p:nvPr/>
        </p:nvSpPr>
        <p:spPr>
          <a:xfrm>
            <a:off x="6969760" y="6014720"/>
            <a:ext cx="2783840" cy="72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D75D194-F109-4E97-AE2E-9E34250C4F17}"/>
              </a:ext>
            </a:extLst>
          </p:cNvPr>
          <p:cNvSpPr/>
          <p:nvPr/>
        </p:nvSpPr>
        <p:spPr>
          <a:xfrm>
            <a:off x="2407920" y="5961096"/>
            <a:ext cx="2783840" cy="774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197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آلية عمل الهرمونات الستيروئيدية { فيزيولوجيا }">
            <a:hlinkClick r:id="" action="ppaction://media"/>
            <a:extLst>
              <a:ext uri="{FF2B5EF4-FFF2-40B4-BE49-F238E27FC236}">
                <a16:creationId xmlns:a16="http://schemas.microsoft.com/office/drawing/2014/main" id="{64578632-AFC6-4A1D-A17C-CA49A117F8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152400"/>
            <a:ext cx="11404026" cy="6583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8D0D115-C10D-4E00-B484-849A7A6ADF4A}"/>
              </a:ext>
            </a:extLst>
          </p:cNvPr>
          <p:cNvSpPr/>
          <p:nvPr/>
        </p:nvSpPr>
        <p:spPr>
          <a:xfrm rot="5400000">
            <a:off x="8556391" y="3100469"/>
            <a:ext cx="66864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انقر هنا لمشاهدة آلية عمل الهرمونات الستيرويدية </a:t>
            </a:r>
          </a:p>
        </p:txBody>
      </p:sp>
    </p:spTree>
    <p:extLst>
      <p:ext uri="{BB962C8B-B14F-4D97-AF65-F5344CB8AC3E}">
        <p14:creationId xmlns:p14="http://schemas.microsoft.com/office/powerpoint/2010/main" val="200769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649C2BA-22F7-4736-BDE9-4FF1B1178964}"/>
              </a:ext>
            </a:extLst>
          </p:cNvPr>
          <p:cNvSpPr/>
          <p:nvPr/>
        </p:nvSpPr>
        <p:spPr>
          <a:xfrm>
            <a:off x="2082801" y="176558"/>
            <a:ext cx="7670800" cy="1323439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اكملي مخطط السبب والنتيجة التالي وذلك باختيار الكلمة المناسبة مما بين القوسين  </a:t>
            </a:r>
            <a:endParaRPr lang="ar-SA" sz="40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DF3D5FE8-CD4D-405E-943A-4DA98C6E7338}"/>
              </a:ext>
            </a:extLst>
          </p:cNvPr>
          <p:cNvSpPr/>
          <p:nvPr/>
        </p:nvSpPr>
        <p:spPr>
          <a:xfrm>
            <a:off x="264163" y="186719"/>
            <a:ext cx="16256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السبب والنتيجة</a:t>
            </a:r>
            <a:endParaRPr lang="ar-SA" sz="40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ÙØªÙØ¬Ø© Ø¨Ø­Ø« Ø§ÙØµÙØ± Ø¹Ù Ø§ÙØ³Ø¨Ø¨ ÙØ§ÙÙØªÙØ¬Ø©">
            <a:extLst>
              <a:ext uri="{FF2B5EF4-FFF2-40B4-BE49-F238E27FC236}">
                <a16:creationId xmlns:a16="http://schemas.microsoft.com/office/drawing/2014/main" id="{0C75FEB1-08BB-4DD9-B225-0E584E8A0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639" y="227358"/>
            <a:ext cx="2136137" cy="132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3DB0DE9-A62B-4720-B0D7-4A605DDD2D28}"/>
              </a:ext>
            </a:extLst>
          </p:cNvPr>
          <p:cNvSpPr/>
          <p:nvPr/>
        </p:nvSpPr>
        <p:spPr>
          <a:xfrm>
            <a:off x="5029200" y="1670080"/>
            <a:ext cx="6705597" cy="707886"/>
          </a:xfrm>
          <a:prstGeom prst="rect">
            <a:avLst/>
          </a:prstGeom>
          <a:solidFill>
            <a:srgbClr val="D2ECB6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بعد تناول وجبة غنية بالسكريات</a:t>
            </a:r>
            <a:endParaRPr lang="ar-SA" sz="40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697BED4-B61B-40AE-AD07-AA720972DB14}"/>
              </a:ext>
            </a:extLst>
          </p:cNvPr>
          <p:cNvSpPr/>
          <p:nvPr/>
        </p:nvSpPr>
        <p:spPr>
          <a:xfrm>
            <a:off x="5029199" y="3388856"/>
            <a:ext cx="670559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يفرز هرمون (الجلايكوجين ــــــــــ الأنسولين)</a:t>
            </a:r>
            <a:endParaRPr lang="ar-SA" sz="40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AE6A0AF-E26F-4561-9327-B004858832F9}"/>
              </a:ext>
            </a:extLst>
          </p:cNvPr>
          <p:cNvSpPr/>
          <p:nvPr/>
        </p:nvSpPr>
        <p:spPr>
          <a:xfrm>
            <a:off x="5029199" y="2517914"/>
            <a:ext cx="6705597" cy="707886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(يزداد  ــــــــــ يقل) مستوى السكر في الدم </a:t>
            </a:r>
            <a:endParaRPr lang="ar-SA" sz="40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6F5AEF3-88F2-45AC-AD98-47230011195A}"/>
              </a:ext>
            </a:extLst>
          </p:cNvPr>
          <p:cNvSpPr/>
          <p:nvPr/>
        </p:nvSpPr>
        <p:spPr>
          <a:xfrm>
            <a:off x="5029198" y="5143718"/>
            <a:ext cx="6705597" cy="707886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(يتوقف  ــــــــــ يزداد) افراز الانسولين  </a:t>
            </a:r>
            <a:endParaRPr lang="ar-SA" sz="40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8AFAC8E-8E9E-48BE-A778-DB1C0CF633D7}"/>
              </a:ext>
            </a:extLst>
          </p:cNvPr>
          <p:cNvSpPr/>
          <p:nvPr/>
        </p:nvSpPr>
        <p:spPr>
          <a:xfrm>
            <a:off x="5029199" y="4285754"/>
            <a:ext cx="6705597" cy="707886"/>
          </a:xfrm>
          <a:prstGeom prst="rect">
            <a:avLst/>
          </a:prstGeom>
          <a:solidFill>
            <a:srgbClr val="F9D6B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(يزداد  ــــــــــ يقل) مستوى السكر في الدم </a:t>
            </a:r>
            <a:endParaRPr lang="ar-SA" sz="40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5AD5650-F722-4CF1-9282-2F2A0DFD4C28}"/>
              </a:ext>
            </a:extLst>
          </p:cNvPr>
          <p:cNvSpPr/>
          <p:nvPr/>
        </p:nvSpPr>
        <p:spPr>
          <a:xfrm>
            <a:off x="5029198" y="6032192"/>
            <a:ext cx="6705597" cy="707886"/>
          </a:xfrm>
          <a:prstGeom prst="rect">
            <a:avLst/>
          </a:prstGeom>
          <a:solidFill>
            <a:srgbClr val="D2ECB6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(يقل ــــــــــ يزداد) مستوى السكر في الدم </a:t>
            </a:r>
            <a:endParaRPr lang="ar-SA" sz="40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 descr="ÙØªÙØ¬Ø© Ø¨Ø­Ø« Ø§ÙØµÙØ± Ø¹Ù âªA person eating sweets CLIPARTâ¬â">
            <a:extLst>
              <a:ext uri="{FF2B5EF4-FFF2-40B4-BE49-F238E27FC236}">
                <a16:creationId xmlns:a16="http://schemas.microsoft.com/office/drawing/2014/main" id="{671AD2C8-3DE2-444C-8963-0BF7F878D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79" y="1593355"/>
            <a:ext cx="4419597" cy="504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سهم: لأسفل 3">
            <a:extLst>
              <a:ext uri="{FF2B5EF4-FFF2-40B4-BE49-F238E27FC236}">
                <a16:creationId xmlns:a16="http://schemas.microsoft.com/office/drawing/2014/main" id="{0091A140-8E2F-4141-8AFD-0317AD2DB45B}"/>
              </a:ext>
            </a:extLst>
          </p:cNvPr>
          <p:cNvSpPr/>
          <p:nvPr/>
        </p:nvSpPr>
        <p:spPr>
          <a:xfrm>
            <a:off x="8381996" y="2310714"/>
            <a:ext cx="484632" cy="34554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سهم: لأسفل 13">
            <a:extLst>
              <a:ext uri="{FF2B5EF4-FFF2-40B4-BE49-F238E27FC236}">
                <a16:creationId xmlns:a16="http://schemas.microsoft.com/office/drawing/2014/main" id="{1D8D516B-0012-4CFA-B113-9CF9E80D6AFC}"/>
              </a:ext>
            </a:extLst>
          </p:cNvPr>
          <p:cNvSpPr/>
          <p:nvPr/>
        </p:nvSpPr>
        <p:spPr>
          <a:xfrm>
            <a:off x="8381996" y="3216085"/>
            <a:ext cx="484632" cy="34554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سهم: لأسفل 14">
            <a:extLst>
              <a:ext uri="{FF2B5EF4-FFF2-40B4-BE49-F238E27FC236}">
                <a16:creationId xmlns:a16="http://schemas.microsoft.com/office/drawing/2014/main" id="{26F5BAC2-D1BA-40D2-8101-90FF4287D0D6}"/>
              </a:ext>
            </a:extLst>
          </p:cNvPr>
          <p:cNvSpPr/>
          <p:nvPr/>
        </p:nvSpPr>
        <p:spPr>
          <a:xfrm>
            <a:off x="8381996" y="4084115"/>
            <a:ext cx="484632" cy="34554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سهم: لأسفل 15">
            <a:extLst>
              <a:ext uri="{FF2B5EF4-FFF2-40B4-BE49-F238E27FC236}">
                <a16:creationId xmlns:a16="http://schemas.microsoft.com/office/drawing/2014/main" id="{2225DCB2-C5D9-4718-A6B9-D39AC2971A2E}"/>
              </a:ext>
            </a:extLst>
          </p:cNvPr>
          <p:cNvSpPr/>
          <p:nvPr/>
        </p:nvSpPr>
        <p:spPr>
          <a:xfrm>
            <a:off x="8381996" y="4949369"/>
            <a:ext cx="484632" cy="34554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سهم: لأسفل 16">
            <a:extLst>
              <a:ext uri="{FF2B5EF4-FFF2-40B4-BE49-F238E27FC236}">
                <a16:creationId xmlns:a16="http://schemas.microsoft.com/office/drawing/2014/main" id="{9F7AC641-0DBD-457E-88B2-0D381977F1F7}"/>
              </a:ext>
            </a:extLst>
          </p:cNvPr>
          <p:cNvSpPr/>
          <p:nvPr/>
        </p:nvSpPr>
        <p:spPr>
          <a:xfrm>
            <a:off x="8381996" y="5804103"/>
            <a:ext cx="484632" cy="34554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9E54F8BF-FA95-4ACC-AF46-1851B46261C6}"/>
              </a:ext>
            </a:extLst>
          </p:cNvPr>
          <p:cNvSpPr/>
          <p:nvPr/>
        </p:nvSpPr>
        <p:spPr>
          <a:xfrm>
            <a:off x="10251440" y="2552932"/>
            <a:ext cx="1107440" cy="6260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F62A079F-3362-4FE7-91C2-B588FE5E66E7}"/>
              </a:ext>
            </a:extLst>
          </p:cNvPr>
          <p:cNvSpPr/>
          <p:nvPr/>
        </p:nvSpPr>
        <p:spPr>
          <a:xfrm>
            <a:off x="5140960" y="3424942"/>
            <a:ext cx="1747520" cy="6260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9A154027-4BC7-44CC-837E-FB3AA24636F2}"/>
              </a:ext>
            </a:extLst>
          </p:cNvPr>
          <p:cNvSpPr/>
          <p:nvPr/>
        </p:nvSpPr>
        <p:spPr>
          <a:xfrm>
            <a:off x="9267951" y="4332562"/>
            <a:ext cx="678688" cy="6260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A65BF538-7FBA-445E-A855-C720192C562B}"/>
              </a:ext>
            </a:extLst>
          </p:cNvPr>
          <p:cNvSpPr/>
          <p:nvPr/>
        </p:nvSpPr>
        <p:spPr>
          <a:xfrm>
            <a:off x="9611360" y="5182652"/>
            <a:ext cx="1483360" cy="6260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7188AB43-71D7-4462-98A5-09A8AF84CA6E}"/>
              </a:ext>
            </a:extLst>
          </p:cNvPr>
          <p:cNvSpPr/>
          <p:nvPr/>
        </p:nvSpPr>
        <p:spPr>
          <a:xfrm>
            <a:off x="9267949" y="6073102"/>
            <a:ext cx="849883" cy="6260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204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F7107239-8605-4653-92DC-B0144AA0FED0}"/>
              </a:ext>
            </a:extLst>
          </p:cNvPr>
          <p:cNvSpPr/>
          <p:nvPr/>
        </p:nvSpPr>
        <p:spPr>
          <a:xfrm>
            <a:off x="7955280" y="282367"/>
            <a:ext cx="3911594" cy="4401205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ان ما قد ناقشنه سابقا يعد مثال على التغذية الراجعة السلبية في الهرمونات حيث يرجع النظام إلى نقطة البداية فما أهمية التغذية الراجعة للجسم  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6E29F75-FF29-4946-A109-026B9D4ED738}"/>
              </a:ext>
            </a:extLst>
          </p:cNvPr>
          <p:cNvSpPr/>
          <p:nvPr/>
        </p:nvSpPr>
        <p:spPr>
          <a:xfrm>
            <a:off x="7955280" y="4966127"/>
            <a:ext cx="3911594" cy="1323439"/>
          </a:xfrm>
          <a:prstGeom prst="rect">
            <a:avLst/>
          </a:prstGeom>
          <a:solidFill>
            <a:srgbClr val="D2ECB6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للحفاظ على الاتزان الداخلي للجسم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452C045-FBD8-4F4D-9733-5E39D5310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75" y="150286"/>
            <a:ext cx="7423858" cy="63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2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42114BDC-4705-4611-A231-62D6BE463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269148"/>
            <a:ext cx="6033135" cy="648456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FCD51A7-1DBD-45C5-A227-B6D0288408DE}"/>
              </a:ext>
            </a:extLst>
          </p:cNvPr>
          <p:cNvSpPr/>
          <p:nvPr/>
        </p:nvSpPr>
        <p:spPr>
          <a:xfrm>
            <a:off x="9601200" y="1654523"/>
            <a:ext cx="2306317" cy="5016758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اكملي كتابة البيانات الناقصة على الرسم التالي لنتعرف على مكونات جهاز الغدد الصماء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E3AF1BD-F546-4F51-AD93-866790755CF2}"/>
              </a:ext>
            </a:extLst>
          </p:cNvPr>
          <p:cNvSpPr/>
          <p:nvPr/>
        </p:nvSpPr>
        <p:spPr>
          <a:xfrm>
            <a:off x="9601199" y="186719"/>
            <a:ext cx="2306317" cy="1323439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استراتيجية التركيب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8453C8A-F878-46DA-9273-945DB8328670}"/>
              </a:ext>
            </a:extLst>
          </p:cNvPr>
          <p:cNvSpPr/>
          <p:nvPr/>
        </p:nvSpPr>
        <p:spPr>
          <a:xfrm>
            <a:off x="386080" y="1585554"/>
            <a:ext cx="2631437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الغدة الصنوبرية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B1F6E95-E434-40B4-A3DE-01904BA39FCE}"/>
              </a:ext>
            </a:extLst>
          </p:cNvPr>
          <p:cNvSpPr/>
          <p:nvPr/>
        </p:nvSpPr>
        <p:spPr>
          <a:xfrm>
            <a:off x="386079" y="2275624"/>
            <a:ext cx="2631437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الغدة النخامية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43A4550-3E29-4E6D-9383-452C4A088093}"/>
              </a:ext>
            </a:extLst>
          </p:cNvPr>
          <p:cNvSpPr/>
          <p:nvPr/>
        </p:nvSpPr>
        <p:spPr>
          <a:xfrm>
            <a:off x="412756" y="4366077"/>
            <a:ext cx="2631437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الغدة الدرقية والجار درقية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792C04C-F84B-4752-B8B8-D4CE08D8E3B6}"/>
              </a:ext>
            </a:extLst>
          </p:cNvPr>
          <p:cNvSpPr/>
          <p:nvPr/>
        </p:nvSpPr>
        <p:spPr>
          <a:xfrm>
            <a:off x="386079" y="2988210"/>
            <a:ext cx="2631437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الغدة الكظرية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7B842A5-983C-40AB-8B11-D3625BD1E4B1}"/>
              </a:ext>
            </a:extLst>
          </p:cNvPr>
          <p:cNvSpPr/>
          <p:nvPr/>
        </p:nvSpPr>
        <p:spPr>
          <a:xfrm>
            <a:off x="386077" y="5504850"/>
            <a:ext cx="2631437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البنكرياس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A833227-0B3B-4C93-A149-3DFE3829D38C}"/>
              </a:ext>
            </a:extLst>
          </p:cNvPr>
          <p:cNvSpPr/>
          <p:nvPr/>
        </p:nvSpPr>
        <p:spPr>
          <a:xfrm>
            <a:off x="386077" y="801703"/>
            <a:ext cx="2631437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المبيض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CBC135A-E971-4CDC-AEEF-FECDEFCC949C}"/>
              </a:ext>
            </a:extLst>
          </p:cNvPr>
          <p:cNvSpPr/>
          <p:nvPr/>
        </p:nvSpPr>
        <p:spPr>
          <a:xfrm>
            <a:off x="386078" y="3700796"/>
            <a:ext cx="2631437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الخصيتان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CA924EF-D60E-4671-A0F1-032F3514071D}"/>
              </a:ext>
            </a:extLst>
          </p:cNvPr>
          <p:cNvSpPr/>
          <p:nvPr/>
        </p:nvSpPr>
        <p:spPr>
          <a:xfrm>
            <a:off x="386077" y="6148061"/>
            <a:ext cx="2631437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الغدة الزعترية  </a:t>
            </a:r>
          </a:p>
        </p:txBody>
      </p:sp>
    </p:spTree>
    <p:extLst>
      <p:ext uri="{BB962C8B-B14F-4D97-AF65-F5344CB8AC3E}">
        <p14:creationId xmlns:p14="http://schemas.microsoft.com/office/powerpoint/2010/main" val="24798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28 0.09699 L 0.26328 -0.02801 C 0.26328 -0.08402 0.3323 -0.15301 0.38828 -0.15301 L 0.51328 -0.1530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42 0.09097 L 0.2642 -0.03403 C 0.2642 -0.09005 0.33321 -0.15903 0.3892 -0.15903 L 0.5142 -0.15903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3.125E-6 -0.18889 C 3.125E-6 -0.27361 0.1414 -0.37778 0.25612 -0.37778 L 0.51237 -0.37778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12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972 L -3.33333E-6 -0.24143 C -3.33333E-6 -0.35393 0.14245 -0.49236 0.25808 -0.49236 L 0.51628 -0.49236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07" y="-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3.33333E-6 0.0382 C -3.33333E-6 0.0551 0.1431 0.07639 0.25938 0.07639 L 0.51875 0.07639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8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3.33333E-6 -0.08773 C -3.33333E-6 -0.12708 0.14453 -0.17546 0.26185 -0.17546 L 0.5237 -0.17546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85" y="-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3.33333E-6 0.31482 C -3.33333E-6 0.45579 0.14558 0.6301 0.26381 0.6301 L 0.52787 0.6301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93" y="3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22 0.08449 L 0.27422 0.20949 C 0.27422 0.26551 0.34323 0.33449 0.39922 0.33449 L 0.52422 0.33449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F3D5811-8D57-4962-AF54-A68F9C0F6C8B}"/>
              </a:ext>
            </a:extLst>
          </p:cNvPr>
          <p:cNvSpPr/>
          <p:nvPr/>
        </p:nvSpPr>
        <p:spPr>
          <a:xfrm>
            <a:off x="6400800" y="958878"/>
            <a:ext cx="5333999" cy="5509200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بالتعاون مع زميلاتكـِ في المجموعة أقرئي في كتابكـِ المقر عن الغدد الصماء </a:t>
            </a:r>
          </a:p>
          <a:p>
            <a:pPr algn="ctr"/>
            <a:r>
              <a:rPr lang="ar-SA" sz="44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(الغدة النخامية ـ الغدة الدرقية والجار درقية ـ البنكرياس ـ الغدة الفوق كلوية (الكظرية )) ثم اكملي الفجوة في الجداول التالية </a:t>
            </a:r>
          </a:p>
        </p:txBody>
      </p:sp>
      <p:pic>
        <p:nvPicPr>
          <p:cNvPr id="1026" name="Picture 2" descr="ÙØªÙØ¬Ø© Ø¨Ø­Ø« Ø§ÙØµÙØ± Ø¹Ù Ø§ÙØºØ¯Ø¯ Ø§ÙØµÙØ§Ø¡">
            <a:extLst>
              <a:ext uri="{FF2B5EF4-FFF2-40B4-BE49-F238E27FC236}">
                <a16:creationId xmlns:a16="http://schemas.microsoft.com/office/drawing/2014/main" id="{08701AE0-1E31-4767-B885-BC586637E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643918"/>
            <a:ext cx="5638799" cy="598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D585CB9-E4F0-4BBD-9E0D-466FA7DBEC8C}"/>
              </a:ext>
            </a:extLst>
          </p:cNvPr>
          <p:cNvSpPr/>
          <p:nvPr/>
        </p:nvSpPr>
        <p:spPr>
          <a:xfrm>
            <a:off x="6949439" y="125758"/>
            <a:ext cx="4389120" cy="707886"/>
          </a:xfrm>
          <a:prstGeom prst="rect">
            <a:avLst/>
          </a:prstGeom>
          <a:solidFill>
            <a:srgbClr val="D2ECB6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القراءة الموجهة والفجوة </a:t>
            </a:r>
            <a:endParaRPr lang="ar-SA" sz="40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357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ÙØªÙØ¬Ø© Ø¨Ø­Ø« Ø§ÙØµÙØ± Ø¹Ù âªExciting amusement park gifâ¬â">
            <a:extLst>
              <a:ext uri="{FF2B5EF4-FFF2-40B4-BE49-F238E27FC236}">
                <a16:creationId xmlns:a16="http://schemas.microsoft.com/office/drawing/2014/main" id="{F0BBD413-ADE6-4E28-BE03-3605C4A52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35573"/>
            <a:ext cx="6298565" cy="651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ECDD195-5EDE-4D5A-A494-2D4B71FA2712}"/>
              </a:ext>
            </a:extLst>
          </p:cNvPr>
          <p:cNvSpPr/>
          <p:nvPr/>
        </p:nvSpPr>
        <p:spPr>
          <a:xfrm>
            <a:off x="6705600" y="135573"/>
            <a:ext cx="5232400" cy="19472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ركب يوما خالد أحد الألعاب المثيرة في المدينة الترفيهية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2685F38-AB32-43B3-909F-BF49DCE9DC20}"/>
              </a:ext>
            </a:extLst>
          </p:cNvPr>
          <p:cNvSpPr/>
          <p:nvPr/>
        </p:nvSpPr>
        <p:spPr>
          <a:xfrm>
            <a:off x="6705600" y="2259013"/>
            <a:ext cx="5232400" cy="19472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وعندما ركبها شعر بالإثارة والخوف الشديد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64540C9-D251-46F3-A570-AF7838298977}"/>
              </a:ext>
            </a:extLst>
          </p:cNvPr>
          <p:cNvSpPr/>
          <p:nvPr/>
        </p:nvSpPr>
        <p:spPr>
          <a:xfrm>
            <a:off x="6705600" y="4382453"/>
            <a:ext cx="5232400" cy="19472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وبدأ قلبه ينبض بسرعة وتتسارع دقات قلبه وشعر بدوار شديد </a:t>
            </a:r>
          </a:p>
        </p:txBody>
      </p:sp>
    </p:spTree>
    <p:extLst>
      <p:ext uri="{BB962C8B-B14F-4D97-AF65-F5344CB8AC3E}">
        <p14:creationId xmlns:p14="http://schemas.microsoft.com/office/powerpoint/2010/main" val="30155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58C6D2F-7EFA-4A1D-A54E-7432D2F80A17}"/>
              </a:ext>
            </a:extLst>
          </p:cNvPr>
          <p:cNvSpPr/>
          <p:nvPr/>
        </p:nvSpPr>
        <p:spPr>
          <a:xfrm>
            <a:off x="497840" y="176558"/>
            <a:ext cx="11348719" cy="707886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أقرئي عن الغدة النخامية ثم أكملي فجوة المعلومات التالية </a:t>
            </a:r>
            <a:endParaRPr lang="ar-SA" sz="40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9779030A-6F4B-43DE-96AF-A1C793C6B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821361"/>
              </p:ext>
            </p:extLst>
          </p:nvPr>
        </p:nvGraphicFramePr>
        <p:xfrm>
          <a:off x="4646559" y="1029546"/>
          <a:ext cx="7200000" cy="53949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740680502"/>
                    </a:ext>
                  </a:extLst>
                </a:gridCol>
                <a:gridCol w="4860000">
                  <a:extLst>
                    <a:ext uri="{9D8B030D-6E8A-4147-A177-3AD203B41FA5}">
                      <a16:colId xmlns:a16="http://schemas.microsoft.com/office/drawing/2014/main" val="30076664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موقعها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96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ysClr val="windowText" lastClr="000000"/>
                          </a:solidFill>
                        </a:rPr>
                        <a:t>في قاعدة الدماغ </a:t>
                      </a:r>
                      <a:endParaRPr lang="ar-SA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27923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أهم هرموناتها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31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الهرمون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/>
                        <a:t>وظيفته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429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الهورمونات التنظيمية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D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تنظم العديد من وظائف الجسم وتنظم عمل الغدد الصم الأخرى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387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هرمون النمو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يساعد على تنظيم نمو كتلة الجسم عن طريق تحفيز انقسام الخلايا في العضلات والنسيج العظمي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269771"/>
                  </a:ext>
                </a:extLst>
              </a:tr>
            </a:tbl>
          </a:graphicData>
        </a:graphic>
      </p:graphicFrame>
      <p:pic>
        <p:nvPicPr>
          <p:cNvPr id="2052" name="Picture 4" descr="ÙØªÙØ¬Ø© Ø¨Ø­Ø« Ø§ÙØµÙØ± Ø¹Ù Ø§ÙØºØ¯Ø© Ø§ÙÙØ®Ø§ÙÙØ©">
            <a:extLst>
              <a:ext uri="{FF2B5EF4-FFF2-40B4-BE49-F238E27FC236}">
                <a16:creationId xmlns:a16="http://schemas.microsoft.com/office/drawing/2014/main" id="{50DCCE40-4A65-4DCD-892A-4871F89F2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" y="1029546"/>
            <a:ext cx="3983673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D7E9A63-B8FA-4D63-9102-4679C0B5A4F6}"/>
              </a:ext>
            </a:extLst>
          </p:cNvPr>
          <p:cNvSpPr/>
          <p:nvPr/>
        </p:nvSpPr>
        <p:spPr>
          <a:xfrm>
            <a:off x="5628640" y="1046480"/>
            <a:ext cx="3495040" cy="579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1624D99-4887-4E20-AD48-0F2637EEA63D}"/>
              </a:ext>
            </a:extLst>
          </p:cNvPr>
          <p:cNvSpPr/>
          <p:nvPr/>
        </p:nvSpPr>
        <p:spPr>
          <a:xfrm>
            <a:off x="4724400" y="3014656"/>
            <a:ext cx="4612640" cy="1059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4383C81-A170-4482-8CE4-9BFBEE0DADF4}"/>
              </a:ext>
            </a:extLst>
          </p:cNvPr>
          <p:cNvSpPr/>
          <p:nvPr/>
        </p:nvSpPr>
        <p:spPr>
          <a:xfrm>
            <a:off x="4815840" y="4219262"/>
            <a:ext cx="4612640" cy="2113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195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62FC0D6-C7F8-4B65-83DC-D8E9EE53E9F4}"/>
              </a:ext>
            </a:extLst>
          </p:cNvPr>
          <p:cNvSpPr/>
          <p:nvPr/>
        </p:nvSpPr>
        <p:spPr>
          <a:xfrm>
            <a:off x="6502400" y="298478"/>
            <a:ext cx="5333999" cy="2123658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فسري </a:t>
            </a:r>
          </a:p>
          <a:p>
            <a:pPr algn="ctr"/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سميت الغدة النخامية بسيدة الغدد الصماء </a:t>
            </a:r>
            <a:endParaRPr lang="ar-SA" sz="44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9D1B7EB-E1DB-4199-8210-5F0245806FEF}"/>
              </a:ext>
            </a:extLst>
          </p:cNvPr>
          <p:cNvSpPr/>
          <p:nvPr/>
        </p:nvSpPr>
        <p:spPr>
          <a:xfrm>
            <a:off x="6502400" y="2757198"/>
            <a:ext cx="5333999" cy="2800767"/>
          </a:xfrm>
          <a:prstGeom prst="rect">
            <a:avLst/>
          </a:prstGeom>
          <a:solidFill>
            <a:srgbClr val="F9D6B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لأنها تنظم عمل الغدد الصماء الأخرى ومنها الغدة الدرقية والغدة الكظرية والخصيتان والمبايض </a:t>
            </a:r>
            <a:endParaRPr lang="ar-SA" sz="44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ØµÙØ±Ø© Ø°Ø§Øª ØµÙØ©">
            <a:extLst>
              <a:ext uri="{FF2B5EF4-FFF2-40B4-BE49-F238E27FC236}">
                <a16:creationId xmlns:a16="http://schemas.microsoft.com/office/drawing/2014/main" id="{FD0909E4-6AF7-4B05-9B53-23D4E6060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298478"/>
            <a:ext cx="6147270" cy="639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7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62FC0D6-C7F8-4B65-83DC-D8E9EE53E9F4}"/>
              </a:ext>
            </a:extLst>
          </p:cNvPr>
          <p:cNvSpPr/>
          <p:nvPr/>
        </p:nvSpPr>
        <p:spPr>
          <a:xfrm>
            <a:off x="6400800" y="1927015"/>
            <a:ext cx="5333999" cy="2123658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ماذا يحدث لو نقص افراز هرمون النمو عند الانسان قبل فترة البلوغ </a:t>
            </a:r>
            <a:endParaRPr lang="ar-SA" sz="44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E06D6D1-7AF1-4B77-9BA4-669A006D2479}"/>
              </a:ext>
            </a:extLst>
          </p:cNvPr>
          <p:cNvSpPr/>
          <p:nvPr/>
        </p:nvSpPr>
        <p:spPr>
          <a:xfrm>
            <a:off x="6400800" y="227137"/>
            <a:ext cx="5333999" cy="1446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استراتيجية </a:t>
            </a:r>
            <a:r>
              <a:rPr lang="ar-SA" sz="4400" b="0" cap="none" spc="0" dirty="0" err="1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سكامبر</a:t>
            </a:r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ar-SA" sz="44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(التقليل)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A66906F-9958-4FB2-B43C-B222B897AE1A}"/>
              </a:ext>
            </a:extLst>
          </p:cNvPr>
          <p:cNvSpPr/>
          <p:nvPr/>
        </p:nvSpPr>
        <p:spPr>
          <a:xfrm>
            <a:off x="6400799" y="4263361"/>
            <a:ext cx="5333999" cy="2123658"/>
          </a:xfrm>
          <a:prstGeom prst="rect">
            <a:avLst/>
          </a:prstGeom>
          <a:solidFill>
            <a:srgbClr val="F9D6B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سيصبح الانسان قصير لان هرمون النمو هو من ينظم  نمو العظام والعضلات  </a:t>
            </a:r>
            <a:endParaRPr lang="ar-SA" sz="44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8" descr="http://2.bp.blogspot.com/-5MPI_uvUGGk/UMSfEVDan8I/AAAAAAAAAEI/enTKbhfcuT8/s1600/dwarfff2.jpg">
            <a:extLst>
              <a:ext uri="{FF2B5EF4-FFF2-40B4-BE49-F238E27FC236}">
                <a16:creationId xmlns:a16="http://schemas.microsoft.com/office/drawing/2014/main" id="{BD3BD160-FDE3-4C8F-BBCF-100E0B6ED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" y="227137"/>
            <a:ext cx="5876290" cy="615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47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62FC0D6-C7F8-4B65-83DC-D8E9EE53E9F4}"/>
              </a:ext>
            </a:extLst>
          </p:cNvPr>
          <p:cNvSpPr/>
          <p:nvPr/>
        </p:nvSpPr>
        <p:spPr>
          <a:xfrm>
            <a:off x="6400800" y="1927015"/>
            <a:ext cx="5333999" cy="2123658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ماذا يحدث لو زاد افراز هرمون النمو عند الانسان قبل فترة البلوغ </a:t>
            </a:r>
            <a:endParaRPr lang="ar-SA" sz="44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E06D6D1-7AF1-4B77-9BA4-669A006D2479}"/>
              </a:ext>
            </a:extLst>
          </p:cNvPr>
          <p:cNvSpPr/>
          <p:nvPr/>
        </p:nvSpPr>
        <p:spPr>
          <a:xfrm>
            <a:off x="6400800" y="267777"/>
            <a:ext cx="5333999" cy="1446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استراتيجية </a:t>
            </a:r>
            <a:r>
              <a:rPr lang="ar-SA" sz="4400" b="0" cap="none" spc="0" dirty="0" err="1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سكامبر</a:t>
            </a:r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ar-SA" sz="44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(الزيادة)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5E047C8-C73B-4F9E-A87F-C66295B7E3C5}"/>
              </a:ext>
            </a:extLst>
          </p:cNvPr>
          <p:cNvSpPr/>
          <p:nvPr/>
        </p:nvSpPr>
        <p:spPr>
          <a:xfrm>
            <a:off x="6400799" y="4222721"/>
            <a:ext cx="5333999" cy="2123658"/>
          </a:xfrm>
          <a:prstGeom prst="rect">
            <a:avLst/>
          </a:prstGeom>
          <a:solidFill>
            <a:srgbClr val="F9D6B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سيصبح الانسان طويل جدا  لان هرمون النمو هو من ينظم  نمو العظام والعضلات  </a:t>
            </a:r>
            <a:endParaRPr lang="ar-SA" sz="44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 descr="http://2.bp.blogspot.com/-dBm2ZJs8mQk/UMSgSdTpilI/AAAAAAAAAEg/MEJ6jUWE2XY/s1600/Gigantism.gif">
            <a:extLst>
              <a:ext uri="{FF2B5EF4-FFF2-40B4-BE49-F238E27FC236}">
                <a16:creationId xmlns:a16="http://schemas.microsoft.com/office/drawing/2014/main" id="{F36A8E86-D6EC-4CF4-A913-1DD2460A1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" y="252537"/>
            <a:ext cx="6022975" cy="611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7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62FC0D6-C7F8-4B65-83DC-D8E9EE53E9F4}"/>
              </a:ext>
            </a:extLst>
          </p:cNvPr>
          <p:cNvSpPr/>
          <p:nvPr/>
        </p:nvSpPr>
        <p:spPr>
          <a:xfrm>
            <a:off x="6400800" y="1927015"/>
            <a:ext cx="5333999" cy="2123658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ماذا يحدث لو زاد افراز هرمون النمو عند الانسان قبل فترة البلوغ </a:t>
            </a:r>
            <a:endParaRPr lang="ar-SA" sz="44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E06D6D1-7AF1-4B77-9BA4-669A006D2479}"/>
              </a:ext>
            </a:extLst>
          </p:cNvPr>
          <p:cNvSpPr/>
          <p:nvPr/>
        </p:nvSpPr>
        <p:spPr>
          <a:xfrm>
            <a:off x="6400800" y="267777"/>
            <a:ext cx="5333999" cy="1446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استراتيجية </a:t>
            </a:r>
            <a:r>
              <a:rPr lang="ar-SA" sz="4400" b="0" cap="none" spc="0" dirty="0" err="1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سكامبر</a:t>
            </a:r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ar-SA" sz="44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(الزيادة)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5E047C8-C73B-4F9E-A87F-C66295B7E3C5}"/>
              </a:ext>
            </a:extLst>
          </p:cNvPr>
          <p:cNvSpPr/>
          <p:nvPr/>
        </p:nvSpPr>
        <p:spPr>
          <a:xfrm>
            <a:off x="6400799" y="4222721"/>
            <a:ext cx="5333999" cy="2123658"/>
          </a:xfrm>
          <a:prstGeom prst="rect">
            <a:avLst/>
          </a:prstGeom>
          <a:solidFill>
            <a:srgbClr val="F9D6B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سيصبح الانسان طويل جدا  لان هرمون النمو هو من ينظم  نمو العظام والعضلات  </a:t>
            </a:r>
            <a:endParaRPr lang="ar-SA" sz="44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 descr="http://2.bp.blogspot.com/-dBm2ZJs8mQk/UMSgSdTpilI/AAAAAAAAAEg/MEJ6jUWE2XY/s1600/Gigantism.gif">
            <a:extLst>
              <a:ext uri="{FF2B5EF4-FFF2-40B4-BE49-F238E27FC236}">
                <a16:creationId xmlns:a16="http://schemas.microsoft.com/office/drawing/2014/main" id="{F36A8E86-D6EC-4CF4-A913-1DD2460A1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" y="252537"/>
            <a:ext cx="6022975" cy="611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00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58C6D2F-7EFA-4A1D-A54E-7432D2F80A17}"/>
              </a:ext>
            </a:extLst>
          </p:cNvPr>
          <p:cNvSpPr/>
          <p:nvPr/>
        </p:nvSpPr>
        <p:spPr>
          <a:xfrm>
            <a:off x="2458720" y="135918"/>
            <a:ext cx="9387839" cy="1323439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أقرئي عن الغدة الدرقية والجار درقية  ثم أكملي فجوة المعلومات التالية </a:t>
            </a:r>
            <a:endParaRPr lang="ar-SA" sz="40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9779030A-6F4B-43DE-96AF-A1C793C6B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267676"/>
              </p:ext>
            </p:extLst>
          </p:nvPr>
        </p:nvGraphicFramePr>
        <p:xfrm>
          <a:off x="156000" y="1544320"/>
          <a:ext cx="11880000" cy="52120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2545350758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740680502"/>
                    </a:ext>
                  </a:extLst>
                </a:gridCol>
                <a:gridCol w="3960000">
                  <a:extLst>
                    <a:ext uri="{9D8B030D-6E8A-4147-A177-3AD203B41FA5}">
                      <a16:colId xmlns:a16="http://schemas.microsoft.com/office/drawing/2014/main" val="3007666400"/>
                    </a:ext>
                  </a:extLst>
                </a:gridCol>
                <a:gridCol w="3960000">
                  <a:extLst>
                    <a:ext uri="{9D8B030D-6E8A-4147-A177-3AD203B41FA5}">
                      <a16:colId xmlns:a16="http://schemas.microsoft.com/office/drawing/2014/main" val="540082160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ysClr val="windowText" lastClr="000000"/>
                          </a:solidFill>
                        </a:rPr>
                        <a:t>أهم هرمونات الغدة الدرقية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3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ysClr val="windowText" lastClr="000000"/>
                          </a:solidFill>
                        </a:rPr>
                        <a:t>أهم هرمونات الغدة الجار درقية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31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الهرمون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D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الثيروكسين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 err="1"/>
                        <a:t>الكالسيتونين</a:t>
                      </a:r>
                      <a:r>
                        <a:rPr lang="ar-SA" sz="3600" dirty="0"/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D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الهرمون الجار درقية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387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وظيفته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يؤدي إلى زيادة معدل الأيض في خلايا الجسم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خفض مستوى الكالسيوم في الدم من خلال إرسال إشارات للعظام لتزيد من امتصاص الكالسيوم وإشارة للكليتين لإفراز المزيد منه في البول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يزيد من مستوى الكالسيوم في الدم عن طريق تحفيز العظام على اطلاقه والكليتين تعيد امتصاص كميات أكبر منه ويزيد من امتصاص الأمعاء له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269771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6F77D3C7-DEA0-4534-8692-D69F8FCB050F}"/>
              </a:ext>
            </a:extLst>
          </p:cNvPr>
          <p:cNvSpPr/>
          <p:nvPr/>
        </p:nvSpPr>
        <p:spPr>
          <a:xfrm>
            <a:off x="8209280" y="3429000"/>
            <a:ext cx="2275840" cy="2113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F065C89-0010-45F7-BAF4-949DC6B5D7E9}"/>
              </a:ext>
            </a:extLst>
          </p:cNvPr>
          <p:cNvSpPr/>
          <p:nvPr/>
        </p:nvSpPr>
        <p:spPr>
          <a:xfrm>
            <a:off x="4226560" y="3429000"/>
            <a:ext cx="3780000" cy="327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93610D7-4CB2-49A6-BCF6-51DFFFC834CE}"/>
              </a:ext>
            </a:extLst>
          </p:cNvPr>
          <p:cNvSpPr/>
          <p:nvPr/>
        </p:nvSpPr>
        <p:spPr>
          <a:xfrm>
            <a:off x="243840" y="3429000"/>
            <a:ext cx="3780000" cy="327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34A5C72-B092-41D1-BA04-BF6939A8A7F0}"/>
              </a:ext>
            </a:extLst>
          </p:cNvPr>
          <p:cNvSpPr/>
          <p:nvPr/>
        </p:nvSpPr>
        <p:spPr>
          <a:xfrm>
            <a:off x="467361" y="440010"/>
            <a:ext cx="1808480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الفجوة</a:t>
            </a:r>
            <a:endParaRPr lang="ar-SA" sz="40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24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E125F38-B913-4C90-8528-C556FC03C023}"/>
              </a:ext>
            </a:extLst>
          </p:cNvPr>
          <p:cNvSpPr/>
          <p:nvPr/>
        </p:nvSpPr>
        <p:spPr>
          <a:xfrm>
            <a:off x="5323840" y="95278"/>
            <a:ext cx="6522719" cy="2554545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تعاني خلود من قصور في عمل الغدة الدرقية ، </a:t>
            </a:r>
            <a:r>
              <a:rPr lang="ar-SA" sz="40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وقد اخبرها الطبيب ان هذا بسبب نقص وأحد من أهم الأملاح المعدنية في غذائها </a:t>
            </a:r>
            <a:endParaRPr lang="ar-SA" sz="40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2927864-CFB6-4CE7-A10F-36BA9E057DA0}"/>
              </a:ext>
            </a:extLst>
          </p:cNvPr>
          <p:cNvSpPr/>
          <p:nvPr/>
        </p:nvSpPr>
        <p:spPr>
          <a:xfrm>
            <a:off x="5323840" y="2787678"/>
            <a:ext cx="6522719" cy="2554545"/>
          </a:xfrm>
          <a:prstGeom prst="rect">
            <a:avLst/>
          </a:prstGeom>
          <a:solidFill>
            <a:srgbClr val="B0DD7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على ضوء ما تعلمته  في الدرس السابق عن التغذية ، ما هو العنصر الغذائي المفقود والذي تسبب في هذا القصور  في الغدة الدرقية عند خلود </a:t>
            </a:r>
            <a:r>
              <a:rPr lang="ar-SA" sz="40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146" name="Picture 2" descr="ØµÙØ±Ø© Ø°Ø§Øª ØµÙØ©">
            <a:extLst>
              <a:ext uri="{FF2B5EF4-FFF2-40B4-BE49-F238E27FC236}">
                <a16:creationId xmlns:a16="http://schemas.microsoft.com/office/drawing/2014/main" id="{42CB38FE-621A-4E60-9FC7-776B08B7B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1"/>
          <a:stretch/>
        </p:blipFill>
        <p:spPr bwMode="auto">
          <a:xfrm>
            <a:off x="345441" y="95277"/>
            <a:ext cx="4899659" cy="353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2742D82-2293-4913-98CF-AC67DFD615BB}"/>
              </a:ext>
            </a:extLst>
          </p:cNvPr>
          <p:cNvSpPr/>
          <p:nvPr/>
        </p:nvSpPr>
        <p:spPr>
          <a:xfrm>
            <a:off x="5323840" y="5561358"/>
            <a:ext cx="6522719" cy="70788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عنصر (اليود) </a:t>
            </a:r>
          </a:p>
        </p:txBody>
      </p:sp>
      <p:pic>
        <p:nvPicPr>
          <p:cNvPr id="6148" name="Picture 4" descr="ØµÙØ±Ø© Ø°Ø§Øª ØµÙØ©">
            <a:extLst>
              <a:ext uri="{FF2B5EF4-FFF2-40B4-BE49-F238E27FC236}">
                <a16:creationId xmlns:a16="http://schemas.microsoft.com/office/drawing/2014/main" id="{DBB73CF6-4667-4F48-9104-A5CCF6737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757930"/>
            <a:ext cx="5048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98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61089B5-F5D1-4A25-9250-50C338115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" y="1457182"/>
            <a:ext cx="11562079" cy="52649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5B1D5D9-FB20-452D-812C-D525BBD9E8E3}"/>
              </a:ext>
            </a:extLst>
          </p:cNvPr>
          <p:cNvSpPr/>
          <p:nvPr/>
        </p:nvSpPr>
        <p:spPr>
          <a:xfrm>
            <a:off x="284480" y="135918"/>
            <a:ext cx="11562079" cy="1323439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تتبعي التغذية الراجعة السالبة لهرمونات الغدة الدرقية والجار درقية  من خلال المخطط السهمي التالي</a:t>
            </a:r>
            <a:endParaRPr lang="ar-SA" sz="40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764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58C6D2F-7EFA-4A1D-A54E-7432D2F80A17}"/>
              </a:ext>
            </a:extLst>
          </p:cNvPr>
          <p:cNvSpPr/>
          <p:nvPr/>
        </p:nvSpPr>
        <p:spPr>
          <a:xfrm>
            <a:off x="2668481" y="101584"/>
            <a:ext cx="9387839" cy="707886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أقرئي عن البنكرياس ثم أكملي فجوة المعلومات التالية </a:t>
            </a:r>
            <a:endParaRPr lang="ar-SA" sz="40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9779030A-6F4B-43DE-96AF-A1C793C6B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853301"/>
              </p:ext>
            </p:extLst>
          </p:nvPr>
        </p:nvGraphicFramePr>
        <p:xfrm>
          <a:off x="4846160" y="946646"/>
          <a:ext cx="7200000" cy="46634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2545350758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740680502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3007666400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ysClr val="windowText" lastClr="000000"/>
                          </a:solidFill>
                        </a:rPr>
                        <a:t>أهم هرمونات البنكرياس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3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31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الهرمون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D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الأنسولين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الجلوكاجون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387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وظيفته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يرسل لخلايا الجسم وخصوصا الكبد والعضلات لتسريع تحويل الجلوكوز إلى جلايكوجين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يرتبط بخلايا الكبد ويرسل إليها إشارة لبدء تحويل الجلايكوجين إلى جلكوز وإطلاقه في الدم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269771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6F77D3C7-DEA0-4534-8692-D69F8FCB050F}"/>
              </a:ext>
            </a:extLst>
          </p:cNvPr>
          <p:cNvSpPr/>
          <p:nvPr/>
        </p:nvSpPr>
        <p:spPr>
          <a:xfrm>
            <a:off x="7904320" y="2341617"/>
            <a:ext cx="2580800" cy="3179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F065C89-0010-45F7-BAF4-949DC6B5D7E9}"/>
              </a:ext>
            </a:extLst>
          </p:cNvPr>
          <p:cNvSpPr/>
          <p:nvPr/>
        </p:nvSpPr>
        <p:spPr>
          <a:xfrm>
            <a:off x="4876640" y="2276008"/>
            <a:ext cx="2799240" cy="327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762AD21-9B03-4575-9448-B13EE4FD906B}"/>
              </a:ext>
            </a:extLst>
          </p:cNvPr>
          <p:cNvSpPr/>
          <p:nvPr/>
        </p:nvSpPr>
        <p:spPr>
          <a:xfrm>
            <a:off x="538481" y="111744"/>
            <a:ext cx="1808480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الفجوة</a:t>
            </a:r>
            <a:endParaRPr lang="ar-SA" sz="40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18" name="Picture 2" descr="ÙØªÙØ¬Ø© Ø¨Ø­Ø« Ø§ÙØµÙØ± Ø¹Ù Ø§ÙØ¨ÙÙØ±ÙØ§Ø³">
            <a:extLst>
              <a:ext uri="{FF2B5EF4-FFF2-40B4-BE49-F238E27FC236}">
                <a16:creationId xmlns:a16="http://schemas.microsoft.com/office/drawing/2014/main" id="{D8D22726-4E4B-4EA3-A239-086515979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1" y="946646"/>
            <a:ext cx="4447460" cy="572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80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548B5CE-8D86-4972-BD58-919627354B55}"/>
              </a:ext>
            </a:extLst>
          </p:cNvPr>
          <p:cNvSpPr/>
          <p:nvPr/>
        </p:nvSpPr>
        <p:spPr>
          <a:xfrm>
            <a:off x="5699760" y="612844"/>
            <a:ext cx="6167119" cy="5632311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عندما يصوم الأنسان نهار رمضان اجرا واحتسابا فإن نسبة السكر في دمه سوف تنخفض تدريجيا س/فمن أين له الكربوهيدرات اللازمة لطاقة جسمه وحركته أثناء الصيام؟ س/وكيف يتصرف الجسم بعد تناول الفطور للحفاظ على توازنه الداخلي؟ </a:t>
            </a:r>
          </a:p>
          <a:p>
            <a:pPr algn="ctr"/>
            <a:r>
              <a:rPr lang="ar-SA" sz="40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صممي مخطط سهمي يوضح </a:t>
            </a:r>
            <a:r>
              <a:rPr lang="ar-SA" sz="4000" dirty="0" err="1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التغذيه</a:t>
            </a:r>
            <a:r>
              <a:rPr lang="ar-SA" sz="40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الراجعة السلبية في هذه الحالة</a:t>
            </a:r>
            <a:endParaRPr lang="ar-SA" sz="40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66" name="Picture 2" descr="ÙØªÙØ¬Ø© Ø¨Ø­Ø« Ø§ÙØµÙØ± Ø¹Ù Ø§ÙØªØºØ°ÙØ© Ø§ÙØ±Ø§Ø¬Ø¹Ø© Ø§ÙØ³ÙØ¨ÙØ© ÙÙØ§ÙØ³ÙÙÙÙ">
            <a:extLst>
              <a:ext uri="{FF2B5EF4-FFF2-40B4-BE49-F238E27FC236}">
                <a16:creationId xmlns:a16="http://schemas.microsoft.com/office/drawing/2014/main" id="{61603731-875C-4681-B1F3-F6C8728E0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1" y="223520"/>
            <a:ext cx="5181599" cy="632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852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ÙØªÙØ¬Ø© Ø¨Ø­Ø« Ø§ÙØµÙØ± Ø¹Ù âªExciting amusement park gifâ¬â">
            <a:extLst>
              <a:ext uri="{FF2B5EF4-FFF2-40B4-BE49-F238E27FC236}">
                <a16:creationId xmlns:a16="http://schemas.microsoft.com/office/drawing/2014/main" id="{F0BBD413-ADE6-4E28-BE03-3605C4A52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35573"/>
            <a:ext cx="6298565" cy="651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ECDD195-5EDE-4D5A-A494-2D4B71FA2712}"/>
              </a:ext>
            </a:extLst>
          </p:cNvPr>
          <p:cNvSpPr/>
          <p:nvPr/>
        </p:nvSpPr>
        <p:spPr>
          <a:xfrm>
            <a:off x="6705600" y="135573"/>
            <a:ext cx="5232400" cy="19472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عندما توقفت اللعبة ونزل خالد منها بدأ يلتقط أنفاسه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2685F38-AB32-43B3-909F-BF49DCE9DC20}"/>
              </a:ext>
            </a:extLst>
          </p:cNvPr>
          <p:cNvSpPr/>
          <p:nvPr/>
        </p:nvSpPr>
        <p:spPr>
          <a:xfrm>
            <a:off x="6705600" y="2259013"/>
            <a:ext cx="5232400" cy="25161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وبعد فترة بسيطة زال الخوف وهدأت أنفاسه وعاد معدل نبضاته قلبه للوضع الطبيعي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64540C9-D251-46F3-A570-AF7838298977}"/>
              </a:ext>
            </a:extLst>
          </p:cNvPr>
          <p:cNvSpPr/>
          <p:nvPr/>
        </p:nvSpPr>
        <p:spPr>
          <a:xfrm>
            <a:off x="6705600" y="4890455"/>
            <a:ext cx="5232400" cy="13884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فكيف يمكن تفسير </a:t>
            </a:r>
            <a:r>
              <a:rPr lang="ar-SA" sz="4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ذالك</a:t>
            </a:r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217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3BB385FB-A816-45C0-96EF-2A07C6B19E88}"/>
              </a:ext>
            </a:extLst>
          </p:cNvPr>
          <p:cNvSpPr/>
          <p:nvPr/>
        </p:nvSpPr>
        <p:spPr>
          <a:xfrm>
            <a:off x="7122160" y="3328352"/>
            <a:ext cx="4543520" cy="584775"/>
          </a:xfrm>
          <a:prstGeom prst="rect">
            <a:avLst/>
          </a:prstGeom>
          <a:solidFill>
            <a:srgbClr val="B0DD7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ينخفض مستوى الجلكوز في الدم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D1B0CDD-1492-4C2E-A025-1E90EE4437CB}"/>
              </a:ext>
            </a:extLst>
          </p:cNvPr>
          <p:cNvSpPr/>
          <p:nvPr/>
        </p:nvSpPr>
        <p:spPr>
          <a:xfrm>
            <a:off x="995680" y="4507720"/>
            <a:ext cx="4320000" cy="584775"/>
          </a:xfrm>
          <a:prstGeom prst="rect">
            <a:avLst/>
          </a:prstGeom>
          <a:solidFill>
            <a:srgbClr val="B0DD7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يزداد الجلكوز  في الدم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7CB3A62-B75E-4545-BBB4-A92AE4B87A3B}"/>
              </a:ext>
            </a:extLst>
          </p:cNvPr>
          <p:cNvSpPr/>
          <p:nvPr/>
        </p:nvSpPr>
        <p:spPr>
          <a:xfrm>
            <a:off x="7233920" y="4543173"/>
            <a:ext cx="4320000" cy="584775"/>
          </a:xfrm>
          <a:prstGeom prst="rect">
            <a:avLst/>
          </a:prstGeom>
          <a:solidFill>
            <a:srgbClr val="B0DD7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يفرز هرمون الجلوكاجون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E6A935E-213B-460E-A3E8-D4D9FC7FBC38}"/>
              </a:ext>
            </a:extLst>
          </p:cNvPr>
          <p:cNvSpPr/>
          <p:nvPr/>
        </p:nvSpPr>
        <p:spPr>
          <a:xfrm>
            <a:off x="3936000" y="5560578"/>
            <a:ext cx="4320000" cy="584775"/>
          </a:xfrm>
          <a:prstGeom prst="rect">
            <a:avLst/>
          </a:prstGeom>
          <a:solidFill>
            <a:srgbClr val="B0DD7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يتحول الجلايكوجين إلى جلكوز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FEB82CD-BEBE-4E4C-8D56-BB2083AF9A50}"/>
              </a:ext>
            </a:extLst>
          </p:cNvPr>
          <p:cNvSpPr/>
          <p:nvPr/>
        </p:nvSpPr>
        <p:spPr>
          <a:xfrm>
            <a:off x="995680" y="2231336"/>
            <a:ext cx="4320000" cy="584775"/>
          </a:xfrm>
          <a:prstGeom prst="rect">
            <a:avLst/>
          </a:prstGeom>
          <a:solidFill>
            <a:srgbClr val="B0DD7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يرتفع مستوى الجلكوز في الدم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5EDE6C3-A34C-4459-85BF-1D9BFAD055A7}"/>
              </a:ext>
            </a:extLst>
          </p:cNvPr>
          <p:cNvSpPr/>
          <p:nvPr/>
        </p:nvSpPr>
        <p:spPr>
          <a:xfrm>
            <a:off x="995680" y="1269504"/>
            <a:ext cx="4320000" cy="584775"/>
          </a:xfrm>
          <a:prstGeom prst="rect">
            <a:avLst/>
          </a:prstGeom>
          <a:solidFill>
            <a:srgbClr val="B0DD7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يفرز هرمون الأنسولين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7E0AA7D-59BF-4620-88B0-B4CCA524FE98}"/>
              </a:ext>
            </a:extLst>
          </p:cNvPr>
          <p:cNvSpPr/>
          <p:nvPr/>
        </p:nvSpPr>
        <p:spPr>
          <a:xfrm>
            <a:off x="3936000" y="291498"/>
            <a:ext cx="4320000" cy="584775"/>
          </a:xfrm>
          <a:prstGeom prst="rect">
            <a:avLst/>
          </a:prstGeom>
          <a:solidFill>
            <a:srgbClr val="B0DD7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يتحول الجلكوز إلى جلايكوجين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3B7C579-A264-41A6-9B03-563A5A07F0C6}"/>
              </a:ext>
            </a:extLst>
          </p:cNvPr>
          <p:cNvSpPr/>
          <p:nvPr/>
        </p:nvSpPr>
        <p:spPr>
          <a:xfrm>
            <a:off x="7233920" y="2256610"/>
            <a:ext cx="4320000" cy="584775"/>
          </a:xfrm>
          <a:prstGeom prst="rect">
            <a:avLst/>
          </a:prstGeom>
          <a:solidFill>
            <a:srgbClr val="B0DD7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يتوقف إفراز  الأنسولين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B34753B-7745-4EED-9ADE-D881AEC651E9}"/>
              </a:ext>
            </a:extLst>
          </p:cNvPr>
          <p:cNvSpPr/>
          <p:nvPr/>
        </p:nvSpPr>
        <p:spPr>
          <a:xfrm>
            <a:off x="995680" y="3311182"/>
            <a:ext cx="4320000" cy="584775"/>
          </a:xfrm>
          <a:prstGeom prst="rect">
            <a:avLst/>
          </a:prstGeom>
          <a:solidFill>
            <a:srgbClr val="B0DD7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يتوقف إفراز</a:t>
            </a:r>
            <a:r>
              <a:rPr lang="ar-SA" sz="32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الجلوكاجون</a:t>
            </a:r>
            <a:r>
              <a:rPr lang="ar-SA" sz="32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6618EF3-0B88-4F21-8590-1DC4078077F6}"/>
              </a:ext>
            </a:extLst>
          </p:cNvPr>
          <p:cNvSpPr/>
          <p:nvPr/>
        </p:nvSpPr>
        <p:spPr>
          <a:xfrm>
            <a:off x="7233920" y="1269505"/>
            <a:ext cx="4320000" cy="584775"/>
          </a:xfrm>
          <a:prstGeom prst="rect">
            <a:avLst/>
          </a:prstGeom>
          <a:solidFill>
            <a:srgbClr val="B0DD7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يقل الجلكوز  في الدم </a:t>
            </a:r>
          </a:p>
        </p:txBody>
      </p:sp>
      <p:pic>
        <p:nvPicPr>
          <p:cNvPr id="16" name="رسم 15" descr="سهم: دوران إلى اليسار">
            <a:extLst>
              <a:ext uri="{FF2B5EF4-FFF2-40B4-BE49-F238E27FC236}">
                <a16:creationId xmlns:a16="http://schemas.microsoft.com/office/drawing/2014/main" id="{D122482D-A4FC-4610-AB6C-D2406C1D8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220998" y="1750455"/>
            <a:ext cx="640281" cy="640281"/>
          </a:xfrm>
          <a:prstGeom prst="rect">
            <a:avLst/>
          </a:prstGeom>
        </p:spPr>
      </p:pic>
      <p:pic>
        <p:nvPicPr>
          <p:cNvPr id="17" name="رسم 16" descr="سهم: دوران إلى اليسار">
            <a:extLst>
              <a:ext uri="{FF2B5EF4-FFF2-40B4-BE49-F238E27FC236}">
                <a16:creationId xmlns:a16="http://schemas.microsoft.com/office/drawing/2014/main" id="{EE88A786-17D6-4AC8-8E21-BBEE23FEC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393920" y="2786674"/>
            <a:ext cx="640281" cy="640281"/>
          </a:xfrm>
          <a:prstGeom prst="rect">
            <a:avLst/>
          </a:prstGeom>
        </p:spPr>
      </p:pic>
      <p:pic>
        <p:nvPicPr>
          <p:cNvPr id="18" name="رسم 17" descr="سهم: دوران إلى اليسار">
            <a:extLst>
              <a:ext uri="{FF2B5EF4-FFF2-40B4-BE49-F238E27FC236}">
                <a16:creationId xmlns:a16="http://schemas.microsoft.com/office/drawing/2014/main" id="{63921FBF-D02B-4E3C-9E26-DC9AF0D49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415340" y="3930540"/>
            <a:ext cx="640281" cy="640281"/>
          </a:xfrm>
          <a:prstGeom prst="rect">
            <a:avLst/>
          </a:prstGeom>
        </p:spPr>
      </p:pic>
      <p:pic>
        <p:nvPicPr>
          <p:cNvPr id="19" name="رسم 18" descr="سهم: دوران إلى اليسار">
            <a:extLst>
              <a:ext uri="{FF2B5EF4-FFF2-40B4-BE49-F238E27FC236}">
                <a16:creationId xmlns:a16="http://schemas.microsoft.com/office/drawing/2014/main" id="{F7531A78-9B29-410E-9471-12D203179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02808" flipH="1">
            <a:off x="8275244" y="5221519"/>
            <a:ext cx="640281" cy="640281"/>
          </a:xfrm>
          <a:prstGeom prst="rect">
            <a:avLst/>
          </a:prstGeom>
        </p:spPr>
      </p:pic>
      <p:pic>
        <p:nvPicPr>
          <p:cNvPr id="20" name="رسم 19" descr="سهم: دوران إلى اليسار">
            <a:extLst>
              <a:ext uri="{FF2B5EF4-FFF2-40B4-BE49-F238E27FC236}">
                <a16:creationId xmlns:a16="http://schemas.microsoft.com/office/drawing/2014/main" id="{21931F86-2708-4B95-BB2C-86B887155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049180" flipH="1">
            <a:off x="3248599" y="5185377"/>
            <a:ext cx="640281" cy="640281"/>
          </a:xfrm>
          <a:prstGeom prst="rect">
            <a:avLst/>
          </a:prstGeom>
        </p:spPr>
      </p:pic>
      <p:pic>
        <p:nvPicPr>
          <p:cNvPr id="22" name="رسم 21" descr="سهم: دوران إلى اليسار">
            <a:extLst>
              <a:ext uri="{FF2B5EF4-FFF2-40B4-BE49-F238E27FC236}">
                <a16:creationId xmlns:a16="http://schemas.microsoft.com/office/drawing/2014/main" id="{8B65EB38-4FAA-4142-9C2B-2AB37EF42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63544" flipV="1">
            <a:off x="2759440" y="3913127"/>
            <a:ext cx="640281" cy="640281"/>
          </a:xfrm>
          <a:prstGeom prst="rect">
            <a:avLst/>
          </a:prstGeom>
        </p:spPr>
      </p:pic>
      <p:pic>
        <p:nvPicPr>
          <p:cNvPr id="23" name="رسم 22" descr="سهم: دوران إلى اليسار">
            <a:extLst>
              <a:ext uri="{FF2B5EF4-FFF2-40B4-BE49-F238E27FC236}">
                <a16:creationId xmlns:a16="http://schemas.microsoft.com/office/drawing/2014/main" id="{B5CB3BB3-87BA-4F19-887C-8927DADE1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63544" flipV="1">
            <a:off x="2617200" y="2764229"/>
            <a:ext cx="640281" cy="640281"/>
          </a:xfrm>
          <a:prstGeom prst="rect">
            <a:avLst/>
          </a:prstGeom>
        </p:spPr>
      </p:pic>
      <p:pic>
        <p:nvPicPr>
          <p:cNvPr id="24" name="رسم 23" descr="سهم: دوران إلى اليسار">
            <a:extLst>
              <a:ext uri="{FF2B5EF4-FFF2-40B4-BE49-F238E27FC236}">
                <a16:creationId xmlns:a16="http://schemas.microsoft.com/office/drawing/2014/main" id="{C7E93F20-9AAA-4397-8703-6F72B8AE6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63544" flipV="1">
            <a:off x="2470880" y="1699570"/>
            <a:ext cx="640281" cy="640281"/>
          </a:xfrm>
          <a:prstGeom prst="rect">
            <a:avLst/>
          </a:prstGeom>
        </p:spPr>
      </p:pic>
      <p:pic>
        <p:nvPicPr>
          <p:cNvPr id="25" name="رسم 24" descr="سهم: دوران إلى اليسار">
            <a:extLst>
              <a:ext uri="{FF2B5EF4-FFF2-40B4-BE49-F238E27FC236}">
                <a16:creationId xmlns:a16="http://schemas.microsoft.com/office/drawing/2014/main" id="{7A07FA85-4835-4D0D-80D1-E556A9DEC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333058" flipV="1">
            <a:off x="3161853" y="492548"/>
            <a:ext cx="640281" cy="640281"/>
          </a:xfrm>
          <a:prstGeom prst="rect">
            <a:avLst/>
          </a:prstGeom>
        </p:spPr>
      </p:pic>
      <p:pic>
        <p:nvPicPr>
          <p:cNvPr id="27" name="رسم 26" descr="سهم: دوران إلى اليسار">
            <a:extLst>
              <a:ext uri="{FF2B5EF4-FFF2-40B4-BE49-F238E27FC236}">
                <a16:creationId xmlns:a16="http://schemas.microsoft.com/office/drawing/2014/main" id="{3B01F06D-E6EC-46FD-93D3-9160FA18D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735519" y="518513"/>
            <a:ext cx="640281" cy="6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1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آلية التغذية المرتدة__ 720p">
            <a:hlinkClick r:id="" action="ppaction://media"/>
            <a:extLst>
              <a:ext uri="{FF2B5EF4-FFF2-40B4-BE49-F238E27FC236}">
                <a16:creationId xmlns:a16="http://schemas.microsoft.com/office/drawing/2014/main" id="{41419413-9882-4F86-A043-CA6BDFF577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" y="121920"/>
            <a:ext cx="11516088" cy="660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0CE932A-5D0B-459A-BCFD-3E5AFA73996F}"/>
              </a:ext>
            </a:extLst>
          </p:cNvPr>
          <p:cNvSpPr/>
          <p:nvPr/>
        </p:nvSpPr>
        <p:spPr>
          <a:xfrm rot="5400000">
            <a:off x="8710284" y="3131246"/>
            <a:ext cx="63786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انقر هنا لمشاهدة آلية التغذية الراجعة السلبية للهرمونات</a:t>
            </a:r>
          </a:p>
        </p:txBody>
      </p:sp>
    </p:spTree>
    <p:extLst>
      <p:ext uri="{BB962C8B-B14F-4D97-AF65-F5344CB8AC3E}">
        <p14:creationId xmlns:p14="http://schemas.microsoft.com/office/powerpoint/2010/main" val="128922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سكر">
            <a:hlinkClick r:id="" action="ppaction://media"/>
            <a:extLst>
              <a:ext uri="{FF2B5EF4-FFF2-40B4-BE49-F238E27FC236}">
                <a16:creationId xmlns:a16="http://schemas.microsoft.com/office/drawing/2014/main" id="{60EBBE29-C204-412F-8697-AB451154CC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" y="121920"/>
            <a:ext cx="11267440" cy="650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2FF6040-F5EA-4CE2-8771-66682D852A76}"/>
              </a:ext>
            </a:extLst>
          </p:cNvPr>
          <p:cNvSpPr/>
          <p:nvPr/>
        </p:nvSpPr>
        <p:spPr>
          <a:xfrm rot="5400000">
            <a:off x="10463969" y="3131246"/>
            <a:ext cx="28713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انقر هنا لمشاهدة السكر </a:t>
            </a:r>
          </a:p>
        </p:txBody>
      </p:sp>
    </p:spTree>
    <p:extLst>
      <p:ext uri="{BB962C8B-B14F-4D97-AF65-F5344CB8AC3E}">
        <p14:creationId xmlns:p14="http://schemas.microsoft.com/office/powerpoint/2010/main" val="107102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B40C24B-BD16-4B06-B7C1-098EE7D70636}"/>
              </a:ext>
            </a:extLst>
          </p:cNvPr>
          <p:cNvSpPr/>
          <p:nvPr/>
        </p:nvSpPr>
        <p:spPr>
          <a:xfrm>
            <a:off x="2672080" y="156238"/>
            <a:ext cx="9326879" cy="1323439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أقرئي في كتابك المقرر عن البنكرياس ثم صممي مخطط سهمي يوضح الفرق بين نوعي السكر  </a:t>
            </a:r>
            <a:endParaRPr lang="ar-SA" sz="40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DAED15F-B7B6-4819-9915-460AAE04E955}"/>
              </a:ext>
            </a:extLst>
          </p:cNvPr>
          <p:cNvSpPr/>
          <p:nvPr/>
        </p:nvSpPr>
        <p:spPr>
          <a:xfrm>
            <a:off x="193040" y="156238"/>
            <a:ext cx="2275839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المخططات السهمية  </a:t>
            </a:r>
            <a:endParaRPr lang="ar-SA" sz="40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6DBBAEC-60B9-439F-A526-2A3E5A037073}"/>
              </a:ext>
            </a:extLst>
          </p:cNvPr>
          <p:cNvSpPr/>
          <p:nvPr/>
        </p:nvSpPr>
        <p:spPr>
          <a:xfrm>
            <a:off x="4460760" y="2827785"/>
            <a:ext cx="3240000" cy="9000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مرض السكر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856BCA4-7349-460F-B5AF-343854587A0D}"/>
              </a:ext>
            </a:extLst>
          </p:cNvPr>
          <p:cNvSpPr/>
          <p:nvPr/>
        </p:nvSpPr>
        <p:spPr>
          <a:xfrm>
            <a:off x="4460760" y="1703731"/>
            <a:ext cx="3240000" cy="900000"/>
          </a:xfrm>
          <a:prstGeom prst="rect">
            <a:avLst/>
          </a:prstGeom>
          <a:solidFill>
            <a:srgbClr val="7CC24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ysClr val="windowText" lastClr="000000"/>
                </a:solidFill>
              </a:rPr>
              <a:t>أنواعه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1171F27-93BA-466F-85A0-D12D650D4A8B}"/>
              </a:ext>
            </a:extLst>
          </p:cNvPr>
          <p:cNvSpPr/>
          <p:nvPr/>
        </p:nvSpPr>
        <p:spPr>
          <a:xfrm>
            <a:off x="8685760" y="1672387"/>
            <a:ext cx="3240000" cy="900000"/>
          </a:xfrm>
          <a:prstGeom prst="rect">
            <a:avLst/>
          </a:prstGeom>
          <a:solidFill>
            <a:srgbClr val="FF696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النوع الأول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3EDCF52-C837-4A07-8DF2-2D353E8F5362}"/>
              </a:ext>
            </a:extLst>
          </p:cNvPr>
          <p:cNvSpPr/>
          <p:nvPr/>
        </p:nvSpPr>
        <p:spPr>
          <a:xfrm>
            <a:off x="266240" y="1672387"/>
            <a:ext cx="3240000" cy="900000"/>
          </a:xfrm>
          <a:prstGeom prst="rect">
            <a:avLst/>
          </a:prstGeom>
          <a:solidFill>
            <a:srgbClr val="FF696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النوع الثاني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FCB26D0-F0B0-4DBD-BECC-170B1950EBBA}"/>
              </a:ext>
            </a:extLst>
          </p:cNvPr>
          <p:cNvSpPr/>
          <p:nvPr/>
        </p:nvSpPr>
        <p:spPr>
          <a:xfrm>
            <a:off x="8685760" y="2765097"/>
            <a:ext cx="3240000" cy="182339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يظهر في الأشخاص دون سن العشرين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B4E3EE2-0450-4DE7-9F08-7BD75216F6F7}"/>
              </a:ext>
            </a:extLst>
          </p:cNvPr>
          <p:cNvSpPr/>
          <p:nvPr/>
        </p:nvSpPr>
        <p:spPr>
          <a:xfrm>
            <a:off x="296720" y="2765097"/>
            <a:ext cx="3240000" cy="182339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يظهر في الأشخاص عادة بعد سن الأربعين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C2E0295-18D5-4C33-832C-25790B742BC8}"/>
              </a:ext>
            </a:extLst>
          </p:cNvPr>
          <p:cNvSpPr/>
          <p:nvPr/>
        </p:nvSpPr>
        <p:spPr>
          <a:xfrm>
            <a:off x="8685760" y="4725939"/>
            <a:ext cx="3240000" cy="18233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ينتج عن عدم انتاج الجسم للأنسولين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5A49DF7-408F-4B2A-AA9A-C4DE20AB0EA7}"/>
              </a:ext>
            </a:extLst>
          </p:cNvPr>
          <p:cNvSpPr/>
          <p:nvPr/>
        </p:nvSpPr>
        <p:spPr>
          <a:xfrm>
            <a:off x="328240" y="4747821"/>
            <a:ext cx="3240000" cy="18233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عدم حساسية الجسم للأنسولين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27408B1-D3EF-4019-9B0C-0299DD873FFB}"/>
              </a:ext>
            </a:extLst>
          </p:cNvPr>
          <p:cNvSpPr/>
          <p:nvPr/>
        </p:nvSpPr>
        <p:spPr>
          <a:xfrm>
            <a:off x="4480820" y="3847820"/>
            <a:ext cx="3240000" cy="1232179"/>
          </a:xfrm>
          <a:prstGeom prst="rect">
            <a:avLst/>
          </a:prstGeom>
          <a:solidFill>
            <a:srgbClr val="FF696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ysClr val="windowText" lastClr="000000"/>
                </a:solidFill>
              </a:rPr>
              <a:t>العمر الذي يظهر فيه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9F3A0191-CC1D-4FF9-88B5-F1A8BE46EA97}"/>
              </a:ext>
            </a:extLst>
          </p:cNvPr>
          <p:cNvSpPr/>
          <p:nvPr/>
        </p:nvSpPr>
        <p:spPr>
          <a:xfrm>
            <a:off x="4507000" y="5286505"/>
            <a:ext cx="3240000" cy="900000"/>
          </a:xfrm>
          <a:prstGeom prst="rect">
            <a:avLst/>
          </a:prstGeom>
          <a:solidFill>
            <a:srgbClr val="7CC24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ysClr val="windowText" lastClr="000000"/>
                </a:solidFill>
              </a:rPr>
              <a:t>سببه </a:t>
            </a:r>
          </a:p>
        </p:txBody>
      </p: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B81E3C42-829C-4F73-8604-A5ED27E4F118}"/>
              </a:ext>
            </a:extLst>
          </p:cNvPr>
          <p:cNvCxnSpPr>
            <a:cxnSpLocks/>
          </p:cNvCxnSpPr>
          <p:nvPr/>
        </p:nvCxnSpPr>
        <p:spPr>
          <a:xfrm>
            <a:off x="7700760" y="2122387"/>
            <a:ext cx="87428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EB0E42B2-98DE-4867-8631-94AEBEEB28FB}"/>
              </a:ext>
            </a:extLst>
          </p:cNvPr>
          <p:cNvCxnSpPr>
            <a:cxnSpLocks/>
          </p:cNvCxnSpPr>
          <p:nvPr/>
        </p:nvCxnSpPr>
        <p:spPr>
          <a:xfrm flipH="1">
            <a:off x="3568240" y="2153731"/>
            <a:ext cx="87428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8E554EE7-6560-4805-946D-574E2B236AC2}"/>
              </a:ext>
            </a:extLst>
          </p:cNvPr>
          <p:cNvCxnSpPr>
            <a:cxnSpLocks/>
          </p:cNvCxnSpPr>
          <p:nvPr/>
        </p:nvCxnSpPr>
        <p:spPr>
          <a:xfrm rot="16200000">
            <a:off x="5911000" y="2754134"/>
            <a:ext cx="4320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03E931E9-184F-48D2-A2ED-A1CED14DB89C}"/>
              </a:ext>
            </a:extLst>
          </p:cNvPr>
          <p:cNvCxnSpPr>
            <a:cxnSpLocks/>
          </p:cNvCxnSpPr>
          <p:nvPr/>
        </p:nvCxnSpPr>
        <p:spPr>
          <a:xfrm>
            <a:off x="7747000" y="4216211"/>
            <a:ext cx="87428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CEE8CE2B-A8F4-4F56-861B-3DC3BA90035E}"/>
              </a:ext>
            </a:extLst>
          </p:cNvPr>
          <p:cNvCxnSpPr>
            <a:cxnSpLocks/>
          </p:cNvCxnSpPr>
          <p:nvPr/>
        </p:nvCxnSpPr>
        <p:spPr>
          <a:xfrm flipH="1">
            <a:off x="3586480" y="4297491"/>
            <a:ext cx="87428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422B21B8-8BFA-4AC8-BE0C-35CCC925A9ED}"/>
              </a:ext>
            </a:extLst>
          </p:cNvPr>
          <p:cNvCxnSpPr>
            <a:cxnSpLocks/>
          </p:cNvCxnSpPr>
          <p:nvPr/>
        </p:nvCxnSpPr>
        <p:spPr>
          <a:xfrm flipH="1">
            <a:off x="3606540" y="5637638"/>
            <a:ext cx="87428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B7D62B47-2252-4935-88B9-EE6FDB3F35E9}"/>
              </a:ext>
            </a:extLst>
          </p:cNvPr>
          <p:cNvCxnSpPr>
            <a:cxnSpLocks/>
          </p:cNvCxnSpPr>
          <p:nvPr/>
        </p:nvCxnSpPr>
        <p:spPr>
          <a:xfrm>
            <a:off x="7746740" y="5659520"/>
            <a:ext cx="87428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كسهم مستقيم 26">
            <a:extLst>
              <a:ext uri="{FF2B5EF4-FFF2-40B4-BE49-F238E27FC236}">
                <a16:creationId xmlns:a16="http://schemas.microsoft.com/office/drawing/2014/main" id="{294CAF2D-D486-448E-A4E9-6B68B6F43087}"/>
              </a:ext>
            </a:extLst>
          </p:cNvPr>
          <p:cNvCxnSpPr>
            <a:cxnSpLocks/>
          </p:cNvCxnSpPr>
          <p:nvPr/>
        </p:nvCxnSpPr>
        <p:spPr>
          <a:xfrm rot="5400000" flipV="1">
            <a:off x="5901360" y="3775820"/>
            <a:ext cx="4320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07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3DAE149-E02F-41F5-B3DF-FD644DCA45AE}"/>
              </a:ext>
            </a:extLst>
          </p:cNvPr>
          <p:cNvSpPr/>
          <p:nvPr/>
        </p:nvSpPr>
        <p:spPr>
          <a:xfrm>
            <a:off x="8219440" y="592524"/>
            <a:ext cx="3647439" cy="5509200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نشاط </a:t>
            </a:r>
            <a:r>
              <a:rPr lang="ar-SA" sz="44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إثرائي </a:t>
            </a:r>
          </a:p>
          <a:p>
            <a:pPr algn="ctr"/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ابحثي في مصادر  المعلومات المختلفة عن مضاعفات مرض السكري </a:t>
            </a:r>
            <a:r>
              <a:rPr lang="ar-SA" sz="4400" b="0" cap="none" spc="0" dirty="0" err="1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وكيفيت</a:t>
            </a:r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الوقاية منها </a:t>
            </a:r>
          </a:p>
          <a:p>
            <a:pPr algn="ctr"/>
            <a:endParaRPr lang="ar-SA" sz="44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0" name="Picture 2" descr="ØµÙØ±Ø© Ø°Ø§Øª ØµÙØ©">
            <a:extLst>
              <a:ext uri="{FF2B5EF4-FFF2-40B4-BE49-F238E27FC236}">
                <a16:creationId xmlns:a16="http://schemas.microsoft.com/office/drawing/2014/main" id="{0194BD42-9EC1-48B1-9EB4-91FAE5ACC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1" y="157480"/>
            <a:ext cx="7623175" cy="654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527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Ø§ÙØºØ¯Ø© Ø§ÙÙØ¸Ø±ÙØ©">
            <a:extLst>
              <a:ext uri="{FF2B5EF4-FFF2-40B4-BE49-F238E27FC236}">
                <a16:creationId xmlns:a16="http://schemas.microsoft.com/office/drawing/2014/main" id="{3459AD8D-6328-41D8-97DF-25023B546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r="14445" b="456"/>
          <a:stretch/>
        </p:blipFill>
        <p:spPr bwMode="auto">
          <a:xfrm>
            <a:off x="243840" y="140335"/>
            <a:ext cx="5283200" cy="646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0DB8A65-079A-452C-B377-47D62C2A04B3}"/>
              </a:ext>
            </a:extLst>
          </p:cNvPr>
          <p:cNvSpPr/>
          <p:nvPr/>
        </p:nvSpPr>
        <p:spPr>
          <a:xfrm>
            <a:off x="6096000" y="297884"/>
            <a:ext cx="5770879" cy="769441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4400" b="0" cap="none" spc="0" dirty="0">
                <a:ln w="0">
                  <a:noFill/>
                </a:ln>
                <a:solidFill>
                  <a:srgbClr val="0070C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من خلال الصورة التي امامكـِ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794E1FF-AE9E-4BBC-AF78-4E42E33D9D72}"/>
              </a:ext>
            </a:extLst>
          </p:cNvPr>
          <p:cNvSpPr/>
          <p:nvPr/>
        </p:nvSpPr>
        <p:spPr>
          <a:xfrm>
            <a:off x="6096000" y="1344364"/>
            <a:ext cx="5770879" cy="769441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4400" b="0" cap="none" spc="0" dirty="0">
                <a:ln w="0">
                  <a:noFill/>
                </a:ln>
                <a:solidFill>
                  <a:srgbClr val="FF00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س/ أين تقع الغدة (الكظرية)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2F95C7A-ABE0-402B-8E8C-7E3143E68877}"/>
              </a:ext>
            </a:extLst>
          </p:cNvPr>
          <p:cNvSpPr/>
          <p:nvPr/>
        </p:nvSpPr>
        <p:spPr>
          <a:xfrm>
            <a:off x="6095999" y="2391250"/>
            <a:ext cx="5770879" cy="769441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فوق الكليتين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565C1C6-88AE-41CC-9826-41A1406F2A6F}"/>
              </a:ext>
            </a:extLst>
          </p:cNvPr>
          <p:cNvSpPr/>
          <p:nvPr/>
        </p:nvSpPr>
        <p:spPr>
          <a:xfrm>
            <a:off x="6095998" y="3372167"/>
            <a:ext cx="5770879" cy="769441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4400" b="0" cap="none" spc="0" dirty="0">
                <a:ln w="0">
                  <a:noFill/>
                </a:ln>
                <a:solidFill>
                  <a:srgbClr val="FF00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س/ما أجزاء الغدة الكظرية؟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EA0BA6A-BCC1-4518-848E-FEBF87838112}"/>
              </a:ext>
            </a:extLst>
          </p:cNvPr>
          <p:cNvSpPr/>
          <p:nvPr/>
        </p:nvSpPr>
        <p:spPr>
          <a:xfrm>
            <a:off x="6095997" y="4353084"/>
            <a:ext cx="5770879" cy="2123658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4400" b="0" cap="none" spc="0" dirty="0">
                <a:ln w="0">
                  <a:noFill/>
                </a:ln>
                <a:solidFill>
                  <a:srgbClr val="0070C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تتكون الغدة الكظرية من </a:t>
            </a:r>
            <a:r>
              <a:rPr lang="ar-SA" sz="44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قسمين </a:t>
            </a:r>
          </a:p>
          <a:p>
            <a:pPr algn="ctr"/>
            <a:r>
              <a:rPr lang="ar-SA" sz="44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1)القشرة            2)النخاع </a:t>
            </a:r>
            <a:endParaRPr lang="ar-SA" sz="44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47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1733A6A-B3DA-4503-874D-DF31A24D7759}"/>
              </a:ext>
            </a:extLst>
          </p:cNvPr>
          <p:cNvSpPr/>
          <p:nvPr/>
        </p:nvSpPr>
        <p:spPr>
          <a:xfrm>
            <a:off x="2668481" y="101584"/>
            <a:ext cx="9387839" cy="707886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أقرئي عن الكظرية ثم أكملي فجوة المعلومات التالية </a:t>
            </a:r>
            <a:endParaRPr lang="ar-SA" sz="40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809048CC-F86D-4C88-A13E-97FAF2659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431513"/>
              </p:ext>
            </p:extLst>
          </p:nvPr>
        </p:nvGraphicFramePr>
        <p:xfrm>
          <a:off x="3010160" y="946646"/>
          <a:ext cx="9036000" cy="57607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04000">
                  <a:extLst>
                    <a:ext uri="{9D8B030D-6E8A-4147-A177-3AD203B41FA5}">
                      <a16:colId xmlns:a16="http://schemas.microsoft.com/office/drawing/2014/main" val="2545350758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740680502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3158330612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3396839818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30076664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endParaRPr lang="ar-SA" sz="3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ysClr val="windowText" lastClr="000000"/>
                          </a:solidFill>
                        </a:rPr>
                        <a:t>أهم هرمونات قشرة الكظرية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ysClr val="windowText" lastClr="000000"/>
                          </a:solidFill>
                        </a:rPr>
                        <a:t>أهم هرمونات نخاع الكظرية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31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الهرمون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D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 err="1"/>
                        <a:t>ألدوستيرون</a:t>
                      </a:r>
                      <a:r>
                        <a:rPr lang="ar-SA" sz="3600" dirty="0"/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الكورتيزول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 err="1"/>
                        <a:t>ابينفرين</a:t>
                      </a:r>
                      <a:r>
                        <a:rPr lang="ar-SA" sz="3600" dirty="0"/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نور </a:t>
                      </a:r>
                      <a:r>
                        <a:rPr lang="ar-SA" sz="3600" dirty="0" err="1"/>
                        <a:t>ابيفرين</a:t>
                      </a:r>
                      <a:r>
                        <a:rPr lang="ar-SA" sz="3600" dirty="0"/>
                        <a:t>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387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وظيفته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إعادة امتصاص الصوديوم في الكليتين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زيادة مستوى الجلكوز في الدم ويقلل من الالتهابات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زيادة معدل نبض القلب وضغط الدم ومعدل التنفس ومستوى السكر في الدم (زيادة نشاط خلايا الجسم في اثناء المواقف العصبية)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269771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CE2A84CC-7BF5-47C6-97F0-5DBBA38446AF}"/>
              </a:ext>
            </a:extLst>
          </p:cNvPr>
          <p:cNvSpPr/>
          <p:nvPr/>
        </p:nvSpPr>
        <p:spPr>
          <a:xfrm>
            <a:off x="538481" y="111744"/>
            <a:ext cx="1808480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الفجوة</a:t>
            </a:r>
            <a:endParaRPr lang="ar-SA" sz="40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ÙØªÙØ¬Ø© Ø¨Ø­Ø« Ø§ÙØµÙØ± Ø¹Ù Ø§ÙØºØ¯Ø© Ø§ÙÙØ¸Ø±ÙØ©">
            <a:extLst>
              <a:ext uri="{FF2B5EF4-FFF2-40B4-BE49-F238E27FC236}">
                <a16:creationId xmlns:a16="http://schemas.microsoft.com/office/drawing/2014/main" id="{FDB184D2-FAE8-4111-9F59-3866C97C3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t="6300" r="8902" b="4341"/>
          <a:stretch/>
        </p:blipFill>
        <p:spPr bwMode="auto">
          <a:xfrm>
            <a:off x="145841" y="946645"/>
            <a:ext cx="2669042" cy="576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7FF6B47-4D3C-49F1-8E06-9E56E77C096C}"/>
              </a:ext>
            </a:extLst>
          </p:cNvPr>
          <p:cNvSpPr/>
          <p:nvPr/>
        </p:nvSpPr>
        <p:spPr>
          <a:xfrm>
            <a:off x="8798560" y="3383449"/>
            <a:ext cx="1673680" cy="3179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37DD8AA-FCC2-49C8-9942-78FD756AFB28}"/>
              </a:ext>
            </a:extLst>
          </p:cNvPr>
          <p:cNvSpPr/>
          <p:nvPr/>
        </p:nvSpPr>
        <p:spPr>
          <a:xfrm>
            <a:off x="6837680" y="3429000"/>
            <a:ext cx="1673680" cy="3179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093EE6D-1E28-4BC7-88A6-20A893BA1472}"/>
              </a:ext>
            </a:extLst>
          </p:cNvPr>
          <p:cNvSpPr/>
          <p:nvPr/>
        </p:nvSpPr>
        <p:spPr>
          <a:xfrm>
            <a:off x="3108961" y="3429000"/>
            <a:ext cx="3434640" cy="3179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24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3AA9257-CA33-4E8F-AD4C-013B2E8D0A31}"/>
              </a:ext>
            </a:extLst>
          </p:cNvPr>
          <p:cNvSpPr/>
          <p:nvPr/>
        </p:nvSpPr>
        <p:spPr>
          <a:xfrm>
            <a:off x="2668481" y="101584"/>
            <a:ext cx="9387839" cy="1323439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أي الأشخاص في الصور التالية  يحتمل وجود مستوى عالي من </a:t>
            </a:r>
            <a:r>
              <a:rPr lang="ar-SA" sz="4000" b="0" cap="none" spc="0" dirty="0" err="1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الإبينفرين</a:t>
            </a:r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في جسمه </a:t>
            </a:r>
            <a:endParaRPr lang="ar-SA" sz="40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F19FF39-89EB-48E2-8599-DA7FCD55832E}"/>
              </a:ext>
            </a:extLst>
          </p:cNvPr>
          <p:cNvSpPr/>
          <p:nvPr/>
        </p:nvSpPr>
        <p:spPr>
          <a:xfrm>
            <a:off x="575521" y="101583"/>
            <a:ext cx="1822240" cy="1323439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مهارة التحليل </a:t>
            </a:r>
            <a:endParaRPr lang="ar-SA" sz="40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ÙØªÙØ¬Ø© Ø¨Ø­Ø« Ø§ÙØµÙØ± Ø¹Ù âªA sleeping person clipartâ¬â">
            <a:extLst>
              <a:ext uri="{FF2B5EF4-FFF2-40B4-BE49-F238E27FC236}">
                <a16:creationId xmlns:a16="http://schemas.microsoft.com/office/drawing/2014/main" id="{402249A4-C3E0-4472-A621-4C8C52CBB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0"/>
            <a:ext cx="569626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6573EF5-CAC1-4B47-B072-5FEF525A42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91" r="10485" b="-2022"/>
          <a:stretch/>
        </p:blipFill>
        <p:spPr>
          <a:xfrm>
            <a:off x="575522" y="1685924"/>
            <a:ext cx="4880398" cy="3556635"/>
          </a:xfrm>
          <a:prstGeom prst="rect">
            <a:avLst/>
          </a:prstGeom>
        </p:spPr>
      </p:pic>
      <p:pic>
        <p:nvPicPr>
          <p:cNvPr id="6" name="رسم 5" descr="علامة تأشير">
            <a:extLst>
              <a:ext uri="{FF2B5EF4-FFF2-40B4-BE49-F238E27FC236}">
                <a16:creationId xmlns:a16="http://schemas.microsoft.com/office/drawing/2014/main" id="{43F587E7-BEDA-491D-820F-C29575022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7761" y="4509240"/>
            <a:ext cx="2062479" cy="164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2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74276F12-0C0F-4A02-AA19-4E600B519354}"/>
              </a:ext>
            </a:extLst>
          </p:cNvPr>
          <p:cNvSpPr/>
          <p:nvPr/>
        </p:nvSpPr>
        <p:spPr>
          <a:xfrm>
            <a:off x="1402080" y="152384"/>
            <a:ext cx="9387839" cy="707886"/>
          </a:xfrm>
          <a:prstGeom prst="rect">
            <a:avLst/>
          </a:prstGeom>
          <a:solidFill>
            <a:srgbClr val="B0DD7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ما الرابط العجيب بين الجهاز الهرموني وساعي البريد </a:t>
            </a:r>
            <a:endParaRPr lang="ar-SA" sz="40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ÙØªÙØ¬Ø© Ø¨Ø­Ø« Ø§ÙØµÙØ± Ø¹Ù Ø§ÙØ¬ÙØ§Ø² Ø§ÙÙØ±ÙÙÙÙ">
            <a:extLst>
              <a:ext uri="{FF2B5EF4-FFF2-40B4-BE49-F238E27FC236}">
                <a16:creationId xmlns:a16="http://schemas.microsoft.com/office/drawing/2014/main" id="{413941E5-5BC3-43C0-8A9E-C46E099A8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1" y="1063308"/>
            <a:ext cx="4848224" cy="39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ÙØªÙØ¬Ø© Ø¨Ø­Ø« Ø§ÙØµÙØ± Ø¹Ù âªpostman clipartâ¬â">
            <a:extLst>
              <a:ext uri="{FF2B5EF4-FFF2-40B4-BE49-F238E27FC236}">
                <a16:creationId xmlns:a16="http://schemas.microsoft.com/office/drawing/2014/main" id="{CD5DEBFA-59D9-432B-8507-7E79463D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1195566"/>
            <a:ext cx="4709117" cy="352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DCEC34C-E9AD-4EFB-87BC-B5096E436858}"/>
              </a:ext>
            </a:extLst>
          </p:cNvPr>
          <p:cNvSpPr/>
          <p:nvPr/>
        </p:nvSpPr>
        <p:spPr>
          <a:xfrm>
            <a:off x="1402079" y="5000714"/>
            <a:ext cx="9387839" cy="1323439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كلاهما ينقل </a:t>
            </a:r>
            <a:r>
              <a:rPr lang="ar-SA" sz="40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ر</a:t>
            </a:r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سالة فالجهاز الهرموني ينقل رسائل من الجهاز العصبي لأعضاء وانسجة الجسم لتقوم بوظائفها </a:t>
            </a:r>
            <a:endParaRPr lang="ar-SA" sz="40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09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5233D46-4472-44D9-8B2F-D2BA417FD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" y="1158240"/>
            <a:ext cx="6792395" cy="544110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826D62A-8C0B-49AC-8C9C-EBA420D54AD2}"/>
              </a:ext>
            </a:extLst>
          </p:cNvPr>
          <p:cNvSpPr/>
          <p:nvPr/>
        </p:nvSpPr>
        <p:spPr>
          <a:xfrm>
            <a:off x="7147996" y="196324"/>
            <a:ext cx="4810324" cy="6186309"/>
          </a:xfrm>
          <a:prstGeom prst="rect">
            <a:avLst/>
          </a:prstGeom>
          <a:solidFill>
            <a:srgbClr val="9BE5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بالتعاون مع زميلاتكـِ في المجموعة أنظري للشكل في كتابكـِ المقرر ثم </a:t>
            </a:r>
            <a:r>
              <a:rPr lang="ar-SA" sz="4400" dirty="0" err="1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اجيبي</a:t>
            </a:r>
            <a:r>
              <a:rPr lang="ar-SA" sz="44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عن الأسئلة في البطاقات المروحية وحاولي ان تجيبي عليها في دقيقتين ويكون للمجموعة التي تنهي الأسئلة بشكل صحيح لها نقطة قوة </a:t>
            </a:r>
            <a:endParaRPr lang="ar-SA" sz="44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FB7020B-1879-43B5-949D-1F48084687C3}"/>
              </a:ext>
            </a:extLst>
          </p:cNvPr>
          <p:cNvSpPr/>
          <p:nvPr/>
        </p:nvSpPr>
        <p:spPr>
          <a:xfrm>
            <a:off x="304801" y="196324"/>
            <a:ext cx="6613724" cy="76944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قراءة الصورة والبطاقات المروحية </a:t>
            </a:r>
            <a:endParaRPr lang="ar-SA" sz="44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177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B710A04-89DF-42FF-806F-B1B7ABB1C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ar-SA"/>
              <a:t>جهاز الغدد الصماء 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3E6D848-85FA-42CE-B015-9CF7AC2D7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ar-SA" sz="2000"/>
              <a:t>أ/ريحانة العامر 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ØµÙØ±Ø© Ø°Ø§Øª ØµÙØ©">
            <a:extLst>
              <a:ext uri="{FF2B5EF4-FFF2-40B4-BE49-F238E27FC236}">
                <a16:creationId xmlns:a16="http://schemas.microsoft.com/office/drawing/2014/main" id="{F727864A-7672-4E88-8426-59C552AB7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" r="4" b="16866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488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9B0E248-B524-4661-9724-AB42869DA8CB}"/>
              </a:ext>
            </a:extLst>
          </p:cNvPr>
          <p:cNvSpPr/>
          <p:nvPr/>
        </p:nvSpPr>
        <p:spPr>
          <a:xfrm>
            <a:off x="7863839" y="226764"/>
            <a:ext cx="3600000" cy="2520000"/>
          </a:xfrm>
          <a:prstGeom prst="rect">
            <a:avLst/>
          </a:prstGeom>
          <a:solidFill>
            <a:srgbClr val="FFC1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س/ من كم جزء تتكون الغدة النخامية ؟</a:t>
            </a:r>
            <a:endParaRPr lang="ar-SA" sz="36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C758FAF-0FFC-4209-B8FC-861A0204474D}"/>
              </a:ext>
            </a:extLst>
          </p:cNvPr>
          <p:cNvSpPr/>
          <p:nvPr/>
        </p:nvSpPr>
        <p:spPr>
          <a:xfrm>
            <a:off x="4063996" y="3042920"/>
            <a:ext cx="3600000" cy="2520000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س/ ما اهم الهرمونات التي يفرزها الجزء الأمامي من الغدة النخامية ؟</a:t>
            </a:r>
            <a:endParaRPr lang="ar-SA" sz="36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53368C7-1315-4ADD-8D91-A30A711C8B18}"/>
              </a:ext>
            </a:extLst>
          </p:cNvPr>
          <p:cNvSpPr/>
          <p:nvPr/>
        </p:nvSpPr>
        <p:spPr>
          <a:xfrm>
            <a:off x="7863839" y="3042920"/>
            <a:ext cx="3600000" cy="2520000"/>
          </a:xfrm>
          <a:prstGeom prst="rect">
            <a:avLst/>
          </a:prstGeom>
          <a:solidFill>
            <a:srgbClr val="9BE5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س/ ما اهم الهرمونات التي يفرزها الجزء الخلفي  من الغدة النخامية ؟</a:t>
            </a:r>
            <a:endParaRPr lang="ar-SA" sz="36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0DFA2BB-DD2F-4C93-9C6F-67FA4A881672}"/>
              </a:ext>
            </a:extLst>
          </p:cNvPr>
          <p:cNvSpPr/>
          <p:nvPr/>
        </p:nvSpPr>
        <p:spPr>
          <a:xfrm>
            <a:off x="294638" y="267404"/>
            <a:ext cx="3600000" cy="2520000"/>
          </a:xfrm>
          <a:prstGeom prst="rect">
            <a:avLst/>
          </a:prstGeom>
          <a:solidFill>
            <a:srgbClr val="F9D6B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س/ من أي الأجزاء ستُفرز الهرمونات </a:t>
            </a:r>
            <a:r>
              <a:rPr lang="ar-SA" sz="3600" dirty="0" err="1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المسؤوله</a:t>
            </a:r>
            <a:r>
              <a:rPr lang="ar-SA" sz="36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عن الهرمون المانع لإدرار البول ؟</a:t>
            </a:r>
            <a:endParaRPr lang="ar-SA" sz="36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12C1B2A-5178-4462-953B-B44E2CF7C851}"/>
              </a:ext>
            </a:extLst>
          </p:cNvPr>
          <p:cNvSpPr/>
          <p:nvPr/>
        </p:nvSpPr>
        <p:spPr>
          <a:xfrm>
            <a:off x="4079238" y="267404"/>
            <a:ext cx="3600000" cy="25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س/ عند قصور في نمو العظام فأي جزء من الغدة حدث فيه خلل ؟</a:t>
            </a:r>
            <a:endParaRPr lang="ar-SA" sz="3600" b="0" cap="none" spc="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991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3AA9257-CA33-4E8F-AD4C-013B2E8D0A31}"/>
              </a:ext>
            </a:extLst>
          </p:cNvPr>
          <p:cNvSpPr/>
          <p:nvPr/>
        </p:nvSpPr>
        <p:spPr>
          <a:xfrm>
            <a:off x="2631440" y="121903"/>
            <a:ext cx="9384241" cy="1323439"/>
          </a:xfrm>
          <a:prstGeom prst="rect">
            <a:avLst/>
          </a:prstGeom>
          <a:solidFill>
            <a:srgbClr val="AFEA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طالبتي العزيزة </a:t>
            </a:r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حددي الهرمون المفرز في الحالة التالية وبيني دوره  (ومن أين يفرز)</a:t>
            </a:r>
            <a:endParaRPr lang="ar-SA" sz="40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F19FF39-89EB-48E2-8599-DA7FCD55832E}"/>
              </a:ext>
            </a:extLst>
          </p:cNvPr>
          <p:cNvSpPr/>
          <p:nvPr/>
        </p:nvSpPr>
        <p:spPr>
          <a:xfrm>
            <a:off x="504400" y="142223"/>
            <a:ext cx="1832399" cy="1323439"/>
          </a:xfrm>
          <a:prstGeom prst="rect">
            <a:avLst/>
          </a:prstGeom>
          <a:solidFill>
            <a:srgbClr val="D2ECB6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مهارة التطبيق  </a:t>
            </a:r>
            <a:endParaRPr lang="ar-SA" sz="40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DFC66FC-CE8E-4DC4-A1B9-735C7B802806}"/>
              </a:ext>
            </a:extLst>
          </p:cNvPr>
          <p:cNvSpPr/>
          <p:nvPr/>
        </p:nvSpPr>
        <p:spPr>
          <a:xfrm>
            <a:off x="6289041" y="5852176"/>
            <a:ext cx="5635200" cy="646331"/>
          </a:xfrm>
          <a:prstGeom prst="rect">
            <a:avLst/>
          </a:prstGeom>
          <a:solidFill>
            <a:srgbClr val="9BE5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عند الولادة (وقت الطلق)</a:t>
            </a:r>
            <a:endParaRPr lang="ar-SA" sz="36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ØµÙØ±Ø© Ø°Ø§Øª ØµÙØ©">
            <a:extLst>
              <a:ext uri="{FF2B5EF4-FFF2-40B4-BE49-F238E27FC236}">
                <a16:creationId xmlns:a16="http://schemas.microsoft.com/office/drawing/2014/main" id="{39CC687E-4428-479D-8C2E-014927AED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7" t="3395" r="22326"/>
          <a:stretch/>
        </p:blipFill>
        <p:spPr bwMode="auto">
          <a:xfrm>
            <a:off x="6695440" y="1615440"/>
            <a:ext cx="5360881" cy="404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736EAB32-2047-425B-91A0-7534C87FAA2E}"/>
              </a:ext>
            </a:extLst>
          </p:cNvPr>
          <p:cNvSpPr/>
          <p:nvPr/>
        </p:nvSpPr>
        <p:spPr>
          <a:xfrm>
            <a:off x="812802" y="1790839"/>
            <a:ext cx="4043679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هرمون </a:t>
            </a:r>
            <a:r>
              <a:rPr lang="ar-SA" sz="3600" b="0" cap="none" spc="0" dirty="0" err="1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الاكستوسين</a:t>
            </a:r>
            <a:r>
              <a:rPr lang="ar-SA" sz="36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SA" sz="36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AFD2168-856C-46DC-89D3-FFE8ED5317A5}"/>
              </a:ext>
            </a:extLst>
          </p:cNvPr>
          <p:cNvSpPr/>
          <p:nvPr/>
        </p:nvSpPr>
        <p:spPr>
          <a:xfrm>
            <a:off x="812801" y="2782667"/>
            <a:ext cx="4043680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يساعد على زيادة تقلص العضلات الملساء للرحم ويساعد على حدوث الطلق </a:t>
            </a:r>
            <a:endParaRPr lang="ar-SA" sz="36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31B58D2-46B1-46BD-B510-98804C3FEC67}"/>
              </a:ext>
            </a:extLst>
          </p:cNvPr>
          <p:cNvSpPr/>
          <p:nvPr/>
        </p:nvSpPr>
        <p:spPr>
          <a:xfrm>
            <a:off x="812801" y="5335954"/>
            <a:ext cx="4043679" cy="120032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الجزء  الأمامي للغدة النخامية </a:t>
            </a:r>
            <a:endParaRPr lang="ar-SA" sz="36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90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6FD9AB4-7097-4FAD-909F-AF1A8129B8C5}"/>
              </a:ext>
            </a:extLst>
          </p:cNvPr>
          <p:cNvSpPr/>
          <p:nvPr/>
        </p:nvSpPr>
        <p:spPr>
          <a:xfrm>
            <a:off x="5638800" y="101584"/>
            <a:ext cx="6417520" cy="4401205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علي (وهو عامل نشيط في أحد شركات النفط) </a:t>
            </a:r>
          </a:p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علي فخوراً جدا بعمله فهو يخدم بلده ويساهم في تطويرها  وهو يبذل مجهود كبير أثناء عمله خارج المنزل ويفقد كمية كبيرة من العرق هذا قد يعرض جسمه للجفاف </a:t>
            </a:r>
            <a:endParaRPr lang="ar-SA" sz="40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069077F-2057-40C9-83CE-FE03C025FF98}"/>
              </a:ext>
            </a:extLst>
          </p:cNvPr>
          <p:cNvSpPr/>
          <p:nvPr/>
        </p:nvSpPr>
        <p:spPr>
          <a:xfrm>
            <a:off x="5638800" y="4638203"/>
            <a:ext cx="6417520" cy="1938992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لكن جسم علي واجسامنا في مثل هذه الحالة تستجيب وعمل على الحفاظ على مستوى الماء في الدم </a:t>
            </a:r>
            <a:endParaRPr lang="ar-SA" sz="40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ØµÙØ±Ø© Ø°Ø§Øª ØµÙØ©">
            <a:extLst>
              <a:ext uri="{FF2B5EF4-FFF2-40B4-BE49-F238E27FC236}">
                <a16:creationId xmlns:a16="http://schemas.microsoft.com/office/drawing/2014/main" id="{439E5AA6-4376-4D28-9421-9797A712D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583"/>
            <a:ext cx="5259705" cy="647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173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6FD9AB4-7097-4FAD-909F-AF1A8129B8C5}"/>
              </a:ext>
            </a:extLst>
          </p:cNvPr>
          <p:cNvSpPr/>
          <p:nvPr/>
        </p:nvSpPr>
        <p:spPr>
          <a:xfrm>
            <a:off x="802640" y="128526"/>
            <a:ext cx="11070800" cy="1980000"/>
          </a:xfrm>
          <a:prstGeom prst="rect">
            <a:avLst/>
          </a:prstGeom>
          <a:solidFill>
            <a:srgbClr val="9BE5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طالبتي بالتعاون مع زميلاتكـِ في المجموعة رتبي العبارات التالية لتحصلي على  مخطط السبب والنتيجة لتوضيح آلية عمل هرمون المانع لإدرار البول (للحفاظ على الاتزان المائي في اجسامنا )</a:t>
            </a:r>
            <a:endParaRPr lang="ar-SA" sz="40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8954C87-48F7-4699-9574-77FA2D241B10}"/>
              </a:ext>
            </a:extLst>
          </p:cNvPr>
          <p:cNvSpPr/>
          <p:nvPr/>
        </p:nvSpPr>
        <p:spPr>
          <a:xfrm>
            <a:off x="521760" y="2277498"/>
            <a:ext cx="3600000" cy="1980000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تستشعر الخلايا الموجودة تحت المهاد تعرض الجسم للجفاف </a:t>
            </a:r>
            <a:endParaRPr lang="ar-SA" sz="36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AE56BC7-D02C-4375-9B65-707958FBEFF5}"/>
              </a:ext>
            </a:extLst>
          </p:cNvPr>
          <p:cNvSpPr/>
          <p:nvPr/>
        </p:nvSpPr>
        <p:spPr>
          <a:xfrm>
            <a:off x="8273440" y="2277498"/>
            <a:ext cx="3600000" cy="1980000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يُفرز الهرمون المانع لإدرار البول والمخزن في الغدة النخامية </a:t>
            </a:r>
            <a:endParaRPr lang="ar-SA" sz="36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E0FCEB3-B756-402C-83BA-161104A894C9}"/>
              </a:ext>
            </a:extLst>
          </p:cNvPr>
          <p:cNvSpPr/>
          <p:nvPr/>
        </p:nvSpPr>
        <p:spPr>
          <a:xfrm>
            <a:off x="8273440" y="4525850"/>
            <a:ext cx="3600000" cy="1980000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يزداد إعادة امتصاص الماء في الكلى </a:t>
            </a:r>
            <a:endParaRPr lang="ar-SA" sz="36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AB0A8C8-D396-4D1D-A014-00603E0A1E93}"/>
              </a:ext>
            </a:extLst>
          </p:cNvPr>
          <p:cNvSpPr/>
          <p:nvPr/>
        </p:nvSpPr>
        <p:spPr>
          <a:xfrm>
            <a:off x="4470242" y="2277498"/>
            <a:ext cx="3600000" cy="1980000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زيادة حجم الماء في الدم </a:t>
            </a:r>
            <a:endParaRPr lang="ar-SA" sz="36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8330069-0ABD-4EE8-9C70-963A0CA06A9C}"/>
              </a:ext>
            </a:extLst>
          </p:cNvPr>
          <p:cNvSpPr/>
          <p:nvPr/>
        </p:nvSpPr>
        <p:spPr>
          <a:xfrm>
            <a:off x="511601" y="4409424"/>
            <a:ext cx="3600000" cy="1980000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ستشعر الخلايا الموجودة تحت المهاد زيادة الماء في الدم </a:t>
            </a:r>
            <a:endParaRPr lang="ar-SA" sz="36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704B22C-F60F-450E-BFBE-FD77C9791B9E}"/>
              </a:ext>
            </a:extLst>
          </p:cNvPr>
          <p:cNvSpPr/>
          <p:nvPr/>
        </p:nvSpPr>
        <p:spPr>
          <a:xfrm>
            <a:off x="4392520" y="4525850"/>
            <a:ext cx="3600000" cy="1980000"/>
          </a:xfrm>
          <a:prstGeom prst="rect">
            <a:avLst/>
          </a:prstGeom>
          <a:solidFill>
            <a:srgbClr val="FFFFC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انخفاض افراز  الهرمون المانع لإدرار البول</a:t>
            </a:r>
            <a:endParaRPr lang="ar-SA" sz="36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7368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3001A5A-9D05-4737-8C63-1E8AD118A33E}"/>
              </a:ext>
            </a:extLst>
          </p:cNvPr>
          <p:cNvSpPr/>
          <p:nvPr/>
        </p:nvSpPr>
        <p:spPr>
          <a:xfrm>
            <a:off x="8138160" y="433326"/>
            <a:ext cx="3562560" cy="5632311"/>
          </a:xfrm>
          <a:prstGeom prst="rect">
            <a:avLst/>
          </a:prstGeom>
          <a:solidFill>
            <a:srgbClr val="9BE5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نشاط اثرائي </a:t>
            </a:r>
          </a:p>
          <a:p>
            <a:pPr algn="ctr"/>
            <a:r>
              <a:rPr lang="ar-SA" sz="4000" b="0" cap="none" spc="0" dirty="0">
                <a:ln w="0">
                  <a:noFill/>
                </a:ln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ابحثي في مصادر المعلومات المختلفة عن هرمونات كمال الاجسام التي يتناولها بعض الرياضيون لبناء العضلات وضمنيها ملف انجازك </a:t>
            </a:r>
            <a:endParaRPr lang="ar-SA" sz="4000" dirty="0">
              <a:ln w="0">
                <a:noFill/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ÙØªÙØ¬Ø© Ø¨Ø­Ø« Ø§ÙØµÙØ± Ø¹Ù âªclipart Bodybuilding hormonesâ¬â">
            <a:extLst>
              <a:ext uri="{FF2B5EF4-FFF2-40B4-BE49-F238E27FC236}">
                <a16:creationId xmlns:a16="http://schemas.microsoft.com/office/drawing/2014/main" id="{5C183A79-9D0E-4615-AFDF-416131A9D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15"/>
          <a:stretch/>
        </p:blipFill>
        <p:spPr bwMode="auto">
          <a:xfrm>
            <a:off x="1454150" y="162111"/>
            <a:ext cx="5829300" cy="603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868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ØµÙØ±Ø© Ø°Ø§Øª ØµÙØ©">
            <a:extLst>
              <a:ext uri="{FF2B5EF4-FFF2-40B4-BE49-F238E27FC236}">
                <a16:creationId xmlns:a16="http://schemas.microsoft.com/office/drawing/2014/main" id="{5C816AA2-C75D-45E7-8538-81DF7426F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640" y="685800"/>
            <a:ext cx="504952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E8E92F3-48E2-46A3-851C-9D484B778C87}"/>
              </a:ext>
            </a:extLst>
          </p:cNvPr>
          <p:cNvSpPr/>
          <p:nvPr/>
        </p:nvSpPr>
        <p:spPr>
          <a:xfrm>
            <a:off x="751840" y="406400"/>
            <a:ext cx="5344160" cy="5811520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الفكرة العامة </a:t>
            </a:r>
          </a:p>
          <a:p>
            <a:pPr algn="ctr"/>
            <a:r>
              <a:rPr lang="ar-SA" sz="48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يحلل الجهاز الهضمي الطعام إلى جزيئات صغيرة لتزود الجسم بالمواد المغذية والطاقة أما الهرمونات فتنظم وظائف الجسم </a:t>
            </a:r>
          </a:p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93956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ØµÙØ±Ø© Ø°Ø§Øª ØµÙØ©">
            <a:extLst>
              <a:ext uri="{FF2B5EF4-FFF2-40B4-BE49-F238E27FC236}">
                <a16:creationId xmlns:a16="http://schemas.microsoft.com/office/drawing/2014/main" id="{5C816AA2-C75D-45E7-8538-81DF7426F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640" y="685800"/>
            <a:ext cx="504952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E8E92F3-48E2-46A3-851C-9D484B778C87}"/>
              </a:ext>
            </a:extLst>
          </p:cNvPr>
          <p:cNvSpPr/>
          <p:nvPr/>
        </p:nvSpPr>
        <p:spPr>
          <a:xfrm>
            <a:off x="751840" y="447040"/>
            <a:ext cx="5344160" cy="5811520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الفكرة الرئيسة  </a:t>
            </a:r>
          </a:p>
          <a:p>
            <a:pPr algn="ctr"/>
            <a:r>
              <a:rPr lang="ar-SA" sz="48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تنظم آلية التغذية الراجعة الهرمونية أجهزة جسم الإنسان </a:t>
            </a:r>
          </a:p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56790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E61E1F83-B13B-44A2-8E2A-68A16D01503A}"/>
              </a:ext>
            </a:extLst>
          </p:cNvPr>
          <p:cNvSpPr/>
          <p:nvPr/>
        </p:nvSpPr>
        <p:spPr>
          <a:xfrm>
            <a:off x="253312" y="225747"/>
            <a:ext cx="2956259" cy="923330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جدول التعلم </a:t>
            </a: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07BD415C-CE27-4952-A1C4-3578BCC694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113903"/>
              </p:ext>
            </p:extLst>
          </p:nvPr>
        </p:nvGraphicFramePr>
        <p:xfrm>
          <a:off x="3804162" y="2802002"/>
          <a:ext cx="8100000" cy="361689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2418179221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36408618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434216919"/>
                    </a:ext>
                  </a:extLst>
                </a:gridCol>
              </a:tblGrid>
              <a:tr h="1330891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ماذا أعرف؟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ماذا أود ان أعرف؟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ماذا تعلمت؟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98221"/>
                  </a:ext>
                </a:extLst>
              </a:tr>
              <a:tr h="2077735"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8197752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3729D331-226E-4AAD-881B-0AF0494321AD}"/>
              </a:ext>
            </a:extLst>
          </p:cNvPr>
          <p:cNvSpPr/>
          <p:nvPr/>
        </p:nvSpPr>
        <p:spPr>
          <a:xfrm>
            <a:off x="3571680" y="333045"/>
            <a:ext cx="846706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طالبتي العزيزة باستخدام استراتيجية التصفح اطلعي على </a:t>
            </a:r>
            <a:r>
              <a:rPr lang="ar-SA" sz="36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عناصر </a:t>
            </a:r>
            <a:r>
              <a:rPr lang="ar-SA" sz="3600" b="1" cap="none" spc="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الدرس  في كتابكـِ المقرر وحددي العناصر التي سبق أن تعلمتها(ماذا أعرف) والعناصر التي لم تتعلمين عنها (ماذا أود أن أتعلم)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1759343-4188-4F60-9EB8-102B35C14881}"/>
              </a:ext>
            </a:extLst>
          </p:cNvPr>
          <p:cNvSpPr/>
          <p:nvPr/>
        </p:nvSpPr>
        <p:spPr>
          <a:xfrm>
            <a:off x="153250" y="1487207"/>
            <a:ext cx="3156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فردي ـ 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 </a:t>
            </a:r>
            <a:r>
              <a:rPr lang="ar-SA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دقيقة </a:t>
            </a:r>
          </a:p>
        </p:txBody>
      </p:sp>
      <p:pic>
        <p:nvPicPr>
          <p:cNvPr id="2050" name="Picture 2" descr="ÙØªÙØ¬Ø© Ø¨Ø­Ø« Ø§ÙØµÙØ± Ø¹Ù Ø§ÙØºØ¯Ø¯">
            <a:extLst>
              <a:ext uri="{FF2B5EF4-FFF2-40B4-BE49-F238E27FC236}">
                <a16:creationId xmlns:a16="http://schemas.microsoft.com/office/drawing/2014/main" id="{F9908CD8-C195-4C3D-9E1B-DE4C4B27B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51" y="2195093"/>
            <a:ext cx="3467378" cy="44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133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ªTargetâ¬â">
            <a:extLst>
              <a:ext uri="{FF2B5EF4-FFF2-40B4-BE49-F238E27FC236}">
                <a16:creationId xmlns:a16="http://schemas.microsoft.com/office/drawing/2014/main" id="{B37C546A-8DF6-4A11-A2D8-9035EC1F7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" y="4287519"/>
            <a:ext cx="2554112" cy="242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E2D4B74-63D1-43D4-9332-6948A9DAC653}"/>
              </a:ext>
            </a:extLst>
          </p:cNvPr>
          <p:cNvSpPr/>
          <p:nvPr/>
        </p:nvSpPr>
        <p:spPr>
          <a:xfrm>
            <a:off x="4999600" y="274935"/>
            <a:ext cx="21927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الأهداف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21829D8-0978-49AE-AA50-14E00FC8A78E}"/>
              </a:ext>
            </a:extLst>
          </p:cNvPr>
          <p:cNvSpPr/>
          <p:nvPr/>
        </p:nvSpPr>
        <p:spPr>
          <a:xfrm>
            <a:off x="1808480" y="1412855"/>
            <a:ext cx="982295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** تعدد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وظائف الغدد التي تكون جهاز الغدد الصم </a:t>
            </a:r>
          </a:p>
          <a:p>
            <a:r>
              <a:rPr lang="ar-SA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** توضح 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دور جهاز الغدد الصم في الحفاظ على اتزان الجسم الداخلي </a:t>
            </a:r>
          </a:p>
          <a:p>
            <a:r>
              <a:rPr lang="ar-SA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** تصف 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آلية التغذية الراجعة التي تنظم مستوى الهرمون في الجسم   </a:t>
            </a:r>
          </a:p>
        </p:txBody>
      </p:sp>
    </p:spTree>
    <p:extLst>
      <p:ext uri="{BB962C8B-B14F-4D97-AF65-F5344CB8AC3E}">
        <p14:creationId xmlns:p14="http://schemas.microsoft.com/office/powerpoint/2010/main" val="2692996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قوس كبير أيسر 9">
            <a:extLst>
              <a:ext uri="{FF2B5EF4-FFF2-40B4-BE49-F238E27FC236}">
                <a16:creationId xmlns:a16="http://schemas.microsoft.com/office/drawing/2014/main" id="{C0BD2A69-DCC8-4C27-9738-CFF5F967232A}"/>
              </a:ext>
            </a:extLst>
          </p:cNvPr>
          <p:cNvSpPr/>
          <p:nvPr/>
        </p:nvSpPr>
        <p:spPr>
          <a:xfrm rot="5400000">
            <a:off x="8083550" y="881380"/>
            <a:ext cx="469900" cy="394716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0EF4928-CF92-40A3-92AD-EB5F40DD85E7}"/>
              </a:ext>
            </a:extLst>
          </p:cNvPr>
          <p:cNvSpPr/>
          <p:nvPr/>
        </p:nvSpPr>
        <p:spPr>
          <a:xfrm>
            <a:off x="2418080" y="91440"/>
            <a:ext cx="9530080" cy="1473200"/>
          </a:xfrm>
          <a:prstGeom prst="rect">
            <a:avLst/>
          </a:prstGeom>
          <a:solidFill>
            <a:srgbClr val="FFF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حصيلتكـِ من المعلومات في مادة الاحياء أكملي المخطط السهمي التالي </a:t>
            </a:r>
          </a:p>
          <a:p>
            <a:pPr algn="ctr"/>
            <a:endParaRPr lang="ar-SA" sz="1400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DDF6C22-0C12-4081-BA30-71E5CEDD222D}"/>
              </a:ext>
            </a:extLst>
          </p:cNvPr>
          <p:cNvSpPr/>
          <p:nvPr/>
        </p:nvSpPr>
        <p:spPr>
          <a:xfrm>
            <a:off x="243840" y="132080"/>
            <a:ext cx="2042160" cy="1432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الربط بالخبرات السابقة </a:t>
            </a:r>
          </a:p>
          <a:p>
            <a:pPr algn="ctr"/>
            <a:r>
              <a:rPr lang="ar-SA" sz="24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المخطط السهمي </a:t>
            </a:r>
          </a:p>
          <a:p>
            <a:pPr algn="ctr"/>
            <a:endParaRPr lang="ar-SA" sz="1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F360011-60A5-448B-BE24-5625C6512FC0}"/>
              </a:ext>
            </a:extLst>
          </p:cNvPr>
          <p:cNvSpPr/>
          <p:nvPr/>
        </p:nvSpPr>
        <p:spPr>
          <a:xfrm>
            <a:off x="4765040" y="1737360"/>
            <a:ext cx="7051040" cy="863600"/>
          </a:xfrm>
          <a:prstGeom prst="rect">
            <a:avLst/>
          </a:prstGeom>
          <a:solidFill>
            <a:srgbClr val="D2EC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تنقسم الغدد في جسم الإنسان إلى </a:t>
            </a:r>
          </a:p>
          <a:p>
            <a:pPr algn="ctr"/>
            <a:endParaRPr lang="ar-SA" sz="160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FE2E0F7-F6A0-47D4-9B53-261E242163B2}"/>
              </a:ext>
            </a:extLst>
          </p:cNvPr>
          <p:cNvSpPr/>
          <p:nvPr/>
        </p:nvSpPr>
        <p:spPr>
          <a:xfrm>
            <a:off x="8585200" y="3108960"/>
            <a:ext cx="3362960" cy="863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الغدد القنوية   </a:t>
            </a:r>
          </a:p>
          <a:p>
            <a:pPr algn="ctr"/>
            <a:endParaRPr lang="ar-SA" sz="1600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838A974-D207-4024-B025-C34415739F05}"/>
              </a:ext>
            </a:extLst>
          </p:cNvPr>
          <p:cNvSpPr/>
          <p:nvPr/>
        </p:nvSpPr>
        <p:spPr>
          <a:xfrm>
            <a:off x="4663440" y="3108960"/>
            <a:ext cx="3362960" cy="863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الغدد الصماء    </a:t>
            </a:r>
          </a:p>
          <a:p>
            <a:pPr algn="ctr"/>
            <a:endParaRPr lang="ar-SA" sz="1600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85B6445-5748-4E22-B5A7-3541513257B9}"/>
              </a:ext>
            </a:extLst>
          </p:cNvPr>
          <p:cNvSpPr/>
          <p:nvPr/>
        </p:nvSpPr>
        <p:spPr>
          <a:xfrm>
            <a:off x="8585200" y="4145280"/>
            <a:ext cx="3362960" cy="2275840"/>
          </a:xfrm>
          <a:prstGeom prst="rect">
            <a:avLst/>
          </a:prstGeom>
          <a:solidFill>
            <a:srgbClr val="FFF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 </a:t>
            </a:r>
          </a:p>
          <a:p>
            <a:pPr algn="ctr"/>
            <a:r>
              <a:rPr lang="ar-SA" sz="44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الغدد العرقية </a:t>
            </a:r>
          </a:p>
          <a:p>
            <a:pPr algn="ctr"/>
            <a:r>
              <a:rPr lang="ar-SA" sz="44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الغدد اللبنية  </a:t>
            </a:r>
          </a:p>
          <a:p>
            <a:pPr algn="ctr"/>
            <a:endParaRPr lang="ar-SA" sz="1600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B26C704-18BD-4AA9-9782-67B5FA547D70}"/>
              </a:ext>
            </a:extLst>
          </p:cNvPr>
          <p:cNvSpPr/>
          <p:nvPr/>
        </p:nvSpPr>
        <p:spPr>
          <a:xfrm>
            <a:off x="4663440" y="4145280"/>
            <a:ext cx="3362960" cy="2275840"/>
          </a:xfrm>
          <a:prstGeom prst="rect">
            <a:avLst/>
          </a:prstGeom>
          <a:solidFill>
            <a:srgbClr val="FFF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 </a:t>
            </a:r>
          </a:p>
          <a:p>
            <a:pPr algn="ctr"/>
            <a:r>
              <a:rPr lang="ar-SA" sz="44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الغدد الكظرية </a:t>
            </a:r>
          </a:p>
          <a:p>
            <a:pPr algn="ctr"/>
            <a:r>
              <a:rPr lang="ar-SA" sz="4400" b="1" dirty="0">
                <a:ln w="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الغدد النخامية  </a:t>
            </a:r>
          </a:p>
          <a:p>
            <a:pPr algn="ctr"/>
            <a:endParaRPr lang="ar-SA" sz="1600" dirty="0"/>
          </a:p>
        </p:txBody>
      </p:sp>
      <p:pic>
        <p:nvPicPr>
          <p:cNvPr id="9" name="Picture 2" descr="ÙØªÙØ¬Ø© Ø¨Ø­Ø« Ø§ÙØµÙØ± Ø¹Ù Ø§ÙØºØ¯Ø¯ Ø§ÙØµÙØ§Ø¡">
            <a:extLst>
              <a:ext uri="{FF2B5EF4-FFF2-40B4-BE49-F238E27FC236}">
                <a16:creationId xmlns:a16="http://schemas.microsoft.com/office/drawing/2014/main" id="{9A1B36DF-0E7D-4B5A-9117-4727C5E25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348480" cy="509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6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1493</Words>
  <Application>Microsoft Office PowerPoint</Application>
  <PresentationFormat>شاشة عريضة</PresentationFormat>
  <Paragraphs>227</Paragraphs>
  <Slides>44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جهاز الغدد الصماء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User129</dc:creator>
  <cp:lastModifiedBy>User129</cp:lastModifiedBy>
  <cp:revision>74</cp:revision>
  <dcterms:created xsi:type="dcterms:W3CDTF">2019-01-13T08:19:52Z</dcterms:created>
  <dcterms:modified xsi:type="dcterms:W3CDTF">2019-01-20T04:06:15Z</dcterms:modified>
</cp:coreProperties>
</file>