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9" r:id="rId2"/>
    <p:sldId id="336" r:id="rId3"/>
    <p:sldId id="335" r:id="rId4"/>
    <p:sldId id="313" r:id="rId5"/>
    <p:sldId id="314" r:id="rId6"/>
    <p:sldId id="315" r:id="rId7"/>
    <p:sldId id="339" r:id="rId8"/>
    <p:sldId id="316" r:id="rId9"/>
    <p:sldId id="317" r:id="rId10"/>
    <p:sldId id="318" r:id="rId11"/>
    <p:sldId id="340" r:id="rId12"/>
    <p:sldId id="319" r:id="rId13"/>
    <p:sldId id="320" r:id="rId14"/>
    <p:sldId id="321" r:id="rId15"/>
    <p:sldId id="322" r:id="rId16"/>
    <p:sldId id="337" r:id="rId17"/>
    <p:sldId id="323" r:id="rId18"/>
    <p:sldId id="324" r:id="rId19"/>
    <p:sldId id="325" r:id="rId20"/>
    <p:sldId id="326" r:id="rId21"/>
    <p:sldId id="338" r:id="rId22"/>
    <p:sldId id="328" r:id="rId23"/>
    <p:sldId id="329" r:id="rId24"/>
    <p:sldId id="330" r:id="rId25"/>
    <p:sldId id="331" r:id="rId26"/>
    <p:sldId id="332" r:id="rId27"/>
    <p:sldId id="333" r:id="rId28"/>
    <p:sldId id="302" r:id="rId29"/>
    <p:sldId id="257" r:id="rId30"/>
    <p:sldId id="304" r:id="rId31"/>
    <p:sldId id="258" r:id="rId32"/>
    <p:sldId id="303" r:id="rId33"/>
    <p:sldId id="306" r:id="rId34"/>
    <p:sldId id="307" r:id="rId35"/>
    <p:sldId id="341" r:id="rId36"/>
    <p:sldId id="259" r:id="rId37"/>
    <p:sldId id="308" r:id="rId38"/>
    <p:sldId id="309" r:id="rId39"/>
    <p:sldId id="310" r:id="rId40"/>
    <p:sldId id="311" r:id="rId41"/>
    <p:sldId id="312" r:id="rId42"/>
  </p:sldIdLst>
  <p:sldSz cx="9144000" cy="6858000" type="screen4x3"/>
  <p:notesSz cx="6858000" cy="9144000"/>
  <p:defaultTextStyle>
    <a:defPPr>
      <a:defRPr lang="ar-EG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66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3245" autoAdjust="0"/>
    <p:restoredTop sz="94660"/>
  </p:normalViewPr>
  <p:slideViewPr>
    <p:cSldViewPr>
      <p:cViewPr varScale="1">
        <p:scale>
          <a:sx n="37" d="100"/>
          <a:sy n="37" d="100"/>
        </p:scale>
        <p:origin x="-84" y="-7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2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4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BAEFF-E70B-4028-8362-D69F6BFB994B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C6DBA-E56D-44D9-89FC-C9B7FDCD891F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65BAC-F122-4C5A-8398-F4DE806CEE32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5695E-C26E-49B3-B90E-9216C95A2DB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76449-BAA0-40A1-BCB9-D58581CF2E38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B7088-E8D9-409B-8642-F59DC4EB1338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F9250-DCF4-4DA5-A843-F5C333E3F7E7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FD83C-4339-498D-BB0E-11403621939C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B1E84-ADA3-4C58-B4B1-5CBB245359DC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C13E1-D41B-4771-B05A-F49A2109A58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DB052-D47C-452D-A673-DF39F8A441C8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652FD-D9F0-4E11-B7F9-41B920D44AA1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28DFC-9EA3-451E-91B3-FDF2B27689FC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57A67-A5FF-4D98-8E3A-D7B05AF2713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AE5C5-AF8A-43C2-8A6D-26BF88CE5C57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73F91-08BF-4225-8DDD-5C881064C009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0D058-05F0-44E7-A5CD-E88F219EA7A7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508FA-E2DD-4F26-AA22-58DD97749796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86198-F12E-4C4D-A027-17589DD1E278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2D535-7CD4-4ECA-A695-223E449CD16B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EG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EG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F077-F070-4922-B845-106B7EAFD79A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50064-D206-4601-A8F0-9E4BEB780FB2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 dir="r"/>
    <p:sndAc>
      <p:stSnd>
        <p:snd r:embed="rId1" name="1037 - slap wood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ar-EG" smtClean="0"/>
          </a:p>
        </p:txBody>
      </p:sp>
      <p:sp>
        <p:nvSpPr>
          <p:cNvPr id="3075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EG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089E3D-EACE-4F8E-9D99-32A102D5AE57}" type="datetimeFigureOut">
              <a:rPr lang="ar-EG"/>
              <a:pPr>
                <a:defRPr/>
              </a:pPr>
              <a:t>24/12/1438</a:t>
            </a:fld>
            <a:endParaRPr lang="ar-EG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9BCEAD-06AD-4A45-A728-F184D1F5586A}" type="slidenum">
              <a:rPr lang="ar-EG"/>
              <a:pPr>
                <a:defRPr/>
              </a:pPr>
              <a:t>‹#›</a:t>
            </a:fld>
            <a:endParaRPr lang="ar-E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  <p:sndAc>
      <p:stSnd>
        <p:snd r:embed="rId13" name="1037 - slap wood.wav"/>
      </p:stSnd>
    </p:sndAc>
  </p:transition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audio" Target="../media/audio14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audio" Target="../media/audio6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audio" Target="../media/audio63.wav"/><Relationship Id="rId4" Type="http://schemas.openxmlformats.org/officeDocument/2006/relationships/audio" Target="../media/audio45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wmf"/><Relationship Id="rId4" Type="http://schemas.openxmlformats.org/officeDocument/2006/relationships/audio" Target="../media/audio6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0.wav"/><Relationship Id="rId13" Type="http://schemas.openxmlformats.org/officeDocument/2006/relationships/audio" Target="../media/audio75.wav"/><Relationship Id="rId3" Type="http://schemas.openxmlformats.org/officeDocument/2006/relationships/audio" Target="../media/audio29.wav"/><Relationship Id="rId7" Type="http://schemas.openxmlformats.org/officeDocument/2006/relationships/audio" Target="../media/audio69.wav"/><Relationship Id="rId12" Type="http://schemas.openxmlformats.org/officeDocument/2006/relationships/audio" Target="../media/audio74.wav"/><Relationship Id="rId2" Type="http://schemas.openxmlformats.org/officeDocument/2006/relationships/audio" Target="../media/audio8.wav"/><Relationship Id="rId16" Type="http://schemas.openxmlformats.org/officeDocument/2006/relationships/audio" Target="../media/audio7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68.wav"/><Relationship Id="rId11" Type="http://schemas.openxmlformats.org/officeDocument/2006/relationships/audio" Target="../media/audio73.wav"/><Relationship Id="rId5" Type="http://schemas.openxmlformats.org/officeDocument/2006/relationships/audio" Target="../media/audio67.wav"/><Relationship Id="rId15" Type="http://schemas.openxmlformats.org/officeDocument/2006/relationships/audio" Target="../media/audio77.wav"/><Relationship Id="rId10" Type="http://schemas.openxmlformats.org/officeDocument/2006/relationships/audio" Target="../media/audio72.wav"/><Relationship Id="rId4" Type="http://schemas.openxmlformats.org/officeDocument/2006/relationships/audio" Target="../media/audio66.wav"/><Relationship Id="rId9" Type="http://schemas.openxmlformats.org/officeDocument/2006/relationships/audio" Target="../media/audio71.wav"/><Relationship Id="rId14" Type="http://schemas.openxmlformats.org/officeDocument/2006/relationships/audio" Target="../media/audio76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7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audio" Target="../media/audio80.wav"/><Relationship Id="rId4" Type="http://schemas.openxmlformats.org/officeDocument/2006/relationships/audio" Target="../media/audio6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5.wav"/><Relationship Id="rId13" Type="http://schemas.openxmlformats.org/officeDocument/2006/relationships/audio" Target="../media/audio90.wav"/><Relationship Id="rId18" Type="http://schemas.openxmlformats.org/officeDocument/2006/relationships/audio" Target="../media/audio95.wav"/><Relationship Id="rId3" Type="http://schemas.openxmlformats.org/officeDocument/2006/relationships/audio" Target="../media/audio81.wav"/><Relationship Id="rId7" Type="http://schemas.openxmlformats.org/officeDocument/2006/relationships/audio" Target="../media/audio84.wav"/><Relationship Id="rId12" Type="http://schemas.openxmlformats.org/officeDocument/2006/relationships/audio" Target="../media/audio89.wav"/><Relationship Id="rId17" Type="http://schemas.openxmlformats.org/officeDocument/2006/relationships/audio" Target="../media/audio94.wav"/><Relationship Id="rId2" Type="http://schemas.openxmlformats.org/officeDocument/2006/relationships/audio" Target="../media/audio8.wav"/><Relationship Id="rId16" Type="http://schemas.openxmlformats.org/officeDocument/2006/relationships/audio" Target="../media/audio9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83.wav"/><Relationship Id="rId11" Type="http://schemas.openxmlformats.org/officeDocument/2006/relationships/audio" Target="../media/audio88.wav"/><Relationship Id="rId5" Type="http://schemas.openxmlformats.org/officeDocument/2006/relationships/audio" Target="../media/audio29.wav"/><Relationship Id="rId15" Type="http://schemas.openxmlformats.org/officeDocument/2006/relationships/audio" Target="../media/audio92.wav"/><Relationship Id="rId10" Type="http://schemas.openxmlformats.org/officeDocument/2006/relationships/audio" Target="../media/audio87.wav"/><Relationship Id="rId4" Type="http://schemas.openxmlformats.org/officeDocument/2006/relationships/audio" Target="../media/audio82.wav"/><Relationship Id="rId9" Type="http://schemas.openxmlformats.org/officeDocument/2006/relationships/audio" Target="../media/audio86.wav"/><Relationship Id="rId14" Type="http://schemas.openxmlformats.org/officeDocument/2006/relationships/audio" Target="../media/audio9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96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97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2.wav"/><Relationship Id="rId13" Type="http://schemas.openxmlformats.org/officeDocument/2006/relationships/audio" Target="../media/audio107.wav"/><Relationship Id="rId18" Type="http://schemas.openxmlformats.org/officeDocument/2006/relationships/audio" Target="../media/audio112.wav"/><Relationship Id="rId26" Type="http://schemas.openxmlformats.org/officeDocument/2006/relationships/audio" Target="../media/audio120.wav"/><Relationship Id="rId3" Type="http://schemas.openxmlformats.org/officeDocument/2006/relationships/audio" Target="../media/audio98.wav"/><Relationship Id="rId21" Type="http://schemas.openxmlformats.org/officeDocument/2006/relationships/audio" Target="../media/audio115.wav"/><Relationship Id="rId34" Type="http://schemas.openxmlformats.org/officeDocument/2006/relationships/audio" Target="../media/audio128.wav"/><Relationship Id="rId7" Type="http://schemas.openxmlformats.org/officeDocument/2006/relationships/audio" Target="../media/audio29.wav"/><Relationship Id="rId12" Type="http://schemas.openxmlformats.org/officeDocument/2006/relationships/audio" Target="../media/audio106.wav"/><Relationship Id="rId17" Type="http://schemas.openxmlformats.org/officeDocument/2006/relationships/audio" Target="../media/audio111.wav"/><Relationship Id="rId25" Type="http://schemas.openxmlformats.org/officeDocument/2006/relationships/audio" Target="../media/audio119.wav"/><Relationship Id="rId33" Type="http://schemas.openxmlformats.org/officeDocument/2006/relationships/audio" Target="../media/audio127.wav"/><Relationship Id="rId2" Type="http://schemas.openxmlformats.org/officeDocument/2006/relationships/audio" Target="../media/audio8.wav"/><Relationship Id="rId16" Type="http://schemas.openxmlformats.org/officeDocument/2006/relationships/audio" Target="../media/audio110.wav"/><Relationship Id="rId20" Type="http://schemas.openxmlformats.org/officeDocument/2006/relationships/audio" Target="../media/audio114.wav"/><Relationship Id="rId29" Type="http://schemas.openxmlformats.org/officeDocument/2006/relationships/audio" Target="../media/audio123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1.wav"/><Relationship Id="rId11" Type="http://schemas.openxmlformats.org/officeDocument/2006/relationships/audio" Target="../media/audio105.wav"/><Relationship Id="rId24" Type="http://schemas.openxmlformats.org/officeDocument/2006/relationships/audio" Target="../media/audio118.wav"/><Relationship Id="rId32" Type="http://schemas.openxmlformats.org/officeDocument/2006/relationships/audio" Target="../media/audio126.wav"/><Relationship Id="rId5" Type="http://schemas.openxmlformats.org/officeDocument/2006/relationships/audio" Target="../media/audio100.wav"/><Relationship Id="rId15" Type="http://schemas.openxmlformats.org/officeDocument/2006/relationships/audio" Target="../media/audio109.wav"/><Relationship Id="rId23" Type="http://schemas.openxmlformats.org/officeDocument/2006/relationships/audio" Target="../media/audio117.wav"/><Relationship Id="rId28" Type="http://schemas.openxmlformats.org/officeDocument/2006/relationships/audio" Target="../media/audio122.wav"/><Relationship Id="rId10" Type="http://schemas.openxmlformats.org/officeDocument/2006/relationships/audio" Target="../media/audio104.wav"/><Relationship Id="rId19" Type="http://schemas.openxmlformats.org/officeDocument/2006/relationships/audio" Target="../media/audio113.wav"/><Relationship Id="rId31" Type="http://schemas.openxmlformats.org/officeDocument/2006/relationships/audio" Target="../media/audio125.wav"/><Relationship Id="rId4" Type="http://schemas.openxmlformats.org/officeDocument/2006/relationships/audio" Target="../media/audio99.wav"/><Relationship Id="rId9" Type="http://schemas.openxmlformats.org/officeDocument/2006/relationships/audio" Target="../media/audio103.wav"/><Relationship Id="rId14" Type="http://schemas.openxmlformats.org/officeDocument/2006/relationships/audio" Target="../media/audio108.wav"/><Relationship Id="rId22" Type="http://schemas.openxmlformats.org/officeDocument/2006/relationships/audio" Target="../media/audio116.wav"/><Relationship Id="rId27" Type="http://schemas.openxmlformats.org/officeDocument/2006/relationships/audio" Target="../media/audio121.wav"/><Relationship Id="rId30" Type="http://schemas.openxmlformats.org/officeDocument/2006/relationships/audio" Target="../media/audio124.wav"/><Relationship Id="rId35" Type="http://schemas.openxmlformats.org/officeDocument/2006/relationships/audio" Target="../media/audio129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0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0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audio" Target="../media/audio16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8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34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audio" Target="../media/audio135.wav"/><Relationship Id="rId7" Type="http://schemas.openxmlformats.org/officeDocument/2006/relationships/audio" Target="../media/audio13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37.wav"/><Relationship Id="rId5" Type="http://schemas.openxmlformats.org/officeDocument/2006/relationships/audio" Target="../media/audio64.wav"/><Relationship Id="rId4" Type="http://schemas.openxmlformats.org/officeDocument/2006/relationships/audio" Target="../media/audio136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7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wmf"/><Relationship Id="rId5" Type="http://schemas.openxmlformats.org/officeDocument/2006/relationships/image" Target="../media/image15.jpeg"/><Relationship Id="rId4" Type="http://schemas.openxmlformats.org/officeDocument/2006/relationships/audio" Target="../media/audio140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4.wmf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2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audio" Target="../media/audio143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9.wav"/><Relationship Id="rId13" Type="http://schemas.openxmlformats.org/officeDocument/2006/relationships/audio" Target="../media/audio154.wav"/><Relationship Id="rId18" Type="http://schemas.openxmlformats.org/officeDocument/2006/relationships/audio" Target="../media/audio159.wav"/><Relationship Id="rId3" Type="http://schemas.openxmlformats.org/officeDocument/2006/relationships/audio" Target="../media/audio144.wav"/><Relationship Id="rId7" Type="http://schemas.openxmlformats.org/officeDocument/2006/relationships/audio" Target="../media/audio148.wav"/><Relationship Id="rId12" Type="http://schemas.openxmlformats.org/officeDocument/2006/relationships/audio" Target="../media/audio153.wav"/><Relationship Id="rId17" Type="http://schemas.openxmlformats.org/officeDocument/2006/relationships/audio" Target="../media/audio158.wav"/><Relationship Id="rId2" Type="http://schemas.openxmlformats.org/officeDocument/2006/relationships/audio" Target="../media/audio8.wav"/><Relationship Id="rId16" Type="http://schemas.openxmlformats.org/officeDocument/2006/relationships/audio" Target="../media/audio157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7.wav"/><Relationship Id="rId11" Type="http://schemas.openxmlformats.org/officeDocument/2006/relationships/audio" Target="../media/audio152.wav"/><Relationship Id="rId5" Type="http://schemas.openxmlformats.org/officeDocument/2006/relationships/audio" Target="../media/audio146.wav"/><Relationship Id="rId15" Type="http://schemas.openxmlformats.org/officeDocument/2006/relationships/audio" Target="../media/audio156.wav"/><Relationship Id="rId10" Type="http://schemas.openxmlformats.org/officeDocument/2006/relationships/audio" Target="../media/audio151.wav"/><Relationship Id="rId19" Type="http://schemas.openxmlformats.org/officeDocument/2006/relationships/image" Target="../media/image18.png"/><Relationship Id="rId4" Type="http://schemas.openxmlformats.org/officeDocument/2006/relationships/audio" Target="../media/audio145.wav"/><Relationship Id="rId9" Type="http://schemas.openxmlformats.org/officeDocument/2006/relationships/audio" Target="../media/audio150.wav"/><Relationship Id="rId14" Type="http://schemas.openxmlformats.org/officeDocument/2006/relationships/audio" Target="../media/audio155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audio" Target="../media/audio17.wav"/><Relationship Id="rId7" Type="http://schemas.openxmlformats.org/officeDocument/2006/relationships/image" Target="../media/image4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.wav"/><Relationship Id="rId5" Type="http://schemas.openxmlformats.org/officeDocument/2006/relationships/audio" Target="../media/audio19.wav"/><Relationship Id="rId4" Type="http://schemas.openxmlformats.org/officeDocument/2006/relationships/audio" Target="../media/audio18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60.wav"/><Relationship Id="rId7" Type="http://schemas.openxmlformats.org/officeDocument/2006/relationships/audio" Target="../media/audio164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3.wav"/><Relationship Id="rId5" Type="http://schemas.openxmlformats.org/officeDocument/2006/relationships/audio" Target="../media/audio162.wav"/><Relationship Id="rId4" Type="http://schemas.openxmlformats.org/officeDocument/2006/relationships/audio" Target="../media/audio161.wav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audio" Target="../media/audio166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audio" Target="../media/audio168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4.wav"/><Relationship Id="rId3" Type="http://schemas.openxmlformats.org/officeDocument/2006/relationships/audio" Target="../media/audio169.wav"/><Relationship Id="rId7" Type="http://schemas.openxmlformats.org/officeDocument/2006/relationships/audio" Target="../media/audio173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72.wav"/><Relationship Id="rId11" Type="http://schemas.openxmlformats.org/officeDocument/2006/relationships/image" Target="../media/image22.png"/><Relationship Id="rId5" Type="http://schemas.openxmlformats.org/officeDocument/2006/relationships/audio" Target="../media/audio171.wav"/><Relationship Id="rId10" Type="http://schemas.openxmlformats.org/officeDocument/2006/relationships/audio" Target="../media/audio176.wav"/><Relationship Id="rId4" Type="http://schemas.openxmlformats.org/officeDocument/2006/relationships/audio" Target="../media/audio170.wav"/><Relationship Id="rId9" Type="http://schemas.openxmlformats.org/officeDocument/2006/relationships/audio" Target="../media/audio175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2.wav"/><Relationship Id="rId13" Type="http://schemas.openxmlformats.org/officeDocument/2006/relationships/audio" Target="../media/audio187.wav"/><Relationship Id="rId18" Type="http://schemas.openxmlformats.org/officeDocument/2006/relationships/audio" Target="../media/audio192.wav"/><Relationship Id="rId26" Type="http://schemas.openxmlformats.org/officeDocument/2006/relationships/audio" Target="../media/audio200.wav"/><Relationship Id="rId3" Type="http://schemas.openxmlformats.org/officeDocument/2006/relationships/audio" Target="../media/audio177.wav"/><Relationship Id="rId21" Type="http://schemas.openxmlformats.org/officeDocument/2006/relationships/audio" Target="../media/audio195.wav"/><Relationship Id="rId7" Type="http://schemas.openxmlformats.org/officeDocument/2006/relationships/audio" Target="../media/audio181.wav"/><Relationship Id="rId12" Type="http://schemas.openxmlformats.org/officeDocument/2006/relationships/audio" Target="../media/audio186.wav"/><Relationship Id="rId17" Type="http://schemas.openxmlformats.org/officeDocument/2006/relationships/audio" Target="../media/audio191.wav"/><Relationship Id="rId25" Type="http://schemas.openxmlformats.org/officeDocument/2006/relationships/audio" Target="../media/audio199.wav"/><Relationship Id="rId2" Type="http://schemas.openxmlformats.org/officeDocument/2006/relationships/audio" Target="../media/audio8.wav"/><Relationship Id="rId16" Type="http://schemas.openxmlformats.org/officeDocument/2006/relationships/audio" Target="../media/audio190.wav"/><Relationship Id="rId20" Type="http://schemas.openxmlformats.org/officeDocument/2006/relationships/audio" Target="../media/audio194.wav"/><Relationship Id="rId29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80.wav"/><Relationship Id="rId11" Type="http://schemas.openxmlformats.org/officeDocument/2006/relationships/audio" Target="../media/audio185.wav"/><Relationship Id="rId24" Type="http://schemas.openxmlformats.org/officeDocument/2006/relationships/audio" Target="../media/audio198.wav"/><Relationship Id="rId5" Type="http://schemas.openxmlformats.org/officeDocument/2006/relationships/audio" Target="../media/audio179.wav"/><Relationship Id="rId15" Type="http://schemas.openxmlformats.org/officeDocument/2006/relationships/audio" Target="../media/audio189.wav"/><Relationship Id="rId23" Type="http://schemas.openxmlformats.org/officeDocument/2006/relationships/audio" Target="../media/audio197.wav"/><Relationship Id="rId28" Type="http://schemas.openxmlformats.org/officeDocument/2006/relationships/image" Target="../media/image24.emf"/><Relationship Id="rId10" Type="http://schemas.openxmlformats.org/officeDocument/2006/relationships/audio" Target="../media/audio184.wav"/><Relationship Id="rId19" Type="http://schemas.openxmlformats.org/officeDocument/2006/relationships/audio" Target="../media/audio193.wav"/><Relationship Id="rId4" Type="http://schemas.openxmlformats.org/officeDocument/2006/relationships/audio" Target="../media/audio178.wav"/><Relationship Id="rId9" Type="http://schemas.openxmlformats.org/officeDocument/2006/relationships/audio" Target="../media/audio183.wav"/><Relationship Id="rId14" Type="http://schemas.openxmlformats.org/officeDocument/2006/relationships/audio" Target="../media/audio188.wav"/><Relationship Id="rId22" Type="http://schemas.openxmlformats.org/officeDocument/2006/relationships/audio" Target="../media/audio196.wav"/><Relationship Id="rId27" Type="http://schemas.openxmlformats.org/officeDocument/2006/relationships/image" Target="../media/image23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0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3.wav"/><Relationship Id="rId7" Type="http://schemas.openxmlformats.org/officeDocument/2006/relationships/image" Target="../media/image26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06.wav"/><Relationship Id="rId5" Type="http://schemas.openxmlformats.org/officeDocument/2006/relationships/audio" Target="../media/audio205.wav"/><Relationship Id="rId4" Type="http://schemas.openxmlformats.org/officeDocument/2006/relationships/audio" Target="../media/audio204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audio" Target="../media/audio208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audio" Target="../media/audio210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1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audio" Target="../media/audio2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3" Type="http://schemas.openxmlformats.org/officeDocument/2006/relationships/audio" Target="../media/audio21.wav"/><Relationship Id="rId7" Type="http://schemas.openxmlformats.org/officeDocument/2006/relationships/audio" Target="../media/audio2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4.wav"/><Relationship Id="rId5" Type="http://schemas.openxmlformats.org/officeDocument/2006/relationships/audio" Target="../media/audio23.wav"/><Relationship Id="rId4" Type="http://schemas.openxmlformats.org/officeDocument/2006/relationships/audio" Target="../media/audio22.wav"/><Relationship Id="rId9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18.wav"/><Relationship Id="rId3" Type="http://schemas.openxmlformats.org/officeDocument/2006/relationships/audio" Target="../media/audio213.wav"/><Relationship Id="rId7" Type="http://schemas.openxmlformats.org/officeDocument/2006/relationships/audio" Target="../media/audio217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16.wav"/><Relationship Id="rId5" Type="http://schemas.openxmlformats.org/officeDocument/2006/relationships/audio" Target="../media/audio215.wav"/><Relationship Id="rId10" Type="http://schemas.openxmlformats.org/officeDocument/2006/relationships/image" Target="../media/image29.jpeg"/><Relationship Id="rId4" Type="http://schemas.openxmlformats.org/officeDocument/2006/relationships/audio" Target="../media/audio214.wav"/><Relationship Id="rId9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6.wav"/><Relationship Id="rId7" Type="http://schemas.openxmlformats.org/officeDocument/2006/relationships/image" Target="../media/image2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audio" Target="../media/audio220.wav"/><Relationship Id="rId4" Type="http://schemas.openxmlformats.org/officeDocument/2006/relationships/audio" Target="../media/audio219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13" Type="http://schemas.openxmlformats.org/officeDocument/2006/relationships/audio" Target="../media/audio37.wav"/><Relationship Id="rId18" Type="http://schemas.openxmlformats.org/officeDocument/2006/relationships/audio" Target="../media/audio42.wav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audio" Target="../media/audio36.wav"/><Relationship Id="rId17" Type="http://schemas.openxmlformats.org/officeDocument/2006/relationships/audio" Target="../media/audio41.wav"/><Relationship Id="rId2" Type="http://schemas.openxmlformats.org/officeDocument/2006/relationships/audio" Target="../media/audio8.wav"/><Relationship Id="rId16" Type="http://schemas.openxmlformats.org/officeDocument/2006/relationships/audio" Target="../media/audio40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0.wav"/><Relationship Id="rId11" Type="http://schemas.openxmlformats.org/officeDocument/2006/relationships/audio" Target="../media/audio35.wav"/><Relationship Id="rId5" Type="http://schemas.openxmlformats.org/officeDocument/2006/relationships/audio" Target="../media/audio29.wav"/><Relationship Id="rId15" Type="http://schemas.openxmlformats.org/officeDocument/2006/relationships/audio" Target="../media/audio39.wav"/><Relationship Id="rId10" Type="http://schemas.openxmlformats.org/officeDocument/2006/relationships/audio" Target="../media/audio34.wav"/><Relationship Id="rId4" Type="http://schemas.openxmlformats.org/officeDocument/2006/relationships/audio" Target="../media/audio28.wav"/><Relationship Id="rId9" Type="http://schemas.openxmlformats.org/officeDocument/2006/relationships/audio" Target="../media/audio33.wav"/><Relationship Id="rId14" Type="http://schemas.openxmlformats.org/officeDocument/2006/relationships/audio" Target="../media/audio38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audio" Target="../media/audio4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44.wav"/><Relationship Id="rId4" Type="http://schemas.openxmlformats.org/officeDocument/2006/relationships/audio" Target="../media/audio27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5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4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1.wav"/><Relationship Id="rId13" Type="http://schemas.openxmlformats.org/officeDocument/2006/relationships/audio" Target="../media/audio56.wav"/><Relationship Id="rId18" Type="http://schemas.openxmlformats.org/officeDocument/2006/relationships/audio" Target="../media/audio61.wav"/><Relationship Id="rId3" Type="http://schemas.openxmlformats.org/officeDocument/2006/relationships/audio" Target="../media/audio29.wav"/><Relationship Id="rId7" Type="http://schemas.openxmlformats.org/officeDocument/2006/relationships/audio" Target="../media/audio50.wav"/><Relationship Id="rId12" Type="http://schemas.openxmlformats.org/officeDocument/2006/relationships/audio" Target="../media/audio55.wav"/><Relationship Id="rId17" Type="http://schemas.openxmlformats.org/officeDocument/2006/relationships/audio" Target="../media/audio60.wav"/><Relationship Id="rId2" Type="http://schemas.openxmlformats.org/officeDocument/2006/relationships/audio" Target="../media/audio8.wav"/><Relationship Id="rId16" Type="http://schemas.openxmlformats.org/officeDocument/2006/relationships/audio" Target="../media/audio59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9.wav"/><Relationship Id="rId11" Type="http://schemas.openxmlformats.org/officeDocument/2006/relationships/audio" Target="../media/audio54.wav"/><Relationship Id="rId5" Type="http://schemas.openxmlformats.org/officeDocument/2006/relationships/audio" Target="../media/audio48.wav"/><Relationship Id="rId15" Type="http://schemas.openxmlformats.org/officeDocument/2006/relationships/audio" Target="../media/audio58.wav"/><Relationship Id="rId10" Type="http://schemas.openxmlformats.org/officeDocument/2006/relationships/audio" Target="../media/audio53.wav"/><Relationship Id="rId4" Type="http://schemas.openxmlformats.org/officeDocument/2006/relationships/audio" Target="../media/audio47.wav"/><Relationship Id="rId9" Type="http://schemas.openxmlformats.org/officeDocument/2006/relationships/audio" Target="../media/audio52.wav"/><Relationship Id="rId14" Type="http://schemas.openxmlformats.org/officeDocument/2006/relationships/audio" Target="../media/audio5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CCCCCCC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28728" y="928670"/>
            <a:ext cx="6715172" cy="378621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460850">
            <a:off x="2071688" y="2143125"/>
            <a:ext cx="52863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8800" b="1" dirty="0">
                <a:solidFill>
                  <a:srgbClr val="0000FF"/>
                </a:solidFill>
                <a:latin typeface="Calibri" pitchFamily="34" charset="0"/>
              </a:rPr>
              <a:t>الفصل الثاني</a:t>
            </a: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CKO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فصل الثا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1530349" y="1916832"/>
          <a:ext cx="7650163" cy="4090260"/>
        </p:xfrm>
        <a:graphic>
          <a:graphicData uri="http://schemas.openxmlformats.org/presentationml/2006/ole">
            <p:oleObj spid="_x0000_s2050" name="مخطط" r:id="rId5" imgW="4594826" imgH="2003987" progId="MSGraph.Chart.8">
              <p:embed/>
            </p:oleObj>
          </a:graphicData>
        </a:graphic>
      </p:graphicFrame>
      <p:sp>
        <p:nvSpPr>
          <p:cNvPr id="7" name="علبة 6"/>
          <p:cNvSpPr/>
          <p:nvPr/>
        </p:nvSpPr>
        <p:spPr>
          <a:xfrm>
            <a:off x="5338009" y="620688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8" name="مربع نص 7"/>
          <p:cNvSpPr txBox="1">
            <a:spLocks noChangeArrowheads="1"/>
          </p:cNvSpPr>
          <p:nvPr/>
        </p:nvSpPr>
        <p:spPr bwMode="auto">
          <a:xfrm>
            <a:off x="5292080" y="836712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بالأعمدة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3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مثيل بالأعمدة ش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6387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كعب 1"/>
          <p:cNvSpPr/>
          <p:nvPr/>
        </p:nvSpPr>
        <p:spPr>
          <a:xfrm>
            <a:off x="467544" y="404664"/>
            <a:ext cx="8286808" cy="1800200"/>
          </a:xfrm>
          <a:prstGeom prst="cube">
            <a:avLst>
              <a:gd name="adj" fmla="val 6951"/>
            </a:avLst>
          </a:prstGeom>
          <a:gradFill flip="none" rotWithShape="1">
            <a:gsLst>
              <a:gs pos="8000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/>
          </a:p>
        </p:txBody>
      </p:sp>
      <p:sp>
        <p:nvSpPr>
          <p:cNvPr id="3" name="مستطيل 2"/>
          <p:cNvSpPr/>
          <p:nvPr/>
        </p:nvSpPr>
        <p:spPr>
          <a:xfrm>
            <a:off x="1046044" y="764704"/>
            <a:ext cx="712879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/>
              <a:t>يظهر </a:t>
            </a:r>
            <a:r>
              <a:rPr lang="ar-EG" sz="3600" b="1" dirty="0"/>
              <a:t>أن عدد أقمار كوكب </a:t>
            </a:r>
            <a:r>
              <a:rPr lang="ar-EG" sz="3600" b="1" dirty="0" smtClean="0"/>
              <a:t>المشتري </a:t>
            </a:r>
            <a:r>
              <a:rPr lang="ar-EG" sz="3600" b="1" dirty="0"/>
              <a:t>يساوي </a:t>
            </a:r>
            <a:r>
              <a:rPr lang="ar-EG" sz="3600" b="1" dirty="0" smtClean="0"/>
              <a:t>خمسة </a:t>
            </a:r>
            <a:r>
              <a:rPr lang="ar-EG" sz="3600" b="1" dirty="0"/>
              <a:t>أمثال عدد أقمار كوكب نبتون </a:t>
            </a:r>
            <a:r>
              <a:rPr lang="ar-EG" sz="3600" b="1" dirty="0" smtClean="0"/>
              <a:t>تقريب</a:t>
            </a:r>
            <a:r>
              <a:rPr lang="ar-SA" sz="3600" b="1" dirty="0" smtClean="0"/>
              <a:t>ً</a:t>
            </a:r>
            <a:r>
              <a:rPr lang="ar-EG" sz="3600" b="1" dirty="0" smtClean="0"/>
              <a:t>ا.</a:t>
            </a:r>
            <a:endParaRPr lang="en-US" sz="3600" dirty="0"/>
          </a:p>
        </p:txBody>
      </p:sp>
      <p:sp>
        <p:nvSpPr>
          <p:cNvPr id="2055" name="Rectangle 2"/>
          <p:cNvSpPr>
            <a:spLocks noChangeArrowheads="1"/>
          </p:cNvSpPr>
          <p:nvPr/>
        </p:nvSpPr>
        <p:spPr bwMode="auto">
          <a:xfrm>
            <a:off x="10852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sp>
        <p:nvSpPr>
          <p:cNvPr id="2056" name="Rectangle 4"/>
          <p:cNvSpPr>
            <a:spLocks noChangeArrowheads="1"/>
          </p:cNvSpPr>
          <p:nvPr/>
        </p:nvSpPr>
        <p:spPr bwMode="auto">
          <a:xfrm>
            <a:off x="10852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30350" y="1916113"/>
          <a:ext cx="7650163" cy="4090987"/>
        </p:xfrm>
        <a:graphic>
          <a:graphicData uri="http://schemas.openxmlformats.org/presentationml/2006/ole">
            <p:oleObj spid="_x0000_s23555" name="مخطط" r:id="rId6" imgW="4594826" imgH="2003987" progId="MSGraph.Chart.8">
              <p:embed/>
            </p:oleObj>
          </a:graphicData>
        </a:graphic>
      </p:graphicFrame>
    </p:spTree>
  </p:cSld>
  <p:clrMapOvr>
    <a:masterClrMapping/>
  </p:clrMapOvr>
  <p:transition>
    <p:pull dir="r"/>
    <p:sndAc>
      <p:stSnd>
        <p:snd r:embed="rId3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يظهر أن عدد أقمار كوكب المشت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7460" r="17460"/>
          <a:stretch>
            <a:fillRect/>
          </a:stretch>
        </p:blipFill>
        <p:spPr bwMode="auto">
          <a:xfrm>
            <a:off x="285720" y="1309688"/>
            <a:ext cx="8429684" cy="411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714480" y="1928802"/>
            <a:ext cx="54292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600" b="1" dirty="0">
                <a:latin typeface="Times New Roman" pitchFamily="18" charset="0"/>
              </a:rPr>
              <a:t>5) </a:t>
            </a:r>
            <a:r>
              <a:rPr lang="ar-SA" sz="3600" b="1" dirty="0" err="1">
                <a:latin typeface="Times New Roman" pitchFamily="18" charset="0"/>
              </a:rPr>
              <a:t>طلاب:</a:t>
            </a:r>
            <a:endParaRPr lang="ar-SA" sz="3600" b="1" dirty="0">
              <a:latin typeface="Times New Roman" pitchFamily="18" charset="0"/>
            </a:endParaRPr>
          </a:p>
          <a:p>
            <a:pPr algn="ctr"/>
            <a:r>
              <a:rPr lang="ar-SA" sz="3600" b="1" dirty="0">
                <a:latin typeface="Times New Roman" pitchFamily="18" charset="0"/>
              </a:rPr>
              <a:t>مثّل بالخطوط بيانات الجدول أدناه، وصف التغير في </a:t>
            </a:r>
            <a:r>
              <a:rPr lang="ar-EG" sz="3600" b="1" dirty="0">
                <a:latin typeface="Times New Roman" pitchFamily="18" charset="0"/>
              </a:rPr>
              <a:t>عدد</a:t>
            </a:r>
            <a:r>
              <a:rPr lang="ar-SA" sz="3600" b="1" dirty="0">
                <a:latin typeface="Times New Roman" pitchFamily="18" charset="0"/>
              </a:rPr>
              <a:t> طلاب الصف </a:t>
            </a:r>
            <a:r>
              <a:rPr lang="ar-EG" sz="3600" b="1" dirty="0">
                <a:latin typeface="Times New Roman" pitchFamily="18" charset="0"/>
              </a:rPr>
              <a:t>السادس</a:t>
            </a:r>
            <a:r>
              <a:rPr lang="ar-SA" sz="3600" b="1" dirty="0">
                <a:latin typeface="Times New Roman" pitchFamily="18" charset="0"/>
              </a:rPr>
              <a:t> </a:t>
            </a:r>
            <a:r>
              <a:rPr lang="ar-EG" sz="3600" b="1" dirty="0">
                <a:latin typeface="Times New Roman" pitchFamily="18" charset="0"/>
              </a:rPr>
              <a:t>الابتدائي في </a:t>
            </a:r>
            <a:r>
              <a:rPr lang="ar-EG" sz="3600" b="1" dirty="0" smtClean="0">
                <a:latin typeface="Times New Roman" pitchFamily="18" charset="0"/>
              </a:rPr>
              <a:t>مدرسة </a:t>
            </a:r>
            <a:r>
              <a:rPr lang="ar-SA" sz="3600" b="1" dirty="0" smtClean="0">
                <a:latin typeface="Times New Roman" pitchFamily="18" charset="0"/>
              </a:rPr>
              <a:t>من </a:t>
            </a:r>
            <a:r>
              <a:rPr lang="ar-SA" sz="3600" b="1" dirty="0">
                <a:latin typeface="Times New Roman" pitchFamily="18" charset="0"/>
              </a:rPr>
              <a:t>عام 14</a:t>
            </a:r>
            <a:r>
              <a:rPr lang="ar-EG" sz="3600" b="1" dirty="0" smtClean="0">
                <a:latin typeface="Times New Roman" pitchFamily="18" charset="0"/>
              </a:rPr>
              <a:t>30</a:t>
            </a:r>
            <a:r>
              <a:rPr lang="ar-SA" sz="3600" b="1" dirty="0" smtClean="0">
                <a:latin typeface="Times New Roman" pitchFamily="18" charset="0"/>
              </a:rPr>
              <a:t>هـ </a:t>
            </a:r>
            <a:r>
              <a:rPr lang="ar-SA" sz="3600" b="1" dirty="0">
                <a:latin typeface="Times New Roman" pitchFamily="18" charset="0"/>
              </a:rPr>
              <a:t>- 14</a:t>
            </a:r>
            <a:r>
              <a:rPr lang="ar-EG" sz="3600" b="1" dirty="0" smtClean="0">
                <a:latin typeface="Times New Roman" pitchFamily="18" charset="0"/>
              </a:rPr>
              <a:t>34</a:t>
            </a:r>
            <a:r>
              <a:rPr lang="ar-SA" sz="3600" b="1" dirty="0" smtClean="0">
                <a:latin typeface="Times New Roman" pitchFamily="18" charset="0"/>
              </a:rPr>
              <a:t>هـ</a:t>
            </a:r>
            <a:r>
              <a:rPr lang="ar-SA" sz="3600" b="1" dirty="0">
                <a:latin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لاب مثّل بالخطوط بيانات ال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428675" y="785813"/>
          <a:ext cx="6143700" cy="4416552"/>
        </p:xfrm>
        <a:graphic>
          <a:graphicData uri="http://schemas.openxmlformats.org/drawingml/2006/table">
            <a:tbl>
              <a:tblPr rtl="1"/>
              <a:tblGrid>
                <a:gridCol w="2062190"/>
                <a:gridCol w="4081510"/>
              </a:tblGrid>
              <a:tr h="61232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1428751" y="764704"/>
            <a:ext cx="6095578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طلاب الصف السادس الابتدائي في </a:t>
            </a:r>
            <a:r>
              <a:rPr lang="ar-EG" sz="32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مدرسة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6026150" y="1428750"/>
            <a:ext cx="111760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العام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500688" y="2071688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1430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5500688" y="2701925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1431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500688" y="3357563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1432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428750" y="1408113"/>
            <a:ext cx="407193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العدد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770185" y="2071688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803522" y="2714625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790822" y="33575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500688" y="3929063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790822" y="39290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500688" y="4572000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1434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790822" y="4572000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لاب الصف السادس الابتدائي في مدرس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عا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عد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14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33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4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30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143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32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43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34 ش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143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34 ش13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4572000"/>
            <a:ext cx="81438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839788" y="4714875"/>
            <a:ext cx="74644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400" b="1" dirty="0">
                <a:latin typeface="Calibri" pitchFamily="34" charset="0"/>
              </a:rPr>
              <a:t>نقص عدد الطلاب في أول </a:t>
            </a:r>
            <a:r>
              <a:rPr lang="ar-EG" sz="4400" b="1" dirty="0" smtClean="0">
                <a:latin typeface="Calibri" pitchFamily="34" charset="0"/>
              </a:rPr>
              <a:t>سنة</a:t>
            </a:r>
            <a:r>
              <a:rPr lang="ar-SA" sz="4400" b="1" dirty="0" smtClean="0">
                <a:latin typeface="Calibri" pitchFamily="34" charset="0"/>
              </a:rPr>
              <a:t>،</a:t>
            </a:r>
            <a:r>
              <a:rPr lang="ar-EG" sz="4400" b="1" dirty="0" smtClean="0">
                <a:latin typeface="Calibri" pitchFamily="34" charset="0"/>
              </a:rPr>
              <a:t> ثم زاد </a:t>
            </a:r>
            <a:r>
              <a:rPr lang="ar-EG" sz="4400" b="1" dirty="0">
                <a:latin typeface="Calibri" pitchFamily="34" charset="0"/>
              </a:rPr>
              <a:t>مرة </a:t>
            </a:r>
            <a:r>
              <a:rPr lang="ar-EG" sz="4400" b="1" dirty="0" smtClean="0">
                <a:latin typeface="Calibri" pitchFamily="34" charset="0"/>
              </a:rPr>
              <a:t>أخرى</a:t>
            </a:r>
            <a:r>
              <a:rPr lang="ar-SA" sz="4400" b="1" dirty="0" smtClean="0">
                <a:latin typeface="Calibri" pitchFamily="34" charset="0"/>
              </a:rPr>
              <a:t>،</a:t>
            </a:r>
            <a:r>
              <a:rPr lang="ar-EG" sz="4400" b="1" dirty="0" smtClean="0">
                <a:latin typeface="Calibri" pitchFamily="34" charset="0"/>
              </a:rPr>
              <a:t> </a:t>
            </a:r>
            <a:r>
              <a:rPr lang="ar-EG" sz="4400" b="1" dirty="0">
                <a:latin typeface="Calibri" pitchFamily="34" charset="0"/>
              </a:rPr>
              <a:t>ثم ثبت في آخر </a:t>
            </a:r>
            <a:r>
              <a:rPr lang="ar-EG" sz="4400" b="1" dirty="0" smtClean="0">
                <a:latin typeface="Calibri" pitchFamily="34" charset="0"/>
              </a:rPr>
              <a:t>سنتين. </a:t>
            </a:r>
            <a:endParaRPr lang="en-US" sz="4400" dirty="0">
              <a:latin typeface="Calibri" pitchFamily="34" charset="0"/>
            </a:endParaRP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1043608" y="404664"/>
            <a:ext cx="4572000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علبة 4"/>
          <p:cNvSpPr/>
          <p:nvPr/>
        </p:nvSpPr>
        <p:spPr>
          <a:xfrm>
            <a:off x="5770057" y="620688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5724128" y="836712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بالخطوط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نقص عدد الطلاب في أول سنة ث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71438" y="71414"/>
            <a:ext cx="9001156" cy="2071702"/>
          </a:xfrm>
          <a:prstGeom prst="round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500063" y="214313"/>
            <a:ext cx="8143875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200" b="1" dirty="0">
                <a:solidFill>
                  <a:srgbClr val="C00000"/>
                </a:solidFill>
                <a:latin typeface="Times New Roman" pitchFamily="18" charset="0"/>
              </a:rPr>
              <a:t>6) حديقة الحيوانات:</a:t>
            </a:r>
          </a:p>
          <a:p>
            <a:pPr algn="justLow"/>
            <a:r>
              <a:rPr lang="ar-SA" sz="3200" b="1" dirty="0">
                <a:latin typeface="Times New Roman" pitchFamily="18" charset="0"/>
              </a:rPr>
              <a:t>مثّل بالخطوط بيانات الجدول أدناه، وصف التغير في عدد التذاكر </a:t>
            </a:r>
            <a:r>
              <a:rPr lang="ar-SA" sz="3200" b="1" dirty="0" err="1">
                <a:latin typeface="Times New Roman" pitchFamily="18" charset="0"/>
              </a:rPr>
              <a:t>المبيعة</a:t>
            </a:r>
            <a:r>
              <a:rPr lang="ar-SA" sz="3200" b="1" dirty="0">
                <a:latin typeface="Times New Roman" pitchFamily="18" charset="0"/>
              </a:rPr>
              <a:t> </a:t>
            </a:r>
            <a:r>
              <a:rPr lang="ar-EG" sz="3200" b="1" dirty="0">
                <a:latin typeface="Times New Roman" pitchFamily="18" charset="0"/>
              </a:rPr>
              <a:t>في </a:t>
            </a:r>
            <a:r>
              <a:rPr lang="ar-EG" sz="3200" b="1" dirty="0" err="1">
                <a:latin typeface="Times New Roman" pitchFamily="18" charset="0"/>
              </a:rPr>
              <a:t>ا</a:t>
            </a:r>
            <a:r>
              <a:rPr lang="ar-SA" sz="3200" b="1" dirty="0" smtClean="0">
                <a:latin typeface="Times New Roman" pitchFamily="18" charset="0"/>
              </a:rPr>
              <a:t>لأسابيع </a:t>
            </a:r>
            <a:r>
              <a:rPr lang="ar-SA" sz="3200" b="1" dirty="0">
                <a:latin typeface="Times New Roman" pitchFamily="18" charset="0"/>
              </a:rPr>
              <a:t>1 إلى 5.</a:t>
            </a:r>
            <a:endParaRPr lang="en-US" sz="3200" dirty="0">
              <a:latin typeface="Times New Roman" pitchFamily="18" charset="0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428675" y="2298700"/>
          <a:ext cx="6143700" cy="4416552"/>
        </p:xfrm>
        <a:graphic>
          <a:graphicData uri="http://schemas.openxmlformats.org/drawingml/2006/table">
            <a:tbl>
              <a:tblPr rtl="1"/>
              <a:tblGrid>
                <a:gridCol w="2062190"/>
                <a:gridCol w="4081510"/>
              </a:tblGrid>
              <a:tr h="61232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428750" y="2357438"/>
            <a:ext cx="6143625" cy="55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تذاكر الدخول إلى حديقة </a:t>
            </a:r>
            <a:r>
              <a:rPr lang="ar-EG" sz="2800" b="1" dirty="0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الحيوان</a:t>
            </a:r>
            <a:r>
              <a:rPr lang="ar-SA" sz="28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ات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786438" y="2941638"/>
            <a:ext cx="135731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الأسبوع 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500688" y="3584575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500688" y="4214813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500688" y="4870450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428750" y="2921000"/>
            <a:ext cx="4071938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التذاكر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408238" y="3584575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1200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41575" y="42275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1450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428875" y="4870450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1150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5500688" y="5441950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428875" y="5441950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1575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5500688" y="6084888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428875" y="60848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1750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ديقة الحيوانات مثّل بالخطوط بيانات الجدول أدن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تذاكر الدخول إلى حديقة الحي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أسب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تذاك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1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12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2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4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3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11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4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57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5 ش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8"/>
          <p:cNvPicPr preferRelativeResize="0">
            <a:picLocks noChangeAspect="1"/>
          </p:cNvPicPr>
          <p:nvPr/>
        </p:nvPicPr>
        <p:blipFill>
          <a:blip r:embed="rId4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1428728" y="1484784"/>
            <a:ext cx="6000792" cy="4158794"/>
          </a:xfrm>
          <a:prstGeom prst="rect">
            <a:avLst/>
          </a:prstGeom>
          <a:noFill/>
        </p:spPr>
      </p:pic>
      <p:sp>
        <p:nvSpPr>
          <p:cNvPr id="3" name="علبة 2"/>
          <p:cNvSpPr/>
          <p:nvPr/>
        </p:nvSpPr>
        <p:spPr>
          <a:xfrm>
            <a:off x="5626041" y="404664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5580112" y="620688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بالخطوط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خطوط ش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تمرير أفقي 1"/>
          <p:cNvSpPr/>
          <p:nvPr/>
        </p:nvSpPr>
        <p:spPr>
          <a:xfrm>
            <a:off x="71438" y="1214422"/>
            <a:ext cx="9001156" cy="3214710"/>
          </a:xfrm>
          <a:prstGeom prst="horizontalScroll">
            <a:avLst>
              <a:gd name="adj" fmla="val 13023"/>
            </a:avLst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857224" y="1857364"/>
            <a:ext cx="78581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ازداد عدد التذاكر من الأسبوع الأول إلى الأسبوع الثاني، ثم نقص في الأسبوع الثالث، ثم عاد وازداد </a:t>
            </a:r>
            <a:r>
              <a:rPr lang="ar-SA" sz="4000" b="1" dirty="0" smtClean="0">
                <a:solidFill>
                  <a:srgbClr val="C00000"/>
                </a:solidFill>
                <a:latin typeface="Calibri" pitchFamily="34" charset="0"/>
              </a:rPr>
              <a:t>في </a:t>
            </a:r>
            <a:r>
              <a:rPr lang="ar-EG" sz="4000" b="1" dirty="0" smtClean="0">
                <a:solidFill>
                  <a:srgbClr val="C00000"/>
                </a:solidFill>
                <a:latin typeface="Calibri" pitchFamily="34" charset="0"/>
              </a:rPr>
              <a:t>الأسبوعين </a:t>
            </a:r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الرابع والخامس.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زداد عدد التذاكر من الأسبوع الأ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واليمين 1"/>
          <p:cNvSpPr/>
          <p:nvPr/>
        </p:nvSpPr>
        <p:spPr bwMode="auto">
          <a:xfrm>
            <a:off x="357158" y="1000108"/>
            <a:ext cx="8429684" cy="1000132"/>
          </a:xfrm>
          <a:prstGeom prst="leftRightArrow">
            <a:avLst>
              <a:gd name="adj1" fmla="val 85191"/>
              <a:gd name="adj2" fmla="val 40431"/>
            </a:avLst>
          </a:prstGeom>
          <a:gradFill>
            <a:gsLst>
              <a:gs pos="0">
                <a:srgbClr val="FF0000"/>
              </a:gs>
              <a:gs pos="44000">
                <a:srgbClr val="FFFF00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500188" y="1143000"/>
            <a:ext cx="614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SA" sz="3600" b="1" dirty="0" smtClean="0">
                <a:solidFill>
                  <a:srgbClr val="0000FF"/>
                </a:solidFill>
                <a:latin typeface="Times New Roman" pitchFamily="18" charset="0"/>
              </a:rPr>
              <a:t>7-</a:t>
            </a:r>
            <a:r>
              <a:rPr lang="ar-EG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ar-SA" sz="3600" b="1" dirty="0" smtClean="0">
                <a:solidFill>
                  <a:srgbClr val="0000FF"/>
                </a:solidFill>
                <a:latin typeface="Times New Roman" pitchFamily="18" charset="0"/>
              </a:rPr>
              <a:t>اختر </a:t>
            </a:r>
            <a:r>
              <a:rPr lang="ar-SA" sz="3600" b="1" dirty="0">
                <a:solidFill>
                  <a:srgbClr val="0000FF"/>
                </a:solidFill>
                <a:latin typeface="Times New Roman" pitchFamily="18" charset="0"/>
              </a:rPr>
              <a:t>التدريج وطول فترته المناسبين.</a:t>
            </a:r>
          </a:p>
        </p:txBody>
      </p:sp>
      <p:sp>
        <p:nvSpPr>
          <p:cNvPr id="4" name="مستطيل ذو زوايا قطرية مستديرة 3"/>
          <p:cNvSpPr/>
          <p:nvPr/>
        </p:nvSpPr>
        <p:spPr bwMode="auto">
          <a:xfrm>
            <a:off x="142876" y="-24"/>
            <a:ext cx="8643966" cy="928694"/>
          </a:xfrm>
          <a:prstGeom prst="round2DiagRect">
            <a:avLst/>
          </a:prstGeom>
          <a:gradFill flip="none" rotWithShape="1">
            <a:gsLst>
              <a:gs pos="49000">
                <a:srgbClr val="FFFF00"/>
              </a:gs>
              <a:gs pos="17999">
                <a:srgbClr val="00B0F0"/>
              </a:gs>
              <a:gs pos="36000">
                <a:srgbClr val="FAC77D"/>
              </a:gs>
              <a:gs pos="61000">
                <a:srgbClr val="99FF33"/>
              </a:gs>
              <a:gs pos="82001">
                <a:srgbClr val="FBD49C"/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00034" y="142852"/>
            <a:ext cx="814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طقس: أجب عن الأسئلة من 7-</a:t>
            </a:r>
            <a:r>
              <a:rPr lang="ar-EG" sz="3200" b="1" dirty="0">
                <a:latin typeface="Times New Roman" pitchFamily="18" charset="0"/>
              </a:rPr>
              <a:t>9</a:t>
            </a:r>
            <a:r>
              <a:rPr lang="ar-SA" sz="3200" b="1" dirty="0">
                <a:latin typeface="Times New Roman" pitchFamily="18" charset="0"/>
              </a:rPr>
              <a:t> </a:t>
            </a:r>
            <a:r>
              <a:rPr lang="ar-EG" sz="3200" b="1" dirty="0" smtClean="0">
                <a:latin typeface="Times New Roman" pitchFamily="18" charset="0"/>
              </a:rPr>
              <a:t>مستعملًا </a:t>
            </a:r>
            <a:r>
              <a:rPr lang="ar-SA" sz="3200" b="1" dirty="0" smtClean="0">
                <a:latin typeface="Times New Roman" pitchFamily="18" charset="0"/>
              </a:rPr>
              <a:t>الجدول المجاور</a:t>
            </a:r>
            <a:r>
              <a:rPr lang="ar-EG" sz="3200" b="1" dirty="0" smtClean="0"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  <p:graphicFrame>
        <p:nvGraphicFramePr>
          <p:cNvPr id="38" name="جدول 37"/>
          <p:cNvGraphicFramePr>
            <a:graphicFrameLocks noGrp="1"/>
          </p:cNvGraphicFramePr>
          <p:nvPr/>
        </p:nvGraphicFramePr>
        <p:xfrm>
          <a:off x="285690" y="1785938"/>
          <a:ext cx="8572560" cy="5047488"/>
        </p:xfrm>
        <a:graphic>
          <a:graphicData uri="http://schemas.openxmlformats.org/drawingml/2006/table">
            <a:tbl>
              <a:tblPr rtl="1"/>
              <a:tblGrid>
                <a:gridCol w="2031533"/>
                <a:gridCol w="2250281"/>
                <a:gridCol w="2299393"/>
                <a:gridCol w="1991353"/>
              </a:tblGrid>
              <a:tr h="612326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9" name="مستطيل 38"/>
          <p:cNvSpPr>
            <a:spLocks noChangeArrowheads="1"/>
          </p:cNvSpPr>
          <p:nvPr/>
        </p:nvSpPr>
        <p:spPr bwMode="auto">
          <a:xfrm>
            <a:off x="1428750" y="1844675"/>
            <a:ext cx="61436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متوسط درجات الحرارة </a:t>
            </a:r>
            <a:r>
              <a:rPr lang="ar-EG" sz="2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العظمى </a:t>
            </a: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(°س) في الرياض 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0" name="مستطيل 39"/>
          <p:cNvSpPr>
            <a:spLocks noChangeArrowheads="1"/>
          </p:cNvSpPr>
          <p:nvPr/>
        </p:nvSpPr>
        <p:spPr bwMode="auto">
          <a:xfrm>
            <a:off x="7358063" y="2428875"/>
            <a:ext cx="13573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الشهر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1" name="مستطيل 40"/>
          <p:cNvSpPr>
            <a:spLocks noChangeArrowheads="1"/>
          </p:cNvSpPr>
          <p:nvPr/>
        </p:nvSpPr>
        <p:spPr bwMode="auto">
          <a:xfrm>
            <a:off x="6858016" y="3071813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يناير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2" name="مستطيل 41"/>
          <p:cNvSpPr>
            <a:spLocks noChangeArrowheads="1"/>
          </p:cNvSpPr>
          <p:nvPr/>
        </p:nvSpPr>
        <p:spPr bwMode="auto">
          <a:xfrm>
            <a:off x="6858016" y="3702050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فبراير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3" name="مستطيل 42"/>
          <p:cNvSpPr>
            <a:spLocks noChangeArrowheads="1"/>
          </p:cNvSpPr>
          <p:nvPr/>
        </p:nvSpPr>
        <p:spPr bwMode="auto">
          <a:xfrm>
            <a:off x="6858016" y="43576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مارس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4" name="مستطيل 43"/>
          <p:cNvSpPr>
            <a:spLocks noChangeArrowheads="1"/>
          </p:cNvSpPr>
          <p:nvPr/>
        </p:nvSpPr>
        <p:spPr bwMode="auto">
          <a:xfrm>
            <a:off x="4643438" y="2413000"/>
            <a:ext cx="22860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5" name="مستطيل 44"/>
          <p:cNvSpPr>
            <a:spLocks noChangeArrowheads="1"/>
          </p:cNvSpPr>
          <p:nvPr/>
        </p:nvSpPr>
        <p:spPr bwMode="auto">
          <a:xfrm>
            <a:off x="5051425" y="3071813"/>
            <a:ext cx="13398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6" name="مستطيل 45"/>
          <p:cNvSpPr>
            <a:spLocks noChangeArrowheads="1"/>
          </p:cNvSpPr>
          <p:nvPr/>
        </p:nvSpPr>
        <p:spPr bwMode="auto">
          <a:xfrm>
            <a:off x="5084763" y="3714750"/>
            <a:ext cx="1339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" name="مستطيل 46"/>
          <p:cNvSpPr>
            <a:spLocks noChangeArrowheads="1"/>
          </p:cNvSpPr>
          <p:nvPr/>
        </p:nvSpPr>
        <p:spPr bwMode="auto">
          <a:xfrm>
            <a:off x="5072063" y="4357688"/>
            <a:ext cx="13382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27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8" name="مستطيل 47"/>
          <p:cNvSpPr>
            <a:spLocks noChangeArrowheads="1"/>
          </p:cNvSpPr>
          <p:nvPr/>
        </p:nvSpPr>
        <p:spPr bwMode="auto">
          <a:xfrm>
            <a:off x="6858016" y="49291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إبريل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9" name="مستطيل 48"/>
          <p:cNvSpPr>
            <a:spLocks noChangeArrowheads="1"/>
          </p:cNvSpPr>
          <p:nvPr/>
        </p:nvSpPr>
        <p:spPr bwMode="auto">
          <a:xfrm>
            <a:off x="5072063" y="4929188"/>
            <a:ext cx="13382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0" name="مستطيل 49"/>
          <p:cNvSpPr>
            <a:spLocks noChangeArrowheads="1"/>
          </p:cNvSpPr>
          <p:nvPr/>
        </p:nvSpPr>
        <p:spPr bwMode="auto">
          <a:xfrm>
            <a:off x="5072063" y="5572125"/>
            <a:ext cx="133826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39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1" name="مستطيل 50"/>
          <p:cNvSpPr>
            <a:spLocks noChangeArrowheads="1"/>
          </p:cNvSpPr>
          <p:nvPr/>
        </p:nvSpPr>
        <p:spPr bwMode="auto">
          <a:xfrm>
            <a:off x="6786563" y="5572125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مايو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2" name="مستطيل 51"/>
          <p:cNvSpPr>
            <a:spLocks noChangeArrowheads="1"/>
          </p:cNvSpPr>
          <p:nvPr/>
        </p:nvSpPr>
        <p:spPr bwMode="auto">
          <a:xfrm>
            <a:off x="5072063" y="6162675"/>
            <a:ext cx="13382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3" name="مستطيل 52"/>
          <p:cNvSpPr>
            <a:spLocks noChangeArrowheads="1"/>
          </p:cNvSpPr>
          <p:nvPr/>
        </p:nvSpPr>
        <p:spPr bwMode="auto">
          <a:xfrm>
            <a:off x="2286000" y="2413000"/>
            <a:ext cx="2286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الشهر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4" name="مستطيل 53"/>
          <p:cNvSpPr>
            <a:spLocks noChangeArrowheads="1"/>
          </p:cNvSpPr>
          <p:nvPr/>
        </p:nvSpPr>
        <p:spPr bwMode="auto">
          <a:xfrm>
            <a:off x="2693988" y="30718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يوليو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5" name="مستطيل 54"/>
          <p:cNvSpPr>
            <a:spLocks noChangeArrowheads="1"/>
          </p:cNvSpPr>
          <p:nvPr/>
        </p:nvSpPr>
        <p:spPr bwMode="auto">
          <a:xfrm>
            <a:off x="2727325" y="3714750"/>
            <a:ext cx="13398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أغسطس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6" name="مستطيل 55"/>
          <p:cNvSpPr>
            <a:spLocks noChangeArrowheads="1"/>
          </p:cNvSpPr>
          <p:nvPr/>
        </p:nvSpPr>
        <p:spPr bwMode="auto">
          <a:xfrm>
            <a:off x="2714625" y="4357688"/>
            <a:ext cx="13382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سبتمبر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7" name="مستطيل 56"/>
          <p:cNvSpPr>
            <a:spLocks noChangeArrowheads="1"/>
          </p:cNvSpPr>
          <p:nvPr/>
        </p:nvSpPr>
        <p:spPr bwMode="auto">
          <a:xfrm>
            <a:off x="2714625" y="49291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أكتوبر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8" name="مستطيل 57"/>
          <p:cNvSpPr>
            <a:spLocks noChangeArrowheads="1"/>
          </p:cNvSpPr>
          <p:nvPr/>
        </p:nvSpPr>
        <p:spPr bwMode="auto">
          <a:xfrm>
            <a:off x="2714625" y="5572125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نوفمبر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9" name="مستطيل 58"/>
          <p:cNvSpPr>
            <a:spLocks noChangeArrowheads="1"/>
          </p:cNvSpPr>
          <p:nvPr/>
        </p:nvSpPr>
        <p:spPr bwMode="auto">
          <a:xfrm>
            <a:off x="2714625" y="61642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ديسمبر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0" name="مستطيل 59"/>
          <p:cNvSpPr>
            <a:spLocks noChangeArrowheads="1"/>
          </p:cNvSpPr>
          <p:nvPr/>
        </p:nvSpPr>
        <p:spPr bwMode="auto">
          <a:xfrm>
            <a:off x="285750" y="2413000"/>
            <a:ext cx="2286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1" name="مستطيل 60"/>
          <p:cNvSpPr>
            <a:spLocks noChangeArrowheads="1"/>
          </p:cNvSpPr>
          <p:nvPr/>
        </p:nvSpPr>
        <p:spPr bwMode="auto">
          <a:xfrm>
            <a:off x="693738" y="30718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2" name="مستطيل 61"/>
          <p:cNvSpPr>
            <a:spLocks noChangeArrowheads="1"/>
          </p:cNvSpPr>
          <p:nvPr/>
        </p:nvSpPr>
        <p:spPr bwMode="auto">
          <a:xfrm>
            <a:off x="727075" y="3714750"/>
            <a:ext cx="13398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3" name="مستطيل 62"/>
          <p:cNvSpPr>
            <a:spLocks noChangeArrowheads="1"/>
          </p:cNvSpPr>
          <p:nvPr/>
        </p:nvSpPr>
        <p:spPr bwMode="auto">
          <a:xfrm>
            <a:off x="714375" y="4357688"/>
            <a:ext cx="13382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4" name="مستطيل 63"/>
          <p:cNvSpPr>
            <a:spLocks noChangeArrowheads="1"/>
          </p:cNvSpPr>
          <p:nvPr/>
        </p:nvSpPr>
        <p:spPr bwMode="auto">
          <a:xfrm>
            <a:off x="714375" y="49291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35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5" name="مستطيل 64"/>
          <p:cNvSpPr>
            <a:spLocks noChangeArrowheads="1"/>
          </p:cNvSpPr>
          <p:nvPr/>
        </p:nvSpPr>
        <p:spPr bwMode="auto">
          <a:xfrm>
            <a:off x="714375" y="5572125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28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" name="مستطيل 65"/>
          <p:cNvSpPr>
            <a:spLocks noChangeArrowheads="1"/>
          </p:cNvSpPr>
          <p:nvPr/>
        </p:nvSpPr>
        <p:spPr bwMode="auto">
          <a:xfrm>
            <a:off x="714375" y="61642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7" name="مستطيل 66"/>
          <p:cNvSpPr>
            <a:spLocks noChangeArrowheads="1"/>
          </p:cNvSpPr>
          <p:nvPr/>
        </p:nvSpPr>
        <p:spPr bwMode="auto">
          <a:xfrm>
            <a:off x="6786563" y="6215063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يونيو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فتح بصوت مروح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طقس أجب عن الأسئلة من 7-9 مستعملً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ختر التدريج وطول فترته المناسب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متوسط درجات الحرارة العظمى (°س) في الريا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564 - golf ball hole in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الشه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564 - golf ball hole in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الدرج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ينا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20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فبرا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3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مار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27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إبر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33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ماي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39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يوني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42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يولي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44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أغسط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7" name="43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8" name="سبتم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9" name="40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0" name="أكتو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1" name="35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2" name="نوفم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3" name="28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4" name="ديسمب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5" name="22 ش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39" grpId="0" autoUpdateAnimBg="0"/>
      <p:bldP spid="40" grpId="0" autoUpdateAnimBg="0"/>
      <p:bldP spid="41" grpId="0" autoUpdateAnimBg="0"/>
      <p:bldP spid="42" grpId="0" autoUpdateAnimBg="0"/>
      <p:bldP spid="43" grpId="0" autoUpdateAnimBg="0"/>
      <p:bldP spid="44" grpId="0" autoUpdateAnimBg="0"/>
      <p:bldP spid="45" grpId="0" autoUpdateAnimBg="0"/>
      <p:bldP spid="46" grpId="0" autoUpdateAnimBg="0"/>
      <p:bldP spid="47" grpId="0" autoUpdateAnimBg="0"/>
      <p:bldP spid="48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utoUpdateAnimBg="0"/>
      <p:bldP spid="54" grpId="0" autoUpdateAnimBg="0"/>
      <p:bldP spid="55" grpId="0" autoUpdateAnimBg="0"/>
      <p:bldP spid="56" grpId="0" autoUpdateAnimBg="0"/>
      <p:bldP spid="57" grpId="0" autoUpdateAnimBg="0"/>
      <p:bldP spid="58" grpId="0" autoUpdateAnimBg="0"/>
      <p:bldP spid="59" grpId="0" autoUpdateAnimBg="0"/>
      <p:bldP spid="60" grpId="0" autoUpdateAnimBg="0"/>
      <p:bldP spid="61" grpId="0" autoUpdateAnimBg="0"/>
      <p:bldP spid="62" grpId="0" autoUpdateAnimBg="0"/>
      <p:bldP spid="63" grpId="0" autoUpdateAnimBg="0"/>
      <p:bldP spid="64" grpId="0" autoUpdateAnimBg="0"/>
      <p:bldP spid="65" grpId="0" autoUpdateAnimBg="0"/>
      <p:bldP spid="66" grpId="0" autoUpdateAnimBg="0"/>
      <p:bldP spid="67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واليمين 1"/>
          <p:cNvSpPr/>
          <p:nvPr/>
        </p:nvSpPr>
        <p:spPr bwMode="auto">
          <a:xfrm>
            <a:off x="428596" y="2214554"/>
            <a:ext cx="8501122" cy="2357454"/>
          </a:xfrm>
          <a:prstGeom prst="leftRightArrow">
            <a:avLst>
              <a:gd name="adj1" fmla="val 85191"/>
              <a:gd name="adj2" fmla="val 40431"/>
            </a:avLst>
          </a:prstGeom>
          <a:gradFill>
            <a:gsLst>
              <a:gs pos="0">
                <a:srgbClr val="FF0000"/>
              </a:gs>
              <a:gs pos="44000">
                <a:srgbClr val="FFFF00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827014" y="3015986"/>
            <a:ext cx="7488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ar-SA" sz="4000" b="1" dirty="0" err="1" smtClean="0">
                <a:latin typeface="Times New Roman" pitchFamily="18" charset="0"/>
              </a:rPr>
              <a:t>التدر</a:t>
            </a:r>
            <a:r>
              <a:rPr lang="ar-EG" sz="4000" b="1" dirty="0" smtClean="0">
                <a:latin typeface="Times New Roman" pitchFamily="18" charset="0"/>
              </a:rPr>
              <a:t>ي</a:t>
            </a:r>
            <a:r>
              <a:rPr lang="ar-SA" sz="4000" b="1" dirty="0" smtClean="0">
                <a:latin typeface="Times New Roman" pitchFamily="18" charset="0"/>
              </a:rPr>
              <a:t>ج</a:t>
            </a:r>
            <a:r>
              <a:rPr lang="ar-SA" sz="4000" b="1" dirty="0">
                <a:latin typeface="Times New Roman" pitchFamily="18" charset="0"/>
              </a:rPr>
              <a:t>: 15- 45، طول فترة </a:t>
            </a:r>
            <a:r>
              <a:rPr lang="ar-SA" sz="4000" b="1" dirty="0" err="1" smtClean="0">
                <a:latin typeface="Times New Roman" pitchFamily="18" charset="0"/>
              </a:rPr>
              <a:t>التدر</a:t>
            </a:r>
            <a:r>
              <a:rPr lang="ar-EG" sz="4000" b="1" dirty="0" smtClean="0">
                <a:latin typeface="Times New Roman" pitchFamily="18" charset="0"/>
              </a:rPr>
              <a:t>ي</a:t>
            </a:r>
            <a:r>
              <a:rPr lang="ar-SA" sz="4000" b="1" dirty="0" err="1" smtClean="0">
                <a:latin typeface="Times New Roman" pitchFamily="18" charset="0"/>
              </a:rPr>
              <a:t>ج :</a:t>
            </a:r>
            <a:r>
              <a:rPr lang="ar-EG" sz="4000" b="1" dirty="0" smtClean="0">
                <a:latin typeface="Times New Roman" pitchFamily="18" charset="0"/>
              </a:rPr>
              <a:t> </a:t>
            </a:r>
            <a:r>
              <a:rPr lang="ar-SA" sz="4000" b="1" dirty="0" smtClean="0">
                <a:latin typeface="Times New Roman" pitchFamily="18" charset="0"/>
              </a:rPr>
              <a:t>5</a:t>
            </a:r>
            <a:r>
              <a:rPr lang="ar-EG" sz="4000" b="1" dirty="0" err="1" smtClean="0">
                <a:latin typeface="Times New Roman" pitchFamily="18" charset="0"/>
              </a:rPr>
              <a:t>.</a:t>
            </a:r>
            <a:endParaRPr lang="en-US" sz="4000" dirty="0">
              <a:latin typeface="Times New Roman" pitchFamily="18" charset="0"/>
            </a:endParaRPr>
          </a:p>
        </p:txBody>
      </p:sp>
      <p:sp>
        <p:nvSpPr>
          <p:cNvPr id="6" name="مستطيل ذو زوايا قطرية مستديرة 5"/>
          <p:cNvSpPr/>
          <p:nvPr/>
        </p:nvSpPr>
        <p:spPr bwMode="auto">
          <a:xfrm>
            <a:off x="142876" y="-24"/>
            <a:ext cx="8643966" cy="928694"/>
          </a:xfrm>
          <a:prstGeom prst="round2DiagRect">
            <a:avLst/>
          </a:prstGeom>
          <a:gradFill flip="none" rotWithShape="1">
            <a:gsLst>
              <a:gs pos="49000">
                <a:srgbClr val="FFFF00"/>
              </a:gs>
              <a:gs pos="17999">
                <a:srgbClr val="00B0F0"/>
              </a:gs>
              <a:gs pos="36000">
                <a:srgbClr val="FAC77D"/>
              </a:gs>
              <a:gs pos="61000">
                <a:srgbClr val="99FF33"/>
              </a:gs>
              <a:gs pos="82001">
                <a:srgbClr val="FBD49C"/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00034" y="142852"/>
            <a:ext cx="814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طقس: أجب عن الأسئلة من 7-</a:t>
            </a:r>
            <a:r>
              <a:rPr lang="ar-EG" sz="3200" b="1" dirty="0">
                <a:latin typeface="Times New Roman" pitchFamily="18" charset="0"/>
              </a:rPr>
              <a:t>9</a:t>
            </a:r>
            <a:r>
              <a:rPr lang="ar-SA" sz="3200" b="1" dirty="0">
                <a:latin typeface="Times New Roman" pitchFamily="18" charset="0"/>
              </a:rPr>
              <a:t> </a:t>
            </a:r>
            <a:r>
              <a:rPr lang="ar-EG" sz="3200" b="1" dirty="0" smtClean="0">
                <a:latin typeface="Times New Roman" pitchFamily="18" charset="0"/>
              </a:rPr>
              <a:t>مستعملًا </a:t>
            </a:r>
            <a:r>
              <a:rPr lang="ar-SA" sz="3200" b="1" dirty="0" smtClean="0">
                <a:latin typeface="Times New Roman" pitchFamily="18" charset="0"/>
              </a:rPr>
              <a:t>الجدول المجاور</a:t>
            </a:r>
            <a:r>
              <a:rPr lang="ar-EG" sz="3200" b="1" dirty="0" smtClean="0"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درج 15- 45، طول فت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EEEE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1988" y="1000125"/>
            <a:ext cx="76358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 rot="19983181">
            <a:off x="2012920" y="1843739"/>
            <a:ext cx="453524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الإحصاء </a:t>
            </a:r>
            <a:r>
              <a:rPr lang="ar-SA" sz="6000" b="1" dirty="0" err="1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والتمثيلات</a:t>
            </a:r>
            <a:r>
              <a:rPr lang="ar-SA" sz="60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+mn-lt"/>
                <a:cs typeface="+mn-cs"/>
              </a:rPr>
              <a:t> البيانية</a:t>
            </a: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69 - الما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إحصاء والتمثيلات البيان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واليمين 1"/>
          <p:cNvSpPr/>
          <p:nvPr/>
        </p:nvSpPr>
        <p:spPr bwMode="auto">
          <a:xfrm>
            <a:off x="357158" y="1000108"/>
            <a:ext cx="8429684" cy="1000132"/>
          </a:xfrm>
          <a:prstGeom prst="leftRightArrow">
            <a:avLst>
              <a:gd name="adj1" fmla="val 85191"/>
              <a:gd name="adj2" fmla="val 40431"/>
            </a:avLst>
          </a:prstGeom>
          <a:gradFill>
            <a:gsLst>
              <a:gs pos="0">
                <a:srgbClr val="FF0000"/>
              </a:gs>
              <a:gs pos="44000">
                <a:srgbClr val="FFFF00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500188" y="1143000"/>
            <a:ext cx="6143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 err="1">
                <a:solidFill>
                  <a:srgbClr val="0000FF"/>
                </a:solidFill>
                <a:latin typeface="Times New Roman" pitchFamily="18" charset="0"/>
              </a:rPr>
              <a:t>8-</a:t>
            </a:r>
            <a:r>
              <a:rPr lang="ar-SA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ar-EG" sz="3600" b="1" dirty="0">
                <a:solidFill>
                  <a:srgbClr val="0000FF"/>
                </a:solidFill>
                <a:latin typeface="Times New Roman" pitchFamily="18" charset="0"/>
              </a:rPr>
              <a:t>مثل هذه البيانات بالأعمدة.</a:t>
            </a:r>
            <a:endParaRPr lang="ar-SA" sz="36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aphicFrame>
        <p:nvGraphicFramePr>
          <p:cNvPr id="38" name="جدول 37"/>
          <p:cNvGraphicFramePr>
            <a:graphicFrameLocks noGrp="1"/>
          </p:cNvGraphicFramePr>
          <p:nvPr/>
        </p:nvGraphicFramePr>
        <p:xfrm>
          <a:off x="285690" y="1785938"/>
          <a:ext cx="8572560" cy="5047488"/>
        </p:xfrm>
        <a:graphic>
          <a:graphicData uri="http://schemas.openxmlformats.org/drawingml/2006/table">
            <a:tbl>
              <a:tblPr rtl="1"/>
              <a:tblGrid>
                <a:gridCol w="2031533"/>
                <a:gridCol w="2250281"/>
                <a:gridCol w="2299393"/>
                <a:gridCol w="1991353"/>
              </a:tblGrid>
              <a:tr h="612326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8486" name="مستطيل 38"/>
          <p:cNvSpPr>
            <a:spLocks noChangeArrowheads="1"/>
          </p:cNvSpPr>
          <p:nvPr/>
        </p:nvSpPr>
        <p:spPr bwMode="auto">
          <a:xfrm>
            <a:off x="1428750" y="1844675"/>
            <a:ext cx="61436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متوسط درجات الحرارة العظمى (°س) في الرياض </a:t>
            </a:r>
            <a:endParaRPr lang="en-US" sz="28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7" name="مستطيل 39"/>
          <p:cNvSpPr>
            <a:spLocks noChangeArrowheads="1"/>
          </p:cNvSpPr>
          <p:nvPr/>
        </p:nvSpPr>
        <p:spPr bwMode="auto">
          <a:xfrm>
            <a:off x="7358063" y="2428875"/>
            <a:ext cx="13573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الشهر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8" name="مستطيل 40"/>
          <p:cNvSpPr>
            <a:spLocks noChangeArrowheads="1"/>
          </p:cNvSpPr>
          <p:nvPr/>
        </p:nvSpPr>
        <p:spPr bwMode="auto">
          <a:xfrm>
            <a:off x="6858016" y="3071813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يناير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89" name="مستطيل 41"/>
          <p:cNvSpPr>
            <a:spLocks noChangeArrowheads="1"/>
          </p:cNvSpPr>
          <p:nvPr/>
        </p:nvSpPr>
        <p:spPr bwMode="auto">
          <a:xfrm>
            <a:off x="6858016" y="3702050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فبراير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0" name="مستطيل 42"/>
          <p:cNvSpPr>
            <a:spLocks noChangeArrowheads="1"/>
          </p:cNvSpPr>
          <p:nvPr/>
        </p:nvSpPr>
        <p:spPr bwMode="auto">
          <a:xfrm>
            <a:off x="6858016" y="43576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مارس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1" name="مستطيل 43"/>
          <p:cNvSpPr>
            <a:spLocks noChangeArrowheads="1"/>
          </p:cNvSpPr>
          <p:nvPr/>
        </p:nvSpPr>
        <p:spPr bwMode="auto">
          <a:xfrm>
            <a:off x="4643438" y="2413000"/>
            <a:ext cx="22860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2" name="مستطيل 44"/>
          <p:cNvSpPr>
            <a:spLocks noChangeArrowheads="1"/>
          </p:cNvSpPr>
          <p:nvPr/>
        </p:nvSpPr>
        <p:spPr bwMode="auto">
          <a:xfrm>
            <a:off x="5051425" y="3071813"/>
            <a:ext cx="13398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3" name="مستطيل 45"/>
          <p:cNvSpPr>
            <a:spLocks noChangeArrowheads="1"/>
          </p:cNvSpPr>
          <p:nvPr/>
        </p:nvSpPr>
        <p:spPr bwMode="auto">
          <a:xfrm>
            <a:off x="5084763" y="3714750"/>
            <a:ext cx="1339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4" name="مستطيل 46"/>
          <p:cNvSpPr>
            <a:spLocks noChangeArrowheads="1"/>
          </p:cNvSpPr>
          <p:nvPr/>
        </p:nvSpPr>
        <p:spPr bwMode="auto">
          <a:xfrm>
            <a:off x="5072063" y="4357688"/>
            <a:ext cx="13382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27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5" name="مستطيل 47"/>
          <p:cNvSpPr>
            <a:spLocks noChangeArrowheads="1"/>
          </p:cNvSpPr>
          <p:nvPr/>
        </p:nvSpPr>
        <p:spPr bwMode="auto">
          <a:xfrm>
            <a:off x="6858016" y="49291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إبريل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6" name="مستطيل 48"/>
          <p:cNvSpPr>
            <a:spLocks noChangeArrowheads="1"/>
          </p:cNvSpPr>
          <p:nvPr/>
        </p:nvSpPr>
        <p:spPr bwMode="auto">
          <a:xfrm>
            <a:off x="5072063" y="4929188"/>
            <a:ext cx="13382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7" name="مستطيل 49"/>
          <p:cNvSpPr>
            <a:spLocks noChangeArrowheads="1"/>
          </p:cNvSpPr>
          <p:nvPr/>
        </p:nvSpPr>
        <p:spPr bwMode="auto">
          <a:xfrm>
            <a:off x="5072063" y="5572125"/>
            <a:ext cx="133826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39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8" name="مستطيل 50"/>
          <p:cNvSpPr>
            <a:spLocks noChangeArrowheads="1"/>
          </p:cNvSpPr>
          <p:nvPr/>
        </p:nvSpPr>
        <p:spPr bwMode="auto">
          <a:xfrm>
            <a:off x="6786563" y="5572125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499" name="مستطيل 51"/>
          <p:cNvSpPr>
            <a:spLocks noChangeArrowheads="1"/>
          </p:cNvSpPr>
          <p:nvPr/>
        </p:nvSpPr>
        <p:spPr bwMode="auto">
          <a:xfrm>
            <a:off x="5072063" y="6162675"/>
            <a:ext cx="13382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0" name="مستطيل 52"/>
          <p:cNvSpPr>
            <a:spLocks noChangeArrowheads="1"/>
          </p:cNvSpPr>
          <p:nvPr/>
        </p:nvSpPr>
        <p:spPr bwMode="auto">
          <a:xfrm>
            <a:off x="2286000" y="2413000"/>
            <a:ext cx="2286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الشهر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1" name="مستطيل 53"/>
          <p:cNvSpPr>
            <a:spLocks noChangeArrowheads="1"/>
          </p:cNvSpPr>
          <p:nvPr/>
        </p:nvSpPr>
        <p:spPr bwMode="auto">
          <a:xfrm>
            <a:off x="2693988" y="30718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يوليو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2" name="مستطيل 54"/>
          <p:cNvSpPr>
            <a:spLocks noChangeArrowheads="1"/>
          </p:cNvSpPr>
          <p:nvPr/>
        </p:nvSpPr>
        <p:spPr bwMode="auto">
          <a:xfrm>
            <a:off x="2727325" y="3714750"/>
            <a:ext cx="13398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أغسطس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3" name="مستطيل 55"/>
          <p:cNvSpPr>
            <a:spLocks noChangeArrowheads="1"/>
          </p:cNvSpPr>
          <p:nvPr/>
        </p:nvSpPr>
        <p:spPr bwMode="auto">
          <a:xfrm>
            <a:off x="2714625" y="4357688"/>
            <a:ext cx="13382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سبتمبر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4" name="مستطيل 56"/>
          <p:cNvSpPr>
            <a:spLocks noChangeArrowheads="1"/>
          </p:cNvSpPr>
          <p:nvPr/>
        </p:nvSpPr>
        <p:spPr bwMode="auto">
          <a:xfrm>
            <a:off x="2714625" y="49291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أكتوبر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5" name="مستطيل 57"/>
          <p:cNvSpPr>
            <a:spLocks noChangeArrowheads="1"/>
          </p:cNvSpPr>
          <p:nvPr/>
        </p:nvSpPr>
        <p:spPr bwMode="auto">
          <a:xfrm>
            <a:off x="2714625" y="5572125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نوفمبر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6" name="مستطيل 58"/>
          <p:cNvSpPr>
            <a:spLocks noChangeArrowheads="1"/>
          </p:cNvSpPr>
          <p:nvPr/>
        </p:nvSpPr>
        <p:spPr bwMode="auto">
          <a:xfrm>
            <a:off x="2714625" y="61642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ديسمبر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7" name="مستطيل 59"/>
          <p:cNvSpPr>
            <a:spLocks noChangeArrowheads="1"/>
          </p:cNvSpPr>
          <p:nvPr/>
        </p:nvSpPr>
        <p:spPr bwMode="auto">
          <a:xfrm>
            <a:off x="285750" y="2413000"/>
            <a:ext cx="2286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8" name="مستطيل 60"/>
          <p:cNvSpPr>
            <a:spLocks noChangeArrowheads="1"/>
          </p:cNvSpPr>
          <p:nvPr/>
        </p:nvSpPr>
        <p:spPr bwMode="auto">
          <a:xfrm>
            <a:off x="693738" y="30718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09" name="مستطيل 61"/>
          <p:cNvSpPr>
            <a:spLocks noChangeArrowheads="1"/>
          </p:cNvSpPr>
          <p:nvPr/>
        </p:nvSpPr>
        <p:spPr bwMode="auto">
          <a:xfrm>
            <a:off x="727075" y="3714750"/>
            <a:ext cx="13398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10" name="مستطيل 62"/>
          <p:cNvSpPr>
            <a:spLocks noChangeArrowheads="1"/>
          </p:cNvSpPr>
          <p:nvPr/>
        </p:nvSpPr>
        <p:spPr bwMode="auto">
          <a:xfrm>
            <a:off x="714375" y="4357688"/>
            <a:ext cx="13382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11" name="مستطيل 63"/>
          <p:cNvSpPr>
            <a:spLocks noChangeArrowheads="1"/>
          </p:cNvSpPr>
          <p:nvPr/>
        </p:nvSpPr>
        <p:spPr bwMode="auto">
          <a:xfrm>
            <a:off x="714375" y="49291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35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12" name="مستطيل 64"/>
          <p:cNvSpPr>
            <a:spLocks noChangeArrowheads="1"/>
          </p:cNvSpPr>
          <p:nvPr/>
        </p:nvSpPr>
        <p:spPr bwMode="auto">
          <a:xfrm>
            <a:off x="714375" y="5572125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28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13" name="مستطيل 65"/>
          <p:cNvSpPr>
            <a:spLocks noChangeArrowheads="1"/>
          </p:cNvSpPr>
          <p:nvPr/>
        </p:nvSpPr>
        <p:spPr bwMode="auto">
          <a:xfrm>
            <a:off x="714375" y="61642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514" name="مستطيل 66"/>
          <p:cNvSpPr>
            <a:spLocks noChangeArrowheads="1"/>
          </p:cNvSpPr>
          <p:nvPr/>
        </p:nvSpPr>
        <p:spPr bwMode="auto">
          <a:xfrm>
            <a:off x="6786563" y="6215063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يونيو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" name="مستطيل ذو زوايا قطرية مستديرة 35"/>
          <p:cNvSpPr/>
          <p:nvPr/>
        </p:nvSpPr>
        <p:spPr bwMode="auto">
          <a:xfrm>
            <a:off x="142876" y="-24"/>
            <a:ext cx="8643966" cy="928694"/>
          </a:xfrm>
          <a:prstGeom prst="round2DiagRect">
            <a:avLst/>
          </a:prstGeom>
          <a:gradFill flip="none" rotWithShape="1">
            <a:gsLst>
              <a:gs pos="49000">
                <a:srgbClr val="FFFF00"/>
              </a:gs>
              <a:gs pos="17999">
                <a:srgbClr val="00B0F0"/>
              </a:gs>
              <a:gs pos="36000">
                <a:srgbClr val="FAC77D"/>
              </a:gs>
              <a:gs pos="61000">
                <a:srgbClr val="99FF33"/>
              </a:gs>
              <a:gs pos="82001">
                <a:srgbClr val="FBD49C"/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37" name="مستطيل 36"/>
          <p:cNvSpPr>
            <a:spLocks noChangeArrowheads="1"/>
          </p:cNvSpPr>
          <p:nvPr/>
        </p:nvSpPr>
        <p:spPr bwMode="auto">
          <a:xfrm>
            <a:off x="500034" y="142852"/>
            <a:ext cx="814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طقس: أجب عن الأسئلة من 7-</a:t>
            </a:r>
            <a:r>
              <a:rPr lang="ar-EG" sz="3200" b="1" dirty="0">
                <a:latin typeface="Times New Roman" pitchFamily="18" charset="0"/>
              </a:rPr>
              <a:t>9</a:t>
            </a:r>
            <a:r>
              <a:rPr lang="ar-SA" sz="3200" b="1" dirty="0">
                <a:latin typeface="Times New Roman" pitchFamily="18" charset="0"/>
              </a:rPr>
              <a:t> </a:t>
            </a:r>
            <a:r>
              <a:rPr lang="ar-EG" sz="3200" b="1" dirty="0" smtClean="0">
                <a:latin typeface="Times New Roman" pitchFamily="18" charset="0"/>
              </a:rPr>
              <a:t>مستعملًا </a:t>
            </a:r>
            <a:r>
              <a:rPr lang="ar-SA" sz="3200" b="1" dirty="0" smtClean="0">
                <a:latin typeface="Times New Roman" pitchFamily="18" charset="0"/>
              </a:rPr>
              <a:t>الجدول المجاور</a:t>
            </a:r>
            <a:r>
              <a:rPr lang="ar-EG" sz="3200" b="1" dirty="0" smtClean="0"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ثل هذه البيانات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صورة 126"/>
          <p:cNvPicPr preferRelativeResize="0">
            <a:picLocks noChangeAspect="1" noChangeArrowheads="1"/>
          </p:cNvPicPr>
          <p:nvPr/>
        </p:nvPicPr>
        <p:blipFill>
          <a:blip r:embed="rId4" cstate="print">
            <a:lum bright="-20000" contrast="34000"/>
          </a:blip>
          <a:srcRect/>
          <a:stretch>
            <a:fillRect/>
          </a:stretch>
        </p:blipFill>
        <p:spPr bwMode="auto">
          <a:xfrm>
            <a:off x="928662" y="1556792"/>
            <a:ext cx="7500990" cy="4586852"/>
          </a:xfrm>
          <a:prstGeom prst="rect">
            <a:avLst/>
          </a:prstGeom>
          <a:noFill/>
        </p:spPr>
      </p:pic>
      <p:sp>
        <p:nvSpPr>
          <p:cNvPr id="3" name="علبة 2"/>
          <p:cNvSpPr/>
          <p:nvPr/>
        </p:nvSpPr>
        <p:spPr>
          <a:xfrm>
            <a:off x="5626041" y="404664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4" name="مربع نص 3"/>
          <p:cNvSpPr txBox="1">
            <a:spLocks noChangeArrowheads="1"/>
          </p:cNvSpPr>
          <p:nvPr/>
        </p:nvSpPr>
        <p:spPr bwMode="auto">
          <a:xfrm>
            <a:off x="5580112" y="620688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بالأعمدة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لتمثيل بالأعمدة ش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سهم إلى اليسار واليمين 1"/>
          <p:cNvSpPr/>
          <p:nvPr/>
        </p:nvSpPr>
        <p:spPr bwMode="auto">
          <a:xfrm>
            <a:off x="357158" y="1000108"/>
            <a:ext cx="8429684" cy="1000132"/>
          </a:xfrm>
          <a:prstGeom prst="leftRightArrow">
            <a:avLst>
              <a:gd name="adj1" fmla="val 85191"/>
              <a:gd name="adj2" fmla="val 40431"/>
            </a:avLst>
          </a:prstGeom>
          <a:gradFill>
            <a:gsLst>
              <a:gs pos="0">
                <a:srgbClr val="FF0000"/>
              </a:gs>
              <a:gs pos="44000">
                <a:srgbClr val="FFFF00"/>
              </a:gs>
              <a:gs pos="70000">
                <a:srgbClr val="A65528"/>
              </a:gs>
              <a:gs pos="100000">
                <a:srgbClr val="663012"/>
              </a:gs>
            </a:gsLst>
            <a:lin ang="5400000" scaled="0"/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571500" y="1143000"/>
            <a:ext cx="8215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 rtl="0"/>
            <a:r>
              <a:rPr lang="ar-EG" sz="2800" b="1" dirty="0">
                <a:latin typeface="Calibri" pitchFamily="34" charset="0"/>
              </a:rPr>
              <a:t>9- اكتب </a:t>
            </a:r>
            <a:r>
              <a:rPr lang="ar-EG" sz="2800" b="1" dirty="0" smtClean="0">
                <a:latin typeface="Calibri" pitchFamily="34" charset="0"/>
              </a:rPr>
              <a:t>سؤالًا </a:t>
            </a:r>
            <a:r>
              <a:rPr lang="ar-EG" sz="2800" b="1" dirty="0">
                <a:latin typeface="Calibri" pitchFamily="34" charset="0"/>
              </a:rPr>
              <a:t>يمكن الإجابة عنه باستعمال التمثيل الذي عملته.</a:t>
            </a:r>
            <a:endParaRPr lang="ar-SA" sz="2800" b="1" dirty="0">
              <a:latin typeface="Calibri" pitchFamily="34" charset="0"/>
            </a:endParaRPr>
          </a:p>
        </p:txBody>
      </p:sp>
      <p:graphicFrame>
        <p:nvGraphicFramePr>
          <p:cNvPr id="38" name="جدول 37"/>
          <p:cNvGraphicFramePr>
            <a:graphicFrameLocks noGrp="1"/>
          </p:cNvGraphicFramePr>
          <p:nvPr/>
        </p:nvGraphicFramePr>
        <p:xfrm>
          <a:off x="285690" y="1785938"/>
          <a:ext cx="8572560" cy="5047488"/>
        </p:xfrm>
        <a:graphic>
          <a:graphicData uri="http://schemas.openxmlformats.org/drawingml/2006/table">
            <a:tbl>
              <a:tblPr rtl="1"/>
              <a:tblGrid>
                <a:gridCol w="2031533"/>
                <a:gridCol w="2250281"/>
                <a:gridCol w="2299393"/>
                <a:gridCol w="1991353"/>
              </a:tblGrid>
              <a:tr h="612326">
                <a:tc grid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534" name="مستطيل 38"/>
          <p:cNvSpPr>
            <a:spLocks noChangeArrowheads="1"/>
          </p:cNvSpPr>
          <p:nvPr/>
        </p:nvSpPr>
        <p:spPr bwMode="auto">
          <a:xfrm>
            <a:off x="1428750" y="1844675"/>
            <a:ext cx="614362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متوسط درجات الحرارة العظمى (°س) في الرياض </a:t>
            </a:r>
            <a:endParaRPr lang="en-US" sz="28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5" name="مستطيل 39"/>
          <p:cNvSpPr>
            <a:spLocks noChangeArrowheads="1"/>
          </p:cNvSpPr>
          <p:nvPr/>
        </p:nvSpPr>
        <p:spPr bwMode="auto">
          <a:xfrm>
            <a:off x="7358063" y="2428875"/>
            <a:ext cx="13573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الشهر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6" name="مستطيل 40"/>
          <p:cNvSpPr>
            <a:spLocks noChangeArrowheads="1"/>
          </p:cNvSpPr>
          <p:nvPr/>
        </p:nvSpPr>
        <p:spPr bwMode="auto">
          <a:xfrm>
            <a:off x="6858016" y="3071813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يناير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7" name="مستطيل 41"/>
          <p:cNvSpPr>
            <a:spLocks noChangeArrowheads="1"/>
          </p:cNvSpPr>
          <p:nvPr/>
        </p:nvSpPr>
        <p:spPr bwMode="auto">
          <a:xfrm>
            <a:off x="6858016" y="3702050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فبراير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8" name="مستطيل 42"/>
          <p:cNvSpPr>
            <a:spLocks noChangeArrowheads="1"/>
          </p:cNvSpPr>
          <p:nvPr/>
        </p:nvSpPr>
        <p:spPr bwMode="auto">
          <a:xfrm>
            <a:off x="6858016" y="43576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مارس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39" name="مستطيل 43"/>
          <p:cNvSpPr>
            <a:spLocks noChangeArrowheads="1"/>
          </p:cNvSpPr>
          <p:nvPr/>
        </p:nvSpPr>
        <p:spPr bwMode="auto">
          <a:xfrm>
            <a:off x="4643438" y="2413000"/>
            <a:ext cx="22860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0" name="مستطيل 44"/>
          <p:cNvSpPr>
            <a:spLocks noChangeArrowheads="1"/>
          </p:cNvSpPr>
          <p:nvPr/>
        </p:nvSpPr>
        <p:spPr bwMode="auto">
          <a:xfrm>
            <a:off x="5051425" y="3071813"/>
            <a:ext cx="1339850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1" name="مستطيل 45"/>
          <p:cNvSpPr>
            <a:spLocks noChangeArrowheads="1"/>
          </p:cNvSpPr>
          <p:nvPr/>
        </p:nvSpPr>
        <p:spPr bwMode="auto">
          <a:xfrm>
            <a:off x="5084763" y="3714750"/>
            <a:ext cx="13398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2" name="مستطيل 46"/>
          <p:cNvSpPr>
            <a:spLocks noChangeArrowheads="1"/>
          </p:cNvSpPr>
          <p:nvPr/>
        </p:nvSpPr>
        <p:spPr bwMode="auto">
          <a:xfrm>
            <a:off x="5072063" y="4357688"/>
            <a:ext cx="13382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27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3" name="مستطيل 47"/>
          <p:cNvSpPr>
            <a:spLocks noChangeArrowheads="1"/>
          </p:cNvSpPr>
          <p:nvPr/>
        </p:nvSpPr>
        <p:spPr bwMode="auto">
          <a:xfrm>
            <a:off x="6858016" y="49291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إبريل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4" name="مستطيل 48"/>
          <p:cNvSpPr>
            <a:spLocks noChangeArrowheads="1"/>
          </p:cNvSpPr>
          <p:nvPr/>
        </p:nvSpPr>
        <p:spPr bwMode="auto">
          <a:xfrm>
            <a:off x="5072063" y="4929188"/>
            <a:ext cx="1338262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5" name="مستطيل 49"/>
          <p:cNvSpPr>
            <a:spLocks noChangeArrowheads="1"/>
          </p:cNvSpPr>
          <p:nvPr/>
        </p:nvSpPr>
        <p:spPr bwMode="auto">
          <a:xfrm>
            <a:off x="5072063" y="5572125"/>
            <a:ext cx="133826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39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6" name="مستطيل 50"/>
          <p:cNvSpPr>
            <a:spLocks noChangeArrowheads="1"/>
          </p:cNvSpPr>
          <p:nvPr/>
        </p:nvSpPr>
        <p:spPr bwMode="auto">
          <a:xfrm>
            <a:off x="6786563" y="5572125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مايو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7" name="مستطيل 51"/>
          <p:cNvSpPr>
            <a:spLocks noChangeArrowheads="1"/>
          </p:cNvSpPr>
          <p:nvPr/>
        </p:nvSpPr>
        <p:spPr bwMode="auto">
          <a:xfrm>
            <a:off x="5072063" y="6162675"/>
            <a:ext cx="1338262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8" name="مستطيل 52"/>
          <p:cNvSpPr>
            <a:spLocks noChangeArrowheads="1"/>
          </p:cNvSpPr>
          <p:nvPr/>
        </p:nvSpPr>
        <p:spPr bwMode="auto">
          <a:xfrm>
            <a:off x="2286000" y="2413000"/>
            <a:ext cx="2286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الشهر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49" name="مستطيل 53"/>
          <p:cNvSpPr>
            <a:spLocks noChangeArrowheads="1"/>
          </p:cNvSpPr>
          <p:nvPr/>
        </p:nvSpPr>
        <p:spPr bwMode="auto">
          <a:xfrm>
            <a:off x="2693988" y="30718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يوليو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0" name="مستطيل 54"/>
          <p:cNvSpPr>
            <a:spLocks noChangeArrowheads="1"/>
          </p:cNvSpPr>
          <p:nvPr/>
        </p:nvSpPr>
        <p:spPr bwMode="auto">
          <a:xfrm>
            <a:off x="2727325" y="3714750"/>
            <a:ext cx="13398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أغسطس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1" name="مستطيل 55"/>
          <p:cNvSpPr>
            <a:spLocks noChangeArrowheads="1"/>
          </p:cNvSpPr>
          <p:nvPr/>
        </p:nvSpPr>
        <p:spPr bwMode="auto">
          <a:xfrm>
            <a:off x="2714625" y="4357688"/>
            <a:ext cx="13382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سبتمبر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2" name="مستطيل 56"/>
          <p:cNvSpPr>
            <a:spLocks noChangeArrowheads="1"/>
          </p:cNvSpPr>
          <p:nvPr/>
        </p:nvSpPr>
        <p:spPr bwMode="auto">
          <a:xfrm>
            <a:off x="2714625" y="49291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أكتوبر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3" name="مستطيل 57"/>
          <p:cNvSpPr>
            <a:spLocks noChangeArrowheads="1"/>
          </p:cNvSpPr>
          <p:nvPr/>
        </p:nvSpPr>
        <p:spPr bwMode="auto">
          <a:xfrm>
            <a:off x="2714625" y="5572125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نوفمبر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4" name="مستطيل 58"/>
          <p:cNvSpPr>
            <a:spLocks noChangeArrowheads="1"/>
          </p:cNvSpPr>
          <p:nvPr/>
        </p:nvSpPr>
        <p:spPr bwMode="auto">
          <a:xfrm>
            <a:off x="2714625" y="61642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ديسمبر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5" name="مستطيل 59"/>
          <p:cNvSpPr>
            <a:spLocks noChangeArrowheads="1"/>
          </p:cNvSpPr>
          <p:nvPr/>
        </p:nvSpPr>
        <p:spPr bwMode="auto">
          <a:xfrm>
            <a:off x="285750" y="2413000"/>
            <a:ext cx="22860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الدرجة</a:t>
            </a:r>
            <a:endParaRPr lang="en-US" sz="320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6" name="مستطيل 60"/>
          <p:cNvSpPr>
            <a:spLocks noChangeArrowheads="1"/>
          </p:cNvSpPr>
          <p:nvPr/>
        </p:nvSpPr>
        <p:spPr bwMode="auto">
          <a:xfrm>
            <a:off x="693738" y="30718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44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7" name="مستطيل 61"/>
          <p:cNvSpPr>
            <a:spLocks noChangeArrowheads="1"/>
          </p:cNvSpPr>
          <p:nvPr/>
        </p:nvSpPr>
        <p:spPr bwMode="auto">
          <a:xfrm>
            <a:off x="727075" y="3714750"/>
            <a:ext cx="133985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8" name="مستطيل 62"/>
          <p:cNvSpPr>
            <a:spLocks noChangeArrowheads="1"/>
          </p:cNvSpPr>
          <p:nvPr/>
        </p:nvSpPr>
        <p:spPr bwMode="auto">
          <a:xfrm>
            <a:off x="714375" y="4357688"/>
            <a:ext cx="1338263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59" name="مستطيل 63"/>
          <p:cNvSpPr>
            <a:spLocks noChangeArrowheads="1"/>
          </p:cNvSpPr>
          <p:nvPr/>
        </p:nvSpPr>
        <p:spPr bwMode="auto">
          <a:xfrm>
            <a:off x="714375" y="49291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35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60" name="مستطيل 64"/>
          <p:cNvSpPr>
            <a:spLocks noChangeArrowheads="1"/>
          </p:cNvSpPr>
          <p:nvPr/>
        </p:nvSpPr>
        <p:spPr bwMode="auto">
          <a:xfrm>
            <a:off x="714375" y="5572125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28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61" name="مستطيل 65"/>
          <p:cNvSpPr>
            <a:spLocks noChangeArrowheads="1"/>
          </p:cNvSpPr>
          <p:nvPr/>
        </p:nvSpPr>
        <p:spPr bwMode="auto">
          <a:xfrm>
            <a:off x="714375" y="61642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562" name="مستطيل 66"/>
          <p:cNvSpPr>
            <a:spLocks noChangeArrowheads="1"/>
          </p:cNvSpPr>
          <p:nvPr/>
        </p:nvSpPr>
        <p:spPr bwMode="auto">
          <a:xfrm>
            <a:off x="6786563" y="6215063"/>
            <a:ext cx="2071687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يونيو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6" name="مستطيل ذو زوايا قطرية مستديرة 35"/>
          <p:cNvSpPr/>
          <p:nvPr/>
        </p:nvSpPr>
        <p:spPr bwMode="auto">
          <a:xfrm>
            <a:off x="142876" y="-24"/>
            <a:ext cx="8643966" cy="928694"/>
          </a:xfrm>
          <a:prstGeom prst="round2DiagRect">
            <a:avLst/>
          </a:prstGeom>
          <a:gradFill flip="none" rotWithShape="1">
            <a:gsLst>
              <a:gs pos="49000">
                <a:srgbClr val="FFFF00"/>
              </a:gs>
              <a:gs pos="17999">
                <a:srgbClr val="00B0F0"/>
              </a:gs>
              <a:gs pos="36000">
                <a:srgbClr val="FAC77D"/>
              </a:gs>
              <a:gs pos="61000">
                <a:srgbClr val="99FF33"/>
              </a:gs>
              <a:gs pos="82001">
                <a:srgbClr val="FBD49C"/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37" name="مستطيل 36"/>
          <p:cNvSpPr>
            <a:spLocks noChangeArrowheads="1"/>
          </p:cNvSpPr>
          <p:nvPr/>
        </p:nvSpPr>
        <p:spPr bwMode="auto">
          <a:xfrm>
            <a:off x="500034" y="142852"/>
            <a:ext cx="814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طقس: أجب عن الأسئلة من 7-</a:t>
            </a:r>
            <a:r>
              <a:rPr lang="ar-EG" sz="3200" b="1" dirty="0">
                <a:latin typeface="Times New Roman" pitchFamily="18" charset="0"/>
              </a:rPr>
              <a:t>9</a:t>
            </a:r>
            <a:r>
              <a:rPr lang="ar-SA" sz="3200" b="1" dirty="0">
                <a:latin typeface="Times New Roman" pitchFamily="18" charset="0"/>
              </a:rPr>
              <a:t> </a:t>
            </a:r>
            <a:r>
              <a:rPr lang="ar-EG" sz="3200" b="1" dirty="0" smtClean="0">
                <a:latin typeface="Times New Roman" pitchFamily="18" charset="0"/>
              </a:rPr>
              <a:t>مستعملًا </a:t>
            </a:r>
            <a:r>
              <a:rPr lang="ar-SA" sz="3200" b="1" dirty="0" smtClean="0">
                <a:latin typeface="Times New Roman" pitchFamily="18" charset="0"/>
              </a:rPr>
              <a:t>الجدول المجاور</a:t>
            </a:r>
            <a:r>
              <a:rPr lang="ar-EG" sz="3200" b="1" dirty="0" smtClean="0"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اكتب سؤالًا يمكن الإجابة عنه باستعمال التمثي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خطط انسيابي: محطة طرفية 4"/>
          <p:cNvSpPr/>
          <p:nvPr/>
        </p:nvSpPr>
        <p:spPr>
          <a:xfrm>
            <a:off x="500034" y="2357430"/>
            <a:ext cx="8229347" cy="2371123"/>
          </a:xfrm>
          <a:prstGeom prst="flowChartTerminator">
            <a:avLst/>
          </a:prstGeom>
          <a:solidFill>
            <a:srgbClr val="FF66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928662" y="2377745"/>
            <a:ext cx="7143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في أي شهر يبدأ معدل درجات الحرارة العظمى في مدينة الرياض بالانخفاض</a:t>
            </a:r>
            <a:r>
              <a:rPr lang="ar-EG" sz="3600" b="1" dirty="0" smtClean="0">
                <a:latin typeface="Calibri" pitchFamily="34" charset="0"/>
              </a:rPr>
              <a:t>؟</a:t>
            </a:r>
            <a:r>
              <a:rPr lang="ar-SA" sz="3600" b="1" dirty="0" smtClean="0">
                <a:latin typeface="Calibri" pitchFamily="34" charset="0"/>
              </a:rPr>
              <a:t/>
            </a:r>
            <a:br>
              <a:rPr lang="ar-SA" sz="3600" b="1" dirty="0" smtClean="0">
                <a:latin typeface="Calibri" pitchFamily="34" charset="0"/>
              </a:rPr>
            </a:b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بعد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شهر </a:t>
            </a:r>
            <a:r>
              <a:rPr lang="ar-EG" sz="3600" b="1" dirty="0" smtClean="0">
                <a:solidFill>
                  <a:srgbClr val="0000FF"/>
                </a:solidFill>
                <a:latin typeface="Calibri" pitchFamily="34" charset="0"/>
              </a:rPr>
              <a:t>يوليو </a:t>
            </a:r>
            <a:r>
              <a:rPr lang="ar-EG" sz="3600" b="1" dirty="0">
                <a:solidFill>
                  <a:srgbClr val="0000FF"/>
                </a:solidFill>
                <a:latin typeface="Calibri" pitchFamily="34" charset="0"/>
              </a:rPr>
              <a:t>يبدأ تناقص ارتفاع الأعمدة مما يشير إلى انخفاض درجات الحرارة.</a:t>
            </a:r>
            <a:endParaRPr lang="en-US" sz="36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" name="مستطيل ذو زوايا قطرية مستديرة 6"/>
          <p:cNvSpPr/>
          <p:nvPr/>
        </p:nvSpPr>
        <p:spPr bwMode="auto">
          <a:xfrm>
            <a:off x="142876" y="-24"/>
            <a:ext cx="8643966" cy="928694"/>
          </a:xfrm>
          <a:prstGeom prst="round2DiagRect">
            <a:avLst/>
          </a:prstGeom>
          <a:gradFill flip="none" rotWithShape="1">
            <a:gsLst>
              <a:gs pos="49000">
                <a:srgbClr val="FFFF00"/>
              </a:gs>
              <a:gs pos="17999">
                <a:srgbClr val="00B0F0"/>
              </a:gs>
              <a:gs pos="36000">
                <a:srgbClr val="FAC77D"/>
              </a:gs>
              <a:gs pos="61000">
                <a:srgbClr val="99FF33"/>
              </a:gs>
              <a:gs pos="82001">
                <a:srgbClr val="FBD49C"/>
              </a:gs>
              <a:gs pos="100000">
                <a:srgbClr val="FF0000"/>
              </a:gs>
            </a:gsLst>
            <a:lin ang="8100000" scaled="1"/>
            <a:tileRect/>
          </a:gradFill>
          <a:ln>
            <a:noFill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600" dirty="0">
              <a:solidFill>
                <a:srgbClr val="FFFF00"/>
              </a:solidFill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00034" y="142852"/>
            <a:ext cx="81439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SA" sz="3200" b="1" dirty="0">
                <a:latin typeface="Times New Roman" pitchFamily="18" charset="0"/>
              </a:rPr>
              <a:t>طقس: أجب عن الأسئلة من 7-</a:t>
            </a:r>
            <a:r>
              <a:rPr lang="ar-EG" sz="3200" b="1" dirty="0">
                <a:latin typeface="Times New Roman" pitchFamily="18" charset="0"/>
              </a:rPr>
              <a:t>9</a:t>
            </a:r>
            <a:r>
              <a:rPr lang="ar-SA" sz="3200" b="1" dirty="0">
                <a:latin typeface="Times New Roman" pitchFamily="18" charset="0"/>
              </a:rPr>
              <a:t> </a:t>
            </a:r>
            <a:r>
              <a:rPr lang="ar-EG" sz="3200" b="1" dirty="0" smtClean="0">
                <a:latin typeface="Times New Roman" pitchFamily="18" charset="0"/>
              </a:rPr>
              <a:t>مستعملًا </a:t>
            </a:r>
            <a:r>
              <a:rPr lang="ar-SA" sz="3200" b="1" dirty="0" smtClean="0">
                <a:latin typeface="Times New Roman" pitchFamily="18" charset="0"/>
              </a:rPr>
              <a:t>الجدول المجاور</a:t>
            </a:r>
            <a:r>
              <a:rPr lang="ar-EG" sz="3200" b="1" dirty="0" smtClean="0">
                <a:latin typeface="Times New Roman" pitchFamily="18" charset="0"/>
              </a:rPr>
              <a:t>:</a:t>
            </a:r>
            <a:endParaRPr lang="en-US" sz="32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في أي شهر يبدأ معدل درجات الحر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 dirty="0">
                <a:solidFill>
                  <a:srgbClr val="C00000"/>
                </a:solidFill>
                <a:latin typeface="Times New Roman" pitchFamily="18" charset="0"/>
              </a:rPr>
              <a:t>مسائل مهارات التفكير العليا</a:t>
            </a:r>
          </a:p>
        </p:txBody>
      </p:sp>
      <p:sp>
        <p:nvSpPr>
          <p:cNvPr id="4" name="مجسم مشطوف الحواف 3"/>
          <p:cNvSpPr/>
          <p:nvPr/>
        </p:nvSpPr>
        <p:spPr bwMode="auto">
          <a:xfrm>
            <a:off x="571472" y="2214554"/>
            <a:ext cx="8001024" cy="4214842"/>
          </a:xfrm>
          <a:prstGeom prst="bevel">
            <a:avLst>
              <a:gd name="adj" fmla="val 5078"/>
            </a:avLst>
          </a:prstGeom>
          <a:gradFill flip="none" rotWithShape="1">
            <a:gsLst>
              <a:gs pos="78000">
                <a:srgbClr val="00B0F0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>
              <a:solidFill>
                <a:schemeClr val="tx1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857224" y="2643182"/>
            <a:ext cx="7358113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SA" sz="4400" b="1" dirty="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</a:rPr>
              <a:t>0</a:t>
            </a:r>
            <a:r>
              <a:rPr lang="ar-SA" sz="44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ar-SA" sz="4400" b="1" dirty="0" smtClean="0">
                <a:solidFill>
                  <a:srgbClr val="FF0000"/>
                </a:solidFill>
                <a:latin typeface="Times New Roman" pitchFamily="18" charset="0"/>
              </a:rPr>
              <a:t>تحدٍّ:</a:t>
            </a:r>
            <a:endParaRPr lang="ar-SA" sz="4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Low"/>
            <a:r>
              <a:rPr lang="ar-SA" sz="4400" b="1" dirty="0">
                <a:latin typeface="Times New Roman" pitchFamily="18" charset="0"/>
              </a:rPr>
              <a:t>هل يؤثر تغيير التدريج الرأسي أو فترته في شكل التمثيل ب</a:t>
            </a:r>
            <a:r>
              <a:rPr lang="ar-EG" sz="4400" b="1" dirty="0" err="1">
                <a:latin typeface="Times New Roman" pitchFamily="18" charset="0"/>
              </a:rPr>
              <a:t>الأ</a:t>
            </a:r>
            <a:r>
              <a:rPr lang="ar-SA" sz="4400" b="1" dirty="0">
                <a:latin typeface="Times New Roman" pitchFamily="18" charset="0"/>
              </a:rPr>
              <a:t>عمدة أو </a:t>
            </a:r>
            <a:r>
              <a:rPr lang="ar-SA" sz="4400" b="1" dirty="0" smtClean="0">
                <a:latin typeface="Times New Roman" pitchFamily="18" charset="0"/>
              </a:rPr>
              <a:t>بالخطوط؟ </a:t>
            </a:r>
            <a:r>
              <a:rPr lang="ar-SA" sz="4400" b="1" dirty="0">
                <a:latin typeface="Times New Roman" pitchFamily="18" charset="0"/>
              </a:rPr>
              <a:t>فسر إجابتك بأمثلة توضيحية.</a:t>
            </a:r>
            <a:endParaRPr lang="ar-EG" sz="4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355 - سؤال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سائل مهارات التفكير العل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392 - cymbals cr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تحد هل يؤثر تغيير التدريج الرأسي أ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3555" name="مستطيل 2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Times New Roman" pitchFamily="18" charset="0"/>
              </a:rPr>
              <a:t>مسائل مهارات التفكير العليا</a:t>
            </a:r>
          </a:p>
        </p:txBody>
      </p:sp>
      <p:sp>
        <p:nvSpPr>
          <p:cNvPr id="4" name="مجسم مشطوف الحواف 3"/>
          <p:cNvSpPr/>
          <p:nvPr/>
        </p:nvSpPr>
        <p:spPr bwMode="auto">
          <a:xfrm>
            <a:off x="571472" y="2214554"/>
            <a:ext cx="8001024" cy="4214842"/>
          </a:xfrm>
          <a:prstGeom prst="bevel">
            <a:avLst>
              <a:gd name="adj" fmla="val 5649"/>
            </a:avLst>
          </a:prstGeom>
          <a:gradFill flip="none" rotWithShape="1">
            <a:gsLst>
              <a:gs pos="78000">
                <a:srgbClr val="00B0F0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headEnd type="none" w="med" len="med"/>
            <a:tailEnd type="none" w="med" len="med"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2400">
              <a:solidFill>
                <a:schemeClr val="tx1"/>
              </a:solidFill>
            </a:endParaRPr>
          </a:p>
        </p:txBody>
      </p:sp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1142976" y="2786058"/>
            <a:ext cx="6786587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Low"/>
            <a:r>
              <a:rPr lang="ar-EG" sz="4400" b="1" dirty="0">
                <a:latin typeface="Calibri" pitchFamily="34" charset="0"/>
              </a:rPr>
              <a:t>إذا كان التدريج الرأسي أعلى </a:t>
            </a:r>
            <a:r>
              <a:rPr lang="ar-EG" sz="4400" b="1" dirty="0" smtClean="0">
                <a:latin typeface="Calibri" pitchFamily="34" charset="0"/>
              </a:rPr>
              <a:t>كثير</a:t>
            </a:r>
            <a:r>
              <a:rPr lang="ar-SA" sz="4400" b="1" dirty="0" smtClean="0">
                <a:latin typeface="Calibri" pitchFamily="34" charset="0"/>
              </a:rPr>
              <a:t>ً</a:t>
            </a:r>
            <a:r>
              <a:rPr lang="ar-EG" sz="4400" b="1" dirty="0" smtClean="0">
                <a:latin typeface="Calibri" pitchFamily="34" charset="0"/>
              </a:rPr>
              <a:t>ا </a:t>
            </a:r>
            <a:r>
              <a:rPr lang="ar-EG" sz="4400" b="1" dirty="0">
                <a:latin typeface="Calibri" pitchFamily="34" charset="0"/>
              </a:rPr>
              <a:t>من أكبر قيمة فهذا يجعل التمثيل البياني يبدو </a:t>
            </a:r>
            <a:r>
              <a:rPr lang="ar-EG" sz="4400" b="1" dirty="0" smtClean="0">
                <a:latin typeface="Calibri" pitchFamily="34" charset="0"/>
              </a:rPr>
              <a:t>منبسط</a:t>
            </a:r>
            <a:r>
              <a:rPr lang="ar-SA" sz="4400" b="1" dirty="0" smtClean="0">
                <a:latin typeface="Calibri" pitchFamily="34" charset="0"/>
              </a:rPr>
              <a:t>ً</a:t>
            </a:r>
            <a:r>
              <a:rPr lang="ar-EG" sz="4400" b="1" dirty="0" smtClean="0">
                <a:latin typeface="Calibri" pitchFamily="34" charset="0"/>
              </a:rPr>
              <a:t>ا</a:t>
            </a:r>
            <a:r>
              <a:rPr lang="ar-SA" sz="4400" b="1" dirty="0" smtClean="0">
                <a:latin typeface="Calibri" pitchFamily="34" charset="0"/>
              </a:rPr>
              <a:t>،</a:t>
            </a:r>
            <a:r>
              <a:rPr lang="ar-EG" sz="4400" b="1" dirty="0" smtClean="0">
                <a:latin typeface="Calibri" pitchFamily="34" charset="0"/>
              </a:rPr>
              <a:t> </a:t>
            </a:r>
            <a:r>
              <a:rPr lang="ar-EG" sz="4400" b="1" dirty="0">
                <a:latin typeface="Calibri" pitchFamily="34" charset="0"/>
              </a:rPr>
              <a:t>أما تغيير طول فترة التدريج فإنه لا يؤثر في التمثيل</a:t>
            </a:r>
            <a:r>
              <a:rPr lang="ar-EG" sz="4400" b="1" dirty="0" smtClean="0">
                <a:latin typeface="Calibri" pitchFamily="34" charset="0"/>
              </a:rPr>
              <a:t>.</a:t>
            </a:r>
            <a:endParaRPr lang="en-US" sz="44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ذا كان التدريج الرأسي أعل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تخزين داخلي 1"/>
          <p:cNvSpPr/>
          <p:nvPr/>
        </p:nvSpPr>
        <p:spPr bwMode="auto">
          <a:xfrm>
            <a:off x="285720" y="2214554"/>
            <a:ext cx="8572560" cy="3429024"/>
          </a:xfrm>
          <a:prstGeom prst="flowChartInternalStorage">
            <a:avLst/>
          </a:prstGeom>
          <a:blipFill>
            <a:blip r:embed="rId5" cstate="print"/>
            <a:tile tx="0" ty="0" sx="100000" sy="100000" flip="none" algn="tl"/>
          </a:blip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just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>
              <a:latin typeface="Times New Roman" pitchFamily="18" charset="0"/>
              <a:cs typeface="+mn-cs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606550" y="3178178"/>
            <a:ext cx="6292850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Low"/>
            <a:r>
              <a:rPr lang="ar-EG" sz="4400" b="1" dirty="0">
                <a:solidFill>
                  <a:srgbClr val="FF0000"/>
                </a:solidFill>
                <a:latin typeface="Times New Roman" pitchFamily="18" charset="0"/>
              </a:rPr>
              <a:t>11</a:t>
            </a:r>
            <a:r>
              <a:rPr lang="ar-SA" sz="4400" b="1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ar-SA" sz="4400" b="1" dirty="0" err="1">
                <a:solidFill>
                  <a:srgbClr val="FF0000"/>
                </a:solidFill>
                <a:latin typeface="Times New Roman" pitchFamily="18" charset="0"/>
              </a:rPr>
              <a:t>اكتب:</a:t>
            </a:r>
            <a:endParaRPr lang="ar-SA" sz="44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justLow"/>
            <a:r>
              <a:rPr lang="ar-EG" sz="3600" b="1" dirty="0">
                <a:latin typeface="Times New Roman" pitchFamily="18" charset="0"/>
              </a:rPr>
              <a:t>مقارنة</a:t>
            </a:r>
            <a:r>
              <a:rPr lang="ar-SA" sz="3600" b="1" dirty="0">
                <a:latin typeface="Times New Roman" pitchFamily="18" charset="0"/>
              </a:rPr>
              <a:t> بين التمثيل بالأعمدة والتمثيل بالخطوط.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4581" name="مستطيل 8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Times New Roman" pitchFamily="18" charset="0"/>
              </a:rPr>
              <a:t>مسائل مهارات التفكير العليا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467303">
            <a:off x="-39746" y="1114722"/>
            <a:ext cx="22875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كتب مقارنة بين التمثيل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خطط انسيابي: تخزين داخلي 8"/>
          <p:cNvSpPr/>
          <p:nvPr/>
        </p:nvSpPr>
        <p:spPr bwMode="auto">
          <a:xfrm>
            <a:off x="285720" y="2214554"/>
            <a:ext cx="8572560" cy="3929090"/>
          </a:xfrm>
          <a:prstGeom prst="flowChartInternalStorage">
            <a:avLst/>
          </a:prstGeom>
          <a:blipFill>
            <a:blip r:embed="rId4" cstate="print"/>
            <a:tile tx="0" ty="0" sx="100000" sy="100000" flip="none" algn="tl"/>
          </a:blipFill>
          <a:ln w="57150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1"/>
          <a:lstStyle/>
          <a:p>
            <a:pPr algn="just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3200">
              <a:latin typeface="Times New Roman" pitchFamily="18" charset="0"/>
              <a:cs typeface="+mn-cs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1285852" y="2727324"/>
            <a:ext cx="778671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>
                <a:latin typeface="Calibri" pitchFamily="34" charset="0"/>
              </a:rPr>
              <a:t>تعد الأعمدة والخطوط من طرق تمثيل البيانات وعرضها. ويستعمل </a:t>
            </a:r>
            <a:r>
              <a:rPr lang="ar-EG" sz="3600" b="1" dirty="0" err="1" smtClean="0">
                <a:latin typeface="Calibri" pitchFamily="34" charset="0"/>
              </a:rPr>
              <a:t>ك</a:t>
            </a:r>
            <a:r>
              <a:rPr lang="ar-SA" sz="3600" b="1" dirty="0" smtClean="0">
                <a:latin typeface="Calibri" pitchFamily="34" charset="0"/>
              </a:rPr>
              <a:t>ِ</a:t>
            </a:r>
            <a:r>
              <a:rPr lang="ar-EG" sz="3600" b="1" dirty="0" smtClean="0">
                <a:latin typeface="Calibri" pitchFamily="34" charset="0"/>
              </a:rPr>
              <a:t>ل</a:t>
            </a:r>
            <a:r>
              <a:rPr lang="ar-SA" sz="3600" b="1" dirty="0" smtClean="0">
                <a:latin typeface="Calibri" pitchFamily="34" charset="0"/>
              </a:rPr>
              <a:t>َ</a:t>
            </a:r>
            <a:r>
              <a:rPr lang="ar-EG" sz="3600" b="1" dirty="0" smtClean="0">
                <a:latin typeface="Calibri" pitchFamily="34" charset="0"/>
              </a:rPr>
              <a:t>ا </a:t>
            </a:r>
            <a:r>
              <a:rPr lang="ar-EG" sz="3600" b="1" dirty="0">
                <a:latin typeface="Calibri" pitchFamily="34" charset="0"/>
              </a:rPr>
              <a:t>النوعين المحورين الأفقي والرأسي لبيان أنواع وأصناف البيانات ويوضح التمثيل بالأعمدة تكرار كل صنف من البيانات في </a:t>
            </a:r>
            <a:r>
              <a:rPr lang="ar-EG" sz="3600" b="1" dirty="0" smtClean="0">
                <a:latin typeface="Calibri" pitchFamily="34" charset="0"/>
              </a:rPr>
              <a:t>حين </a:t>
            </a:r>
            <a:r>
              <a:rPr lang="ar-EG" sz="3600" b="1" dirty="0">
                <a:latin typeface="Calibri" pitchFamily="34" charset="0"/>
              </a:rPr>
              <a:t>يوضح التمثيل بالخطوط كيف تتغير البيانات بناءً على تغير الزمن.</a:t>
            </a:r>
            <a:endParaRPr lang="en-US" sz="3600" b="1" dirty="0">
              <a:latin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7801" y="98393"/>
            <a:ext cx="5141917" cy="1830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5605" name="مستطيل 8"/>
          <p:cNvSpPr>
            <a:spLocks noChangeArrowheads="1"/>
          </p:cNvSpPr>
          <p:nvPr/>
        </p:nvSpPr>
        <p:spPr bwMode="auto">
          <a:xfrm>
            <a:off x="4214813" y="642938"/>
            <a:ext cx="4286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3600" b="1">
                <a:solidFill>
                  <a:srgbClr val="C00000"/>
                </a:solidFill>
                <a:latin typeface="Times New Roman" pitchFamily="18" charset="0"/>
              </a:rPr>
              <a:t>مسائل مهارات التفكير العليا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8467303">
            <a:off x="-39746" y="1114722"/>
            <a:ext cx="22875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عد الأعمدة والخطوط من ط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e\New folder (2)\uyg.gif"/>
          <p:cNvPicPr>
            <a:picLocks noChangeAspect="1" noChangeArrowheads="1"/>
          </p:cNvPicPr>
          <p:nvPr/>
        </p:nvPicPr>
        <p:blipFill>
          <a:blip r:embed="rId5" cstate="print">
            <a:lum bright="-20000" contrast="40000"/>
          </a:blip>
          <a:stretch>
            <a:fillRect/>
          </a:stretch>
        </p:blipFill>
        <p:spPr bwMode="auto">
          <a:xfrm>
            <a:off x="1214414" y="1643050"/>
            <a:ext cx="6643734" cy="2571768"/>
          </a:xfrm>
          <a:prstGeom prst="round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Left"/>
            <a:lightRig rig="harsh" dir="t">
              <a:rot lat="0" lon="0" rev="3000000"/>
            </a:lightRig>
          </a:scene3d>
          <a:sp3d extrusionH="254000" contourW="19050">
            <a:bevelT w="228600" h="241300" prst="slope"/>
            <a:bevelB w="190500" h="152400" prst="slope"/>
            <a:extrusionClr>
              <a:srgbClr val="6600CC"/>
            </a:extrusionClr>
            <a:contourClr>
              <a:srgbClr val="FF00FF"/>
            </a:contourClr>
          </a:sp3d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2000250" y="2286000"/>
            <a:ext cx="5540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تدريب على اختبار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W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يب على اختب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dasa.gi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14375" y="320675"/>
            <a:ext cx="81438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750887" y="476672"/>
            <a:ext cx="806958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900" b="1" dirty="0">
                <a:latin typeface="Calibri" pitchFamily="34" charset="0"/>
              </a:rPr>
              <a:t>12- سجل أمين مكتبة مدرسية أنواع الكتب وعددها التي استعارها عدد من الطلاب في الجدول المجاور</a:t>
            </a:r>
            <a:r>
              <a:rPr lang="ar-EG" sz="3900" b="1" dirty="0" smtClean="0">
                <a:latin typeface="Calibri" pitchFamily="34" charset="0"/>
              </a:rPr>
              <a:t>. أي </a:t>
            </a:r>
            <a:r>
              <a:rPr lang="ar-EG" sz="3900" b="1" dirty="0">
                <a:latin typeface="Calibri" pitchFamily="34" charset="0"/>
              </a:rPr>
              <a:t>جدول مما يأتي يمثل هذه البيانات؟</a:t>
            </a:r>
            <a:endParaRPr lang="en-US" sz="3900" dirty="0">
              <a:latin typeface="Calibri" pitchFamily="34" charset="0"/>
            </a:endParaRPr>
          </a:p>
        </p:txBody>
      </p:sp>
      <p:graphicFrame>
        <p:nvGraphicFramePr>
          <p:cNvPr id="14" name="جدول 13"/>
          <p:cNvGraphicFramePr>
            <a:graphicFrameLocks noGrp="1"/>
          </p:cNvGraphicFramePr>
          <p:nvPr/>
        </p:nvGraphicFramePr>
        <p:xfrm>
          <a:off x="179512" y="2708920"/>
          <a:ext cx="4643470" cy="4057683"/>
        </p:xfrm>
        <a:graphic>
          <a:graphicData uri="http://schemas.openxmlformats.org/drawingml/2006/table">
            <a:tbl>
              <a:tblPr rtl="1"/>
              <a:tblGrid>
                <a:gridCol w="2321735"/>
                <a:gridCol w="2321735"/>
              </a:tblGrid>
              <a:tr h="579669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96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  <a:tr h="5796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6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6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6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9669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  <a:tabLst>
                          <a:tab pos="9525" algn="l"/>
                          <a:tab pos="189865" algn="l"/>
                        </a:tabLst>
                      </a:pPr>
                      <a:endParaRPr lang="en-US" sz="3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3944" marR="6394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1608295" y="2756545"/>
            <a:ext cx="171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الكتب المعارة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3322795" y="3337173"/>
            <a:ext cx="801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النوع</a:t>
            </a:r>
            <a:endParaRPr lang="en-US" sz="1600" b="1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679607" y="3337173"/>
            <a:ext cx="1347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عدد الكتب</a:t>
            </a:r>
            <a:endParaRPr lang="en-US" sz="1600" b="1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3179920" y="3933056"/>
            <a:ext cx="1071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إسلامية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9" name="مستطيل 18"/>
          <p:cNvSpPr>
            <a:spLocks noChangeArrowheads="1"/>
          </p:cNvSpPr>
          <p:nvPr/>
        </p:nvSpPr>
        <p:spPr bwMode="auto">
          <a:xfrm>
            <a:off x="3322795" y="4528369"/>
            <a:ext cx="8588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علمية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3394232" y="5099869"/>
            <a:ext cx="8397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ثقافية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3322795" y="5637857"/>
            <a:ext cx="952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قصص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2894170" y="6233318"/>
            <a:ext cx="1717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</a:rPr>
              <a:t>ألغاز وأحاجى</a:t>
            </a:r>
            <a:endParaRPr lang="en-US" sz="16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1176495" y="3910657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50</a:t>
            </a:r>
            <a:endParaRPr lang="en-US" sz="16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1179670" y="4494857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46</a:t>
            </a:r>
            <a:endParaRPr lang="en-US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" name="مستطيل 27"/>
          <p:cNvSpPr>
            <a:spLocks noChangeArrowheads="1"/>
          </p:cNvSpPr>
          <p:nvPr/>
        </p:nvSpPr>
        <p:spPr bwMode="auto">
          <a:xfrm>
            <a:off x="1179670" y="5125095"/>
            <a:ext cx="588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</a:rPr>
              <a:t>20</a:t>
            </a:r>
            <a:endParaRPr lang="en-US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9" name="مستطيل 28"/>
          <p:cNvSpPr>
            <a:spLocks noChangeArrowheads="1"/>
          </p:cNvSpPr>
          <p:nvPr/>
        </p:nvSpPr>
        <p:spPr bwMode="auto">
          <a:xfrm>
            <a:off x="1108232" y="5696595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28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0" name="مستطيل 29"/>
          <p:cNvSpPr>
            <a:spLocks noChangeArrowheads="1"/>
          </p:cNvSpPr>
          <p:nvPr/>
        </p:nvSpPr>
        <p:spPr bwMode="auto">
          <a:xfrm>
            <a:off x="1108232" y="6233318"/>
            <a:ext cx="5889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tabLst>
                <a:tab pos="9525" algn="l"/>
                <a:tab pos="188913" algn="l"/>
              </a:tabLst>
            </a:pPr>
            <a:r>
              <a:rPr lang="ar-EG" sz="2800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10</a:t>
            </a:r>
            <a:endParaRPr lang="en-US" sz="28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013 - sha-wap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جل أمين مكتبة مدرسية أنوا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938 - poolh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كتب المع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نو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كت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إسلا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عل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46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ثقاف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0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قص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10 ش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ألغاز وأحاج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10 ش29  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6" grpId="0"/>
      <p:bldP spid="27" grpId="0"/>
      <p:bldP spid="28" grpId="0"/>
      <p:bldP spid="29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lined-white-paper.jpg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tretch>
            <a:fillRect/>
          </a:stretch>
        </p:blipFill>
        <p:spPr>
          <a:xfrm rot="20891819">
            <a:off x="707407" y="3318612"/>
            <a:ext cx="8001056" cy="1686179"/>
          </a:xfrm>
          <a:prstGeom prst="roundRect">
            <a:avLst/>
          </a:prstGeom>
          <a:scene3d>
            <a:camera prst="perspectiveAbove"/>
            <a:lightRig rig="threePt" dir="t"/>
          </a:scene3d>
          <a:sp3d extrusionH="203200" contourW="158750">
            <a:bevelT w="133350" h="476250" prst="angle"/>
            <a:extrusionClr>
              <a:srgbClr val="6600CC"/>
            </a:extrusionClr>
            <a:contourClr>
              <a:srgbClr val="6600CC"/>
            </a:contourClr>
          </a:sp3d>
        </p:spPr>
      </p:pic>
      <p:sp>
        <p:nvSpPr>
          <p:cNvPr id="3" name="مربع نص 2"/>
          <p:cNvSpPr txBox="1"/>
          <p:nvPr/>
        </p:nvSpPr>
        <p:spPr>
          <a:xfrm rot="20876551">
            <a:off x="678321" y="3659752"/>
            <a:ext cx="7748597" cy="923330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5400" b="1" dirty="0" smtClean="0">
                <a:solidFill>
                  <a:srgbClr val="6600CC"/>
                </a:solidFill>
                <a:latin typeface="+mn-lt"/>
                <a:cs typeface="+mn-cs"/>
              </a:rPr>
              <a:t>تابع </a:t>
            </a:r>
            <a:r>
              <a:rPr lang="ar-SA" sz="5400" b="1" dirty="0">
                <a:solidFill>
                  <a:srgbClr val="6600CC"/>
                </a:solidFill>
                <a:latin typeface="+mn-lt"/>
                <a:cs typeface="+mn-cs"/>
              </a:rPr>
              <a:t>التمثيل بالأعمدة وبالخطوط</a:t>
            </a:r>
            <a:endParaRPr lang="ar-SA" sz="5400" b="1" dirty="0">
              <a:ln>
                <a:solidFill>
                  <a:srgbClr val="FF66CC"/>
                </a:solidFill>
              </a:ln>
              <a:solidFill>
                <a:srgbClr val="6600CC"/>
              </a:solidFill>
              <a:latin typeface="+mn-lt"/>
              <a:cs typeface="+mn-cs"/>
            </a:endParaRP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50" y="71438"/>
            <a:ext cx="297180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ربع نص 4"/>
          <p:cNvSpPr txBox="1">
            <a:spLocks noChangeArrowheads="1"/>
          </p:cNvSpPr>
          <p:nvPr/>
        </p:nvSpPr>
        <p:spPr bwMode="auto">
          <a:xfrm>
            <a:off x="6429375" y="642938"/>
            <a:ext cx="17145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latin typeface="Times New Roman" pitchFamily="18" charset="0"/>
              </a:rPr>
              <a:t>الدرس</a:t>
            </a:r>
          </a:p>
          <a:p>
            <a:pPr algn="ctr"/>
            <a:r>
              <a:rPr lang="ar-SA" sz="4400" b="1" dirty="0">
                <a:solidFill>
                  <a:srgbClr val="0070C0"/>
                </a:solidFill>
                <a:latin typeface="Times New Roman" pitchFamily="18" charset="0"/>
              </a:rPr>
              <a:t>2-2</a:t>
            </a: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24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درس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تابع التمثيل بالأعمدة وبالخطو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lum bright="-30000" contrast="40000"/>
          </a:blip>
          <a:srcRect l="60636" b="49601"/>
          <a:stretch>
            <a:fillRect/>
          </a:stretch>
        </p:blipFill>
        <p:spPr bwMode="auto">
          <a:xfrm>
            <a:off x="5148064" y="3240360"/>
            <a:ext cx="3599384" cy="1628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 cstate="print">
            <a:lum bright="-30000" contrast="40000"/>
          </a:blip>
          <a:srcRect r="57087" b="50000"/>
          <a:stretch>
            <a:fillRect/>
          </a:stretch>
        </p:blipFill>
        <p:spPr bwMode="auto">
          <a:xfrm>
            <a:off x="864096" y="3309869"/>
            <a:ext cx="3923928" cy="161589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>
            <a:lum bright="-30000" contrast="40000"/>
          </a:blip>
          <a:srcRect l="59849" t="46666" r="-799" b="2935"/>
          <a:stretch>
            <a:fillRect/>
          </a:stretch>
        </p:blipFill>
        <p:spPr bwMode="auto">
          <a:xfrm>
            <a:off x="5076056" y="5040560"/>
            <a:ext cx="3744416" cy="1628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lum bright="-30000" contrast="40000"/>
          </a:blip>
          <a:srcRect t="48533" r="56688" b="1068"/>
          <a:stretch>
            <a:fillRect/>
          </a:stretch>
        </p:blipFill>
        <p:spPr bwMode="auto">
          <a:xfrm>
            <a:off x="899592" y="5040560"/>
            <a:ext cx="3960440" cy="16288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5" name="مستطيل مستدير الزوايا 4"/>
          <p:cNvSpPr/>
          <p:nvPr/>
        </p:nvSpPr>
        <p:spPr>
          <a:xfrm>
            <a:off x="899592" y="5085184"/>
            <a:ext cx="3930204" cy="1512168"/>
          </a:xfrm>
          <a:prstGeom prst="round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pic>
        <p:nvPicPr>
          <p:cNvPr id="9" name="صورة 8" descr="dasa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4375" y="320675"/>
            <a:ext cx="814387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50887" y="476672"/>
            <a:ext cx="8069585" cy="1892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900" b="1" dirty="0">
                <a:latin typeface="Calibri" pitchFamily="34" charset="0"/>
              </a:rPr>
              <a:t>12- سجل أمين مكتبة مدرسية أنواع الكتب وعددها التي استعارها عدد من الطلاب في الجدول </a:t>
            </a:r>
            <a:r>
              <a:rPr lang="ar-EG" sz="3900" b="1" dirty="0" err="1">
                <a:latin typeface="Calibri" pitchFamily="34" charset="0"/>
              </a:rPr>
              <a:t>المجاور.</a:t>
            </a:r>
            <a:r>
              <a:rPr lang="ar-EG" sz="3900" b="1" dirty="0">
                <a:latin typeface="Calibri" pitchFamily="34" charset="0"/>
              </a:rPr>
              <a:t> أي جدول مما يأتي يمثل هذه البيانات؟</a:t>
            </a:r>
            <a:endParaRPr lang="en-US" sz="3900" dirty="0"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جواب 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Old-Paper[1].gif"/>
          <p:cNvPicPr>
            <a:picLocks noChangeAspect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>
            <a:off x="1928813" y="2143125"/>
            <a:ext cx="5857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2357438" y="2320925"/>
            <a:ext cx="499427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solidFill>
                  <a:srgbClr val="0000FF"/>
                </a:solidFill>
                <a:latin typeface="Calibri" pitchFamily="34" charset="0"/>
              </a:rPr>
              <a:t>مراجعة تراكمية</a:t>
            </a:r>
            <a:endParaRPr lang="en-US" sz="6600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07 - تقطر مائ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راجعة تراكمي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00043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285728"/>
            <a:ext cx="8429684" cy="335758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225550" h="1219200" prst="softRound"/>
          </a:sp3d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14375" y="785813"/>
            <a:ext cx="77152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 smtClean="0">
                <a:solidFill>
                  <a:schemeClr val="bg1"/>
                </a:solidFill>
                <a:latin typeface="Calibri" pitchFamily="34" charset="0"/>
              </a:rPr>
              <a:t>13- ألوان</a:t>
            </a:r>
            <a:r>
              <a:rPr lang="ar-EG" sz="3600" b="1" dirty="0">
                <a:solidFill>
                  <a:schemeClr val="bg1"/>
                </a:solidFill>
                <a:latin typeface="Calibri" pitchFamily="34" charset="0"/>
              </a:rPr>
              <a:t>: يبين الجدول المجاور الألوان المفضلة لعدد من الطلاب. مثل هذه البيانات بجدول تكراري, ثم أوجد كم يزيد عدد الذين يفضلون اللون الأزرق على عدد الذين يفضلون اللون الأصفر. </a:t>
            </a:r>
            <a:r>
              <a:rPr lang="ar-EG" sz="2400" b="1" dirty="0">
                <a:solidFill>
                  <a:srgbClr val="FFFF00"/>
                </a:solidFill>
                <a:latin typeface="Calibri" pitchFamily="34" charset="0"/>
              </a:rPr>
              <a:t>(الدرس 2 – 1)</a:t>
            </a:r>
            <a:endParaRPr lang="en-US" sz="240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357313" y="3643313"/>
            <a:ext cx="6286500" cy="32146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FF0000"/>
                </a:solidFill>
              </a:rPr>
              <a:t>ح</a:t>
            </a:r>
            <a:r>
              <a:rPr lang="ar-EG" sz="3200" b="1" dirty="0"/>
              <a:t>        </a:t>
            </a:r>
            <a:r>
              <a:rPr lang="ar-EG" sz="3200" b="1" dirty="0" err="1">
                <a:solidFill>
                  <a:srgbClr val="00B050"/>
                </a:solidFill>
              </a:rPr>
              <a:t>خ</a:t>
            </a:r>
            <a:r>
              <a:rPr lang="ar-EG" sz="3200" b="1" dirty="0"/>
              <a:t>        </a:t>
            </a:r>
            <a:r>
              <a:rPr lang="ar-EG" sz="3200" b="1" dirty="0">
                <a:solidFill>
                  <a:srgbClr val="0000FF"/>
                </a:solidFill>
              </a:rPr>
              <a:t>ز</a:t>
            </a:r>
            <a:r>
              <a:rPr lang="ar-EG" sz="3200" b="1" dirty="0"/>
              <a:t>        </a:t>
            </a:r>
            <a:r>
              <a:rPr lang="ar-EG" sz="3200" b="1" dirty="0" err="1">
                <a:solidFill>
                  <a:srgbClr val="FF0000"/>
                </a:solidFill>
              </a:rPr>
              <a:t>ح</a:t>
            </a:r>
            <a:r>
              <a:rPr lang="ar-EG" sz="3200" b="1" dirty="0"/>
              <a:t>        </a:t>
            </a:r>
            <a:r>
              <a:rPr lang="ar-EG" sz="3200" b="1" dirty="0" err="1">
                <a:solidFill>
                  <a:srgbClr val="FF0000"/>
                </a:solidFill>
              </a:rPr>
              <a:t>ح</a:t>
            </a:r>
            <a:r>
              <a:rPr lang="ar-EG" sz="3200" b="1" dirty="0"/>
              <a:t>       س</a:t>
            </a:r>
            <a:endParaRPr lang="en-US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00FF"/>
                </a:solidFill>
              </a:rPr>
              <a:t>ز </a:t>
            </a:r>
            <a:r>
              <a:rPr lang="ar-EG" sz="3200" b="1" dirty="0"/>
              <a:t>       </a:t>
            </a:r>
            <a:r>
              <a:rPr lang="ar-EG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ب</a:t>
            </a:r>
            <a:r>
              <a:rPr lang="ar-EG" sz="3200" b="1" dirty="0"/>
              <a:t>        </a:t>
            </a:r>
            <a:r>
              <a:rPr lang="ar-EG" sz="3200" b="1" dirty="0" err="1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ب</a:t>
            </a:r>
            <a:r>
              <a:rPr lang="ar-EG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 </a:t>
            </a:r>
            <a:r>
              <a:rPr lang="ar-EG" sz="3200" b="1" dirty="0"/>
              <a:t>       </a:t>
            </a:r>
            <a:r>
              <a:rPr lang="ar-EG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ar-EG" sz="3200" b="1" dirty="0"/>
              <a:t>      </a:t>
            </a:r>
            <a:r>
              <a:rPr lang="ar-EG" sz="3200" b="1" dirty="0" err="1">
                <a:solidFill>
                  <a:srgbClr val="FF0000"/>
                </a:solidFill>
              </a:rPr>
              <a:t>ح</a:t>
            </a:r>
            <a:r>
              <a:rPr lang="ar-EG" sz="3200" b="1" dirty="0"/>
              <a:t>       </a:t>
            </a:r>
            <a:r>
              <a:rPr lang="ar-EG" sz="3200" b="1" dirty="0">
                <a:solidFill>
                  <a:srgbClr val="0000FF"/>
                </a:solidFill>
              </a:rPr>
              <a:t>ز</a:t>
            </a:r>
            <a:endParaRPr lang="en-US" sz="3200" dirty="0">
              <a:solidFill>
                <a:srgbClr val="0000FF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ب</a:t>
            </a:r>
            <a:r>
              <a:rPr lang="ar-EG" sz="3200" b="1" dirty="0"/>
              <a:t>       </a:t>
            </a:r>
            <a:r>
              <a:rPr lang="ar-EG" sz="3200" b="1" dirty="0" err="1">
                <a:solidFill>
                  <a:srgbClr val="FF0000"/>
                </a:solidFill>
              </a:rPr>
              <a:t>ح</a:t>
            </a:r>
            <a:r>
              <a:rPr lang="ar-EG" sz="3200" b="1" dirty="0"/>
              <a:t>        </a:t>
            </a:r>
            <a:r>
              <a:rPr lang="ar-EG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ar-EG" sz="3200" b="1" dirty="0"/>
              <a:t>      </a:t>
            </a:r>
            <a:r>
              <a:rPr lang="ar-EG" sz="3200" b="1" dirty="0" err="1"/>
              <a:t>س</a:t>
            </a:r>
            <a:r>
              <a:rPr lang="ar-EG" sz="3200" b="1" dirty="0"/>
              <a:t>       ز       </a:t>
            </a:r>
            <a:r>
              <a:rPr lang="ar-EG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00FF"/>
                </a:solidFill>
              </a:rPr>
              <a:t>ز</a:t>
            </a:r>
            <a:r>
              <a:rPr lang="ar-EG" sz="3200" b="1" dirty="0"/>
              <a:t>        </a:t>
            </a:r>
            <a:r>
              <a:rPr lang="ar-EG" sz="3200" b="1" dirty="0" err="1">
                <a:solidFill>
                  <a:srgbClr val="0000FF"/>
                </a:solidFill>
              </a:rPr>
              <a:t>ز</a:t>
            </a:r>
            <a:r>
              <a:rPr lang="ar-EG" sz="3200" b="1" dirty="0"/>
              <a:t>        </a:t>
            </a:r>
            <a:r>
              <a:rPr lang="ar-EG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ب </a:t>
            </a:r>
            <a:r>
              <a:rPr lang="ar-EG" sz="3200" b="1" dirty="0"/>
              <a:t>        </a:t>
            </a:r>
            <a:r>
              <a:rPr lang="ar-EG" sz="3200" b="1" dirty="0" err="1">
                <a:solidFill>
                  <a:srgbClr val="0000FF"/>
                </a:solidFill>
              </a:rPr>
              <a:t>ز</a:t>
            </a:r>
            <a:r>
              <a:rPr lang="ar-EG" sz="3200" b="1" dirty="0"/>
              <a:t>        </a:t>
            </a:r>
            <a:r>
              <a:rPr lang="ar-EG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ب</a:t>
            </a:r>
            <a:r>
              <a:rPr lang="ar-EG" sz="3200" b="1" dirty="0"/>
              <a:t>       </a:t>
            </a:r>
            <a:r>
              <a:rPr lang="ar-EG" sz="3200" b="1" dirty="0" err="1">
                <a:solidFill>
                  <a:srgbClr val="FF0000"/>
                </a:solidFill>
              </a:rPr>
              <a:t>ح</a:t>
            </a:r>
            <a:endParaRPr lang="en-US" sz="3200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ح: </a:t>
            </a:r>
            <a:r>
              <a:rPr lang="ar-EG" sz="3200" b="1" dirty="0">
                <a:solidFill>
                  <a:srgbClr val="FF0000"/>
                </a:solidFill>
              </a:rPr>
              <a:t>الأحمر</a:t>
            </a:r>
            <a:r>
              <a:rPr lang="ar-EG" sz="3200" b="1" dirty="0"/>
              <a:t>,    خ: </a:t>
            </a:r>
            <a:r>
              <a:rPr lang="ar-EG" sz="3200" b="1" dirty="0">
                <a:solidFill>
                  <a:srgbClr val="00B050"/>
                </a:solidFill>
              </a:rPr>
              <a:t>الأخضر</a:t>
            </a:r>
            <a:r>
              <a:rPr lang="ar-EG" sz="3200" b="1" dirty="0"/>
              <a:t>,    س: الأسود,</a:t>
            </a:r>
            <a:endParaRPr lang="en-US" sz="32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/>
              <a:t>ز: </a:t>
            </a:r>
            <a:r>
              <a:rPr lang="ar-EG" sz="3200" b="1" dirty="0">
                <a:solidFill>
                  <a:srgbClr val="0000FF"/>
                </a:solidFill>
              </a:rPr>
              <a:t>الأزرق</a:t>
            </a:r>
            <a:r>
              <a:rPr lang="ar-EG" sz="3200" b="1" dirty="0"/>
              <a:t>,    ص: </a:t>
            </a:r>
            <a:r>
              <a:rPr lang="ar-EG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الأصفر</a:t>
            </a:r>
            <a:r>
              <a:rPr lang="ar-EG" sz="3200" b="1" dirty="0"/>
              <a:t>,    ب: </a:t>
            </a:r>
            <a:r>
              <a:rPr lang="ar-EG" sz="32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الأبيض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943 - 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ألوان يبين الجدول المجاور الألوا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4" grpId="1" uiExpand="1" build="allAtOnce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صورة 5" descr="..................ppppppppppppp.gif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062384" y="726852"/>
            <a:ext cx="5957888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ماذا أعرف عن المسألة؟</a:t>
            </a:r>
            <a:endParaRPr lang="en-US" sz="3600" dirty="0">
              <a:ea typeface="Calibri" pitchFamily="34" charset="0"/>
            </a:endParaRPr>
          </a:p>
          <a:p>
            <a:pPr eaLnBrk="0" hangingPunct="0"/>
            <a:r>
              <a:rPr lang="ar-EG" sz="3600" b="1" dirty="0">
                <a:solidFill>
                  <a:srgbClr val="000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جدول يبين الألوان المفضلة </a:t>
            </a:r>
            <a:r>
              <a:rPr lang="ar-EG" sz="3600" b="1" dirty="0" smtClean="0">
                <a:solidFill>
                  <a:srgbClr val="000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لعدد من الطلاب.</a:t>
            </a:r>
            <a:endParaRPr lang="en-US" sz="3600" dirty="0"/>
          </a:p>
          <a:p>
            <a:pPr eaLnBrk="0" hangingPunct="0"/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ما المطلوب مني؟</a:t>
            </a:r>
            <a:endParaRPr lang="en-US" sz="3600" dirty="0"/>
          </a:p>
          <a:p>
            <a:pPr eaLnBrk="0" hangingPunct="0"/>
            <a:r>
              <a:rPr lang="ar-EG" sz="3600" b="1" dirty="0" smtClean="0">
                <a:solidFill>
                  <a:srgbClr val="0000FA"/>
                </a:solidFill>
                <a:latin typeface="Times New Roman" pitchFamily="18" charset="0"/>
                <a:cs typeface="Times New Roman" pitchFamily="18" charset="0"/>
              </a:rPr>
              <a:t>أن أكون جدول</a:t>
            </a:r>
            <a:r>
              <a:rPr lang="ar-SA" sz="3600" b="1" dirty="0" smtClean="0">
                <a:solidFill>
                  <a:srgbClr val="0000FA"/>
                </a:solidFill>
                <a:latin typeface="Times New Roman" pitchFamily="18" charset="0"/>
                <a:cs typeface="Times New Roman" pitchFamily="18" charset="0"/>
              </a:rPr>
              <a:t>ً</a:t>
            </a:r>
            <a:r>
              <a:rPr lang="ar-EG" sz="3600" b="1" dirty="0" smtClean="0">
                <a:solidFill>
                  <a:srgbClr val="0000FA"/>
                </a:solidFill>
                <a:latin typeface="Times New Roman" pitchFamily="18" charset="0"/>
                <a:cs typeface="Times New Roman" pitchFamily="18" charset="0"/>
              </a:rPr>
              <a:t>ا تكراري</a:t>
            </a:r>
            <a:r>
              <a:rPr lang="ar-SA" sz="3600" b="1" dirty="0" smtClean="0">
                <a:solidFill>
                  <a:srgbClr val="0000FA"/>
                </a:solidFill>
                <a:latin typeface="Times New Roman" pitchFamily="18" charset="0"/>
                <a:cs typeface="Times New Roman" pitchFamily="18" charset="0"/>
              </a:rPr>
              <a:t>ًّ</a:t>
            </a:r>
            <a:r>
              <a:rPr lang="ar-EG" sz="3600" b="1" dirty="0" smtClean="0">
                <a:solidFill>
                  <a:srgbClr val="0000FA"/>
                </a:solidFill>
                <a:latin typeface="Times New Roman" pitchFamily="18" charset="0"/>
                <a:cs typeface="Times New Roman" pitchFamily="18" charset="0"/>
              </a:rPr>
              <a:t>ا </a:t>
            </a:r>
            <a:r>
              <a:rPr lang="ar-EG" sz="3600" b="1" dirty="0">
                <a:solidFill>
                  <a:srgbClr val="0000FA"/>
                </a:solidFill>
                <a:latin typeface="Times New Roman" pitchFamily="18" charset="0"/>
                <a:cs typeface="Times New Roman" pitchFamily="18" charset="0"/>
              </a:rPr>
              <a:t>للبيانات.</a:t>
            </a:r>
            <a:endParaRPr lang="en-US" sz="3600" dirty="0"/>
          </a:p>
          <a:p>
            <a:pPr eaLnBrk="0" hangingPunct="0"/>
            <a:r>
              <a:rPr lang="ar-EG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وكم </a:t>
            </a:r>
            <a:r>
              <a:rPr lang="ar-EG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يزيد عدد الطلاب الذين يفضلون اللون الأزرق على الذين يفضلون الأصفر؟</a:t>
            </a:r>
            <a:endParaRPr lang="en-US" sz="3600" dirty="0"/>
          </a:p>
          <a:p>
            <a:pPr rtl="0" eaLnBrk="0" hangingPunct="0"/>
            <a:endParaRPr lang="en-US" sz="3600" dirty="0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953789" y="5389176"/>
            <a:ext cx="6786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l"/>
            <a:r>
              <a:rPr lang="ar-EG" sz="3600" b="1" dirty="0">
                <a:solidFill>
                  <a:srgbClr val="000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أ</a:t>
            </a:r>
            <a:r>
              <a:rPr lang="ar-EG" sz="3600" b="1" dirty="0" smtClean="0">
                <a:solidFill>
                  <a:srgbClr val="000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ستعمل </a:t>
            </a:r>
            <a:r>
              <a:rPr lang="ar-EG" sz="3600" b="1" dirty="0">
                <a:solidFill>
                  <a:srgbClr val="0000FA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خطة إنشاء جدول لحل المسألة.</a:t>
            </a:r>
            <a:endParaRPr lang="ar-EG" sz="3600" dirty="0">
              <a:ea typeface="Calibri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7163918" y="571327"/>
            <a:ext cx="93647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400" b="1" dirty="0" smtClean="0"/>
              <a:t>أفهم</a:t>
            </a:r>
            <a:endParaRPr lang="ar-EG" sz="4400" b="1" dirty="0"/>
          </a:p>
        </p:txBody>
      </p:sp>
      <p:sp>
        <p:nvSpPr>
          <p:cNvPr id="8" name="مربع نص 7"/>
          <p:cNvSpPr txBox="1"/>
          <p:nvPr/>
        </p:nvSpPr>
        <p:spPr>
          <a:xfrm>
            <a:off x="6923740" y="5301208"/>
            <a:ext cx="1191352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400" b="1" dirty="0" smtClean="0"/>
              <a:t>أخطط</a:t>
            </a:r>
            <a:endParaRPr lang="ar-EG" sz="4400" b="1" dirty="0"/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فه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اذا أعرف عن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جدول يبين الألوان المفض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ما المطلوب من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أن أكون جدولاً تكرارياً للبيان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وكم يزيد عدد الطلاب الذين يفض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أخطط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أستعمل خطة إنشاء جدول لحل المسأل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uiExpand="1" build="p" bldLvl="2"/>
      <p:bldP spid="2051" grpId="0"/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500006" y="1214537"/>
          <a:ext cx="8143932" cy="4111653"/>
        </p:xfrm>
        <a:graphic>
          <a:graphicData uri="http://schemas.openxmlformats.org/drawingml/2006/table">
            <a:tbl>
              <a:tblPr rtl="1"/>
              <a:tblGrid>
                <a:gridCol w="2638934"/>
                <a:gridCol w="2741912"/>
                <a:gridCol w="2763086"/>
              </a:tblGrid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</a:tr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73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49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7127875" y="1285974"/>
            <a:ext cx="7889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2800" b="1">
                <a:solidFill>
                  <a:schemeClr val="bg1"/>
                </a:solidFill>
                <a:latin typeface="Calibri" pitchFamily="34" charset="0"/>
              </a:rPr>
              <a:t>اللون</a:t>
            </a:r>
            <a:endParaRPr lang="en-US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929454" y="1857474"/>
            <a:ext cx="7556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أحمر</a:t>
            </a:r>
            <a:endParaRPr lang="en-US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6929454" y="2500412"/>
            <a:ext cx="88423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أخضر</a:t>
            </a:r>
            <a:endParaRPr lang="en-US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7000891" y="3071912"/>
            <a:ext cx="7667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أسود</a:t>
            </a:r>
            <a:endParaRPr lang="en-US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000891" y="3643412"/>
            <a:ext cx="793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أزرق</a:t>
            </a:r>
            <a:endParaRPr lang="en-US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7000891" y="4214912"/>
            <a:ext cx="8128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FFFF00"/>
                </a:solidFill>
                <a:latin typeface="Calibri" pitchFamily="34" charset="0"/>
              </a:rPr>
              <a:t>أصفر</a:t>
            </a:r>
            <a:endParaRPr lang="en-US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7000892" y="4786322"/>
            <a:ext cx="83978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FFFF00"/>
                </a:solidFill>
                <a:latin typeface="Calibri" pitchFamily="34" charset="0"/>
              </a:rPr>
              <a:t>أبيض</a:t>
            </a:r>
            <a:endParaRPr lang="en-US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4500563" y="2428974"/>
            <a:ext cx="2857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</a:rPr>
              <a:t>|</a:t>
            </a:r>
            <a:endParaRPr lang="en-US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4429125" y="3000474"/>
            <a:ext cx="38735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</a:rPr>
              <a:t>||</a:t>
            </a:r>
            <a:endParaRPr lang="en-US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4427984" y="4036045"/>
            <a:ext cx="487634" cy="689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600" b="1" dirty="0" err="1" smtClean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|||</a:t>
            </a:r>
            <a:endParaRPr lang="en-US" sz="2400" b="1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مستطيل 19"/>
          <p:cNvSpPr>
            <a:spLocks noChangeArrowheads="1"/>
          </p:cNvSpPr>
          <p:nvPr/>
        </p:nvSpPr>
        <p:spPr bwMode="auto">
          <a:xfrm>
            <a:off x="4071938" y="1285974"/>
            <a:ext cx="1208087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الإشارات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مستطيل 20"/>
          <p:cNvSpPr>
            <a:spLocks noChangeArrowheads="1"/>
          </p:cNvSpPr>
          <p:nvPr/>
        </p:nvSpPr>
        <p:spPr bwMode="auto">
          <a:xfrm>
            <a:off x="1357313" y="1285974"/>
            <a:ext cx="1276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FFFF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التكرارات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2" name="مستطيل 21"/>
          <p:cNvSpPr>
            <a:spLocks noChangeArrowheads="1"/>
          </p:cNvSpPr>
          <p:nvPr/>
        </p:nvSpPr>
        <p:spPr bwMode="auto">
          <a:xfrm>
            <a:off x="1714500" y="1928912"/>
            <a:ext cx="387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3" name="مستطيل 22"/>
          <p:cNvSpPr>
            <a:spLocks noChangeArrowheads="1"/>
          </p:cNvSpPr>
          <p:nvPr/>
        </p:nvSpPr>
        <p:spPr bwMode="auto">
          <a:xfrm>
            <a:off x="1714500" y="2500412"/>
            <a:ext cx="387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مستطيل 23"/>
          <p:cNvSpPr>
            <a:spLocks noChangeArrowheads="1"/>
          </p:cNvSpPr>
          <p:nvPr/>
        </p:nvSpPr>
        <p:spPr bwMode="auto">
          <a:xfrm>
            <a:off x="1785938" y="3071912"/>
            <a:ext cx="387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5" name="مستطيل 24"/>
          <p:cNvSpPr>
            <a:spLocks noChangeArrowheads="1"/>
          </p:cNvSpPr>
          <p:nvPr/>
        </p:nvSpPr>
        <p:spPr bwMode="auto">
          <a:xfrm>
            <a:off x="1785938" y="3714849"/>
            <a:ext cx="387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6" name="مستطيل 25"/>
          <p:cNvSpPr>
            <a:spLocks noChangeArrowheads="1"/>
          </p:cNvSpPr>
          <p:nvPr/>
        </p:nvSpPr>
        <p:spPr bwMode="auto">
          <a:xfrm>
            <a:off x="1785938" y="4286349"/>
            <a:ext cx="387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3</a:t>
            </a:r>
            <a:endParaRPr lang="en-US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7" name="مستطيل 26"/>
          <p:cNvSpPr>
            <a:spLocks noChangeArrowheads="1"/>
          </p:cNvSpPr>
          <p:nvPr/>
        </p:nvSpPr>
        <p:spPr bwMode="auto">
          <a:xfrm>
            <a:off x="1785918" y="4857849"/>
            <a:ext cx="38735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5</a:t>
            </a:r>
            <a:endParaRPr lang="en-US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4514" name="صورة 7596"/>
          <p:cNvPicPr>
            <a:picLocks noChangeAspect="1" noChangeArrowheads="1"/>
          </p:cNvPicPr>
          <p:nvPr/>
        </p:nvPicPr>
        <p:blipFill>
          <a:blip r:embed="rId27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000500" y="1928912"/>
            <a:ext cx="12573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صورة 7597"/>
          <p:cNvPicPr>
            <a:picLocks noChangeAspect="1" noChangeArrowheads="1"/>
          </p:cNvPicPr>
          <p:nvPr/>
        </p:nvPicPr>
        <p:blipFill>
          <a:blip r:embed="rId28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000500" y="3571974"/>
            <a:ext cx="144780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صورة 7598"/>
          <p:cNvPicPr>
            <a:picLocks noChangeAspect="1" noChangeArrowheads="1"/>
          </p:cNvPicPr>
          <p:nvPr/>
        </p:nvPicPr>
        <p:blipFill>
          <a:blip r:embed="rId29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214813" y="4786412"/>
            <a:ext cx="1047750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مربع نص 27"/>
          <p:cNvSpPr txBox="1"/>
          <p:nvPr/>
        </p:nvSpPr>
        <p:spPr>
          <a:xfrm>
            <a:off x="7791277" y="332656"/>
            <a:ext cx="885179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400" b="1" dirty="0" smtClean="0"/>
              <a:t>أحل</a:t>
            </a:r>
            <a:endParaRPr lang="ar-EG" sz="4400" b="1" dirty="0"/>
          </a:p>
        </p:txBody>
      </p:sp>
      <p:sp>
        <p:nvSpPr>
          <p:cNvPr id="29" name="Rectangle 4"/>
          <p:cNvSpPr>
            <a:spLocks noChangeArrowheads="1"/>
          </p:cNvSpPr>
          <p:nvPr/>
        </p:nvSpPr>
        <p:spPr bwMode="auto">
          <a:xfrm>
            <a:off x="683568" y="5517232"/>
            <a:ext cx="7920880" cy="119181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 smtClean="0">
                <a:solidFill>
                  <a:srgbClr val="0000FF"/>
                </a:solidFill>
              </a:rPr>
              <a:t>يزيد </a:t>
            </a:r>
            <a:r>
              <a:rPr lang="ar-EG" sz="3200" b="1" dirty="0">
                <a:solidFill>
                  <a:srgbClr val="0000FF"/>
                </a:solidFill>
              </a:rPr>
              <a:t>عدد الطلاب الذين يفضلون اللون الأزرق </a:t>
            </a:r>
            <a:r>
              <a:rPr lang="ar-EG" sz="3200" b="1" dirty="0" smtClean="0">
                <a:solidFill>
                  <a:srgbClr val="0000FF"/>
                </a:solidFill>
              </a:rPr>
              <a:t>على الذين يفضلون اللون </a:t>
            </a:r>
            <a:r>
              <a:rPr lang="ar-EG" sz="3200" b="1" dirty="0">
                <a:solidFill>
                  <a:srgbClr val="0000FF"/>
                </a:solidFill>
              </a:rPr>
              <a:t>الأصفر </a:t>
            </a:r>
            <a:r>
              <a:rPr lang="ar-EG" sz="3200" b="1" dirty="0" err="1" smtClean="0">
                <a:solidFill>
                  <a:srgbClr val="0000FF"/>
                </a:solidFill>
              </a:rPr>
              <a:t>بـ</a:t>
            </a:r>
            <a:r>
              <a:rPr lang="ar-EG" sz="3200" b="1" dirty="0" smtClean="0">
                <a:solidFill>
                  <a:srgbClr val="0000FF"/>
                </a:solidFill>
              </a:rPr>
              <a:t> 4.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923 - plink guitar str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ال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تكر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أحم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6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أخض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 إش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1 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أسو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2 إشا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 م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أزر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7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7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أصف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3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3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أبي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4" name="5 إشا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5" name="5 مرا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6" name="يزيد عدد الطلاب الذين يفضلون الل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4"/>
          <p:cNvSpPr>
            <a:spLocks noChangeArrowheads="1"/>
          </p:cNvSpPr>
          <p:nvPr/>
        </p:nvSpPr>
        <p:spPr bwMode="auto">
          <a:xfrm>
            <a:off x="1547664" y="2420888"/>
            <a:ext cx="6912768" cy="2553891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600" b="1" dirty="0" smtClean="0">
                <a:solidFill>
                  <a:srgbClr val="0000FF"/>
                </a:solidFill>
              </a:rPr>
              <a:t>إذا </a:t>
            </a:r>
            <a:r>
              <a:rPr lang="ar-EG" sz="3600" b="1" dirty="0">
                <a:solidFill>
                  <a:srgbClr val="0000FF"/>
                </a:solidFill>
              </a:rPr>
              <a:t>عدت إلى القائمة ستجد أن 7 طلاب اختاروا اللون </a:t>
            </a:r>
            <a:r>
              <a:rPr lang="ar-EG" sz="3600" b="1" dirty="0" smtClean="0">
                <a:solidFill>
                  <a:srgbClr val="0000FF"/>
                </a:solidFill>
              </a:rPr>
              <a:t>الأزرق</a:t>
            </a:r>
            <a:r>
              <a:rPr lang="ar-SA" sz="3600" b="1" dirty="0" smtClean="0">
                <a:solidFill>
                  <a:srgbClr val="0000FF"/>
                </a:solidFill>
              </a:rPr>
              <a:t>،</a:t>
            </a:r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و3 طلاب اختاروا اللون </a:t>
            </a:r>
            <a:r>
              <a:rPr lang="ar-EG" sz="3600" b="1" dirty="0" smtClean="0">
                <a:solidFill>
                  <a:srgbClr val="0000FF"/>
                </a:solidFill>
              </a:rPr>
              <a:t>الأصفر</a:t>
            </a:r>
            <a:r>
              <a:rPr lang="ar-SA" sz="3600" b="1" dirty="0" smtClean="0">
                <a:solidFill>
                  <a:srgbClr val="0000FF"/>
                </a:solidFill>
              </a:rPr>
              <a:t>؛</a:t>
            </a:r>
            <a:r>
              <a:rPr lang="ar-EG" sz="3600" b="1" dirty="0" smtClean="0">
                <a:solidFill>
                  <a:srgbClr val="0000FF"/>
                </a:solidFill>
              </a:rPr>
              <a:t> </a:t>
            </a:r>
            <a:r>
              <a:rPr lang="ar-EG" sz="3600" b="1" dirty="0">
                <a:solidFill>
                  <a:srgbClr val="0000FF"/>
                </a:solidFill>
              </a:rPr>
              <a:t>لذا فالإجابة الصحيحة </a:t>
            </a:r>
            <a:r>
              <a:rPr lang="ar-EG" sz="3600" b="1" dirty="0" smtClean="0">
                <a:solidFill>
                  <a:srgbClr val="0000FF"/>
                </a:solidFill>
              </a:rPr>
              <a:t>هي أن </a:t>
            </a:r>
            <a:r>
              <a:rPr lang="ar-EG" sz="3600" b="1" dirty="0">
                <a:solidFill>
                  <a:srgbClr val="0000FF"/>
                </a:solidFill>
              </a:rPr>
              <a:t>الفرق 4 طلاب.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8" name="مربع نص 27"/>
          <p:cNvSpPr txBox="1"/>
          <p:nvPr/>
        </p:nvSpPr>
        <p:spPr>
          <a:xfrm>
            <a:off x="7309780" y="908720"/>
            <a:ext cx="1284327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EG" sz="4400" b="1" dirty="0" smtClean="0"/>
              <a:t>أتحقق</a:t>
            </a:r>
            <a:endParaRPr lang="ar-EG" sz="4400" b="1" dirty="0"/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أتحق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إذا عدت إلى القائمة ستجد أن 7 طلا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GBRDR50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57224" y="428604"/>
            <a:ext cx="7929618" cy="131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65250" h="869950"/>
          </a:sp3d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00125" y="765175"/>
            <a:ext cx="7429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>
                <a:solidFill>
                  <a:srgbClr val="800000"/>
                </a:solidFill>
                <a:latin typeface="Calibri" pitchFamily="34" charset="0"/>
              </a:rPr>
              <a:t>حل كل معادلة مما يأتي </a:t>
            </a:r>
            <a:r>
              <a:rPr lang="ar-EG" sz="3600" b="1" dirty="0" smtClean="0">
                <a:solidFill>
                  <a:srgbClr val="800000"/>
                </a:solidFill>
                <a:latin typeface="Calibri" pitchFamily="34" charset="0"/>
              </a:rPr>
              <a:t>ذهني</a:t>
            </a:r>
            <a:r>
              <a:rPr lang="ar-SA" sz="3600" b="1" dirty="0" smtClean="0">
                <a:solidFill>
                  <a:srgbClr val="800000"/>
                </a:solidFill>
                <a:latin typeface="Calibri" pitchFamily="34" charset="0"/>
              </a:rPr>
              <a:t>ًّ</a:t>
            </a:r>
            <a:r>
              <a:rPr lang="ar-EG" sz="3600" b="1" dirty="0" smtClean="0">
                <a:solidFill>
                  <a:srgbClr val="800000"/>
                </a:solidFill>
                <a:latin typeface="Calibri" pitchFamily="34" charset="0"/>
              </a:rPr>
              <a:t>ا</a:t>
            </a:r>
            <a:r>
              <a:rPr lang="ar-EG" sz="3600" b="1" dirty="0">
                <a:solidFill>
                  <a:srgbClr val="800000"/>
                </a:solidFill>
                <a:latin typeface="Calibri" pitchFamily="34" charset="0"/>
              </a:rPr>
              <a:t>: </a:t>
            </a:r>
            <a:r>
              <a:rPr lang="ar-EG" sz="2800" b="1" dirty="0">
                <a:solidFill>
                  <a:srgbClr val="0000FF"/>
                </a:solidFill>
                <a:latin typeface="Calibri" pitchFamily="34" charset="0"/>
              </a:rPr>
              <a:t>(الدرس 1 – 8)</a:t>
            </a:r>
            <a:endParaRPr lang="en-US" sz="28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643438" y="2310705"/>
            <a:ext cx="39925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4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14) </a:t>
            </a:r>
            <a:r>
              <a:rPr lang="ar-EG" sz="4800" b="1" dirty="0" err="1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س </a:t>
            </a:r>
            <a:r>
              <a:rPr lang="ar-EG" sz="4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+ 4= 12</a:t>
            </a:r>
            <a:endParaRPr lang="ar-EG" sz="5400" dirty="0">
              <a:solidFill>
                <a:srgbClr val="0000FF"/>
              </a:solidFill>
              <a:ea typeface="Calibri" pitchFamily="34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000500" y="3857625"/>
            <a:ext cx="17430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SA" sz="4800" b="1" dirty="0" err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س </a:t>
            </a:r>
            <a:r>
              <a:rPr lang="ar-SA" sz="4800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= 8</a:t>
            </a:r>
            <a:endParaRPr lang="ar-SA" sz="6000" dirty="0">
              <a:solidFill>
                <a:srgbClr val="C00000"/>
              </a:solidFill>
              <a:ea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otif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حل كل معادلة مما يأتي ذهنيا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س + 4=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س =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5057" grpId="0"/>
      <p:bldP spid="4505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GBRDR50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57224" y="428604"/>
            <a:ext cx="7929618" cy="131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65250" h="869950"/>
          </a:sp3d>
        </p:spPr>
      </p:pic>
      <p:sp>
        <p:nvSpPr>
          <p:cNvPr id="34819" name="Rectangle 1"/>
          <p:cNvSpPr>
            <a:spLocks noChangeArrowheads="1"/>
          </p:cNvSpPr>
          <p:nvPr/>
        </p:nvSpPr>
        <p:spPr bwMode="auto">
          <a:xfrm>
            <a:off x="1000125" y="765175"/>
            <a:ext cx="7429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800000"/>
                </a:solidFill>
                <a:latin typeface="Calibri" pitchFamily="34" charset="0"/>
              </a:rPr>
              <a:t>حل كل معادلة مما يأتي ذهني</a:t>
            </a:r>
            <a:r>
              <a:rPr lang="ar-SA" sz="3600" b="1" dirty="0" smtClean="0">
                <a:solidFill>
                  <a:srgbClr val="800000"/>
                </a:solidFill>
                <a:latin typeface="Calibri" pitchFamily="34" charset="0"/>
              </a:rPr>
              <a:t>ًّ</a:t>
            </a:r>
            <a:r>
              <a:rPr lang="ar-EG" sz="3600" b="1" dirty="0" smtClean="0">
                <a:solidFill>
                  <a:srgbClr val="800000"/>
                </a:solidFill>
                <a:latin typeface="Calibri" pitchFamily="34" charset="0"/>
              </a:rPr>
              <a:t>ا: </a:t>
            </a:r>
            <a:r>
              <a:rPr lang="ar-EG" sz="2800" b="1" dirty="0" smtClean="0">
                <a:solidFill>
                  <a:srgbClr val="0000FF"/>
                </a:solidFill>
                <a:latin typeface="Calibri" pitchFamily="34" charset="0"/>
              </a:rPr>
              <a:t>(الدرس 1 – 8)</a:t>
            </a:r>
            <a:endParaRPr lang="en-US" sz="28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5072063" y="2310705"/>
            <a:ext cx="3321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tabLst>
                <a:tab pos="549275" algn="l"/>
              </a:tabLst>
            </a:pPr>
            <a:r>
              <a:rPr lang="ar-EG" sz="48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15) </a:t>
            </a:r>
            <a:r>
              <a:rPr lang="ar-EG" sz="4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</a:rPr>
              <a:t>9 </a:t>
            </a:r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</a:rPr>
              <a:t>– ل= 5</a:t>
            </a:r>
            <a:endParaRPr lang="en-US" sz="4800" dirty="0">
              <a:solidFill>
                <a:srgbClr val="0000FF"/>
              </a:solidFill>
              <a:latin typeface="Calibri" pitchFamily="34" charset="0"/>
              <a:ea typeface="Calibri" pitchFamily="34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4232275" y="3857625"/>
            <a:ext cx="1511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4800" b="1" dirty="0" err="1">
                <a:solidFill>
                  <a:srgbClr val="C00000"/>
                </a:solidFill>
                <a:latin typeface="Calibri" pitchFamily="34" charset="0"/>
              </a:rPr>
              <a:t>ل </a:t>
            </a:r>
            <a:r>
              <a:rPr lang="ar-SA" sz="4800" b="1" dirty="0">
                <a:solidFill>
                  <a:srgbClr val="C00000"/>
                </a:solidFill>
                <a:latin typeface="Calibri" pitchFamily="34" charset="0"/>
              </a:rPr>
              <a:t>= 4</a:t>
            </a:r>
            <a:endParaRPr lang="en-US" sz="48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 – ل=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ل =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  <p:bldP spid="4505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GBRDR50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57224" y="428604"/>
            <a:ext cx="7929618" cy="131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365250" h="869950"/>
          </a:sp3d>
        </p:spPr>
      </p:pic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1000125" y="765175"/>
            <a:ext cx="7429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3600" b="1" dirty="0" smtClean="0">
                <a:solidFill>
                  <a:srgbClr val="800000"/>
                </a:solidFill>
                <a:latin typeface="Calibri" pitchFamily="34" charset="0"/>
              </a:rPr>
              <a:t>حل كل معادلة مما يأتي ذهني</a:t>
            </a:r>
            <a:r>
              <a:rPr lang="ar-SA" sz="3600" b="1" dirty="0" smtClean="0">
                <a:solidFill>
                  <a:srgbClr val="800000"/>
                </a:solidFill>
                <a:latin typeface="Calibri" pitchFamily="34" charset="0"/>
              </a:rPr>
              <a:t>ًّ</a:t>
            </a:r>
            <a:r>
              <a:rPr lang="ar-EG" sz="3600" b="1" dirty="0" smtClean="0">
                <a:solidFill>
                  <a:srgbClr val="800000"/>
                </a:solidFill>
                <a:latin typeface="Calibri" pitchFamily="34" charset="0"/>
              </a:rPr>
              <a:t>ا: </a:t>
            </a:r>
            <a:r>
              <a:rPr lang="ar-EG" sz="2800" b="1" dirty="0" smtClean="0">
                <a:solidFill>
                  <a:srgbClr val="0000FF"/>
                </a:solidFill>
                <a:latin typeface="Calibri" pitchFamily="34" charset="0"/>
              </a:rPr>
              <a:t>(الدرس 1 – 8)</a:t>
            </a:r>
            <a:endParaRPr lang="en-US" sz="28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781230" y="2309971"/>
            <a:ext cx="36118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EG" sz="4800" b="1" dirty="0" smtClean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16) </a:t>
            </a:r>
            <a:r>
              <a:rPr lang="ar-EG" sz="4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</a:rPr>
              <a:t>م</a:t>
            </a:r>
            <a:r>
              <a:rPr lang="ar-EG" sz="4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</a:rPr>
              <a:t> – 8= 20</a:t>
            </a:r>
            <a:endParaRPr lang="en-US" sz="4800" dirty="0">
              <a:solidFill>
                <a:srgbClr val="0000FF"/>
              </a:solidFill>
              <a:latin typeface="Calibri" pitchFamily="34" charset="0"/>
              <a:ea typeface="Calibri" pitchFamily="34" charset="0"/>
            </a:endParaRPr>
          </a:p>
        </p:txBody>
      </p:sp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943350" y="3857625"/>
            <a:ext cx="1800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4800" b="1" dirty="0" err="1">
                <a:solidFill>
                  <a:srgbClr val="C00000"/>
                </a:solidFill>
                <a:latin typeface="Calibri" pitchFamily="34" charset="0"/>
              </a:rPr>
              <a:t>م </a:t>
            </a:r>
            <a:r>
              <a:rPr lang="ar-SA" sz="4800" b="1" dirty="0">
                <a:solidFill>
                  <a:srgbClr val="C00000"/>
                </a:solidFill>
                <a:latin typeface="Calibri" pitchFamily="34" charset="0"/>
              </a:rPr>
              <a:t>= 28</a:t>
            </a:r>
            <a:endParaRPr lang="en-US" sz="4800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 – 8= 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 =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7" grpId="0"/>
      <p:bldP spid="4505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1"/>
          <p:cNvGrpSpPr/>
          <p:nvPr/>
        </p:nvGrpSpPr>
        <p:grpSpPr>
          <a:xfrm>
            <a:off x="1428728" y="1071546"/>
            <a:ext cx="6416182" cy="4000528"/>
            <a:chOff x="1157863" y="1643062"/>
            <a:chExt cx="6975426" cy="3571875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sp>
          <p:nvSpPr>
            <p:cNvPr id="13" name="مخطط انسيابي: شريط مثقب 12"/>
            <p:cNvSpPr/>
            <p:nvPr/>
          </p:nvSpPr>
          <p:spPr>
            <a:xfrm rot="20333711">
              <a:off x="1157863" y="1768318"/>
              <a:ext cx="6975426" cy="3352800"/>
            </a:xfrm>
            <a:prstGeom prst="flowChartMagneticTape">
              <a:avLst/>
            </a:pr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EG"/>
            </a:p>
          </p:txBody>
        </p:sp>
        <p:pic>
          <p:nvPicPr>
            <p:cNvPr id="14" name="صورة 13" descr="abstract_background_orange.jpg"/>
            <p:cNvPicPr>
              <a:picLocks noChangeAspect="1"/>
            </p:cNvPicPr>
            <p:nvPr/>
          </p:nvPicPr>
          <p:blipFill>
            <a:blip r:embed="rId5" cstate="print">
              <a:lum bright="100000" contrast="100000"/>
            </a:blip>
            <a:stretch>
              <a:fillRect/>
            </a:stretch>
          </p:blipFill>
          <p:spPr>
            <a:xfrm>
              <a:off x="1524000" y="1643062"/>
              <a:ext cx="6248400" cy="3571875"/>
            </a:xfrm>
            <a:prstGeom prst="flowChartMagneticTape">
              <a:avLst/>
            </a:prstGeom>
            <a:ln>
              <a:gradFill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5400000" scaled="0"/>
              </a:gradFill>
            </a:ln>
          </p:spPr>
        </p:pic>
      </p:grpSp>
      <p:sp>
        <p:nvSpPr>
          <p:cNvPr id="17" name="مربع نص 16"/>
          <p:cNvSpPr txBox="1">
            <a:spLocks noChangeArrowheads="1"/>
          </p:cNvSpPr>
          <p:nvPr/>
        </p:nvSpPr>
        <p:spPr bwMode="auto">
          <a:xfrm>
            <a:off x="1785938" y="2000250"/>
            <a:ext cx="585787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6600" b="1" dirty="0">
                <a:solidFill>
                  <a:srgbClr val="C00000"/>
                </a:solidFill>
                <a:latin typeface="Calibri" pitchFamily="34" charset="0"/>
              </a:rPr>
              <a:t>الاستعداد للدرس اللاحق</a:t>
            </a:r>
            <a:endParaRPr lang="en-US" sz="66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86 - الريح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استعداد للدرس اللاح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1714488"/>
            <a:ext cx="7685661" cy="3500461"/>
          </a:xfrm>
          <a:prstGeom prst="flowChartMagneticTape">
            <a:avLst/>
          </a:prstGeom>
          <a:noFill/>
          <a:ln w="9525">
            <a:solidFill>
              <a:srgbClr val="99FF33"/>
            </a:solidFill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3" name="مربع نص 2"/>
          <p:cNvSpPr txBox="1">
            <a:spLocks noChangeArrowheads="1"/>
          </p:cNvSpPr>
          <p:nvPr/>
        </p:nvSpPr>
        <p:spPr bwMode="auto">
          <a:xfrm rot="-922139">
            <a:off x="604838" y="2516188"/>
            <a:ext cx="5643562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SA" sz="6000" b="1" dirty="0">
                <a:solidFill>
                  <a:srgbClr val="99FF33"/>
                </a:solidFill>
                <a:latin typeface="Times New Roman" pitchFamily="18" charset="0"/>
              </a:rPr>
              <a:t>تدرب وحل المسائل</a:t>
            </a: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4571666" y="3929063"/>
          <a:ext cx="3683334" cy="2500333"/>
        </p:xfrm>
        <a:graphic>
          <a:graphicData uri="http://schemas.openxmlformats.org/drawingml/2006/table">
            <a:tbl>
              <a:tblPr rtl="1"/>
              <a:tblGrid>
                <a:gridCol w="3683334"/>
              </a:tblGrid>
              <a:tr h="625084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endParaRPr lang="en-US" sz="1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875249"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endParaRPr lang="en-US" sz="1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5143504" y="3929066"/>
            <a:ext cx="24817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إرشادات للتمارين</a:t>
            </a:r>
            <a:endParaRPr lang="en-US" sz="2000" b="1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6815851" y="4500563"/>
            <a:ext cx="13708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للتمارين </a:t>
            </a: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4769262" y="4500563"/>
            <a:ext cx="17315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Calibri" pitchFamily="34" charset="0"/>
              </a:rPr>
              <a:t>انظر الأمثلة</a:t>
            </a: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7143768" y="4967288"/>
            <a:ext cx="777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4،3</a:t>
            </a: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7223247" y="5467350"/>
            <a:ext cx="777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6،5</a:t>
            </a: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5370948" y="5038725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370948" y="5538788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22 - غلق الويندو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تدرب وحل المسائ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462 - drum be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إرشادات للتماري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622 - high pitched bo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gd7406054cb4c6.gif"/>
          <p:cNvPicPr>
            <a:picLocks noChangeAspect="1"/>
          </p:cNvPicPr>
          <p:nvPr/>
        </p:nvPicPr>
        <p:blipFill>
          <a:blip r:embed="rId9" cstate="print">
            <a:lum bright="-10000" contrast="40000"/>
          </a:blip>
          <a:stretch>
            <a:fillRect/>
          </a:stretch>
        </p:blipFill>
        <p:spPr>
          <a:xfrm>
            <a:off x="642910" y="609600"/>
            <a:ext cx="8001056" cy="2057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" name="مستطيل 2"/>
          <p:cNvSpPr>
            <a:spLocks noChangeArrowheads="1"/>
          </p:cNvSpPr>
          <p:nvPr/>
        </p:nvSpPr>
        <p:spPr bwMode="auto">
          <a:xfrm rot="-541812">
            <a:off x="1255713" y="895350"/>
            <a:ext cx="63658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ar-EG" sz="4000" b="1" dirty="0" smtClean="0">
                <a:solidFill>
                  <a:schemeClr val="bg1"/>
                </a:solidFill>
                <a:latin typeface="Calibri" pitchFamily="34" charset="0"/>
              </a:rPr>
              <a:t>مهارة سابقة: رتب كل مجموعة من </a:t>
            </a:r>
            <a:r>
              <a:rPr lang="ar-EG" sz="4000" b="1" dirty="0">
                <a:solidFill>
                  <a:schemeClr val="bg1"/>
                </a:solidFill>
                <a:latin typeface="Calibri" pitchFamily="34" charset="0"/>
              </a:rPr>
              <a:t>البيانات التالية من الأصغر إلى </a:t>
            </a:r>
            <a:r>
              <a:rPr lang="ar-EG" sz="4000" b="1" dirty="0" smtClean="0">
                <a:solidFill>
                  <a:schemeClr val="bg1"/>
                </a:solidFill>
                <a:latin typeface="Calibri" pitchFamily="34" charset="0"/>
              </a:rPr>
              <a:t>الأكبر: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مستطيل ذو زاويتين مستديرتين في نفس الجانب 4"/>
          <p:cNvSpPr/>
          <p:nvPr/>
        </p:nvSpPr>
        <p:spPr>
          <a:xfrm>
            <a:off x="285720" y="2895600"/>
            <a:ext cx="8858280" cy="3773760"/>
          </a:xfrm>
          <a:prstGeom prst="round2SameRect">
            <a:avLst/>
          </a:prstGeom>
          <a:blipFill>
            <a:blip r:embed="rId10" cstate="print">
              <a:duotone>
                <a:prstClr val="black"/>
                <a:srgbClr val="336600">
                  <a:tint val="45000"/>
                  <a:satMod val="400000"/>
                </a:srgbClr>
              </a:duotone>
              <a:lum contrast="40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857250" y="3286125"/>
            <a:ext cx="72009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78،52،54،51،77،55،63،65،64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285875" y="5214938"/>
            <a:ext cx="69627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ar-SA" sz="3600" b="1" dirty="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51، 52، 54، 55، 63، 64، 65، 77، 78</a:t>
            </a:r>
            <a:endParaRPr lang="ar-SA" sz="4000" dirty="0">
              <a:ea typeface="Calibri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001000" y="3071813"/>
            <a:ext cx="1143000" cy="995362"/>
          </a:xfrm>
          <a:prstGeom prst="ellips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17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4 - جريان الميا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مهارة سابقة رتب كل مجموع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16 - squea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1116 - squea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78،52،54،51،77،55،63،65،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tmFilter="0,0; .5, 1; 1, 1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51، 52، 54، 55، 63، 6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build="p" bldLvl="2"/>
      <p:bldP spid="44033" grpId="0"/>
      <p:bldP spid="7" grpId="0" uiExpand="1" build="p" bldLvl="2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 descr="imgd7406054cb4c6.gif"/>
          <p:cNvPicPr>
            <a:picLocks noChangeAspect="1"/>
          </p:cNvPicPr>
          <p:nvPr/>
        </p:nvPicPr>
        <p:blipFill>
          <a:blip r:embed="rId6" cstate="print">
            <a:lum bright="-10000" contrast="40000"/>
          </a:blip>
          <a:stretch>
            <a:fillRect/>
          </a:stretch>
        </p:blipFill>
        <p:spPr>
          <a:xfrm>
            <a:off x="642910" y="609600"/>
            <a:ext cx="8001056" cy="2057400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38915" name="مستطيل 2"/>
          <p:cNvSpPr>
            <a:spLocks noChangeArrowheads="1"/>
          </p:cNvSpPr>
          <p:nvPr/>
        </p:nvSpPr>
        <p:spPr bwMode="auto">
          <a:xfrm rot="-541812">
            <a:off x="1255713" y="895350"/>
            <a:ext cx="63658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ar-EG" sz="4000" b="1" dirty="0" smtClean="0">
                <a:solidFill>
                  <a:schemeClr val="bg1"/>
                </a:solidFill>
                <a:latin typeface="Calibri" pitchFamily="34" charset="0"/>
              </a:rPr>
              <a:t> مهارة سابقة: رتب كل مجموعة من البيانات التالية من الأصغر إلى الأكبر:</a:t>
            </a:r>
            <a:endParaRPr lang="en-US" sz="4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مستطيل ذو زاويتين مستديرتين في نفس الجانب 4"/>
          <p:cNvSpPr/>
          <p:nvPr/>
        </p:nvSpPr>
        <p:spPr>
          <a:xfrm>
            <a:off x="285720" y="2895600"/>
            <a:ext cx="8858280" cy="3773760"/>
          </a:xfrm>
          <a:prstGeom prst="round2SameRect">
            <a:avLst/>
          </a:prstGeom>
          <a:blipFill>
            <a:blip r:embed="rId7" cstate="print">
              <a:duotone>
                <a:prstClr val="black"/>
                <a:srgbClr val="336600">
                  <a:tint val="45000"/>
                  <a:satMod val="400000"/>
                </a:srgbClr>
              </a:duotone>
              <a:lum contrast="40000"/>
            </a:blip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مربع نص 5"/>
          <p:cNvSpPr txBox="1">
            <a:spLocks noChangeArrowheads="1"/>
          </p:cNvSpPr>
          <p:nvPr/>
        </p:nvSpPr>
        <p:spPr bwMode="auto">
          <a:xfrm>
            <a:off x="85725" y="3286125"/>
            <a:ext cx="8058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EG" sz="4000" b="1" dirty="0">
                <a:solidFill>
                  <a:srgbClr val="C00000"/>
                </a:solidFill>
                <a:latin typeface="Calibri" pitchFamily="34" charset="0"/>
              </a:rPr>
              <a:t>113،114،98،105،120،117،123،101</a:t>
            </a:r>
            <a:endParaRPr lang="en-US" sz="40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714375" y="5143500"/>
            <a:ext cx="8086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ar-SA" sz="3600" b="1" dirty="0">
                <a:solidFill>
                  <a:srgbClr val="0000FF"/>
                </a:solidFill>
                <a:latin typeface="Calibri" pitchFamily="34" charset="0"/>
              </a:rPr>
              <a:t>98، 101، 105، 113، 114، 117، 120، 123</a:t>
            </a:r>
            <a:endParaRPr lang="en-US" sz="3600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8001000" y="3071813"/>
            <a:ext cx="1143000" cy="995362"/>
          </a:xfrm>
          <a:prstGeom prst="ellipse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000" b="1" dirty="0">
                <a:solidFill>
                  <a:srgbClr val="FFFF00"/>
                </a:solidFill>
              </a:rPr>
              <a:t>18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16 - squea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116 - squeak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05،120،117،123،1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tmFilter="0,0; .5, 1; 1, 1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98، 101، 105، 113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2"/>
      <p:bldP spid="44033" grpId="0"/>
      <p:bldP spid="7" grpId="0" build="p" bldLvl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بطاقة 1"/>
          <p:cNvSpPr/>
          <p:nvPr/>
        </p:nvSpPr>
        <p:spPr bwMode="auto">
          <a:xfrm>
            <a:off x="642910" y="285728"/>
            <a:ext cx="7715303" cy="2000264"/>
          </a:xfrm>
          <a:prstGeom prst="flowChartPunchedCard">
            <a:avLst/>
          </a:prstGeom>
          <a:solidFill>
            <a:srgbClr val="990099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714375" y="285750"/>
            <a:ext cx="75723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ar-EG" sz="3600" b="1" dirty="0" smtClean="0">
                <a:solidFill>
                  <a:srgbClr val="99FF33"/>
                </a:solidFill>
                <a:latin typeface="Times New Roman" pitchFamily="18" charset="0"/>
              </a:rPr>
              <a:t>3</a:t>
            </a:r>
            <a:r>
              <a:rPr lang="ar-SA" sz="3600" b="1" dirty="0" err="1" smtClean="0">
                <a:solidFill>
                  <a:srgbClr val="99FF33"/>
                </a:solidFill>
                <a:latin typeface="Times New Roman" pitchFamily="18" charset="0"/>
              </a:rPr>
              <a:t>-</a:t>
            </a:r>
            <a:r>
              <a:rPr lang="ar-EG" sz="3600" b="1" dirty="0" smtClean="0">
                <a:solidFill>
                  <a:srgbClr val="99FF33"/>
                </a:solidFill>
                <a:latin typeface="Times New Roman" pitchFamily="18" charset="0"/>
              </a:rPr>
              <a:t> </a:t>
            </a:r>
            <a:r>
              <a:rPr lang="ar-SA" sz="3600" b="1" dirty="0" smtClean="0">
                <a:solidFill>
                  <a:srgbClr val="99FF33"/>
                </a:solidFill>
                <a:latin typeface="Times New Roman" pitchFamily="18" charset="0"/>
              </a:rPr>
              <a:t>سكان</a:t>
            </a:r>
            <a:r>
              <a:rPr lang="ar-SA" sz="3600" b="1" dirty="0">
                <a:solidFill>
                  <a:srgbClr val="99FF33"/>
                </a:solidFill>
                <a:latin typeface="Times New Roman" pitchFamily="18" charset="0"/>
              </a:rPr>
              <a:t>:</a:t>
            </a:r>
          </a:p>
          <a:p>
            <a:pPr algn="justLow"/>
            <a:r>
              <a:rPr lang="ar-SA" sz="3600" b="1" dirty="0" smtClean="0">
                <a:solidFill>
                  <a:srgbClr val="99FF33"/>
                </a:solidFill>
                <a:latin typeface="Times New Roman" pitchFamily="18" charset="0"/>
              </a:rPr>
              <a:t>مثّل</a:t>
            </a:r>
            <a:r>
              <a:rPr lang="ar-EG" sz="3600" b="1" dirty="0" smtClean="0">
                <a:solidFill>
                  <a:srgbClr val="99FF33"/>
                </a:solidFill>
                <a:latin typeface="Times New Roman" pitchFamily="18" charset="0"/>
              </a:rPr>
              <a:t> </a:t>
            </a:r>
            <a:r>
              <a:rPr lang="ar-SA" sz="3600" b="1" dirty="0">
                <a:solidFill>
                  <a:srgbClr val="99FF33"/>
                </a:solidFill>
                <a:latin typeface="Times New Roman" pitchFamily="18" charset="0"/>
              </a:rPr>
              <a:t>بيانات الجدول </a:t>
            </a:r>
            <a:r>
              <a:rPr lang="ar-SA" sz="3600" b="1" dirty="0" smtClean="0">
                <a:solidFill>
                  <a:srgbClr val="99FF33"/>
                </a:solidFill>
                <a:latin typeface="Times New Roman" pitchFamily="18" charset="0"/>
              </a:rPr>
              <a:t>أدناه</a:t>
            </a:r>
            <a:r>
              <a:rPr lang="ar-EG" sz="3600" b="1" dirty="0" smtClean="0">
                <a:solidFill>
                  <a:srgbClr val="99FF33"/>
                </a:solidFill>
                <a:latin typeface="Times New Roman" pitchFamily="18" charset="0"/>
              </a:rPr>
              <a:t> بالأعمدة</a:t>
            </a:r>
            <a:r>
              <a:rPr lang="ar-SA" sz="3600" b="1" dirty="0">
                <a:solidFill>
                  <a:srgbClr val="99FF33"/>
                </a:solidFill>
                <a:latin typeface="Times New Roman" pitchFamily="18" charset="0"/>
              </a:rPr>
              <a:t>، ثم قارن بين عدد </a:t>
            </a:r>
            <a:r>
              <a:rPr lang="ar-SA" sz="3600" b="1" dirty="0" smtClean="0">
                <a:solidFill>
                  <a:srgbClr val="99FF33"/>
                </a:solidFill>
                <a:latin typeface="Times New Roman" pitchFamily="18" charset="0"/>
              </a:rPr>
              <a:t>سكان محافظت</a:t>
            </a:r>
            <a:r>
              <a:rPr lang="ar-EG" sz="3600" b="1" dirty="0" smtClean="0">
                <a:solidFill>
                  <a:srgbClr val="99FF33"/>
                </a:solidFill>
                <a:latin typeface="Times New Roman" pitchFamily="18" charset="0"/>
              </a:rPr>
              <a:t>ي</a:t>
            </a:r>
            <a:r>
              <a:rPr lang="ar-SA" sz="3600" b="1" dirty="0" smtClean="0">
                <a:solidFill>
                  <a:srgbClr val="99FF33"/>
                </a:solidFill>
                <a:latin typeface="Times New Roman" pitchFamily="18" charset="0"/>
              </a:rPr>
              <a:t> شرورة </a:t>
            </a:r>
            <a:r>
              <a:rPr lang="ar-SA" sz="3600" b="1" dirty="0">
                <a:solidFill>
                  <a:srgbClr val="99FF33"/>
                </a:solidFill>
                <a:latin typeface="Times New Roman" pitchFamily="18" charset="0"/>
              </a:rPr>
              <a:t>وحقل.</a:t>
            </a:r>
          </a:p>
          <a:p>
            <a:pPr algn="just"/>
            <a:endParaRPr lang="ar-SA" sz="3600" b="1" dirty="0">
              <a:solidFill>
                <a:srgbClr val="99FF33"/>
              </a:solidFill>
              <a:latin typeface="Times New Roman" pitchFamily="18" charset="0"/>
            </a:endParaRPr>
          </a:p>
        </p:txBody>
      </p:sp>
      <p:graphicFrame>
        <p:nvGraphicFramePr>
          <p:cNvPr id="5" name="جدول 4"/>
          <p:cNvGraphicFramePr>
            <a:graphicFrameLocks noGrp="1"/>
          </p:cNvGraphicFramePr>
          <p:nvPr/>
        </p:nvGraphicFramePr>
        <p:xfrm>
          <a:off x="1428675" y="2298700"/>
          <a:ext cx="6143700" cy="4416552"/>
        </p:xfrm>
        <a:graphic>
          <a:graphicData uri="http://schemas.openxmlformats.org/drawingml/2006/table">
            <a:tbl>
              <a:tblPr rtl="1"/>
              <a:tblGrid>
                <a:gridCol w="2062190"/>
                <a:gridCol w="4081510"/>
              </a:tblGrid>
              <a:tr h="571504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1643063" y="2357438"/>
            <a:ext cx="57943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سكان بعض محافظات المملكة عام 1425هـ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680075" y="2941638"/>
            <a:ext cx="146367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المحافظة </a:t>
            </a:r>
            <a:endParaRPr lang="en-US" sz="32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5500688" y="3584575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النماص</a:t>
            </a: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5500688" y="4214813"/>
            <a:ext cx="2071687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شرورة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5500688" y="4870450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 err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الخفجي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1428750" y="2921000"/>
            <a:ext cx="407193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</a:t>
            </a:r>
            <a:r>
              <a:rPr lang="ar-EG" sz="2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السكان </a:t>
            </a: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(لأقرب ألف</a:t>
            </a:r>
            <a:r>
              <a:rPr lang="ar-EG" sz="2800" b="1" dirty="0" err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2408238" y="3584575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48000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41575" y="4227513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73000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2428875" y="4870450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60000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5500688" y="5441950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حقل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2428875" y="5441950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28000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5500688" y="60848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طريف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8" name="مستطيل 17"/>
          <p:cNvSpPr>
            <a:spLocks noChangeArrowheads="1"/>
          </p:cNvSpPr>
          <p:nvPr/>
        </p:nvSpPr>
        <p:spPr bwMode="auto">
          <a:xfrm>
            <a:off x="2428875" y="608488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42000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سكان مثّل بيانات الجدول أدناه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سكان بعض محافظات المملكة عام 1425ه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محافظ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عدد السكان (لأقرب ألف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نما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48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شرور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73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الخفج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60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حق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28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طري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4200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1475656" y="1591022"/>
          <a:ext cx="7200800" cy="4286250"/>
        </p:xfrm>
        <a:graphic>
          <a:graphicData uri="http://schemas.openxmlformats.org/presentationml/2006/ole">
            <p:oleObj spid="_x0000_s1026" name="مخطط" r:id="rId5" imgW="3848061" imgH="2286013" progId="MSGraph.Chart.8">
              <p:embed/>
            </p:oleObj>
          </a:graphicData>
        </a:graphic>
      </p:graphicFrame>
      <p:sp>
        <p:nvSpPr>
          <p:cNvPr id="6" name="علبة 5"/>
          <p:cNvSpPr/>
          <p:nvPr/>
        </p:nvSpPr>
        <p:spPr>
          <a:xfrm>
            <a:off x="5338009" y="620688"/>
            <a:ext cx="2881893" cy="936104"/>
          </a:xfrm>
          <a:prstGeom prst="can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ar-SA" sz="1600"/>
          </a:p>
        </p:txBody>
      </p:sp>
      <p:sp>
        <p:nvSpPr>
          <p:cNvPr id="7" name="مربع نص 6"/>
          <p:cNvSpPr txBox="1">
            <a:spLocks noChangeArrowheads="1"/>
          </p:cNvSpPr>
          <p:nvPr/>
        </p:nvSpPr>
        <p:spPr bwMode="auto">
          <a:xfrm>
            <a:off x="5292080" y="836712"/>
            <a:ext cx="295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sz="3600" b="1" dirty="0" smtClean="0">
                <a:solidFill>
                  <a:schemeClr val="bg1"/>
                </a:solidFill>
                <a:latin typeface="Times New Roman" pitchFamily="18" charset="0"/>
              </a:rPr>
              <a:t>التمثيل بالأعمدة</a:t>
            </a:r>
            <a:endParaRPr lang="ar-SA" sz="3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3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التمثيل بالأعمد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8433" grpId="0"/>
      <p:bldP spid="6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خطط انسيابي: بطاقة 1"/>
          <p:cNvSpPr/>
          <p:nvPr/>
        </p:nvSpPr>
        <p:spPr bwMode="auto">
          <a:xfrm>
            <a:off x="899592" y="428604"/>
            <a:ext cx="7715303" cy="1428760"/>
          </a:xfrm>
          <a:prstGeom prst="flowChartPunchedCard">
            <a:avLst/>
          </a:prstGeom>
          <a:solidFill>
            <a:srgbClr val="990099"/>
          </a:solidFill>
          <a:ln>
            <a:noFill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/>
          <a:lstStyle/>
          <a:p>
            <a:pPr algn="l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SA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3" name="مربع نص 2"/>
          <p:cNvSpPr txBox="1">
            <a:spLocks noChangeArrowheads="1"/>
          </p:cNvSpPr>
          <p:nvPr/>
        </p:nvSpPr>
        <p:spPr bwMode="auto">
          <a:xfrm>
            <a:off x="971057" y="509588"/>
            <a:ext cx="7572375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ar-SA" sz="360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ar-SA" sz="3600" b="1" dirty="0">
                <a:solidFill>
                  <a:schemeClr val="bg1"/>
                </a:solidFill>
                <a:latin typeface="Times New Roman" pitchFamily="18" charset="0"/>
              </a:rPr>
              <a:t>عدد سكان محافظة حقل أقل من عدد سكان محافظة شرورة </a:t>
            </a:r>
            <a:r>
              <a:rPr lang="ar-SA" sz="3600" b="1" dirty="0" err="1">
                <a:solidFill>
                  <a:schemeClr val="bg1"/>
                </a:solidFill>
                <a:latin typeface="Times New Roman" pitchFamily="18" charset="0"/>
              </a:rPr>
              <a:t>بـ</a:t>
            </a:r>
            <a:r>
              <a:rPr lang="ar-SA" sz="3600" b="1" dirty="0">
                <a:solidFill>
                  <a:schemeClr val="bg1"/>
                </a:solidFill>
                <a:latin typeface="Times New Roman" pitchFamily="18" charset="0"/>
              </a:rPr>
              <a:t> 45000 نسمة </a:t>
            </a:r>
            <a:r>
              <a:rPr lang="ar-SA" sz="3600" b="1" dirty="0" smtClean="0">
                <a:solidFill>
                  <a:schemeClr val="bg1"/>
                </a:solidFill>
                <a:latin typeface="Times New Roman" pitchFamily="18" charset="0"/>
              </a:rPr>
              <a:t>تقريبًا</a:t>
            </a:r>
            <a:r>
              <a:rPr lang="ar-SA" sz="3600" b="1" dirty="0">
                <a:solidFill>
                  <a:schemeClr val="bg1"/>
                </a:solidFill>
                <a:latin typeface="Times New Roman" pitchFamily="18" charset="0"/>
              </a:rPr>
              <a:t>.</a:t>
            </a:r>
            <a:endParaRPr lang="en-US" sz="3600" dirty="0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ar-SA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ar-EG">
              <a:latin typeface="Calibri" pitchFamily="34" charset="0"/>
            </a:endParaRPr>
          </a:p>
        </p:txBody>
      </p:sp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1476375" y="1590675"/>
          <a:ext cx="7199313" cy="4286250"/>
        </p:xfrm>
        <a:graphic>
          <a:graphicData uri="http://schemas.openxmlformats.org/presentationml/2006/ole">
            <p:oleObj spid="_x0000_s22531" name="مخطط" r:id="rId6" imgW="3848061" imgH="2286013" progId="MSGraph.Chart.8">
              <p:embed/>
            </p:oleObj>
          </a:graphicData>
        </a:graphic>
      </p:graphicFrame>
    </p:spTree>
  </p:cSld>
  <p:clrMapOvr>
    <a:masterClrMapping/>
  </p:clrMapOvr>
  <p:transition>
    <p:pull dir="r"/>
    <p:sndAc>
      <p:stSnd>
        <p:snd r:embed="rId3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عدد سكان محافظة حقل أقل م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كعب 1"/>
          <p:cNvSpPr/>
          <p:nvPr/>
        </p:nvSpPr>
        <p:spPr>
          <a:xfrm>
            <a:off x="428596" y="1143009"/>
            <a:ext cx="8286808" cy="3714751"/>
          </a:xfrm>
          <a:prstGeom prst="cube">
            <a:avLst>
              <a:gd name="adj" fmla="val 6951"/>
            </a:avLst>
          </a:prstGeom>
          <a:gradFill flip="none" rotWithShape="1">
            <a:gsLst>
              <a:gs pos="8000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FFFF00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3600" dirty="0"/>
          </a:p>
        </p:txBody>
      </p:sp>
      <p:sp>
        <p:nvSpPr>
          <p:cNvPr id="3" name="مستطيل 2"/>
          <p:cNvSpPr/>
          <p:nvPr/>
        </p:nvSpPr>
        <p:spPr>
          <a:xfrm>
            <a:off x="500063" y="1382713"/>
            <a:ext cx="7789862" cy="30464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/>
              <a:t>4)</a:t>
            </a:r>
            <a:r>
              <a:rPr lang="ar-EG" sz="4800" b="1" dirty="0"/>
              <a:t> ك</a:t>
            </a:r>
            <a:r>
              <a:rPr lang="ar-SA" sz="4800" b="1" dirty="0"/>
              <a:t>واكب:</a:t>
            </a:r>
          </a:p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b="1" dirty="0"/>
              <a:t>مثل بالأعمدة بيانات الجدول أدناه، وبين كيف يمكنك المقارنة بين عدد أقمار </a:t>
            </a:r>
            <a:r>
              <a:rPr lang="ar-EG" sz="4800" b="1" dirty="0"/>
              <a:t>المشتري</a:t>
            </a:r>
            <a:r>
              <a:rPr lang="ar-SA" sz="4800" b="1" dirty="0"/>
              <a:t> وعدد أقمار </a:t>
            </a:r>
            <a:r>
              <a:rPr lang="ar-SA" sz="4800" b="1" dirty="0" smtClean="0"/>
              <a:t>نبتون</a:t>
            </a:r>
            <a:r>
              <a:rPr lang="ar-EG" sz="4800" b="1" dirty="0" smtClean="0"/>
              <a:t>؟</a:t>
            </a:r>
            <a:endParaRPr lang="en-US" sz="4800" b="1" dirty="0"/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TAR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كواكب مثل بالأعمدة بيانات الجدو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/>
          <p:cNvGraphicFramePr>
            <a:graphicFrameLocks noGrp="1"/>
          </p:cNvGraphicFramePr>
          <p:nvPr/>
        </p:nvGraphicFramePr>
        <p:xfrm>
          <a:off x="1428675" y="785813"/>
          <a:ext cx="6143700" cy="5047488"/>
        </p:xfrm>
        <a:graphic>
          <a:graphicData uri="http://schemas.openxmlformats.org/drawingml/2006/table">
            <a:tbl>
              <a:tblPr rtl="1"/>
              <a:tblGrid>
                <a:gridCol w="2062190"/>
                <a:gridCol w="4081510"/>
              </a:tblGrid>
              <a:tr h="612326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FFFFCC">
                            <a:shade val="30000"/>
                            <a:satMod val="115000"/>
                          </a:srgbClr>
                        </a:gs>
                        <a:gs pos="50000">
                          <a:srgbClr val="FFFFCC">
                            <a:shade val="67500"/>
                            <a:satMod val="115000"/>
                          </a:srgbClr>
                        </a:gs>
                        <a:gs pos="100000">
                          <a:srgbClr val="FFFF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EG"/>
                    </a:p>
                  </a:txBody>
                  <a:tcPr/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1232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3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0757" marR="6075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مستطيل 2"/>
          <p:cNvSpPr>
            <a:spLocks noChangeArrowheads="1"/>
          </p:cNvSpPr>
          <p:nvPr/>
        </p:nvSpPr>
        <p:spPr bwMode="auto">
          <a:xfrm>
            <a:off x="2928938" y="844550"/>
            <a:ext cx="3236912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28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الأقمار لبعض الكواكب</a:t>
            </a:r>
            <a:endParaRPr lang="en-US" sz="28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مستطيل 3"/>
          <p:cNvSpPr>
            <a:spLocks noChangeArrowheads="1"/>
          </p:cNvSpPr>
          <p:nvPr/>
        </p:nvSpPr>
        <p:spPr bwMode="auto">
          <a:xfrm>
            <a:off x="5680075" y="1428750"/>
            <a:ext cx="111760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الكوكب</a:t>
            </a:r>
            <a:endParaRPr lang="en-US" sz="320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5" name="مستطيل 4"/>
          <p:cNvSpPr>
            <a:spLocks noChangeArrowheads="1"/>
          </p:cNvSpPr>
          <p:nvPr/>
        </p:nvSpPr>
        <p:spPr bwMode="auto">
          <a:xfrm>
            <a:off x="5500688" y="2071688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الأرض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مستطيل 5"/>
          <p:cNvSpPr>
            <a:spLocks noChangeArrowheads="1"/>
          </p:cNvSpPr>
          <p:nvPr/>
        </p:nvSpPr>
        <p:spPr bwMode="auto">
          <a:xfrm>
            <a:off x="5500688" y="2701925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المريخ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" name="مستطيل 6"/>
          <p:cNvSpPr>
            <a:spLocks noChangeArrowheads="1"/>
          </p:cNvSpPr>
          <p:nvPr/>
        </p:nvSpPr>
        <p:spPr bwMode="auto">
          <a:xfrm>
            <a:off x="5500688" y="3357563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نبتون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8" name="مستطيل 7"/>
          <p:cNvSpPr>
            <a:spLocks noChangeArrowheads="1"/>
          </p:cNvSpPr>
          <p:nvPr/>
        </p:nvSpPr>
        <p:spPr bwMode="auto">
          <a:xfrm>
            <a:off x="1428750" y="1408113"/>
            <a:ext cx="4071938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0000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عدد الأقمار</a:t>
            </a:r>
            <a:endParaRPr lang="en-US" sz="3200" dirty="0">
              <a:solidFill>
                <a:srgbClr val="0000FF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9" name="مستطيل 8"/>
          <p:cNvSpPr>
            <a:spLocks noChangeArrowheads="1"/>
          </p:cNvSpPr>
          <p:nvPr/>
        </p:nvSpPr>
        <p:spPr bwMode="auto">
          <a:xfrm>
            <a:off x="2408238" y="2071688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مستطيل 9"/>
          <p:cNvSpPr>
            <a:spLocks noChangeArrowheads="1"/>
          </p:cNvSpPr>
          <p:nvPr/>
        </p:nvSpPr>
        <p:spPr bwMode="auto">
          <a:xfrm>
            <a:off x="2441575" y="2714625"/>
            <a:ext cx="13398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مستطيل 10"/>
          <p:cNvSpPr>
            <a:spLocks noChangeArrowheads="1"/>
          </p:cNvSpPr>
          <p:nvPr/>
        </p:nvSpPr>
        <p:spPr bwMode="auto">
          <a:xfrm>
            <a:off x="2428875" y="33575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13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2" name="مستطيل 11"/>
          <p:cNvSpPr>
            <a:spLocks noChangeArrowheads="1"/>
          </p:cNvSpPr>
          <p:nvPr/>
        </p:nvSpPr>
        <p:spPr bwMode="auto">
          <a:xfrm>
            <a:off x="5500688" y="3929063"/>
            <a:ext cx="2071687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أورانوس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مستطيل 12"/>
          <p:cNvSpPr>
            <a:spLocks noChangeArrowheads="1"/>
          </p:cNvSpPr>
          <p:nvPr/>
        </p:nvSpPr>
        <p:spPr bwMode="auto">
          <a:xfrm>
            <a:off x="2428875" y="3929063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27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4" name="مستطيل 13"/>
          <p:cNvSpPr>
            <a:spLocks noChangeArrowheads="1"/>
          </p:cNvSpPr>
          <p:nvPr/>
        </p:nvSpPr>
        <p:spPr bwMode="auto">
          <a:xfrm>
            <a:off x="5500688" y="4572000"/>
            <a:ext cx="2071687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زحل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5" name="مستطيل 14"/>
          <p:cNvSpPr>
            <a:spLocks noChangeArrowheads="1"/>
          </p:cNvSpPr>
          <p:nvPr/>
        </p:nvSpPr>
        <p:spPr bwMode="auto">
          <a:xfrm>
            <a:off x="2428875" y="4572000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47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مستطيل 15"/>
          <p:cNvSpPr>
            <a:spLocks noChangeArrowheads="1"/>
          </p:cNvSpPr>
          <p:nvPr/>
        </p:nvSpPr>
        <p:spPr bwMode="auto">
          <a:xfrm>
            <a:off x="5500688" y="5214938"/>
            <a:ext cx="207168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المشتري</a:t>
            </a:r>
            <a:endParaRPr lang="en-US" sz="3200" dirty="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مستطيل 16"/>
          <p:cNvSpPr>
            <a:spLocks noChangeArrowheads="1"/>
          </p:cNvSpPr>
          <p:nvPr/>
        </p:nvSpPr>
        <p:spPr bwMode="auto">
          <a:xfrm>
            <a:off x="2428875" y="5214938"/>
            <a:ext cx="133826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ar-EG" sz="3200" b="1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63</a:t>
            </a:r>
            <a:endParaRPr lang="en-US" sz="3200">
              <a:solidFill>
                <a:srgbClr val="C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1037 - slap w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240 - button 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عدد الأقمار لبعض الكواك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الكوك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عدد الأقما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الأرض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المريخ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نبتو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13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أورانو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27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زح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47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المشتري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63 ش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1051</Words>
  <Application>Microsoft Office PowerPoint</Application>
  <PresentationFormat>عرض على الشاشة (3:4)‏</PresentationFormat>
  <Paragraphs>264</Paragraphs>
  <Slides>41</Slides>
  <Notes>0</Notes>
  <HiddenSlides>0</HiddenSlides>
  <MMClips>0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3" baseType="lpstr">
      <vt:lpstr>سمة Office</vt:lpstr>
      <vt:lpstr>مخطط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الرياضيات الصف السادس الابتدائي الفصل الدراسي الاول الفصل الثاني</dc:title>
  <dc:subject>تابع 2-2 التمثيل بالأعمدة وبالخطوط</dc:subject>
  <dc:creator>أ / بندر الحازمي</dc:creator>
  <cp:keywords>حقيبة انجاز المعلم والمعلمة</cp:keywords>
  <cp:lastModifiedBy>Dell</cp:lastModifiedBy>
  <cp:revision>314</cp:revision>
  <dcterms:created xsi:type="dcterms:W3CDTF">2015-08-15T11:59:42Z</dcterms:created>
  <dcterms:modified xsi:type="dcterms:W3CDTF">2017-09-15T19:50:03Z</dcterms:modified>
</cp:coreProperties>
</file>