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68" r:id="rId9"/>
    <p:sldId id="259" r:id="rId10"/>
    <p:sldId id="260" r:id="rId11"/>
    <p:sldId id="261" r:id="rId12"/>
    <p:sldId id="266" r:id="rId13"/>
    <p:sldId id="267" r:id="rId14"/>
  </p:sldIdLst>
  <p:sldSz cx="9144000" cy="6858000" type="screen4x3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8" d="100"/>
          <a:sy n="58" d="100"/>
        </p:scale>
        <p:origin x="7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472601-8E51-4A5D-A84E-5957CD6853B2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C69F8F-2627-43D5-9F3E-C6A93F030B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92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4B6EF-5E8C-4497-903B-FF9F2721181A}" type="slidenum">
              <a:rPr lang="ar-SA" smtClean="0">
                <a:solidFill>
                  <a:prstClr val="black"/>
                </a:solidFill>
              </a:rPr>
              <a:pPr/>
              <a:t>10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4B6EF-5E8C-4497-903B-FF9F2721181A}" type="slidenum">
              <a:rPr lang="ar-SA" smtClean="0">
                <a:solidFill>
                  <a:prstClr val="black"/>
                </a:solidFill>
              </a:rPr>
              <a:pPr/>
              <a:t>11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057400" cy="26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10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تقدير نواتج الجمع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143000" y="762000"/>
            <a:ext cx="7086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التقدير : </a:t>
            </a:r>
            <a:r>
              <a:rPr lang="ar-SA" sz="2400" b="1" dirty="0" smtClean="0">
                <a:solidFill>
                  <a:prstClr val="black"/>
                </a:solidFill>
              </a:rPr>
              <a:t>أي إيجاد جوابا قريبا من الجواب الدقيق ، ويمكننا أن نستعمل التقريب لأقدر الجواب .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667000" y="2209800"/>
            <a:ext cx="5638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عمل طلاب مدرسة معرضا فنيا ، وكان عدد الزائرين كما هو مبين في اللوحة . كم شخصا تقريبا زار المعرض خلال اليومين ؟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5" name="مخطط انسيابي: محطة طرفية 14"/>
          <p:cNvSpPr/>
          <p:nvPr/>
        </p:nvSpPr>
        <p:spPr>
          <a:xfrm>
            <a:off x="6348005" y="1676400"/>
            <a:ext cx="1828800" cy="457200"/>
          </a:xfrm>
          <a:prstGeom prst="flowChartTermina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مثال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838200" y="3505200"/>
            <a:ext cx="7467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أقدر كم شخصا زار المعرض الفني يومي الثلاثاء والأربعاء ؟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782568" y="4038600"/>
            <a:ext cx="45232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1 : </a:t>
            </a:r>
            <a:r>
              <a:rPr lang="ar-SA" sz="2400" b="1" dirty="0" smtClean="0">
                <a:solidFill>
                  <a:prstClr val="black"/>
                </a:solidFill>
              </a:rPr>
              <a:t>أقرب كل عدد إلي أقرب عشرة .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7620000" y="4503003"/>
            <a:ext cx="685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47 </a:t>
            </a:r>
          </a:p>
          <a:p>
            <a:r>
              <a:rPr lang="ar-SA" sz="2400" b="1" dirty="0" smtClean="0">
                <a:solidFill>
                  <a:srgbClr val="0070C0"/>
                </a:solidFill>
              </a:rPr>
              <a:t>34</a:t>
            </a:r>
            <a:endParaRPr lang="ar-SA" sz="2400" b="1" dirty="0" smtClean="0">
              <a:solidFill>
                <a:prstClr val="black"/>
              </a:solidFill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6781800" y="4724400"/>
            <a:ext cx="9906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6781800" y="5105400"/>
            <a:ext cx="9906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مستطيل مستدير الزوايا 19"/>
          <p:cNvSpPr/>
          <p:nvPr/>
        </p:nvSpPr>
        <p:spPr>
          <a:xfrm>
            <a:off x="4381500" y="4594608"/>
            <a:ext cx="2400300" cy="739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prstClr val="black"/>
                </a:solidFill>
              </a:rPr>
              <a:t>أقرب العدد 47 إلي 50 </a:t>
            </a:r>
          </a:p>
          <a:p>
            <a:pPr algn="ctr"/>
            <a:r>
              <a:rPr lang="ar-SA" sz="2000" b="1" dirty="0" smtClean="0">
                <a:solidFill>
                  <a:prstClr val="black"/>
                </a:solidFill>
              </a:rPr>
              <a:t>أقرب العدد 34 إلي 30 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91184" y="4038600"/>
            <a:ext cx="2261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2 : </a:t>
            </a:r>
            <a:r>
              <a:rPr lang="ar-SA" sz="2400" b="1" dirty="0" smtClean="0">
                <a:solidFill>
                  <a:prstClr val="black"/>
                </a:solidFill>
              </a:rPr>
              <a:t>أجمع .</a:t>
            </a: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3657600" y="4038600"/>
            <a:ext cx="0" cy="1676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2286000" y="4343400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47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+ 34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cxnSp>
        <p:nvCxnSpPr>
          <p:cNvPr id="32" name="رابط كسهم مستقيم 31"/>
          <p:cNvCxnSpPr/>
          <p:nvPr/>
        </p:nvCxnSpPr>
        <p:spPr>
          <a:xfrm flipH="1">
            <a:off x="2057400" y="4572000"/>
            <a:ext cx="609600" cy="2260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>
            <a:off x="2057400" y="4953000"/>
            <a:ext cx="609600" cy="2260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990600" y="4362271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50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+ 30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838200" y="5334000"/>
            <a:ext cx="1295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80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1790700" y="5786735"/>
            <a:ext cx="60853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إذن 80 شخصا تقريبا زاروا المعرض الفني في اليومين .</a:t>
            </a:r>
          </a:p>
        </p:txBody>
      </p:sp>
      <p:sp>
        <p:nvSpPr>
          <p:cNvPr id="25" name="Teardrop 8"/>
          <p:cNvSpPr/>
          <p:nvPr/>
        </p:nvSpPr>
        <p:spPr>
          <a:xfrm>
            <a:off x="0" y="949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2" grpId="0"/>
      <p:bldP spid="15" grpId="0" animBg="1"/>
      <p:bldP spid="16" grpId="0"/>
      <p:bldP spid="17" grpId="0"/>
      <p:bldP spid="18" grpId="0"/>
      <p:bldP spid="20" grpId="0" animBg="1"/>
      <p:bldP spid="24" grpId="0"/>
      <p:bldP spid="29" grpId="0"/>
      <p:bldP spid="35" grpId="0"/>
      <p:bldP spid="31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تقدير نواتج الجمع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905000" y="833735"/>
            <a:ext cx="632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أقدر ناتج الجمع باستعمال الأعداد المتناغمة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270604" y="1295400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18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734062" y="1296911"/>
            <a:ext cx="15717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33+ 37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554267" y="1307091"/>
            <a:ext cx="2456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30+ 40= 70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402137" y="1295400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19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865595" y="1296911"/>
            <a:ext cx="15717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80 + 89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85800" y="1307091"/>
            <a:ext cx="2456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80 + 90 = 170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288337" y="1827289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20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751795" y="1828800"/>
            <a:ext cx="15717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48+ 29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572000" y="1838980"/>
            <a:ext cx="2456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50 + 30 = 80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914400" y="2438400"/>
            <a:ext cx="737071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8262184" y="2599469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21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652545" y="2600980"/>
            <a:ext cx="364483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أقدر كم متسابقا اشترك في المهرجان الرياضي الصيفي ؟ </a:t>
            </a:r>
            <a:endParaRPr lang="ar-SA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505200"/>
            <a:ext cx="28575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ربع نص 22"/>
          <p:cNvSpPr txBox="1"/>
          <p:nvPr/>
        </p:nvSpPr>
        <p:spPr>
          <a:xfrm>
            <a:off x="5437584" y="5739825"/>
            <a:ext cx="26628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80+50=130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4299784" y="2590800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22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98566" y="2514600"/>
            <a:ext cx="3644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ما التقدير المعقول لعدد الذين حضروا لمشاهدة المعرض الفني ؟ 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77491"/>
            <a:ext cx="3635791" cy="208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مربع نص 25"/>
          <p:cNvSpPr txBox="1"/>
          <p:nvPr/>
        </p:nvSpPr>
        <p:spPr>
          <a:xfrm>
            <a:off x="1166796" y="5638800"/>
            <a:ext cx="27083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60+90= 150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7" name="Teardrop 8"/>
          <p:cNvSpPr/>
          <p:nvPr/>
        </p:nvSpPr>
        <p:spPr>
          <a:xfrm>
            <a:off x="0" y="949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تقدير نواتج الجمع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534400" y="914400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23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534400" y="2213429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24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8458200" y="4267200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25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7" name="Teardrop 8"/>
          <p:cNvSpPr/>
          <p:nvPr/>
        </p:nvSpPr>
        <p:spPr>
          <a:xfrm>
            <a:off x="0" y="949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00" y="885825"/>
            <a:ext cx="4572025" cy="67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276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7432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50006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4724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01" y="2971800"/>
            <a:ext cx="189154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تدريب على اختبار 1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8229600" y="9906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26</a:t>
            </a:r>
            <a:endParaRPr lang="ar-SA" dirty="0"/>
          </a:p>
        </p:txBody>
      </p:sp>
      <p:sp>
        <p:nvSpPr>
          <p:cNvPr id="23" name="شكل بيضاوي 22"/>
          <p:cNvSpPr/>
          <p:nvPr/>
        </p:nvSpPr>
        <p:spPr>
          <a:xfrm>
            <a:off x="8208266" y="32766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26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1066800" y="762000"/>
            <a:ext cx="7086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أقدر ناتج الجمع 21+ 47 باستعمال  التقريب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295400"/>
            <a:ext cx="8572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533400" y="3429000"/>
            <a:ext cx="7543800" cy="13715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 لدى سعيد 4 أحواض يريد زراعتها بالورد ،بحيث يزرع  في كل منها 11 وردة ، أقدر كم وردة علي سعيد شراؤها لزراعة الأحواض الأربعة؟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2998"/>
            <a:ext cx="638175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010400" y="1295400"/>
            <a:ext cx="1143753" cy="566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1129774" y="5410200"/>
            <a:ext cx="1842026" cy="566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84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23" grpId="0" animBg="1"/>
      <p:bldP spid="2" grpId="0" animBg="1"/>
      <p:bldP spid="14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المراجعة التراكمية الفصل (2 -1)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8229600" y="17526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28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762000" y="914400"/>
            <a:ext cx="7772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00B0F0"/>
                </a:solidFill>
              </a:rPr>
              <a:t> الجبر : اكتب العدد المناسب      في وأحدد الخاصية:</a:t>
            </a:r>
            <a:endParaRPr lang="ar-SA" sz="2800" b="1" dirty="0">
              <a:solidFill>
                <a:srgbClr val="00B0F0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5334000" y="17526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29</a:t>
            </a:r>
            <a:endParaRPr lang="ar-SA" dirty="0"/>
          </a:p>
        </p:txBody>
      </p:sp>
      <p:sp>
        <p:nvSpPr>
          <p:cNvPr id="25" name="شكل بيضاوي 24"/>
          <p:cNvSpPr/>
          <p:nvPr/>
        </p:nvSpPr>
        <p:spPr>
          <a:xfrm>
            <a:off x="2590800" y="16764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30</a:t>
            </a:r>
            <a:endParaRPr lang="ar-SA" dirty="0"/>
          </a:p>
        </p:txBody>
      </p:sp>
      <p:sp>
        <p:nvSpPr>
          <p:cNvPr id="29" name="شكل بيضاوي 28"/>
          <p:cNvSpPr/>
          <p:nvPr/>
        </p:nvSpPr>
        <p:spPr>
          <a:xfrm>
            <a:off x="8305800" y="35052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31</a:t>
            </a:r>
            <a:endParaRPr lang="ar-SA" dirty="0"/>
          </a:p>
        </p:txBody>
      </p:sp>
      <p:sp>
        <p:nvSpPr>
          <p:cNvPr id="30" name="مستطيل 29"/>
          <p:cNvSpPr/>
          <p:nvPr/>
        </p:nvSpPr>
        <p:spPr>
          <a:xfrm>
            <a:off x="1320256" y="3537204"/>
            <a:ext cx="6875816" cy="2025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00B0F0"/>
                </a:solidFill>
              </a:rPr>
              <a:t> قياس :في الصباح احد الايام قطع احمد  مسافة 7 كم من بيته إلى مركز تجاري ، ثم قطع  مسافة 16 كم أخري إلى مكان عمله  ، وفي نهاية اليوم عاد  من مكان عمله إلي المنزل. من الطريق نفسها </a:t>
            </a:r>
            <a:r>
              <a:rPr lang="ar-SA" sz="2800" b="1" dirty="0" err="1" smtClean="0">
                <a:solidFill>
                  <a:srgbClr val="00B0F0"/>
                </a:solidFill>
              </a:rPr>
              <a:t>التى</a:t>
            </a:r>
            <a:r>
              <a:rPr lang="ar-SA" sz="2800" b="1" dirty="0" smtClean="0">
                <a:solidFill>
                  <a:srgbClr val="00B0F0"/>
                </a:solidFill>
              </a:rPr>
              <a:t> سلكها صباحاً ، أحدد كم كيلومتراً قطع أحمد ذهاباً وإياباً في ذلك اليوم؟</a:t>
            </a:r>
            <a:endParaRPr lang="ar-SA" sz="28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16794" cy="4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92" y="1777012"/>
            <a:ext cx="1581783" cy="3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18" y="2446230"/>
            <a:ext cx="1581782" cy="44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00" y="1828800"/>
            <a:ext cx="1400200" cy="4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2208"/>
            <a:ext cx="1295400" cy="40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362200"/>
            <a:ext cx="1181100" cy="4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ستطيل 18"/>
          <p:cNvSpPr/>
          <p:nvPr/>
        </p:nvSpPr>
        <p:spPr>
          <a:xfrm>
            <a:off x="6248400" y="1676400"/>
            <a:ext cx="791766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18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مستطيل 18"/>
          <p:cNvSpPr/>
          <p:nvPr/>
        </p:nvSpPr>
        <p:spPr>
          <a:xfrm>
            <a:off x="7543800" y="2352675"/>
            <a:ext cx="791766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8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3" name="مستطيل 18"/>
          <p:cNvSpPr/>
          <p:nvPr/>
        </p:nvSpPr>
        <p:spPr>
          <a:xfrm>
            <a:off x="4191000" y="1676400"/>
            <a:ext cx="791766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1" name="مستطيل 18"/>
          <p:cNvSpPr/>
          <p:nvPr/>
        </p:nvSpPr>
        <p:spPr>
          <a:xfrm>
            <a:off x="1371600" y="1658368"/>
            <a:ext cx="791766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7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2" name="مستطيل 18"/>
          <p:cNvSpPr/>
          <p:nvPr/>
        </p:nvSpPr>
        <p:spPr>
          <a:xfrm>
            <a:off x="1303734" y="2205037"/>
            <a:ext cx="791766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9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3" name="مستطيل 18"/>
          <p:cNvSpPr/>
          <p:nvPr/>
        </p:nvSpPr>
        <p:spPr>
          <a:xfrm>
            <a:off x="4605920" y="5629275"/>
            <a:ext cx="791766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46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22" grpId="0" animBg="1"/>
      <p:bldP spid="25" grpId="0" animBg="1"/>
      <p:bldP spid="29" grpId="0" animBg="1"/>
      <p:bldP spid="30" grpId="0" animBg="1"/>
      <p:bldP spid="18" grpId="0"/>
      <p:bldP spid="21" grpId="0"/>
      <p:bldP spid="23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تقدير نواتج الجمع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143000" y="762000"/>
            <a:ext cx="7086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الأعداد المتناغمة : </a:t>
            </a:r>
            <a:r>
              <a:rPr lang="ar-SA" sz="2400" b="1" dirty="0" smtClean="0">
                <a:solidFill>
                  <a:prstClr val="black"/>
                </a:solidFill>
              </a:rPr>
              <a:t>هي الأعداد التي يسهل التعامل معها عند جمعها .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0" name="مخطط انسيابي: محطة طرفية 9"/>
          <p:cNvSpPr/>
          <p:nvPr/>
        </p:nvSpPr>
        <p:spPr>
          <a:xfrm>
            <a:off x="6348005" y="1219200"/>
            <a:ext cx="1828800" cy="457200"/>
          </a:xfrm>
          <a:prstGeom prst="flowChartTermina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مثال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791200" y="1781629"/>
            <a:ext cx="2133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أقدر 12 + 39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524000" y="2304849"/>
            <a:ext cx="6696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بما أن الأعداد التي آحادها صفر يسهل جمعها ، فإن :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309792" y="2981980"/>
            <a:ext cx="843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12</a:t>
            </a:r>
            <a:endParaRPr lang="ar-SA" sz="3200" b="1" dirty="0">
              <a:solidFill>
                <a:prstClr val="black"/>
              </a:solidFill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 flipH="1" flipV="1">
            <a:off x="6409692" y="3274367"/>
            <a:ext cx="1057908" cy="41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5486400" y="2996625"/>
            <a:ext cx="843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10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309792" y="3439180"/>
            <a:ext cx="843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39</a:t>
            </a:r>
            <a:endParaRPr lang="ar-SA" sz="3200" b="1" dirty="0">
              <a:solidFill>
                <a:prstClr val="black"/>
              </a:solidFill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 flipV="1">
            <a:off x="6409692" y="3731567"/>
            <a:ext cx="1057908" cy="41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5486400" y="3453825"/>
            <a:ext cx="843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40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928926" y="4223146"/>
            <a:ext cx="3724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إذن ، 10 + 40 = 50 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357682" y="5357049"/>
            <a:ext cx="53485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أي أن 12 + 39 يساوي 50 تقريبا .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3" name="Teardrop 8"/>
          <p:cNvSpPr/>
          <p:nvPr/>
        </p:nvSpPr>
        <p:spPr>
          <a:xfrm>
            <a:off x="0" y="949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2" grpId="0"/>
      <p:bldP spid="13" grpId="0"/>
      <p:bldP spid="14" grpId="0"/>
      <p:bldP spid="17" grpId="0"/>
      <p:bldP spid="18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تقدير نواتج الجمع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ardrop 8"/>
          <p:cNvSpPr/>
          <p:nvPr/>
        </p:nvSpPr>
        <p:spPr>
          <a:xfrm>
            <a:off x="0" y="949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6198"/>
            <a:ext cx="4637380" cy="63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1" y="1066198"/>
            <a:ext cx="3009452" cy="6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964" y="1816278"/>
            <a:ext cx="628013" cy="62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00" y="1806583"/>
            <a:ext cx="7333583" cy="121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32245"/>
            <a:ext cx="6515762" cy="161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82" y="4861421"/>
            <a:ext cx="4140518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4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تقدير نواتج الجمع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ardrop 8"/>
          <p:cNvSpPr/>
          <p:nvPr/>
        </p:nvSpPr>
        <p:spPr>
          <a:xfrm>
            <a:off x="0" y="949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856886" cy="71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66998"/>
            <a:ext cx="2184711" cy="55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00" y="1853946"/>
            <a:ext cx="4269784" cy="71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483" y="2585121"/>
            <a:ext cx="628013" cy="6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28484"/>
            <a:ext cx="2194477" cy="8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64" y="2905052"/>
            <a:ext cx="4188871" cy="305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7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تقدير نواتج الجمع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ardrop 8"/>
          <p:cNvSpPr/>
          <p:nvPr/>
        </p:nvSpPr>
        <p:spPr>
          <a:xfrm>
            <a:off x="0" y="949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537955" cy="269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4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تقدير نواتج الجمع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ardrop 8"/>
          <p:cNvSpPr/>
          <p:nvPr/>
        </p:nvSpPr>
        <p:spPr>
          <a:xfrm>
            <a:off x="0" y="949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51" y="1078003"/>
            <a:ext cx="603235" cy="59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00" y="971588"/>
            <a:ext cx="2105451" cy="8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63" y="1268760"/>
            <a:ext cx="4412378" cy="485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12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تقدير نواتج الجمع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أتأكد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85800" y="791028"/>
            <a:ext cx="632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أقدر ناتج الجمع باستعمال التقريب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305800" y="1299029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1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045379" y="1299029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31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+ 57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943600" y="1295400"/>
            <a:ext cx="11308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 30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+ 60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ــــــــــ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 90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5791200" y="1299029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2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530779" y="1299029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38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+ 59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429000" y="1295400"/>
            <a:ext cx="11308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 40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+ 60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ــــــــــ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 100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048000" y="1299029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3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787579" y="1299029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35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+ 28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85800" y="1295400"/>
            <a:ext cx="11308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 40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+ 30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ــــــــــ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 70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flipH="1">
            <a:off x="914400" y="2895600"/>
            <a:ext cx="737071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1905000" y="2895600"/>
            <a:ext cx="632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أقدر ناتج الجمع باستعمال الأعداد المتناغمة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305800" y="3432629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4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734062" y="3352800"/>
            <a:ext cx="15717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43 + 56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554267" y="3362980"/>
            <a:ext cx="2456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50+ 50= 100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4429397" y="3429000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5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847863" y="3352800"/>
            <a:ext cx="15717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91+ 94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05560" y="3515380"/>
            <a:ext cx="2771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100+ 100= 200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315597" y="3966029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6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43859" y="3886200"/>
            <a:ext cx="15717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52+ 17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564064" y="3896380"/>
            <a:ext cx="2456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50+ 50 = 100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 flipH="1">
            <a:off x="914400" y="4572000"/>
            <a:ext cx="737071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مستطيل مستدير الزوايا 35"/>
          <p:cNvSpPr/>
          <p:nvPr/>
        </p:nvSpPr>
        <p:spPr>
          <a:xfrm>
            <a:off x="8305800" y="4724400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7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85800" y="4702314"/>
            <a:ext cx="74903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نظمت المدرسة زيارتين لمدينة الألعاب ، فإذا شارك في الزيارة الأولي 53 طالبا ، وفي الزيارة الثانية 45 طالبا . أقدر مجموع الطلاب المشاركين في الزيارتين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4038600" y="5648980"/>
            <a:ext cx="2456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50+ 50 = 100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8" name="Teardrop 8"/>
          <p:cNvSpPr/>
          <p:nvPr/>
        </p:nvSpPr>
        <p:spPr>
          <a:xfrm>
            <a:off x="0" y="949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55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7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3" grpId="0" animBg="1"/>
      <p:bldP spid="14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6" grpId="0" animBg="1"/>
      <p:bldP spid="2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مستدير الزوايا 35"/>
          <p:cNvSpPr/>
          <p:nvPr/>
        </p:nvSpPr>
        <p:spPr>
          <a:xfrm>
            <a:off x="8591600" y="642774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8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40" name="مربع نص 1"/>
          <p:cNvSpPr txBox="1"/>
          <p:nvPr/>
        </p:nvSpPr>
        <p:spPr>
          <a:xfrm>
            <a:off x="971600" y="620688"/>
            <a:ext cx="74903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أصف موقفًا من واقع الحياة يكون فيه استعمال التقدير لإيجاد المجموع طريقة غير مناسبة. </a:t>
            </a:r>
            <a:endParaRPr lang="ar-SA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13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تقدير نواتج الجمع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أتدرب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85800" y="791028"/>
            <a:ext cx="632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أقدر ناتج الجمع باستعمال التقريب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305800" y="1299029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9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045379" y="1299029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64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+ 34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943600" y="1295400"/>
            <a:ext cx="11308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 60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+ 30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ــــــــــ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 90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661588" y="1299029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10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530779" y="1299029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75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+ 11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429000" y="1295400"/>
            <a:ext cx="11308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 80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+ 10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ــــــــــ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 90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048000" y="1299029"/>
            <a:ext cx="533400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11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787579" y="1299029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56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+ 22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85800" y="1295400"/>
            <a:ext cx="11308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 60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+ 20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ــــــــــ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 80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270604" y="2894089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12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734062" y="2895600"/>
            <a:ext cx="15717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11+ 72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554267" y="2905780"/>
            <a:ext cx="2456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10+ 70= 80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4249737" y="2895600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13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713195" y="2897111"/>
            <a:ext cx="15717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49+ 20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33400" y="2907291"/>
            <a:ext cx="2456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50+ 20= 70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288337" y="3505200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14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751795" y="3506711"/>
            <a:ext cx="15717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18+ 41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572000" y="3516891"/>
            <a:ext cx="2456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20+ 40= 60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31" name="رابط مستقيم 30"/>
          <p:cNvCxnSpPr/>
          <p:nvPr/>
        </p:nvCxnSpPr>
        <p:spPr>
          <a:xfrm flipH="1">
            <a:off x="914400" y="4191000"/>
            <a:ext cx="737071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1905000" y="4191000"/>
            <a:ext cx="632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أقدر ناتج الجمع باستعمال الأعداد المتناغمة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8305800" y="5032829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15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121579" y="4728029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23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+ 28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019800" y="4724400"/>
            <a:ext cx="11308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 25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+ 25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ــــــــــ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 50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5791200" y="5032829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16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606979" y="4728029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94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+ 14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505200" y="4724400"/>
            <a:ext cx="11308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 100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+ 10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ــــــــــ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 110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2928184" y="5032829"/>
            <a:ext cx="500816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</a:rPr>
              <a:t>17</a:t>
            </a:r>
            <a:endParaRPr lang="ar-SA" sz="2000" dirty="0">
              <a:solidFill>
                <a:prstClr val="white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743963" y="4728029"/>
            <a:ext cx="1130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80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+ 15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42184" y="4724400"/>
            <a:ext cx="11308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 80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+ 20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ــــــــــ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 100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8" name="Teardrop 8"/>
          <p:cNvSpPr/>
          <p:nvPr/>
        </p:nvSpPr>
        <p:spPr>
          <a:xfrm>
            <a:off x="0" y="949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2" grpId="0"/>
      <p:bldP spid="33" grpId="0" animBg="1"/>
      <p:bldP spid="34" grpId="0"/>
      <p:bldP spid="35" grpId="0"/>
      <p:bldP spid="39" grpId="0" animBg="1"/>
      <p:bldP spid="40" grpId="0"/>
      <p:bldP spid="41" grpId="0"/>
      <p:bldP spid="42" grpId="0" animBg="1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670</Words>
  <Application>Microsoft Office PowerPoint</Application>
  <PresentationFormat>On-screen Show (4:3)</PresentationFormat>
  <Paragraphs>258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PT Bold Heading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Mostafa Hassan</cp:lastModifiedBy>
  <cp:revision>12</cp:revision>
  <dcterms:created xsi:type="dcterms:W3CDTF">2015-10-06T14:56:54Z</dcterms:created>
  <dcterms:modified xsi:type="dcterms:W3CDTF">2019-04-20T08:49:51Z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