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7" r:id="rId2"/>
    <p:sldId id="256" r:id="rId3"/>
    <p:sldId id="257" r:id="rId4"/>
    <p:sldId id="288" r:id="rId5"/>
    <p:sldId id="291" r:id="rId6"/>
    <p:sldId id="292" r:id="rId7"/>
    <p:sldId id="294" r:id="rId8"/>
    <p:sldId id="293" r:id="rId9"/>
    <p:sldId id="258" r:id="rId10"/>
    <p:sldId id="295" r:id="rId11"/>
    <p:sldId id="296" r:id="rId12"/>
    <p:sldId id="297" r:id="rId13"/>
    <p:sldId id="29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800080"/>
    <a:srgbClr val="00808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615" autoAdjust="0"/>
    <p:restoredTop sz="94677" autoAdjust="0"/>
  </p:normalViewPr>
  <p:slideViewPr>
    <p:cSldViewPr>
      <p:cViewPr varScale="1">
        <p:scale>
          <a:sx n="30" d="100"/>
          <a:sy n="30" d="100"/>
        </p:scale>
        <p:origin x="-78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C4CA5-87B5-4D41-842D-9CA2AD98222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D0BB-EE38-4E12-A240-5C17DE0F3B5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0AD1A-7840-4D49-A66E-3EFED93793E7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01C2A-35CA-4A54-BA1E-C5387EE288C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2F5E1-0EE4-471A-9626-B3DD5F84A52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5332-6D0C-4638-B2E2-DFEA570BAF8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633AC-B19A-433F-B9EF-FED8FD489C22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4A01-CFA5-42C2-A40D-2603BB9AA9F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1DB3B-7C64-4F53-A70A-5D18821C8F22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BA56-8FD2-421A-A429-CAE1A01BA03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51230-407E-42FC-BC57-8E2E3B268F3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16480-50BB-4799-9F73-F136E6E8B16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4430C-37B2-4366-B9AF-559C1EE2C515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E80B7-CF53-4C54-842E-79E1B25B541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358D-F607-4057-82AB-A26AE4604523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9853-C70D-45C0-A174-4C5DD6FA495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533CF-3B5D-4E7B-90C4-CDB4972D145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05E73-77EA-415A-BCD2-ED41B430DF8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807D-85FC-4385-B80B-D9D3892233A9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21E7A-EB11-46A5-90B6-304BAD784ED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F73F-6F3B-412F-9559-D93CEAEBCF0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1FBE6-938B-4FC2-B853-B382C342C19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fade/>
    <p:sndAc>
      <p:stSnd>
        <p:snd r:embed="rId1" name="1149 - suspense not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912656-C1D2-4F6B-9614-869D59DAAECA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602526-CC10-402A-99ED-8B38AA60C4E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  <p:sndAc>
      <p:stSnd>
        <p:snd r:embed="rId13" name="1149 - suspense notes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4.wav"/><Relationship Id="rId4" Type="http://schemas.openxmlformats.org/officeDocument/2006/relationships/audio" Target="../media/audio5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3" Type="http://schemas.openxmlformats.org/officeDocument/2006/relationships/audio" Target="../media/audio57.wav"/><Relationship Id="rId7" Type="http://schemas.openxmlformats.org/officeDocument/2006/relationships/audio" Target="../media/audio6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0.wav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64.wav"/><Relationship Id="rId7" Type="http://schemas.openxmlformats.org/officeDocument/2006/relationships/audio" Target="../media/audio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6.wav"/><Relationship Id="rId5" Type="http://schemas.openxmlformats.org/officeDocument/2006/relationships/audio" Target="../media/audio17.wav"/><Relationship Id="rId4" Type="http://schemas.openxmlformats.org/officeDocument/2006/relationships/audio" Target="../media/audio65.wav"/><Relationship Id="rId9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69.wav"/><Relationship Id="rId4" Type="http://schemas.openxmlformats.org/officeDocument/2006/relationships/audio" Target="../media/audio6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71.wav"/><Relationship Id="rId4" Type="http://schemas.openxmlformats.org/officeDocument/2006/relationships/audio" Target="../media/audio7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74.wav"/><Relationship Id="rId4" Type="http://schemas.openxmlformats.org/officeDocument/2006/relationships/audio" Target="../media/audio7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75.wav"/><Relationship Id="rId7" Type="http://schemas.openxmlformats.org/officeDocument/2006/relationships/audio" Target="../media/audio7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5" Type="http://schemas.openxmlformats.org/officeDocument/2006/relationships/audio" Target="../media/audio77.wav"/><Relationship Id="rId4" Type="http://schemas.openxmlformats.org/officeDocument/2006/relationships/audio" Target="../media/audio76.wav"/><Relationship Id="rId9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7" Type="http://schemas.openxmlformats.org/officeDocument/2006/relationships/image" Target="../media/image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audio" Target="../media/audio81.wav"/><Relationship Id="rId4" Type="http://schemas.openxmlformats.org/officeDocument/2006/relationships/audio" Target="../media/audio8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4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3" Type="http://schemas.openxmlformats.org/officeDocument/2006/relationships/audio" Target="../media/audio82.wav"/><Relationship Id="rId7" Type="http://schemas.openxmlformats.org/officeDocument/2006/relationships/audio" Target="../media/audio19.wav"/><Relationship Id="rId12" Type="http://schemas.openxmlformats.org/officeDocument/2006/relationships/image" Target="../media/image13.e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5.wav"/><Relationship Id="rId11" Type="http://schemas.openxmlformats.org/officeDocument/2006/relationships/image" Target="../media/image12.gif"/><Relationship Id="rId5" Type="http://schemas.openxmlformats.org/officeDocument/2006/relationships/audio" Target="../media/audio84.wav"/><Relationship Id="rId10" Type="http://schemas.openxmlformats.org/officeDocument/2006/relationships/image" Target="../media/image11.gif"/><Relationship Id="rId4" Type="http://schemas.openxmlformats.org/officeDocument/2006/relationships/audio" Target="../media/audio83.wav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84.wav"/><Relationship Id="rId7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8.wav"/><Relationship Id="rId5" Type="http://schemas.openxmlformats.org/officeDocument/2006/relationships/audio" Target="../media/audio19.wav"/><Relationship Id="rId10" Type="http://schemas.openxmlformats.org/officeDocument/2006/relationships/image" Target="../media/image14.emf"/><Relationship Id="rId4" Type="http://schemas.openxmlformats.org/officeDocument/2006/relationships/audio" Target="../media/audio87.wav"/><Relationship Id="rId9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84.wav"/><Relationship Id="rId7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0.wav"/><Relationship Id="rId5" Type="http://schemas.openxmlformats.org/officeDocument/2006/relationships/audio" Target="../media/audio19.wav"/><Relationship Id="rId10" Type="http://schemas.openxmlformats.org/officeDocument/2006/relationships/image" Target="../media/image15.emf"/><Relationship Id="rId4" Type="http://schemas.openxmlformats.org/officeDocument/2006/relationships/audio" Target="../media/audio89.wav"/><Relationship Id="rId9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8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93.wav"/><Relationship Id="rId5" Type="http://schemas.openxmlformats.org/officeDocument/2006/relationships/audio" Target="../media/audio92.wav"/><Relationship Id="rId4" Type="http://schemas.openxmlformats.org/officeDocument/2006/relationships/audio" Target="../media/audio9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7" Type="http://schemas.openxmlformats.org/officeDocument/2006/relationships/audio" Target="../media/audio9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7.wav"/><Relationship Id="rId5" Type="http://schemas.openxmlformats.org/officeDocument/2006/relationships/audio" Target="../media/audio96.wav"/><Relationship Id="rId4" Type="http://schemas.openxmlformats.org/officeDocument/2006/relationships/audio" Target="../media/audio9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5" Type="http://schemas.openxmlformats.org/officeDocument/2006/relationships/audio" Target="../media/audio100.wav"/><Relationship Id="rId4" Type="http://schemas.openxmlformats.org/officeDocument/2006/relationships/audio" Target="../media/audio99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4.wav"/><Relationship Id="rId5" Type="http://schemas.openxmlformats.org/officeDocument/2006/relationships/audio" Target="../media/audio103.wav"/><Relationship Id="rId4" Type="http://schemas.openxmlformats.org/officeDocument/2006/relationships/audio" Target="../media/audio10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6.wav"/><Relationship Id="rId5" Type="http://schemas.openxmlformats.org/officeDocument/2006/relationships/audio" Target="../media/audio103.wav"/><Relationship Id="rId4" Type="http://schemas.openxmlformats.org/officeDocument/2006/relationships/audio" Target="../media/audio10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2.wav"/><Relationship Id="rId5" Type="http://schemas.openxmlformats.org/officeDocument/2006/relationships/audio" Target="../media/audio111.wav"/><Relationship Id="rId4" Type="http://schemas.openxmlformats.org/officeDocument/2006/relationships/audio" Target="../media/audio1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8.wav"/><Relationship Id="rId3" Type="http://schemas.openxmlformats.org/officeDocument/2006/relationships/audio" Target="../media/audio113.wav"/><Relationship Id="rId7" Type="http://schemas.openxmlformats.org/officeDocument/2006/relationships/audio" Target="../media/audio1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6.wav"/><Relationship Id="rId5" Type="http://schemas.openxmlformats.org/officeDocument/2006/relationships/audio" Target="../media/audio115.wav"/><Relationship Id="rId4" Type="http://schemas.openxmlformats.org/officeDocument/2006/relationships/audio" Target="../media/audio114.wav"/><Relationship Id="rId9" Type="http://schemas.openxmlformats.org/officeDocument/2006/relationships/audio" Target="../media/audio11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audio" Target="../media/audio23.wav"/><Relationship Id="rId15" Type="http://schemas.openxmlformats.org/officeDocument/2006/relationships/audio" Target="../media/audio33.wav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1.wav"/><Relationship Id="rId4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5.wav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3" Type="http://schemas.openxmlformats.org/officeDocument/2006/relationships/audio" Target="../media/audio46.wav"/><Relationship Id="rId7" Type="http://schemas.openxmlformats.org/officeDocument/2006/relationships/audio" Target="../media/audio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9.wav"/><Relationship Id="rId5" Type="http://schemas.openxmlformats.org/officeDocument/2006/relationships/audio" Target="../media/audio48.wav"/><Relationship Id="rId4" Type="http://schemas.openxmlformats.org/officeDocument/2006/relationships/audio" Target="../media/audio4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3076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3079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77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الأنم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54075" y="2651879"/>
            <a:ext cx="75279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 يوجد </a:t>
            </a:r>
            <a: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  <a:t>مدرسة </a:t>
            </a: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ب</a:t>
            </a:r>
            <a: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  <a:t>ها 384 مقعدًا موزعين على 16 غرفة صفية بالتساوي</a:t>
            </a:r>
            <a:r>
              <a:rPr lang="ar-EG" sz="4400" dirty="0" err="1" smtClean="0">
                <a:solidFill>
                  <a:srgbClr val="0000CC"/>
                </a:solidFill>
                <a:latin typeface="Calibri" pitchFamily="34" charset="0"/>
              </a:rPr>
              <a:t>.</a:t>
            </a:r>
            <a:endParaRPr lang="ar-EG" sz="4400" dirty="0" smtClean="0">
              <a:solidFill>
                <a:srgbClr val="0000CC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 المطلوب مني معرفة عدد المقاعد في كل غرفة صفية.</a:t>
            </a:r>
            <a:endParaRPr lang="en-US" sz="44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429000" y="997803"/>
            <a:ext cx="5144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أفهم ما معطيات </a:t>
            </a:r>
            <a:r>
              <a:rPr lang="ar-EG" sz="4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المسألة:</a:t>
            </a:r>
            <a:endParaRPr lang="ar-EG" sz="4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فهم ما معطيات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وجد مدرسة بها 384 مقعداً موزع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مني معرفة عدد المقاع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38200" y="2871788"/>
            <a:ext cx="75279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 أستخدم </a:t>
            </a:r>
            <a:r>
              <a:rPr lang="ar-EG" sz="4400" dirty="0" err="1" smtClean="0">
                <a:solidFill>
                  <a:srgbClr val="0000CC"/>
                </a:solidFill>
                <a:latin typeface="Calibri" pitchFamily="34" charset="0"/>
              </a:rPr>
              <a:t>الحساب </a:t>
            </a: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(أقوم بقسمة عدد المقاعد الكلي في المدرسة على عدد الغرف الصفية</a:t>
            </a:r>
            <a:r>
              <a:rPr lang="ar-EG" sz="4400" dirty="0" err="1" smtClean="0">
                <a:solidFill>
                  <a:srgbClr val="0000CC"/>
                </a:solidFill>
                <a:latin typeface="Calibri" pitchFamily="34" charset="0"/>
              </a:rPr>
              <a:t>).</a:t>
            </a:r>
            <a:endParaRPr lang="ar-EG" sz="4400" dirty="0" smtClean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134658" y="1371600"/>
            <a:ext cx="1399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4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الحساب (أقوم بقسمة عدد المقاعد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591857" y="640378"/>
            <a:ext cx="94254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60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62000" y="1447800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 عدد المقاعد في كل غرفة صفية = 384 ÷ 16 = 24 مقعد</a:t>
            </a:r>
            <a:r>
              <a:rPr lang="ar-SA" sz="4000" dirty="0" smtClean="0">
                <a:solidFill>
                  <a:srgbClr val="0000CC"/>
                </a:solidFill>
                <a:latin typeface="Calibri" pitchFamily="34" charset="0"/>
              </a:rPr>
              <a:t>ً</a:t>
            </a:r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ا.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81000" y="3733800"/>
            <a:ext cx="8229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أقوم بضرب عدد المقاعد في عدد الغرف الصفية للحصول على العدد الكلي للمقاعد في المدرسة.</a:t>
            </a:r>
          </a:p>
          <a:p>
            <a:r>
              <a:rPr lang="ar-EG" sz="4000" dirty="0" err="1" smtClean="0">
                <a:solidFill>
                  <a:srgbClr val="0000CC"/>
                </a:solidFill>
                <a:latin typeface="Calibri" pitchFamily="34" charset="0"/>
              </a:rPr>
              <a:t>16 </a:t>
            </a:r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× </a:t>
            </a:r>
            <a:r>
              <a:rPr lang="ar-EG" sz="4000" dirty="0" err="1" smtClean="0">
                <a:solidFill>
                  <a:srgbClr val="0000CC"/>
                </a:solidFill>
                <a:latin typeface="Calibri" pitchFamily="34" charset="0"/>
              </a:rPr>
              <a:t>24 </a:t>
            </a:r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= 384.</a:t>
            </a:r>
          </a:p>
          <a:p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(إذن</a:t>
            </a:r>
            <a:r>
              <a:rPr lang="ar-SA" sz="4000" dirty="0" smtClean="0">
                <a:solidFill>
                  <a:srgbClr val="0000CC"/>
                </a:solidFill>
                <a:latin typeface="Calibri" pitchFamily="34" charset="0"/>
              </a:rPr>
              <a:t>،</a:t>
            </a:r>
            <a:r>
              <a:rPr lang="ar-EG" sz="4000" dirty="0" smtClean="0">
                <a:solidFill>
                  <a:srgbClr val="0000CC"/>
                </a:solidFill>
                <a:latin typeface="Calibri" pitchFamily="34" charset="0"/>
              </a:rPr>
              <a:t> الإجابة صحيحة).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7207808" y="2872026"/>
            <a:ext cx="13869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44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مقاعد في كل غرفة صف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تحقق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قوم بضرب عدد المقاعد في عدد الغر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6 × 24 = 3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الإجابة صحيح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build="allAtOnce"/>
      <p:bldP spid="18" grpId="0" uiExpand="1" build="allAtOnce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5750" y="214313"/>
            <a:ext cx="8572500" cy="6572250"/>
            <a:chOff x="285720" y="214290"/>
            <a:chExt cx="8572560" cy="6572272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500034" y="214290"/>
              <a:ext cx="8072494" cy="6572272"/>
              <a:chOff x="500034" y="285728"/>
              <a:chExt cx="8072494" cy="6143668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357290" y="285728"/>
                <a:ext cx="2143140" cy="2143140"/>
              </a:xfrm>
              <a:prstGeom prst="ellipse">
                <a:avLst/>
              </a:prstGeom>
              <a:solidFill>
                <a:srgbClr val="EE0077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428860" y="285728"/>
                <a:ext cx="2143140" cy="214314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57554" y="285728"/>
                <a:ext cx="2143140" cy="214314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428992" y="4286256"/>
                <a:ext cx="2143140" cy="214314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00562" y="4286256"/>
                <a:ext cx="2143140" cy="21431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429256" y="4286256"/>
                <a:ext cx="2143140" cy="21431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286512" y="4214818"/>
                <a:ext cx="2286016" cy="214314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00034" y="428604"/>
                <a:ext cx="2143140" cy="214314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3" name="Group 4"/>
              <p:cNvGrpSpPr/>
              <p:nvPr/>
            </p:nvGrpSpPr>
            <p:grpSpPr>
              <a:xfrm>
                <a:off x="785786" y="357166"/>
                <a:ext cx="7572428" cy="6000768"/>
                <a:chOff x="785786" y="428604"/>
                <a:chExt cx="7572428" cy="6000768"/>
              </a:xfrm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14" name="Flowchart: Terminator 13"/>
                <p:cNvSpPr/>
                <p:nvPr/>
              </p:nvSpPr>
              <p:spPr>
                <a:xfrm>
                  <a:off x="1000100" y="714356"/>
                  <a:ext cx="7358114" cy="5357850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rgbClr val="FF3300">
                        <a:shade val="30000"/>
                        <a:satMod val="115000"/>
                      </a:srgbClr>
                    </a:gs>
                    <a:gs pos="50000">
                      <a:srgbClr val="EE0077"/>
                    </a:gs>
                    <a:gs pos="100000">
                      <a:srgbClr val="FF33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5" name="Flowchart: Punched Tape 14"/>
                <p:cNvSpPr/>
                <p:nvPr/>
              </p:nvSpPr>
              <p:spPr>
                <a:xfrm>
                  <a:off x="785786" y="428604"/>
                  <a:ext cx="7572428" cy="6000768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rgbClr val="6600FF">
                        <a:shade val="30000"/>
                        <a:satMod val="115000"/>
                      </a:srgbClr>
                    </a:gs>
                    <a:gs pos="50000">
                      <a:schemeClr val="bg1"/>
                    </a:gs>
                    <a:gs pos="100000">
                      <a:srgbClr val="6600FF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Rounded Rectangle 2"/>
            <p:cNvSpPr/>
            <p:nvPr/>
          </p:nvSpPr>
          <p:spPr>
            <a:xfrm>
              <a:off x="285720" y="500042"/>
              <a:ext cx="8572560" cy="59293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03350" y="658813"/>
            <a:ext cx="6667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err="1">
                <a:solidFill>
                  <a:srgbClr val="FF0000"/>
                </a:solidFill>
                <a:latin typeface="Calibri" pitchFamily="34" charset="0"/>
              </a:rPr>
              <a:t>2-</a:t>
            </a:r>
            <a:r>
              <a:rPr lang="ar-EG" sz="4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ar-SA" sz="4000" b="1" dirty="0">
                <a:solidFill>
                  <a:srgbClr val="FF0000"/>
                </a:solidFill>
                <a:latin typeface="Calibri" pitchFamily="34" charset="0"/>
              </a:rPr>
              <a:t>اختيار من متعدد: </a:t>
            </a:r>
            <a:r>
              <a:rPr lang="ar-SA" sz="4000" b="1" dirty="0">
                <a:latin typeface="Calibri" pitchFamily="34" charset="0"/>
              </a:rPr>
              <a:t>مدرسة فيها 384 مقعداً صفياً موزعين على 16 غرفة صفية </a:t>
            </a:r>
            <a:r>
              <a:rPr lang="ar-SA" sz="4000" b="1" dirty="0" err="1">
                <a:latin typeface="Calibri" pitchFamily="34" charset="0"/>
              </a:rPr>
              <a:t>بالتساوي.</a:t>
            </a:r>
            <a:r>
              <a:rPr lang="ar-SA" sz="4000" b="1" dirty="0">
                <a:latin typeface="Calibri" pitchFamily="34" charset="0"/>
              </a:rPr>
              <a:t> ما عدد المقاعد في كل غرفة </a:t>
            </a:r>
            <a:r>
              <a:rPr lang="ar-SA" sz="4000" b="1" dirty="0" err="1">
                <a:latin typeface="Calibri" pitchFamily="34" charset="0"/>
              </a:rPr>
              <a:t>صفية؟</a:t>
            </a:r>
            <a:r>
              <a:rPr lang="ar-SA" sz="4000" b="1" dirty="0">
                <a:latin typeface="Calibri" pitchFamily="34" charset="0"/>
              </a:rPr>
              <a:t> </a:t>
            </a:r>
            <a:r>
              <a:rPr lang="ar-SA" sz="4000" dirty="0">
                <a:solidFill>
                  <a:srgbClr val="FF0000"/>
                </a:solidFill>
                <a:latin typeface="Calibri" pitchFamily="34" charset="0"/>
              </a:rPr>
              <a:t>(الدرس 1- 1</a:t>
            </a:r>
            <a:r>
              <a:rPr lang="ar-SA" sz="4000" dirty="0" err="1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24075" y="3429000"/>
            <a:ext cx="55435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>
                <a:latin typeface="Calibri" pitchFamily="34" charset="0"/>
              </a:rPr>
              <a:t>أ) 16</a:t>
            </a:r>
            <a:endParaRPr lang="en-US" sz="4400">
              <a:latin typeface="Calibri" pitchFamily="34" charset="0"/>
            </a:endParaRPr>
          </a:p>
          <a:p>
            <a:r>
              <a:rPr lang="ar-SA" sz="4400" b="1">
                <a:latin typeface="Calibri" pitchFamily="34" charset="0"/>
              </a:rPr>
              <a:t>ب) 24</a:t>
            </a:r>
            <a:endParaRPr lang="en-US" sz="4400">
              <a:latin typeface="Calibri" pitchFamily="34" charset="0"/>
            </a:endParaRPr>
          </a:p>
          <a:p>
            <a:r>
              <a:rPr lang="ar-SA" sz="4400" b="1">
                <a:latin typeface="Calibri" pitchFamily="34" charset="0"/>
              </a:rPr>
              <a:t>ج) 368</a:t>
            </a:r>
            <a:endParaRPr lang="en-US" sz="4400">
              <a:latin typeface="Calibri" pitchFamily="34" charset="0"/>
            </a:endParaRPr>
          </a:p>
          <a:p>
            <a:r>
              <a:rPr lang="ar-SA" sz="4400" b="1">
                <a:latin typeface="Calibri" pitchFamily="34" charset="0"/>
              </a:rPr>
              <a:t>د) 6144</a:t>
            </a:r>
            <a:endParaRPr lang="en-US" sz="4400"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29256" y="3886200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جابة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891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5576" y="1052736"/>
            <a:ext cx="756084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0000CC"/>
                </a:solidFill>
                <a:latin typeface="+mn-lt"/>
                <a:cs typeface="+mn-cs"/>
              </a:rPr>
              <a:t>صنف كل عدد مما يأتي إلى </a:t>
            </a:r>
            <a:r>
              <a:rPr lang="ar-SA" sz="4400" b="1" dirty="0" smtClean="0">
                <a:solidFill>
                  <a:srgbClr val="0000CC"/>
                </a:solidFill>
                <a:latin typeface="+mn-lt"/>
                <a:cs typeface="+mn-cs"/>
              </a:rPr>
              <a:t>أَوَّلِّي</a:t>
            </a:r>
            <a:r>
              <a:rPr lang="ar-SA" sz="4400" b="1" dirty="0">
                <a:solidFill>
                  <a:srgbClr val="0000CC"/>
                </a:solidFill>
                <a:latin typeface="+mn-lt"/>
                <a:cs typeface="+mn-cs"/>
              </a:rPr>
              <a:t>، أو غير </a:t>
            </a:r>
            <a:r>
              <a:rPr lang="ar-SA" sz="4400" b="1" dirty="0" smtClean="0">
                <a:solidFill>
                  <a:srgbClr val="0000CC"/>
                </a:solidFill>
                <a:latin typeface="+mn-lt"/>
                <a:cs typeface="+mn-cs"/>
              </a:rPr>
              <a:t>أَوَّلِّي</a:t>
            </a:r>
            <a:r>
              <a:rPr lang="ar-SA" sz="4400" b="1" dirty="0">
                <a:solidFill>
                  <a:srgbClr val="0000CC"/>
                </a:solidFill>
                <a:latin typeface="+mn-lt"/>
                <a:cs typeface="+mn-cs"/>
              </a:rPr>
              <a:t>، أو غير ذلك: </a:t>
            </a:r>
            <a:r>
              <a:rPr lang="ar-SA" sz="4400" b="1" dirty="0">
                <a:solidFill>
                  <a:srgbClr val="FF0000"/>
                </a:solidFill>
                <a:latin typeface="+mn-lt"/>
                <a:cs typeface="+mn-cs"/>
              </a:rPr>
              <a:t>(الدرس 1- 2)</a:t>
            </a:r>
            <a:endParaRPr lang="en-US" sz="44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948491" y="3141663"/>
            <a:ext cx="1008064" cy="1060450"/>
            <a:chOff x="5570232" y="4129970"/>
            <a:chExt cx="710687" cy="738773"/>
          </a:xfrm>
        </p:grpSpPr>
        <p:grpSp>
          <p:nvGrpSpPr>
            <p:cNvPr id="10249" name="Group 6"/>
            <p:cNvGrpSpPr>
              <a:grpSpLocks/>
            </p:cNvGrpSpPr>
            <p:nvPr/>
          </p:nvGrpSpPr>
          <p:grpSpPr bwMode="auto">
            <a:xfrm>
              <a:off x="5570232" y="4129970"/>
              <a:ext cx="710687" cy="710686"/>
              <a:chOff x="5570232" y="4129970"/>
              <a:chExt cx="710687" cy="710686"/>
            </a:xfrm>
          </p:grpSpPr>
          <p:pic>
            <p:nvPicPr>
              <p:cNvPr id="10251" name="Picture 8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570233" y="4129970"/>
                <a:ext cx="710686" cy="7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9"/>
              <p:cNvSpPr/>
              <p:nvPr/>
            </p:nvSpPr>
            <p:spPr>
              <a:xfrm>
                <a:off x="5570232" y="4129970"/>
                <a:ext cx="710686" cy="710686"/>
              </a:xfrm>
              <a:prstGeom prst="ellipse">
                <a:avLst/>
              </a:prstGeom>
              <a:solidFill>
                <a:schemeClr val="bg1">
                  <a:lumMod val="85000"/>
                  <a:alpha val="72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719045" y="4162108"/>
              <a:ext cx="432048" cy="70663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n-lt"/>
                  <a:cs typeface="+mn-cs"/>
                </a:rPr>
                <a:t>3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87675" y="3163888"/>
            <a:ext cx="3168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</a:rPr>
              <a:t>57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71600" y="4778514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FF0000"/>
                </a:solidFill>
                <a:latin typeface="Calibri" pitchFamily="34" charset="0"/>
              </a:rPr>
              <a:t>غير أولي.</a:t>
            </a:r>
            <a:endParaRPr lang="en-US" sz="4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00 - hangup click of 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نف كل عدد مما يأتي إلى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غير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891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1052736"/>
            <a:ext cx="756084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0000CC"/>
                </a:solidFill>
              </a:rPr>
              <a:t>صنف كل عدد مما يأتي إلى أَوَّلِّي، أو غير أَوَّلِّي، أو غير ذلك: </a:t>
            </a:r>
            <a:r>
              <a:rPr lang="ar-SA" sz="4400" b="1" dirty="0" smtClean="0">
                <a:solidFill>
                  <a:srgbClr val="FF0000"/>
                </a:solidFill>
              </a:rPr>
              <a:t>(الدرس 1- 2)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48488" y="3141663"/>
            <a:ext cx="1008062" cy="1060450"/>
            <a:chOff x="5570233" y="4129970"/>
            <a:chExt cx="710686" cy="738773"/>
          </a:xfrm>
        </p:grpSpPr>
        <p:grpSp>
          <p:nvGrpSpPr>
            <p:cNvPr id="11273" name="Group 4"/>
            <p:cNvGrpSpPr>
              <a:grpSpLocks/>
            </p:cNvGrpSpPr>
            <p:nvPr/>
          </p:nvGrpSpPr>
          <p:grpSpPr bwMode="auto">
            <a:xfrm>
              <a:off x="5570233" y="4129970"/>
              <a:ext cx="710686" cy="710686"/>
              <a:chOff x="5570233" y="4129970"/>
              <a:chExt cx="710686" cy="710686"/>
            </a:xfrm>
          </p:grpSpPr>
          <p:pic>
            <p:nvPicPr>
              <p:cNvPr id="11275" name="Picture 6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70233" y="4129970"/>
                <a:ext cx="710686" cy="7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Oval 7"/>
              <p:cNvSpPr/>
              <p:nvPr/>
            </p:nvSpPr>
            <p:spPr>
              <a:xfrm>
                <a:off x="5570233" y="4129970"/>
                <a:ext cx="710686" cy="710686"/>
              </a:xfrm>
              <a:prstGeom prst="ellipse">
                <a:avLst/>
              </a:prstGeom>
              <a:solidFill>
                <a:schemeClr val="bg1">
                  <a:lumMod val="85000"/>
                  <a:alpha val="72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714248" y="4162108"/>
              <a:ext cx="432048" cy="70663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n-lt"/>
                  <a:cs typeface="+mn-cs"/>
                </a:rPr>
                <a:t>4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87675" y="3163888"/>
            <a:ext cx="3168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</a:rPr>
              <a:t>97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08087" y="4655403"/>
            <a:ext cx="67929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FF0000"/>
                </a:solidFill>
                <a:latin typeface="Calibri" pitchFamily="34" charset="0"/>
              </a:rPr>
              <a:t>عدد أولي.</a:t>
            </a:r>
            <a:endParaRPr lang="en-US" sz="4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8913"/>
            <a:ext cx="9144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1052736"/>
            <a:ext cx="7560840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0000CC"/>
                </a:solidFill>
              </a:rPr>
              <a:t>صنف كل عدد مما يأتي إلى أَوَّلِّي، أو غير أَوَّلِّي، أو غير ذلك: </a:t>
            </a:r>
            <a:r>
              <a:rPr lang="ar-SA" sz="4400" b="1" dirty="0" smtClean="0">
                <a:solidFill>
                  <a:srgbClr val="FF0000"/>
                </a:solidFill>
              </a:rPr>
              <a:t>(الدرس 1- 2)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48488" y="3141663"/>
            <a:ext cx="1008062" cy="1060450"/>
            <a:chOff x="5570233" y="4129970"/>
            <a:chExt cx="710686" cy="738773"/>
          </a:xfrm>
        </p:grpSpPr>
        <p:grpSp>
          <p:nvGrpSpPr>
            <p:cNvPr id="12297" name="Group 4"/>
            <p:cNvGrpSpPr>
              <a:grpSpLocks/>
            </p:cNvGrpSpPr>
            <p:nvPr/>
          </p:nvGrpSpPr>
          <p:grpSpPr bwMode="auto">
            <a:xfrm>
              <a:off x="5570233" y="4129970"/>
              <a:ext cx="710686" cy="710686"/>
              <a:chOff x="5570233" y="4129970"/>
              <a:chExt cx="710686" cy="710686"/>
            </a:xfrm>
          </p:grpSpPr>
          <p:pic>
            <p:nvPicPr>
              <p:cNvPr id="12299" name="Picture 6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570233" y="4129970"/>
                <a:ext cx="710686" cy="710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Oval 7"/>
              <p:cNvSpPr/>
              <p:nvPr/>
            </p:nvSpPr>
            <p:spPr>
              <a:xfrm>
                <a:off x="5570233" y="4129970"/>
                <a:ext cx="710686" cy="710686"/>
              </a:xfrm>
              <a:prstGeom prst="ellipse">
                <a:avLst/>
              </a:prstGeom>
              <a:solidFill>
                <a:schemeClr val="bg1">
                  <a:lumMod val="85000"/>
                  <a:alpha val="72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714248" y="4162108"/>
              <a:ext cx="432048" cy="706635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n-lt"/>
                  <a:cs typeface="+mn-cs"/>
                </a:rPr>
                <a:t>5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87675" y="3163888"/>
            <a:ext cx="3168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latin typeface="Calibri" pitchFamily="34" charset="0"/>
              </a:rPr>
              <a:t>0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35150" y="4652963"/>
            <a:ext cx="51387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 smtClean="0">
                <a:solidFill>
                  <a:srgbClr val="FF0000"/>
                </a:solidFill>
                <a:latin typeface="Calibri" pitchFamily="34" charset="0"/>
              </a:rPr>
              <a:t>غير </a:t>
            </a:r>
            <a:r>
              <a:rPr lang="ar-SA" sz="5400" b="1" dirty="0">
                <a:solidFill>
                  <a:srgbClr val="FF0000"/>
                </a:solidFill>
                <a:latin typeface="Calibri" pitchFamily="34" charset="0"/>
              </a:rPr>
              <a:t>ذلك.</a:t>
            </a:r>
            <a:endParaRPr lang="en-US" sz="5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غير ذل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350" y="155575"/>
            <a:ext cx="8369300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76375" y="981075"/>
            <a:ext cx="64087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800080"/>
                </a:solidFill>
                <a:latin typeface="Calibri" pitchFamily="34" charset="0"/>
              </a:rPr>
              <a:t>6- </a:t>
            </a:r>
            <a:r>
              <a:rPr lang="ar-SA" sz="4400" b="1" dirty="0">
                <a:solidFill>
                  <a:srgbClr val="800080"/>
                </a:solidFill>
                <a:latin typeface="Calibri" pitchFamily="34" charset="0"/>
              </a:rPr>
              <a:t>كتب: </a:t>
            </a:r>
            <a:r>
              <a:rPr lang="ar-SA" sz="4400" b="1" dirty="0">
                <a:latin typeface="Calibri" pitchFamily="34" charset="0"/>
              </a:rPr>
              <a:t>هل يمكن وضع 41 </a:t>
            </a:r>
            <a:r>
              <a:rPr lang="ar-SA" sz="4400" b="1" dirty="0" smtClean="0">
                <a:latin typeface="Calibri" pitchFamily="34" charset="0"/>
              </a:rPr>
              <a:t>كتابًا </a:t>
            </a:r>
            <a:r>
              <a:rPr lang="ar-SA" sz="4400" b="1" dirty="0">
                <a:latin typeface="Calibri" pitchFamily="34" charset="0"/>
              </a:rPr>
              <a:t>على أكثر من رف؛ بشرط أن يكون على كل رف العدد نفسه من الكتب؟ فسر إجابتك </a:t>
            </a:r>
            <a:r>
              <a:rPr lang="ar-SA" sz="4400" dirty="0">
                <a:solidFill>
                  <a:srgbClr val="FF0000"/>
                </a:solidFill>
                <a:latin typeface="Calibri" pitchFamily="34" charset="0"/>
              </a:rPr>
              <a:t>(الدرس 1- 2)</a:t>
            </a:r>
            <a:endParaRPr lang="en-US" sz="4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4400" y="4494074"/>
            <a:ext cx="739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itchFamily="34" charset="0"/>
              </a:rPr>
              <a:t>نعم،</a:t>
            </a:r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 حيث 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إن </a:t>
            </a:r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العدد 41 عدد أولي عوامله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1، 41</a:t>
            </a:r>
            <a:r>
              <a:rPr lang="ar-EG" sz="36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لذا </a:t>
            </a:r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يمكن 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وضع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 41</a:t>
            </a:r>
            <a:r>
              <a:rPr lang="ar-SA" sz="3600" b="1" dirty="0" smtClean="0">
                <a:solidFill>
                  <a:srgbClr val="0000FF"/>
                </a:solidFill>
                <a:latin typeface="Calibri" pitchFamily="34" charset="0"/>
              </a:rPr>
              <a:t> كتابًا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على أكثر من رف.</a:t>
            </a:r>
            <a:endParaRPr lang="en-US" sz="36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50 - foo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تب هل يمكن وضع 41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عم، حيث إن العدد 41 عدد أولي عوام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" y="-82550"/>
            <a:ext cx="8899525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331640" y="481896"/>
            <a:ext cx="6408712" cy="193899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bg1"/>
                </a:solidFill>
                <a:latin typeface="+mn-lt"/>
                <a:cs typeface="+mn-cs"/>
              </a:rPr>
              <a:t>اكتب كل قوة من القوى الآتية في صورة حاصل ضرب العامل في نفسه، ثم أوجد قيمة ذلك: (الدرس 1- 3)</a:t>
            </a:r>
            <a:endParaRPr lang="en-US" sz="4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227763" y="2762250"/>
            <a:ext cx="1390650" cy="1241425"/>
            <a:chOff x="899592" y="390178"/>
            <a:chExt cx="1389509" cy="1242656"/>
          </a:xfrm>
        </p:grpSpPr>
        <p:grpSp>
          <p:nvGrpSpPr>
            <p:cNvPr id="14347" name="Group 28"/>
            <p:cNvGrpSpPr>
              <a:grpSpLocks/>
            </p:cNvGrpSpPr>
            <p:nvPr/>
          </p:nvGrpSpPr>
          <p:grpSpPr bwMode="auto">
            <a:xfrm>
              <a:off x="899592" y="390178"/>
              <a:ext cx="1389509" cy="1215974"/>
              <a:chOff x="755576" y="390178"/>
              <a:chExt cx="1533525" cy="1215974"/>
            </a:xfrm>
          </p:grpSpPr>
          <p:pic>
            <p:nvPicPr>
              <p:cNvPr id="14349" name="Picture 30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55576" y="390178"/>
                <a:ext cx="1533525" cy="11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ounded Rectangle 31"/>
              <p:cNvSpPr/>
              <p:nvPr/>
            </p:nvSpPr>
            <p:spPr>
              <a:xfrm>
                <a:off x="914519" y="728699"/>
                <a:ext cx="1152128" cy="87745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FF33">
                      <a:tint val="66000"/>
                      <a:satMod val="160000"/>
                    </a:srgbClr>
                  </a:gs>
                  <a:gs pos="50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 b="1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331640" y="801837"/>
              <a:ext cx="432048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rPr>
                <a:t>7</a:t>
              </a:r>
            </a:p>
          </p:txBody>
        </p:sp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43213" y="2947988"/>
            <a:ext cx="28082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baseline="42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0" y="276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1230313" y="4640263"/>
            <a:ext cx="6389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ar-EG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ar-EG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× 3 × 3 × 3 = </a:t>
            </a:r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7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كل قوة من القوى الآتي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14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 أس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3 × 3 × 3 × 3 = 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-82550"/>
            <a:ext cx="8899525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331640" y="481896"/>
            <a:ext cx="6408712" cy="193899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اكتب كل قوة من القوى الآتية في صورة حاصل ضرب العامل في نفسه، ثم أوجد قيمة </a:t>
            </a:r>
            <a:r>
              <a:rPr lang="ar-SA" sz="4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ذلك: </a:t>
            </a:r>
            <a:r>
              <a:rPr lang="ar-SA" sz="4000" b="1" dirty="0">
                <a:solidFill>
                  <a:schemeClr val="bg1"/>
                </a:solidFill>
                <a:latin typeface="Arial" charset="0"/>
                <a:cs typeface="Arial" charset="0"/>
              </a:rPr>
              <a:t>(الدرس 1- 3</a:t>
            </a:r>
            <a:r>
              <a:rPr lang="ar-SA" sz="40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27763" y="2762250"/>
            <a:ext cx="1390650" cy="1241425"/>
            <a:chOff x="899592" y="390178"/>
            <a:chExt cx="1389509" cy="1242656"/>
          </a:xfrm>
        </p:grpSpPr>
        <p:grpSp>
          <p:nvGrpSpPr>
            <p:cNvPr id="15371" name="Group 5"/>
            <p:cNvGrpSpPr>
              <a:grpSpLocks/>
            </p:cNvGrpSpPr>
            <p:nvPr/>
          </p:nvGrpSpPr>
          <p:grpSpPr bwMode="auto">
            <a:xfrm>
              <a:off x="899592" y="390178"/>
              <a:ext cx="1389509" cy="1215974"/>
              <a:chOff x="755576" y="390178"/>
              <a:chExt cx="1533525" cy="1215974"/>
            </a:xfrm>
          </p:grpSpPr>
          <p:pic>
            <p:nvPicPr>
              <p:cNvPr id="15373" name="Picture 7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55576" y="390178"/>
                <a:ext cx="1533525" cy="11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914519" y="728699"/>
                <a:ext cx="1152128" cy="877453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FF33">
                      <a:tint val="66000"/>
                      <a:satMod val="160000"/>
                    </a:srgbClr>
                  </a:gs>
                  <a:gs pos="50000">
                    <a:srgbClr val="CCFF33">
                      <a:tint val="44500"/>
                      <a:satMod val="160000"/>
                    </a:srgbClr>
                  </a:gs>
                  <a:gs pos="100000">
                    <a:srgbClr val="CCFF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 b="1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331640" y="801837"/>
              <a:ext cx="432048" cy="830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rPr>
                <a:t>8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43213" y="2947988"/>
            <a:ext cx="28082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7200" b="1" baseline="4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EG" sz="7200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5369" name="Rectangle 3"/>
          <p:cNvSpPr>
            <a:spLocks noChangeArrowheads="1"/>
          </p:cNvSpPr>
          <p:nvPr/>
        </p:nvSpPr>
        <p:spPr bwMode="auto">
          <a:xfrm>
            <a:off x="0" y="276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3" name="TextBox 32"/>
          <p:cNvSpPr txBox="1">
            <a:spLocks noChangeArrowheads="1"/>
          </p:cNvSpPr>
          <p:nvPr/>
        </p:nvSpPr>
        <p:spPr bwMode="auto">
          <a:xfrm>
            <a:off x="1230313" y="4640263"/>
            <a:ext cx="6389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ar-EG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 × 6 × 6 = </a:t>
            </a:r>
            <a:r>
              <a:rPr lang="ar-EG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216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14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 أس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6 × 6 × 6 = 2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539552" y="3205741"/>
            <a:ext cx="7992888" cy="3247595"/>
            <a:chOff x="1475656" y="1412776"/>
            <a:chExt cx="7416824" cy="4544888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475656" y="3077344"/>
              <a:ext cx="6408712" cy="288032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Oval 9"/>
            <p:cNvSpPr/>
            <p:nvPr/>
          </p:nvSpPr>
          <p:spPr>
            <a:xfrm>
              <a:off x="2483768" y="1412776"/>
              <a:ext cx="6408712" cy="2880320"/>
            </a:xfrm>
            <a:prstGeom prst="ellipse">
              <a:avLst/>
            </a:prstGeom>
            <a:solidFill>
              <a:srgbClr val="00CC00"/>
            </a:solidFill>
            <a:ln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Wave 10"/>
            <p:cNvSpPr/>
            <p:nvPr/>
          </p:nvSpPr>
          <p:spPr>
            <a:xfrm>
              <a:off x="1475656" y="1772816"/>
              <a:ext cx="7416824" cy="3888432"/>
            </a:xfrm>
            <a:prstGeom prst="wave">
              <a:avLst/>
            </a:prstGeom>
            <a:gradFill flip="none" rotWithShape="1">
              <a:gsLst>
                <a:gs pos="0">
                  <a:srgbClr val="CCFF33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67544" y="4285545"/>
            <a:ext cx="8064896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+mn-lt"/>
                <a:cs typeface="+mn-cs"/>
              </a:rPr>
              <a:t>الدروس من 1 – 1 إلى 1 – 4 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+mn-lt"/>
              <a:cs typeface="+mn-cs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68313" y="549275"/>
            <a:ext cx="8135937" cy="1998663"/>
            <a:chOff x="1560842" y="3582825"/>
            <a:chExt cx="7048868" cy="1862399"/>
          </a:xfrm>
        </p:grpSpPr>
        <p:sp>
          <p:nvSpPr>
            <p:cNvPr id="5" name="Pentagon 4"/>
            <p:cNvSpPr/>
            <p:nvPr/>
          </p:nvSpPr>
          <p:spPr>
            <a:xfrm>
              <a:off x="1892909" y="3717032"/>
              <a:ext cx="6716801" cy="1728192"/>
            </a:xfrm>
            <a:prstGeom prst="homePlate">
              <a:avLst/>
            </a:prstGeom>
            <a:gradFill>
              <a:gsLst>
                <a:gs pos="0">
                  <a:srgbClr val="FF5B96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4105" name="Picture 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60842" y="3582825"/>
              <a:ext cx="762000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403648" y="1124745"/>
            <a:ext cx="6387024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اختبار منتصف الفصل</a:t>
            </a:r>
            <a:endParaRPr lang="ar-EG" sz="5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91 - boi-yoing 5 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بار منتصف الف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48 - حد حاسم ل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دروس من 1 – 1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875" y="-214313"/>
            <a:ext cx="8858250" cy="7286626"/>
            <a:chOff x="142842" y="-214338"/>
            <a:chExt cx="8858315" cy="7286677"/>
          </a:xfrm>
        </p:grpSpPr>
        <p:sp>
          <p:nvSpPr>
            <p:cNvPr id="5" name="Rectangle 4"/>
            <p:cNvSpPr/>
            <p:nvPr/>
          </p:nvSpPr>
          <p:spPr>
            <a:xfrm>
              <a:off x="357158" y="142852"/>
              <a:ext cx="8429684" cy="664371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rgbClr val="008080"/>
                </a:gs>
              </a:gsLst>
              <a:lin ang="5400000" scaled="1"/>
            </a:gradFill>
            <a:ln w="57150">
              <a:noFill/>
              <a:prstDash val="sysDash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6405" name="Picture 5" descr="783701244541093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5400000">
              <a:off x="-2928992" y="2857496"/>
              <a:ext cx="7286677" cy="114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6" name="Picture 6" descr="783701244541093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4786314" y="2857496"/>
              <a:ext cx="7286677" cy="114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899592" y="548680"/>
            <a:ext cx="7239178" cy="2123658"/>
          </a:xfrm>
          <a:prstGeom prst="rect">
            <a:avLst/>
          </a:prstGeom>
          <a:gradFill flip="none" rotWithShape="1">
            <a:gsLst>
              <a:gs pos="0">
                <a:srgbClr val="800080">
                  <a:tint val="66000"/>
                  <a:satMod val="160000"/>
                </a:srgbClr>
              </a:gs>
              <a:gs pos="50000">
                <a:srgbClr val="800080">
                  <a:tint val="44500"/>
                  <a:satMod val="160000"/>
                </a:srgbClr>
              </a:gs>
              <a:gs pos="100000">
                <a:srgbClr val="80008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rgbClr val="0000CC"/>
                </a:solidFill>
                <a:latin typeface="+mn-lt"/>
                <a:cs typeface="+mn-cs"/>
              </a:rPr>
              <a:t>حلل كل عدد من الأعداد الآتية إلى عوامله الأولية مستعملاً الأسس: </a:t>
            </a:r>
            <a:r>
              <a:rPr lang="ar-SA" sz="4400" b="1" dirty="0">
                <a:solidFill>
                  <a:srgbClr val="C00000"/>
                </a:solidFill>
                <a:latin typeface="+mn-lt"/>
                <a:cs typeface="+mn-cs"/>
              </a:rPr>
              <a:t>(الدرس 1- 3)</a:t>
            </a:r>
            <a:endParaRPr lang="en-US" sz="44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516688" y="2995613"/>
            <a:ext cx="1630362" cy="1728787"/>
            <a:chOff x="3900289" y="2636912"/>
            <a:chExt cx="1631454" cy="1728787"/>
          </a:xfrm>
        </p:grpSpPr>
        <p:grpSp>
          <p:nvGrpSpPr>
            <p:cNvPr id="16394" name="Group 10"/>
            <p:cNvGrpSpPr>
              <a:grpSpLocks/>
            </p:cNvGrpSpPr>
            <p:nvPr/>
          </p:nvGrpSpPr>
          <p:grpSpPr bwMode="auto">
            <a:xfrm>
              <a:off x="3900289" y="2636912"/>
              <a:ext cx="1631454" cy="1728787"/>
              <a:chOff x="3900289" y="2636912"/>
              <a:chExt cx="1631454" cy="1728787"/>
            </a:xfrm>
          </p:grpSpPr>
          <p:grpSp>
            <p:nvGrpSpPr>
              <p:cNvPr id="16396" name="Group 12"/>
              <p:cNvGrpSpPr>
                <a:grpSpLocks/>
              </p:cNvGrpSpPr>
              <p:nvPr/>
            </p:nvGrpSpPr>
            <p:grpSpPr bwMode="auto">
              <a:xfrm>
                <a:off x="3900289" y="2636912"/>
                <a:ext cx="1631454" cy="1728787"/>
                <a:chOff x="3900289" y="2636912"/>
                <a:chExt cx="1631454" cy="1728787"/>
              </a:xfrm>
            </p:grpSpPr>
            <p:pic>
              <p:nvPicPr>
                <p:cNvPr id="16400" name="Picture 14"/>
                <p:cNvPicPr>
                  <a:picLocks noChangeAspect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900289" y="3213174"/>
                  <a:ext cx="1247775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401" name="Picture 15"/>
                <p:cNvPicPr>
                  <a:picLocks noChangeAspect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283968" y="2636912"/>
                  <a:ext cx="1247775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" name="Cloud 13"/>
              <p:cNvSpPr/>
              <p:nvPr/>
            </p:nvSpPr>
            <p:spPr>
              <a:xfrm>
                <a:off x="4139952" y="3068762"/>
                <a:ext cx="1080120" cy="1008310"/>
              </a:xfrm>
              <a:prstGeom prst="cloud">
                <a:avLst/>
              </a:prstGeom>
              <a:gradFill flip="none" rotWithShape="1">
                <a:gsLst>
                  <a:gs pos="0">
                    <a:srgbClr val="FF6699">
                      <a:tint val="66000"/>
                      <a:satMod val="160000"/>
                    </a:srgbClr>
                  </a:gs>
                  <a:gs pos="50000">
                    <a:srgbClr val="FF6699">
                      <a:tint val="44500"/>
                      <a:satMod val="160000"/>
                    </a:srgbClr>
                  </a:gs>
                  <a:gs pos="100000">
                    <a:srgbClr val="FF6699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427984" y="3212976"/>
              <a:ext cx="432048" cy="70788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rPr>
                <a:t>9</a:t>
              </a:r>
            </a:p>
          </p:txBody>
        </p: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203575" y="3527425"/>
            <a:ext cx="19446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22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018151" y="5240338"/>
            <a:ext cx="27382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err="1" smtClean="0">
                <a:solidFill>
                  <a:srgbClr val="0000CC"/>
                </a:solidFill>
                <a:latin typeface="Calibri" pitchFamily="34" charset="0"/>
              </a:rPr>
              <a:t>=</a:t>
            </a:r>
            <a:r>
              <a:rPr lang="ar-EG" sz="54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ar-SA" sz="5400" b="1" dirty="0" err="1" smtClean="0">
                <a:solidFill>
                  <a:srgbClr val="0000CC"/>
                </a:solidFill>
                <a:latin typeface="Calibri" pitchFamily="34" charset="0"/>
              </a:rPr>
              <a:t>2 </a:t>
            </a:r>
            <a:r>
              <a:rPr lang="ar-SA" sz="5400" b="1" dirty="0">
                <a:solidFill>
                  <a:srgbClr val="0000CC"/>
                </a:solidFill>
                <a:latin typeface="Calibri" pitchFamily="34" charset="0"/>
              </a:rPr>
              <a:t>× 11</a:t>
            </a:r>
            <a:endParaRPr lang="en-US" sz="54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756520" y="3529012"/>
            <a:ext cx="1750143" cy="1881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96 - اعلان اهم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كل عدد من الأعداد الآتية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24 - high pitched d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= 2 ×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142875" y="-214313"/>
            <a:ext cx="8858250" cy="7286626"/>
            <a:chOff x="142842" y="-214338"/>
            <a:chExt cx="8858315" cy="7286677"/>
          </a:xfrm>
        </p:grpSpPr>
        <p:sp>
          <p:nvSpPr>
            <p:cNvPr id="3" name="Rectangle 2"/>
            <p:cNvSpPr/>
            <p:nvPr/>
          </p:nvSpPr>
          <p:spPr>
            <a:xfrm>
              <a:off x="357158" y="142852"/>
              <a:ext cx="8429684" cy="664371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rgbClr val="008080"/>
                </a:gs>
              </a:gsLst>
              <a:lin ang="5400000" scaled="1"/>
            </a:gradFill>
            <a:ln w="57150">
              <a:noFill/>
              <a:prstDash val="sysDash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7429" name="Picture 3" descr="783701244541093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5400000">
              <a:off x="-2928992" y="2857496"/>
              <a:ext cx="7286677" cy="114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0" name="Picture 4" descr="783701244541093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4786314" y="2857496"/>
              <a:ext cx="7286677" cy="114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899592" y="548680"/>
            <a:ext cx="7239178" cy="2123658"/>
          </a:xfrm>
          <a:prstGeom prst="rect">
            <a:avLst/>
          </a:prstGeom>
          <a:gradFill flip="none" rotWithShape="1">
            <a:gsLst>
              <a:gs pos="0">
                <a:srgbClr val="800080">
                  <a:tint val="66000"/>
                  <a:satMod val="160000"/>
                </a:srgbClr>
              </a:gs>
              <a:gs pos="50000">
                <a:srgbClr val="800080">
                  <a:tint val="44500"/>
                  <a:satMod val="160000"/>
                </a:srgbClr>
              </a:gs>
              <a:gs pos="100000">
                <a:srgbClr val="80008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0000CC"/>
                </a:solidFill>
              </a:rPr>
              <a:t>حلل كل عدد من الأعداد الآتية إلى عوامله الأولية مستعملاً </a:t>
            </a:r>
            <a:r>
              <a:rPr lang="ar-SA" sz="4400" b="1" dirty="0" err="1" smtClean="0">
                <a:solidFill>
                  <a:srgbClr val="0000CC"/>
                </a:solidFill>
              </a:rPr>
              <a:t>الأسس: </a:t>
            </a:r>
            <a:r>
              <a:rPr lang="ar-SA" sz="4400" b="1" dirty="0" smtClean="0">
                <a:solidFill>
                  <a:srgbClr val="C00000"/>
                </a:solidFill>
              </a:rPr>
              <a:t>(الدرس 1- 3</a:t>
            </a:r>
            <a:r>
              <a:rPr lang="ar-SA" sz="4400" b="1" dirty="0" err="1" smtClean="0">
                <a:solidFill>
                  <a:srgbClr val="C00000"/>
                </a:solidFill>
              </a:rPr>
              <a:t>)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516688" y="2995613"/>
            <a:ext cx="1630362" cy="1728787"/>
            <a:chOff x="3900289" y="2636912"/>
            <a:chExt cx="1631454" cy="1728787"/>
          </a:xfrm>
        </p:grpSpPr>
        <p:grpSp>
          <p:nvGrpSpPr>
            <p:cNvPr id="17418" name="Group 7"/>
            <p:cNvGrpSpPr>
              <a:grpSpLocks/>
            </p:cNvGrpSpPr>
            <p:nvPr/>
          </p:nvGrpSpPr>
          <p:grpSpPr bwMode="auto">
            <a:xfrm>
              <a:off x="3900289" y="2636912"/>
              <a:ext cx="1631454" cy="1728787"/>
              <a:chOff x="3900289" y="2636912"/>
              <a:chExt cx="1631454" cy="1728787"/>
            </a:xfrm>
          </p:grpSpPr>
          <p:grpSp>
            <p:nvGrpSpPr>
              <p:cNvPr id="17420" name="Group 9"/>
              <p:cNvGrpSpPr>
                <a:grpSpLocks/>
              </p:cNvGrpSpPr>
              <p:nvPr/>
            </p:nvGrpSpPr>
            <p:grpSpPr bwMode="auto">
              <a:xfrm>
                <a:off x="3900289" y="2636912"/>
                <a:ext cx="1631454" cy="1728787"/>
                <a:chOff x="3900289" y="2636912"/>
                <a:chExt cx="1631454" cy="1728787"/>
              </a:xfrm>
            </p:grpSpPr>
            <p:pic>
              <p:nvPicPr>
                <p:cNvPr id="17424" name="Picture 11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900289" y="3213174"/>
                  <a:ext cx="1247775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425" name="Picture 12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283968" y="2636912"/>
                  <a:ext cx="1247775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Cloud 10"/>
              <p:cNvSpPr/>
              <p:nvPr/>
            </p:nvSpPr>
            <p:spPr>
              <a:xfrm>
                <a:off x="4139952" y="3068762"/>
                <a:ext cx="1080120" cy="1008310"/>
              </a:xfrm>
              <a:prstGeom prst="cloud">
                <a:avLst/>
              </a:prstGeom>
              <a:gradFill flip="none" rotWithShape="1">
                <a:gsLst>
                  <a:gs pos="0">
                    <a:srgbClr val="FF6699">
                      <a:tint val="66000"/>
                      <a:satMod val="160000"/>
                    </a:srgbClr>
                  </a:gs>
                  <a:gs pos="50000">
                    <a:srgbClr val="FF6699">
                      <a:tint val="44500"/>
                      <a:satMod val="160000"/>
                    </a:srgbClr>
                  </a:gs>
                  <a:gs pos="100000">
                    <a:srgbClr val="FF6699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260329" y="3213571"/>
              <a:ext cx="792088" cy="70788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rPr>
                <a:t>10</a:t>
              </a:r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03575" y="3527425"/>
            <a:ext cx="19446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40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436912" y="4798874"/>
            <a:ext cx="591219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SA" sz="5400" b="1" dirty="0" err="1" smtClean="0">
                <a:solidFill>
                  <a:srgbClr val="0000CC"/>
                </a:solidFill>
                <a:latin typeface="Calibri" pitchFamily="34" charset="0"/>
              </a:rPr>
              <a:t>=</a:t>
            </a:r>
            <a:r>
              <a:rPr lang="ar-EG" sz="5400" b="1" dirty="0" smtClean="0">
                <a:solidFill>
                  <a:srgbClr val="0000CC"/>
                </a:solidFill>
                <a:latin typeface="Calibri" pitchFamily="34" charset="0"/>
              </a:rPr>
              <a:t> 4×10= 2×2×2×5</a:t>
            </a:r>
          </a:p>
          <a:p>
            <a:r>
              <a:rPr lang="ar-EG" sz="5400" b="1" dirty="0" err="1" smtClean="0">
                <a:solidFill>
                  <a:srgbClr val="0000CC"/>
                </a:solidFill>
                <a:latin typeface="Calibri" pitchFamily="34" charset="0"/>
              </a:rPr>
              <a:t>=</a:t>
            </a:r>
            <a:r>
              <a:rPr lang="ar-SA" sz="54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ar-EG" sz="5400" b="1" baseline="30000" dirty="0" err="1" smtClean="0">
                <a:solidFill>
                  <a:srgbClr val="0000CC"/>
                </a:solidFill>
                <a:latin typeface="Calibri" pitchFamily="34" charset="0"/>
              </a:rPr>
              <a:t>3</a:t>
            </a:r>
            <a:r>
              <a:rPr lang="ar-EG" sz="5400" b="1" dirty="0" err="1" smtClean="0">
                <a:solidFill>
                  <a:srgbClr val="0000CC"/>
                </a:solidFill>
                <a:latin typeface="Calibri" pitchFamily="34" charset="0"/>
              </a:rPr>
              <a:t>2 </a:t>
            </a:r>
            <a:r>
              <a:rPr lang="ar-EG" sz="5400" b="1" dirty="0" smtClean="0">
                <a:solidFill>
                  <a:srgbClr val="0000CC"/>
                </a:solidFill>
                <a:latin typeface="Calibri" pitchFamily="34" charset="0"/>
              </a:rPr>
              <a:t>× 5 </a:t>
            </a:r>
            <a:endParaRPr lang="en-US" sz="54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723900" y="3387725"/>
            <a:ext cx="1697038" cy="2035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24 - high pitched d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4×10= 2×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142875" y="-214313"/>
            <a:ext cx="8858250" cy="7286626"/>
            <a:chOff x="142842" y="-214338"/>
            <a:chExt cx="8858315" cy="7286677"/>
          </a:xfrm>
        </p:grpSpPr>
        <p:sp>
          <p:nvSpPr>
            <p:cNvPr id="3" name="Rectangle 2"/>
            <p:cNvSpPr/>
            <p:nvPr/>
          </p:nvSpPr>
          <p:spPr>
            <a:xfrm>
              <a:off x="357158" y="142852"/>
              <a:ext cx="8429684" cy="664371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rgbClr val="008080"/>
                </a:gs>
              </a:gsLst>
              <a:lin ang="5400000" scaled="1"/>
            </a:gradFill>
            <a:ln w="57150">
              <a:noFill/>
              <a:prstDash val="sysDash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8453" name="Picture 3" descr="783701244541093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5400000">
              <a:off x="-2928992" y="2857496"/>
              <a:ext cx="7286677" cy="114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4" name="Picture 4" descr="783701244541093.g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4786314" y="2857496"/>
              <a:ext cx="7286677" cy="1143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899592" y="548680"/>
            <a:ext cx="7239178" cy="2123658"/>
          </a:xfrm>
          <a:prstGeom prst="rect">
            <a:avLst/>
          </a:prstGeom>
          <a:gradFill flip="none" rotWithShape="1">
            <a:gsLst>
              <a:gs pos="0">
                <a:srgbClr val="800080">
                  <a:tint val="66000"/>
                  <a:satMod val="160000"/>
                </a:srgbClr>
              </a:gs>
              <a:gs pos="50000">
                <a:srgbClr val="800080">
                  <a:tint val="44500"/>
                  <a:satMod val="160000"/>
                </a:srgbClr>
              </a:gs>
              <a:gs pos="100000">
                <a:srgbClr val="80008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0000CC"/>
                </a:solidFill>
              </a:rPr>
              <a:t>حلل كل عدد من الأعداد الآتية إلى عوامله الأولية مستعملاً </a:t>
            </a:r>
            <a:r>
              <a:rPr lang="ar-SA" sz="4400" b="1" dirty="0" err="1" smtClean="0">
                <a:solidFill>
                  <a:srgbClr val="0000CC"/>
                </a:solidFill>
              </a:rPr>
              <a:t>الأسس: </a:t>
            </a:r>
            <a:r>
              <a:rPr lang="ar-SA" sz="4400" b="1" dirty="0" smtClean="0">
                <a:solidFill>
                  <a:srgbClr val="C00000"/>
                </a:solidFill>
              </a:rPr>
              <a:t>(الدرس 1- 3</a:t>
            </a:r>
            <a:r>
              <a:rPr lang="ar-SA" sz="4400" b="1" dirty="0" err="1" smtClean="0">
                <a:solidFill>
                  <a:srgbClr val="C00000"/>
                </a:solidFill>
              </a:rPr>
              <a:t>)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516688" y="2995613"/>
            <a:ext cx="1630362" cy="1728787"/>
            <a:chOff x="3900289" y="2636912"/>
            <a:chExt cx="1631454" cy="1728787"/>
          </a:xfrm>
        </p:grpSpPr>
        <p:grpSp>
          <p:nvGrpSpPr>
            <p:cNvPr id="18442" name="Group 7"/>
            <p:cNvGrpSpPr>
              <a:grpSpLocks/>
            </p:cNvGrpSpPr>
            <p:nvPr/>
          </p:nvGrpSpPr>
          <p:grpSpPr bwMode="auto">
            <a:xfrm>
              <a:off x="3900289" y="2636912"/>
              <a:ext cx="1631454" cy="1728787"/>
              <a:chOff x="3900289" y="2636912"/>
              <a:chExt cx="1631454" cy="1728787"/>
            </a:xfrm>
          </p:grpSpPr>
          <p:grpSp>
            <p:nvGrpSpPr>
              <p:cNvPr id="18444" name="Group 9"/>
              <p:cNvGrpSpPr>
                <a:grpSpLocks/>
              </p:cNvGrpSpPr>
              <p:nvPr/>
            </p:nvGrpSpPr>
            <p:grpSpPr bwMode="auto">
              <a:xfrm>
                <a:off x="3900289" y="2636912"/>
                <a:ext cx="1631454" cy="1728787"/>
                <a:chOff x="3900289" y="2636912"/>
                <a:chExt cx="1631454" cy="1728787"/>
              </a:xfrm>
            </p:grpSpPr>
            <p:pic>
              <p:nvPicPr>
                <p:cNvPr id="18448" name="Picture 11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900289" y="3213174"/>
                  <a:ext cx="1247775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49" name="Picture 12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283968" y="2636912"/>
                  <a:ext cx="1247775" cy="11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Cloud 10"/>
              <p:cNvSpPr/>
              <p:nvPr/>
            </p:nvSpPr>
            <p:spPr>
              <a:xfrm>
                <a:off x="4139952" y="3068762"/>
                <a:ext cx="1080120" cy="1008310"/>
              </a:xfrm>
              <a:prstGeom prst="cloud">
                <a:avLst/>
              </a:prstGeom>
              <a:gradFill flip="none" rotWithShape="1">
                <a:gsLst>
                  <a:gs pos="0">
                    <a:srgbClr val="FF6699">
                      <a:tint val="66000"/>
                      <a:satMod val="160000"/>
                    </a:srgbClr>
                  </a:gs>
                  <a:gs pos="50000">
                    <a:srgbClr val="FF6699">
                      <a:tint val="44500"/>
                      <a:satMod val="160000"/>
                    </a:srgbClr>
                  </a:gs>
                  <a:gs pos="100000">
                    <a:srgbClr val="FF6699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260329" y="3213571"/>
              <a:ext cx="792088" cy="70788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n-cs"/>
                </a:rPr>
                <a:t>11</a:t>
              </a:r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03575" y="3527425"/>
            <a:ext cx="19446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75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694614" y="4800600"/>
            <a:ext cx="483978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ar-EG" sz="5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25×3 </a:t>
            </a:r>
            <a:r>
              <a:rPr lang="ar-EG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=5×5×3</a:t>
            </a:r>
          </a:p>
          <a:p>
            <a:r>
              <a:rPr lang="ar-EG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ar-EG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× </a:t>
            </a:r>
            <a:r>
              <a:rPr lang="ar-EG" sz="5400" b="1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ar-EG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900113" y="3222625"/>
            <a:ext cx="1470025" cy="2290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24 - high pitched dr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25×3 =5×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188913"/>
            <a:ext cx="9109076" cy="6524625"/>
            <a:chOff x="-142876" y="0"/>
            <a:chExt cx="9358346" cy="6929462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61915" y="0"/>
              <a:ext cx="9010679" cy="6858024"/>
            </a:xfrm>
            <a:prstGeom prst="round1Rect">
              <a:avLst/>
            </a:prstGeom>
            <a:gradFill flip="none" rotWithShape="1">
              <a:gsLst>
                <a:gs pos="0">
                  <a:srgbClr val="FFC000"/>
                </a:gs>
                <a:gs pos="33000">
                  <a:srgbClr val="FFC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38100"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-142876" y="261066"/>
              <a:ext cx="9358346" cy="6668396"/>
              <a:chOff x="-142876" y="606380"/>
              <a:chExt cx="9358346" cy="6251643"/>
            </a:xfrm>
          </p:grpSpPr>
          <p:grpSp>
            <p:nvGrpSpPr>
              <p:cNvPr id="1038" name="Group 15"/>
              <p:cNvGrpSpPr>
                <a:grpSpLocks/>
              </p:cNvGrpSpPr>
              <p:nvPr/>
            </p:nvGrpSpPr>
            <p:grpSpPr bwMode="auto">
              <a:xfrm>
                <a:off x="285720" y="606380"/>
                <a:ext cx="8572559" cy="5894454"/>
                <a:chOff x="751817" y="3143248"/>
                <a:chExt cx="8572559" cy="5894454"/>
              </a:xfrm>
            </p:grpSpPr>
            <p:sp>
              <p:nvSpPr>
                <p:cNvPr id="12" name="Round Single Corner Rectangle 4"/>
                <p:cNvSpPr/>
                <p:nvPr/>
              </p:nvSpPr>
              <p:spPr>
                <a:xfrm>
                  <a:off x="751817" y="3143248"/>
                  <a:ext cx="8572559" cy="5894454"/>
                </a:xfrm>
                <a:prstGeom prst="round1Rect">
                  <a:avLst/>
                </a:prstGeom>
                <a:gradFill flip="none" rotWithShape="1">
                  <a:gsLst>
                    <a:gs pos="0">
                      <a:schemeClr val="bg2">
                        <a:lumMod val="75000"/>
                      </a:schemeClr>
                    </a:gs>
                    <a:gs pos="42000">
                      <a:srgbClr val="EAEAEA"/>
                    </a:gs>
                    <a:gs pos="61000">
                      <a:schemeClr val="bg1"/>
                    </a:gs>
                  </a:gsLst>
                  <a:lin ang="5400000" scaled="1"/>
                  <a:tileRect/>
                </a:gradFill>
                <a:ln w="57150">
                  <a:solidFill>
                    <a:schemeClr val="bg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043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598135"/>
                  <a:ext cx="5857916" cy="830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endParaRPr lang="ar-EG" sz="4800" b="1">
                    <a:solidFill>
                      <a:schemeClr val="bg1"/>
                    </a:solidFill>
                    <a:latin typeface="Calibri" pitchFamily="34" charset="0"/>
                    <a:cs typeface="Traditional Arabic" pitchFamily="18" charset="-78"/>
                  </a:endParaRPr>
                </a:p>
              </p:txBody>
            </p:sp>
          </p:grpSp>
          <p:pic>
            <p:nvPicPr>
              <p:cNvPr id="1037" name="Picture 8" descr="783701244541093.gi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0800000">
                <a:off x="-142876" y="5474381"/>
                <a:ext cx="9358346" cy="1383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4213" y="1052513"/>
            <a:ext cx="7620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12) </a:t>
            </a:r>
            <a:r>
              <a:rPr lang="ar-SA" sz="44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رحلة برية: </a:t>
            </a:r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ذهب ناصر في رحلة برية مع أصدقائه، فدفع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 ريالاً، فكم ريالاً دفع </a:t>
            </a:r>
            <a:r>
              <a:rPr lang="ar-SA" sz="4400" b="1" dirty="0" err="1">
                <a:latin typeface="Times New Roman" pitchFamily="18" charset="0"/>
                <a:cs typeface="Times New Roman" pitchFamily="18" charset="0"/>
              </a:rPr>
              <a:t>ناصر؟</a:t>
            </a:r>
            <a:r>
              <a:rPr lang="ar-SA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SA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(الدرس 1- 3</a:t>
            </a:r>
            <a:r>
              <a:rPr lang="ar-SA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SA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r-SA" sz="4800" dirty="0">
              <a:solidFill>
                <a:srgbClr val="FF0000"/>
              </a:solidFill>
            </a:endParaRPr>
          </a:p>
        </p:txBody>
      </p:sp>
      <p:graphicFrame>
        <p:nvGraphicFramePr>
          <p:cNvPr id="1026" name="Object 15"/>
          <p:cNvGraphicFramePr>
            <a:graphicFrameLocks noChangeAspect="1"/>
          </p:cNvGraphicFramePr>
          <p:nvPr/>
        </p:nvGraphicFramePr>
        <p:xfrm>
          <a:off x="0" y="457200"/>
          <a:ext cx="257175" cy="228600"/>
        </p:xfrm>
        <a:graphic>
          <a:graphicData uri="http://schemas.openxmlformats.org/presentationml/2006/ole">
            <p:oleObj spid="_x0000_s1026" r:id="rId8" imgW="253890" imgH="228501" progId="">
              <p:embed/>
            </p:oleObj>
          </a:graphicData>
        </a:graphic>
      </p:graphicFrame>
      <p:sp>
        <p:nvSpPr>
          <p:cNvPr id="102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0" y="266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914400" y="4038600"/>
            <a:ext cx="7315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ما دفعه </a:t>
            </a:r>
            <a:r>
              <a:rPr lang="ar-EG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ناصر=</a:t>
            </a:r>
            <a:endParaRPr lang="ar-EG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ar-EG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ar-EG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× 3 × 3 ×3 × 3 =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243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ريالًا</a:t>
            </a:r>
            <a:endParaRPr lang="ar-EG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3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p_qu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حلة برية  ذهب ناصر في رحلة بر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دفعه ناصر=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950" y="44450"/>
            <a:ext cx="9001125" cy="6605588"/>
            <a:chOff x="142876" y="426162"/>
            <a:chExt cx="9001156" cy="6003234"/>
          </a:xfrm>
        </p:grpSpPr>
        <p:grpSp>
          <p:nvGrpSpPr>
            <p:cNvPr id="19471" name="Group 9"/>
            <p:cNvGrpSpPr>
              <a:grpSpLocks/>
            </p:cNvGrpSpPr>
            <p:nvPr/>
          </p:nvGrpSpPr>
          <p:grpSpPr bwMode="auto">
            <a:xfrm>
              <a:off x="142876" y="426162"/>
              <a:ext cx="9001156" cy="6003234"/>
              <a:chOff x="71438" y="426162"/>
              <a:chExt cx="9001156" cy="6003234"/>
            </a:xfrm>
          </p:grpSpPr>
          <p:sp>
            <p:nvSpPr>
              <p:cNvPr id="5" name="L-Shape 4"/>
              <p:cNvSpPr/>
              <p:nvPr/>
            </p:nvSpPr>
            <p:spPr>
              <a:xfrm>
                <a:off x="71438" y="500042"/>
                <a:ext cx="4714876" cy="5929354"/>
              </a:xfrm>
              <a:prstGeom prst="corner">
                <a:avLst>
                  <a:gd name="adj1" fmla="val 37220"/>
                  <a:gd name="adj2" fmla="val 81459"/>
                </a:avLst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" name="Group 7"/>
              <p:cNvGrpSpPr/>
              <p:nvPr/>
            </p:nvGrpSpPr>
            <p:grpSpPr>
              <a:xfrm>
                <a:off x="285720" y="426162"/>
                <a:ext cx="8786874" cy="6003234"/>
                <a:chOff x="285720" y="426162"/>
                <a:chExt cx="8786874" cy="6003234"/>
              </a:xfrm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7" name="Moon 6"/>
                <p:cNvSpPr/>
                <p:nvPr/>
              </p:nvSpPr>
              <p:spPr>
                <a:xfrm rot="17299893" flipH="1">
                  <a:off x="2617515" y="81283"/>
                  <a:ext cx="2357454" cy="3047212"/>
                </a:xfrm>
                <a:prstGeom prst="moon">
                  <a:avLst/>
                </a:prstGeom>
                <a:grpFill/>
                <a:ln w="3810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Moon 7"/>
                <p:cNvSpPr/>
                <p:nvPr/>
              </p:nvSpPr>
              <p:spPr>
                <a:xfrm flipH="1">
                  <a:off x="6000760" y="571480"/>
                  <a:ext cx="2357454" cy="5857916"/>
                </a:xfrm>
                <a:prstGeom prst="moon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Chevron 8"/>
                <p:cNvSpPr/>
                <p:nvPr/>
              </p:nvSpPr>
              <p:spPr>
                <a:xfrm>
                  <a:off x="4286248" y="500042"/>
                  <a:ext cx="4786346" cy="5929354"/>
                </a:xfrm>
                <a:prstGeom prst="chevron">
                  <a:avLst>
                    <a:gd name="adj" fmla="val 64174"/>
                  </a:avLst>
                </a:prstGeom>
                <a:solidFill>
                  <a:srgbClr val="0070C0"/>
                </a:solidFill>
                <a:ln w="5715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ound Same Side Corner Rectangle 2"/>
                <p:cNvSpPr/>
                <p:nvPr/>
              </p:nvSpPr>
              <p:spPr>
                <a:xfrm>
                  <a:off x="285720" y="785794"/>
                  <a:ext cx="8215370" cy="5286412"/>
                </a:xfrm>
                <a:prstGeom prst="round2SameRect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</a:gradFill>
                <a:ln w="57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19472" name="Rectangle 1"/>
            <p:cNvSpPr>
              <a:spLocks noChangeArrowheads="1"/>
            </p:cNvSpPr>
            <p:nvPr/>
          </p:nvSpPr>
          <p:spPr bwMode="auto">
            <a:xfrm>
              <a:off x="642910" y="3019291"/>
              <a:ext cx="75723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ar-SA" sz="48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47664" y="692696"/>
            <a:ext cx="5883913" cy="144655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solidFill>
                  <a:schemeClr val="bg1"/>
                </a:solidFill>
                <a:latin typeface="+mn-lt"/>
                <a:cs typeface="+mn-cs"/>
              </a:rPr>
              <a:t>أوجد قيمة كل مما يأتي: </a:t>
            </a:r>
            <a:r>
              <a:rPr lang="ar-EG" sz="4400" b="1" dirty="0">
                <a:solidFill>
                  <a:schemeClr val="bg1"/>
                </a:solidFill>
                <a:latin typeface="+mn-lt"/>
                <a:cs typeface="+mn-cs"/>
              </a:rPr>
              <a:t/>
            </a:r>
            <a:br>
              <a:rPr lang="ar-EG" sz="44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ar-SA" sz="4400" b="1" dirty="0">
                <a:solidFill>
                  <a:schemeClr val="bg1"/>
                </a:solidFill>
                <a:latin typeface="+mn-lt"/>
                <a:cs typeface="+mn-cs"/>
              </a:rPr>
              <a:t>(</a:t>
            </a:r>
            <a:r>
              <a:rPr lang="ar-SA" sz="4400" b="1" dirty="0">
                <a:solidFill>
                  <a:srgbClr val="FFFF00"/>
                </a:solidFill>
                <a:latin typeface="+mn-lt"/>
                <a:cs typeface="+mn-cs"/>
              </a:rPr>
              <a:t>الدرس 1- 4</a:t>
            </a:r>
            <a:r>
              <a:rPr lang="ar-SA" sz="4400" b="1" dirty="0">
                <a:solidFill>
                  <a:schemeClr val="bg1"/>
                </a:solidFill>
                <a:latin typeface="+mn-lt"/>
                <a:cs typeface="+mn-cs"/>
              </a:rPr>
              <a:t>)</a:t>
            </a:r>
            <a:endParaRPr lang="en-US" sz="4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7019925" y="2717800"/>
            <a:ext cx="1143000" cy="1071563"/>
            <a:chOff x="7286644" y="2428868"/>
            <a:chExt cx="1143008" cy="1071570"/>
          </a:xfrm>
        </p:grpSpPr>
        <p:grpSp>
          <p:nvGrpSpPr>
            <p:cNvPr id="19465" name="Group 4"/>
            <p:cNvGrpSpPr>
              <a:grpSpLocks/>
            </p:cNvGrpSpPr>
            <p:nvPr/>
          </p:nvGrpSpPr>
          <p:grpSpPr bwMode="auto">
            <a:xfrm>
              <a:off x="7286644" y="2428868"/>
              <a:ext cx="1143008" cy="1071570"/>
              <a:chOff x="7286644" y="2428868"/>
              <a:chExt cx="1143008" cy="10715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286644" y="2428868"/>
                <a:ext cx="1143008" cy="1071570"/>
              </a:xfrm>
              <a:prstGeom prst="ellipse">
                <a:avLst/>
              </a:prstGeom>
              <a:solidFill>
                <a:srgbClr val="FF3300"/>
              </a:solidFill>
              <a:ln w="3810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" name="Snip Diagonal Corner Rectangle 2"/>
              <p:cNvSpPr/>
              <p:nvPr/>
            </p:nvSpPr>
            <p:spPr>
              <a:xfrm>
                <a:off x="7358083" y="2571744"/>
                <a:ext cx="1000132" cy="785818"/>
              </a:xfrm>
              <a:prstGeom prst="snip2DiagRect">
                <a:avLst>
                  <a:gd name="adj1" fmla="val 0"/>
                  <a:gd name="adj2" fmla="val 31212"/>
                </a:avLst>
              </a:prstGeom>
              <a:gradFill flip="none" rotWithShape="1">
                <a:gsLst>
                  <a:gs pos="0">
                    <a:srgbClr val="9900FF">
                      <a:shade val="30000"/>
                      <a:satMod val="115000"/>
                    </a:srgbClr>
                  </a:gs>
                  <a:gs pos="50000">
                    <a:srgbClr val="9900FF">
                      <a:shade val="67500"/>
                      <a:satMod val="115000"/>
                    </a:srgbClr>
                  </a:gs>
                  <a:gs pos="100000">
                    <a:srgbClr val="99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358082" y="2571744"/>
              <a:ext cx="928694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13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1913" y="2865438"/>
            <a:ext cx="5595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latin typeface="Calibri" pitchFamily="34" charset="0"/>
              </a:rPr>
              <a:t>10- 6+ 20</a:t>
            </a:r>
            <a:endParaRPr lang="ar-EG" sz="5400" b="1" dirty="0">
              <a:latin typeface="Calibri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-990600" y="4508500"/>
            <a:ext cx="7191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800" b="1" dirty="0" smtClean="0">
                <a:solidFill>
                  <a:srgbClr val="0000CC"/>
                </a:solidFill>
                <a:latin typeface="Calibri" pitchFamily="34" charset="0"/>
              </a:rPr>
              <a:t>= </a:t>
            </a:r>
            <a:r>
              <a:rPr lang="ar-SA" sz="4800" b="1" dirty="0">
                <a:solidFill>
                  <a:srgbClr val="0000CC"/>
                </a:solidFill>
                <a:latin typeface="Calibri" pitchFamily="34" charset="0"/>
              </a:rPr>
              <a:t>4 + 20 = </a:t>
            </a:r>
            <a:r>
              <a:rPr lang="ar-SA" sz="4800" b="1" dirty="0">
                <a:solidFill>
                  <a:srgbClr val="FF0000"/>
                </a:solidFill>
                <a:latin typeface="Calibri" pitchFamily="34" charset="0"/>
              </a:rPr>
              <a:t>24</a:t>
            </a:r>
            <a:endParaRPr lang="en-US" sz="4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95 - whee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قيمة كل مما ي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- 6+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= 4 + 20 =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107950" y="44450"/>
            <a:ext cx="9001125" cy="6605588"/>
            <a:chOff x="142876" y="426162"/>
            <a:chExt cx="9001156" cy="6003234"/>
          </a:xfrm>
        </p:grpSpPr>
        <p:grpSp>
          <p:nvGrpSpPr>
            <p:cNvPr id="20495" name="Group 9"/>
            <p:cNvGrpSpPr>
              <a:grpSpLocks/>
            </p:cNvGrpSpPr>
            <p:nvPr/>
          </p:nvGrpSpPr>
          <p:grpSpPr bwMode="auto">
            <a:xfrm>
              <a:off x="142876" y="426162"/>
              <a:ext cx="9001156" cy="6003234"/>
              <a:chOff x="71438" y="426162"/>
              <a:chExt cx="9001156" cy="6003234"/>
            </a:xfrm>
          </p:grpSpPr>
          <p:sp>
            <p:nvSpPr>
              <p:cNvPr id="5" name="L-Shape 4"/>
              <p:cNvSpPr/>
              <p:nvPr/>
            </p:nvSpPr>
            <p:spPr>
              <a:xfrm>
                <a:off x="71438" y="500042"/>
                <a:ext cx="4714876" cy="5929354"/>
              </a:xfrm>
              <a:prstGeom prst="corner">
                <a:avLst>
                  <a:gd name="adj1" fmla="val 37220"/>
                  <a:gd name="adj2" fmla="val 81459"/>
                </a:avLst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" name="Group 7"/>
              <p:cNvGrpSpPr/>
              <p:nvPr/>
            </p:nvGrpSpPr>
            <p:grpSpPr>
              <a:xfrm>
                <a:off x="285720" y="426162"/>
                <a:ext cx="8786874" cy="6003234"/>
                <a:chOff x="285720" y="426162"/>
                <a:chExt cx="8786874" cy="6003234"/>
              </a:xfrm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7" name="Moon 6"/>
                <p:cNvSpPr/>
                <p:nvPr/>
              </p:nvSpPr>
              <p:spPr>
                <a:xfrm rot="17299893" flipH="1">
                  <a:off x="2617515" y="81283"/>
                  <a:ext cx="2357454" cy="3047212"/>
                </a:xfrm>
                <a:prstGeom prst="moon">
                  <a:avLst/>
                </a:prstGeom>
                <a:grpFill/>
                <a:ln w="3810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Moon 7"/>
                <p:cNvSpPr/>
                <p:nvPr/>
              </p:nvSpPr>
              <p:spPr>
                <a:xfrm flipH="1">
                  <a:off x="6000760" y="571480"/>
                  <a:ext cx="2357454" cy="5857916"/>
                </a:xfrm>
                <a:prstGeom prst="moon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Chevron 8"/>
                <p:cNvSpPr/>
                <p:nvPr/>
              </p:nvSpPr>
              <p:spPr>
                <a:xfrm>
                  <a:off x="4286248" y="500042"/>
                  <a:ext cx="4786346" cy="5929354"/>
                </a:xfrm>
                <a:prstGeom prst="chevron">
                  <a:avLst>
                    <a:gd name="adj" fmla="val 64174"/>
                  </a:avLst>
                </a:prstGeom>
                <a:solidFill>
                  <a:srgbClr val="0070C0"/>
                </a:solidFill>
                <a:ln w="5715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ound Same Side Corner Rectangle 2"/>
                <p:cNvSpPr/>
                <p:nvPr/>
              </p:nvSpPr>
              <p:spPr>
                <a:xfrm>
                  <a:off x="285720" y="785794"/>
                  <a:ext cx="8215370" cy="5286412"/>
                </a:xfrm>
                <a:prstGeom prst="round2SameRect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</a:gradFill>
                <a:ln w="57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20496" name="Rectangle 1"/>
            <p:cNvSpPr>
              <a:spLocks noChangeArrowheads="1"/>
            </p:cNvSpPr>
            <p:nvPr/>
          </p:nvSpPr>
          <p:spPr bwMode="auto">
            <a:xfrm>
              <a:off x="642910" y="3019291"/>
              <a:ext cx="75723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ar-SA" sz="48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47664" y="692696"/>
            <a:ext cx="5883913" cy="144655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chemeClr val="bg1"/>
                </a:solidFill>
              </a:rPr>
              <a:t>أوجد قيمة كل مما </a:t>
            </a:r>
            <a:r>
              <a:rPr lang="ar-SA" sz="4400" b="1" dirty="0" err="1" smtClean="0">
                <a:solidFill>
                  <a:schemeClr val="bg1"/>
                </a:solidFill>
              </a:rPr>
              <a:t>يأتي:</a:t>
            </a:r>
            <a:r>
              <a:rPr lang="ar-SA" sz="4400" b="1" dirty="0" smtClean="0">
                <a:solidFill>
                  <a:schemeClr val="bg1"/>
                </a:solidFill>
              </a:rPr>
              <a:t> </a:t>
            </a:r>
            <a:r>
              <a:rPr lang="ar-EG" sz="4400" b="1" dirty="0" smtClean="0">
                <a:solidFill>
                  <a:schemeClr val="bg1"/>
                </a:solidFill>
              </a:rPr>
              <a:t/>
            </a:r>
            <a:br>
              <a:rPr lang="ar-EG" sz="4400" b="1" dirty="0" smtClean="0">
                <a:solidFill>
                  <a:schemeClr val="bg1"/>
                </a:solidFill>
              </a:rPr>
            </a:br>
            <a:r>
              <a:rPr lang="ar-SA" sz="4400" b="1" dirty="0" smtClean="0">
                <a:solidFill>
                  <a:schemeClr val="bg1"/>
                </a:solidFill>
              </a:rPr>
              <a:t>(</a:t>
            </a:r>
            <a:r>
              <a:rPr lang="ar-SA" sz="4400" b="1" dirty="0" smtClean="0">
                <a:solidFill>
                  <a:srgbClr val="FFFF00"/>
                </a:solidFill>
              </a:rPr>
              <a:t>الدرس 1- 4</a:t>
            </a:r>
            <a:r>
              <a:rPr lang="ar-SA" sz="4400" b="1" dirty="0" err="1" smtClean="0">
                <a:solidFill>
                  <a:schemeClr val="bg1"/>
                </a:solidFill>
              </a:rPr>
              <a:t>)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7019925" y="2717800"/>
            <a:ext cx="1143000" cy="1071563"/>
            <a:chOff x="7286644" y="2428868"/>
            <a:chExt cx="1143008" cy="1071570"/>
          </a:xfrm>
        </p:grpSpPr>
        <p:grpSp>
          <p:nvGrpSpPr>
            <p:cNvPr id="20489" name="Group 4"/>
            <p:cNvGrpSpPr>
              <a:grpSpLocks/>
            </p:cNvGrpSpPr>
            <p:nvPr/>
          </p:nvGrpSpPr>
          <p:grpSpPr bwMode="auto">
            <a:xfrm>
              <a:off x="7286644" y="2428868"/>
              <a:ext cx="1143008" cy="1071570"/>
              <a:chOff x="7286644" y="2428868"/>
              <a:chExt cx="1143008" cy="10715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286644" y="2428868"/>
                <a:ext cx="1143008" cy="1071570"/>
              </a:xfrm>
              <a:prstGeom prst="ellipse">
                <a:avLst/>
              </a:prstGeom>
              <a:solidFill>
                <a:srgbClr val="FF3300"/>
              </a:solidFill>
              <a:ln w="3810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" name="Snip Diagonal Corner Rectangle 2"/>
              <p:cNvSpPr/>
              <p:nvPr/>
            </p:nvSpPr>
            <p:spPr>
              <a:xfrm>
                <a:off x="7358083" y="2571744"/>
                <a:ext cx="1000132" cy="785818"/>
              </a:xfrm>
              <a:prstGeom prst="snip2DiagRect">
                <a:avLst>
                  <a:gd name="adj1" fmla="val 0"/>
                  <a:gd name="adj2" fmla="val 31212"/>
                </a:avLst>
              </a:prstGeom>
              <a:gradFill flip="none" rotWithShape="1">
                <a:gsLst>
                  <a:gs pos="0">
                    <a:srgbClr val="9900FF">
                      <a:shade val="30000"/>
                      <a:satMod val="115000"/>
                    </a:srgbClr>
                  </a:gs>
                  <a:gs pos="50000">
                    <a:srgbClr val="9900FF">
                      <a:shade val="67500"/>
                      <a:satMod val="115000"/>
                    </a:srgbClr>
                  </a:gs>
                  <a:gs pos="100000">
                    <a:srgbClr val="99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358082" y="2571744"/>
              <a:ext cx="928694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14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1913" y="2865438"/>
            <a:ext cx="5595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latin typeface="Calibri" pitchFamily="34" charset="0"/>
              </a:rPr>
              <a:t>25÷ (15- 10) × 2</a:t>
            </a:r>
            <a:endParaRPr lang="ar-EG" sz="5400" b="1" dirty="0">
              <a:latin typeface="Calibri" pitchFamily="34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1519238" y="4076700"/>
            <a:ext cx="78533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                       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= </a:t>
            </a:r>
            <a:r>
              <a:rPr lang="ar-SA" sz="4400" b="1" dirty="0">
                <a:solidFill>
                  <a:srgbClr val="0000CC"/>
                </a:solidFill>
                <a:latin typeface="Calibri" pitchFamily="34" charset="0"/>
              </a:rPr>
              <a:t>25 ÷ 5 × 2</a:t>
            </a:r>
            <a:endParaRPr lang="en-US" sz="4400" dirty="0">
              <a:solidFill>
                <a:srgbClr val="0000CC"/>
              </a:solidFill>
              <a:latin typeface="Calibri" pitchFamily="34" charset="0"/>
            </a:endParaRPr>
          </a:p>
          <a:p>
            <a:r>
              <a:rPr lang="ar-SA" sz="4400" b="1" dirty="0">
                <a:solidFill>
                  <a:srgbClr val="0000CC"/>
                </a:solidFill>
                <a:latin typeface="Calibri" pitchFamily="34" charset="0"/>
              </a:rPr>
              <a:t>				= 5 × 2</a:t>
            </a:r>
            <a:endParaRPr lang="en-US" sz="4400" dirty="0">
              <a:solidFill>
                <a:srgbClr val="0000CC"/>
              </a:solidFill>
              <a:latin typeface="Calibri" pitchFamily="34" charset="0"/>
            </a:endParaRPr>
          </a:p>
          <a:p>
            <a:r>
              <a:rPr lang="ar-SA" sz="4400" b="1" dirty="0">
                <a:solidFill>
                  <a:srgbClr val="FF0000"/>
                </a:solidFill>
                <a:latin typeface="Calibri" pitchFamily="34" charset="0"/>
              </a:rPr>
              <a:t>				= 10</a:t>
            </a:r>
            <a:endParaRPr lang="en-US" sz="4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5÷ (15- 10) ×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54 - sw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54 - sw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25 ÷ 5 ×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>
            <a:grpSpLocks/>
          </p:cNvGrpSpPr>
          <p:nvPr/>
        </p:nvGrpSpPr>
        <p:grpSpPr bwMode="auto">
          <a:xfrm>
            <a:off x="107950" y="44450"/>
            <a:ext cx="9001125" cy="6605588"/>
            <a:chOff x="142876" y="426162"/>
            <a:chExt cx="9001156" cy="6003234"/>
          </a:xfrm>
        </p:grpSpPr>
        <p:grpSp>
          <p:nvGrpSpPr>
            <p:cNvPr id="21521" name="Group 9"/>
            <p:cNvGrpSpPr>
              <a:grpSpLocks/>
            </p:cNvGrpSpPr>
            <p:nvPr/>
          </p:nvGrpSpPr>
          <p:grpSpPr bwMode="auto">
            <a:xfrm>
              <a:off x="142876" y="426162"/>
              <a:ext cx="9001156" cy="6003234"/>
              <a:chOff x="71438" y="426162"/>
              <a:chExt cx="9001156" cy="6003234"/>
            </a:xfrm>
          </p:grpSpPr>
          <p:sp>
            <p:nvSpPr>
              <p:cNvPr id="5" name="L-Shape 4"/>
              <p:cNvSpPr/>
              <p:nvPr/>
            </p:nvSpPr>
            <p:spPr>
              <a:xfrm>
                <a:off x="71438" y="500042"/>
                <a:ext cx="4714876" cy="5929354"/>
              </a:xfrm>
              <a:prstGeom prst="corner">
                <a:avLst>
                  <a:gd name="adj1" fmla="val 37220"/>
                  <a:gd name="adj2" fmla="val 81459"/>
                </a:avLst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" name="Group 7"/>
              <p:cNvGrpSpPr/>
              <p:nvPr/>
            </p:nvGrpSpPr>
            <p:grpSpPr>
              <a:xfrm>
                <a:off x="285720" y="426162"/>
                <a:ext cx="8786874" cy="6003234"/>
                <a:chOff x="285720" y="426162"/>
                <a:chExt cx="8786874" cy="6003234"/>
              </a:xfrm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7" name="Moon 6"/>
                <p:cNvSpPr/>
                <p:nvPr/>
              </p:nvSpPr>
              <p:spPr>
                <a:xfrm rot="17299893" flipH="1">
                  <a:off x="2617515" y="81283"/>
                  <a:ext cx="2357454" cy="3047212"/>
                </a:xfrm>
                <a:prstGeom prst="moon">
                  <a:avLst/>
                </a:prstGeom>
                <a:grpFill/>
                <a:ln w="3810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Moon 7"/>
                <p:cNvSpPr/>
                <p:nvPr/>
              </p:nvSpPr>
              <p:spPr>
                <a:xfrm flipH="1">
                  <a:off x="6000760" y="571480"/>
                  <a:ext cx="2357454" cy="5857916"/>
                </a:xfrm>
                <a:prstGeom prst="moon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Chevron 8"/>
                <p:cNvSpPr/>
                <p:nvPr/>
              </p:nvSpPr>
              <p:spPr>
                <a:xfrm>
                  <a:off x="4286248" y="500042"/>
                  <a:ext cx="4786346" cy="5929354"/>
                </a:xfrm>
                <a:prstGeom prst="chevron">
                  <a:avLst>
                    <a:gd name="adj" fmla="val 64174"/>
                  </a:avLst>
                </a:prstGeom>
                <a:solidFill>
                  <a:srgbClr val="0070C0"/>
                </a:solidFill>
                <a:ln w="5715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ound Same Side Corner Rectangle 2"/>
                <p:cNvSpPr/>
                <p:nvPr/>
              </p:nvSpPr>
              <p:spPr>
                <a:xfrm>
                  <a:off x="285720" y="785794"/>
                  <a:ext cx="8215370" cy="5286412"/>
                </a:xfrm>
                <a:prstGeom prst="round2SameRect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</a:gradFill>
                <a:ln w="57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21522" name="Rectangle 1"/>
            <p:cNvSpPr>
              <a:spLocks noChangeArrowheads="1"/>
            </p:cNvSpPr>
            <p:nvPr/>
          </p:nvSpPr>
          <p:spPr bwMode="auto">
            <a:xfrm>
              <a:off x="642910" y="3019291"/>
              <a:ext cx="75723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ar-SA" sz="48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47664" y="692696"/>
            <a:ext cx="5883913" cy="144655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chemeClr val="bg1"/>
                </a:solidFill>
              </a:rPr>
              <a:t>أوجد قيمة كل مما </a:t>
            </a:r>
            <a:r>
              <a:rPr lang="ar-SA" sz="4400" b="1" dirty="0" err="1" smtClean="0">
                <a:solidFill>
                  <a:schemeClr val="bg1"/>
                </a:solidFill>
              </a:rPr>
              <a:t>يأتي:</a:t>
            </a:r>
            <a:r>
              <a:rPr lang="ar-SA" sz="4400" b="1" dirty="0" smtClean="0">
                <a:solidFill>
                  <a:schemeClr val="bg1"/>
                </a:solidFill>
              </a:rPr>
              <a:t> </a:t>
            </a:r>
            <a:r>
              <a:rPr lang="ar-EG" sz="4400" b="1" dirty="0" smtClean="0">
                <a:solidFill>
                  <a:schemeClr val="bg1"/>
                </a:solidFill>
              </a:rPr>
              <a:t/>
            </a:r>
            <a:br>
              <a:rPr lang="ar-EG" sz="4400" b="1" dirty="0" smtClean="0">
                <a:solidFill>
                  <a:schemeClr val="bg1"/>
                </a:solidFill>
              </a:rPr>
            </a:br>
            <a:r>
              <a:rPr lang="ar-SA" sz="4400" b="1" dirty="0" smtClean="0">
                <a:solidFill>
                  <a:schemeClr val="bg1"/>
                </a:solidFill>
              </a:rPr>
              <a:t>(</a:t>
            </a:r>
            <a:r>
              <a:rPr lang="ar-SA" sz="4400" b="1" dirty="0" smtClean="0">
                <a:solidFill>
                  <a:srgbClr val="FFFF00"/>
                </a:solidFill>
              </a:rPr>
              <a:t>الدرس 1- 4</a:t>
            </a:r>
            <a:r>
              <a:rPr lang="ar-SA" sz="4400" b="1" dirty="0" err="1" smtClean="0">
                <a:solidFill>
                  <a:schemeClr val="bg1"/>
                </a:solidFill>
              </a:rPr>
              <a:t>)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7019925" y="2717800"/>
            <a:ext cx="1143000" cy="1071563"/>
            <a:chOff x="7286644" y="2428868"/>
            <a:chExt cx="1143008" cy="1071570"/>
          </a:xfrm>
        </p:grpSpPr>
        <p:grpSp>
          <p:nvGrpSpPr>
            <p:cNvPr id="21515" name="Group 4"/>
            <p:cNvGrpSpPr>
              <a:grpSpLocks/>
            </p:cNvGrpSpPr>
            <p:nvPr/>
          </p:nvGrpSpPr>
          <p:grpSpPr bwMode="auto">
            <a:xfrm>
              <a:off x="7286644" y="2428868"/>
              <a:ext cx="1143008" cy="1071570"/>
              <a:chOff x="7286644" y="2428868"/>
              <a:chExt cx="1143008" cy="10715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286644" y="2428868"/>
                <a:ext cx="1143008" cy="1071570"/>
              </a:xfrm>
              <a:prstGeom prst="ellipse">
                <a:avLst/>
              </a:prstGeom>
              <a:solidFill>
                <a:srgbClr val="FF3300"/>
              </a:solidFill>
              <a:ln w="3810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" name="Snip Diagonal Corner Rectangle 2"/>
              <p:cNvSpPr/>
              <p:nvPr/>
            </p:nvSpPr>
            <p:spPr>
              <a:xfrm>
                <a:off x="7358083" y="2571744"/>
                <a:ext cx="1000132" cy="785818"/>
              </a:xfrm>
              <a:prstGeom prst="snip2DiagRect">
                <a:avLst>
                  <a:gd name="adj1" fmla="val 0"/>
                  <a:gd name="adj2" fmla="val 31212"/>
                </a:avLst>
              </a:prstGeom>
              <a:gradFill flip="none" rotWithShape="1">
                <a:gsLst>
                  <a:gs pos="0">
                    <a:srgbClr val="9900FF">
                      <a:shade val="30000"/>
                      <a:satMod val="115000"/>
                    </a:srgbClr>
                  </a:gs>
                  <a:gs pos="50000">
                    <a:srgbClr val="9900FF">
                      <a:shade val="67500"/>
                      <a:satMod val="115000"/>
                    </a:srgbClr>
                  </a:gs>
                  <a:gs pos="100000">
                    <a:srgbClr val="99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358082" y="2571744"/>
              <a:ext cx="928694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15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1913" y="2865438"/>
            <a:ext cx="5595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baseline="30000" dirty="0">
                <a:latin typeface="Calibri" pitchFamily="34" charset="0"/>
              </a:rPr>
              <a:t>2</a:t>
            </a:r>
            <a:r>
              <a:rPr lang="ar-EG" sz="5400" b="1" dirty="0">
                <a:latin typeface="Calibri" pitchFamily="34" charset="0"/>
              </a:rPr>
              <a:t>3</a:t>
            </a:r>
            <a:r>
              <a:rPr lang="ar-SA" sz="5400" b="1" dirty="0">
                <a:latin typeface="Calibri" pitchFamily="34" charset="0"/>
              </a:rPr>
              <a:t>+ 32÷ 2</a:t>
            </a:r>
            <a:endParaRPr lang="en-US" sz="5400" dirty="0">
              <a:latin typeface="Calibri" pitchFamily="34" charset="0"/>
            </a:endParaRPr>
          </a:p>
        </p:txBody>
      </p:sp>
      <p:sp>
        <p:nvSpPr>
          <p:cNvPr id="215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21513" name="Rectangle 3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2057400" y="3962400"/>
            <a:ext cx="73802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4400" b="1" baseline="4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ar-EG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= </a:t>
            </a:r>
            <a:r>
              <a:rPr lang="ar-EG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+ 32 ÷ 2</a:t>
            </a:r>
          </a:p>
          <a:p>
            <a:pPr algn="ctr" rtl="0"/>
            <a:r>
              <a:rPr lang="ar-EG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= 9 + 16</a:t>
            </a:r>
          </a:p>
          <a:p>
            <a:pPr algn="ctr" rtl="0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= 25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3+ 32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9 + 32 ÷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/>
          <p:cNvGrpSpPr>
            <a:grpSpLocks/>
          </p:cNvGrpSpPr>
          <p:nvPr/>
        </p:nvGrpSpPr>
        <p:grpSpPr bwMode="auto">
          <a:xfrm>
            <a:off x="107950" y="44450"/>
            <a:ext cx="9001125" cy="6605588"/>
            <a:chOff x="142876" y="426162"/>
            <a:chExt cx="9001156" cy="6003234"/>
          </a:xfrm>
        </p:grpSpPr>
        <p:grpSp>
          <p:nvGrpSpPr>
            <p:cNvPr id="22545" name="Group 9"/>
            <p:cNvGrpSpPr>
              <a:grpSpLocks/>
            </p:cNvGrpSpPr>
            <p:nvPr/>
          </p:nvGrpSpPr>
          <p:grpSpPr bwMode="auto">
            <a:xfrm>
              <a:off x="142876" y="426162"/>
              <a:ext cx="9001156" cy="6003234"/>
              <a:chOff x="71438" y="426162"/>
              <a:chExt cx="9001156" cy="6003234"/>
            </a:xfrm>
          </p:grpSpPr>
          <p:sp>
            <p:nvSpPr>
              <p:cNvPr id="5" name="L-Shape 4"/>
              <p:cNvSpPr/>
              <p:nvPr/>
            </p:nvSpPr>
            <p:spPr>
              <a:xfrm>
                <a:off x="71438" y="500042"/>
                <a:ext cx="4714876" cy="5929354"/>
              </a:xfrm>
              <a:prstGeom prst="corner">
                <a:avLst>
                  <a:gd name="adj1" fmla="val 37220"/>
                  <a:gd name="adj2" fmla="val 81459"/>
                </a:avLst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4" name="Group 7"/>
              <p:cNvGrpSpPr/>
              <p:nvPr/>
            </p:nvGrpSpPr>
            <p:grpSpPr>
              <a:xfrm>
                <a:off x="285720" y="426162"/>
                <a:ext cx="8786874" cy="6003234"/>
                <a:chOff x="285720" y="426162"/>
                <a:chExt cx="8786874" cy="6003234"/>
              </a:xfrm>
              <a:gradFill flip="none" rotWithShape="1">
                <a:gsLst>
                  <a:gs pos="0">
                    <a:srgbClr val="FF3399">
                      <a:shade val="30000"/>
                      <a:satMod val="115000"/>
                    </a:srgbClr>
                  </a:gs>
                  <a:gs pos="50000">
                    <a:srgbClr val="FF3399">
                      <a:shade val="67500"/>
                      <a:satMod val="115000"/>
                    </a:srgbClr>
                  </a:gs>
                  <a:gs pos="100000">
                    <a:srgbClr val="FF3399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7" name="Moon 6"/>
                <p:cNvSpPr/>
                <p:nvPr/>
              </p:nvSpPr>
              <p:spPr>
                <a:xfrm rot="17299893" flipH="1">
                  <a:off x="2617515" y="81283"/>
                  <a:ext cx="2357454" cy="3047212"/>
                </a:xfrm>
                <a:prstGeom prst="moon">
                  <a:avLst/>
                </a:prstGeom>
                <a:grpFill/>
                <a:ln w="3810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Moon 7"/>
                <p:cNvSpPr/>
                <p:nvPr/>
              </p:nvSpPr>
              <p:spPr>
                <a:xfrm flipH="1">
                  <a:off x="6000760" y="571480"/>
                  <a:ext cx="2357454" cy="5857916"/>
                </a:xfrm>
                <a:prstGeom prst="moon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9" name="Chevron 8"/>
                <p:cNvSpPr/>
                <p:nvPr/>
              </p:nvSpPr>
              <p:spPr>
                <a:xfrm>
                  <a:off x="4286248" y="500042"/>
                  <a:ext cx="4786346" cy="5929354"/>
                </a:xfrm>
                <a:prstGeom prst="chevron">
                  <a:avLst>
                    <a:gd name="adj" fmla="val 64174"/>
                  </a:avLst>
                </a:prstGeom>
                <a:solidFill>
                  <a:srgbClr val="0070C0"/>
                </a:solidFill>
                <a:ln w="57150"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Round Same Side Corner Rectangle 2"/>
                <p:cNvSpPr/>
                <p:nvPr/>
              </p:nvSpPr>
              <p:spPr>
                <a:xfrm>
                  <a:off x="285720" y="785794"/>
                  <a:ext cx="8215370" cy="5286412"/>
                </a:xfrm>
                <a:prstGeom prst="round2SameRect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00000">
                      <a:schemeClr val="bg1"/>
                    </a:gs>
                  </a:gsLst>
                </a:gradFill>
                <a:ln w="5715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22546" name="Rectangle 1"/>
            <p:cNvSpPr>
              <a:spLocks noChangeArrowheads="1"/>
            </p:cNvSpPr>
            <p:nvPr/>
          </p:nvSpPr>
          <p:spPr bwMode="auto">
            <a:xfrm>
              <a:off x="642910" y="3019291"/>
              <a:ext cx="75723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ar-SA" sz="480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47664" y="692696"/>
            <a:ext cx="5883913" cy="1446550"/>
          </a:xfrm>
          <a:prstGeom prst="rect">
            <a:avLst/>
          </a:prstGeom>
          <a:solidFill>
            <a:srgbClr val="0080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chemeClr val="bg1"/>
                </a:solidFill>
              </a:rPr>
              <a:t>أوجد قيمة كل مما </a:t>
            </a:r>
            <a:r>
              <a:rPr lang="ar-SA" sz="4400" b="1" dirty="0" err="1" smtClean="0">
                <a:solidFill>
                  <a:schemeClr val="bg1"/>
                </a:solidFill>
              </a:rPr>
              <a:t>يأتي:</a:t>
            </a:r>
            <a:r>
              <a:rPr lang="ar-SA" sz="4400" b="1" dirty="0" smtClean="0">
                <a:solidFill>
                  <a:schemeClr val="bg1"/>
                </a:solidFill>
              </a:rPr>
              <a:t> </a:t>
            </a:r>
            <a:r>
              <a:rPr lang="ar-EG" sz="4400" b="1" dirty="0" smtClean="0">
                <a:solidFill>
                  <a:schemeClr val="bg1"/>
                </a:solidFill>
              </a:rPr>
              <a:t/>
            </a:r>
            <a:br>
              <a:rPr lang="ar-EG" sz="4400" b="1" dirty="0" smtClean="0">
                <a:solidFill>
                  <a:schemeClr val="bg1"/>
                </a:solidFill>
              </a:rPr>
            </a:br>
            <a:r>
              <a:rPr lang="ar-SA" sz="4400" b="1" dirty="0" smtClean="0">
                <a:solidFill>
                  <a:schemeClr val="bg1"/>
                </a:solidFill>
              </a:rPr>
              <a:t>(</a:t>
            </a:r>
            <a:r>
              <a:rPr lang="ar-SA" sz="4400" b="1" dirty="0" smtClean="0">
                <a:solidFill>
                  <a:srgbClr val="FFFF00"/>
                </a:solidFill>
              </a:rPr>
              <a:t>الدرس 1- 4</a:t>
            </a:r>
            <a:r>
              <a:rPr lang="ar-SA" sz="4400" b="1" dirty="0" err="1" smtClean="0">
                <a:solidFill>
                  <a:schemeClr val="bg1"/>
                </a:solidFill>
              </a:rPr>
              <a:t>)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7019925" y="2717800"/>
            <a:ext cx="1143000" cy="1071563"/>
            <a:chOff x="7286644" y="2428868"/>
            <a:chExt cx="1143008" cy="1071570"/>
          </a:xfrm>
        </p:grpSpPr>
        <p:grpSp>
          <p:nvGrpSpPr>
            <p:cNvPr id="22539" name="Group 4"/>
            <p:cNvGrpSpPr>
              <a:grpSpLocks/>
            </p:cNvGrpSpPr>
            <p:nvPr/>
          </p:nvGrpSpPr>
          <p:grpSpPr bwMode="auto">
            <a:xfrm>
              <a:off x="7286644" y="2428868"/>
              <a:ext cx="1143008" cy="1071570"/>
              <a:chOff x="7286644" y="2428868"/>
              <a:chExt cx="1143008" cy="107157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286644" y="2428868"/>
                <a:ext cx="1143008" cy="1071570"/>
              </a:xfrm>
              <a:prstGeom prst="ellipse">
                <a:avLst/>
              </a:prstGeom>
              <a:solidFill>
                <a:srgbClr val="FF3300"/>
              </a:solidFill>
              <a:ln w="38100">
                <a:solidFill>
                  <a:schemeClr val="bg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" name="Snip Diagonal Corner Rectangle 2"/>
              <p:cNvSpPr/>
              <p:nvPr/>
            </p:nvSpPr>
            <p:spPr>
              <a:xfrm>
                <a:off x="7358083" y="2571744"/>
                <a:ext cx="1000132" cy="785818"/>
              </a:xfrm>
              <a:prstGeom prst="snip2DiagRect">
                <a:avLst>
                  <a:gd name="adj1" fmla="val 0"/>
                  <a:gd name="adj2" fmla="val 31212"/>
                </a:avLst>
              </a:prstGeom>
              <a:gradFill flip="none" rotWithShape="1">
                <a:gsLst>
                  <a:gs pos="0">
                    <a:srgbClr val="9900FF">
                      <a:shade val="30000"/>
                      <a:satMod val="115000"/>
                    </a:srgbClr>
                  </a:gs>
                  <a:gs pos="50000">
                    <a:srgbClr val="9900FF">
                      <a:shade val="67500"/>
                      <a:satMod val="115000"/>
                    </a:srgbClr>
                  </a:gs>
                  <a:gs pos="100000">
                    <a:srgbClr val="99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358082" y="2571744"/>
              <a:ext cx="928694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16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331913" y="2865438"/>
            <a:ext cx="5595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>
                <a:latin typeface="Calibri" pitchFamily="34" charset="0"/>
              </a:rPr>
              <a:t>12- (</a:t>
            </a:r>
            <a:r>
              <a:rPr lang="ar-EG" sz="5400" b="1" baseline="30000" dirty="0">
                <a:latin typeface="Calibri" pitchFamily="34" charset="0"/>
              </a:rPr>
              <a:t>3</a:t>
            </a:r>
            <a:r>
              <a:rPr lang="ar-EG" sz="5400" b="1" dirty="0">
                <a:latin typeface="Calibri" pitchFamily="34" charset="0"/>
              </a:rPr>
              <a:t>4</a:t>
            </a:r>
            <a:r>
              <a:rPr lang="en-US" sz="5400" dirty="0">
                <a:latin typeface="Calibri" pitchFamily="34" charset="0"/>
              </a:rPr>
              <a:t> </a:t>
            </a:r>
            <a:r>
              <a:rPr lang="ar-SA" sz="5400" b="1" dirty="0">
                <a:latin typeface="Calibri" pitchFamily="34" charset="0"/>
              </a:rPr>
              <a:t>÷ 8) +1</a:t>
            </a:r>
            <a:endParaRPr lang="en-US" sz="5400" dirty="0">
              <a:latin typeface="Calibri" pitchFamily="34" charset="0"/>
            </a:endParaRPr>
          </a:p>
        </p:txBody>
      </p:sp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22537" name="Rectangle 3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2068512" y="3886200"/>
            <a:ext cx="73802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= </a:t>
            </a:r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 – (64 ÷ 8) + 1</a:t>
            </a:r>
          </a:p>
          <a:p>
            <a:pPr algn="ctr" rtl="0"/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= 12 – 8 + 1</a:t>
            </a:r>
          </a:p>
          <a:p>
            <a:pPr algn="ctr" rtl="0"/>
            <a:r>
              <a:rPr lang="ar-EG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= 4 + 1 </a:t>
            </a:r>
          </a:p>
          <a:p>
            <a:pPr algn="ctr" rtl="0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= </a:t>
            </a:r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- (34 ÷ 8) +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= 12 – (64 ÷ 8) +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23556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grpSp>
          <p:nvGrpSpPr>
            <p:cNvPr id="23557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grpSp>
          <p:nvGrpSpPr>
            <p:cNvPr id="23558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2988" y="1052513"/>
            <a:ext cx="727392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SA" sz="4400" b="1" dirty="0">
                <a:latin typeface="Calibri" pitchFamily="34" charset="0"/>
              </a:rPr>
              <a:t>17) </a:t>
            </a:r>
            <a:r>
              <a:rPr lang="ar-SA" sz="4400" b="1" dirty="0">
                <a:solidFill>
                  <a:srgbClr val="FF0000"/>
                </a:solidFill>
                <a:latin typeface="Calibri" pitchFamily="34" charset="0"/>
              </a:rPr>
              <a:t>اختيار من متعدد: </a:t>
            </a:r>
            <a:r>
              <a:rPr lang="ar-SA" sz="4400" b="1" dirty="0">
                <a:latin typeface="Calibri" pitchFamily="34" charset="0"/>
              </a:rPr>
              <a:t>يريد فهد وزوجته وأطفاله الأربعة الذهاب إلى حديقة الحيوان، إذا كان ث</a:t>
            </a:r>
            <a:r>
              <a:rPr lang="ar-EG" sz="4400" b="1" dirty="0">
                <a:latin typeface="Calibri" pitchFamily="34" charset="0"/>
              </a:rPr>
              <a:t>م</a:t>
            </a:r>
            <a:r>
              <a:rPr lang="ar-SA" sz="4400" b="1" dirty="0">
                <a:latin typeface="Calibri" pitchFamily="34" charset="0"/>
              </a:rPr>
              <a:t>ن تذكرة الدخول للكبار 10 ريالات، وللأطفال 6 ريالات، فرتب الخطوات الآتية بالتسلسل الصحيح لمعرفة التكلفة الإجمالية لدخول فهد وعائلته حديقة الحيوان.</a:t>
            </a:r>
            <a:endParaRPr lang="en-US" sz="4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45 - hollow log h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من متعدد  يريد فهد وزوجت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24580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grpSp>
          <p:nvGrpSpPr>
            <p:cNvPr id="24581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grpSp>
          <p:nvGrpSpPr>
            <p:cNvPr id="24582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42988" y="908050"/>
            <a:ext cx="7273925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 dirty="0" err="1">
                <a:solidFill>
                  <a:srgbClr val="0070C0"/>
                </a:solidFill>
                <a:latin typeface="Calibri" pitchFamily="34" charset="0"/>
              </a:rPr>
              <a:t>الخطوة </a:t>
            </a:r>
            <a:r>
              <a:rPr lang="ar-SA" sz="4400" b="1" dirty="0">
                <a:solidFill>
                  <a:srgbClr val="0070C0"/>
                </a:solidFill>
                <a:latin typeface="Calibri" pitchFamily="34" charset="0"/>
              </a:rPr>
              <a:t>(س): </a:t>
            </a:r>
            <a:r>
              <a:rPr lang="ar-SA" sz="4400" b="1" dirty="0">
                <a:latin typeface="Calibri" pitchFamily="34" charset="0"/>
              </a:rPr>
              <a:t>اضرب ثمن تذكرة الطفل في عدد الأطفال.</a:t>
            </a:r>
            <a:endParaRPr lang="en-US" sz="4400" dirty="0">
              <a:latin typeface="Calibri" pitchFamily="34" charset="0"/>
            </a:endParaRPr>
          </a:p>
          <a:p>
            <a:r>
              <a:rPr lang="ar-SA" sz="4400" b="1" dirty="0" err="1">
                <a:solidFill>
                  <a:srgbClr val="0070C0"/>
                </a:solidFill>
                <a:latin typeface="Calibri" pitchFamily="34" charset="0"/>
              </a:rPr>
              <a:t>الخطوة </a:t>
            </a:r>
            <a:r>
              <a:rPr lang="ar-SA" sz="4400" b="1" dirty="0">
                <a:solidFill>
                  <a:srgbClr val="0070C0"/>
                </a:solidFill>
                <a:latin typeface="Calibri" pitchFamily="34" charset="0"/>
              </a:rPr>
              <a:t>(ص): </a:t>
            </a:r>
            <a:r>
              <a:rPr lang="ar-SA" sz="4400" b="1" dirty="0">
                <a:latin typeface="Calibri" pitchFamily="34" charset="0"/>
              </a:rPr>
              <a:t>اجمع </a:t>
            </a:r>
            <a:r>
              <a:rPr lang="ar-SA" sz="4400" b="1" dirty="0" err="1">
                <a:latin typeface="Calibri" pitchFamily="34" charset="0"/>
              </a:rPr>
              <a:t>ناتجي</a:t>
            </a:r>
            <a:r>
              <a:rPr lang="ar-SA" sz="4400" b="1" dirty="0">
                <a:latin typeface="Calibri" pitchFamily="34" charset="0"/>
              </a:rPr>
              <a:t> الضرب معا</a:t>
            </a:r>
            <a:r>
              <a:rPr lang="ar-EG" sz="4400" b="1" dirty="0">
                <a:latin typeface="Calibri" pitchFamily="34" charset="0"/>
              </a:rPr>
              <a:t>ً</a:t>
            </a:r>
            <a:r>
              <a:rPr lang="ar-SA" sz="4400" b="1" dirty="0" err="1">
                <a:latin typeface="Calibri" pitchFamily="34" charset="0"/>
              </a:rPr>
              <a:t>.</a:t>
            </a:r>
            <a:endParaRPr lang="en-US" sz="4400" dirty="0">
              <a:latin typeface="Calibri" pitchFamily="34" charset="0"/>
            </a:endParaRPr>
          </a:p>
          <a:p>
            <a:r>
              <a:rPr lang="ar-SA" sz="4400" b="1" dirty="0" err="1">
                <a:solidFill>
                  <a:srgbClr val="0070C0"/>
                </a:solidFill>
                <a:latin typeface="Calibri" pitchFamily="34" charset="0"/>
              </a:rPr>
              <a:t>الخطوة </a:t>
            </a:r>
            <a:r>
              <a:rPr lang="ar-SA" sz="4400" b="1" dirty="0">
                <a:solidFill>
                  <a:srgbClr val="0070C0"/>
                </a:solidFill>
                <a:latin typeface="Calibri" pitchFamily="34" charset="0"/>
              </a:rPr>
              <a:t>(ع): </a:t>
            </a:r>
            <a:r>
              <a:rPr lang="ar-SA" sz="4400" b="1" dirty="0">
                <a:latin typeface="Calibri" pitchFamily="34" charset="0"/>
              </a:rPr>
              <a:t>اضرب ثمن تذكرة الكبير في عدد الكبار.</a:t>
            </a:r>
            <a:endParaRPr lang="en-US" sz="4400" dirty="0">
              <a:latin typeface="Calibri" pitchFamily="34" charset="0"/>
            </a:endParaRPr>
          </a:p>
          <a:p>
            <a:r>
              <a:rPr lang="ar-SA" sz="4400" b="1" dirty="0" err="1">
                <a:solidFill>
                  <a:srgbClr val="0070C0"/>
                </a:solidFill>
                <a:latin typeface="Calibri" pitchFamily="34" charset="0"/>
              </a:rPr>
              <a:t>الخطوة </a:t>
            </a:r>
            <a:r>
              <a:rPr lang="ar-SA" sz="4400" b="1" dirty="0">
                <a:solidFill>
                  <a:srgbClr val="0070C0"/>
                </a:solidFill>
                <a:latin typeface="Calibri" pitchFamily="34" charset="0"/>
              </a:rPr>
              <a:t>(ل): </a:t>
            </a:r>
            <a:r>
              <a:rPr lang="ar-SA" sz="4400" b="1" dirty="0">
                <a:latin typeface="Calibri" pitchFamily="34" charset="0"/>
              </a:rPr>
              <a:t>اكتب عدد الأطفال وعدد الكبار الذين يريدون شراء التذاكر.</a:t>
            </a:r>
            <a:endParaRPr lang="en-US" sz="4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(س) اضرب ث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خطوة (ص) اجمع ناتج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خطوة (ع) اضرب ثمن تذك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خطوة (ل) اكتب عدد الأطف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90600" y="1219200"/>
            <a:ext cx="72453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err="1">
                <a:latin typeface="Calibri" pitchFamily="34" charset="0"/>
              </a:rPr>
              <a:t>1-</a:t>
            </a:r>
            <a:r>
              <a:rPr lang="ar-EG" sz="4800" b="1" dirty="0">
                <a:latin typeface="Calibri" pitchFamily="34" charset="0"/>
              </a:rPr>
              <a:t> </a:t>
            </a:r>
            <a:r>
              <a:rPr lang="ar-SA" sz="4800" b="1" dirty="0">
                <a:solidFill>
                  <a:srgbClr val="FF0000"/>
                </a:solidFill>
                <a:latin typeface="Calibri" pitchFamily="34" charset="0"/>
              </a:rPr>
              <a:t>كتب: </a:t>
            </a:r>
            <a:r>
              <a:rPr lang="ar-SA" sz="4800" b="1" dirty="0">
                <a:latin typeface="Calibri" pitchFamily="34" charset="0"/>
              </a:rPr>
              <a:t>قرأ فيصل </a:t>
            </a:r>
            <a:r>
              <a:rPr lang="ar-SA" sz="4800" b="1" dirty="0" smtClean="0">
                <a:latin typeface="Calibri" pitchFamily="34" charset="0"/>
              </a:rPr>
              <a:t>كتابًا </a:t>
            </a:r>
            <a:r>
              <a:rPr lang="ar-SA" sz="4800" b="1" dirty="0">
                <a:latin typeface="Calibri" pitchFamily="34" charset="0"/>
              </a:rPr>
              <a:t>عدد صفحاته 465 صفحة في أسبوع. الجدول أدناه يبين عدد الصفحات التي قرأها في 5 </a:t>
            </a:r>
            <a:r>
              <a:rPr lang="ar-SA" sz="4800" b="1" dirty="0" err="1">
                <a:latin typeface="Calibri" pitchFamily="34" charset="0"/>
              </a:rPr>
              <a:t>أيام.</a:t>
            </a:r>
            <a:r>
              <a:rPr lang="ar-SA" sz="4800" b="1" dirty="0">
                <a:latin typeface="Calibri" pitchFamily="34" charset="0"/>
              </a:rPr>
              <a:t> ما عدد الصفحات التي قرأها يومي الخميس والجمعة </a:t>
            </a:r>
            <a:r>
              <a:rPr lang="ar-SA" sz="4800" b="1" dirty="0" smtClean="0">
                <a:latin typeface="Calibri" pitchFamily="34" charset="0"/>
              </a:rPr>
              <a:t>معًا؟ </a:t>
            </a:r>
            <a:r>
              <a:rPr lang="ar-SA" sz="4800" dirty="0">
                <a:solidFill>
                  <a:srgbClr val="FF0000"/>
                </a:solidFill>
                <a:latin typeface="Calibri" pitchFamily="34" charset="0"/>
              </a:rPr>
              <a:t>(الدرس 1- 1)</a:t>
            </a:r>
            <a:endParaRPr lang="en-US" sz="4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تب قرأ فيصل كتاب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25606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grpSp>
          <p:nvGrpSpPr>
            <p:cNvPr id="25607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grpSp>
          <p:nvGrpSpPr>
            <p:cNvPr id="25608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27088" y="836613"/>
            <a:ext cx="7566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000" b="1" dirty="0">
                <a:solidFill>
                  <a:srgbClr val="800080"/>
                </a:solidFill>
                <a:latin typeface="Calibri" pitchFamily="34" charset="0"/>
              </a:rPr>
              <a:t>أي قائمة مما يأتي تبين الخطوات بالتسلسل </a:t>
            </a:r>
            <a:r>
              <a:rPr lang="ar-SA" sz="4000" b="1" dirty="0" err="1">
                <a:solidFill>
                  <a:srgbClr val="800080"/>
                </a:solidFill>
                <a:latin typeface="Calibri" pitchFamily="34" charset="0"/>
              </a:rPr>
              <a:t>الصحيح؟</a:t>
            </a:r>
            <a:r>
              <a:rPr lang="ar-SA" sz="4000" b="1" dirty="0">
                <a:solidFill>
                  <a:srgbClr val="800080"/>
                </a:solidFill>
                <a:latin typeface="Calibri" pitchFamily="34" charset="0"/>
              </a:rPr>
              <a:t> </a:t>
            </a:r>
            <a:r>
              <a:rPr lang="ar-SA" sz="4000" dirty="0">
                <a:solidFill>
                  <a:srgbClr val="FF0000"/>
                </a:solidFill>
                <a:latin typeface="Calibri" pitchFamily="34" charset="0"/>
              </a:rPr>
              <a:t>(الدرس 1- 1</a:t>
            </a:r>
            <a:r>
              <a:rPr lang="ar-SA" sz="4000" dirty="0" err="1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39975" y="2349500"/>
            <a:ext cx="5446713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SA" sz="4400" b="1" dirty="0">
                <a:latin typeface="Calibri" pitchFamily="34" charset="0"/>
              </a:rPr>
              <a:t>أ) ل، ص، ع، س</a:t>
            </a:r>
            <a:endParaRPr lang="en-US" sz="44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ar-SA" sz="4400" b="1" dirty="0">
                <a:latin typeface="Calibri" pitchFamily="34" charset="0"/>
              </a:rPr>
              <a:t>ب) ل، ع، س، ص</a:t>
            </a:r>
            <a:endParaRPr lang="en-US" sz="44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ar-SA" sz="4400" b="1" dirty="0">
                <a:latin typeface="Calibri" pitchFamily="34" charset="0"/>
              </a:rPr>
              <a:t>ج) س، ع، ل، ص</a:t>
            </a:r>
            <a:endParaRPr lang="en-US" sz="44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ar-SA" sz="4400" b="1" dirty="0">
                <a:latin typeface="Calibri" pitchFamily="34" charset="0"/>
              </a:rPr>
              <a:t>د) ع، س، ل، ص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15028" y="3403937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5525869"/>
            <a:ext cx="3048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600" b="1" dirty="0" smtClean="0">
                <a:solidFill>
                  <a:srgbClr val="FF0000"/>
                </a:solidFill>
              </a:rPr>
              <a:t>الاختيار الصحيح ب</a:t>
            </a:r>
            <a:endParaRPr lang="ar-EG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قائمة مما يأتي تبين 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، ص، ع، 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، ع، س،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، ع، ل،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، س، ل،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wem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اختيار الصحيح 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8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362955" y="1125538"/>
          <a:ext cx="6522158" cy="486000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261079"/>
                <a:gridCol w="3261079"/>
              </a:tblGrid>
              <a:tr h="108000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5824538" y="1268413"/>
            <a:ext cx="1222375" cy="887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3663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solidFill>
                  <a:schemeClr val="bg1"/>
                </a:solidFill>
                <a:latin typeface="+mn-lt"/>
                <a:cs typeface="+mn-cs"/>
              </a:rPr>
              <a:t>اليوم</a:t>
            </a:r>
            <a:endParaRPr lang="en-US" sz="3600" b="1" dirty="0">
              <a:solidFill>
                <a:schemeClr val="bg1"/>
              </a:solidFill>
              <a:latin typeface="+mn-lt"/>
              <a:ea typeface="Times New Roman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39875" y="1268413"/>
            <a:ext cx="3025775" cy="887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3663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 smtClean="0">
                <a:solidFill>
                  <a:schemeClr val="bg1"/>
                </a:solidFill>
                <a:latin typeface="+mn-lt"/>
                <a:cs typeface="+mn-cs"/>
              </a:rPr>
              <a:t>عدد الصفحات</a:t>
            </a:r>
            <a:endParaRPr lang="en-US" sz="3600" b="1" dirty="0">
              <a:solidFill>
                <a:schemeClr val="bg1"/>
              </a:solidFill>
              <a:latin typeface="+mn-lt"/>
              <a:ea typeface="Times New Roman"/>
              <a:cs typeface="Arial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51500" y="2241550"/>
            <a:ext cx="12017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4000" b="1" dirty="0">
                <a:latin typeface="Calibri" pitchFamily="34" charset="0"/>
              </a:rPr>
              <a:t>السبت</a:t>
            </a:r>
            <a:endParaRPr lang="en-US" sz="28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700338" y="2236788"/>
            <a:ext cx="703262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lnSpc>
                <a:spcPct val="115000"/>
              </a:lnSpc>
            </a:pPr>
            <a:r>
              <a:rPr lang="ar-SA" sz="3600" b="1" dirty="0">
                <a:latin typeface="Calibri" pitchFamily="34" charset="0"/>
              </a:rPr>
              <a:t>60</a:t>
            </a:r>
            <a:endParaRPr lang="en-US" sz="24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757863" y="2962275"/>
            <a:ext cx="9906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4000" b="1" dirty="0">
                <a:latin typeface="Calibri" pitchFamily="34" charset="0"/>
              </a:rPr>
              <a:t>الأحد</a:t>
            </a:r>
            <a:endParaRPr lang="en-US" sz="28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700338" y="3028950"/>
            <a:ext cx="703262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lnSpc>
                <a:spcPct val="115000"/>
              </a:lnSpc>
            </a:pPr>
            <a:r>
              <a:rPr lang="ar-EG" sz="3600" b="1">
                <a:latin typeface="Calibri" pitchFamily="34" charset="0"/>
              </a:rPr>
              <a:t>72</a:t>
            </a:r>
            <a:endParaRPr lang="en-US" sz="24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632450" y="3754438"/>
            <a:ext cx="12414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4000" b="1" dirty="0" smtClean="0">
                <a:latin typeface="Calibri" pitchFamily="34" charset="0"/>
              </a:rPr>
              <a:t>ال</a:t>
            </a:r>
            <a:r>
              <a:rPr lang="ar-SA" sz="4000" b="1" dirty="0" smtClean="0">
                <a:latin typeface="Calibri" pitchFamily="34" charset="0"/>
              </a:rPr>
              <a:t>إ</a:t>
            </a:r>
            <a:r>
              <a:rPr lang="ar-EG" sz="4000" b="1" dirty="0" smtClean="0">
                <a:latin typeface="Calibri" pitchFamily="34" charset="0"/>
              </a:rPr>
              <a:t>ثنين</a:t>
            </a:r>
            <a:endParaRPr lang="en-US" sz="28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700338" y="3821113"/>
            <a:ext cx="703262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lnSpc>
                <a:spcPct val="115000"/>
              </a:lnSpc>
            </a:pPr>
            <a:r>
              <a:rPr lang="ar-EG" sz="3600" b="1">
                <a:latin typeface="Calibri" pitchFamily="34" charset="0"/>
              </a:rPr>
              <a:t>59</a:t>
            </a:r>
            <a:endParaRPr lang="en-US" sz="24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586413" y="4475163"/>
            <a:ext cx="1331912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4000" b="1" dirty="0">
                <a:latin typeface="Calibri" pitchFamily="34" charset="0"/>
              </a:rPr>
              <a:t>الثلاثاء</a:t>
            </a:r>
            <a:endParaRPr lang="en-US" sz="28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700338" y="4540250"/>
            <a:ext cx="7032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lnSpc>
                <a:spcPct val="115000"/>
              </a:lnSpc>
            </a:pPr>
            <a:r>
              <a:rPr lang="ar-EG" sz="3600" b="1">
                <a:latin typeface="Calibri" pitchFamily="34" charset="0"/>
              </a:rPr>
              <a:t>85</a:t>
            </a:r>
            <a:endParaRPr lang="en-US" sz="24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527675" y="5194300"/>
            <a:ext cx="14509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4000" b="1" dirty="0">
                <a:latin typeface="Calibri" pitchFamily="34" charset="0"/>
              </a:rPr>
              <a:t>الأربعاء</a:t>
            </a:r>
            <a:endParaRPr lang="en-US" sz="28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700338" y="5260975"/>
            <a:ext cx="70326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>
              <a:lnSpc>
                <a:spcPct val="115000"/>
              </a:lnSpc>
            </a:pPr>
            <a:r>
              <a:rPr lang="ar-EG" sz="3600" b="1">
                <a:latin typeface="Calibri" pitchFamily="34" charset="0"/>
              </a:rPr>
              <a:t>67</a:t>
            </a:r>
            <a:endParaRPr lang="en-US" sz="2400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ي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ب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صفح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أ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اث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الثلاث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الأربع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54075" y="2313325"/>
            <a:ext cx="75279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الجدول الموضح يبين عدد الصفحات التي قرأها فيصل في 5 أيام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.</a:t>
            </a:r>
            <a:endParaRPr lang="ar-EG" sz="4400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المطلوب مني معرفة عدد الصفحات التي قرأها فيصل يومي الخميس والجمعة مع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ً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ا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429000" y="997803"/>
            <a:ext cx="51443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أفهم ما معطيات </a:t>
            </a:r>
            <a:r>
              <a:rPr lang="ar-EG" sz="4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المسألة:</a:t>
            </a:r>
            <a:endParaRPr lang="ar-EG" sz="4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دول الموضح يبين 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مني معرفة عدد الصفح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38200" y="2533233"/>
            <a:ext cx="75279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أستخدم الحساب (أجمع عدد الصفحات التي قرأها فيصل في الخمس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ة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أيام </a:t>
            </a:r>
            <a:r>
              <a:rPr lang="ar-EG" sz="4400" b="1" dirty="0" err="1" smtClean="0">
                <a:solidFill>
                  <a:srgbClr val="0000CC"/>
                </a:solidFill>
                <a:latin typeface="Calibri" pitchFamily="34" charset="0"/>
              </a:rPr>
              <a:t>المعطا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ة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ثم أطرحها من مجموع عدد الصفحات الكلي).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134658" y="1371600"/>
            <a:ext cx="13997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أخطط</a:t>
            </a:r>
            <a:endParaRPr lang="ar-EG" sz="4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ستخدم الحساب (أجمع 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591857" y="762000"/>
            <a:ext cx="9425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أحل</a:t>
            </a:r>
            <a:endParaRPr lang="ar-EG" sz="6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62000" y="1676400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عدد الصفحات الكلي التي </a:t>
            </a:r>
            <a:r>
              <a:rPr lang="ar-EG" sz="4400" b="1" dirty="0" err="1" smtClean="0">
                <a:solidFill>
                  <a:srgbClr val="0000CC"/>
                </a:solidFill>
                <a:latin typeface="Calibri" pitchFamily="34" charset="0"/>
              </a:rPr>
              <a:t>قر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أ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ها من السبت إلى الأربعاء = 60 + 72 + 59 + 85 + 67 = 343 صفحة.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762000" y="3876258"/>
            <a:ext cx="7848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 عدد الصفحات التي </a:t>
            </a:r>
            <a:r>
              <a:rPr lang="ar-EG" sz="4400" b="1" dirty="0" err="1" smtClean="0">
                <a:solidFill>
                  <a:srgbClr val="0000CC"/>
                </a:solidFill>
                <a:latin typeface="Calibri" pitchFamily="34" charset="0"/>
              </a:rPr>
              <a:t>قر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أ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ها يومي الخميس والجمعة مع</a:t>
            </a:r>
            <a:r>
              <a:rPr lang="ar-SA" sz="4400" b="1" dirty="0" smtClean="0">
                <a:solidFill>
                  <a:srgbClr val="0000CC"/>
                </a:solidFill>
                <a:latin typeface="Calibri" pitchFamily="34" charset="0"/>
              </a:rPr>
              <a:t>ً</a:t>
            </a:r>
            <a:r>
              <a:rPr lang="ar-EG" sz="4400" b="1" dirty="0" smtClean="0">
                <a:solidFill>
                  <a:srgbClr val="0000CC"/>
                </a:solidFill>
                <a:latin typeface="Calibri" pitchFamily="34" charset="0"/>
              </a:rPr>
              <a:t>ا = 465 – 343 = 122 صفحة.</a:t>
            </a: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صفحات الكلي التي قرئها من السبت إلى الأربع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صفحات التي قرئها يومي الخميس والجم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build="allAtOnce"/>
      <p:bldP spid="2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87912"/>
            <a:ext cx="8928100" cy="6554201"/>
            <a:chOff x="107504" y="188640"/>
            <a:chExt cx="8928992" cy="6552728"/>
          </a:xfrm>
        </p:grpSpPr>
        <p:sp>
          <p:nvSpPr>
            <p:cNvPr id="4" name="Rectangle 3"/>
            <p:cNvSpPr/>
            <p:nvPr/>
          </p:nvSpPr>
          <p:spPr>
            <a:xfrm>
              <a:off x="4355976" y="188640"/>
              <a:ext cx="4680520" cy="6324144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grpSp>
          <p:nvGrpSpPr>
            <p:cNvPr id="7" name="Group 11"/>
            <p:cNvGrpSpPr/>
            <p:nvPr/>
          </p:nvGrpSpPr>
          <p:grpSpPr bwMode="auto">
            <a:xfrm>
              <a:off x="107504" y="188640"/>
              <a:ext cx="8712967" cy="6552728"/>
              <a:chOff x="395536" y="476672"/>
              <a:chExt cx="8113753" cy="6192688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14" name="Round Single Corner Rectangle 13"/>
              <p:cNvSpPr/>
              <p:nvPr/>
            </p:nvSpPr>
            <p:spPr>
              <a:xfrm>
                <a:off x="395536" y="476672"/>
                <a:ext cx="5760640" cy="6192688"/>
              </a:xfrm>
              <a:prstGeom prst="round1Rect">
                <a:avLst/>
              </a:prstGeom>
              <a:solidFill>
                <a:srgbClr val="9900CC"/>
              </a:soli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1560" y="620688"/>
                <a:ext cx="7897729" cy="5832648"/>
              </a:xfrm>
              <a:prstGeom prst="roundRect">
                <a:avLst>
                  <a:gd name="adj" fmla="val 9377"/>
                </a:avLst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57200" y="1828800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 أجمع عدد الصفحات التي قرأها فيصل في يومي الخميس والجمعة والصفحات التي قرأها في باقي أيام الأسبوع</a:t>
            </a:r>
          </a:p>
          <a:p>
            <a:pPr algn="ctr">
              <a:buFont typeface="Arial" pitchFamily="34" charset="0"/>
              <a:buChar char="•"/>
            </a:pP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(60+72+59+85+67)+122</a:t>
            </a:r>
            <a: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  <a:t/>
            </a:r>
            <a:b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</a:b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=</a:t>
            </a:r>
            <a: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465</a:t>
            </a:r>
            <a: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  <a:t>صفحة</a:t>
            </a:r>
            <a:endParaRPr lang="ar-EG" sz="4400" dirty="0" smtClean="0">
              <a:solidFill>
                <a:srgbClr val="0000CC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(إذن</a:t>
            </a:r>
            <a:r>
              <a:rPr lang="ar-SA" sz="4400" dirty="0" smtClean="0">
                <a:solidFill>
                  <a:srgbClr val="0000CC"/>
                </a:solidFill>
                <a:latin typeface="Calibri" pitchFamily="34" charset="0"/>
              </a:rPr>
              <a:t>،</a:t>
            </a:r>
            <a:r>
              <a:rPr lang="ar-EG" sz="4400" dirty="0" smtClean="0">
                <a:solidFill>
                  <a:srgbClr val="0000CC"/>
                </a:solidFill>
                <a:latin typeface="Calibri" pitchFamily="34" charset="0"/>
              </a:rPr>
              <a:t> الإجابة صحيحة)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866998" y="845403"/>
            <a:ext cx="1499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أتحقق</a:t>
            </a:r>
            <a:endParaRPr lang="ar-EG" sz="48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مع عدد الصفحات التي قرأها فيصل في يوم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0+72+59+85+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5750" y="214313"/>
            <a:ext cx="8572500" cy="6572250"/>
            <a:chOff x="285720" y="214290"/>
            <a:chExt cx="8572560" cy="6572272"/>
          </a:xfrm>
        </p:grpSpPr>
        <p:grpSp>
          <p:nvGrpSpPr>
            <p:cNvPr id="8198" name="Group 13"/>
            <p:cNvGrpSpPr>
              <a:grpSpLocks/>
            </p:cNvGrpSpPr>
            <p:nvPr/>
          </p:nvGrpSpPr>
          <p:grpSpPr bwMode="auto">
            <a:xfrm>
              <a:off x="500034" y="214290"/>
              <a:ext cx="8072494" cy="6572272"/>
              <a:chOff x="500034" y="285728"/>
              <a:chExt cx="8072494" cy="6143668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357290" y="285728"/>
                <a:ext cx="2143140" cy="2143140"/>
              </a:xfrm>
              <a:prstGeom prst="ellipse">
                <a:avLst/>
              </a:prstGeom>
              <a:solidFill>
                <a:srgbClr val="EE0077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428860" y="285728"/>
                <a:ext cx="2143140" cy="214314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357554" y="285728"/>
                <a:ext cx="2143140" cy="214314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428992" y="4286256"/>
                <a:ext cx="2143140" cy="214314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00562" y="4286256"/>
                <a:ext cx="2143140" cy="21431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429256" y="4286256"/>
                <a:ext cx="2143140" cy="21431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286512" y="4214818"/>
                <a:ext cx="2286016" cy="214314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00034" y="428604"/>
                <a:ext cx="2143140" cy="214314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13" name="Group 4"/>
              <p:cNvGrpSpPr/>
              <p:nvPr/>
            </p:nvGrpSpPr>
            <p:grpSpPr>
              <a:xfrm>
                <a:off x="785786" y="357166"/>
                <a:ext cx="7572428" cy="6000768"/>
                <a:chOff x="785786" y="428604"/>
                <a:chExt cx="7572428" cy="6000768"/>
              </a:xfrm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</p:grpSpPr>
            <p:sp>
              <p:nvSpPr>
                <p:cNvPr id="14" name="Flowchart: Terminator 13"/>
                <p:cNvSpPr/>
                <p:nvPr/>
              </p:nvSpPr>
              <p:spPr>
                <a:xfrm>
                  <a:off x="1000100" y="714356"/>
                  <a:ext cx="7358114" cy="5357850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rgbClr val="FF3300">
                        <a:shade val="30000"/>
                        <a:satMod val="115000"/>
                      </a:srgbClr>
                    </a:gs>
                    <a:gs pos="50000">
                      <a:srgbClr val="EE0077"/>
                    </a:gs>
                    <a:gs pos="100000">
                      <a:srgbClr val="FF33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5" name="Flowchart: Punched Tape 14"/>
                <p:cNvSpPr/>
                <p:nvPr/>
              </p:nvSpPr>
              <p:spPr>
                <a:xfrm>
                  <a:off x="785786" y="428604"/>
                  <a:ext cx="7572428" cy="6000768"/>
                </a:xfrm>
                <a:prstGeom prst="flowChartPunchedTape">
                  <a:avLst/>
                </a:prstGeom>
                <a:gradFill flip="none" rotWithShape="1">
                  <a:gsLst>
                    <a:gs pos="0">
                      <a:srgbClr val="6600FF">
                        <a:shade val="30000"/>
                        <a:satMod val="115000"/>
                      </a:srgbClr>
                    </a:gs>
                    <a:gs pos="50000">
                      <a:schemeClr val="bg1"/>
                    </a:gs>
                    <a:gs pos="100000">
                      <a:srgbClr val="6600FF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>
                  <a:solidFill>
                    <a:schemeClr val="bg1"/>
                  </a:solidFill>
                </a:ln>
                <a:effectLst/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Rounded Rectangle 2"/>
            <p:cNvSpPr/>
            <p:nvPr/>
          </p:nvSpPr>
          <p:spPr>
            <a:xfrm>
              <a:off x="285720" y="500042"/>
              <a:ext cx="8572560" cy="59293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03350" y="658813"/>
            <a:ext cx="6667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err="1">
                <a:solidFill>
                  <a:srgbClr val="FF0000"/>
                </a:solidFill>
                <a:latin typeface="Calibri" pitchFamily="34" charset="0"/>
              </a:rPr>
              <a:t>2-</a:t>
            </a:r>
            <a:r>
              <a:rPr lang="ar-EG" sz="4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ar-SA" sz="4000" b="1" dirty="0">
                <a:solidFill>
                  <a:srgbClr val="FF0000"/>
                </a:solidFill>
                <a:latin typeface="Calibri" pitchFamily="34" charset="0"/>
              </a:rPr>
              <a:t>اختيار من متعدد: </a:t>
            </a:r>
            <a:r>
              <a:rPr lang="ar-SA" sz="4000" b="1" dirty="0">
                <a:latin typeface="Calibri" pitchFamily="34" charset="0"/>
              </a:rPr>
              <a:t>مدرسة فيها 384 </a:t>
            </a:r>
            <a:r>
              <a:rPr lang="ar-SA" sz="4000" b="1" dirty="0" smtClean="0">
                <a:latin typeface="Calibri" pitchFamily="34" charset="0"/>
              </a:rPr>
              <a:t>مقعدًا صفِّيًّا </a:t>
            </a:r>
            <a:r>
              <a:rPr lang="ar-SA" sz="4000" b="1" dirty="0">
                <a:latin typeface="Calibri" pitchFamily="34" charset="0"/>
              </a:rPr>
              <a:t>موزعين على 16 غرفة </a:t>
            </a:r>
            <a:r>
              <a:rPr lang="ar-SA" sz="4000" b="1" dirty="0" smtClean="0">
                <a:latin typeface="Calibri" pitchFamily="34" charset="0"/>
              </a:rPr>
              <a:t>صفِّيَّة </a:t>
            </a:r>
            <a:r>
              <a:rPr lang="ar-SA" sz="4000" b="1" dirty="0">
                <a:latin typeface="Calibri" pitchFamily="34" charset="0"/>
              </a:rPr>
              <a:t>بالتساوي. ما عدد المقاعد في كل غرفة </a:t>
            </a:r>
            <a:r>
              <a:rPr lang="ar-SA" sz="4000" b="1" dirty="0" err="1">
                <a:latin typeface="Calibri" pitchFamily="34" charset="0"/>
              </a:rPr>
              <a:t>صفية؟</a:t>
            </a:r>
            <a:r>
              <a:rPr lang="ar-SA" sz="4000" b="1" dirty="0">
                <a:latin typeface="Calibri" pitchFamily="34" charset="0"/>
              </a:rPr>
              <a:t> </a:t>
            </a:r>
            <a:r>
              <a:rPr lang="ar-SA" sz="4000" dirty="0">
                <a:solidFill>
                  <a:srgbClr val="FF0000"/>
                </a:solidFill>
                <a:latin typeface="Calibri" pitchFamily="34" charset="0"/>
              </a:rPr>
              <a:t>(الدرس 1- 1</a:t>
            </a:r>
            <a:r>
              <a:rPr lang="ar-SA" sz="4000" dirty="0" err="1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4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24075" y="3429000"/>
            <a:ext cx="55435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4400" b="1">
                <a:latin typeface="Calibri" pitchFamily="34" charset="0"/>
              </a:rPr>
              <a:t>أ) 16</a:t>
            </a:r>
            <a:endParaRPr lang="en-US" sz="4400">
              <a:latin typeface="Calibri" pitchFamily="34" charset="0"/>
            </a:endParaRPr>
          </a:p>
          <a:p>
            <a:r>
              <a:rPr lang="ar-SA" sz="4400" b="1">
                <a:latin typeface="Calibri" pitchFamily="34" charset="0"/>
              </a:rPr>
              <a:t>ب) 24</a:t>
            </a:r>
            <a:endParaRPr lang="en-US" sz="4400">
              <a:latin typeface="Calibri" pitchFamily="34" charset="0"/>
            </a:endParaRPr>
          </a:p>
          <a:p>
            <a:r>
              <a:rPr lang="ar-SA" sz="4400" b="1">
                <a:latin typeface="Calibri" pitchFamily="34" charset="0"/>
              </a:rPr>
              <a:t>ج) 368</a:t>
            </a:r>
            <a:endParaRPr lang="en-US" sz="4400">
              <a:latin typeface="Calibri" pitchFamily="34" charset="0"/>
            </a:endParaRPr>
          </a:p>
          <a:p>
            <a:r>
              <a:rPr lang="ar-SA" sz="4400" b="1">
                <a:latin typeface="Calibri" pitchFamily="34" charset="0"/>
              </a:rPr>
              <a:t>د) 6144</a:t>
            </a:r>
            <a:endParaRPr lang="en-US" sz="4400">
              <a:latin typeface="Calibri" pitchFamily="34" charset="0"/>
            </a:endParaRPr>
          </a:p>
        </p:txBody>
      </p:sp>
    </p:spTree>
  </p:cSld>
  <p:clrMapOvr>
    <a:masterClrMapping/>
  </p:clrMapOvr>
  <p:transition>
    <p:fad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ws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يار من متعدد مدرسة في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4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68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44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963</Words>
  <Application>Microsoft Office PowerPoint</Application>
  <PresentationFormat>عرض على الشاشة (3:4)‏</PresentationFormat>
  <Paragraphs>125</Paragraphs>
  <Slides>30</Slides>
  <Notes>0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0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اختبار منتصف الفصل الدروس من 1 – 1 إلى 1 – 4</dc:subject>
  <dc:creator>أ/ بندر الحازمي</dc:creator>
  <cp:keywords>حقيبة إنجاز المعلم والمعلمة</cp:keywords>
  <cp:lastModifiedBy>Work Server</cp:lastModifiedBy>
  <cp:revision>650</cp:revision>
  <dcterms:created xsi:type="dcterms:W3CDTF">2015-07-26T10:07:54Z</dcterms:created>
  <dcterms:modified xsi:type="dcterms:W3CDTF">2017-09-16T00:47:15Z</dcterms:modified>
</cp:coreProperties>
</file>