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14" r:id="rId3"/>
    <p:sldId id="261" r:id="rId4"/>
    <p:sldId id="325" r:id="rId5"/>
    <p:sldId id="361" r:id="rId6"/>
    <p:sldId id="362" r:id="rId7"/>
    <p:sldId id="363" r:id="rId8"/>
    <p:sldId id="365" r:id="rId9"/>
    <p:sldId id="364" r:id="rId10"/>
    <p:sldId id="366" r:id="rId11"/>
    <p:sldId id="367" r:id="rId12"/>
    <p:sldId id="368" r:id="rId13"/>
    <p:sldId id="319"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258" r:id="rId27"/>
    <p:sldId id="278" r:id="rId28"/>
    <p:sldId id="340" r:id="rId29"/>
    <p:sldId id="341" r:id="rId30"/>
    <p:sldId id="381" r:id="rId31"/>
    <p:sldId id="383" r:id="rId32"/>
    <p:sldId id="382" r:id="rId33"/>
    <p:sldId id="384" r:id="rId34"/>
    <p:sldId id="385" r:id="rId35"/>
    <p:sldId id="386" r:id="rId36"/>
    <p:sldId id="387" r:id="rId37"/>
    <p:sldId id="388" r:id="rId38"/>
    <p:sldId id="389" r:id="rId39"/>
    <p:sldId id="390" r:id="rId40"/>
    <p:sldId id="391" r:id="rId41"/>
    <p:sldId id="392" r:id="rId42"/>
    <p:sldId id="393" r:id="rId43"/>
    <p:sldId id="394" r:id="rId44"/>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D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39" autoAdjust="0"/>
    <p:restoredTop sz="94660"/>
  </p:normalViewPr>
  <p:slideViewPr>
    <p:cSldViewPr snapToGrid="0">
      <p:cViewPr varScale="1">
        <p:scale>
          <a:sx n="49" d="100"/>
          <a:sy n="49" d="100"/>
        </p:scale>
        <p:origin x="67" y="6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7F5E70-6511-4415-A7B3-7B3E0589B20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8C55C5CD-63A0-45CC-AD2D-3967136DE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73152635-6082-43E2-BC2F-099A39A82D6D}"/>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C60FB961-AB4D-4853-9502-E0F81F57B7E3}"/>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58695A5-0EE0-4BE1-B359-9F5CCA7B7230}"/>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398446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78549B-8277-47E0-B860-4974F76DF8BC}"/>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A9C5BA49-677D-4F21-914A-F752CE05E8D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71E94DCA-7F7D-4F54-BD55-E4F67F4D263B}"/>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121A7E77-DB57-49E5-9A63-B838A8432639}"/>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A93EAFB-5528-4F40-B302-CDE85F61BA9E}"/>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10076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4CFEE99-CB86-4D7C-A8C7-0A3E110FC8D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353DA947-6703-48CC-A087-8C2B3D48248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FFCEA8EE-21B8-4A21-BDF6-076E8497882D}"/>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7759D127-6F3A-4130-B402-5FF3A4490160}"/>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C6A596C-C185-454C-B8D3-A9761281F46F}"/>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93214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95E9D7-6796-4ADA-88A0-E6EE52CAEC8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B7DA021E-38C7-4B1B-9FA4-BB815D35A6F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52703BD3-6F62-42A5-AF59-7778ED13DC11}"/>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448A1228-8596-44F7-AABA-EBDC8BAF4A8B}"/>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9203E3A6-E128-4A12-B65D-EEC8A7135659}"/>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95272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087B915-6DEC-40B1-ACEF-0D9041A4B16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C1FBDB28-DB62-4F54-B4A2-27ECC0ACC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459E6E7D-C2D6-421C-A7B2-F0F682406C03}"/>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442A32F9-0348-40B5-9980-8819F814A398}"/>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FF4AB09C-1112-44D7-A62A-C8A03D9D1472}"/>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17970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61D01C-991D-4182-8DE8-B09822449A55}"/>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AB917F5B-5895-44DC-BD39-DF5F1327B7B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17087A42-86A7-4DAF-A2ED-485C96AC716A}"/>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87D36058-FC55-45AB-94FE-4FCA317C3A0B}"/>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6" name="عنصر نائب للتذييل 5">
            <a:extLst>
              <a:ext uri="{FF2B5EF4-FFF2-40B4-BE49-F238E27FC236}">
                <a16:creationId xmlns:a16="http://schemas.microsoft.com/office/drawing/2014/main" id="{D5C33287-7FA1-4F05-AC82-2AD969B996A2}"/>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46A726F2-2C58-4CDB-9CDE-FB7C2F421AA3}"/>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36370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CFE042-8B04-4B51-AABA-5CB768E2C346}"/>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0E01E0E2-0181-44B0-B1C4-2DFED2CB5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0D94CF1-59E5-487C-9555-507F4784684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32A8A872-8207-422F-9AAE-8647B6ADA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AC43A6A-09AE-43FF-B2AF-FAC48D291E5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FF431883-A02B-491F-8AE1-3B6C4827B25B}"/>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8" name="عنصر نائب للتذييل 7">
            <a:extLst>
              <a:ext uri="{FF2B5EF4-FFF2-40B4-BE49-F238E27FC236}">
                <a16:creationId xmlns:a16="http://schemas.microsoft.com/office/drawing/2014/main" id="{869A95A9-5792-48F0-9231-D522F1B72BD3}"/>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99ADFC3B-4821-413B-B7F4-64D7C2DB3D13}"/>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13191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F48FD4-3C98-4E1E-9F6A-441ED615DBE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59D07A1F-B0DF-42FC-B6FB-2D84D44D2C39}"/>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4" name="عنصر نائب للتذييل 3">
            <a:extLst>
              <a:ext uri="{FF2B5EF4-FFF2-40B4-BE49-F238E27FC236}">
                <a16:creationId xmlns:a16="http://schemas.microsoft.com/office/drawing/2014/main" id="{7271051F-591E-453D-937E-88704579E887}"/>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B1F14186-5588-4B97-9C12-F1C2AD4D24AE}"/>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88317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B9CFCE3-DEA9-4E7F-8B0A-71C50A1B7E2A}"/>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3" name="عنصر نائب للتذييل 2">
            <a:extLst>
              <a:ext uri="{FF2B5EF4-FFF2-40B4-BE49-F238E27FC236}">
                <a16:creationId xmlns:a16="http://schemas.microsoft.com/office/drawing/2014/main" id="{AE8FB9EA-9FE8-4672-94A5-A68D194CAB23}"/>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FAD28469-1369-4554-B669-87620BD49CB2}"/>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1650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264E29-EBD4-4DF2-8DFA-C5DAA137CA8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A917BE6F-FCCB-49D4-9DE2-76B8D53472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68309FF1-0EFB-4A4C-A35E-818E2A3CE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50A4AF0-0FA3-43C1-805E-2008AA5F7E77}"/>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6" name="عنصر نائب للتذييل 5">
            <a:extLst>
              <a:ext uri="{FF2B5EF4-FFF2-40B4-BE49-F238E27FC236}">
                <a16:creationId xmlns:a16="http://schemas.microsoft.com/office/drawing/2014/main" id="{56697AD4-A185-46BF-8711-1EEB52B05AD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3044FC3D-3190-41FF-965B-7F25DCDA5F6C}"/>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41977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A81BEE-506F-4765-9218-E2FFFA58071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792D7143-A5C6-43BB-AA61-02F0F7590A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250206EB-5E80-4AC9-954B-CCB0BFD96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0ABAA7B-AE17-4EE6-8C9E-7699202163E7}"/>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6" name="عنصر نائب للتذييل 5">
            <a:extLst>
              <a:ext uri="{FF2B5EF4-FFF2-40B4-BE49-F238E27FC236}">
                <a16:creationId xmlns:a16="http://schemas.microsoft.com/office/drawing/2014/main" id="{37D27F18-0E42-4776-989A-4B447BC34C45}"/>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204610F5-F84C-47FD-8692-15C40D376BDA}"/>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6577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876AACF-B9D1-4814-A931-90D38FC84E8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AEC279A-4152-46F1-83BE-DB692016B11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E6D169BB-98A0-48CD-8713-9FFE76700F7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B068789A-40C6-40C9-BEDF-C251C3E18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539D05EC-5326-4E67-94A1-3274470B96A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2A5113F-F87C-4C7B-974A-DAF8C8CB0609}" type="slidenum">
              <a:rPr lang="ar-EG" smtClean="0"/>
              <a:t>‹#›</a:t>
            </a:fld>
            <a:endParaRPr lang="ar-EG"/>
          </a:p>
        </p:txBody>
      </p:sp>
    </p:spTree>
    <p:extLst>
      <p:ext uri="{BB962C8B-B14F-4D97-AF65-F5344CB8AC3E}">
        <p14:creationId xmlns:p14="http://schemas.microsoft.com/office/powerpoint/2010/main" val="4545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07CB3C5-C807-4691-8124-62F14E94CA37}"/>
              </a:ext>
            </a:extLst>
          </p:cNvPr>
          <p:cNvPicPr>
            <a:picLocks noChangeAspect="1"/>
          </p:cNvPicPr>
          <p:nvPr/>
        </p:nvPicPr>
        <p:blipFill>
          <a:blip r:embed="rId3"/>
          <a:stretch>
            <a:fillRect/>
          </a:stretch>
        </p:blipFill>
        <p:spPr>
          <a:xfrm>
            <a:off x="8582353" y="539179"/>
            <a:ext cx="3115661" cy="34071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مربع نص 5">
            <a:extLst>
              <a:ext uri="{FF2B5EF4-FFF2-40B4-BE49-F238E27FC236}">
                <a16:creationId xmlns:a16="http://schemas.microsoft.com/office/drawing/2014/main" id="{943229B8-DAC9-4E79-A8A1-092ED0DA16E0}"/>
              </a:ext>
            </a:extLst>
          </p:cNvPr>
          <p:cNvSpPr txBox="1"/>
          <p:nvPr/>
        </p:nvSpPr>
        <p:spPr>
          <a:xfrm>
            <a:off x="2475186" y="2242742"/>
            <a:ext cx="3783724" cy="1446550"/>
          </a:xfrm>
          <a:prstGeom prst="rect">
            <a:avLst/>
          </a:prstGeom>
          <a:noFill/>
        </p:spPr>
        <p:txBody>
          <a:bodyPr wrap="square" rtlCol="1">
            <a:spAutoFit/>
          </a:bodyPr>
          <a:lstStyle/>
          <a:p>
            <a:pPr algn="ctr"/>
            <a:r>
              <a:rPr lang="ar-EG" sz="4400" b="1" dirty="0"/>
              <a:t>الوحدة الثانية:</a:t>
            </a:r>
          </a:p>
          <a:p>
            <a:pPr algn="ctr"/>
            <a:r>
              <a:rPr lang="ar-EG" sz="4400" b="1" dirty="0"/>
              <a:t>العمل على نص</a:t>
            </a:r>
          </a:p>
        </p:txBody>
      </p:sp>
    </p:spTree>
    <p:extLst>
      <p:ext uri="{BB962C8B-B14F-4D97-AF65-F5344CB8AC3E}">
        <p14:creationId xmlns:p14="http://schemas.microsoft.com/office/powerpoint/2010/main" val="6664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chemeClr val="accent6">
              <a:lumMod val="20000"/>
              <a:lumOff val="80000"/>
            </a:schemeClr>
          </a:solidFill>
        </p:spPr>
        <p:txBody>
          <a:bodyPr wrap="square">
            <a:spAutoFit/>
          </a:bodyPr>
          <a:lstStyle/>
          <a:p>
            <a:r>
              <a:rPr lang="ar-EG" sz="4000" b="1" dirty="0"/>
              <a:t>لتعديل الصورة:</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2862322"/>
          </a:xfrm>
          <a:prstGeom prst="rect">
            <a:avLst/>
          </a:prstGeom>
          <a:noFill/>
        </p:spPr>
        <p:txBody>
          <a:bodyPr wrap="square">
            <a:spAutoFit/>
          </a:bodyPr>
          <a:lstStyle/>
          <a:p>
            <a:pPr marL="571500" indent="-571500">
              <a:buFont typeface="Wingdings" panose="05000000000000000000" pitchFamily="2" charset="2"/>
              <a:buChar char="Ø"/>
            </a:pPr>
            <a:r>
              <a:rPr lang="ar-EG" sz="3600" b="1" dirty="0">
                <a:solidFill>
                  <a:schemeClr val="accent6">
                    <a:lumMod val="75000"/>
                  </a:schemeClr>
                </a:solidFill>
              </a:rPr>
              <a:t>2- من علامة التبويب تنسيق الصورة </a:t>
            </a:r>
            <a:r>
              <a:rPr lang="en-US" sz="3600" b="1" dirty="0">
                <a:solidFill>
                  <a:schemeClr val="accent6">
                    <a:lumMod val="75000"/>
                  </a:schemeClr>
                </a:solidFill>
              </a:rPr>
              <a:t>Picture Format</a:t>
            </a:r>
            <a:r>
              <a:rPr lang="ar-EG" sz="3600" b="1" dirty="0">
                <a:solidFill>
                  <a:schemeClr val="accent6">
                    <a:lumMod val="75000"/>
                  </a:schemeClr>
                </a:solidFill>
              </a:rPr>
              <a:t> </a:t>
            </a:r>
          </a:p>
          <a:p>
            <a:r>
              <a:rPr lang="ar-EG" sz="3600" b="1" dirty="0">
                <a:solidFill>
                  <a:schemeClr val="accent6">
                    <a:lumMod val="75000"/>
                  </a:schemeClr>
                </a:solidFill>
              </a:rPr>
              <a:t>في  مجموعة أنماط الصور </a:t>
            </a:r>
            <a:r>
              <a:rPr lang="en-US" sz="3600" b="1" dirty="0">
                <a:solidFill>
                  <a:schemeClr val="accent6">
                    <a:lumMod val="75000"/>
                  </a:schemeClr>
                </a:solidFill>
              </a:rPr>
              <a:t>Picture Styles</a:t>
            </a:r>
            <a:endParaRPr lang="ar-EG" sz="3600" b="1" dirty="0">
              <a:solidFill>
                <a:schemeClr val="accent6">
                  <a:lumMod val="75000"/>
                </a:schemeClr>
              </a:solidFill>
            </a:endParaRPr>
          </a:p>
          <a:p>
            <a:r>
              <a:rPr lang="ar-EG" sz="3600" b="1" dirty="0">
                <a:solidFill>
                  <a:schemeClr val="accent6">
                    <a:lumMod val="75000"/>
                  </a:schemeClr>
                </a:solidFill>
              </a:rPr>
              <a:t>اضغط على النمط الذي تريده</a:t>
            </a:r>
          </a:p>
        </p:txBody>
      </p:sp>
      <p:pic>
        <p:nvPicPr>
          <p:cNvPr id="3" name="صورة 2">
            <a:extLst>
              <a:ext uri="{FF2B5EF4-FFF2-40B4-BE49-F238E27FC236}">
                <a16:creationId xmlns:a16="http://schemas.microsoft.com/office/drawing/2014/main" id="{CE04FB04-6442-4621-9B40-4FEB4B859E3E}"/>
              </a:ext>
            </a:extLst>
          </p:cNvPr>
          <p:cNvPicPr>
            <a:picLocks noChangeAspect="1"/>
          </p:cNvPicPr>
          <p:nvPr/>
        </p:nvPicPr>
        <p:blipFill>
          <a:blip r:embed="rId2"/>
          <a:stretch>
            <a:fillRect/>
          </a:stretch>
        </p:blipFill>
        <p:spPr>
          <a:xfrm>
            <a:off x="1016419" y="4223657"/>
            <a:ext cx="6096000" cy="2150281"/>
          </a:xfrm>
          <a:prstGeom prst="rect">
            <a:avLst/>
          </a:prstGeom>
        </p:spPr>
      </p:pic>
    </p:spTree>
    <p:extLst>
      <p:ext uri="{BB962C8B-B14F-4D97-AF65-F5344CB8AC3E}">
        <p14:creationId xmlns:p14="http://schemas.microsoft.com/office/powerpoint/2010/main" val="7301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chemeClr val="accent6">
              <a:lumMod val="20000"/>
              <a:lumOff val="80000"/>
            </a:schemeClr>
          </a:solidFill>
        </p:spPr>
        <p:txBody>
          <a:bodyPr wrap="square">
            <a:spAutoFit/>
          </a:bodyPr>
          <a:lstStyle/>
          <a:p>
            <a:r>
              <a:rPr lang="ar-EG" sz="4000" b="1" dirty="0"/>
              <a:t>لتعديل الصورة:</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2308324"/>
          </a:xfrm>
          <a:prstGeom prst="rect">
            <a:avLst/>
          </a:prstGeom>
          <a:noFill/>
        </p:spPr>
        <p:txBody>
          <a:bodyPr wrap="square">
            <a:spAutoFit/>
          </a:bodyPr>
          <a:lstStyle/>
          <a:p>
            <a:pPr marL="571500" indent="-571500">
              <a:buFont typeface="Wingdings" panose="05000000000000000000" pitchFamily="2" charset="2"/>
              <a:buChar char="Ø"/>
            </a:pPr>
            <a:r>
              <a:rPr lang="ar-EG" sz="3600" b="1" dirty="0">
                <a:solidFill>
                  <a:schemeClr val="accent6">
                    <a:lumMod val="75000"/>
                  </a:schemeClr>
                </a:solidFill>
              </a:rPr>
              <a:t>3- من علامة التبويب تنسيق الصورة </a:t>
            </a:r>
            <a:r>
              <a:rPr lang="en-US" sz="3600" b="1" dirty="0">
                <a:solidFill>
                  <a:schemeClr val="accent6">
                    <a:lumMod val="75000"/>
                  </a:schemeClr>
                </a:solidFill>
              </a:rPr>
              <a:t>Picture Format</a:t>
            </a:r>
            <a:r>
              <a:rPr lang="ar-EG" sz="3600" b="1" dirty="0">
                <a:solidFill>
                  <a:schemeClr val="accent6">
                    <a:lumMod val="75000"/>
                  </a:schemeClr>
                </a:solidFill>
              </a:rPr>
              <a:t> </a:t>
            </a:r>
          </a:p>
          <a:p>
            <a:r>
              <a:rPr lang="ar-EG" sz="3600" b="1" dirty="0">
                <a:solidFill>
                  <a:schemeClr val="accent6">
                    <a:lumMod val="75000"/>
                  </a:schemeClr>
                </a:solidFill>
              </a:rPr>
              <a:t>في  مجموعة ضبط </a:t>
            </a:r>
            <a:r>
              <a:rPr lang="en-US" sz="3600" b="1" dirty="0">
                <a:solidFill>
                  <a:schemeClr val="accent6">
                    <a:lumMod val="75000"/>
                  </a:schemeClr>
                </a:solidFill>
              </a:rPr>
              <a:t>Adjust</a:t>
            </a:r>
            <a:endParaRPr lang="ar-EG" sz="3600" b="1" dirty="0">
              <a:solidFill>
                <a:schemeClr val="accent6">
                  <a:lumMod val="75000"/>
                </a:schemeClr>
              </a:solidFill>
            </a:endParaRPr>
          </a:p>
          <a:p>
            <a:r>
              <a:rPr lang="ar-EG" sz="3600" b="1" dirty="0">
                <a:solidFill>
                  <a:schemeClr val="accent6">
                    <a:lumMod val="75000"/>
                  </a:schemeClr>
                </a:solidFill>
              </a:rPr>
              <a:t>قم بالتعديلات التي تريدها.</a:t>
            </a:r>
          </a:p>
        </p:txBody>
      </p:sp>
      <p:pic>
        <p:nvPicPr>
          <p:cNvPr id="4" name="صورة 3">
            <a:extLst>
              <a:ext uri="{FF2B5EF4-FFF2-40B4-BE49-F238E27FC236}">
                <a16:creationId xmlns:a16="http://schemas.microsoft.com/office/drawing/2014/main" id="{0B403B70-F537-49DC-8264-A06E39BBADD3}"/>
              </a:ext>
            </a:extLst>
          </p:cNvPr>
          <p:cNvPicPr>
            <a:picLocks noChangeAspect="1"/>
          </p:cNvPicPr>
          <p:nvPr/>
        </p:nvPicPr>
        <p:blipFill>
          <a:blip r:embed="rId2"/>
          <a:stretch>
            <a:fillRect/>
          </a:stretch>
        </p:blipFill>
        <p:spPr>
          <a:xfrm>
            <a:off x="1024111" y="3497605"/>
            <a:ext cx="6508803" cy="2535007"/>
          </a:xfrm>
          <a:prstGeom prst="rect">
            <a:avLst/>
          </a:prstGeom>
        </p:spPr>
      </p:pic>
    </p:spTree>
    <p:extLst>
      <p:ext uri="{BB962C8B-B14F-4D97-AF65-F5344CB8AC3E}">
        <p14:creationId xmlns:p14="http://schemas.microsoft.com/office/powerpoint/2010/main" val="142280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517F255-5516-4E95-9787-9F6173F82FC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3773" y="301126"/>
            <a:ext cx="10991618" cy="3378246"/>
          </a:xfrm>
          <a:prstGeom prst="rect">
            <a:avLst/>
          </a:prstGeom>
        </p:spPr>
      </p:pic>
      <p:sp>
        <p:nvSpPr>
          <p:cNvPr id="4" name="مربع نص 3">
            <a:extLst>
              <a:ext uri="{FF2B5EF4-FFF2-40B4-BE49-F238E27FC236}">
                <a16:creationId xmlns:a16="http://schemas.microsoft.com/office/drawing/2014/main" id="{2C0D37EA-F6CD-4F3C-B71F-AC1666F39BAF}"/>
              </a:ext>
            </a:extLst>
          </p:cNvPr>
          <p:cNvSpPr txBox="1"/>
          <p:nvPr/>
        </p:nvSpPr>
        <p:spPr>
          <a:xfrm>
            <a:off x="8304324" y="3679372"/>
            <a:ext cx="269965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2800" b="1" dirty="0">
                <a:solidFill>
                  <a:srgbClr val="7030A0"/>
                </a:solidFill>
              </a:rPr>
              <a:t>إزالة الخلفية</a:t>
            </a:r>
            <a:r>
              <a:rPr lang="en-US" sz="2800" b="1" dirty="0">
                <a:solidFill>
                  <a:srgbClr val="7030A0"/>
                </a:solidFill>
              </a:rPr>
              <a:t>Remove Background</a:t>
            </a:r>
            <a:r>
              <a:rPr lang="ar-EG" sz="2800" b="1" dirty="0">
                <a:solidFill>
                  <a:srgbClr val="7030A0"/>
                </a:solidFill>
              </a:rPr>
              <a:t> </a:t>
            </a:r>
          </a:p>
          <a:p>
            <a:r>
              <a:rPr lang="ar-EG" sz="2800" b="1" dirty="0">
                <a:solidFill>
                  <a:srgbClr val="7030A0"/>
                </a:solidFill>
              </a:rPr>
              <a:t>يزيل خلفية الصورة ويبقى الموضوع الرئيس فقط</a:t>
            </a:r>
          </a:p>
        </p:txBody>
      </p:sp>
      <p:sp>
        <p:nvSpPr>
          <p:cNvPr id="5" name="مربع نص 4">
            <a:extLst>
              <a:ext uri="{FF2B5EF4-FFF2-40B4-BE49-F238E27FC236}">
                <a16:creationId xmlns:a16="http://schemas.microsoft.com/office/drawing/2014/main" id="{FCF16C76-E875-43E8-A52B-CA95C254B698}"/>
              </a:ext>
            </a:extLst>
          </p:cNvPr>
          <p:cNvSpPr txBox="1"/>
          <p:nvPr/>
        </p:nvSpPr>
        <p:spPr>
          <a:xfrm>
            <a:off x="4746171" y="3679372"/>
            <a:ext cx="269965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2800" b="1" dirty="0">
                <a:solidFill>
                  <a:schemeClr val="accent6">
                    <a:lumMod val="50000"/>
                  </a:schemeClr>
                </a:solidFill>
              </a:rPr>
              <a:t>مع أدوات اللون والتأثيرات الفنية</a:t>
            </a:r>
          </a:p>
          <a:p>
            <a:r>
              <a:rPr lang="ar-EG" sz="2800" b="1" dirty="0">
                <a:solidFill>
                  <a:schemeClr val="accent6">
                    <a:lumMod val="50000"/>
                  </a:schemeClr>
                </a:solidFill>
              </a:rPr>
              <a:t> </a:t>
            </a:r>
            <a:r>
              <a:rPr lang="en-US" sz="2800" b="1" dirty="0">
                <a:solidFill>
                  <a:schemeClr val="accent6">
                    <a:lumMod val="50000"/>
                  </a:schemeClr>
                </a:solidFill>
              </a:rPr>
              <a:t>color and artistic Effects</a:t>
            </a:r>
          </a:p>
          <a:p>
            <a:r>
              <a:rPr lang="ar-EG" sz="2800" b="1" dirty="0">
                <a:solidFill>
                  <a:schemeClr val="accent6">
                    <a:lumMod val="50000"/>
                  </a:schemeClr>
                </a:solidFill>
              </a:rPr>
              <a:t>يمكنك تغيير اللون والسطوع بسهولة. </a:t>
            </a:r>
          </a:p>
        </p:txBody>
      </p:sp>
      <p:sp>
        <p:nvSpPr>
          <p:cNvPr id="6" name="مربع نص 5">
            <a:extLst>
              <a:ext uri="{FF2B5EF4-FFF2-40B4-BE49-F238E27FC236}">
                <a16:creationId xmlns:a16="http://schemas.microsoft.com/office/drawing/2014/main" id="{751413D4-90D7-4D7A-A0DC-82B9C1D4AD12}"/>
              </a:ext>
            </a:extLst>
          </p:cNvPr>
          <p:cNvSpPr txBox="1"/>
          <p:nvPr/>
        </p:nvSpPr>
        <p:spPr>
          <a:xfrm>
            <a:off x="1188019" y="3679372"/>
            <a:ext cx="2699657"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2800" b="1" dirty="0">
                <a:solidFill>
                  <a:srgbClr val="C00000"/>
                </a:solidFill>
              </a:rPr>
              <a:t>مجموعة أنماط الصورة </a:t>
            </a:r>
            <a:r>
              <a:rPr lang="en-US" sz="2800" b="1" dirty="0">
                <a:solidFill>
                  <a:srgbClr val="C00000"/>
                </a:solidFill>
              </a:rPr>
              <a:t>Picture styles group</a:t>
            </a:r>
          </a:p>
          <a:p>
            <a:r>
              <a:rPr lang="ar-EG" sz="2800" b="1" dirty="0">
                <a:solidFill>
                  <a:srgbClr val="C00000"/>
                </a:solidFill>
              </a:rPr>
              <a:t>مكنك تغيير الخطوط العريضة المحيطة بالصورة أو إنشاء ظل للصورة.</a:t>
            </a:r>
          </a:p>
        </p:txBody>
      </p:sp>
    </p:spTree>
    <p:extLst>
      <p:ext uri="{BB962C8B-B14F-4D97-AF65-F5344CB8AC3E}">
        <p14:creationId xmlns:p14="http://schemas.microsoft.com/office/powerpoint/2010/main" val="91452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a:extLst>
              <a:ext uri="{FF2B5EF4-FFF2-40B4-BE49-F238E27FC236}">
                <a16:creationId xmlns:a16="http://schemas.microsoft.com/office/drawing/2014/main" id="{C143CEFA-3727-43D1-A951-02A7D2EE07FD}"/>
              </a:ext>
            </a:extLst>
          </p:cNvPr>
          <p:cNvSpPr/>
          <p:nvPr/>
        </p:nvSpPr>
        <p:spPr>
          <a:xfrm>
            <a:off x="3048000" y="435429"/>
            <a:ext cx="6574971" cy="1676400"/>
          </a:xfrm>
          <a:prstGeom prst="ellipse">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حان الوقت الآن لمعرفة كيفية تغيير موضع وحجم الصورة. </a:t>
            </a:r>
          </a:p>
        </p:txBody>
      </p:sp>
      <p:sp>
        <p:nvSpPr>
          <p:cNvPr id="4" name="مربع نص 3">
            <a:extLst>
              <a:ext uri="{FF2B5EF4-FFF2-40B4-BE49-F238E27FC236}">
                <a16:creationId xmlns:a16="http://schemas.microsoft.com/office/drawing/2014/main" id="{A95E452F-10DC-45CF-AF2A-DA1024C80B25}"/>
              </a:ext>
            </a:extLst>
          </p:cNvPr>
          <p:cNvSpPr txBox="1"/>
          <p:nvPr/>
        </p:nvSpPr>
        <p:spPr>
          <a:xfrm>
            <a:off x="5138057" y="2518006"/>
            <a:ext cx="6096000" cy="1754326"/>
          </a:xfrm>
          <a:prstGeom prst="rect">
            <a:avLst/>
          </a:prstGeom>
          <a:noFill/>
        </p:spPr>
        <p:txBody>
          <a:bodyPr wrap="square">
            <a:spAutoFit/>
          </a:bodyPr>
          <a:lstStyle/>
          <a:p>
            <a:r>
              <a:rPr lang="ar-EG" sz="3600" b="1" dirty="0">
                <a:solidFill>
                  <a:srgbClr val="C00000"/>
                </a:solidFill>
              </a:rPr>
              <a:t>1- استخدم مجموعة ترتيب لتحديد </a:t>
            </a:r>
            <a:r>
              <a:rPr lang="en-US" sz="3600" b="1" dirty="0">
                <a:solidFill>
                  <a:srgbClr val="C00000"/>
                </a:solidFill>
              </a:rPr>
              <a:t>Arrange </a:t>
            </a:r>
            <a:r>
              <a:rPr lang="ar-EG" sz="3600" b="1" dirty="0">
                <a:solidFill>
                  <a:srgbClr val="C00000"/>
                </a:solidFill>
              </a:rPr>
              <a:t> لتحديد أفضل مكان في الصفحة للصورة.</a:t>
            </a:r>
            <a:endParaRPr lang="en-US" sz="3600" b="1" dirty="0">
              <a:solidFill>
                <a:srgbClr val="C00000"/>
              </a:solidFill>
            </a:endParaRPr>
          </a:p>
        </p:txBody>
      </p:sp>
      <p:pic>
        <p:nvPicPr>
          <p:cNvPr id="5" name="صورة 4">
            <a:extLst>
              <a:ext uri="{FF2B5EF4-FFF2-40B4-BE49-F238E27FC236}">
                <a16:creationId xmlns:a16="http://schemas.microsoft.com/office/drawing/2014/main" id="{4F7823FD-2CC9-4D4F-A8BB-64D6ADC743E0}"/>
              </a:ext>
            </a:extLst>
          </p:cNvPr>
          <p:cNvPicPr>
            <a:picLocks noChangeAspect="1"/>
          </p:cNvPicPr>
          <p:nvPr/>
        </p:nvPicPr>
        <p:blipFill>
          <a:blip r:embed="rId2"/>
          <a:stretch>
            <a:fillRect/>
          </a:stretch>
        </p:blipFill>
        <p:spPr>
          <a:xfrm>
            <a:off x="802141" y="4114800"/>
            <a:ext cx="7191375" cy="2012497"/>
          </a:xfrm>
          <a:prstGeom prst="rect">
            <a:avLst/>
          </a:prstGeom>
        </p:spPr>
      </p:pic>
    </p:spTree>
    <p:extLst>
      <p:ext uri="{BB962C8B-B14F-4D97-AF65-F5344CB8AC3E}">
        <p14:creationId xmlns:p14="http://schemas.microsoft.com/office/powerpoint/2010/main" val="21067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a:extLst>
              <a:ext uri="{FF2B5EF4-FFF2-40B4-BE49-F238E27FC236}">
                <a16:creationId xmlns:a16="http://schemas.microsoft.com/office/drawing/2014/main" id="{C143CEFA-3727-43D1-A951-02A7D2EE07FD}"/>
              </a:ext>
            </a:extLst>
          </p:cNvPr>
          <p:cNvSpPr/>
          <p:nvPr/>
        </p:nvSpPr>
        <p:spPr>
          <a:xfrm>
            <a:off x="3048000" y="435429"/>
            <a:ext cx="6574971" cy="1676400"/>
          </a:xfrm>
          <a:prstGeom prst="ellipse">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حان الوقت الآن لمعرفة كيفية تغيير موضع وحجم الصورة. </a:t>
            </a:r>
          </a:p>
        </p:txBody>
      </p:sp>
      <p:sp>
        <p:nvSpPr>
          <p:cNvPr id="4" name="مربع نص 3">
            <a:extLst>
              <a:ext uri="{FF2B5EF4-FFF2-40B4-BE49-F238E27FC236}">
                <a16:creationId xmlns:a16="http://schemas.microsoft.com/office/drawing/2014/main" id="{A95E452F-10DC-45CF-AF2A-DA1024C80B25}"/>
              </a:ext>
            </a:extLst>
          </p:cNvPr>
          <p:cNvSpPr txBox="1"/>
          <p:nvPr/>
        </p:nvSpPr>
        <p:spPr>
          <a:xfrm>
            <a:off x="5138057" y="2518006"/>
            <a:ext cx="6096000" cy="1754326"/>
          </a:xfrm>
          <a:prstGeom prst="rect">
            <a:avLst/>
          </a:prstGeom>
          <a:noFill/>
        </p:spPr>
        <p:txBody>
          <a:bodyPr wrap="square">
            <a:spAutoFit/>
          </a:bodyPr>
          <a:lstStyle/>
          <a:p>
            <a:r>
              <a:rPr lang="ar-EG" sz="3600" b="1" dirty="0">
                <a:solidFill>
                  <a:srgbClr val="C00000"/>
                </a:solidFill>
              </a:rPr>
              <a:t>2-إذا أردت إدراج جزء محدد من صورة كبيرة، يمكنك إزالة الجزء الذي لا تريده باستخدام أداة قص </a:t>
            </a:r>
            <a:r>
              <a:rPr lang="en-US" sz="3600" b="1" dirty="0">
                <a:solidFill>
                  <a:srgbClr val="C00000"/>
                </a:solidFill>
              </a:rPr>
              <a:t>crop</a:t>
            </a:r>
          </a:p>
        </p:txBody>
      </p:sp>
      <p:pic>
        <p:nvPicPr>
          <p:cNvPr id="5" name="صورة 4">
            <a:extLst>
              <a:ext uri="{FF2B5EF4-FFF2-40B4-BE49-F238E27FC236}">
                <a16:creationId xmlns:a16="http://schemas.microsoft.com/office/drawing/2014/main" id="{4F7823FD-2CC9-4D4F-A8BB-64D6ADC743E0}"/>
              </a:ext>
            </a:extLst>
          </p:cNvPr>
          <p:cNvPicPr>
            <a:picLocks noChangeAspect="1"/>
          </p:cNvPicPr>
          <p:nvPr/>
        </p:nvPicPr>
        <p:blipFill>
          <a:blip r:embed="rId2"/>
          <a:stretch>
            <a:fillRect/>
          </a:stretch>
        </p:blipFill>
        <p:spPr>
          <a:xfrm>
            <a:off x="802141" y="4114800"/>
            <a:ext cx="7191375" cy="2012497"/>
          </a:xfrm>
          <a:prstGeom prst="rect">
            <a:avLst/>
          </a:prstGeom>
        </p:spPr>
      </p:pic>
    </p:spTree>
    <p:extLst>
      <p:ext uri="{BB962C8B-B14F-4D97-AF65-F5344CB8AC3E}">
        <p14:creationId xmlns:p14="http://schemas.microsoft.com/office/powerpoint/2010/main" val="336330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7ADC67E-CB3A-4627-96CA-861A1F8670F0}"/>
              </a:ext>
            </a:extLst>
          </p:cNvPr>
          <p:cNvPicPr>
            <a:picLocks noChangeAspect="1"/>
          </p:cNvPicPr>
          <p:nvPr/>
        </p:nvPicPr>
        <p:blipFill>
          <a:blip r:embed="rId2"/>
          <a:stretch>
            <a:fillRect/>
          </a:stretch>
        </p:blipFill>
        <p:spPr>
          <a:xfrm>
            <a:off x="709272" y="3178633"/>
            <a:ext cx="10773455" cy="1807019"/>
          </a:xfrm>
          <a:prstGeom prst="rect">
            <a:avLst/>
          </a:prstGeom>
        </p:spPr>
      </p:pic>
      <p:sp>
        <p:nvSpPr>
          <p:cNvPr id="4" name="مربع نص 3">
            <a:extLst>
              <a:ext uri="{FF2B5EF4-FFF2-40B4-BE49-F238E27FC236}">
                <a16:creationId xmlns:a16="http://schemas.microsoft.com/office/drawing/2014/main" id="{FFF46236-AF99-45FD-89DE-2A9591D47863}"/>
              </a:ext>
            </a:extLst>
          </p:cNvPr>
          <p:cNvSpPr txBox="1"/>
          <p:nvPr/>
        </p:nvSpPr>
        <p:spPr>
          <a:xfrm>
            <a:off x="1045029" y="391619"/>
            <a:ext cx="7728857" cy="2308324"/>
          </a:xfrm>
          <a:prstGeom prst="rect">
            <a:avLst/>
          </a:prstGeom>
          <a:solidFill>
            <a:schemeClr val="accent4">
              <a:lumMod val="20000"/>
              <a:lumOff val="80000"/>
            </a:schemeClr>
          </a:solidFill>
        </p:spPr>
        <p:txBody>
          <a:bodyPr wrap="square" rtlCol="1">
            <a:spAutoFit/>
          </a:bodyPr>
          <a:lstStyle/>
          <a:p>
            <a:r>
              <a:rPr lang="ar-EG" sz="3600" b="1" dirty="0"/>
              <a:t>تأثيرات الصورة </a:t>
            </a:r>
            <a:r>
              <a:rPr lang="en-US" sz="3600" b="1" dirty="0"/>
              <a:t>Profile Effects</a:t>
            </a:r>
            <a:r>
              <a:rPr lang="ar-EG" sz="3600" b="1" dirty="0"/>
              <a:t> استخدم بعض التأثيرات  لتغيير صورتك. اختر من قائمة الخيارات لتغيير الظل، الوهج، الانعكاس أو حتي تطبيق التأثيرات الثالثية الأبعاد.</a:t>
            </a:r>
          </a:p>
        </p:txBody>
      </p:sp>
      <p:cxnSp>
        <p:nvCxnSpPr>
          <p:cNvPr id="6" name="رابط كسهم مستقيم 5">
            <a:extLst>
              <a:ext uri="{FF2B5EF4-FFF2-40B4-BE49-F238E27FC236}">
                <a16:creationId xmlns:a16="http://schemas.microsoft.com/office/drawing/2014/main" id="{82A4E1A7-801A-4D1E-B3CF-78324742C876}"/>
              </a:ext>
            </a:extLst>
          </p:cNvPr>
          <p:cNvCxnSpPr/>
          <p:nvPr/>
        </p:nvCxnSpPr>
        <p:spPr>
          <a:xfrm>
            <a:off x="6248400" y="2525490"/>
            <a:ext cx="1611086" cy="1480453"/>
          </a:xfrm>
          <a:prstGeom prst="straightConnector1">
            <a:avLst/>
          </a:prstGeom>
          <a:ln w="762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63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7ADC67E-CB3A-4627-96CA-861A1F8670F0}"/>
              </a:ext>
            </a:extLst>
          </p:cNvPr>
          <p:cNvPicPr>
            <a:picLocks noChangeAspect="1"/>
          </p:cNvPicPr>
          <p:nvPr/>
        </p:nvPicPr>
        <p:blipFill>
          <a:blip r:embed="rId2"/>
          <a:stretch>
            <a:fillRect/>
          </a:stretch>
        </p:blipFill>
        <p:spPr>
          <a:xfrm>
            <a:off x="709272" y="3178633"/>
            <a:ext cx="10773455" cy="1807019"/>
          </a:xfrm>
          <a:prstGeom prst="rect">
            <a:avLst/>
          </a:prstGeom>
        </p:spPr>
      </p:pic>
      <p:sp>
        <p:nvSpPr>
          <p:cNvPr id="4" name="مربع نص 3">
            <a:extLst>
              <a:ext uri="{FF2B5EF4-FFF2-40B4-BE49-F238E27FC236}">
                <a16:creationId xmlns:a16="http://schemas.microsoft.com/office/drawing/2014/main" id="{FFF46236-AF99-45FD-89DE-2A9591D47863}"/>
              </a:ext>
            </a:extLst>
          </p:cNvPr>
          <p:cNvSpPr txBox="1"/>
          <p:nvPr/>
        </p:nvSpPr>
        <p:spPr>
          <a:xfrm>
            <a:off x="870858" y="684074"/>
            <a:ext cx="7728857" cy="1754326"/>
          </a:xfrm>
          <a:prstGeom prst="rect">
            <a:avLst/>
          </a:prstGeom>
          <a:solidFill>
            <a:schemeClr val="accent4">
              <a:lumMod val="20000"/>
              <a:lumOff val="80000"/>
            </a:schemeClr>
          </a:solidFill>
        </p:spPr>
        <p:txBody>
          <a:bodyPr wrap="square" rtlCol="1">
            <a:spAutoFit/>
          </a:bodyPr>
          <a:lstStyle/>
          <a:p>
            <a:r>
              <a:rPr lang="ar-EG" sz="3600" b="1" dirty="0"/>
              <a:t>اضغط عل قص </a:t>
            </a:r>
            <a:r>
              <a:rPr lang="en-US" sz="3600" b="1" dirty="0"/>
              <a:t>Crop </a:t>
            </a:r>
            <a:r>
              <a:rPr lang="ar-EG" sz="3600" b="1" dirty="0"/>
              <a:t> اضبط ت مساحة الصورة التي تريد الاحتفاظ بها (مساحة القص) واضغط </a:t>
            </a:r>
            <a:r>
              <a:rPr lang="en-US" sz="3600" b="1" dirty="0"/>
              <a:t>Enter</a:t>
            </a:r>
            <a:endParaRPr lang="ar-EG" sz="3600" b="1" dirty="0"/>
          </a:p>
        </p:txBody>
      </p:sp>
      <p:cxnSp>
        <p:nvCxnSpPr>
          <p:cNvPr id="6" name="رابط كسهم مستقيم 5">
            <a:extLst>
              <a:ext uri="{FF2B5EF4-FFF2-40B4-BE49-F238E27FC236}">
                <a16:creationId xmlns:a16="http://schemas.microsoft.com/office/drawing/2014/main" id="{82A4E1A7-801A-4D1E-B3CF-78324742C876}"/>
              </a:ext>
            </a:extLst>
          </p:cNvPr>
          <p:cNvCxnSpPr>
            <a:cxnSpLocks/>
          </p:cNvCxnSpPr>
          <p:nvPr/>
        </p:nvCxnSpPr>
        <p:spPr>
          <a:xfrm flipH="1">
            <a:off x="1589314" y="2438400"/>
            <a:ext cx="500743" cy="1175657"/>
          </a:xfrm>
          <a:prstGeom prst="straightConnector1">
            <a:avLst/>
          </a:prstGeom>
          <a:ln w="762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2332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7ADC67E-CB3A-4627-96CA-861A1F8670F0}"/>
              </a:ext>
            </a:extLst>
          </p:cNvPr>
          <p:cNvPicPr>
            <a:picLocks noChangeAspect="1"/>
          </p:cNvPicPr>
          <p:nvPr/>
        </p:nvPicPr>
        <p:blipFill>
          <a:blip r:embed="rId2"/>
          <a:stretch>
            <a:fillRect/>
          </a:stretch>
        </p:blipFill>
        <p:spPr>
          <a:xfrm>
            <a:off x="709272" y="1219209"/>
            <a:ext cx="10773455" cy="1807019"/>
          </a:xfrm>
          <a:prstGeom prst="rect">
            <a:avLst/>
          </a:prstGeom>
        </p:spPr>
      </p:pic>
      <p:sp>
        <p:nvSpPr>
          <p:cNvPr id="4" name="مربع نص 3">
            <a:extLst>
              <a:ext uri="{FF2B5EF4-FFF2-40B4-BE49-F238E27FC236}">
                <a16:creationId xmlns:a16="http://schemas.microsoft.com/office/drawing/2014/main" id="{FFF46236-AF99-45FD-89DE-2A9591D47863}"/>
              </a:ext>
            </a:extLst>
          </p:cNvPr>
          <p:cNvSpPr txBox="1"/>
          <p:nvPr/>
        </p:nvSpPr>
        <p:spPr>
          <a:xfrm>
            <a:off x="3526973" y="4254589"/>
            <a:ext cx="7728857" cy="1200329"/>
          </a:xfrm>
          <a:prstGeom prst="rect">
            <a:avLst/>
          </a:prstGeom>
          <a:solidFill>
            <a:schemeClr val="accent4">
              <a:lumMod val="20000"/>
              <a:lumOff val="80000"/>
            </a:schemeClr>
          </a:solidFill>
        </p:spPr>
        <p:txBody>
          <a:bodyPr wrap="square" rtlCol="1">
            <a:spAutoFit/>
          </a:bodyPr>
          <a:lstStyle/>
          <a:p>
            <a:r>
              <a:rPr lang="ar-EG" sz="3600" b="1" dirty="0"/>
              <a:t>حد الصورة </a:t>
            </a:r>
            <a:r>
              <a:rPr lang="en-US" sz="3600" b="1" dirty="0"/>
              <a:t>Picture Border </a:t>
            </a:r>
          </a:p>
          <a:p>
            <a:r>
              <a:rPr lang="ar-EG" sz="3600" b="1" dirty="0"/>
              <a:t>تغيير لون أو عرض أو نمط حد الصورة. </a:t>
            </a:r>
          </a:p>
        </p:txBody>
      </p:sp>
      <p:cxnSp>
        <p:nvCxnSpPr>
          <p:cNvPr id="6" name="رابط كسهم مستقيم 5">
            <a:extLst>
              <a:ext uri="{FF2B5EF4-FFF2-40B4-BE49-F238E27FC236}">
                <a16:creationId xmlns:a16="http://schemas.microsoft.com/office/drawing/2014/main" id="{82A4E1A7-801A-4D1E-B3CF-78324742C876}"/>
              </a:ext>
            </a:extLst>
          </p:cNvPr>
          <p:cNvCxnSpPr>
            <a:cxnSpLocks/>
          </p:cNvCxnSpPr>
          <p:nvPr/>
        </p:nvCxnSpPr>
        <p:spPr>
          <a:xfrm flipH="1" flipV="1">
            <a:off x="8839200" y="1741714"/>
            <a:ext cx="1132116" cy="2512875"/>
          </a:xfrm>
          <a:prstGeom prst="straightConnector1">
            <a:avLst/>
          </a:prstGeom>
          <a:ln w="762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5066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7ADC67E-CB3A-4627-96CA-861A1F8670F0}"/>
              </a:ext>
            </a:extLst>
          </p:cNvPr>
          <p:cNvPicPr>
            <a:picLocks noChangeAspect="1"/>
          </p:cNvPicPr>
          <p:nvPr/>
        </p:nvPicPr>
        <p:blipFill>
          <a:blip r:embed="rId2"/>
          <a:stretch>
            <a:fillRect/>
          </a:stretch>
        </p:blipFill>
        <p:spPr>
          <a:xfrm>
            <a:off x="709272" y="1219209"/>
            <a:ext cx="10773455" cy="1807019"/>
          </a:xfrm>
          <a:prstGeom prst="rect">
            <a:avLst/>
          </a:prstGeom>
        </p:spPr>
      </p:pic>
      <p:sp>
        <p:nvSpPr>
          <p:cNvPr id="4" name="مربع نص 3">
            <a:extLst>
              <a:ext uri="{FF2B5EF4-FFF2-40B4-BE49-F238E27FC236}">
                <a16:creationId xmlns:a16="http://schemas.microsoft.com/office/drawing/2014/main" id="{FFF46236-AF99-45FD-89DE-2A9591D47863}"/>
              </a:ext>
            </a:extLst>
          </p:cNvPr>
          <p:cNvSpPr txBox="1"/>
          <p:nvPr/>
        </p:nvSpPr>
        <p:spPr>
          <a:xfrm>
            <a:off x="3753870" y="4177204"/>
            <a:ext cx="7728857" cy="1754326"/>
          </a:xfrm>
          <a:prstGeom prst="rect">
            <a:avLst/>
          </a:prstGeom>
          <a:solidFill>
            <a:schemeClr val="accent4">
              <a:lumMod val="20000"/>
              <a:lumOff val="80000"/>
            </a:schemeClr>
          </a:solidFill>
        </p:spPr>
        <p:txBody>
          <a:bodyPr wrap="square" rtlCol="1">
            <a:spAutoFit/>
          </a:bodyPr>
          <a:lstStyle/>
          <a:p>
            <a:r>
              <a:rPr lang="ar-EG" sz="3600" b="1" dirty="0"/>
              <a:t>التفاف النص </a:t>
            </a:r>
            <a:r>
              <a:rPr lang="en-US" sz="3600" b="1" dirty="0"/>
              <a:t>Wrap Text</a:t>
            </a:r>
            <a:endParaRPr lang="ar-EG" sz="3600" b="1" dirty="0"/>
          </a:p>
          <a:p>
            <a:r>
              <a:rPr lang="ar-EG" sz="3600" b="1" dirty="0"/>
              <a:t>يمكنك التحكم في كيفية ظهور النص حول الصورة. اضغط على السهم وشاهد الخيارات. </a:t>
            </a:r>
          </a:p>
        </p:txBody>
      </p:sp>
      <p:cxnSp>
        <p:nvCxnSpPr>
          <p:cNvPr id="6" name="رابط كسهم مستقيم 5">
            <a:extLst>
              <a:ext uri="{FF2B5EF4-FFF2-40B4-BE49-F238E27FC236}">
                <a16:creationId xmlns:a16="http://schemas.microsoft.com/office/drawing/2014/main" id="{82A4E1A7-801A-4D1E-B3CF-78324742C876}"/>
              </a:ext>
            </a:extLst>
          </p:cNvPr>
          <p:cNvCxnSpPr>
            <a:cxnSpLocks/>
            <a:stCxn id="4" idx="0"/>
          </p:cNvCxnSpPr>
          <p:nvPr/>
        </p:nvCxnSpPr>
        <p:spPr>
          <a:xfrm flipH="1" flipV="1">
            <a:off x="6486183" y="2045334"/>
            <a:ext cx="1132116" cy="2131870"/>
          </a:xfrm>
          <a:prstGeom prst="straightConnector1">
            <a:avLst/>
          </a:prstGeom>
          <a:ln w="762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158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7ADC67E-CB3A-4627-96CA-861A1F8670F0}"/>
              </a:ext>
            </a:extLst>
          </p:cNvPr>
          <p:cNvPicPr>
            <a:picLocks noChangeAspect="1"/>
          </p:cNvPicPr>
          <p:nvPr/>
        </p:nvPicPr>
        <p:blipFill>
          <a:blip r:embed="rId2"/>
          <a:stretch>
            <a:fillRect/>
          </a:stretch>
        </p:blipFill>
        <p:spPr>
          <a:xfrm>
            <a:off x="709272" y="1219209"/>
            <a:ext cx="10773455" cy="1807019"/>
          </a:xfrm>
          <a:prstGeom prst="rect">
            <a:avLst/>
          </a:prstGeom>
        </p:spPr>
      </p:pic>
      <p:sp>
        <p:nvSpPr>
          <p:cNvPr id="4" name="مربع نص 3">
            <a:extLst>
              <a:ext uri="{FF2B5EF4-FFF2-40B4-BE49-F238E27FC236}">
                <a16:creationId xmlns:a16="http://schemas.microsoft.com/office/drawing/2014/main" id="{FFF46236-AF99-45FD-89DE-2A9591D47863}"/>
              </a:ext>
            </a:extLst>
          </p:cNvPr>
          <p:cNvSpPr txBox="1"/>
          <p:nvPr/>
        </p:nvSpPr>
        <p:spPr>
          <a:xfrm>
            <a:off x="3753870" y="4177204"/>
            <a:ext cx="7728857" cy="2308324"/>
          </a:xfrm>
          <a:prstGeom prst="rect">
            <a:avLst/>
          </a:prstGeom>
          <a:solidFill>
            <a:schemeClr val="accent4">
              <a:lumMod val="20000"/>
              <a:lumOff val="80000"/>
            </a:schemeClr>
          </a:solidFill>
        </p:spPr>
        <p:txBody>
          <a:bodyPr wrap="square" rtlCol="1">
            <a:spAutoFit/>
          </a:bodyPr>
          <a:lstStyle/>
          <a:p>
            <a:r>
              <a:rPr lang="ar-EG" sz="3600" b="1" dirty="0"/>
              <a:t>الموضع </a:t>
            </a:r>
            <a:r>
              <a:rPr lang="en-US" sz="3600" b="1" dirty="0"/>
              <a:t>Position</a:t>
            </a:r>
          </a:p>
          <a:p>
            <a:r>
              <a:rPr lang="ar-EG" sz="3600" b="1" dirty="0"/>
              <a:t>اختر المكان الذي تريد أن تكون فيه الصورة عل الصفحة. اضغط عل السهم وجرب كل الخيارات لترى كيف. يمكن أن تتوافق الصورة والنص معًا</a:t>
            </a:r>
          </a:p>
        </p:txBody>
      </p:sp>
      <p:cxnSp>
        <p:nvCxnSpPr>
          <p:cNvPr id="6" name="رابط كسهم مستقيم 5">
            <a:extLst>
              <a:ext uri="{FF2B5EF4-FFF2-40B4-BE49-F238E27FC236}">
                <a16:creationId xmlns:a16="http://schemas.microsoft.com/office/drawing/2014/main" id="{82A4E1A7-801A-4D1E-B3CF-78324742C876}"/>
              </a:ext>
            </a:extLst>
          </p:cNvPr>
          <p:cNvCxnSpPr>
            <a:cxnSpLocks/>
            <a:stCxn id="4" idx="0"/>
          </p:cNvCxnSpPr>
          <p:nvPr/>
        </p:nvCxnSpPr>
        <p:spPr>
          <a:xfrm flipH="1" flipV="1">
            <a:off x="6096001" y="1719944"/>
            <a:ext cx="1522298" cy="2457260"/>
          </a:xfrm>
          <a:prstGeom prst="straightConnector1">
            <a:avLst/>
          </a:prstGeom>
          <a:ln w="762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612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خلفيات بوربوينت حديثة">
            <a:extLst>
              <a:ext uri="{FF2B5EF4-FFF2-40B4-BE49-F238E27FC236}">
                <a16:creationId xmlns:a16="http://schemas.microsoft.com/office/drawing/2014/main" id="{F887123D-488C-44B7-9C6B-992BC7B1D7C6}"/>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730516" y="497599"/>
            <a:ext cx="5372100" cy="5200650"/>
          </a:xfrm>
          <a:prstGeom prst="rect">
            <a:avLst/>
          </a:prstGeom>
          <a:noFill/>
        </p:spPr>
      </p:pic>
      <p:sp>
        <p:nvSpPr>
          <p:cNvPr id="5" name="مربع نص 4">
            <a:extLst>
              <a:ext uri="{FF2B5EF4-FFF2-40B4-BE49-F238E27FC236}">
                <a16:creationId xmlns:a16="http://schemas.microsoft.com/office/drawing/2014/main" id="{F3924F0C-BD60-4450-A985-FE3A8FB18AEB}"/>
              </a:ext>
            </a:extLst>
          </p:cNvPr>
          <p:cNvSpPr txBox="1"/>
          <p:nvPr/>
        </p:nvSpPr>
        <p:spPr>
          <a:xfrm>
            <a:off x="4895193" y="1943762"/>
            <a:ext cx="3042745" cy="2308324"/>
          </a:xfrm>
          <a:prstGeom prst="rect">
            <a:avLst/>
          </a:prstGeom>
          <a:noFill/>
        </p:spPr>
        <p:txBody>
          <a:bodyPr wrap="square" rtlCol="1">
            <a:spAutoFit/>
          </a:bodyPr>
          <a:lstStyle/>
          <a:p>
            <a:pPr algn="ctr"/>
            <a:r>
              <a:rPr lang="ar-EG" sz="4800" b="1" dirty="0">
                <a:solidFill>
                  <a:schemeClr val="accent4">
                    <a:lumMod val="50000"/>
                  </a:schemeClr>
                </a:solidFill>
              </a:rPr>
              <a:t>الدرس الثالث:</a:t>
            </a:r>
          </a:p>
          <a:p>
            <a:pPr algn="ctr"/>
            <a:r>
              <a:rPr lang="ar-EG" sz="4800" b="1" dirty="0">
                <a:solidFill>
                  <a:schemeClr val="accent4">
                    <a:lumMod val="50000"/>
                  </a:schemeClr>
                </a:solidFill>
              </a:rPr>
              <a:t>التنسيق المتقدم للصور</a:t>
            </a:r>
          </a:p>
        </p:txBody>
      </p:sp>
    </p:spTree>
    <p:extLst>
      <p:ext uri="{BB962C8B-B14F-4D97-AF65-F5344CB8AC3E}">
        <p14:creationId xmlns:p14="http://schemas.microsoft.com/office/powerpoint/2010/main" val="30839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05D83D5-920F-42B9-BC48-D4F6ABF8995F}"/>
              </a:ext>
            </a:extLst>
          </p:cNvPr>
          <p:cNvPicPr>
            <a:picLocks noChangeAspect="1"/>
          </p:cNvPicPr>
          <p:nvPr/>
        </p:nvPicPr>
        <p:blipFill rotWithShape="1">
          <a:blip r:embed="rId2">
            <a:clrChange>
              <a:clrFrom>
                <a:srgbClr val="FFFFFF"/>
              </a:clrFrom>
              <a:clrTo>
                <a:srgbClr val="FFFFFF">
                  <a:alpha val="0"/>
                </a:srgbClr>
              </a:clrTo>
            </a:clrChange>
          </a:blip>
          <a:srcRect r="12302"/>
          <a:stretch/>
        </p:blipFill>
        <p:spPr>
          <a:xfrm>
            <a:off x="1001485" y="587828"/>
            <a:ext cx="4898572" cy="5682343"/>
          </a:xfrm>
          <a:prstGeom prst="rect">
            <a:avLst/>
          </a:prstGeom>
        </p:spPr>
      </p:pic>
      <p:sp>
        <p:nvSpPr>
          <p:cNvPr id="13" name="مربع نص 12">
            <a:extLst>
              <a:ext uri="{FF2B5EF4-FFF2-40B4-BE49-F238E27FC236}">
                <a16:creationId xmlns:a16="http://schemas.microsoft.com/office/drawing/2014/main" id="{E852D771-29B7-4C40-996C-9C605CB415BD}"/>
              </a:ext>
            </a:extLst>
          </p:cNvPr>
          <p:cNvSpPr txBox="1"/>
          <p:nvPr/>
        </p:nvSpPr>
        <p:spPr>
          <a:xfrm>
            <a:off x="8403771" y="587828"/>
            <a:ext cx="2764972"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600" b="1" dirty="0"/>
              <a:t>سطري مع النص </a:t>
            </a:r>
            <a:r>
              <a:rPr lang="en-US" sz="3600" dirty="0"/>
              <a:t>In Line with Text</a:t>
            </a:r>
            <a:endParaRPr lang="ar-EG" sz="3600" dirty="0"/>
          </a:p>
          <a:p>
            <a:r>
              <a:rPr lang="ar-EG" sz="3600" dirty="0"/>
              <a:t>ضع الصورة داخل سطر النص ككلمة. </a:t>
            </a:r>
          </a:p>
          <a:p>
            <a:r>
              <a:rPr lang="ar-EG" sz="3600" dirty="0"/>
              <a:t>تستخدم للصوري الصغيرة مثل الرموز. </a:t>
            </a:r>
            <a:endParaRPr lang="ar-EG" sz="3600" b="1" dirty="0"/>
          </a:p>
        </p:txBody>
      </p:sp>
      <p:cxnSp>
        <p:nvCxnSpPr>
          <p:cNvPr id="12" name="رابط كسهم مستقيم 11">
            <a:extLst>
              <a:ext uri="{FF2B5EF4-FFF2-40B4-BE49-F238E27FC236}">
                <a16:creationId xmlns:a16="http://schemas.microsoft.com/office/drawing/2014/main" id="{F906F108-E80A-4985-8C77-7AA69A95B87B}"/>
              </a:ext>
            </a:extLst>
          </p:cNvPr>
          <p:cNvCxnSpPr/>
          <p:nvPr/>
        </p:nvCxnSpPr>
        <p:spPr>
          <a:xfrm flipV="1">
            <a:off x="5573486" y="1262742"/>
            <a:ext cx="3091543" cy="457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صورة 14">
            <a:extLst>
              <a:ext uri="{FF2B5EF4-FFF2-40B4-BE49-F238E27FC236}">
                <a16:creationId xmlns:a16="http://schemas.microsoft.com/office/drawing/2014/main" id="{37EF7271-DDD5-45AC-856B-A08732026799}"/>
              </a:ext>
            </a:extLst>
          </p:cNvPr>
          <p:cNvPicPr>
            <a:picLocks noChangeAspect="1"/>
          </p:cNvPicPr>
          <p:nvPr/>
        </p:nvPicPr>
        <p:blipFill>
          <a:blip r:embed="rId3"/>
          <a:stretch>
            <a:fillRect/>
          </a:stretch>
        </p:blipFill>
        <p:spPr>
          <a:xfrm>
            <a:off x="6291945" y="3182769"/>
            <a:ext cx="1928133" cy="19552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9558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05D83D5-920F-42B9-BC48-D4F6ABF8995F}"/>
              </a:ext>
            </a:extLst>
          </p:cNvPr>
          <p:cNvPicPr>
            <a:picLocks noChangeAspect="1"/>
          </p:cNvPicPr>
          <p:nvPr/>
        </p:nvPicPr>
        <p:blipFill rotWithShape="1">
          <a:blip r:embed="rId2">
            <a:clrChange>
              <a:clrFrom>
                <a:srgbClr val="FFFFFF"/>
              </a:clrFrom>
              <a:clrTo>
                <a:srgbClr val="FFFFFF">
                  <a:alpha val="0"/>
                </a:srgbClr>
              </a:clrTo>
            </a:clrChange>
          </a:blip>
          <a:srcRect r="12302"/>
          <a:stretch/>
        </p:blipFill>
        <p:spPr>
          <a:xfrm>
            <a:off x="1001485" y="587828"/>
            <a:ext cx="4898572" cy="5682343"/>
          </a:xfrm>
          <a:prstGeom prst="rect">
            <a:avLst/>
          </a:prstGeom>
        </p:spPr>
      </p:pic>
      <p:sp>
        <p:nvSpPr>
          <p:cNvPr id="13" name="مربع نص 12">
            <a:extLst>
              <a:ext uri="{FF2B5EF4-FFF2-40B4-BE49-F238E27FC236}">
                <a16:creationId xmlns:a16="http://schemas.microsoft.com/office/drawing/2014/main" id="{E852D771-29B7-4C40-996C-9C605CB415BD}"/>
              </a:ext>
            </a:extLst>
          </p:cNvPr>
          <p:cNvSpPr txBox="1"/>
          <p:nvPr/>
        </p:nvSpPr>
        <p:spPr>
          <a:xfrm>
            <a:off x="8403771" y="587828"/>
            <a:ext cx="2764972"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600" b="1" dirty="0"/>
              <a:t>مربع</a:t>
            </a:r>
          </a:p>
          <a:p>
            <a:r>
              <a:rPr lang="en-US" sz="3600" dirty="0"/>
              <a:t>  Square</a:t>
            </a:r>
            <a:r>
              <a:rPr lang="ar-EG" sz="3600" b="1" dirty="0"/>
              <a:t>ضع النص حول الصورة. </a:t>
            </a:r>
          </a:p>
        </p:txBody>
      </p:sp>
      <p:cxnSp>
        <p:nvCxnSpPr>
          <p:cNvPr id="12" name="رابط كسهم مستقيم 11">
            <a:extLst>
              <a:ext uri="{FF2B5EF4-FFF2-40B4-BE49-F238E27FC236}">
                <a16:creationId xmlns:a16="http://schemas.microsoft.com/office/drawing/2014/main" id="{F906F108-E80A-4985-8C77-7AA69A95B87B}"/>
              </a:ext>
            </a:extLst>
          </p:cNvPr>
          <p:cNvCxnSpPr>
            <a:cxnSpLocks/>
          </p:cNvCxnSpPr>
          <p:nvPr/>
        </p:nvCxnSpPr>
        <p:spPr>
          <a:xfrm flipV="1">
            <a:off x="5659821" y="1262742"/>
            <a:ext cx="3005208" cy="912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صورة 4">
            <a:extLst>
              <a:ext uri="{FF2B5EF4-FFF2-40B4-BE49-F238E27FC236}">
                <a16:creationId xmlns:a16="http://schemas.microsoft.com/office/drawing/2014/main" id="{A9B1F97D-8196-40C0-A437-FE98164798F7}"/>
              </a:ext>
            </a:extLst>
          </p:cNvPr>
          <p:cNvPicPr>
            <a:picLocks noChangeAspect="1"/>
          </p:cNvPicPr>
          <p:nvPr/>
        </p:nvPicPr>
        <p:blipFill>
          <a:blip r:embed="rId3"/>
          <a:stretch>
            <a:fillRect/>
          </a:stretch>
        </p:blipFill>
        <p:spPr>
          <a:xfrm>
            <a:off x="6401714" y="3147679"/>
            <a:ext cx="2002057" cy="1628340"/>
          </a:xfrm>
          <a:prstGeom prst="rect">
            <a:avLst/>
          </a:prstGeom>
        </p:spPr>
      </p:pic>
    </p:spTree>
    <p:extLst>
      <p:ext uri="{BB962C8B-B14F-4D97-AF65-F5344CB8AC3E}">
        <p14:creationId xmlns:p14="http://schemas.microsoft.com/office/powerpoint/2010/main" val="116604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05D83D5-920F-42B9-BC48-D4F6ABF8995F}"/>
              </a:ext>
            </a:extLst>
          </p:cNvPr>
          <p:cNvPicPr>
            <a:picLocks noChangeAspect="1"/>
          </p:cNvPicPr>
          <p:nvPr/>
        </p:nvPicPr>
        <p:blipFill rotWithShape="1">
          <a:blip r:embed="rId2">
            <a:clrChange>
              <a:clrFrom>
                <a:srgbClr val="FFFFFF"/>
              </a:clrFrom>
              <a:clrTo>
                <a:srgbClr val="FFFFFF">
                  <a:alpha val="0"/>
                </a:srgbClr>
              </a:clrTo>
            </a:clrChange>
          </a:blip>
          <a:srcRect r="12302"/>
          <a:stretch/>
        </p:blipFill>
        <p:spPr>
          <a:xfrm>
            <a:off x="1001485" y="587828"/>
            <a:ext cx="4898572" cy="5682343"/>
          </a:xfrm>
          <a:prstGeom prst="rect">
            <a:avLst/>
          </a:prstGeom>
        </p:spPr>
      </p:pic>
      <p:sp>
        <p:nvSpPr>
          <p:cNvPr id="13" name="مربع نص 12">
            <a:extLst>
              <a:ext uri="{FF2B5EF4-FFF2-40B4-BE49-F238E27FC236}">
                <a16:creationId xmlns:a16="http://schemas.microsoft.com/office/drawing/2014/main" id="{E852D771-29B7-4C40-996C-9C605CB415BD}"/>
              </a:ext>
            </a:extLst>
          </p:cNvPr>
          <p:cNvSpPr txBox="1"/>
          <p:nvPr/>
        </p:nvSpPr>
        <p:spPr>
          <a:xfrm>
            <a:off x="8403771" y="587828"/>
            <a:ext cx="2764972"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600" b="1" dirty="0"/>
              <a:t>مشدود</a:t>
            </a:r>
          </a:p>
          <a:p>
            <a:r>
              <a:rPr lang="en-US" sz="3600" dirty="0"/>
              <a:t>  Tight</a:t>
            </a:r>
            <a:r>
              <a:rPr lang="ar-EG" sz="3600" dirty="0"/>
              <a:t>إذا لم تكن الصورة مربعة أو مستطيلة، يمكنك وضع النص حولها.</a:t>
            </a:r>
            <a:endParaRPr lang="ar-EG" sz="3600" b="1" dirty="0"/>
          </a:p>
        </p:txBody>
      </p:sp>
      <p:cxnSp>
        <p:nvCxnSpPr>
          <p:cNvPr id="12" name="رابط كسهم مستقيم 11">
            <a:extLst>
              <a:ext uri="{FF2B5EF4-FFF2-40B4-BE49-F238E27FC236}">
                <a16:creationId xmlns:a16="http://schemas.microsoft.com/office/drawing/2014/main" id="{F906F108-E80A-4985-8C77-7AA69A95B87B}"/>
              </a:ext>
            </a:extLst>
          </p:cNvPr>
          <p:cNvCxnSpPr>
            <a:cxnSpLocks/>
          </p:cNvCxnSpPr>
          <p:nvPr/>
        </p:nvCxnSpPr>
        <p:spPr>
          <a:xfrm flipV="1">
            <a:off x="5486400" y="1262743"/>
            <a:ext cx="3178629" cy="12845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صورة 5">
            <a:extLst>
              <a:ext uri="{FF2B5EF4-FFF2-40B4-BE49-F238E27FC236}">
                <a16:creationId xmlns:a16="http://schemas.microsoft.com/office/drawing/2014/main" id="{284A652B-8BAC-47F3-8A8B-7FC42B9B15F7}"/>
              </a:ext>
            </a:extLst>
          </p:cNvPr>
          <p:cNvPicPr>
            <a:picLocks noChangeAspect="1"/>
          </p:cNvPicPr>
          <p:nvPr/>
        </p:nvPicPr>
        <p:blipFill>
          <a:blip r:embed="rId3"/>
          <a:stretch>
            <a:fillRect/>
          </a:stretch>
        </p:blipFill>
        <p:spPr>
          <a:xfrm>
            <a:off x="6291945" y="2924630"/>
            <a:ext cx="1922009" cy="1484083"/>
          </a:xfrm>
          <a:prstGeom prst="rect">
            <a:avLst/>
          </a:prstGeom>
        </p:spPr>
      </p:pic>
    </p:spTree>
    <p:extLst>
      <p:ext uri="{BB962C8B-B14F-4D97-AF65-F5344CB8AC3E}">
        <p14:creationId xmlns:p14="http://schemas.microsoft.com/office/powerpoint/2010/main" val="85443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05D83D5-920F-42B9-BC48-D4F6ABF8995F}"/>
              </a:ext>
            </a:extLst>
          </p:cNvPr>
          <p:cNvPicPr>
            <a:picLocks noChangeAspect="1"/>
          </p:cNvPicPr>
          <p:nvPr/>
        </p:nvPicPr>
        <p:blipFill rotWithShape="1">
          <a:blip r:embed="rId2">
            <a:clrChange>
              <a:clrFrom>
                <a:srgbClr val="FFFFFF"/>
              </a:clrFrom>
              <a:clrTo>
                <a:srgbClr val="FFFFFF">
                  <a:alpha val="0"/>
                </a:srgbClr>
              </a:clrTo>
            </a:clrChange>
          </a:blip>
          <a:srcRect r="12302"/>
          <a:stretch/>
        </p:blipFill>
        <p:spPr>
          <a:xfrm>
            <a:off x="1001485" y="587828"/>
            <a:ext cx="4898572" cy="5682343"/>
          </a:xfrm>
          <a:prstGeom prst="rect">
            <a:avLst/>
          </a:prstGeom>
        </p:spPr>
      </p:pic>
      <p:sp>
        <p:nvSpPr>
          <p:cNvPr id="13" name="مربع نص 12">
            <a:extLst>
              <a:ext uri="{FF2B5EF4-FFF2-40B4-BE49-F238E27FC236}">
                <a16:creationId xmlns:a16="http://schemas.microsoft.com/office/drawing/2014/main" id="{E852D771-29B7-4C40-996C-9C605CB415BD}"/>
              </a:ext>
            </a:extLst>
          </p:cNvPr>
          <p:cNvSpPr txBox="1"/>
          <p:nvPr/>
        </p:nvSpPr>
        <p:spPr>
          <a:xfrm>
            <a:off x="8403771" y="587828"/>
            <a:ext cx="2764972"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600" b="1" dirty="0"/>
              <a:t>أعلى وأسفل </a:t>
            </a:r>
            <a:r>
              <a:rPr lang="en-US" sz="3600" b="1" dirty="0"/>
              <a:t>  </a:t>
            </a:r>
            <a:r>
              <a:rPr lang="en-US" sz="3600" dirty="0"/>
              <a:t>Top and Bottom</a:t>
            </a:r>
            <a:endParaRPr lang="ar-EG" sz="3600" dirty="0"/>
          </a:p>
          <a:p>
            <a:r>
              <a:rPr lang="ar-EG" sz="3600" b="1" dirty="0"/>
              <a:t>اترك الجانبين الأيسر والأيمن من الصورة فارغين.</a:t>
            </a:r>
          </a:p>
        </p:txBody>
      </p:sp>
      <p:cxnSp>
        <p:nvCxnSpPr>
          <p:cNvPr id="12" name="رابط كسهم مستقيم 11">
            <a:extLst>
              <a:ext uri="{FF2B5EF4-FFF2-40B4-BE49-F238E27FC236}">
                <a16:creationId xmlns:a16="http://schemas.microsoft.com/office/drawing/2014/main" id="{F906F108-E80A-4985-8C77-7AA69A95B87B}"/>
              </a:ext>
            </a:extLst>
          </p:cNvPr>
          <p:cNvCxnSpPr>
            <a:cxnSpLocks/>
          </p:cNvCxnSpPr>
          <p:nvPr/>
        </p:nvCxnSpPr>
        <p:spPr>
          <a:xfrm flipV="1">
            <a:off x="5529943" y="1262743"/>
            <a:ext cx="3135086" cy="19376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صورة 5">
            <a:extLst>
              <a:ext uri="{FF2B5EF4-FFF2-40B4-BE49-F238E27FC236}">
                <a16:creationId xmlns:a16="http://schemas.microsoft.com/office/drawing/2014/main" id="{284A652B-8BAC-47F3-8A8B-7FC42B9B15F7}"/>
              </a:ext>
            </a:extLst>
          </p:cNvPr>
          <p:cNvPicPr>
            <a:picLocks noChangeAspect="1"/>
          </p:cNvPicPr>
          <p:nvPr/>
        </p:nvPicPr>
        <p:blipFill>
          <a:blip r:embed="rId3"/>
          <a:stretch>
            <a:fillRect/>
          </a:stretch>
        </p:blipFill>
        <p:spPr>
          <a:xfrm>
            <a:off x="6291945" y="2924630"/>
            <a:ext cx="1922009" cy="1484083"/>
          </a:xfrm>
          <a:prstGeom prst="rect">
            <a:avLst/>
          </a:prstGeom>
        </p:spPr>
      </p:pic>
    </p:spTree>
    <p:extLst>
      <p:ext uri="{BB962C8B-B14F-4D97-AF65-F5344CB8AC3E}">
        <p14:creationId xmlns:p14="http://schemas.microsoft.com/office/powerpoint/2010/main" val="39047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05D83D5-920F-42B9-BC48-D4F6ABF8995F}"/>
              </a:ext>
            </a:extLst>
          </p:cNvPr>
          <p:cNvPicPr>
            <a:picLocks noChangeAspect="1"/>
          </p:cNvPicPr>
          <p:nvPr/>
        </p:nvPicPr>
        <p:blipFill rotWithShape="1">
          <a:blip r:embed="rId2">
            <a:clrChange>
              <a:clrFrom>
                <a:srgbClr val="FFFFFF"/>
              </a:clrFrom>
              <a:clrTo>
                <a:srgbClr val="FFFFFF">
                  <a:alpha val="0"/>
                </a:srgbClr>
              </a:clrTo>
            </a:clrChange>
          </a:blip>
          <a:srcRect r="12302"/>
          <a:stretch/>
        </p:blipFill>
        <p:spPr>
          <a:xfrm>
            <a:off x="1001485" y="587828"/>
            <a:ext cx="4898572" cy="5682343"/>
          </a:xfrm>
          <a:prstGeom prst="rect">
            <a:avLst/>
          </a:prstGeom>
        </p:spPr>
      </p:pic>
      <p:sp>
        <p:nvSpPr>
          <p:cNvPr id="13" name="مربع نص 12">
            <a:extLst>
              <a:ext uri="{FF2B5EF4-FFF2-40B4-BE49-F238E27FC236}">
                <a16:creationId xmlns:a16="http://schemas.microsoft.com/office/drawing/2014/main" id="{E852D771-29B7-4C40-996C-9C605CB415BD}"/>
              </a:ext>
            </a:extLst>
          </p:cNvPr>
          <p:cNvSpPr txBox="1"/>
          <p:nvPr/>
        </p:nvSpPr>
        <p:spPr>
          <a:xfrm>
            <a:off x="8403771" y="587828"/>
            <a:ext cx="2764972"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600" b="1" dirty="0"/>
              <a:t>خلف النص </a:t>
            </a:r>
            <a:endParaRPr lang="ar-EG" sz="3600" dirty="0"/>
          </a:p>
          <a:p>
            <a:r>
              <a:rPr lang="en-US" sz="3600" dirty="0"/>
              <a:t>Behind Text</a:t>
            </a:r>
            <a:r>
              <a:rPr lang="ar-EG" sz="3600" dirty="0"/>
              <a:t>ضع الصورة خلف النص. .</a:t>
            </a:r>
          </a:p>
        </p:txBody>
      </p:sp>
      <p:cxnSp>
        <p:nvCxnSpPr>
          <p:cNvPr id="12" name="رابط كسهم مستقيم 11">
            <a:extLst>
              <a:ext uri="{FF2B5EF4-FFF2-40B4-BE49-F238E27FC236}">
                <a16:creationId xmlns:a16="http://schemas.microsoft.com/office/drawing/2014/main" id="{F906F108-E80A-4985-8C77-7AA69A95B87B}"/>
              </a:ext>
            </a:extLst>
          </p:cNvPr>
          <p:cNvCxnSpPr>
            <a:cxnSpLocks/>
          </p:cNvCxnSpPr>
          <p:nvPr/>
        </p:nvCxnSpPr>
        <p:spPr>
          <a:xfrm flipV="1">
            <a:off x="5595257" y="1262744"/>
            <a:ext cx="3069772" cy="24601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صورة 4">
            <a:extLst>
              <a:ext uri="{FF2B5EF4-FFF2-40B4-BE49-F238E27FC236}">
                <a16:creationId xmlns:a16="http://schemas.microsoft.com/office/drawing/2014/main" id="{FC9ED993-D525-4669-A211-46598824819A}"/>
              </a:ext>
            </a:extLst>
          </p:cNvPr>
          <p:cNvPicPr>
            <a:picLocks noChangeAspect="1"/>
          </p:cNvPicPr>
          <p:nvPr/>
        </p:nvPicPr>
        <p:blipFill>
          <a:blip r:embed="rId3"/>
          <a:stretch>
            <a:fillRect/>
          </a:stretch>
        </p:blipFill>
        <p:spPr>
          <a:xfrm>
            <a:off x="6849155" y="4125066"/>
            <a:ext cx="2229531" cy="1902533"/>
          </a:xfrm>
          <a:prstGeom prst="rect">
            <a:avLst/>
          </a:prstGeom>
        </p:spPr>
      </p:pic>
    </p:spTree>
    <p:extLst>
      <p:ext uri="{BB962C8B-B14F-4D97-AF65-F5344CB8AC3E}">
        <p14:creationId xmlns:p14="http://schemas.microsoft.com/office/powerpoint/2010/main" val="70800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05D83D5-920F-42B9-BC48-D4F6ABF8995F}"/>
              </a:ext>
            </a:extLst>
          </p:cNvPr>
          <p:cNvPicPr>
            <a:picLocks noChangeAspect="1"/>
          </p:cNvPicPr>
          <p:nvPr/>
        </p:nvPicPr>
        <p:blipFill rotWithShape="1">
          <a:blip r:embed="rId2">
            <a:clrChange>
              <a:clrFrom>
                <a:srgbClr val="FFFFFF"/>
              </a:clrFrom>
              <a:clrTo>
                <a:srgbClr val="FFFFFF">
                  <a:alpha val="0"/>
                </a:srgbClr>
              </a:clrTo>
            </a:clrChange>
          </a:blip>
          <a:srcRect r="12302"/>
          <a:stretch/>
        </p:blipFill>
        <p:spPr>
          <a:xfrm>
            <a:off x="1001485" y="587828"/>
            <a:ext cx="4898572" cy="5682343"/>
          </a:xfrm>
          <a:prstGeom prst="rect">
            <a:avLst/>
          </a:prstGeom>
        </p:spPr>
      </p:pic>
      <p:sp>
        <p:nvSpPr>
          <p:cNvPr id="13" name="مربع نص 12">
            <a:extLst>
              <a:ext uri="{FF2B5EF4-FFF2-40B4-BE49-F238E27FC236}">
                <a16:creationId xmlns:a16="http://schemas.microsoft.com/office/drawing/2014/main" id="{E852D771-29B7-4C40-996C-9C605CB415BD}"/>
              </a:ext>
            </a:extLst>
          </p:cNvPr>
          <p:cNvSpPr txBox="1"/>
          <p:nvPr/>
        </p:nvSpPr>
        <p:spPr>
          <a:xfrm>
            <a:off x="8403771" y="587828"/>
            <a:ext cx="2764972"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600" b="1" dirty="0"/>
              <a:t>أمام النص </a:t>
            </a:r>
            <a:endParaRPr lang="ar-EG" sz="3600" dirty="0"/>
          </a:p>
          <a:p>
            <a:r>
              <a:rPr lang="en-US" sz="3600" dirty="0"/>
              <a:t>In front of Text</a:t>
            </a:r>
            <a:r>
              <a:rPr lang="ar-EG" sz="3600" dirty="0"/>
              <a:t>ضع الصورة أمام النص. .</a:t>
            </a:r>
          </a:p>
        </p:txBody>
      </p:sp>
      <p:cxnSp>
        <p:nvCxnSpPr>
          <p:cNvPr id="12" name="رابط كسهم مستقيم 11">
            <a:extLst>
              <a:ext uri="{FF2B5EF4-FFF2-40B4-BE49-F238E27FC236}">
                <a16:creationId xmlns:a16="http://schemas.microsoft.com/office/drawing/2014/main" id="{F906F108-E80A-4985-8C77-7AA69A95B87B}"/>
              </a:ext>
            </a:extLst>
          </p:cNvPr>
          <p:cNvCxnSpPr>
            <a:cxnSpLocks/>
          </p:cNvCxnSpPr>
          <p:nvPr/>
        </p:nvCxnSpPr>
        <p:spPr>
          <a:xfrm flipV="1">
            <a:off x="5660571" y="1262744"/>
            <a:ext cx="3004458" cy="27431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صورة 4">
            <a:extLst>
              <a:ext uri="{FF2B5EF4-FFF2-40B4-BE49-F238E27FC236}">
                <a16:creationId xmlns:a16="http://schemas.microsoft.com/office/drawing/2014/main" id="{D867B327-2B69-4233-A5E5-C99E7731A32D}"/>
              </a:ext>
            </a:extLst>
          </p:cNvPr>
          <p:cNvPicPr>
            <a:picLocks noChangeAspect="1"/>
          </p:cNvPicPr>
          <p:nvPr/>
        </p:nvPicPr>
        <p:blipFill>
          <a:blip r:embed="rId3"/>
          <a:stretch>
            <a:fillRect/>
          </a:stretch>
        </p:blipFill>
        <p:spPr>
          <a:xfrm>
            <a:off x="6943918" y="4345440"/>
            <a:ext cx="1721111" cy="1585234"/>
          </a:xfrm>
          <a:prstGeom prst="rect">
            <a:avLst/>
          </a:prstGeom>
        </p:spPr>
      </p:pic>
    </p:spTree>
    <p:extLst>
      <p:ext uri="{BB962C8B-B14F-4D97-AF65-F5344CB8AC3E}">
        <p14:creationId xmlns:p14="http://schemas.microsoft.com/office/powerpoint/2010/main" val="303315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9C71B007-FB02-44D3-AA22-757EAA409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70937"/>
            <a:ext cx="6858000" cy="5264963"/>
          </a:xfrm>
          <a:prstGeom prst="rect">
            <a:avLst/>
          </a:prstGeom>
        </p:spPr>
      </p:pic>
      <p:sp>
        <p:nvSpPr>
          <p:cNvPr id="5" name="مربع نص 4">
            <a:extLst>
              <a:ext uri="{FF2B5EF4-FFF2-40B4-BE49-F238E27FC236}">
                <a16:creationId xmlns:a16="http://schemas.microsoft.com/office/drawing/2014/main" id="{1E05A849-AC4C-4673-B75A-D13D690FB2A2}"/>
              </a:ext>
            </a:extLst>
          </p:cNvPr>
          <p:cNvSpPr txBox="1"/>
          <p:nvPr/>
        </p:nvSpPr>
        <p:spPr>
          <a:xfrm>
            <a:off x="4354285" y="2460174"/>
            <a:ext cx="2569029" cy="769441"/>
          </a:xfrm>
          <a:prstGeom prst="rect">
            <a:avLst/>
          </a:prstGeom>
          <a:noFill/>
        </p:spPr>
        <p:txBody>
          <a:bodyPr wrap="square" rtlCol="1">
            <a:spAutoFit/>
          </a:bodyPr>
          <a:lstStyle/>
          <a:p>
            <a:r>
              <a:rPr lang="ar-EG" sz="4400" b="1" dirty="0">
                <a:solidFill>
                  <a:srgbClr val="C00000"/>
                </a:solidFill>
              </a:rPr>
              <a:t>تدريب 1</a:t>
            </a:r>
          </a:p>
        </p:txBody>
      </p:sp>
      <p:sp>
        <p:nvSpPr>
          <p:cNvPr id="6" name="مربع نص 5">
            <a:extLst>
              <a:ext uri="{FF2B5EF4-FFF2-40B4-BE49-F238E27FC236}">
                <a16:creationId xmlns:a16="http://schemas.microsoft.com/office/drawing/2014/main" id="{A1597A8B-919C-4ABE-8631-197E899BE417}"/>
              </a:ext>
            </a:extLst>
          </p:cNvPr>
          <p:cNvSpPr txBox="1"/>
          <p:nvPr/>
        </p:nvSpPr>
        <p:spPr>
          <a:xfrm>
            <a:off x="2536372" y="4981175"/>
            <a:ext cx="7685314" cy="940653"/>
          </a:xfrm>
          <a:prstGeom prst="bevel">
            <a:avLst/>
          </a:prstGeom>
          <a:solidFill>
            <a:schemeClr val="accent6">
              <a:lumMod val="75000"/>
            </a:schemeClr>
          </a:solidFill>
        </p:spPr>
        <p:txBody>
          <a:bodyPr wrap="square" rtlCol="1">
            <a:spAutoFit/>
          </a:bodyPr>
          <a:lstStyle/>
          <a:p>
            <a:pPr algn="ctr"/>
            <a:r>
              <a:rPr lang="ar-EG" sz="4000" b="1" dirty="0">
                <a:solidFill>
                  <a:schemeClr val="bg1"/>
                </a:solidFill>
              </a:rPr>
              <a:t>إنشاء مستند بتنسيق مميز</a:t>
            </a:r>
          </a:p>
        </p:txBody>
      </p:sp>
      <p:sp>
        <p:nvSpPr>
          <p:cNvPr id="7" name="مربع نص 6">
            <a:extLst>
              <a:ext uri="{FF2B5EF4-FFF2-40B4-BE49-F238E27FC236}">
                <a16:creationId xmlns:a16="http://schemas.microsoft.com/office/drawing/2014/main" id="{AF226B47-924E-45E0-AED1-60E4B2DFD3B8}"/>
              </a:ext>
            </a:extLst>
          </p:cNvPr>
          <p:cNvSpPr txBox="1"/>
          <p:nvPr/>
        </p:nvSpPr>
        <p:spPr>
          <a:xfrm>
            <a:off x="4354285" y="1492104"/>
            <a:ext cx="2569029" cy="769441"/>
          </a:xfrm>
          <a:prstGeom prst="rect">
            <a:avLst/>
          </a:prstGeom>
          <a:noFill/>
        </p:spPr>
        <p:txBody>
          <a:bodyPr wrap="square" rtlCol="1">
            <a:spAutoFit/>
          </a:bodyPr>
          <a:lstStyle/>
          <a:p>
            <a:r>
              <a:rPr lang="ar-EG" sz="4400" b="1" dirty="0">
                <a:solidFill>
                  <a:srgbClr val="C00000"/>
                </a:solidFill>
              </a:rPr>
              <a:t>لنطبق معًا</a:t>
            </a:r>
          </a:p>
        </p:txBody>
      </p:sp>
    </p:spTree>
    <p:extLst>
      <p:ext uri="{BB962C8B-B14F-4D97-AF65-F5344CB8AC3E}">
        <p14:creationId xmlns:p14="http://schemas.microsoft.com/office/powerpoint/2010/main" val="29880226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سحابة 5">
            <a:extLst>
              <a:ext uri="{FF2B5EF4-FFF2-40B4-BE49-F238E27FC236}">
                <a16:creationId xmlns:a16="http://schemas.microsoft.com/office/drawing/2014/main" id="{3C8961FC-F1F1-4463-A6FA-79C58B793615}"/>
              </a:ext>
            </a:extLst>
          </p:cNvPr>
          <p:cNvSpPr/>
          <p:nvPr/>
        </p:nvSpPr>
        <p:spPr>
          <a:xfrm>
            <a:off x="5769429" y="762000"/>
            <a:ext cx="5377542" cy="4288971"/>
          </a:xfrm>
          <a:prstGeom prst="cloud">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اكتب التالي على حاسبك وقم بتنسيقه كما هو ظاهر</a:t>
            </a:r>
          </a:p>
        </p:txBody>
      </p:sp>
      <p:pic>
        <p:nvPicPr>
          <p:cNvPr id="3" name="صورة 2">
            <a:extLst>
              <a:ext uri="{FF2B5EF4-FFF2-40B4-BE49-F238E27FC236}">
                <a16:creationId xmlns:a16="http://schemas.microsoft.com/office/drawing/2014/main" id="{10471AEF-FFFF-477C-925B-076C70CF9253}"/>
              </a:ext>
            </a:extLst>
          </p:cNvPr>
          <p:cNvPicPr>
            <a:picLocks noChangeAspect="1"/>
          </p:cNvPicPr>
          <p:nvPr/>
        </p:nvPicPr>
        <p:blipFill>
          <a:blip r:embed="rId2"/>
          <a:stretch>
            <a:fillRect/>
          </a:stretch>
        </p:blipFill>
        <p:spPr>
          <a:xfrm>
            <a:off x="1872343" y="1236451"/>
            <a:ext cx="2959554" cy="33400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9030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30FBC5DB-BCDA-47EE-8994-B11FE6EE7B4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52965" y="234723"/>
            <a:ext cx="8286070" cy="6388554"/>
          </a:xfrm>
          <a:prstGeom prst="rect">
            <a:avLst/>
          </a:prstGeom>
        </p:spPr>
      </p:pic>
    </p:spTree>
    <p:extLst>
      <p:ext uri="{BB962C8B-B14F-4D97-AF65-F5344CB8AC3E}">
        <p14:creationId xmlns:p14="http://schemas.microsoft.com/office/powerpoint/2010/main" val="943993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597A8B-919C-4ABE-8631-197E899BE417}"/>
              </a:ext>
            </a:extLst>
          </p:cNvPr>
          <p:cNvSpPr txBox="1"/>
          <p:nvPr/>
        </p:nvSpPr>
        <p:spPr>
          <a:xfrm>
            <a:off x="1839686" y="779289"/>
            <a:ext cx="7685314" cy="940653"/>
          </a:xfrm>
          <a:prstGeom prst="bevel">
            <a:avLst/>
          </a:prstGeom>
          <a:solidFill>
            <a:schemeClr val="accent6">
              <a:lumMod val="75000"/>
            </a:schemeClr>
          </a:solidFill>
        </p:spPr>
        <p:txBody>
          <a:bodyPr wrap="square" rtlCol="1">
            <a:spAutoFit/>
          </a:bodyPr>
          <a:lstStyle/>
          <a:p>
            <a:pPr algn="ctr"/>
            <a:r>
              <a:rPr lang="ar-EG" sz="4000" b="1" dirty="0">
                <a:solidFill>
                  <a:schemeClr val="bg1"/>
                </a:solidFill>
              </a:rPr>
              <a:t>تنسيق مستندك</a:t>
            </a:r>
          </a:p>
        </p:txBody>
      </p:sp>
      <p:sp>
        <p:nvSpPr>
          <p:cNvPr id="8" name="مربع نص 7">
            <a:extLst>
              <a:ext uri="{FF2B5EF4-FFF2-40B4-BE49-F238E27FC236}">
                <a16:creationId xmlns:a16="http://schemas.microsoft.com/office/drawing/2014/main" id="{A1BE0CFD-6CB9-4E41-A5DF-332D28BF2D9B}"/>
              </a:ext>
            </a:extLst>
          </p:cNvPr>
          <p:cNvSpPr txBox="1"/>
          <p:nvPr/>
        </p:nvSpPr>
        <p:spPr>
          <a:xfrm>
            <a:off x="2220685" y="2782856"/>
            <a:ext cx="8251371" cy="2554545"/>
          </a:xfrm>
          <a:prstGeom prst="rect">
            <a:avLst/>
          </a:prstGeom>
          <a:noFill/>
        </p:spPr>
        <p:txBody>
          <a:bodyPr wrap="square">
            <a:spAutoFit/>
          </a:bodyPr>
          <a:lstStyle/>
          <a:p>
            <a:r>
              <a:rPr lang="ar-EG" sz="4000" b="1" dirty="0">
                <a:solidFill>
                  <a:srgbClr val="C00000"/>
                </a:solidFill>
              </a:rPr>
              <a:t>أجرى مجموعة من زملائك بحثًا على الويب حول برنامج الرياض الخضراء، قامت المجموعة بكتابة مقالة وحفظها  بالاسم التالي: </a:t>
            </a:r>
            <a:r>
              <a:rPr lang="ar-EG" sz="4000" b="1" dirty="0" err="1">
                <a:solidFill>
                  <a:srgbClr val="C00000"/>
                </a:solidFill>
              </a:rPr>
              <a:t>برنامج_الرياض</a:t>
            </a:r>
            <a:r>
              <a:rPr lang="ar-EG" sz="4000" b="1" dirty="0">
                <a:solidFill>
                  <a:srgbClr val="C00000"/>
                </a:solidFill>
              </a:rPr>
              <a:t>_ الخضراء_</a:t>
            </a:r>
            <a:r>
              <a:rPr lang="en-US" sz="4000" b="1" dirty="0">
                <a:solidFill>
                  <a:srgbClr val="C00000"/>
                </a:solidFill>
              </a:rPr>
              <a:t>G4.S1.2.3</a:t>
            </a:r>
            <a:endParaRPr lang="ar-EG" sz="4000" b="1" dirty="0">
              <a:solidFill>
                <a:srgbClr val="C00000"/>
              </a:solidFill>
            </a:endParaRPr>
          </a:p>
        </p:txBody>
      </p:sp>
    </p:spTree>
    <p:extLst>
      <p:ext uri="{BB962C8B-B14F-4D97-AF65-F5344CB8AC3E}">
        <p14:creationId xmlns:p14="http://schemas.microsoft.com/office/powerpoint/2010/main" val="7398101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6C61CB2-0368-409B-8A61-943AEA8A7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208" y="0"/>
            <a:ext cx="5585583" cy="2451682"/>
          </a:xfrm>
          <a:prstGeom prst="rect">
            <a:avLst/>
          </a:prstGeom>
        </p:spPr>
      </p:pic>
      <p:sp>
        <p:nvSpPr>
          <p:cNvPr id="3" name="مربع نص 2">
            <a:extLst>
              <a:ext uri="{FF2B5EF4-FFF2-40B4-BE49-F238E27FC236}">
                <a16:creationId xmlns:a16="http://schemas.microsoft.com/office/drawing/2014/main" id="{3951B03A-BB2E-4BD9-B6A2-7B51759939B3}"/>
              </a:ext>
            </a:extLst>
          </p:cNvPr>
          <p:cNvSpPr txBox="1"/>
          <p:nvPr/>
        </p:nvSpPr>
        <p:spPr>
          <a:xfrm>
            <a:off x="4201885" y="884530"/>
            <a:ext cx="3374571" cy="707886"/>
          </a:xfrm>
          <a:prstGeom prst="rect">
            <a:avLst/>
          </a:prstGeom>
          <a:noFill/>
        </p:spPr>
        <p:txBody>
          <a:bodyPr wrap="square">
            <a:spAutoFit/>
          </a:bodyPr>
          <a:lstStyle/>
          <a:p>
            <a:r>
              <a:rPr lang="ar-EG" sz="4000" b="1" dirty="0"/>
              <a:t>إضافة صورة</a:t>
            </a:r>
          </a:p>
        </p:txBody>
      </p:sp>
      <p:sp>
        <p:nvSpPr>
          <p:cNvPr id="5" name="مربع نص 4">
            <a:extLst>
              <a:ext uri="{FF2B5EF4-FFF2-40B4-BE49-F238E27FC236}">
                <a16:creationId xmlns:a16="http://schemas.microsoft.com/office/drawing/2014/main" id="{B76F4102-4430-4EDB-B824-1626C7F30CB6}"/>
              </a:ext>
            </a:extLst>
          </p:cNvPr>
          <p:cNvSpPr txBox="1"/>
          <p:nvPr/>
        </p:nvSpPr>
        <p:spPr>
          <a:xfrm>
            <a:off x="1360714" y="2698159"/>
            <a:ext cx="9470572" cy="3416320"/>
          </a:xfrm>
          <a:prstGeom prst="rect">
            <a:avLst/>
          </a:prstGeom>
          <a:solidFill>
            <a:schemeClr val="accent4">
              <a:lumMod val="20000"/>
              <a:lumOff val="80000"/>
            </a:schemeClr>
          </a:solidFill>
        </p:spPr>
        <p:txBody>
          <a:bodyPr wrap="square" rtlCol="1">
            <a:spAutoFit/>
          </a:bodyPr>
          <a:lstStyle/>
          <a:p>
            <a:r>
              <a:rPr lang="ar-EG" sz="3600" b="1" dirty="0">
                <a:solidFill>
                  <a:schemeClr val="accent6">
                    <a:lumMod val="50000"/>
                  </a:schemeClr>
                </a:solidFill>
              </a:rPr>
              <a:t>إن المقالة التي تقتصر عل النصوص تكون مملة. يمكن إضفاء بعض الجاذبية عل المقالة بإضافة بعض الصور. هيا بنا نتعلم كيفية إدراج صورة في مستند ثم نتعرف عل الخطوات المطلوبة لعمل التعديلات عل هذه الصورة. إدراج صورة، استخدم مجموعة الرسوم التوضيحية الموجودة في علامة التبويب "إدراج" يمكنك إدراج صورة من ملف أو من الويب. </a:t>
            </a:r>
          </a:p>
        </p:txBody>
      </p:sp>
    </p:spTree>
    <p:extLst>
      <p:ext uri="{BB962C8B-B14F-4D97-AF65-F5344CB8AC3E}">
        <p14:creationId xmlns:p14="http://schemas.microsoft.com/office/powerpoint/2010/main" val="334239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منتدى فتكات - عرض مشاركة واحدة - سكراب طوابع و زخارف و طفولي سكراب دمى  سكراب نوتات و بنرات بدون تحميل">
            <a:extLst>
              <a:ext uri="{FF2B5EF4-FFF2-40B4-BE49-F238E27FC236}">
                <a16:creationId xmlns:a16="http://schemas.microsoft.com/office/drawing/2014/main" id="{163FDE9E-6918-4C13-A46F-61EFDE35C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18" y="558218"/>
            <a:ext cx="3310668" cy="5741563"/>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21B9F26F-83A9-4F10-AD48-43BFE9E0EF2D}"/>
              </a:ext>
            </a:extLst>
          </p:cNvPr>
          <p:cNvSpPr txBox="1"/>
          <p:nvPr/>
        </p:nvSpPr>
        <p:spPr>
          <a:xfrm>
            <a:off x="4439961" y="1120170"/>
            <a:ext cx="6119181" cy="4031873"/>
          </a:xfrm>
          <a:prstGeom prst="rect">
            <a:avLst/>
          </a:prstGeom>
          <a:noFill/>
        </p:spPr>
        <p:txBody>
          <a:bodyPr wrap="square" rtlCol="1">
            <a:spAutoFit/>
          </a:bodyPr>
          <a:lstStyle/>
          <a:p>
            <a:r>
              <a:rPr lang="ar-EG" sz="3200" b="1" dirty="0"/>
              <a:t>برنامج الرياض الخضراء أحد مشاريــع الرياض الأربعة الكبرى التي أطلقها خادم الحرمين الشريفين الملك سلمان بن عبد العزيز، أيده الله ، يوم الثلاثاء 12 رجب 1440هـ (19مارس 2019) للإسهام في تحقيق أحد أهداف "رؤية المملكة 2030"</a:t>
            </a:r>
          </a:p>
          <a:p>
            <a:r>
              <a:rPr lang="ar-EG" sz="3200" b="1" dirty="0"/>
              <a:t>برفه تصنيف مدينة الرياض بين  نظيراتها من مدن العالم بمشيئة الله. </a:t>
            </a:r>
          </a:p>
        </p:txBody>
      </p:sp>
      <p:sp>
        <p:nvSpPr>
          <p:cNvPr id="6" name="مربع نص 5">
            <a:extLst>
              <a:ext uri="{FF2B5EF4-FFF2-40B4-BE49-F238E27FC236}">
                <a16:creationId xmlns:a16="http://schemas.microsoft.com/office/drawing/2014/main" id="{7F89CACC-101E-46DF-BD10-0BCB1123C712}"/>
              </a:ext>
            </a:extLst>
          </p:cNvPr>
          <p:cNvSpPr txBox="1"/>
          <p:nvPr/>
        </p:nvSpPr>
        <p:spPr>
          <a:xfrm>
            <a:off x="1447801" y="2644169"/>
            <a:ext cx="1458685" cy="1569660"/>
          </a:xfrm>
          <a:prstGeom prst="rect">
            <a:avLst/>
          </a:prstGeom>
          <a:noFill/>
        </p:spPr>
        <p:txBody>
          <a:bodyPr wrap="square" rtlCol="1">
            <a:spAutoFit/>
          </a:bodyPr>
          <a:lstStyle/>
          <a:p>
            <a:r>
              <a:rPr lang="ar-EG" sz="3200" b="1" dirty="0"/>
              <a:t>برنامج الرياض الخضراء</a:t>
            </a:r>
          </a:p>
        </p:txBody>
      </p:sp>
    </p:spTree>
    <p:extLst>
      <p:ext uri="{BB962C8B-B14F-4D97-AF65-F5344CB8AC3E}">
        <p14:creationId xmlns:p14="http://schemas.microsoft.com/office/powerpoint/2010/main" val="124443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منتدى فتكات - عرض مشاركة واحدة - سكراب طوابع و زخارف و طفولي سكراب دمى  سكراب نوتات و بنرات بدون تحميل">
            <a:extLst>
              <a:ext uri="{FF2B5EF4-FFF2-40B4-BE49-F238E27FC236}">
                <a16:creationId xmlns:a16="http://schemas.microsoft.com/office/drawing/2014/main" id="{163FDE9E-6918-4C13-A46F-61EFDE35C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18" y="558218"/>
            <a:ext cx="3310668" cy="5741563"/>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21B9F26F-83A9-4F10-AD48-43BFE9E0EF2D}"/>
              </a:ext>
            </a:extLst>
          </p:cNvPr>
          <p:cNvSpPr txBox="1"/>
          <p:nvPr/>
        </p:nvSpPr>
        <p:spPr>
          <a:xfrm>
            <a:off x="4625018" y="674399"/>
            <a:ext cx="6119181" cy="5509200"/>
          </a:xfrm>
          <a:prstGeom prst="rect">
            <a:avLst/>
          </a:prstGeom>
          <a:noFill/>
        </p:spPr>
        <p:txBody>
          <a:bodyPr wrap="square" rtlCol="1">
            <a:spAutoFit/>
          </a:bodyPr>
          <a:lstStyle/>
          <a:p>
            <a:r>
              <a:rPr lang="ar-EG" sz="3200" b="1" dirty="0"/>
              <a:t>ويشتمل برنامج "الرياض الخضراء"، عل زراعة أكثر من 5،7 مليون شجرة، في كافة أنحاء العاصمة، بما يشمل: الحدائق العامة وحدائق الأحياء والمتنزهات والمساجد والمدارس ف والمنشآت والمرافق الأكاديمية والصحية والعامة والأحزمة الخضراء الواقعة عل امتداد خطوات المرافق العامة، إضافة إلى مطار الملك خالد الدولي، وشبكة الطرق والشوارع إضافة إلى مسارات النقل العام ومواقف السيارات والأراضي الفضاء، والأدوية وروافدها.</a:t>
            </a:r>
          </a:p>
        </p:txBody>
      </p:sp>
      <p:sp>
        <p:nvSpPr>
          <p:cNvPr id="6" name="مربع نص 5">
            <a:extLst>
              <a:ext uri="{FF2B5EF4-FFF2-40B4-BE49-F238E27FC236}">
                <a16:creationId xmlns:a16="http://schemas.microsoft.com/office/drawing/2014/main" id="{7F89CACC-101E-46DF-BD10-0BCB1123C712}"/>
              </a:ext>
            </a:extLst>
          </p:cNvPr>
          <p:cNvSpPr txBox="1"/>
          <p:nvPr/>
        </p:nvSpPr>
        <p:spPr>
          <a:xfrm>
            <a:off x="1447801" y="2644169"/>
            <a:ext cx="1458685" cy="1569660"/>
          </a:xfrm>
          <a:prstGeom prst="rect">
            <a:avLst/>
          </a:prstGeom>
          <a:noFill/>
        </p:spPr>
        <p:txBody>
          <a:bodyPr wrap="square" rtlCol="1">
            <a:spAutoFit/>
          </a:bodyPr>
          <a:lstStyle/>
          <a:p>
            <a:r>
              <a:rPr lang="ar-EG" sz="3200" b="1" dirty="0"/>
              <a:t>برنامج الرياض الخضراء</a:t>
            </a:r>
          </a:p>
        </p:txBody>
      </p:sp>
    </p:spTree>
    <p:extLst>
      <p:ext uri="{BB962C8B-B14F-4D97-AF65-F5344CB8AC3E}">
        <p14:creationId xmlns:p14="http://schemas.microsoft.com/office/powerpoint/2010/main" val="253305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2665590" y="864943"/>
            <a:ext cx="6119181" cy="2123658"/>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4400" b="1" dirty="0"/>
              <a:t>عثر أحد زملائك في الفريق على صور ذات صلة بالمقال على الإنترنت.</a:t>
            </a:r>
          </a:p>
        </p:txBody>
      </p:sp>
      <p:pic>
        <p:nvPicPr>
          <p:cNvPr id="3" name="صورة 2">
            <a:extLst>
              <a:ext uri="{FF2B5EF4-FFF2-40B4-BE49-F238E27FC236}">
                <a16:creationId xmlns:a16="http://schemas.microsoft.com/office/drawing/2014/main" id="{8A5BA5A8-696F-4F56-9928-CE15760968B2}"/>
              </a:ext>
            </a:extLst>
          </p:cNvPr>
          <p:cNvPicPr>
            <a:picLocks noChangeAspect="1"/>
          </p:cNvPicPr>
          <p:nvPr/>
        </p:nvPicPr>
        <p:blipFill>
          <a:blip r:embed="rId2"/>
          <a:stretch>
            <a:fillRect/>
          </a:stretch>
        </p:blipFill>
        <p:spPr>
          <a:xfrm>
            <a:off x="1027070" y="4008663"/>
            <a:ext cx="10137859" cy="1869621"/>
          </a:xfrm>
          <a:prstGeom prst="rect">
            <a:avLst/>
          </a:prstGeom>
        </p:spPr>
      </p:pic>
    </p:spTree>
    <p:extLst>
      <p:ext uri="{BB962C8B-B14F-4D97-AF65-F5344CB8AC3E}">
        <p14:creationId xmlns:p14="http://schemas.microsoft.com/office/powerpoint/2010/main" val="5558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3036410" y="2139669"/>
            <a:ext cx="6119181" cy="1446550"/>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4400" b="1" dirty="0"/>
              <a:t>عرض رئيس المجموعة اقتراحًا حول كيفية عرض المقال.</a:t>
            </a:r>
          </a:p>
        </p:txBody>
      </p:sp>
    </p:spTree>
    <p:extLst>
      <p:ext uri="{BB962C8B-B14F-4D97-AF65-F5344CB8AC3E}">
        <p14:creationId xmlns:p14="http://schemas.microsoft.com/office/powerpoint/2010/main" val="14038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3036410" y="1124008"/>
            <a:ext cx="6119181" cy="347787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4400" b="1" dirty="0"/>
              <a:t>يمكنك رؤية مقترحاته في الصفحة التالية حول خط النص، وحجمه، وتنسيقه، بالإضافة إلى حجم الصور، وتنسيقها، وموضع النص الخاص بها. </a:t>
            </a:r>
          </a:p>
        </p:txBody>
      </p:sp>
    </p:spTree>
    <p:extLst>
      <p:ext uri="{BB962C8B-B14F-4D97-AF65-F5344CB8AC3E}">
        <p14:creationId xmlns:p14="http://schemas.microsoft.com/office/powerpoint/2010/main" val="388339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3036410" y="2367170"/>
            <a:ext cx="6119181" cy="2123658"/>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4400" b="1" dirty="0"/>
              <a:t>افتح الملف "</a:t>
            </a:r>
            <a:r>
              <a:rPr lang="ar-EG" sz="4400" b="1" dirty="0" err="1"/>
              <a:t>برنامج_الرياض</a:t>
            </a:r>
            <a:r>
              <a:rPr lang="ar-EG" sz="4400" b="1" dirty="0"/>
              <a:t>_ الخضراء_</a:t>
            </a:r>
            <a:r>
              <a:rPr lang="en-US" sz="4400" b="1" dirty="0"/>
              <a:t>G4.S1.2.3</a:t>
            </a:r>
          </a:p>
          <a:p>
            <a:r>
              <a:rPr lang="ar-EG" sz="4400" b="1" dirty="0"/>
              <a:t>في مجل المستندات</a:t>
            </a:r>
          </a:p>
        </p:txBody>
      </p:sp>
    </p:spTree>
    <p:extLst>
      <p:ext uri="{BB962C8B-B14F-4D97-AF65-F5344CB8AC3E}">
        <p14:creationId xmlns:p14="http://schemas.microsoft.com/office/powerpoint/2010/main" val="167055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2051928" y="1012953"/>
            <a:ext cx="7696258" cy="4832092"/>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4400" b="1" dirty="0"/>
              <a:t>ستلاحظ أن التنسيق الأساسي للنص مكتوب بخط </a:t>
            </a:r>
            <a:r>
              <a:rPr lang="en-US" sz="4400" b="1" dirty="0"/>
              <a:t>Roman New Times "</a:t>
            </a:r>
            <a:r>
              <a:rPr lang="ar-EG" sz="4400" b="1" dirty="0"/>
              <a:t> وبحجم 12</a:t>
            </a:r>
          </a:p>
          <a:p>
            <a:r>
              <a:rPr lang="ar-EG" sz="4400" b="1" dirty="0"/>
              <a:t>من الجيد هنا أن يتم تنسيق النص بالترتيب التالي:</a:t>
            </a:r>
          </a:p>
          <a:p>
            <a:pPr marL="571500" indent="-571500">
              <a:buFont typeface="Arial" panose="020B0604020202020204" pitchFamily="34" charset="0"/>
              <a:buChar char="•"/>
            </a:pPr>
            <a:r>
              <a:rPr lang="en-US" sz="4400" dirty="0">
                <a:solidFill>
                  <a:srgbClr val="C00000"/>
                </a:solidFill>
              </a:rPr>
              <a:t>(A)</a:t>
            </a:r>
            <a:r>
              <a:rPr lang="ar-EG" sz="4400" dirty="0">
                <a:solidFill>
                  <a:srgbClr val="C00000"/>
                </a:solidFill>
              </a:rPr>
              <a:t>العنوان.</a:t>
            </a:r>
          </a:p>
          <a:p>
            <a:pPr marL="571500" indent="-571500">
              <a:buFont typeface="Arial" panose="020B0604020202020204" pitchFamily="34" charset="0"/>
              <a:buChar char="•"/>
            </a:pPr>
            <a:r>
              <a:rPr lang="en-US" sz="4400" dirty="0">
                <a:solidFill>
                  <a:srgbClr val="C00000"/>
                </a:solidFill>
              </a:rPr>
              <a:t>(B) </a:t>
            </a:r>
            <a:r>
              <a:rPr lang="ar-EG" sz="4400" dirty="0">
                <a:solidFill>
                  <a:srgbClr val="C00000"/>
                </a:solidFill>
              </a:rPr>
              <a:t>فقرتان </a:t>
            </a:r>
            <a:endParaRPr lang="ar-EG" sz="4400" b="1" dirty="0">
              <a:solidFill>
                <a:srgbClr val="C00000"/>
              </a:solidFill>
            </a:endParaRPr>
          </a:p>
        </p:txBody>
      </p:sp>
    </p:spTree>
    <p:extLst>
      <p:ext uri="{BB962C8B-B14F-4D97-AF65-F5344CB8AC3E}">
        <p14:creationId xmlns:p14="http://schemas.microsoft.com/office/powerpoint/2010/main" val="132337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2051926" y="1491665"/>
            <a:ext cx="7696258" cy="2800767"/>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4400" b="1" dirty="0"/>
              <a:t>يمكنك العثور عل الصور التي يتعين عليك إدراجها في المقالة  داخل مجلد "الصور </a:t>
            </a:r>
            <a:r>
              <a:rPr lang="en-US" sz="4400" b="1" dirty="0"/>
              <a:t>G4.S1.2.3”</a:t>
            </a:r>
            <a:r>
              <a:rPr lang="ar-EG" sz="4400" b="1" dirty="0"/>
              <a:t> الموجود داخل مجلد المستندات</a:t>
            </a:r>
            <a:endParaRPr lang="ar-EG" sz="4400" b="1" dirty="0">
              <a:solidFill>
                <a:srgbClr val="C00000"/>
              </a:solidFill>
            </a:endParaRPr>
          </a:p>
        </p:txBody>
      </p:sp>
    </p:spTree>
    <p:extLst>
      <p:ext uri="{BB962C8B-B14F-4D97-AF65-F5344CB8AC3E}">
        <p14:creationId xmlns:p14="http://schemas.microsoft.com/office/powerpoint/2010/main" val="134023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1B9F26F-83A9-4F10-AD48-43BFE9E0EF2D}"/>
              </a:ext>
            </a:extLst>
          </p:cNvPr>
          <p:cNvSpPr txBox="1"/>
          <p:nvPr/>
        </p:nvSpPr>
        <p:spPr>
          <a:xfrm rot="21283168">
            <a:off x="2051926" y="1830220"/>
            <a:ext cx="7696258" cy="2123658"/>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4400" b="1" dirty="0"/>
              <a:t>لا تنس الضغط عل زر تراجع عن كتابة إذا قمت بخطأ ما. تحقق بعد كل خطوة مما إذا كان كل شي ء صحيحًا واحفظ ملفك</a:t>
            </a:r>
            <a:endParaRPr lang="ar-EG" sz="4400" b="1" dirty="0">
              <a:solidFill>
                <a:srgbClr val="C00000"/>
              </a:solidFill>
            </a:endParaRPr>
          </a:p>
        </p:txBody>
      </p:sp>
    </p:spTree>
    <p:extLst>
      <p:ext uri="{BB962C8B-B14F-4D97-AF65-F5344CB8AC3E}">
        <p14:creationId xmlns:p14="http://schemas.microsoft.com/office/powerpoint/2010/main" val="35337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3D29A79-1CE5-453B-AC1A-46E613E04279}"/>
              </a:ext>
            </a:extLst>
          </p:cNvPr>
          <p:cNvPicPr>
            <a:picLocks noChangeAspect="1"/>
          </p:cNvPicPr>
          <p:nvPr/>
        </p:nvPicPr>
        <p:blipFill>
          <a:blip r:embed="rId2"/>
          <a:stretch>
            <a:fillRect/>
          </a:stretch>
        </p:blipFill>
        <p:spPr>
          <a:xfrm>
            <a:off x="2385332" y="2305050"/>
            <a:ext cx="7738382"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رابط كسهم مستقيم 6">
            <a:extLst>
              <a:ext uri="{FF2B5EF4-FFF2-40B4-BE49-F238E27FC236}">
                <a16:creationId xmlns:a16="http://schemas.microsoft.com/office/drawing/2014/main" id="{3AE8B336-E4BA-4A3A-B73E-5D8ADB1A895F}"/>
              </a:ext>
            </a:extLst>
          </p:cNvPr>
          <p:cNvCxnSpPr>
            <a:cxnSpLocks/>
          </p:cNvCxnSpPr>
          <p:nvPr/>
        </p:nvCxnSpPr>
        <p:spPr>
          <a:xfrm>
            <a:off x="7380514" y="1676400"/>
            <a:ext cx="1284515" cy="19376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مستطيل 8">
            <a:extLst>
              <a:ext uri="{FF2B5EF4-FFF2-40B4-BE49-F238E27FC236}">
                <a16:creationId xmlns:a16="http://schemas.microsoft.com/office/drawing/2014/main" id="{84A41669-31D2-4DC9-96DB-8BE1B7FC115C}"/>
              </a:ext>
            </a:extLst>
          </p:cNvPr>
          <p:cNvSpPr/>
          <p:nvPr/>
        </p:nvSpPr>
        <p:spPr>
          <a:xfrm>
            <a:off x="2743200" y="522514"/>
            <a:ext cx="5725886" cy="11538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C00000"/>
                </a:solidFill>
              </a:rPr>
              <a:t>الارتفاع </a:t>
            </a:r>
            <a:r>
              <a:rPr lang="en-US" sz="3600" b="1" dirty="0">
                <a:solidFill>
                  <a:srgbClr val="C00000"/>
                </a:solidFill>
              </a:rPr>
              <a:t>2.92</a:t>
            </a:r>
            <a:r>
              <a:rPr lang="ar-EG" sz="3600" b="1" dirty="0">
                <a:solidFill>
                  <a:srgbClr val="C00000"/>
                </a:solidFill>
              </a:rPr>
              <a:t>سم التفاف النص: خلف النص</a:t>
            </a:r>
          </a:p>
        </p:txBody>
      </p:sp>
    </p:spTree>
    <p:extLst>
      <p:ext uri="{BB962C8B-B14F-4D97-AF65-F5344CB8AC3E}">
        <p14:creationId xmlns:p14="http://schemas.microsoft.com/office/powerpoint/2010/main" val="19317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لإضافة صورة من جهاز الحاسب الخاص بك: </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3416320"/>
          </a:xfrm>
          <a:prstGeom prst="rect">
            <a:avLst/>
          </a:prstGeom>
          <a:noFill/>
        </p:spPr>
        <p:txBody>
          <a:bodyPr wrap="square">
            <a:spAutoFit/>
          </a:bodyPr>
          <a:lstStyle/>
          <a:p>
            <a:pPr marL="571500" indent="-571500">
              <a:buFont typeface="Wingdings" panose="05000000000000000000" pitchFamily="2" charset="2"/>
              <a:buChar char="Ø"/>
            </a:pPr>
            <a:r>
              <a:rPr lang="ar-EG" sz="3600" b="1" dirty="0">
                <a:solidFill>
                  <a:srgbClr val="C00000"/>
                </a:solidFill>
              </a:rPr>
              <a:t>حدد الموضع الذي تريد إدراج الصورة به. </a:t>
            </a:r>
          </a:p>
          <a:p>
            <a:pPr marL="571500" indent="-571500">
              <a:buFont typeface="Wingdings" panose="05000000000000000000" pitchFamily="2" charset="2"/>
              <a:buChar char="Ø"/>
            </a:pPr>
            <a:r>
              <a:rPr lang="ar-EG" sz="3600" b="1" dirty="0"/>
              <a:t>1-ضمن علامة تبويب إدراج </a:t>
            </a:r>
            <a:r>
              <a:rPr lang="en-US" sz="3600" b="1" dirty="0"/>
              <a:t>Insert </a:t>
            </a:r>
            <a:r>
              <a:rPr lang="ar-EG" sz="3600" b="1" dirty="0"/>
              <a:t>ومن مجموعة رسومات توضيحية </a:t>
            </a:r>
            <a:r>
              <a:rPr lang="en-US" sz="3600" b="1" dirty="0" err="1"/>
              <a:t>llustration</a:t>
            </a:r>
            <a:r>
              <a:rPr lang="ar-EG" sz="3600" b="1" dirty="0"/>
              <a:t>، اضغط على صور </a:t>
            </a:r>
            <a:r>
              <a:rPr lang="en-US" sz="3600" b="1" dirty="0"/>
              <a:t>Pictures</a:t>
            </a:r>
            <a:endParaRPr lang="ar-EG" sz="3600" b="1" dirty="0">
              <a:solidFill>
                <a:srgbClr val="C00000"/>
              </a:solidFill>
            </a:endParaRPr>
          </a:p>
        </p:txBody>
      </p:sp>
      <p:pic>
        <p:nvPicPr>
          <p:cNvPr id="4" name="صورة 3">
            <a:extLst>
              <a:ext uri="{FF2B5EF4-FFF2-40B4-BE49-F238E27FC236}">
                <a16:creationId xmlns:a16="http://schemas.microsoft.com/office/drawing/2014/main" id="{8CA53216-F7C1-4560-A433-6E34350BF0CB}"/>
              </a:ext>
            </a:extLst>
          </p:cNvPr>
          <p:cNvPicPr>
            <a:picLocks noChangeAspect="1"/>
          </p:cNvPicPr>
          <p:nvPr/>
        </p:nvPicPr>
        <p:blipFill>
          <a:blip r:embed="rId2"/>
          <a:stretch>
            <a:fillRect/>
          </a:stretch>
        </p:blipFill>
        <p:spPr>
          <a:xfrm>
            <a:off x="1349830" y="1680035"/>
            <a:ext cx="3905930" cy="2508156"/>
          </a:xfrm>
          <a:prstGeom prst="rect">
            <a:avLst/>
          </a:prstGeom>
        </p:spPr>
      </p:pic>
      <p:sp>
        <p:nvSpPr>
          <p:cNvPr id="6" name="مربع نص 5">
            <a:extLst>
              <a:ext uri="{FF2B5EF4-FFF2-40B4-BE49-F238E27FC236}">
                <a16:creationId xmlns:a16="http://schemas.microsoft.com/office/drawing/2014/main" id="{57005CFD-F6E9-4AE0-8809-AF923BE366C8}"/>
              </a:ext>
            </a:extLst>
          </p:cNvPr>
          <p:cNvSpPr txBox="1"/>
          <p:nvPr/>
        </p:nvSpPr>
        <p:spPr>
          <a:xfrm>
            <a:off x="840240" y="4208554"/>
            <a:ext cx="3927703"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EG" sz="3200" b="1" dirty="0">
                <a:solidFill>
                  <a:schemeClr val="accent5">
                    <a:lumMod val="75000"/>
                  </a:schemeClr>
                </a:solidFill>
              </a:rPr>
              <a:t> اضغط على صور عبر الإنترنت </a:t>
            </a:r>
            <a:r>
              <a:rPr lang="en-US" sz="3200" b="1" dirty="0">
                <a:solidFill>
                  <a:schemeClr val="accent5">
                    <a:lumMod val="75000"/>
                  </a:schemeClr>
                </a:solidFill>
              </a:rPr>
              <a:t>Online Pictures </a:t>
            </a:r>
            <a:r>
              <a:rPr lang="ar-EG" sz="3200" b="1" dirty="0">
                <a:solidFill>
                  <a:schemeClr val="accent5">
                    <a:lumMod val="75000"/>
                  </a:schemeClr>
                </a:solidFill>
              </a:rPr>
              <a:t> لإضافة صورة من الويب</a:t>
            </a:r>
          </a:p>
        </p:txBody>
      </p:sp>
    </p:spTree>
    <p:extLst>
      <p:ext uri="{BB962C8B-B14F-4D97-AF65-F5344CB8AC3E}">
        <p14:creationId xmlns:p14="http://schemas.microsoft.com/office/powerpoint/2010/main" val="188058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3D29A79-1CE5-453B-AC1A-46E613E04279}"/>
              </a:ext>
            </a:extLst>
          </p:cNvPr>
          <p:cNvPicPr>
            <a:picLocks noChangeAspect="1"/>
          </p:cNvPicPr>
          <p:nvPr/>
        </p:nvPicPr>
        <p:blipFill>
          <a:blip r:embed="rId2"/>
          <a:stretch>
            <a:fillRect/>
          </a:stretch>
        </p:blipFill>
        <p:spPr>
          <a:xfrm>
            <a:off x="2385332" y="2305050"/>
            <a:ext cx="7738382"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رابط كسهم مستقيم 6">
            <a:extLst>
              <a:ext uri="{FF2B5EF4-FFF2-40B4-BE49-F238E27FC236}">
                <a16:creationId xmlns:a16="http://schemas.microsoft.com/office/drawing/2014/main" id="{3AE8B336-E4BA-4A3A-B73E-5D8ADB1A895F}"/>
              </a:ext>
            </a:extLst>
          </p:cNvPr>
          <p:cNvCxnSpPr>
            <a:cxnSpLocks/>
          </p:cNvCxnSpPr>
          <p:nvPr/>
        </p:nvCxnSpPr>
        <p:spPr>
          <a:xfrm>
            <a:off x="3744685" y="707571"/>
            <a:ext cx="1284515" cy="19376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مستطيل 8">
            <a:extLst>
              <a:ext uri="{FF2B5EF4-FFF2-40B4-BE49-F238E27FC236}">
                <a16:creationId xmlns:a16="http://schemas.microsoft.com/office/drawing/2014/main" id="{84A41669-31D2-4DC9-96DB-8BE1B7FC115C}"/>
              </a:ext>
            </a:extLst>
          </p:cNvPr>
          <p:cNvSpPr/>
          <p:nvPr/>
        </p:nvSpPr>
        <p:spPr>
          <a:xfrm>
            <a:off x="2743200" y="522514"/>
            <a:ext cx="5725886" cy="5022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accent2">
                    <a:lumMod val="50000"/>
                  </a:schemeClr>
                </a:solidFill>
              </a:rPr>
              <a:t>(A)</a:t>
            </a:r>
            <a:r>
              <a:rPr lang="ar-EG" sz="3600" b="1" dirty="0">
                <a:solidFill>
                  <a:schemeClr val="accent2">
                    <a:lumMod val="50000"/>
                  </a:schemeClr>
                </a:solidFill>
              </a:rPr>
              <a:t>الخط </a:t>
            </a:r>
            <a:r>
              <a:rPr lang="ar-EG" sz="3600" b="1" dirty="0" err="1">
                <a:solidFill>
                  <a:schemeClr val="accent2">
                    <a:lumMod val="50000"/>
                  </a:schemeClr>
                </a:solidFill>
              </a:rPr>
              <a:t>آريال</a:t>
            </a:r>
            <a:r>
              <a:rPr lang="ar-EG" sz="3600" b="1" dirty="0">
                <a:solidFill>
                  <a:schemeClr val="accent2">
                    <a:lumMod val="50000"/>
                  </a:schemeClr>
                </a:solidFill>
              </a:rPr>
              <a:t>  </a:t>
            </a:r>
            <a:r>
              <a:rPr lang="en-US" sz="3600" b="1" dirty="0">
                <a:solidFill>
                  <a:schemeClr val="accent2">
                    <a:lumMod val="50000"/>
                  </a:schemeClr>
                </a:solidFill>
              </a:rPr>
              <a:t> Arial</a:t>
            </a:r>
            <a:endParaRPr lang="ar-EG" sz="3600" b="1" dirty="0">
              <a:solidFill>
                <a:schemeClr val="accent2">
                  <a:lumMod val="50000"/>
                </a:schemeClr>
              </a:solidFill>
            </a:endParaRPr>
          </a:p>
        </p:txBody>
      </p:sp>
      <p:sp>
        <p:nvSpPr>
          <p:cNvPr id="6" name="مستطيل 5">
            <a:extLst>
              <a:ext uri="{FF2B5EF4-FFF2-40B4-BE49-F238E27FC236}">
                <a16:creationId xmlns:a16="http://schemas.microsoft.com/office/drawing/2014/main" id="{136F7A46-A732-4AF6-A67D-0591990EC7DF}"/>
              </a:ext>
            </a:extLst>
          </p:cNvPr>
          <p:cNvSpPr/>
          <p:nvPr/>
        </p:nvSpPr>
        <p:spPr>
          <a:xfrm>
            <a:off x="2743200" y="998763"/>
            <a:ext cx="5725886" cy="66614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accent6">
                    <a:lumMod val="50000"/>
                  </a:schemeClr>
                </a:solidFill>
              </a:rPr>
              <a:t>26</a:t>
            </a:r>
            <a:r>
              <a:rPr lang="ar-EG" sz="2800" b="1" dirty="0">
                <a:solidFill>
                  <a:schemeClr val="accent6">
                    <a:lumMod val="50000"/>
                  </a:schemeClr>
                </a:solidFill>
              </a:rPr>
              <a:t>، غامق، توسيط، حد سفلي وحد علوي</a:t>
            </a:r>
          </a:p>
        </p:txBody>
      </p:sp>
    </p:spTree>
    <p:extLst>
      <p:ext uri="{BB962C8B-B14F-4D97-AF65-F5344CB8AC3E}">
        <p14:creationId xmlns:p14="http://schemas.microsoft.com/office/powerpoint/2010/main" val="27235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3D29A79-1CE5-453B-AC1A-46E613E04279}"/>
              </a:ext>
            </a:extLst>
          </p:cNvPr>
          <p:cNvPicPr>
            <a:picLocks noChangeAspect="1"/>
          </p:cNvPicPr>
          <p:nvPr/>
        </p:nvPicPr>
        <p:blipFill>
          <a:blip r:embed="rId2"/>
          <a:stretch>
            <a:fillRect/>
          </a:stretch>
        </p:blipFill>
        <p:spPr>
          <a:xfrm>
            <a:off x="2385332" y="2305050"/>
            <a:ext cx="7738382"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رابط كسهم مستقيم 6">
            <a:extLst>
              <a:ext uri="{FF2B5EF4-FFF2-40B4-BE49-F238E27FC236}">
                <a16:creationId xmlns:a16="http://schemas.microsoft.com/office/drawing/2014/main" id="{3AE8B336-E4BA-4A3A-B73E-5D8ADB1A895F}"/>
              </a:ext>
            </a:extLst>
          </p:cNvPr>
          <p:cNvCxnSpPr>
            <a:cxnSpLocks/>
          </p:cNvCxnSpPr>
          <p:nvPr/>
        </p:nvCxnSpPr>
        <p:spPr>
          <a:xfrm>
            <a:off x="3744685" y="707571"/>
            <a:ext cx="1284515" cy="19376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مستطيل 8">
            <a:extLst>
              <a:ext uri="{FF2B5EF4-FFF2-40B4-BE49-F238E27FC236}">
                <a16:creationId xmlns:a16="http://schemas.microsoft.com/office/drawing/2014/main" id="{84A41669-31D2-4DC9-96DB-8BE1B7FC115C}"/>
              </a:ext>
            </a:extLst>
          </p:cNvPr>
          <p:cNvSpPr/>
          <p:nvPr/>
        </p:nvSpPr>
        <p:spPr>
          <a:xfrm>
            <a:off x="2743200" y="496518"/>
            <a:ext cx="5725886" cy="5022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accent2">
                    <a:lumMod val="50000"/>
                  </a:schemeClr>
                </a:solidFill>
              </a:rPr>
              <a:t>(B)</a:t>
            </a:r>
            <a:r>
              <a:rPr lang="ar-EG" sz="3600" b="1" dirty="0">
                <a:solidFill>
                  <a:schemeClr val="accent2">
                    <a:lumMod val="50000"/>
                  </a:schemeClr>
                </a:solidFill>
              </a:rPr>
              <a:t>الخط </a:t>
            </a:r>
            <a:r>
              <a:rPr lang="ar-EG" sz="3600" b="1" dirty="0" err="1">
                <a:solidFill>
                  <a:schemeClr val="accent2">
                    <a:lumMod val="50000"/>
                  </a:schemeClr>
                </a:solidFill>
              </a:rPr>
              <a:t>كالبيري</a:t>
            </a:r>
            <a:r>
              <a:rPr lang="ar-EG" sz="3600" b="1" dirty="0">
                <a:solidFill>
                  <a:schemeClr val="accent2">
                    <a:lumMod val="50000"/>
                  </a:schemeClr>
                </a:solidFill>
              </a:rPr>
              <a:t> </a:t>
            </a:r>
            <a:r>
              <a:rPr lang="en-US" sz="3600" b="1" dirty="0">
                <a:solidFill>
                  <a:schemeClr val="accent2">
                    <a:lumMod val="50000"/>
                  </a:schemeClr>
                </a:solidFill>
              </a:rPr>
              <a:t> Calibri</a:t>
            </a:r>
            <a:endParaRPr lang="ar-EG" sz="3600" b="1" dirty="0">
              <a:solidFill>
                <a:schemeClr val="accent2">
                  <a:lumMod val="50000"/>
                </a:schemeClr>
              </a:solidFill>
            </a:endParaRPr>
          </a:p>
        </p:txBody>
      </p:sp>
      <p:sp>
        <p:nvSpPr>
          <p:cNvPr id="6" name="مستطيل 5">
            <a:extLst>
              <a:ext uri="{FF2B5EF4-FFF2-40B4-BE49-F238E27FC236}">
                <a16:creationId xmlns:a16="http://schemas.microsoft.com/office/drawing/2014/main" id="{136F7A46-A732-4AF6-A67D-0591990EC7DF}"/>
              </a:ext>
            </a:extLst>
          </p:cNvPr>
          <p:cNvSpPr/>
          <p:nvPr/>
        </p:nvSpPr>
        <p:spPr>
          <a:xfrm>
            <a:off x="2743200" y="998763"/>
            <a:ext cx="5725886" cy="66614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accent6">
                    <a:lumMod val="50000"/>
                  </a:schemeClr>
                </a:solidFill>
              </a:rPr>
              <a:t>14</a:t>
            </a:r>
            <a:r>
              <a:rPr lang="ar-EG" sz="2800" b="1" dirty="0">
                <a:solidFill>
                  <a:schemeClr val="accent6">
                    <a:lumMod val="50000"/>
                  </a:schemeClr>
                </a:solidFill>
              </a:rPr>
              <a:t>، ضبط، علامة تبويب المسافة البادئة </a:t>
            </a:r>
          </a:p>
        </p:txBody>
      </p:sp>
    </p:spTree>
    <p:extLst>
      <p:ext uri="{BB962C8B-B14F-4D97-AF65-F5344CB8AC3E}">
        <p14:creationId xmlns:p14="http://schemas.microsoft.com/office/powerpoint/2010/main" val="404342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3D29A79-1CE5-453B-AC1A-46E613E04279}"/>
              </a:ext>
            </a:extLst>
          </p:cNvPr>
          <p:cNvPicPr>
            <a:picLocks noChangeAspect="1"/>
          </p:cNvPicPr>
          <p:nvPr/>
        </p:nvPicPr>
        <p:blipFill>
          <a:blip r:embed="rId2"/>
          <a:stretch>
            <a:fillRect/>
          </a:stretch>
        </p:blipFill>
        <p:spPr>
          <a:xfrm>
            <a:off x="2385332" y="2305050"/>
            <a:ext cx="7738382"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رابط كسهم مستقيم 6">
            <a:extLst>
              <a:ext uri="{FF2B5EF4-FFF2-40B4-BE49-F238E27FC236}">
                <a16:creationId xmlns:a16="http://schemas.microsoft.com/office/drawing/2014/main" id="{3AE8B336-E4BA-4A3A-B73E-5D8ADB1A895F}"/>
              </a:ext>
            </a:extLst>
          </p:cNvPr>
          <p:cNvCxnSpPr>
            <a:cxnSpLocks/>
          </p:cNvCxnSpPr>
          <p:nvPr/>
        </p:nvCxnSpPr>
        <p:spPr>
          <a:xfrm flipH="1">
            <a:off x="2743200" y="707571"/>
            <a:ext cx="1001485" cy="33756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مستطيل 5">
            <a:extLst>
              <a:ext uri="{FF2B5EF4-FFF2-40B4-BE49-F238E27FC236}">
                <a16:creationId xmlns:a16="http://schemas.microsoft.com/office/drawing/2014/main" id="{136F7A46-A732-4AF6-A67D-0591990EC7DF}"/>
              </a:ext>
            </a:extLst>
          </p:cNvPr>
          <p:cNvSpPr/>
          <p:nvPr/>
        </p:nvSpPr>
        <p:spPr>
          <a:xfrm>
            <a:off x="2743200" y="470996"/>
            <a:ext cx="5725886" cy="140510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accent6">
                    <a:lumMod val="50000"/>
                  </a:schemeClr>
                </a:solidFill>
              </a:rPr>
              <a:t>3.19الارتفاع سم، النمط شكل بيضاوي ناعم الحواف ، </a:t>
            </a:r>
            <a:r>
              <a:rPr lang="en-US" sz="2800" b="1" dirty="0">
                <a:solidFill>
                  <a:schemeClr val="accent6">
                    <a:lumMod val="50000"/>
                  </a:schemeClr>
                </a:solidFill>
              </a:rPr>
              <a:t> Soft Edge Oval </a:t>
            </a:r>
            <a:r>
              <a:rPr lang="ar-EG" sz="2800" b="1" dirty="0">
                <a:solidFill>
                  <a:schemeClr val="accent6">
                    <a:lumMod val="50000"/>
                  </a:schemeClr>
                </a:solidFill>
              </a:rPr>
              <a:t>التفاف النص: مشدود </a:t>
            </a:r>
          </a:p>
        </p:txBody>
      </p:sp>
    </p:spTree>
    <p:extLst>
      <p:ext uri="{BB962C8B-B14F-4D97-AF65-F5344CB8AC3E}">
        <p14:creationId xmlns:p14="http://schemas.microsoft.com/office/powerpoint/2010/main" val="25005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3D29A79-1CE5-453B-AC1A-46E613E04279}"/>
              </a:ext>
            </a:extLst>
          </p:cNvPr>
          <p:cNvPicPr>
            <a:picLocks noChangeAspect="1"/>
          </p:cNvPicPr>
          <p:nvPr/>
        </p:nvPicPr>
        <p:blipFill>
          <a:blip r:embed="rId2"/>
          <a:stretch>
            <a:fillRect/>
          </a:stretch>
        </p:blipFill>
        <p:spPr>
          <a:xfrm>
            <a:off x="2385332" y="2305050"/>
            <a:ext cx="7738382"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رابط كسهم مستقيم 6">
            <a:extLst>
              <a:ext uri="{FF2B5EF4-FFF2-40B4-BE49-F238E27FC236}">
                <a16:creationId xmlns:a16="http://schemas.microsoft.com/office/drawing/2014/main" id="{3AE8B336-E4BA-4A3A-B73E-5D8ADB1A895F}"/>
              </a:ext>
            </a:extLst>
          </p:cNvPr>
          <p:cNvCxnSpPr>
            <a:cxnSpLocks/>
          </p:cNvCxnSpPr>
          <p:nvPr/>
        </p:nvCxnSpPr>
        <p:spPr>
          <a:xfrm>
            <a:off x="3744686" y="707571"/>
            <a:ext cx="291286" cy="54094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مستطيل 5">
            <a:extLst>
              <a:ext uri="{FF2B5EF4-FFF2-40B4-BE49-F238E27FC236}">
                <a16:creationId xmlns:a16="http://schemas.microsoft.com/office/drawing/2014/main" id="{136F7A46-A732-4AF6-A67D-0591990EC7DF}"/>
              </a:ext>
            </a:extLst>
          </p:cNvPr>
          <p:cNvSpPr/>
          <p:nvPr/>
        </p:nvSpPr>
        <p:spPr>
          <a:xfrm>
            <a:off x="2743200" y="470996"/>
            <a:ext cx="5725886" cy="140510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accent6">
                    <a:lumMod val="50000"/>
                  </a:schemeClr>
                </a:solidFill>
              </a:rPr>
              <a:t>الارتفاع 3,24سم، النمط زاوية قطرية مخدوشة </a:t>
            </a:r>
            <a:r>
              <a:rPr lang="en-US" sz="2800" b="1" dirty="0">
                <a:solidFill>
                  <a:schemeClr val="accent6">
                    <a:lumMod val="50000"/>
                  </a:schemeClr>
                </a:solidFill>
              </a:rPr>
              <a:t> Diagonal Corner </a:t>
            </a:r>
            <a:r>
              <a:rPr lang="ar-EG" sz="2800" b="1" dirty="0">
                <a:solidFill>
                  <a:schemeClr val="accent6">
                    <a:lumMod val="50000"/>
                  </a:schemeClr>
                </a:solidFill>
              </a:rPr>
              <a:t>التفاف النص: مربـع</a:t>
            </a:r>
          </a:p>
        </p:txBody>
      </p:sp>
    </p:spTree>
    <p:extLst>
      <p:ext uri="{BB962C8B-B14F-4D97-AF65-F5344CB8AC3E}">
        <p14:creationId xmlns:p14="http://schemas.microsoft.com/office/powerpoint/2010/main" val="15111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لإضافة صورة من جهاز الحاسب الخاص بك: </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1754326"/>
          </a:xfrm>
          <a:prstGeom prst="rect">
            <a:avLst/>
          </a:prstGeom>
          <a:noFill/>
        </p:spPr>
        <p:txBody>
          <a:bodyPr wrap="square">
            <a:spAutoFit/>
          </a:bodyPr>
          <a:lstStyle/>
          <a:p>
            <a:pPr marL="571500" indent="-571500">
              <a:buFont typeface="Wingdings" panose="05000000000000000000" pitchFamily="2" charset="2"/>
              <a:buChar char="Ø"/>
            </a:pPr>
            <a:r>
              <a:rPr lang="ar-EG" sz="3600" b="1" dirty="0"/>
              <a:t>2- ستظهر نافذة إدراج صورة </a:t>
            </a:r>
            <a:r>
              <a:rPr lang="en-US" sz="3600" b="1" dirty="0"/>
              <a:t>Picture  Insert </a:t>
            </a:r>
            <a:r>
              <a:rPr lang="ar-EG" sz="3600" b="1" dirty="0"/>
              <a:t>اضغط فوق الصورة التي تريده </a:t>
            </a:r>
            <a:endParaRPr lang="ar-EG" sz="3600" b="1" dirty="0">
              <a:solidFill>
                <a:srgbClr val="C00000"/>
              </a:solidFill>
            </a:endParaRPr>
          </a:p>
        </p:txBody>
      </p:sp>
      <p:pic>
        <p:nvPicPr>
          <p:cNvPr id="3" name="صورة 2">
            <a:extLst>
              <a:ext uri="{FF2B5EF4-FFF2-40B4-BE49-F238E27FC236}">
                <a16:creationId xmlns:a16="http://schemas.microsoft.com/office/drawing/2014/main" id="{8FB770D0-080B-4066-9CAA-E63B33B8062A}"/>
              </a:ext>
            </a:extLst>
          </p:cNvPr>
          <p:cNvPicPr>
            <a:picLocks noChangeAspect="1"/>
          </p:cNvPicPr>
          <p:nvPr/>
        </p:nvPicPr>
        <p:blipFill>
          <a:blip r:embed="rId2"/>
          <a:stretch>
            <a:fillRect/>
          </a:stretch>
        </p:blipFill>
        <p:spPr>
          <a:xfrm>
            <a:off x="1666579" y="2919412"/>
            <a:ext cx="5466965" cy="2258553"/>
          </a:xfrm>
          <a:prstGeom prst="rect">
            <a:avLst/>
          </a:prstGeom>
        </p:spPr>
      </p:pic>
    </p:spTree>
    <p:extLst>
      <p:ext uri="{BB962C8B-B14F-4D97-AF65-F5344CB8AC3E}">
        <p14:creationId xmlns:p14="http://schemas.microsoft.com/office/powerpoint/2010/main" val="39739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لإضافة صورة من جهاز الحاسب الخاص بك: </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646331"/>
          </a:xfrm>
          <a:prstGeom prst="rect">
            <a:avLst/>
          </a:prstGeom>
          <a:noFill/>
        </p:spPr>
        <p:txBody>
          <a:bodyPr wrap="square">
            <a:spAutoFit/>
          </a:bodyPr>
          <a:lstStyle/>
          <a:p>
            <a:pPr marL="571500" indent="-571500">
              <a:buFont typeface="Wingdings" panose="05000000000000000000" pitchFamily="2" charset="2"/>
              <a:buChar char="Ø"/>
            </a:pPr>
            <a:r>
              <a:rPr lang="ar-EG" sz="3600" b="1" dirty="0"/>
              <a:t>3- واضغط إدراج </a:t>
            </a:r>
            <a:r>
              <a:rPr lang="en-US" sz="3600" b="1" dirty="0"/>
              <a:t>Insert</a:t>
            </a:r>
            <a:endParaRPr lang="ar-EG" sz="3600" b="1" dirty="0">
              <a:solidFill>
                <a:srgbClr val="C00000"/>
              </a:solidFill>
            </a:endParaRPr>
          </a:p>
        </p:txBody>
      </p:sp>
      <p:pic>
        <p:nvPicPr>
          <p:cNvPr id="4" name="صورة 3">
            <a:extLst>
              <a:ext uri="{FF2B5EF4-FFF2-40B4-BE49-F238E27FC236}">
                <a16:creationId xmlns:a16="http://schemas.microsoft.com/office/drawing/2014/main" id="{743727FA-8FF3-42F8-93D7-F17B704D63F6}"/>
              </a:ext>
            </a:extLst>
          </p:cNvPr>
          <p:cNvPicPr>
            <a:picLocks noChangeAspect="1"/>
          </p:cNvPicPr>
          <p:nvPr/>
        </p:nvPicPr>
        <p:blipFill>
          <a:blip r:embed="rId2"/>
          <a:stretch>
            <a:fillRect/>
          </a:stretch>
        </p:blipFill>
        <p:spPr>
          <a:xfrm>
            <a:off x="1552296" y="2967037"/>
            <a:ext cx="5743854" cy="2210928"/>
          </a:xfrm>
          <a:prstGeom prst="rect">
            <a:avLst/>
          </a:prstGeom>
        </p:spPr>
      </p:pic>
    </p:spTree>
    <p:extLst>
      <p:ext uri="{BB962C8B-B14F-4D97-AF65-F5344CB8AC3E}">
        <p14:creationId xmlns:p14="http://schemas.microsoft.com/office/powerpoint/2010/main" val="427963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لإضافة صورة من جهاز الحاسب الخاص بك: </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646331"/>
          </a:xfrm>
          <a:prstGeom prst="rect">
            <a:avLst/>
          </a:prstGeom>
          <a:noFill/>
        </p:spPr>
        <p:txBody>
          <a:bodyPr wrap="square">
            <a:spAutoFit/>
          </a:bodyPr>
          <a:lstStyle/>
          <a:p>
            <a:pPr marL="571500" indent="-571500">
              <a:buFont typeface="Wingdings" panose="05000000000000000000" pitchFamily="2" charset="2"/>
              <a:buChar char="Ø"/>
            </a:pPr>
            <a:r>
              <a:rPr lang="ar-EG" sz="3600" b="1" dirty="0"/>
              <a:t>4-</a:t>
            </a:r>
            <a:r>
              <a:rPr lang="ar-EG" sz="3600" dirty="0"/>
              <a:t>سيتم إدراج الصورة في مستندك</a:t>
            </a:r>
            <a:endParaRPr lang="ar-EG" sz="3600" b="1" dirty="0">
              <a:solidFill>
                <a:srgbClr val="C00000"/>
              </a:solidFill>
            </a:endParaRPr>
          </a:p>
        </p:txBody>
      </p:sp>
      <p:pic>
        <p:nvPicPr>
          <p:cNvPr id="3" name="صورة 2">
            <a:extLst>
              <a:ext uri="{FF2B5EF4-FFF2-40B4-BE49-F238E27FC236}">
                <a16:creationId xmlns:a16="http://schemas.microsoft.com/office/drawing/2014/main" id="{07F850EF-B130-405C-9D6A-C5F6D67CAF7E}"/>
              </a:ext>
            </a:extLst>
          </p:cNvPr>
          <p:cNvPicPr>
            <a:picLocks noChangeAspect="1"/>
          </p:cNvPicPr>
          <p:nvPr/>
        </p:nvPicPr>
        <p:blipFill>
          <a:blip r:embed="rId2"/>
          <a:stretch>
            <a:fillRect/>
          </a:stretch>
        </p:blipFill>
        <p:spPr>
          <a:xfrm>
            <a:off x="1188583" y="2326366"/>
            <a:ext cx="6762750" cy="3782329"/>
          </a:xfrm>
          <a:prstGeom prst="rect">
            <a:avLst/>
          </a:prstGeom>
        </p:spPr>
      </p:pic>
    </p:spTree>
    <p:extLst>
      <p:ext uri="{BB962C8B-B14F-4D97-AF65-F5344CB8AC3E}">
        <p14:creationId xmlns:p14="http://schemas.microsoft.com/office/powerpoint/2010/main" val="418001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0732A01-8064-4669-8162-7566490F9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094" y="1894114"/>
            <a:ext cx="5585583" cy="2451682"/>
          </a:xfrm>
          <a:prstGeom prst="rect">
            <a:avLst/>
          </a:prstGeom>
        </p:spPr>
      </p:pic>
      <p:sp>
        <p:nvSpPr>
          <p:cNvPr id="3" name="مربع نص 2">
            <a:extLst>
              <a:ext uri="{FF2B5EF4-FFF2-40B4-BE49-F238E27FC236}">
                <a16:creationId xmlns:a16="http://schemas.microsoft.com/office/drawing/2014/main" id="{EB343790-E517-46E2-B199-DAC928B3C176}"/>
              </a:ext>
            </a:extLst>
          </p:cNvPr>
          <p:cNvSpPr txBox="1"/>
          <p:nvPr/>
        </p:nvSpPr>
        <p:spPr>
          <a:xfrm>
            <a:off x="4593771" y="2778644"/>
            <a:ext cx="3374571" cy="707886"/>
          </a:xfrm>
          <a:prstGeom prst="rect">
            <a:avLst/>
          </a:prstGeom>
          <a:noFill/>
        </p:spPr>
        <p:txBody>
          <a:bodyPr wrap="square">
            <a:spAutoFit/>
          </a:bodyPr>
          <a:lstStyle/>
          <a:p>
            <a:r>
              <a:rPr lang="ar-EG" sz="4000" b="1" dirty="0"/>
              <a:t>تنسيق صورة</a:t>
            </a:r>
          </a:p>
        </p:txBody>
      </p:sp>
    </p:spTree>
    <p:extLst>
      <p:ext uri="{BB962C8B-B14F-4D97-AF65-F5344CB8AC3E}">
        <p14:creationId xmlns:p14="http://schemas.microsoft.com/office/powerpoint/2010/main" val="352274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chemeClr val="accent6">
              <a:lumMod val="20000"/>
              <a:lumOff val="80000"/>
            </a:schemeClr>
          </a:solidFill>
        </p:spPr>
        <p:txBody>
          <a:bodyPr wrap="square">
            <a:spAutoFit/>
          </a:bodyPr>
          <a:lstStyle/>
          <a:p>
            <a:r>
              <a:rPr lang="ar-EG" sz="4000" b="1" dirty="0"/>
              <a:t>لتعديل الصورة:</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646331"/>
          </a:xfrm>
          <a:prstGeom prst="rect">
            <a:avLst/>
          </a:prstGeom>
          <a:noFill/>
        </p:spPr>
        <p:txBody>
          <a:bodyPr wrap="square">
            <a:spAutoFit/>
          </a:bodyPr>
          <a:lstStyle/>
          <a:p>
            <a:pPr marL="571500" indent="-571500">
              <a:buFont typeface="Wingdings" panose="05000000000000000000" pitchFamily="2" charset="2"/>
              <a:buChar char="Ø"/>
            </a:pPr>
            <a:r>
              <a:rPr lang="ar-EG" sz="3600" b="1" dirty="0">
                <a:solidFill>
                  <a:schemeClr val="accent6">
                    <a:lumMod val="75000"/>
                  </a:schemeClr>
                </a:solidFill>
              </a:rPr>
              <a:t>1-اختر الصورة في المستند</a:t>
            </a:r>
          </a:p>
        </p:txBody>
      </p:sp>
      <p:pic>
        <p:nvPicPr>
          <p:cNvPr id="4" name="صورة 3">
            <a:extLst>
              <a:ext uri="{FF2B5EF4-FFF2-40B4-BE49-F238E27FC236}">
                <a16:creationId xmlns:a16="http://schemas.microsoft.com/office/drawing/2014/main" id="{430AB3D9-C37D-4F37-A220-030E1B98DFBD}"/>
              </a:ext>
            </a:extLst>
          </p:cNvPr>
          <p:cNvPicPr>
            <a:picLocks noChangeAspect="1"/>
          </p:cNvPicPr>
          <p:nvPr/>
        </p:nvPicPr>
        <p:blipFill>
          <a:blip r:embed="rId2"/>
          <a:stretch>
            <a:fillRect/>
          </a:stretch>
        </p:blipFill>
        <p:spPr>
          <a:xfrm>
            <a:off x="1027341" y="1598704"/>
            <a:ext cx="4324350" cy="4743450"/>
          </a:xfrm>
          <a:prstGeom prst="rect">
            <a:avLst/>
          </a:prstGeom>
        </p:spPr>
      </p:pic>
    </p:spTree>
    <p:extLst>
      <p:ext uri="{BB962C8B-B14F-4D97-AF65-F5344CB8AC3E}">
        <p14:creationId xmlns:p14="http://schemas.microsoft.com/office/powerpoint/2010/main" val="16601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878</Words>
  <Application>Microsoft Office PowerPoint</Application>
  <PresentationFormat>شاشة عريضة</PresentationFormat>
  <Paragraphs>88</Paragraphs>
  <Slides>43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43</vt:i4>
      </vt:variant>
    </vt:vector>
  </HeadingPairs>
  <TitlesOfParts>
    <vt:vector size="48"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9</cp:revision>
  <dcterms:created xsi:type="dcterms:W3CDTF">2021-08-05T11:56:47Z</dcterms:created>
  <dcterms:modified xsi:type="dcterms:W3CDTF">2021-08-07T13:58:09Z</dcterms:modified>
</cp:coreProperties>
</file>