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35"/>
  </p:notesMasterIdLst>
  <p:sldIdLst>
    <p:sldId id="527" r:id="rId2"/>
    <p:sldId id="528" r:id="rId3"/>
    <p:sldId id="401" r:id="rId4"/>
    <p:sldId id="402" r:id="rId5"/>
    <p:sldId id="403" r:id="rId6"/>
    <p:sldId id="465" r:id="rId7"/>
    <p:sldId id="526" r:id="rId8"/>
    <p:sldId id="464" r:id="rId9"/>
    <p:sldId id="463" r:id="rId10"/>
    <p:sldId id="466" r:id="rId11"/>
    <p:sldId id="467" r:id="rId12"/>
    <p:sldId id="407" r:id="rId13"/>
    <p:sldId id="473" r:id="rId14"/>
    <p:sldId id="472" r:id="rId15"/>
    <p:sldId id="474" r:id="rId16"/>
    <p:sldId id="514" r:id="rId17"/>
    <p:sldId id="468" r:id="rId18"/>
    <p:sldId id="469" r:id="rId19"/>
    <p:sldId id="475" r:id="rId20"/>
    <p:sldId id="529" r:id="rId21"/>
    <p:sldId id="476" r:id="rId22"/>
    <p:sldId id="478" r:id="rId23"/>
    <p:sldId id="477" r:id="rId24"/>
    <p:sldId id="256" r:id="rId25"/>
    <p:sldId id="484" r:id="rId26"/>
    <p:sldId id="483" r:id="rId27"/>
    <p:sldId id="482" r:id="rId28"/>
    <p:sldId id="530" r:id="rId29"/>
    <p:sldId id="257" r:id="rId30"/>
    <p:sldId id="515" r:id="rId31"/>
    <p:sldId id="485" r:id="rId32"/>
    <p:sldId id="487" r:id="rId33"/>
    <p:sldId id="486" r:id="rId34"/>
  </p:sldIdLst>
  <p:sldSz cx="9144000" cy="6858000" type="screen4x3"/>
  <p:notesSz cx="6858000" cy="9144000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2A1500"/>
    <a:srgbClr val="FFFFCC"/>
    <a:srgbClr val="FFCCFF"/>
    <a:srgbClr val="99FF33"/>
    <a:srgbClr val="9900FF"/>
    <a:srgbClr val="FF3399"/>
    <a:srgbClr val="FF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87632" autoAdjust="0"/>
    <p:restoredTop sz="94660"/>
  </p:normalViewPr>
  <p:slideViewPr>
    <p:cSldViewPr>
      <p:cViewPr varScale="1">
        <p:scale>
          <a:sx n="39" d="100"/>
          <a:sy n="39" d="100"/>
        </p:scale>
        <p:origin x="-108" y="-7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672732A-F34C-4204-A0DD-9D21BA06574D}" type="datetimeFigureOut">
              <a:rPr lang="ar-SA"/>
              <a:pPr>
                <a:defRPr/>
              </a:pPr>
              <a:t>24/12/1438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ar-SA" noProof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noProof="0" smtClean="0"/>
              <a:t>انقر لتحرير أنماط النص الرئيسي</a:t>
            </a:r>
          </a:p>
          <a:p>
            <a:pPr lvl="1"/>
            <a:r>
              <a:rPr lang="ar-SA" noProof="0" smtClean="0"/>
              <a:t>المستوى الثاني</a:t>
            </a:r>
          </a:p>
          <a:p>
            <a:pPr lvl="2"/>
            <a:r>
              <a:rPr lang="ar-SA" noProof="0" smtClean="0"/>
              <a:t>المستوى الثالث</a:t>
            </a:r>
          </a:p>
          <a:p>
            <a:pPr lvl="3"/>
            <a:r>
              <a:rPr lang="ar-SA" noProof="0" smtClean="0"/>
              <a:t>المستوى الرابع</a:t>
            </a:r>
          </a:p>
          <a:p>
            <a:pPr lvl="4"/>
            <a:r>
              <a:rPr lang="ar-SA" noProof="0" smtClean="0"/>
              <a:t>المستوى الخامس</a:t>
            </a:r>
            <a:endParaRPr lang="ar-SA" noProof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474EAA2-3C97-4A35-841F-F1360E3CEB63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2.wav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2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3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4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5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6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7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8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9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0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p0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56127">
            <a:off x="152400" y="4114800"/>
            <a:ext cx="200025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 descr="p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971019">
            <a:off x="1676400" y="5638800"/>
            <a:ext cx="77152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p00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67600" y="5503863"/>
            <a:ext cx="1676400" cy="135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p00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226695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b="1"/>
            </a:lvl1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1E524A-686D-46D6-8299-D22D5A3A92DE}" type="datetimeFigureOut">
              <a:rPr lang="ar-SA"/>
              <a:pPr>
                <a:defRPr/>
              </a:pPr>
              <a:t>24/12/1438</a:t>
            </a:fld>
            <a:endParaRPr lang="ar-SA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D37D4-B65B-4BFA-84E5-50AA81D09648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 spd="med">
    <p:zoom dir="in"/>
    <p:sndAc>
      <p:stSnd>
        <p:snd r:embed="rId1" name="cached_gemvanishes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385295-B71A-40CC-A13F-D794AF2D0D6A}" type="datetimeFigureOut">
              <a:rPr lang="ar-SA"/>
              <a:pPr>
                <a:defRPr/>
              </a:pPr>
              <a:t>24/12/1438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47890B-1AC0-4BB0-82C6-F665D86D2DB9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 spd="med">
    <p:zoom dir="in"/>
    <p:sndAc>
      <p:stSnd>
        <p:snd r:embed="rId1" name="cached_gemvanishes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834F50-E83B-4245-9C5D-9AE2B3C5D034}" type="datetimeFigureOut">
              <a:rPr lang="ar-SA"/>
              <a:pPr>
                <a:defRPr/>
              </a:pPr>
              <a:t>24/12/1438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549B6-EE0F-4A9E-B780-F00664ED9030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 spd="med">
    <p:zoom dir="in"/>
    <p:sndAc>
      <p:stSnd>
        <p:snd r:embed="rId1" name="cached_gemvanish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C2F28-421F-4B71-A979-D9427F8ACE75}" type="datetimeFigureOut">
              <a:rPr lang="ar-SA"/>
              <a:pPr>
                <a:defRPr/>
              </a:pPr>
              <a:t>24/12/1438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C25ADE-BFA4-44A0-891F-804231BCA579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 spd="med">
    <p:zoom dir="in"/>
    <p:sndAc>
      <p:stSnd>
        <p:snd r:embed="rId1" name="cached_gemvanishes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54F963-1025-4539-A92F-897F2E13435F}" type="datetimeFigureOut">
              <a:rPr lang="ar-SA"/>
              <a:pPr>
                <a:defRPr/>
              </a:pPr>
              <a:t>24/12/1438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148763-7842-4247-95BB-11BE34698D12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 spd="med">
    <p:zoom dir="in"/>
    <p:sndAc>
      <p:stSnd>
        <p:snd r:embed="rId1" name="cached_gemvanish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24D75D-F09B-421E-956B-92E6C6AE1564}" type="datetimeFigureOut">
              <a:rPr lang="ar-SA"/>
              <a:pPr>
                <a:defRPr/>
              </a:pPr>
              <a:t>24/12/1438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990DB-8D13-439E-9F3C-A5562C211ED6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 spd="med">
    <p:zoom dir="in"/>
    <p:sndAc>
      <p:stSnd>
        <p:snd r:embed="rId1" name="cached_gemvanishes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70EC8-24FD-485A-A1B5-659FBD5927A1}" type="datetimeFigureOut">
              <a:rPr lang="ar-SA"/>
              <a:pPr>
                <a:defRPr/>
              </a:pPr>
              <a:t>24/12/1438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B25724-21E7-412F-A227-C1F8B09F6F35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 spd="med">
    <p:zoom dir="in"/>
    <p:sndAc>
      <p:stSnd>
        <p:snd r:embed="rId1" name="cached_gemvanishes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B676DD-B280-401A-8774-2DD381096D60}" type="datetimeFigureOut">
              <a:rPr lang="ar-SA"/>
              <a:pPr>
                <a:defRPr/>
              </a:pPr>
              <a:t>24/12/1438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7EF42-9FD7-4E5C-8C83-B0B536F998E2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 spd="med">
    <p:zoom dir="in"/>
    <p:sndAc>
      <p:stSnd>
        <p:snd r:embed="rId1" name="cached_gemvanishes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A5B0B-546B-440D-A781-E60F07D2C321}" type="datetimeFigureOut">
              <a:rPr lang="ar-SA"/>
              <a:pPr>
                <a:defRPr/>
              </a:pPr>
              <a:t>24/12/1438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8F3B60-5F62-4B13-BC30-6F6DAD1F4163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 spd="med">
    <p:zoom dir="in"/>
    <p:sndAc>
      <p:stSnd>
        <p:snd r:embed="rId1" name="cached_gemvanishes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304832-4874-4EE2-822F-F84942E83209}" type="datetimeFigureOut">
              <a:rPr lang="ar-SA"/>
              <a:pPr>
                <a:defRPr/>
              </a:pPr>
              <a:t>24/12/1438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46ED8-361A-4ADF-B8DF-805165FE4BE8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 spd="med">
    <p:zoom dir="in"/>
    <p:sndAc>
      <p:stSnd>
        <p:snd r:embed="rId1" name="cached_gemvanishes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ar-SA" noProof="0" smtClean="0"/>
              <a:t>انقر فوق الرمز لإضافة صورة</a:t>
            </a:r>
            <a:endParaRPr lang="ar-SA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EEBEE-BD44-4BAB-ADDB-FE4DD638DAE4}" type="datetimeFigureOut">
              <a:rPr lang="ar-SA"/>
              <a:pPr>
                <a:defRPr/>
              </a:pPr>
              <a:t>24/12/1438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BBEED-7C13-49B4-89AC-E35CEC32DF0B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 spd="med">
    <p:zoom dir="in"/>
    <p:sndAc>
      <p:stSnd>
        <p:snd r:embed="rId1" name="cached_gemvanish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p00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28600" y="228600"/>
            <a:ext cx="6731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8" descr="p008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rot="-1978164">
            <a:off x="228600" y="5257800"/>
            <a:ext cx="121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7" descr="p006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3126933">
            <a:off x="7162007" y="5182394"/>
            <a:ext cx="1676400" cy="135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نمط العنوان الرئيسي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B310B388-2F7A-4F05-97E3-FC7A3EC9E0D0}" type="datetimeFigureOut">
              <a:rPr lang="ar-SA"/>
              <a:pPr>
                <a:defRPr/>
              </a:pPr>
              <a:t>24/12/1438</a:t>
            </a:fld>
            <a:endParaRPr lang="ar-SA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86000" y="6553200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A2FE3591-0A45-47CE-B4E2-FF82D77FAA24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</p:sldLayoutIdLst>
  <p:transition spd="med">
    <p:zoom dir="in"/>
    <p:sndAc>
      <p:stSnd>
        <p:snd r:embed="rId13" name="cached_gemvanishes.wav"/>
      </p:stSnd>
    </p:sndAc>
  </p:transition>
  <p:txStyles>
    <p:titleStyle>
      <a:lvl1pPr algn="ctr" rtl="1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+mj-lt"/>
          <a:ea typeface="+mj-ea"/>
          <a:cs typeface="Arial" pitchFamily="34" charset="0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Handscript SF" pitchFamily="2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Handscript SF" pitchFamily="2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Handscript SF" pitchFamily="2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Handscript SF" pitchFamily="2" charset="0"/>
          <a:cs typeface="Arial" pitchFamily="34" charset="0"/>
        </a:defRPr>
      </a:lvl5pPr>
      <a:lvl6pPr marL="457200" algn="ctr" rtl="1" eaLnBrk="1" fontAlgn="base" hangingPunct="1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Handscript SF" pitchFamily="2" charset="0"/>
        </a:defRPr>
      </a:lvl6pPr>
      <a:lvl7pPr marL="914400" algn="ctr" rtl="1" eaLnBrk="1" fontAlgn="base" hangingPunct="1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Handscript SF" pitchFamily="2" charset="0"/>
        </a:defRPr>
      </a:lvl7pPr>
      <a:lvl8pPr marL="1371600" algn="ctr" rtl="1" eaLnBrk="1" fontAlgn="base" hangingPunct="1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Handscript SF" pitchFamily="2" charset="0"/>
        </a:defRPr>
      </a:lvl8pPr>
      <a:lvl9pPr marL="1828800" algn="ctr" rtl="1" eaLnBrk="1" fontAlgn="base" hangingPunct="1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Handscript SF" pitchFamily="2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SzPct val="65000"/>
        <a:buFont typeface="Wingdings" pitchFamily="2" charset="2"/>
        <a:buChar char="v"/>
        <a:defRPr sz="40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SzPct val="65000"/>
        <a:buFont typeface="Wingdings" pitchFamily="2" charset="2"/>
        <a:buChar char="v"/>
        <a:defRPr sz="3600">
          <a:solidFill>
            <a:schemeClr val="tx1"/>
          </a:solidFill>
          <a:latin typeface="+mn-lt"/>
          <a:cs typeface="Arial" pitchFamily="34" charset="0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SzPct val="65000"/>
        <a:buFont typeface="Wingdings" pitchFamily="2" charset="2"/>
        <a:buChar char="v"/>
        <a:defRPr sz="3200">
          <a:solidFill>
            <a:schemeClr val="tx1"/>
          </a:solidFill>
          <a:latin typeface="+mn-lt"/>
          <a:cs typeface="Arial" pitchFamily="34" charset="0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SzPct val="65000"/>
        <a:buFont typeface="Wingdings" pitchFamily="2" charset="2"/>
        <a:buChar char="v"/>
        <a:defRPr sz="2800">
          <a:solidFill>
            <a:schemeClr val="tx1"/>
          </a:solidFill>
          <a:latin typeface="+mn-lt"/>
          <a:cs typeface="Arial" pitchFamily="34" charset="0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SzPct val="65000"/>
        <a:buFont typeface="Wingdings" pitchFamily="2" charset="2"/>
        <a:buChar char="v"/>
        <a:defRPr sz="2800">
          <a:solidFill>
            <a:schemeClr val="tx1"/>
          </a:solidFill>
          <a:latin typeface="+mn-lt"/>
          <a:cs typeface="Arial" pitchFamily="34" charset="0"/>
        </a:defRPr>
      </a:lvl5pPr>
      <a:lvl6pPr marL="2514600" indent="-228600" algn="r" rtl="1" eaLnBrk="1" fontAlgn="base" hangingPunct="1">
        <a:spcBef>
          <a:spcPct val="20000"/>
        </a:spcBef>
        <a:spcAft>
          <a:spcPct val="0"/>
        </a:spcAft>
        <a:buSzPct val="65000"/>
        <a:buFont typeface="Wingdings" pitchFamily="2" charset="2"/>
        <a:buChar char="v"/>
        <a:defRPr sz="2800">
          <a:solidFill>
            <a:schemeClr val="tx1"/>
          </a:solidFill>
          <a:latin typeface="+mn-lt"/>
        </a:defRPr>
      </a:lvl6pPr>
      <a:lvl7pPr marL="2971800" indent="-228600" algn="r" rtl="1" eaLnBrk="1" fontAlgn="base" hangingPunct="1">
        <a:spcBef>
          <a:spcPct val="20000"/>
        </a:spcBef>
        <a:spcAft>
          <a:spcPct val="0"/>
        </a:spcAft>
        <a:buSzPct val="65000"/>
        <a:buFont typeface="Wingdings" pitchFamily="2" charset="2"/>
        <a:buChar char="v"/>
        <a:defRPr sz="2800">
          <a:solidFill>
            <a:schemeClr val="tx1"/>
          </a:solidFill>
          <a:latin typeface="+mn-lt"/>
        </a:defRPr>
      </a:lvl7pPr>
      <a:lvl8pPr marL="3429000" indent="-228600" algn="r" rtl="1" eaLnBrk="1" fontAlgn="base" hangingPunct="1">
        <a:spcBef>
          <a:spcPct val="20000"/>
        </a:spcBef>
        <a:spcAft>
          <a:spcPct val="0"/>
        </a:spcAft>
        <a:buSzPct val="65000"/>
        <a:buFont typeface="Wingdings" pitchFamily="2" charset="2"/>
        <a:buChar char="v"/>
        <a:defRPr sz="2800">
          <a:solidFill>
            <a:schemeClr val="tx1"/>
          </a:solidFill>
          <a:latin typeface="+mn-lt"/>
        </a:defRPr>
      </a:lvl8pPr>
      <a:lvl9pPr marL="3886200" indent="-228600" algn="r" rtl="1" eaLnBrk="1" fontAlgn="base" hangingPunct="1">
        <a:spcBef>
          <a:spcPct val="20000"/>
        </a:spcBef>
        <a:spcAft>
          <a:spcPct val="0"/>
        </a:spcAft>
        <a:buSzPct val="65000"/>
        <a:buFont typeface="Wingdings" pitchFamily="2" charset="2"/>
        <a:buChar char="v"/>
        <a:defRPr sz="2800">
          <a:solidFill>
            <a:schemeClr val="tx1"/>
          </a:solidFill>
          <a:latin typeface="+mn-lt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wmf"/><Relationship Id="rId5" Type="http://schemas.openxmlformats.org/officeDocument/2006/relationships/audio" Target="../media/audio15.wav"/><Relationship Id="rId4" Type="http://schemas.openxmlformats.org/officeDocument/2006/relationships/audio" Target="../media/audio14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2.wmf"/><Relationship Id="rId4" Type="http://schemas.openxmlformats.org/officeDocument/2006/relationships/audio" Target="../media/audio5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wmf"/><Relationship Id="rId4" Type="http://schemas.openxmlformats.org/officeDocument/2006/relationships/audio" Target="../media/audio53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8.wav"/><Relationship Id="rId3" Type="http://schemas.openxmlformats.org/officeDocument/2006/relationships/audio" Target="../media/audio54.wav"/><Relationship Id="rId7" Type="http://schemas.openxmlformats.org/officeDocument/2006/relationships/audio" Target="../media/audio5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6.wav"/><Relationship Id="rId5" Type="http://schemas.openxmlformats.org/officeDocument/2006/relationships/audio" Target="../media/audio27.wav"/><Relationship Id="rId4" Type="http://schemas.openxmlformats.org/officeDocument/2006/relationships/audio" Target="../media/audio55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audio" Target="../media/audio60.wav"/><Relationship Id="rId4" Type="http://schemas.openxmlformats.org/officeDocument/2006/relationships/audio" Target="../media/audio59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audio" Target="../media/audio62.wav"/><Relationship Id="rId4" Type="http://schemas.openxmlformats.org/officeDocument/2006/relationships/audio" Target="../media/audio6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4.wav"/><Relationship Id="rId7" Type="http://schemas.openxmlformats.org/officeDocument/2006/relationships/audio" Target="../media/audio6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5.wav"/><Relationship Id="rId5" Type="http://schemas.openxmlformats.org/officeDocument/2006/relationships/audio" Target="../media/audio64.wav"/><Relationship Id="rId4" Type="http://schemas.openxmlformats.org/officeDocument/2006/relationships/audio" Target="../media/audio63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6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audio" Target="../media/audio68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6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audio" Target="../media/audio71.wav"/><Relationship Id="rId4" Type="http://schemas.openxmlformats.org/officeDocument/2006/relationships/audio" Target="../media/audio70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7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73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77.wav"/><Relationship Id="rId3" Type="http://schemas.openxmlformats.org/officeDocument/2006/relationships/audio" Target="../media/audio54.wav"/><Relationship Id="rId7" Type="http://schemas.openxmlformats.org/officeDocument/2006/relationships/audio" Target="../media/audio7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5.wav"/><Relationship Id="rId11" Type="http://schemas.openxmlformats.org/officeDocument/2006/relationships/image" Target="../media/image20.png"/><Relationship Id="rId5" Type="http://schemas.openxmlformats.org/officeDocument/2006/relationships/audio" Target="../media/audio27.wav"/><Relationship Id="rId10" Type="http://schemas.openxmlformats.org/officeDocument/2006/relationships/image" Target="../media/image19.wmf"/><Relationship Id="rId4" Type="http://schemas.openxmlformats.org/officeDocument/2006/relationships/audio" Target="../media/audio74.wav"/><Relationship Id="rId9" Type="http://schemas.openxmlformats.org/officeDocument/2006/relationships/audio" Target="../media/audio78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audio" Target="../media/audio16.wav"/><Relationship Id="rId7" Type="http://schemas.openxmlformats.org/officeDocument/2006/relationships/image" Target="../media/image9.wm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9.wav"/><Relationship Id="rId5" Type="http://schemas.openxmlformats.org/officeDocument/2006/relationships/audio" Target="../media/audio18.wav"/><Relationship Id="rId4" Type="http://schemas.openxmlformats.org/officeDocument/2006/relationships/audio" Target="../media/audio17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69.wav"/><Relationship Id="rId7" Type="http://schemas.openxmlformats.org/officeDocument/2006/relationships/image" Target="../media/image18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0.wav"/><Relationship Id="rId5" Type="http://schemas.openxmlformats.org/officeDocument/2006/relationships/audio" Target="../media/audio24.wav"/><Relationship Id="rId4" Type="http://schemas.openxmlformats.org/officeDocument/2006/relationships/audio" Target="../media/audio79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7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wmf"/><Relationship Id="rId4" Type="http://schemas.openxmlformats.org/officeDocument/2006/relationships/audio" Target="../media/audio81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audio" Target="../media/audio76.wav"/><Relationship Id="rId7" Type="http://schemas.openxmlformats.org/officeDocument/2006/relationships/audio" Target="../media/audio85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4.wav"/><Relationship Id="rId5" Type="http://schemas.openxmlformats.org/officeDocument/2006/relationships/audio" Target="../media/audio83.wav"/><Relationship Id="rId4" Type="http://schemas.openxmlformats.org/officeDocument/2006/relationships/audio" Target="../media/audio8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76.wav"/><Relationship Id="rId7" Type="http://schemas.openxmlformats.org/officeDocument/2006/relationships/image" Target="../media/image19.wm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8.wav"/><Relationship Id="rId5" Type="http://schemas.openxmlformats.org/officeDocument/2006/relationships/audio" Target="../media/audio87.wav"/><Relationship Id="rId4" Type="http://schemas.openxmlformats.org/officeDocument/2006/relationships/audio" Target="../media/audio86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audio" Target="../media/audio24.wav"/><Relationship Id="rId7" Type="http://schemas.openxmlformats.org/officeDocument/2006/relationships/audio" Target="../media/audio9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91.wav"/><Relationship Id="rId5" Type="http://schemas.openxmlformats.org/officeDocument/2006/relationships/audio" Target="../media/audio90.wav"/><Relationship Id="rId4" Type="http://schemas.openxmlformats.org/officeDocument/2006/relationships/audio" Target="../media/audio89.wav"/><Relationship Id="rId9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9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wmf"/><Relationship Id="rId4" Type="http://schemas.openxmlformats.org/officeDocument/2006/relationships/audio" Target="../media/audio94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95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wmf"/><Relationship Id="rId4" Type="http://schemas.openxmlformats.org/officeDocument/2006/relationships/audio" Target="../media/audio96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9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wmf"/><Relationship Id="rId4" Type="http://schemas.openxmlformats.org/officeDocument/2006/relationships/audio" Target="../media/audio98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69.wav"/><Relationship Id="rId7" Type="http://schemas.openxmlformats.org/officeDocument/2006/relationships/image" Target="../media/image18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99.wav"/><Relationship Id="rId5" Type="http://schemas.openxmlformats.org/officeDocument/2006/relationships/audio" Target="../media/audio24.wav"/><Relationship Id="rId4" Type="http://schemas.openxmlformats.org/officeDocument/2006/relationships/audio" Target="../media/audio70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5.wav"/><Relationship Id="rId3" Type="http://schemas.openxmlformats.org/officeDocument/2006/relationships/audio" Target="../media/audio100.wav"/><Relationship Id="rId7" Type="http://schemas.openxmlformats.org/officeDocument/2006/relationships/audio" Target="../media/audio104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3.wav"/><Relationship Id="rId5" Type="http://schemas.openxmlformats.org/officeDocument/2006/relationships/audio" Target="../media/audio102.wav"/><Relationship Id="rId10" Type="http://schemas.openxmlformats.org/officeDocument/2006/relationships/image" Target="../media/image23.png"/><Relationship Id="rId4" Type="http://schemas.openxmlformats.org/officeDocument/2006/relationships/audio" Target="../media/audio101.wav"/><Relationship Id="rId9" Type="http://schemas.openxmlformats.org/officeDocument/2006/relationships/audio" Target="../media/audio106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3.wav"/><Relationship Id="rId4" Type="http://schemas.openxmlformats.org/officeDocument/2006/relationships/audio" Target="../media/audio22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6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audio" Target="../media/audio107.wav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2.wav"/><Relationship Id="rId13" Type="http://schemas.openxmlformats.org/officeDocument/2006/relationships/image" Target="../media/image25.png"/><Relationship Id="rId3" Type="http://schemas.openxmlformats.org/officeDocument/2006/relationships/audio" Target="../media/audio100.wav"/><Relationship Id="rId7" Type="http://schemas.openxmlformats.org/officeDocument/2006/relationships/audio" Target="../media/audio111.wav"/><Relationship Id="rId12" Type="http://schemas.openxmlformats.org/officeDocument/2006/relationships/image" Target="../media/image23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0.wav"/><Relationship Id="rId11" Type="http://schemas.openxmlformats.org/officeDocument/2006/relationships/audio" Target="../media/audio115.wav"/><Relationship Id="rId5" Type="http://schemas.openxmlformats.org/officeDocument/2006/relationships/audio" Target="../media/audio109.wav"/><Relationship Id="rId10" Type="http://schemas.openxmlformats.org/officeDocument/2006/relationships/audio" Target="../media/audio114.wav"/><Relationship Id="rId4" Type="http://schemas.openxmlformats.org/officeDocument/2006/relationships/audio" Target="../media/audio108.wav"/><Relationship Id="rId9" Type="http://schemas.openxmlformats.org/officeDocument/2006/relationships/audio" Target="../media/audio113.wav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69.wav"/><Relationship Id="rId7" Type="http://schemas.openxmlformats.org/officeDocument/2006/relationships/image" Target="../media/image26.wm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audio" Target="../media/audio117.wav"/><Relationship Id="rId4" Type="http://schemas.openxmlformats.org/officeDocument/2006/relationships/audio" Target="../media/audio116.wav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7.wav"/><Relationship Id="rId7" Type="http://schemas.openxmlformats.org/officeDocument/2006/relationships/image" Target="../media/image27.wm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audio" Target="../media/audio119.wav"/><Relationship Id="rId4" Type="http://schemas.openxmlformats.org/officeDocument/2006/relationships/audio" Target="../media/audio118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4.wav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6.wav"/><Relationship Id="rId4" Type="http://schemas.openxmlformats.org/officeDocument/2006/relationships/audio" Target="../media/audio25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2.wav"/><Relationship Id="rId13" Type="http://schemas.openxmlformats.org/officeDocument/2006/relationships/audio" Target="../media/audio37.wav"/><Relationship Id="rId18" Type="http://schemas.openxmlformats.org/officeDocument/2006/relationships/audio" Target="../media/audio42.wav"/><Relationship Id="rId3" Type="http://schemas.openxmlformats.org/officeDocument/2006/relationships/audio" Target="../media/audio27.wav"/><Relationship Id="rId7" Type="http://schemas.openxmlformats.org/officeDocument/2006/relationships/audio" Target="../media/audio31.wav"/><Relationship Id="rId12" Type="http://schemas.openxmlformats.org/officeDocument/2006/relationships/audio" Target="../media/audio36.wav"/><Relationship Id="rId17" Type="http://schemas.openxmlformats.org/officeDocument/2006/relationships/audio" Target="../media/audio41.wav"/><Relationship Id="rId2" Type="http://schemas.openxmlformats.org/officeDocument/2006/relationships/audio" Target="../media/audio8.wav"/><Relationship Id="rId16" Type="http://schemas.openxmlformats.org/officeDocument/2006/relationships/audio" Target="../media/audio40.wav"/><Relationship Id="rId20" Type="http://schemas.openxmlformats.org/officeDocument/2006/relationships/image" Target="../media/image12.wmf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0.wav"/><Relationship Id="rId11" Type="http://schemas.openxmlformats.org/officeDocument/2006/relationships/audio" Target="../media/audio35.wav"/><Relationship Id="rId5" Type="http://schemas.openxmlformats.org/officeDocument/2006/relationships/audio" Target="../media/audio29.wav"/><Relationship Id="rId15" Type="http://schemas.openxmlformats.org/officeDocument/2006/relationships/audio" Target="../media/audio39.wav"/><Relationship Id="rId10" Type="http://schemas.openxmlformats.org/officeDocument/2006/relationships/audio" Target="../media/audio34.wav"/><Relationship Id="rId19" Type="http://schemas.openxmlformats.org/officeDocument/2006/relationships/image" Target="../media/image11.png"/><Relationship Id="rId4" Type="http://schemas.openxmlformats.org/officeDocument/2006/relationships/audio" Target="../media/audio28.wav"/><Relationship Id="rId9" Type="http://schemas.openxmlformats.org/officeDocument/2006/relationships/audio" Target="../media/audio33.wav"/><Relationship Id="rId14" Type="http://schemas.openxmlformats.org/officeDocument/2006/relationships/audio" Target="../media/audio38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2.wmf"/><Relationship Id="rId4" Type="http://schemas.openxmlformats.org/officeDocument/2006/relationships/audio" Target="../media/audio44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5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2.wmf"/><Relationship Id="rId4" Type="http://schemas.openxmlformats.org/officeDocument/2006/relationships/audio" Target="../media/audio47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wmf"/><Relationship Id="rId5" Type="http://schemas.openxmlformats.org/officeDocument/2006/relationships/image" Target="../media/image11.png"/><Relationship Id="rId4" Type="http://schemas.openxmlformats.org/officeDocument/2006/relationships/audio" Target="../media/audio4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4438" y="1500188"/>
            <a:ext cx="6715125" cy="450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ربع نص 2"/>
          <p:cNvSpPr txBox="1"/>
          <p:nvPr/>
        </p:nvSpPr>
        <p:spPr>
          <a:xfrm>
            <a:off x="3143240" y="1945179"/>
            <a:ext cx="2714644" cy="769441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b="1" dirty="0">
                <a:ln>
                  <a:solidFill>
                    <a:srgbClr val="FFFF00"/>
                  </a:solidFill>
                </a:ln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الفصل الثاني</a:t>
            </a:r>
          </a:p>
        </p:txBody>
      </p:sp>
      <p:sp>
        <p:nvSpPr>
          <p:cNvPr id="5" name="مربع نص 4"/>
          <p:cNvSpPr txBox="1"/>
          <p:nvPr/>
        </p:nvSpPr>
        <p:spPr>
          <a:xfrm>
            <a:off x="2857488" y="3411210"/>
            <a:ext cx="3429024" cy="1446550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b="1" dirty="0">
                <a:ln>
                  <a:solidFill>
                    <a:srgbClr val="FFFF00"/>
                  </a:solidFill>
                </a:ln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الإحصاء والتمثيلات البيانية</a:t>
            </a:r>
          </a:p>
        </p:txBody>
      </p:sp>
    </p:spTree>
  </p:cSld>
  <p:clrMapOvr>
    <a:masterClrMapping/>
  </p:clrMapOvr>
  <p:transition spd="med">
    <p:zoom dir="in"/>
    <p:sndAc>
      <p:stSnd>
        <p:snd r:embed="rId2" name="cached_gemvanish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cti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فصل الثان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إحصاء والتمثيلات البي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00641" y="142852"/>
            <a:ext cx="2900515" cy="1454860"/>
          </a:xfrm>
          <a:prstGeom prst="cub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مستطيل 2"/>
          <p:cNvSpPr/>
          <p:nvPr/>
        </p:nvSpPr>
        <p:spPr>
          <a:xfrm>
            <a:off x="6429388" y="772523"/>
            <a:ext cx="1857388" cy="584775"/>
          </a:xfrm>
          <a:prstGeom prst="rect">
            <a:avLst/>
          </a:prstGeom>
          <a:solidFill>
            <a:schemeClr val="bg1">
              <a:lumMod val="65000"/>
              <a:alpha val="91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200" b="1" dirty="0">
                <a:solidFill>
                  <a:srgbClr val="002060"/>
                </a:solidFill>
                <a:latin typeface="+mn-lt"/>
                <a:cs typeface="+mn-cs"/>
              </a:rPr>
              <a:t>استعد</a:t>
            </a:r>
            <a:endParaRPr lang="ar-SA" sz="3200" dirty="0">
              <a:latin typeface="+mn-lt"/>
              <a:cs typeface="+mn-cs"/>
            </a:endParaRPr>
          </a:p>
        </p:txBody>
      </p:sp>
      <p:sp>
        <p:nvSpPr>
          <p:cNvPr id="8" name="تمرير أفقي 7"/>
          <p:cNvSpPr/>
          <p:nvPr/>
        </p:nvSpPr>
        <p:spPr>
          <a:xfrm>
            <a:off x="4071934" y="1571612"/>
            <a:ext cx="4929222" cy="5214950"/>
          </a:xfrm>
          <a:prstGeom prst="horizontalScroll">
            <a:avLst>
              <a:gd name="adj" fmla="val 7865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3500000" scaled="0"/>
          </a:gradFill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" name="مستطيل 8"/>
          <p:cNvSpPr>
            <a:spLocks noChangeArrowheads="1"/>
          </p:cNvSpPr>
          <p:nvPr/>
        </p:nvSpPr>
        <p:spPr bwMode="auto">
          <a:xfrm>
            <a:off x="4429125" y="2957513"/>
            <a:ext cx="45005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ar-SA" sz="3200" dirty="0">
                <a:latin typeface="Handscript SF"/>
              </a:rPr>
              <a:t> </a:t>
            </a:r>
            <a:r>
              <a:rPr lang="ar-SA" sz="4000" b="1" dirty="0">
                <a:latin typeface="Handscript SF"/>
              </a:rPr>
              <a:t>4)ما </a:t>
            </a:r>
            <a:r>
              <a:rPr lang="ar-EG" sz="4000" b="1" dirty="0">
                <a:latin typeface="Handscript SF"/>
              </a:rPr>
              <a:t>أ</a:t>
            </a:r>
            <a:r>
              <a:rPr lang="ar-SA" sz="4000" b="1" dirty="0">
                <a:latin typeface="Handscript SF"/>
              </a:rPr>
              <a:t>قصر عمر متوقع؟</a:t>
            </a:r>
            <a:endParaRPr lang="ar-SA" sz="3200" dirty="0">
              <a:latin typeface="Handscript SF"/>
            </a:endParaRPr>
          </a:p>
        </p:txBody>
      </p:sp>
      <p:pic>
        <p:nvPicPr>
          <p:cNvPr id="22538" name="صورة 55" descr="giraffe-cartoon_clipart_image_17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071563" y="0"/>
            <a:ext cx="7072313" cy="678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7" name="جدول 56"/>
          <p:cNvGraphicFramePr>
            <a:graphicFrameLocks noGrp="1"/>
          </p:cNvGraphicFramePr>
          <p:nvPr/>
        </p:nvGraphicFramePr>
        <p:xfrm>
          <a:off x="285725" y="571500"/>
          <a:ext cx="3571900" cy="5893635"/>
        </p:xfrm>
        <a:graphic>
          <a:graphicData uri="http://schemas.openxmlformats.org/drawingml/2006/table">
            <a:tbl>
              <a:tblPr rtl="1"/>
              <a:tblGrid>
                <a:gridCol w="1953957"/>
                <a:gridCol w="1617943"/>
              </a:tblGrid>
              <a:tr h="535785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</a:tr>
              <a:tr h="535785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</a:tr>
              <a:tr h="535785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</a:tr>
              <a:tr h="535785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</a:tr>
              <a:tr h="535785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</a:tr>
              <a:tr h="535785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</a:tr>
              <a:tr h="535785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</a:tr>
              <a:tr h="535785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</a:tr>
              <a:tr h="535785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</a:tr>
              <a:tr h="535785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</a:tr>
              <a:tr h="535785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2577" name="مستطيل 57"/>
          <p:cNvSpPr>
            <a:spLocks noChangeArrowheads="1"/>
          </p:cNvSpPr>
          <p:nvPr/>
        </p:nvSpPr>
        <p:spPr bwMode="auto">
          <a:xfrm>
            <a:off x="2233613" y="571500"/>
            <a:ext cx="11953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الحيوان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2578" name="مستطيل 58"/>
          <p:cNvSpPr>
            <a:spLocks noChangeArrowheads="1"/>
          </p:cNvSpPr>
          <p:nvPr/>
        </p:nvSpPr>
        <p:spPr bwMode="auto">
          <a:xfrm>
            <a:off x="1928813" y="1143000"/>
            <a:ext cx="19288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الدب الأسود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2579" name="مستطيل 59"/>
          <p:cNvSpPr>
            <a:spLocks noChangeArrowheads="1"/>
          </p:cNvSpPr>
          <p:nvPr/>
        </p:nvSpPr>
        <p:spPr bwMode="auto">
          <a:xfrm>
            <a:off x="785813" y="1143000"/>
            <a:ext cx="6461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18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2580" name="مستطيل 60"/>
          <p:cNvSpPr>
            <a:spLocks noChangeArrowheads="1"/>
          </p:cNvSpPr>
          <p:nvPr/>
        </p:nvSpPr>
        <p:spPr bwMode="auto">
          <a:xfrm>
            <a:off x="2428875" y="1714500"/>
            <a:ext cx="9985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القط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2581" name="مستطيل 61"/>
          <p:cNvSpPr>
            <a:spLocks noChangeArrowheads="1"/>
          </p:cNvSpPr>
          <p:nvPr/>
        </p:nvSpPr>
        <p:spPr bwMode="auto">
          <a:xfrm>
            <a:off x="785813" y="1785938"/>
            <a:ext cx="6461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12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2582" name="مستطيل 62"/>
          <p:cNvSpPr>
            <a:spLocks noChangeArrowheads="1"/>
          </p:cNvSpPr>
          <p:nvPr/>
        </p:nvSpPr>
        <p:spPr bwMode="auto">
          <a:xfrm>
            <a:off x="1928813" y="2214563"/>
            <a:ext cx="19288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الشامبانزي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2583" name="مستطيل 63"/>
          <p:cNvSpPr>
            <a:spLocks noChangeArrowheads="1"/>
          </p:cNvSpPr>
          <p:nvPr/>
        </p:nvSpPr>
        <p:spPr bwMode="auto">
          <a:xfrm>
            <a:off x="857250" y="2214563"/>
            <a:ext cx="6461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20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2584" name="مستطيل 64"/>
          <p:cNvSpPr>
            <a:spLocks noChangeArrowheads="1"/>
          </p:cNvSpPr>
          <p:nvPr/>
        </p:nvSpPr>
        <p:spPr bwMode="auto">
          <a:xfrm>
            <a:off x="2428875" y="2714625"/>
            <a:ext cx="10334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البقرة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2585" name="مستطيل 65"/>
          <p:cNvSpPr>
            <a:spLocks noChangeArrowheads="1"/>
          </p:cNvSpPr>
          <p:nvPr/>
        </p:nvSpPr>
        <p:spPr bwMode="auto">
          <a:xfrm>
            <a:off x="1928813" y="3286125"/>
            <a:ext cx="19288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الزرافة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2586" name="مستطيل 66"/>
          <p:cNvSpPr>
            <a:spLocks noChangeArrowheads="1"/>
          </p:cNvSpPr>
          <p:nvPr/>
        </p:nvSpPr>
        <p:spPr bwMode="auto">
          <a:xfrm>
            <a:off x="1928813" y="3773488"/>
            <a:ext cx="19288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الحصان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2587" name="مستطيل 67"/>
          <p:cNvSpPr>
            <a:spLocks noChangeArrowheads="1"/>
          </p:cNvSpPr>
          <p:nvPr/>
        </p:nvSpPr>
        <p:spPr bwMode="auto">
          <a:xfrm>
            <a:off x="2428875" y="4286250"/>
            <a:ext cx="12366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الفهد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2588" name="مستطيل 68"/>
          <p:cNvSpPr>
            <a:spLocks noChangeArrowheads="1"/>
          </p:cNvSpPr>
          <p:nvPr/>
        </p:nvSpPr>
        <p:spPr bwMode="auto">
          <a:xfrm>
            <a:off x="857250" y="2714625"/>
            <a:ext cx="6461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15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2589" name="مستطيل 69"/>
          <p:cNvSpPr>
            <a:spLocks noChangeArrowheads="1"/>
          </p:cNvSpPr>
          <p:nvPr/>
        </p:nvSpPr>
        <p:spPr bwMode="auto">
          <a:xfrm>
            <a:off x="857250" y="3214688"/>
            <a:ext cx="6461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10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2590" name="مستطيل 70"/>
          <p:cNvSpPr>
            <a:spLocks noChangeArrowheads="1"/>
          </p:cNvSpPr>
          <p:nvPr/>
        </p:nvSpPr>
        <p:spPr bwMode="auto">
          <a:xfrm>
            <a:off x="857250" y="3773488"/>
            <a:ext cx="6461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20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2591" name="مستطيل 71"/>
          <p:cNvSpPr>
            <a:spLocks noChangeArrowheads="1"/>
          </p:cNvSpPr>
          <p:nvPr/>
        </p:nvSpPr>
        <p:spPr bwMode="auto">
          <a:xfrm>
            <a:off x="857250" y="4344988"/>
            <a:ext cx="6461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12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2592" name="مستطيل 72"/>
          <p:cNvSpPr>
            <a:spLocks noChangeArrowheads="1"/>
          </p:cNvSpPr>
          <p:nvPr/>
        </p:nvSpPr>
        <p:spPr bwMode="auto">
          <a:xfrm>
            <a:off x="226994" y="571500"/>
            <a:ext cx="17732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العمر (سنة)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2593" name="مستطيل 73"/>
          <p:cNvSpPr>
            <a:spLocks noChangeArrowheads="1"/>
          </p:cNvSpPr>
          <p:nvPr/>
        </p:nvSpPr>
        <p:spPr bwMode="auto">
          <a:xfrm>
            <a:off x="2357438" y="4786313"/>
            <a:ext cx="12366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الأسد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2594" name="مستطيل 74"/>
          <p:cNvSpPr>
            <a:spLocks noChangeArrowheads="1"/>
          </p:cNvSpPr>
          <p:nvPr/>
        </p:nvSpPr>
        <p:spPr bwMode="auto">
          <a:xfrm>
            <a:off x="785813" y="4845050"/>
            <a:ext cx="6461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15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2595" name="مستطيل 75"/>
          <p:cNvSpPr>
            <a:spLocks noChangeArrowheads="1"/>
          </p:cNvSpPr>
          <p:nvPr/>
        </p:nvSpPr>
        <p:spPr bwMode="auto">
          <a:xfrm>
            <a:off x="2357438" y="5357813"/>
            <a:ext cx="12366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الفأر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2596" name="مستطيل 76"/>
          <p:cNvSpPr>
            <a:spLocks noChangeArrowheads="1"/>
          </p:cNvSpPr>
          <p:nvPr/>
        </p:nvSpPr>
        <p:spPr bwMode="auto">
          <a:xfrm>
            <a:off x="785813" y="5416550"/>
            <a:ext cx="6461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3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2597" name="مستطيل 77"/>
          <p:cNvSpPr>
            <a:spLocks noChangeArrowheads="1"/>
          </p:cNvSpPr>
          <p:nvPr/>
        </p:nvSpPr>
        <p:spPr bwMode="auto">
          <a:xfrm>
            <a:off x="2357438" y="5857875"/>
            <a:ext cx="12366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الأرنب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2598" name="مستطيل 78"/>
          <p:cNvSpPr>
            <a:spLocks noChangeArrowheads="1"/>
          </p:cNvSpPr>
          <p:nvPr/>
        </p:nvSpPr>
        <p:spPr bwMode="auto">
          <a:xfrm>
            <a:off x="785813" y="5916613"/>
            <a:ext cx="6461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5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0" name="Rectangle 71"/>
          <p:cNvSpPr>
            <a:spLocks noChangeArrowheads="1"/>
          </p:cNvSpPr>
          <p:nvPr/>
        </p:nvSpPr>
        <p:spPr bwMode="auto">
          <a:xfrm>
            <a:off x="5675313" y="5072063"/>
            <a:ext cx="20574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ar-SA" sz="4400" b="1" dirty="0">
                <a:solidFill>
                  <a:srgbClr val="0000FF"/>
                </a:solidFill>
              </a:rPr>
              <a:t>3 سنوات.</a:t>
            </a:r>
            <a:endParaRPr lang="en-US" sz="44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med">
    <p:zoom dir="in"/>
    <p:sndAc>
      <p:stSnd>
        <p:snd r:embed="rId2" name="cached_gemvanish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ا أقصر عمر متوقع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 سنو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857232"/>
            <a:ext cx="8001056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3" name="مستطيل 2"/>
          <p:cNvSpPr/>
          <p:nvPr/>
        </p:nvSpPr>
        <p:spPr>
          <a:xfrm>
            <a:off x="1357290" y="1924000"/>
            <a:ext cx="6286544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  <a:cs typeface="+mn-cs"/>
              </a:rPr>
              <a:t>التمثيل بالنقاط:</a:t>
            </a:r>
          </a:p>
          <a:p>
            <a:pPr algn="justLow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solidFill>
                  <a:srgbClr val="C00000"/>
                </a:solidFill>
                <a:latin typeface="+mn-lt"/>
                <a:cs typeface="+mn-cs"/>
              </a:rPr>
              <a:t>هو شكل يوضح </a:t>
            </a:r>
            <a:r>
              <a:rPr lang="ar-SA" sz="3600" b="1" dirty="0" smtClean="0">
                <a:solidFill>
                  <a:srgbClr val="C00000"/>
                </a:solidFill>
                <a:latin typeface="+mn-lt"/>
                <a:cs typeface="+mn-cs"/>
              </a:rPr>
              <a:t>تكرار</a:t>
            </a:r>
            <a:r>
              <a:rPr lang="ar-EG" sz="3600" b="1" dirty="0" smtClean="0">
                <a:solidFill>
                  <a:srgbClr val="C00000"/>
                </a:solidFill>
                <a:latin typeface="+mn-lt"/>
                <a:cs typeface="+mn-cs"/>
              </a:rPr>
              <a:t> </a:t>
            </a:r>
            <a:r>
              <a:rPr lang="ar-SA" sz="3600" b="1" dirty="0" smtClean="0">
                <a:solidFill>
                  <a:srgbClr val="C00000"/>
                </a:solidFill>
                <a:latin typeface="+mn-lt"/>
                <a:cs typeface="+mn-cs"/>
              </a:rPr>
              <a:t>البيانات </a:t>
            </a:r>
            <a:r>
              <a:rPr lang="ar-SA" sz="3600" b="1" dirty="0">
                <a:solidFill>
                  <a:srgbClr val="C00000"/>
                </a:solidFill>
                <a:latin typeface="+mn-lt"/>
                <a:cs typeface="+mn-cs"/>
              </a:rPr>
              <a:t>على خط الأعداد، وذلك بوضع إشارة (×) فوق كل عدد من أعداد البيانات على خط الأعداد في كل مرة يظهر فيها ذلك العدد.</a:t>
            </a:r>
            <a:endParaRPr lang="ar-SA" sz="3600" b="1" dirty="0">
              <a:latin typeface="+mn-lt"/>
              <a:cs typeface="+mn-cs"/>
            </a:endParaRPr>
          </a:p>
        </p:txBody>
      </p:sp>
    </p:spTree>
  </p:cSld>
  <p:clrMapOvr>
    <a:masterClrMapping/>
  </p:clrMapOvr>
  <p:transition spd="med">
    <p:zoom dir="in"/>
    <p:sndAc>
      <p:stSnd>
        <p:snd r:embed="rId2" name="cached_gemvanish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243 - ويندوز كب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تمثيل بالنقاط هو شكل يوضح تكرار البيان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شبه منحرف 9"/>
          <p:cNvSpPr/>
          <p:nvPr/>
        </p:nvSpPr>
        <p:spPr>
          <a:xfrm>
            <a:off x="642910" y="2714620"/>
            <a:ext cx="8786874" cy="3857628"/>
          </a:xfrm>
          <a:prstGeom prst="trapezoid">
            <a:avLst>
              <a:gd name="adj" fmla="val 0"/>
            </a:avLst>
          </a:prstGeom>
          <a:gradFill flip="none" rotWithShape="1">
            <a:gsLst>
              <a:gs pos="45000">
                <a:srgbClr val="FF66CC"/>
              </a:gs>
              <a:gs pos="88000">
                <a:srgbClr val="99FF33"/>
              </a:gs>
              <a:gs pos="100000">
                <a:srgbClr val="156B13"/>
              </a:gs>
            </a:gsLst>
            <a:path path="rect">
              <a:fillToRect l="100000" t="100000"/>
            </a:path>
            <a:tileRect r="-100000" b="-100000"/>
          </a:gradFill>
          <a:scene3d>
            <a:camera prst="perspectiveRight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6600" b="1" dirty="0">
              <a:solidFill>
                <a:srgbClr val="FF0000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</a:endParaRPr>
          </a:p>
        </p:txBody>
      </p:sp>
      <p:sp>
        <p:nvSpPr>
          <p:cNvPr id="11" name="مستطيل 10"/>
          <p:cNvSpPr>
            <a:spLocks noChangeArrowheads="1"/>
          </p:cNvSpPr>
          <p:nvPr/>
        </p:nvSpPr>
        <p:spPr bwMode="auto">
          <a:xfrm>
            <a:off x="357188" y="3351213"/>
            <a:ext cx="8286750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ar-SA" sz="3600" b="1" dirty="0">
                <a:solidFill>
                  <a:srgbClr val="C00000"/>
                </a:solidFill>
                <a:latin typeface="Handscript SF"/>
              </a:rPr>
              <a:t>1)</a:t>
            </a:r>
            <a:r>
              <a:rPr lang="ar-EG" sz="3600" b="1" dirty="0">
                <a:solidFill>
                  <a:srgbClr val="C00000"/>
                </a:solidFill>
                <a:latin typeface="Handscript SF"/>
              </a:rPr>
              <a:t> </a:t>
            </a:r>
            <a:r>
              <a:rPr lang="ar-SA" sz="3600" b="1" dirty="0">
                <a:solidFill>
                  <a:srgbClr val="C00000"/>
                </a:solidFill>
                <a:latin typeface="Handscript SF"/>
              </a:rPr>
              <a:t>حيوانات:</a:t>
            </a:r>
          </a:p>
          <a:p>
            <a:pPr algn="just"/>
            <a:r>
              <a:rPr lang="ar-SA" sz="3600" b="1" dirty="0">
                <a:solidFill>
                  <a:srgbClr val="C00000"/>
                </a:solidFill>
                <a:latin typeface="Handscript SF"/>
              </a:rPr>
              <a:t>مثّل البيانات الواردة في الجدول أعلاه بالنقاط:</a:t>
            </a:r>
            <a:endParaRPr lang="en-US" sz="3600" dirty="0">
              <a:latin typeface="Handscript SF"/>
            </a:endParaRPr>
          </a:p>
        </p:txBody>
      </p:sp>
      <p:sp>
        <p:nvSpPr>
          <p:cNvPr id="2" name="مخطط انسيابي: متعدد المستندات 1"/>
          <p:cNvSpPr/>
          <p:nvPr/>
        </p:nvSpPr>
        <p:spPr>
          <a:xfrm rot="20658111">
            <a:off x="6150422" y="430015"/>
            <a:ext cx="2857520" cy="1500198"/>
          </a:xfrm>
          <a:prstGeom prst="flowChartMultidocument">
            <a:avLst/>
          </a:prstGeom>
          <a:gradFill flip="none" rotWithShape="1">
            <a:gsLst>
              <a:gs pos="92000">
                <a:srgbClr val="FF3399"/>
              </a:gs>
              <a:gs pos="80000">
                <a:srgbClr val="99FF33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3200" dirty="0">
              <a:solidFill>
                <a:schemeClr val="bg1"/>
              </a:solidFill>
            </a:endParaRPr>
          </a:p>
        </p:txBody>
      </p:sp>
      <p:sp>
        <p:nvSpPr>
          <p:cNvPr id="3" name="مستطيل 2"/>
          <p:cNvSpPr>
            <a:spLocks noChangeArrowheads="1"/>
          </p:cNvSpPr>
          <p:nvPr/>
        </p:nvSpPr>
        <p:spPr bwMode="auto">
          <a:xfrm rot="-941889">
            <a:off x="7377113" y="673100"/>
            <a:ext cx="10001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ar-SA" sz="4000" b="1" dirty="0">
                <a:solidFill>
                  <a:srgbClr val="C00000"/>
                </a:solidFill>
                <a:latin typeface="Handscript SF"/>
              </a:rPr>
              <a:t>مثال</a:t>
            </a:r>
            <a:endParaRPr lang="ar-EG" sz="4000" dirty="0">
              <a:solidFill>
                <a:srgbClr val="C00000"/>
              </a:solidFill>
              <a:latin typeface="Handscript SF"/>
            </a:endParaRPr>
          </a:p>
        </p:txBody>
      </p:sp>
      <p:sp>
        <p:nvSpPr>
          <p:cNvPr id="6" name="علبة 5"/>
          <p:cNvSpPr/>
          <p:nvPr/>
        </p:nvSpPr>
        <p:spPr>
          <a:xfrm rot="20750560">
            <a:off x="2868307" y="1580335"/>
            <a:ext cx="4042976" cy="857256"/>
          </a:xfrm>
          <a:prstGeom prst="can">
            <a:avLst/>
          </a:prstGeom>
          <a:solidFill>
            <a:srgbClr val="FF3399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7" name="مربع نص 6"/>
          <p:cNvSpPr txBox="1">
            <a:spLocks noChangeArrowheads="1"/>
          </p:cNvSpPr>
          <p:nvPr/>
        </p:nvSpPr>
        <p:spPr bwMode="auto">
          <a:xfrm rot="-849440">
            <a:off x="2794000" y="1774825"/>
            <a:ext cx="4141788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 dirty="0">
                <a:solidFill>
                  <a:srgbClr val="99FF33"/>
                </a:solidFill>
                <a:latin typeface="Handscript SF"/>
              </a:rPr>
              <a:t>تمثيل البيانات بالنقاط</a:t>
            </a:r>
          </a:p>
        </p:txBody>
      </p:sp>
    </p:spTree>
  </p:cSld>
  <p:clrMapOvr>
    <a:masterClrMapping/>
  </p:clrMapOvr>
  <p:transition spd="med">
    <p:zoom dir="in"/>
    <p:sndAc>
      <p:stSnd>
        <p:snd r:embed="rId2" name="cached_gemvanish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كارتون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ثا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355 - سؤال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تمثيل البيانات بالنقا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بلب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حيوانات مثّل البيانات الواردة ف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allAtOnce"/>
      <p:bldP spid="3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شبه منحرف 9"/>
          <p:cNvSpPr/>
          <p:nvPr/>
        </p:nvSpPr>
        <p:spPr>
          <a:xfrm>
            <a:off x="642910" y="2714620"/>
            <a:ext cx="8786874" cy="3857628"/>
          </a:xfrm>
          <a:prstGeom prst="trapezoid">
            <a:avLst>
              <a:gd name="adj" fmla="val 0"/>
            </a:avLst>
          </a:prstGeom>
          <a:gradFill flip="none" rotWithShape="1">
            <a:gsLst>
              <a:gs pos="45000">
                <a:srgbClr val="FF66CC"/>
              </a:gs>
              <a:gs pos="88000">
                <a:srgbClr val="99FF33"/>
              </a:gs>
              <a:gs pos="100000">
                <a:srgbClr val="156B13"/>
              </a:gs>
            </a:gsLst>
            <a:path path="rect">
              <a:fillToRect l="100000" t="100000"/>
            </a:path>
            <a:tileRect r="-100000" b="-100000"/>
          </a:gradFill>
          <a:scene3d>
            <a:camera prst="perspectiveRight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6600" b="1" dirty="0">
              <a:solidFill>
                <a:srgbClr val="FF0000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</a:endParaRPr>
          </a:p>
        </p:txBody>
      </p:sp>
      <p:sp>
        <p:nvSpPr>
          <p:cNvPr id="11" name="مستطيل 10"/>
          <p:cNvSpPr>
            <a:spLocks noChangeArrowheads="1"/>
          </p:cNvSpPr>
          <p:nvPr/>
        </p:nvSpPr>
        <p:spPr bwMode="auto">
          <a:xfrm>
            <a:off x="571472" y="3351213"/>
            <a:ext cx="8072466" cy="230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ar-SA" sz="3600" b="1" dirty="0">
                <a:latin typeface="Handscript SF"/>
              </a:rPr>
              <a:t>الخطوة1:</a:t>
            </a:r>
            <a:r>
              <a:rPr lang="ar-EG" sz="3600" b="1" dirty="0">
                <a:latin typeface="Handscript SF"/>
              </a:rPr>
              <a:t> </a:t>
            </a:r>
            <a:r>
              <a:rPr lang="ar-SA" sz="3600" b="1" dirty="0">
                <a:latin typeface="Handscript SF"/>
              </a:rPr>
              <a:t>ارسم خط أعداد. بما أن أصغر قيمة هي 3 سنوات، وأكبرها 20 سنة، </a:t>
            </a:r>
            <a:r>
              <a:rPr lang="ar-EG" sz="3600" b="1" dirty="0">
                <a:latin typeface="Handscript SF"/>
              </a:rPr>
              <a:t>فإنه</a:t>
            </a:r>
            <a:r>
              <a:rPr lang="ar-SA" sz="3600" b="1" dirty="0">
                <a:latin typeface="Handscript SF"/>
              </a:rPr>
              <a:t> يمكن</a:t>
            </a:r>
            <a:r>
              <a:rPr lang="ar-EG" sz="3600" b="1" dirty="0">
                <a:latin typeface="Handscript SF"/>
              </a:rPr>
              <a:t>ك</a:t>
            </a:r>
            <a:r>
              <a:rPr lang="ar-SA" sz="3600" b="1" dirty="0">
                <a:latin typeface="Handscript SF"/>
              </a:rPr>
              <a:t> استعمال تدريج من صفر إلى 20.</a:t>
            </a:r>
          </a:p>
          <a:p>
            <a:pPr algn="ctr"/>
            <a:r>
              <a:rPr lang="ar-SA" sz="3600" b="1" dirty="0">
                <a:solidFill>
                  <a:srgbClr val="0000FF"/>
                </a:solidFill>
                <a:latin typeface="Handscript SF"/>
              </a:rPr>
              <a:t>كما يمكنك استعمال تدريجات أخرى.</a:t>
            </a:r>
            <a:endParaRPr lang="en-US" sz="3600" dirty="0">
              <a:solidFill>
                <a:srgbClr val="0000FF"/>
              </a:solidFill>
              <a:latin typeface="Handscript SF"/>
            </a:endParaRPr>
          </a:p>
        </p:txBody>
      </p:sp>
      <p:sp>
        <p:nvSpPr>
          <p:cNvPr id="2" name="مخطط انسيابي: متعدد المستندات 1"/>
          <p:cNvSpPr/>
          <p:nvPr/>
        </p:nvSpPr>
        <p:spPr>
          <a:xfrm rot="20658111">
            <a:off x="6150422" y="430015"/>
            <a:ext cx="2857520" cy="1500198"/>
          </a:xfrm>
          <a:prstGeom prst="flowChartMultidocument">
            <a:avLst/>
          </a:prstGeom>
          <a:gradFill flip="none" rotWithShape="1">
            <a:gsLst>
              <a:gs pos="92000">
                <a:srgbClr val="FF3399"/>
              </a:gs>
              <a:gs pos="80000">
                <a:srgbClr val="99FF33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3200" dirty="0">
              <a:solidFill>
                <a:schemeClr val="bg1"/>
              </a:solidFill>
            </a:endParaRPr>
          </a:p>
        </p:txBody>
      </p:sp>
      <p:sp>
        <p:nvSpPr>
          <p:cNvPr id="25607" name="مستطيل 2"/>
          <p:cNvSpPr>
            <a:spLocks noChangeArrowheads="1"/>
          </p:cNvSpPr>
          <p:nvPr/>
        </p:nvSpPr>
        <p:spPr bwMode="auto">
          <a:xfrm rot="-941889">
            <a:off x="7377113" y="673100"/>
            <a:ext cx="10001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ar-SA" sz="4000" b="1" dirty="0">
                <a:solidFill>
                  <a:srgbClr val="C00000"/>
                </a:solidFill>
                <a:latin typeface="Handscript SF"/>
              </a:rPr>
              <a:t>مثال</a:t>
            </a:r>
            <a:endParaRPr lang="ar-EG" sz="4000" dirty="0">
              <a:solidFill>
                <a:srgbClr val="C00000"/>
              </a:solidFill>
              <a:latin typeface="Handscript SF"/>
            </a:endParaRPr>
          </a:p>
        </p:txBody>
      </p:sp>
      <p:sp>
        <p:nvSpPr>
          <p:cNvPr id="6" name="علبة 5"/>
          <p:cNvSpPr/>
          <p:nvPr/>
        </p:nvSpPr>
        <p:spPr>
          <a:xfrm rot="20750560">
            <a:off x="2868307" y="1580335"/>
            <a:ext cx="4042976" cy="857256"/>
          </a:xfrm>
          <a:prstGeom prst="can">
            <a:avLst/>
          </a:prstGeom>
          <a:solidFill>
            <a:srgbClr val="FF3399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25611" name="مربع نص 6"/>
          <p:cNvSpPr txBox="1">
            <a:spLocks noChangeArrowheads="1"/>
          </p:cNvSpPr>
          <p:nvPr/>
        </p:nvSpPr>
        <p:spPr bwMode="auto">
          <a:xfrm rot="-849440">
            <a:off x="2794000" y="1774825"/>
            <a:ext cx="4141788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>
                <a:solidFill>
                  <a:srgbClr val="99FF33"/>
                </a:solidFill>
                <a:latin typeface="Handscript SF"/>
              </a:rPr>
              <a:t>تمثيل البيانات بالنقاط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5" y="5688013"/>
            <a:ext cx="8286750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 dir="in"/>
    <p:sndAc>
      <p:stSnd>
        <p:snd r:embed="rId2" name="cached_gemvanish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بلب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خطوة1 ارسم خط أعدا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كما يمكنك استعمال تدريجات أخر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شبه منحرف 9"/>
          <p:cNvSpPr/>
          <p:nvPr/>
        </p:nvSpPr>
        <p:spPr>
          <a:xfrm>
            <a:off x="642910" y="2714620"/>
            <a:ext cx="8786874" cy="3857628"/>
          </a:xfrm>
          <a:prstGeom prst="trapezoid">
            <a:avLst>
              <a:gd name="adj" fmla="val 0"/>
            </a:avLst>
          </a:prstGeom>
          <a:gradFill flip="none" rotWithShape="1">
            <a:gsLst>
              <a:gs pos="45000">
                <a:srgbClr val="FF66CC"/>
              </a:gs>
              <a:gs pos="88000">
                <a:srgbClr val="99FF33"/>
              </a:gs>
              <a:gs pos="100000">
                <a:srgbClr val="156B13"/>
              </a:gs>
            </a:gsLst>
            <a:path path="rect">
              <a:fillToRect l="100000" t="100000"/>
            </a:path>
            <a:tileRect r="-100000" b="-100000"/>
          </a:gradFill>
          <a:scene3d>
            <a:camera prst="perspectiveRight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6600" b="1" dirty="0">
              <a:solidFill>
                <a:srgbClr val="FF0000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</a:endParaRPr>
          </a:p>
        </p:txBody>
      </p:sp>
      <p:sp>
        <p:nvSpPr>
          <p:cNvPr id="11" name="مستطيل 10"/>
          <p:cNvSpPr>
            <a:spLocks noChangeArrowheads="1"/>
          </p:cNvSpPr>
          <p:nvPr/>
        </p:nvSpPr>
        <p:spPr bwMode="auto">
          <a:xfrm>
            <a:off x="857224" y="3351213"/>
            <a:ext cx="7786714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ar-SA" sz="3600" b="1" dirty="0" smtClean="0">
                <a:latin typeface="Handscript SF"/>
              </a:rPr>
              <a:t>الخطوة 2</a:t>
            </a:r>
            <a:r>
              <a:rPr lang="ar-SA" sz="3600" b="1" dirty="0">
                <a:latin typeface="Handscript SF"/>
              </a:rPr>
              <a:t>:</a:t>
            </a:r>
          </a:p>
          <a:p>
            <a:pPr algn="just"/>
            <a:r>
              <a:rPr lang="ar-SA" sz="3600" b="1" dirty="0">
                <a:latin typeface="Handscript SF"/>
              </a:rPr>
              <a:t>ضع إشارة × فوق </a:t>
            </a:r>
            <a:r>
              <a:rPr lang="ar-SA" sz="3600" b="1" dirty="0" smtClean="0">
                <a:latin typeface="Handscript SF"/>
              </a:rPr>
              <a:t>كل عدد </a:t>
            </a:r>
            <a:r>
              <a:rPr lang="ar-SA" sz="3600" b="1" dirty="0">
                <a:latin typeface="Handscript SF"/>
              </a:rPr>
              <a:t>يمثل العمر المتوقع لكل حيوان، واكتب </a:t>
            </a:r>
            <a:r>
              <a:rPr lang="ar-SA" sz="3600" b="1" dirty="0" smtClean="0">
                <a:latin typeface="Handscript SF"/>
              </a:rPr>
              <a:t>عنوان</a:t>
            </a:r>
            <a:r>
              <a:rPr lang="ar-EG" sz="3600" b="1" dirty="0" smtClean="0">
                <a:latin typeface="Handscript SF"/>
              </a:rPr>
              <a:t>ً</a:t>
            </a:r>
            <a:r>
              <a:rPr lang="ar-SA" sz="3600" b="1" dirty="0" smtClean="0">
                <a:latin typeface="Handscript SF"/>
              </a:rPr>
              <a:t>ا </a:t>
            </a:r>
            <a:r>
              <a:rPr lang="ar-SA" sz="3600" b="1" dirty="0">
                <a:latin typeface="Handscript SF"/>
              </a:rPr>
              <a:t>لهذا التمثيل.</a:t>
            </a:r>
            <a:endParaRPr lang="en-US" sz="3600" dirty="0">
              <a:latin typeface="Handscript SF"/>
            </a:endParaRPr>
          </a:p>
        </p:txBody>
      </p:sp>
      <p:sp>
        <p:nvSpPr>
          <p:cNvPr id="2" name="مخطط انسيابي: متعدد المستندات 1"/>
          <p:cNvSpPr/>
          <p:nvPr/>
        </p:nvSpPr>
        <p:spPr>
          <a:xfrm rot="20658111">
            <a:off x="6150422" y="430015"/>
            <a:ext cx="2857520" cy="1500198"/>
          </a:xfrm>
          <a:prstGeom prst="flowChartMultidocument">
            <a:avLst/>
          </a:prstGeom>
          <a:gradFill flip="none" rotWithShape="1">
            <a:gsLst>
              <a:gs pos="92000">
                <a:srgbClr val="FF3399"/>
              </a:gs>
              <a:gs pos="80000">
                <a:srgbClr val="99FF33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3200" dirty="0">
              <a:solidFill>
                <a:schemeClr val="bg1"/>
              </a:solidFill>
            </a:endParaRPr>
          </a:p>
        </p:txBody>
      </p:sp>
      <p:sp>
        <p:nvSpPr>
          <p:cNvPr id="26631" name="مستطيل 2"/>
          <p:cNvSpPr>
            <a:spLocks noChangeArrowheads="1"/>
          </p:cNvSpPr>
          <p:nvPr/>
        </p:nvSpPr>
        <p:spPr bwMode="auto">
          <a:xfrm rot="-941889">
            <a:off x="7377113" y="673100"/>
            <a:ext cx="10001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ar-SA" sz="4000" b="1">
                <a:solidFill>
                  <a:srgbClr val="C00000"/>
                </a:solidFill>
                <a:latin typeface="Handscript SF"/>
              </a:rPr>
              <a:t>مثال</a:t>
            </a:r>
            <a:endParaRPr lang="ar-EG" sz="4000">
              <a:solidFill>
                <a:srgbClr val="C00000"/>
              </a:solidFill>
              <a:latin typeface="Handscript SF"/>
            </a:endParaRPr>
          </a:p>
        </p:txBody>
      </p:sp>
      <p:sp>
        <p:nvSpPr>
          <p:cNvPr id="6" name="علبة 5"/>
          <p:cNvSpPr/>
          <p:nvPr/>
        </p:nvSpPr>
        <p:spPr>
          <a:xfrm rot="20750560">
            <a:off x="2868307" y="1580335"/>
            <a:ext cx="4042976" cy="857256"/>
          </a:xfrm>
          <a:prstGeom prst="can">
            <a:avLst/>
          </a:prstGeom>
          <a:solidFill>
            <a:srgbClr val="FF3399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26635" name="مربع نص 6"/>
          <p:cNvSpPr txBox="1">
            <a:spLocks noChangeArrowheads="1"/>
          </p:cNvSpPr>
          <p:nvPr/>
        </p:nvSpPr>
        <p:spPr bwMode="auto">
          <a:xfrm rot="-849440">
            <a:off x="2794000" y="1774825"/>
            <a:ext cx="4141788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>
                <a:solidFill>
                  <a:srgbClr val="99FF33"/>
                </a:solidFill>
                <a:latin typeface="Handscript SF"/>
              </a:rPr>
              <a:t>تمثيل البيانات بالنقاط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3" y="5214938"/>
            <a:ext cx="8143875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 dir="in"/>
    <p:sndAc>
      <p:stSnd>
        <p:snd r:embed="rId2" name="cached_gemvanish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بلب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خطوة 2 ضع إشارة × فوق كل عدد يمث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30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متوسط العمر المتوقع لعدد من الحيوانات بالسنو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شكل حر 5"/>
          <p:cNvSpPr/>
          <p:nvPr/>
        </p:nvSpPr>
        <p:spPr>
          <a:xfrm rot="20843640">
            <a:off x="-293213" y="504305"/>
            <a:ext cx="3182066" cy="2247356"/>
          </a:xfrm>
          <a:custGeom>
            <a:avLst/>
            <a:gdLst>
              <a:gd name="connsiteX0" fmla="*/ 1850949 w 1894492"/>
              <a:gd name="connsiteY0" fmla="*/ 326571 h 1194755"/>
              <a:gd name="connsiteX1" fmla="*/ 1829178 w 1894492"/>
              <a:gd name="connsiteY1" fmla="*/ 413657 h 1194755"/>
              <a:gd name="connsiteX2" fmla="*/ 1872721 w 1894492"/>
              <a:gd name="connsiteY2" fmla="*/ 522514 h 1194755"/>
              <a:gd name="connsiteX3" fmla="*/ 1894492 w 1894492"/>
              <a:gd name="connsiteY3" fmla="*/ 609600 h 1194755"/>
              <a:gd name="connsiteX4" fmla="*/ 1850949 w 1894492"/>
              <a:gd name="connsiteY4" fmla="*/ 783771 h 1194755"/>
              <a:gd name="connsiteX5" fmla="*/ 1785635 w 1894492"/>
              <a:gd name="connsiteY5" fmla="*/ 849086 h 1194755"/>
              <a:gd name="connsiteX6" fmla="*/ 1567921 w 1894492"/>
              <a:gd name="connsiteY6" fmla="*/ 892629 h 1194755"/>
              <a:gd name="connsiteX7" fmla="*/ 1393749 w 1894492"/>
              <a:gd name="connsiteY7" fmla="*/ 936171 h 1194755"/>
              <a:gd name="connsiteX8" fmla="*/ 1306664 w 1894492"/>
              <a:gd name="connsiteY8" fmla="*/ 957943 h 1194755"/>
              <a:gd name="connsiteX9" fmla="*/ 1241349 w 1894492"/>
              <a:gd name="connsiteY9" fmla="*/ 979714 h 1194755"/>
              <a:gd name="connsiteX10" fmla="*/ 1110721 w 1894492"/>
              <a:gd name="connsiteY10" fmla="*/ 1001486 h 1194755"/>
              <a:gd name="connsiteX11" fmla="*/ 218092 w 1894492"/>
              <a:gd name="connsiteY11" fmla="*/ 1023257 h 1194755"/>
              <a:gd name="connsiteX12" fmla="*/ 131007 w 1894492"/>
              <a:gd name="connsiteY12" fmla="*/ 979714 h 1194755"/>
              <a:gd name="connsiteX13" fmla="*/ 65692 w 1894492"/>
              <a:gd name="connsiteY13" fmla="*/ 957943 h 1194755"/>
              <a:gd name="connsiteX14" fmla="*/ 43921 w 1894492"/>
              <a:gd name="connsiteY14" fmla="*/ 631371 h 1194755"/>
              <a:gd name="connsiteX15" fmla="*/ 87464 w 1894492"/>
              <a:gd name="connsiteY15" fmla="*/ 544286 h 1194755"/>
              <a:gd name="connsiteX16" fmla="*/ 239864 w 1894492"/>
              <a:gd name="connsiteY16" fmla="*/ 500743 h 1194755"/>
              <a:gd name="connsiteX17" fmla="*/ 675292 w 1894492"/>
              <a:gd name="connsiteY17" fmla="*/ 457200 h 1194755"/>
              <a:gd name="connsiteX18" fmla="*/ 740607 w 1894492"/>
              <a:gd name="connsiteY18" fmla="*/ 391886 h 1194755"/>
              <a:gd name="connsiteX19" fmla="*/ 784149 w 1894492"/>
              <a:gd name="connsiteY19" fmla="*/ 261257 h 1194755"/>
              <a:gd name="connsiteX20" fmla="*/ 849464 w 1894492"/>
              <a:gd name="connsiteY20" fmla="*/ 217714 h 1194755"/>
              <a:gd name="connsiteX21" fmla="*/ 1306664 w 1894492"/>
              <a:gd name="connsiteY21" fmla="*/ 152400 h 1194755"/>
              <a:gd name="connsiteX22" fmla="*/ 1437292 w 1894492"/>
              <a:gd name="connsiteY22" fmla="*/ 65314 h 1194755"/>
              <a:gd name="connsiteX23" fmla="*/ 1502607 w 1894492"/>
              <a:gd name="connsiteY23" fmla="*/ 21771 h 1194755"/>
              <a:gd name="connsiteX24" fmla="*/ 1589692 w 1894492"/>
              <a:gd name="connsiteY24" fmla="*/ 0 h 1194755"/>
              <a:gd name="connsiteX25" fmla="*/ 1763864 w 1894492"/>
              <a:gd name="connsiteY25" fmla="*/ 21771 h 1194755"/>
              <a:gd name="connsiteX26" fmla="*/ 1829178 w 1894492"/>
              <a:gd name="connsiteY26" fmla="*/ 152400 h 1194755"/>
              <a:gd name="connsiteX27" fmla="*/ 1894492 w 1894492"/>
              <a:gd name="connsiteY27" fmla="*/ 195943 h 1194755"/>
              <a:gd name="connsiteX28" fmla="*/ 1850949 w 1894492"/>
              <a:gd name="connsiteY28" fmla="*/ 326571 h 1194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894492" h="1194755">
                <a:moveTo>
                  <a:pt x="1850949" y="326571"/>
                </a:moveTo>
                <a:cubicBezTo>
                  <a:pt x="1840063" y="362857"/>
                  <a:pt x="1825874" y="383918"/>
                  <a:pt x="1829178" y="413657"/>
                </a:cubicBezTo>
                <a:cubicBezTo>
                  <a:pt x="1833494" y="452499"/>
                  <a:pt x="1860363" y="485439"/>
                  <a:pt x="1872721" y="522514"/>
                </a:cubicBezTo>
                <a:cubicBezTo>
                  <a:pt x="1882183" y="550901"/>
                  <a:pt x="1887235" y="580571"/>
                  <a:pt x="1894492" y="609600"/>
                </a:cubicBezTo>
                <a:cubicBezTo>
                  <a:pt x="1891351" y="625307"/>
                  <a:pt x="1870078" y="755077"/>
                  <a:pt x="1850949" y="783771"/>
                </a:cubicBezTo>
                <a:cubicBezTo>
                  <a:pt x="1833870" y="809389"/>
                  <a:pt x="1814372" y="838033"/>
                  <a:pt x="1785635" y="849086"/>
                </a:cubicBezTo>
                <a:cubicBezTo>
                  <a:pt x="1716560" y="875654"/>
                  <a:pt x="1639720" y="874680"/>
                  <a:pt x="1567921" y="892629"/>
                </a:cubicBezTo>
                <a:lnTo>
                  <a:pt x="1393749" y="936171"/>
                </a:lnTo>
                <a:cubicBezTo>
                  <a:pt x="1364721" y="943428"/>
                  <a:pt x="1335050" y="948481"/>
                  <a:pt x="1306664" y="957943"/>
                </a:cubicBezTo>
                <a:cubicBezTo>
                  <a:pt x="1284892" y="965200"/>
                  <a:pt x="1263752" y="974736"/>
                  <a:pt x="1241349" y="979714"/>
                </a:cubicBezTo>
                <a:cubicBezTo>
                  <a:pt x="1198257" y="989290"/>
                  <a:pt x="1154264" y="994229"/>
                  <a:pt x="1110721" y="1001486"/>
                </a:cubicBezTo>
                <a:cubicBezTo>
                  <a:pt x="820820" y="1194755"/>
                  <a:pt x="1019400" y="1080494"/>
                  <a:pt x="218092" y="1023257"/>
                </a:cubicBezTo>
                <a:cubicBezTo>
                  <a:pt x="185720" y="1020945"/>
                  <a:pt x="160838" y="992499"/>
                  <a:pt x="131007" y="979714"/>
                </a:cubicBezTo>
                <a:cubicBezTo>
                  <a:pt x="109913" y="970674"/>
                  <a:pt x="87464" y="965200"/>
                  <a:pt x="65692" y="957943"/>
                </a:cubicBezTo>
                <a:cubicBezTo>
                  <a:pt x="13297" y="800758"/>
                  <a:pt x="0" y="821692"/>
                  <a:pt x="43921" y="631371"/>
                </a:cubicBezTo>
                <a:cubicBezTo>
                  <a:pt x="51219" y="599747"/>
                  <a:pt x="64515" y="567235"/>
                  <a:pt x="87464" y="544286"/>
                </a:cubicBezTo>
                <a:cubicBezTo>
                  <a:pt x="97794" y="533956"/>
                  <a:pt x="239216" y="500824"/>
                  <a:pt x="239864" y="500743"/>
                </a:cubicBezTo>
                <a:cubicBezTo>
                  <a:pt x="384604" y="482651"/>
                  <a:pt x="675292" y="457200"/>
                  <a:pt x="675292" y="457200"/>
                </a:cubicBezTo>
                <a:cubicBezTo>
                  <a:pt x="697064" y="435429"/>
                  <a:pt x="725654" y="418801"/>
                  <a:pt x="740607" y="391886"/>
                </a:cubicBezTo>
                <a:cubicBezTo>
                  <a:pt x="762897" y="351764"/>
                  <a:pt x="745959" y="286717"/>
                  <a:pt x="784149" y="261257"/>
                </a:cubicBezTo>
                <a:cubicBezTo>
                  <a:pt x="805921" y="246743"/>
                  <a:pt x="825553" y="228341"/>
                  <a:pt x="849464" y="217714"/>
                </a:cubicBezTo>
                <a:cubicBezTo>
                  <a:pt x="1014732" y="144261"/>
                  <a:pt x="1097975" y="166312"/>
                  <a:pt x="1306664" y="152400"/>
                </a:cubicBezTo>
                <a:lnTo>
                  <a:pt x="1437292" y="65314"/>
                </a:lnTo>
                <a:cubicBezTo>
                  <a:pt x="1459064" y="50800"/>
                  <a:pt x="1477222" y="28117"/>
                  <a:pt x="1502607" y="21771"/>
                </a:cubicBezTo>
                <a:lnTo>
                  <a:pt x="1589692" y="0"/>
                </a:lnTo>
                <a:cubicBezTo>
                  <a:pt x="1647749" y="7257"/>
                  <a:pt x="1709540" y="41"/>
                  <a:pt x="1763864" y="21771"/>
                </a:cubicBezTo>
                <a:cubicBezTo>
                  <a:pt x="1817844" y="43363"/>
                  <a:pt x="1801143" y="117356"/>
                  <a:pt x="1829178" y="152400"/>
                </a:cubicBezTo>
                <a:cubicBezTo>
                  <a:pt x="1845524" y="172832"/>
                  <a:pt x="1872721" y="181429"/>
                  <a:pt x="1894492" y="195943"/>
                </a:cubicBezTo>
                <a:cubicBezTo>
                  <a:pt x="1867589" y="276652"/>
                  <a:pt x="1861835" y="290285"/>
                  <a:pt x="1850949" y="326571"/>
                </a:cubicBezTo>
                <a:close/>
              </a:path>
            </a:pathLst>
          </a:custGeom>
          <a:gradFill>
            <a:gsLst>
              <a:gs pos="0">
                <a:srgbClr val="FF00FF"/>
              </a:gs>
              <a:gs pos="70000">
                <a:srgbClr val="FFC000"/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 w="34925">
            <a:noFill/>
          </a:ln>
          <a:effectLst>
            <a:outerShdw blurRad="184150" dist="241300" dir="11520000" sx="110000" sy="110000" algn="ctr">
              <a:srgbClr val="FFC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7" name="مربع نص 6"/>
          <p:cNvSpPr txBox="1">
            <a:spLocks noChangeArrowheads="1"/>
          </p:cNvSpPr>
          <p:nvPr/>
        </p:nvSpPr>
        <p:spPr bwMode="auto">
          <a:xfrm rot="-1416645">
            <a:off x="152400" y="1312863"/>
            <a:ext cx="27622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ndscript SF"/>
              </a:rPr>
              <a:t>تحقق من </a:t>
            </a:r>
            <a:r>
              <a:rPr lang="ar-SA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ndscript SF"/>
              </a:rPr>
              <a:t>فهمك</a:t>
            </a:r>
            <a:r>
              <a:rPr lang="ar-EG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ndscript SF"/>
              </a:rPr>
              <a:t>:</a:t>
            </a:r>
            <a:endParaRPr lang="ar-SA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andscript SF"/>
            </a:endParaRPr>
          </a:p>
        </p:txBody>
      </p:sp>
      <p:sp>
        <p:nvSpPr>
          <p:cNvPr id="8" name="مستطيل ذو زوايا قطرية مستديرة 7"/>
          <p:cNvSpPr/>
          <p:nvPr/>
        </p:nvSpPr>
        <p:spPr>
          <a:xfrm>
            <a:off x="357188" y="2643188"/>
            <a:ext cx="8501062" cy="3857625"/>
          </a:xfrm>
          <a:prstGeom prst="round2DiagRect">
            <a:avLst>
              <a:gd name="adj1" fmla="val 35977"/>
              <a:gd name="adj2" fmla="val 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9" name="مستطيل مستدير الزوايا 8"/>
          <p:cNvSpPr>
            <a:spLocks noChangeArrowheads="1"/>
          </p:cNvSpPr>
          <p:nvPr/>
        </p:nvSpPr>
        <p:spPr bwMode="auto">
          <a:xfrm>
            <a:off x="571500" y="2852738"/>
            <a:ext cx="8018463" cy="715962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ar-SA" sz="3600" b="1" dirty="0">
                <a:latin typeface="Handscript SF"/>
              </a:rPr>
              <a:t>مثّل البيانات الواردة أدناه بالنقاط:</a:t>
            </a:r>
          </a:p>
        </p:txBody>
      </p:sp>
      <p:sp>
        <p:nvSpPr>
          <p:cNvPr id="10" name="مربع نص 9"/>
          <p:cNvSpPr txBox="1">
            <a:spLocks noChangeArrowheads="1"/>
          </p:cNvSpPr>
          <p:nvPr/>
        </p:nvSpPr>
        <p:spPr bwMode="auto">
          <a:xfrm>
            <a:off x="142844" y="3929066"/>
            <a:ext cx="8505825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 dirty="0"/>
              <a:t>أ) </a:t>
            </a:r>
            <a:r>
              <a:rPr lang="ar-EG" sz="3600" b="1" dirty="0" err="1"/>
              <a:t>أ</a:t>
            </a:r>
            <a:r>
              <a:rPr lang="ar-EG" sz="3600" b="1" dirty="0"/>
              <a:t>عمار المعلمين في مدرسة (بالسنوات): 35، 40، 45، 27، 30، 32، 25، 30، 35، 50، 27، 32، 31، 40، 32، 28، 45، 32، 40، 32.  </a:t>
            </a:r>
          </a:p>
        </p:txBody>
      </p:sp>
    </p:spTree>
  </p:cSld>
  <p:clrMapOvr>
    <a:masterClrMapping/>
  </p:clrMapOvr>
  <p:transition spd="med">
    <p:zoom dir="in"/>
    <p:sndAc>
      <p:stSnd>
        <p:snd r:embed="rId2" name="cached_gemvanish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حقق من فهم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92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92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192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192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مثّل البيانات الواردة أدناه بالنقا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أعمار المعلمين في مدرسة (بالسنو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111111111111111111111111111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r="23056" b="61749"/>
          <a:stretch>
            <a:fillRect/>
          </a:stretch>
        </p:blipFill>
        <p:spPr bwMode="auto">
          <a:xfrm>
            <a:off x="339755" y="2500306"/>
            <a:ext cx="8447087" cy="242887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3" name="وسيلة شرح مع سهم إلى الأسفل 2"/>
          <p:cNvSpPr/>
          <p:nvPr/>
        </p:nvSpPr>
        <p:spPr bwMode="auto">
          <a:xfrm>
            <a:off x="2500298" y="428604"/>
            <a:ext cx="3929090" cy="2000264"/>
          </a:xfrm>
          <a:prstGeom prst="downArrowCallout">
            <a:avLst/>
          </a:prstGeom>
          <a:ln w="38100"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1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SA" sz="5400" b="1" dirty="0" smtClean="0">
                <a:solidFill>
                  <a:schemeClr val="tx1"/>
                </a:solidFill>
                <a:latin typeface="Arial" pitchFamily="34" charset="0"/>
              </a:rPr>
              <a:t>التمثيل بالنقاط</a:t>
            </a:r>
          </a:p>
        </p:txBody>
      </p:sp>
    </p:spTree>
  </p:cSld>
  <p:clrMapOvr>
    <a:masterClrMapping/>
  </p:clrMapOvr>
  <p:transition spd="med">
    <p:zoom dir="in"/>
    <p:sndAc>
      <p:stSnd>
        <p:snd r:embed="rId2" name="cached_gemvanish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تمثيل بالنقاط ش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عمارُ معلمي المدرسة بالسنو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133475"/>
            <a:ext cx="9144000" cy="451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ربع نص 2"/>
          <p:cNvSpPr txBox="1"/>
          <p:nvPr/>
        </p:nvSpPr>
        <p:spPr>
          <a:xfrm>
            <a:off x="1500166" y="1785938"/>
            <a:ext cx="6215063" cy="2924175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solidFill>
                  <a:srgbClr val="0000FF"/>
                </a:solidFill>
                <a:latin typeface="+mn-lt"/>
                <a:cs typeface="+mn-cs"/>
              </a:rPr>
              <a:t>إرشادات للدراسة:</a:t>
            </a:r>
          </a:p>
          <a:p>
            <a:pPr algn="justLow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b="1" dirty="0">
                <a:latin typeface="+mn-lt"/>
                <a:cs typeface="+mn-cs"/>
              </a:rPr>
              <a:t>التمثيل بالنقاط </a:t>
            </a:r>
            <a:r>
              <a:rPr lang="ar-SA" sz="3600" b="1" dirty="0">
                <a:solidFill>
                  <a:srgbClr val="0000FF"/>
                </a:solidFill>
                <a:latin typeface="+mn-lt"/>
                <a:cs typeface="+mn-cs"/>
              </a:rPr>
              <a:t>باستعمال التمثيل بالنقاط </a:t>
            </a:r>
            <a:r>
              <a:rPr lang="ar-SA" sz="3600" b="1" dirty="0">
                <a:solidFill>
                  <a:srgbClr val="0000FF"/>
                </a:solidFill>
              </a:rPr>
              <a:t>يسهل على الطالب </a:t>
            </a:r>
            <a:r>
              <a:rPr lang="ar-SA" sz="3600" b="1" dirty="0">
                <a:solidFill>
                  <a:srgbClr val="0000FF"/>
                </a:solidFill>
                <a:latin typeface="+mn-lt"/>
                <a:cs typeface="+mn-cs"/>
              </a:rPr>
              <a:t>تحديد عدد البيانات من نوع </a:t>
            </a:r>
            <a:r>
              <a:rPr lang="ar-SA" sz="3600" b="1" dirty="0" smtClean="0">
                <a:solidFill>
                  <a:srgbClr val="0000FF"/>
                </a:solidFill>
                <a:latin typeface="+mn-lt"/>
                <a:cs typeface="+mn-cs"/>
              </a:rPr>
              <a:t>معين</a:t>
            </a:r>
            <a:r>
              <a:rPr lang="ar-EG" sz="3600" b="1" dirty="0" smtClean="0">
                <a:solidFill>
                  <a:srgbClr val="0000FF"/>
                </a:solidFill>
                <a:latin typeface="+mn-lt"/>
                <a:cs typeface="+mn-cs"/>
              </a:rPr>
              <a:t>،</a:t>
            </a:r>
            <a:r>
              <a:rPr lang="ar-SA" sz="3600" b="1" dirty="0" smtClean="0">
                <a:solidFill>
                  <a:srgbClr val="0000FF"/>
                </a:solidFill>
                <a:latin typeface="+mn-lt"/>
                <a:cs typeface="+mn-cs"/>
              </a:rPr>
              <a:t> </a:t>
            </a:r>
            <a:r>
              <a:rPr lang="ar-SA" sz="3600" b="1" dirty="0">
                <a:solidFill>
                  <a:srgbClr val="0000FF"/>
                </a:solidFill>
                <a:latin typeface="+mn-lt"/>
                <a:cs typeface="+mn-cs"/>
              </a:rPr>
              <a:t>وهو ما يقابل تكرار القيم في </a:t>
            </a:r>
            <a:r>
              <a:rPr lang="ar-SA" sz="3600" b="1" dirty="0" smtClean="0">
                <a:solidFill>
                  <a:srgbClr val="0000FF"/>
                </a:solidFill>
                <a:latin typeface="+mn-lt"/>
                <a:cs typeface="+mn-cs"/>
              </a:rPr>
              <a:t>الجدول.</a:t>
            </a:r>
            <a:endParaRPr lang="ar-SA" sz="3600" b="1" dirty="0">
              <a:solidFill>
                <a:srgbClr val="0000FF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spd="med">
    <p:zoom dir="in"/>
    <p:sndAc>
      <p:stSnd>
        <p:snd r:embed="rId2" name="cached_gemvanish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tch_powerup_color_clou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رشادات للدراسة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تمثيل بالنقاط باستعمال التمثيل بالنقا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وسيلة شرح مستطيلة 1"/>
          <p:cNvSpPr/>
          <p:nvPr/>
        </p:nvSpPr>
        <p:spPr bwMode="auto">
          <a:xfrm>
            <a:off x="1214414" y="2071678"/>
            <a:ext cx="6429420" cy="2387664"/>
          </a:xfrm>
          <a:prstGeom prst="wedgeRectCallout">
            <a:avLst>
              <a:gd name="adj1" fmla="val 65946"/>
              <a:gd name="adj2" fmla="val 3895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1003">
            <a:schemeClr val="lt1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/>
          <a:lstStyle/>
          <a:p>
            <a:pPr algn="l" rtl="0">
              <a:defRPr/>
            </a:pPr>
            <a:endParaRPr lang="ar-SA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" name="مربع نص 2"/>
          <p:cNvSpPr txBox="1">
            <a:spLocks noChangeArrowheads="1"/>
          </p:cNvSpPr>
          <p:nvPr/>
        </p:nvSpPr>
        <p:spPr bwMode="auto">
          <a:xfrm>
            <a:off x="1214438" y="2214554"/>
            <a:ext cx="650081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4000" b="1" dirty="0">
                <a:solidFill>
                  <a:srgbClr val="C00000"/>
                </a:solidFill>
                <a:latin typeface="Handscript SF"/>
              </a:rPr>
              <a:t>يساعدك التمثيل بالنقاط على تحليل توزيع البيانات، أو معرفة طريقة تجمعها أو انتشارها بسهولة.</a:t>
            </a:r>
            <a:endParaRPr lang="en-US" sz="4000" dirty="0">
              <a:latin typeface="Handscript SF"/>
            </a:endParaRPr>
          </a:p>
        </p:txBody>
      </p:sp>
    </p:spTree>
  </p:cSld>
  <p:clrMapOvr>
    <a:masterClrMapping/>
  </p:clrMapOvr>
  <p:transition spd="med">
    <p:zoom dir="in"/>
    <p:sndAc>
      <p:stSnd>
        <p:snd r:embed="rId2" name="cached_gemvanish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1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يساعدك التمثيل بالنقاط على تحلي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2143125"/>
            <a:ext cx="9144000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مستطيل 8"/>
          <p:cNvSpPr>
            <a:spLocks noChangeArrowheads="1"/>
          </p:cNvSpPr>
          <p:nvPr/>
        </p:nvSpPr>
        <p:spPr bwMode="auto">
          <a:xfrm>
            <a:off x="928688" y="2786063"/>
            <a:ext cx="6858000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ar-EG" sz="3200" b="1" dirty="0" smtClean="0">
                <a:latin typeface="Handscript SF"/>
              </a:rPr>
              <a:t>اختبارات:</a:t>
            </a:r>
            <a:endParaRPr lang="ar-SA" sz="3200" b="1" dirty="0">
              <a:latin typeface="Handscript SF"/>
            </a:endParaRPr>
          </a:p>
          <a:p>
            <a:r>
              <a:rPr lang="ar-SA" sz="2800" b="1" dirty="0"/>
              <a:t>يعرض تمثيل النقاط أدناه درجات طلاب في اختبار مادة الرياضيات:</a:t>
            </a:r>
            <a:endParaRPr lang="en-US" sz="2800" dirty="0"/>
          </a:p>
        </p:txBody>
      </p:sp>
      <p:sp>
        <p:nvSpPr>
          <p:cNvPr id="2" name="مخطط انسيابي: متعدد المستندات 1"/>
          <p:cNvSpPr/>
          <p:nvPr/>
        </p:nvSpPr>
        <p:spPr>
          <a:xfrm rot="20658111">
            <a:off x="6150422" y="430015"/>
            <a:ext cx="2857520" cy="1500198"/>
          </a:xfrm>
          <a:prstGeom prst="flowChartMultidocument">
            <a:avLst/>
          </a:prstGeom>
          <a:gradFill flip="none" rotWithShape="1">
            <a:gsLst>
              <a:gs pos="92000">
                <a:srgbClr val="9900FF"/>
              </a:gs>
              <a:gs pos="80000">
                <a:srgbClr val="99FF33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3200" dirty="0">
              <a:solidFill>
                <a:schemeClr val="bg1"/>
              </a:solidFill>
            </a:endParaRPr>
          </a:p>
        </p:txBody>
      </p:sp>
      <p:sp>
        <p:nvSpPr>
          <p:cNvPr id="3" name="مستطيل 2"/>
          <p:cNvSpPr>
            <a:spLocks noChangeArrowheads="1"/>
          </p:cNvSpPr>
          <p:nvPr/>
        </p:nvSpPr>
        <p:spPr bwMode="auto">
          <a:xfrm rot="-941889">
            <a:off x="7377113" y="673100"/>
            <a:ext cx="10001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ar-SA" sz="4000" b="1" dirty="0">
                <a:solidFill>
                  <a:srgbClr val="C00000"/>
                </a:solidFill>
                <a:latin typeface="Handscript SF"/>
              </a:rPr>
              <a:t>أمثلة</a:t>
            </a:r>
            <a:endParaRPr lang="ar-EG" sz="4000" dirty="0">
              <a:solidFill>
                <a:srgbClr val="C00000"/>
              </a:solidFill>
              <a:latin typeface="Handscript SF"/>
            </a:endParaRPr>
          </a:p>
        </p:txBody>
      </p:sp>
      <p:sp>
        <p:nvSpPr>
          <p:cNvPr id="6" name="علبة 5"/>
          <p:cNvSpPr/>
          <p:nvPr/>
        </p:nvSpPr>
        <p:spPr>
          <a:xfrm rot="20750560">
            <a:off x="2868307" y="1580335"/>
            <a:ext cx="4042976" cy="857256"/>
          </a:xfrm>
          <a:prstGeom prst="can">
            <a:avLst/>
          </a:prstGeom>
          <a:solidFill>
            <a:srgbClr val="9900FF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7" name="مربع نص 6"/>
          <p:cNvSpPr txBox="1">
            <a:spLocks noChangeArrowheads="1"/>
          </p:cNvSpPr>
          <p:nvPr/>
        </p:nvSpPr>
        <p:spPr bwMode="auto">
          <a:xfrm rot="-849440">
            <a:off x="2794000" y="1774825"/>
            <a:ext cx="4141788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 dirty="0">
                <a:solidFill>
                  <a:srgbClr val="99FF33"/>
                </a:solidFill>
                <a:latin typeface="Handscript SF"/>
              </a:rPr>
              <a:t>تحليل التمثيل بالنقاط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1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1214459" y="4286250"/>
            <a:ext cx="6429375" cy="1592263"/>
          </a:xfrm>
          <a:prstGeom prst="roundRect">
            <a:avLst>
              <a:gd name="adj" fmla="val 31780"/>
            </a:avLst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 dir="in"/>
    <p:sndAc>
      <p:stSnd>
        <p:snd r:embed="rId2" name="cached_gemvanish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كارتون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مثل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355 - سؤال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تحليل التمثيل بالنقا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080 - اعلان اهمال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اختبارات يعرض تمثيل النقاط أدنا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5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درجات الطلاب في مادة الرضي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3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>
            <a:spLocks noChangeArrowheads="1"/>
          </p:cNvSpPr>
          <p:nvPr/>
        </p:nvSpPr>
        <p:spPr bwMode="auto">
          <a:xfrm>
            <a:off x="1143000" y="1714500"/>
            <a:ext cx="6929438" cy="3500438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/>
            <a:endParaRPr lang="ar-EG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63" y="1357313"/>
            <a:ext cx="8101012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مستطيل 3"/>
          <p:cNvSpPr/>
          <p:nvPr/>
        </p:nvSpPr>
        <p:spPr>
          <a:xfrm>
            <a:off x="1285852" y="2913403"/>
            <a:ext cx="6572296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6000" b="1" dirty="0">
                <a:ln>
                  <a:solidFill>
                    <a:srgbClr val="0070C0"/>
                  </a:solidFill>
                </a:ln>
                <a:solidFill>
                  <a:srgbClr val="66FF33"/>
                </a:solidFill>
                <a:latin typeface="+mn-lt"/>
                <a:cs typeface="+mn-cs"/>
              </a:rPr>
              <a:t>التمثيل بالنقاط</a:t>
            </a:r>
            <a:endParaRPr lang="ar-SA" sz="6000" b="1" dirty="0">
              <a:ln>
                <a:solidFill>
                  <a:srgbClr val="0070C0"/>
                </a:solidFill>
              </a:ln>
              <a:solidFill>
                <a:srgbClr val="66FF33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+mn-lt"/>
              <a:cs typeface="+mn-cs"/>
            </a:endParaRPr>
          </a:p>
        </p:txBody>
      </p:sp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50" y="71438"/>
            <a:ext cx="2971800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6429375" y="642938"/>
            <a:ext cx="1714500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4400" b="1" dirty="0" smtClean="0">
                <a:solidFill>
                  <a:srgbClr val="0070C0"/>
                </a:solidFill>
                <a:latin typeface="Handscript SF"/>
              </a:rPr>
              <a:t>الدرس</a:t>
            </a:r>
          </a:p>
          <a:p>
            <a:pPr algn="ctr"/>
            <a:r>
              <a:rPr lang="ar-SA" sz="4400" b="1" dirty="0" smtClean="0">
                <a:solidFill>
                  <a:srgbClr val="0070C0"/>
                </a:solidFill>
                <a:latin typeface="Handscript SF"/>
              </a:rPr>
              <a:t>2-3</a:t>
            </a:r>
            <a:endParaRPr lang="ar-SA" sz="4400" b="1" dirty="0">
              <a:solidFill>
                <a:srgbClr val="0070C0"/>
              </a:solidFill>
              <a:latin typeface="Handscript SF"/>
            </a:endParaRPr>
          </a:p>
        </p:txBody>
      </p:sp>
    </p:spTree>
  </p:cSld>
  <p:clrMapOvr>
    <a:masterClrMapping/>
  </p:clrMapOvr>
  <p:transition spd="med">
    <p:zoom dir="in"/>
    <p:sndAc>
      <p:stSnd>
        <p:snd r:embed="rId2" name="cached_gemvanish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2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درس 2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9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1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تمثيل بالنقا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50" y="1071546"/>
            <a:ext cx="8858250" cy="451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ربع نص 2"/>
          <p:cNvSpPr txBox="1"/>
          <p:nvPr/>
        </p:nvSpPr>
        <p:spPr>
          <a:xfrm>
            <a:off x="1571625" y="1357313"/>
            <a:ext cx="6215063" cy="3908425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solidFill>
                  <a:srgbClr val="0000FF"/>
                </a:solidFill>
                <a:latin typeface="+mn-lt"/>
                <a:cs typeface="+mn-cs"/>
              </a:rPr>
              <a:t>إرشادات للدراسة: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u="sng" dirty="0">
                <a:latin typeface="+mn-lt"/>
                <a:cs typeface="+mn-cs"/>
              </a:rPr>
              <a:t>لاحظ أن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latin typeface="+mn-lt"/>
                <a:cs typeface="+mn-cs"/>
              </a:rPr>
              <a:t>القيم على خط الأعداد تعبر عن درجات الطلاب، بينما إشارة</a:t>
            </a:r>
            <a:r>
              <a:rPr lang="ar-SA" sz="4000" b="1" dirty="0"/>
              <a:t> </a:t>
            </a:r>
            <a:r>
              <a:rPr lang="ar-SA" sz="4400" b="1" dirty="0"/>
              <a:t>×</a:t>
            </a:r>
            <a:r>
              <a:rPr lang="ar-EG" sz="4400" b="1" dirty="0"/>
              <a:t> تعبر عن عدد الطلاب الحاصلين على هذه الدرجات.</a:t>
            </a:r>
            <a:endParaRPr lang="ar-SA" sz="3600" b="1" dirty="0">
              <a:solidFill>
                <a:srgbClr val="0000FF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spd="med">
    <p:zoom dir="in"/>
    <p:sndAc>
      <p:stSnd>
        <p:snd r:embed="rId2" name="cached_gemvanish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tch_powerup_color_clou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رشادات للدراس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لاحظ أن القيم على خط الأعداد تعب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143125"/>
            <a:ext cx="9144000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مستطيل 8"/>
          <p:cNvSpPr>
            <a:spLocks noChangeArrowheads="1"/>
          </p:cNvSpPr>
          <p:nvPr/>
        </p:nvSpPr>
        <p:spPr bwMode="auto">
          <a:xfrm>
            <a:off x="1214438" y="3357563"/>
            <a:ext cx="6357937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3200" b="1" dirty="0"/>
              <a:t>2- ما عدد الطلاب الحاصلين على 8 درجات؟</a:t>
            </a:r>
            <a:endParaRPr lang="en-US" sz="3200" dirty="0"/>
          </a:p>
          <a:p>
            <a:r>
              <a:rPr lang="ar-SA" sz="3200" b="1" dirty="0"/>
              <a:t>عين العدد 8 على خط الأعداد، واحسب عدد إشارات</a:t>
            </a:r>
            <a:r>
              <a:rPr lang="ar-EG" sz="3200" b="1" dirty="0"/>
              <a:t> </a:t>
            </a:r>
            <a:r>
              <a:rPr lang="ar-SA" sz="3200" b="1" dirty="0"/>
              <a:t>× التي فوقه؛ إذن يوجد 5 من الطلاب حصلوا على الدرجة 8</a:t>
            </a:r>
            <a:endParaRPr lang="en-US" sz="3200" dirty="0"/>
          </a:p>
        </p:txBody>
      </p:sp>
      <p:sp>
        <p:nvSpPr>
          <p:cNvPr id="2" name="مخطط انسيابي: متعدد المستندات 1"/>
          <p:cNvSpPr/>
          <p:nvPr/>
        </p:nvSpPr>
        <p:spPr>
          <a:xfrm rot="20658111">
            <a:off x="6150422" y="430015"/>
            <a:ext cx="2857520" cy="1500198"/>
          </a:xfrm>
          <a:prstGeom prst="flowChartMultidocument">
            <a:avLst/>
          </a:prstGeom>
          <a:gradFill flip="none" rotWithShape="1">
            <a:gsLst>
              <a:gs pos="92000">
                <a:srgbClr val="9900FF"/>
              </a:gs>
              <a:gs pos="80000">
                <a:srgbClr val="99FF33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3200" dirty="0">
              <a:solidFill>
                <a:schemeClr val="bg1"/>
              </a:solidFill>
            </a:endParaRPr>
          </a:p>
        </p:txBody>
      </p:sp>
      <p:sp>
        <p:nvSpPr>
          <p:cNvPr id="32775" name="مستطيل 2"/>
          <p:cNvSpPr>
            <a:spLocks noChangeArrowheads="1"/>
          </p:cNvSpPr>
          <p:nvPr/>
        </p:nvSpPr>
        <p:spPr bwMode="auto">
          <a:xfrm rot="-941889">
            <a:off x="7377113" y="673100"/>
            <a:ext cx="10001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ar-SA" sz="4000" b="1" dirty="0">
                <a:solidFill>
                  <a:srgbClr val="C00000"/>
                </a:solidFill>
                <a:latin typeface="Handscript SF"/>
              </a:rPr>
              <a:t>أمثلة</a:t>
            </a:r>
            <a:endParaRPr lang="ar-EG" sz="4000" dirty="0">
              <a:solidFill>
                <a:srgbClr val="C00000"/>
              </a:solidFill>
              <a:latin typeface="Handscript SF"/>
            </a:endParaRPr>
          </a:p>
        </p:txBody>
      </p:sp>
      <p:sp>
        <p:nvSpPr>
          <p:cNvPr id="6" name="علبة 5"/>
          <p:cNvSpPr/>
          <p:nvPr/>
        </p:nvSpPr>
        <p:spPr>
          <a:xfrm rot="20750560">
            <a:off x="2868307" y="1580335"/>
            <a:ext cx="4042976" cy="857256"/>
          </a:xfrm>
          <a:prstGeom prst="can">
            <a:avLst/>
          </a:prstGeom>
          <a:solidFill>
            <a:srgbClr val="9900FF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32779" name="مربع نص 6"/>
          <p:cNvSpPr txBox="1">
            <a:spLocks noChangeArrowheads="1"/>
          </p:cNvSpPr>
          <p:nvPr/>
        </p:nvSpPr>
        <p:spPr bwMode="auto">
          <a:xfrm rot="-849440">
            <a:off x="2794000" y="1774825"/>
            <a:ext cx="4141788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 dirty="0">
                <a:solidFill>
                  <a:srgbClr val="99FF33"/>
                </a:solidFill>
                <a:latin typeface="Handscript SF"/>
              </a:rPr>
              <a:t>تحليل التمثيل بالنقاط</a:t>
            </a:r>
          </a:p>
        </p:txBody>
      </p:sp>
    </p:spTree>
  </p:cSld>
  <p:clrMapOvr>
    <a:masterClrMapping/>
  </p:clrMapOvr>
  <p:transition spd="med">
    <p:zoom dir="in"/>
    <p:sndAc>
      <p:stSnd>
        <p:snd r:embed="rId2" name="cached_gemvanish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80 - اعلان اهمال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ا عدد الطلاب الحاصلين على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bldLvl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2143125"/>
            <a:ext cx="9144000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مستطيل 8"/>
          <p:cNvSpPr>
            <a:spLocks noChangeArrowheads="1"/>
          </p:cNvSpPr>
          <p:nvPr/>
        </p:nvSpPr>
        <p:spPr bwMode="auto">
          <a:xfrm>
            <a:off x="1214438" y="2928938"/>
            <a:ext cx="6357937" cy="30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3200" b="1" dirty="0"/>
              <a:t>3- ما الفرق بين </a:t>
            </a:r>
            <a:r>
              <a:rPr lang="ar-EG" sz="3200" b="1" dirty="0" smtClean="0"/>
              <a:t>أ</a:t>
            </a:r>
            <a:r>
              <a:rPr lang="ar-SA" sz="3200" b="1" dirty="0" smtClean="0"/>
              <a:t>صغر </a:t>
            </a:r>
            <a:r>
              <a:rPr lang="ar-SA" sz="3200" b="1" dirty="0" err="1" smtClean="0"/>
              <a:t>و</a:t>
            </a:r>
            <a:r>
              <a:rPr lang="ar-EG" sz="3200" b="1" dirty="0" smtClean="0"/>
              <a:t>أ</a:t>
            </a:r>
            <a:r>
              <a:rPr lang="ar-SA" sz="3200" b="1" dirty="0" smtClean="0"/>
              <a:t>كبر </a:t>
            </a:r>
            <a:r>
              <a:rPr lang="ar-SA" sz="3200" b="1" dirty="0"/>
              <a:t>درجة من خلال التمثيل بالنقاط؟</a:t>
            </a:r>
            <a:endParaRPr lang="en-US" sz="3200" dirty="0"/>
          </a:p>
          <a:p>
            <a:r>
              <a:rPr lang="ar-SA" sz="3200" b="1" dirty="0"/>
              <a:t>أقل درجة هي 2</a:t>
            </a:r>
            <a:endParaRPr lang="en-US" sz="3200" dirty="0"/>
          </a:p>
          <a:p>
            <a:r>
              <a:rPr lang="ar-SA" sz="3200" b="1" dirty="0"/>
              <a:t>أكبر درجة هي 14</a:t>
            </a:r>
            <a:endParaRPr lang="en-US" sz="3200" dirty="0"/>
          </a:p>
          <a:p>
            <a:r>
              <a:rPr lang="ar-SA" sz="3200" b="1" dirty="0"/>
              <a:t>14- 2= 12	اطرح لتجد الفرق</a:t>
            </a:r>
            <a:endParaRPr lang="en-US" sz="3200" dirty="0"/>
          </a:p>
          <a:p>
            <a:r>
              <a:rPr lang="ar-SA" sz="3200" b="1" dirty="0"/>
              <a:t>فيكون الفرق 12 درجة.</a:t>
            </a:r>
            <a:endParaRPr lang="en-US" sz="3200" dirty="0"/>
          </a:p>
        </p:txBody>
      </p:sp>
      <p:sp>
        <p:nvSpPr>
          <p:cNvPr id="2" name="مخطط انسيابي: متعدد المستندات 1"/>
          <p:cNvSpPr/>
          <p:nvPr/>
        </p:nvSpPr>
        <p:spPr>
          <a:xfrm rot="20658111">
            <a:off x="6150422" y="430015"/>
            <a:ext cx="2857520" cy="1500198"/>
          </a:xfrm>
          <a:prstGeom prst="flowChartMultidocument">
            <a:avLst/>
          </a:prstGeom>
          <a:gradFill flip="none" rotWithShape="1">
            <a:gsLst>
              <a:gs pos="92000">
                <a:srgbClr val="9900FF"/>
              </a:gs>
              <a:gs pos="80000">
                <a:srgbClr val="99FF33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3200" dirty="0">
              <a:solidFill>
                <a:schemeClr val="bg1"/>
              </a:solidFill>
            </a:endParaRPr>
          </a:p>
        </p:txBody>
      </p:sp>
      <p:sp>
        <p:nvSpPr>
          <p:cNvPr id="33799" name="مستطيل 2"/>
          <p:cNvSpPr>
            <a:spLocks noChangeArrowheads="1"/>
          </p:cNvSpPr>
          <p:nvPr/>
        </p:nvSpPr>
        <p:spPr bwMode="auto">
          <a:xfrm rot="-941889">
            <a:off x="7377113" y="673100"/>
            <a:ext cx="10001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ar-SA" sz="4000" b="1">
                <a:solidFill>
                  <a:srgbClr val="C00000"/>
                </a:solidFill>
                <a:latin typeface="Handscript SF"/>
              </a:rPr>
              <a:t>أمثلة</a:t>
            </a:r>
            <a:endParaRPr lang="ar-EG" sz="4000">
              <a:solidFill>
                <a:srgbClr val="C00000"/>
              </a:solidFill>
              <a:latin typeface="Handscript SF"/>
            </a:endParaRPr>
          </a:p>
        </p:txBody>
      </p:sp>
      <p:sp>
        <p:nvSpPr>
          <p:cNvPr id="6" name="علبة 5"/>
          <p:cNvSpPr/>
          <p:nvPr/>
        </p:nvSpPr>
        <p:spPr>
          <a:xfrm rot="20750560">
            <a:off x="2868307" y="1580335"/>
            <a:ext cx="4042976" cy="857256"/>
          </a:xfrm>
          <a:prstGeom prst="can">
            <a:avLst/>
          </a:prstGeom>
          <a:solidFill>
            <a:srgbClr val="9900FF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33803" name="مربع نص 6"/>
          <p:cNvSpPr txBox="1">
            <a:spLocks noChangeArrowheads="1"/>
          </p:cNvSpPr>
          <p:nvPr/>
        </p:nvSpPr>
        <p:spPr bwMode="auto">
          <a:xfrm rot="-849440">
            <a:off x="2794000" y="1774825"/>
            <a:ext cx="4141788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>
                <a:solidFill>
                  <a:srgbClr val="99FF33"/>
                </a:solidFill>
                <a:latin typeface="Handscript SF"/>
              </a:rPr>
              <a:t>تحليل التمثيل بالنقاط</a:t>
            </a:r>
          </a:p>
        </p:txBody>
      </p:sp>
    </p:spTree>
  </p:cSld>
  <p:clrMapOvr>
    <a:masterClrMapping/>
  </p:clrMapOvr>
  <p:transition spd="med">
    <p:zoom dir="in"/>
    <p:sndAc>
      <p:stSnd>
        <p:snd r:embed="rId2" name="cached_gemvanish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80 - اعلان اهمال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ا الفرق بين أصغر وأكبر درجة من خلا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قل درجة هي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أكبر درجة هي 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4- 2= 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143125"/>
            <a:ext cx="9144000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مستطيل 8"/>
          <p:cNvSpPr>
            <a:spLocks noChangeArrowheads="1"/>
          </p:cNvSpPr>
          <p:nvPr/>
        </p:nvSpPr>
        <p:spPr bwMode="auto">
          <a:xfrm>
            <a:off x="1143000" y="3357563"/>
            <a:ext cx="6357938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3200" b="1" dirty="0"/>
              <a:t>4- اكتب جملة أو جملتين لتحليل البيانات.</a:t>
            </a:r>
            <a:endParaRPr lang="en-US" sz="3200" dirty="0"/>
          </a:p>
          <a:p>
            <a:r>
              <a:rPr lang="ar-SA" sz="3200" b="1" dirty="0"/>
              <a:t>حصل أكبر عدد من الطلاب على 8 درجات.</a:t>
            </a:r>
            <a:endParaRPr lang="en-US" sz="3200" dirty="0"/>
          </a:p>
          <a:p>
            <a:r>
              <a:rPr lang="ar-SA" sz="3200" b="1" dirty="0"/>
              <a:t>حصل طالب واحد على أكبر درجة في الاختبار وهي </a:t>
            </a:r>
            <a:r>
              <a:rPr lang="ar-SA" sz="3200" b="1" dirty="0" smtClean="0"/>
              <a:t>14</a:t>
            </a:r>
            <a:r>
              <a:rPr lang="ar-EG" sz="3200" b="1" dirty="0" smtClean="0"/>
              <a:t>.</a:t>
            </a:r>
            <a:endParaRPr lang="en-US" sz="3200" dirty="0"/>
          </a:p>
        </p:txBody>
      </p:sp>
      <p:sp>
        <p:nvSpPr>
          <p:cNvPr id="2" name="مخطط انسيابي: متعدد المستندات 1"/>
          <p:cNvSpPr/>
          <p:nvPr/>
        </p:nvSpPr>
        <p:spPr>
          <a:xfrm rot="20658111">
            <a:off x="6150422" y="430015"/>
            <a:ext cx="2857520" cy="1500198"/>
          </a:xfrm>
          <a:prstGeom prst="flowChartMultidocument">
            <a:avLst/>
          </a:prstGeom>
          <a:gradFill flip="none" rotWithShape="1">
            <a:gsLst>
              <a:gs pos="92000">
                <a:srgbClr val="9900FF"/>
              </a:gs>
              <a:gs pos="80000">
                <a:srgbClr val="99FF33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3200" dirty="0">
              <a:solidFill>
                <a:schemeClr val="bg1"/>
              </a:solidFill>
            </a:endParaRPr>
          </a:p>
        </p:txBody>
      </p:sp>
      <p:sp>
        <p:nvSpPr>
          <p:cNvPr id="34823" name="مستطيل 2"/>
          <p:cNvSpPr>
            <a:spLocks noChangeArrowheads="1"/>
          </p:cNvSpPr>
          <p:nvPr/>
        </p:nvSpPr>
        <p:spPr bwMode="auto">
          <a:xfrm rot="-941889">
            <a:off x="7377113" y="673100"/>
            <a:ext cx="10001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ar-SA" sz="4000" b="1">
                <a:solidFill>
                  <a:srgbClr val="C00000"/>
                </a:solidFill>
                <a:latin typeface="Handscript SF"/>
              </a:rPr>
              <a:t>أمثلة</a:t>
            </a:r>
            <a:endParaRPr lang="ar-EG" sz="4000">
              <a:solidFill>
                <a:srgbClr val="C00000"/>
              </a:solidFill>
              <a:latin typeface="Handscript SF"/>
            </a:endParaRPr>
          </a:p>
        </p:txBody>
      </p:sp>
      <p:sp>
        <p:nvSpPr>
          <p:cNvPr id="6" name="علبة 5"/>
          <p:cNvSpPr/>
          <p:nvPr/>
        </p:nvSpPr>
        <p:spPr>
          <a:xfrm rot="20750560">
            <a:off x="2868307" y="1580335"/>
            <a:ext cx="4042976" cy="857256"/>
          </a:xfrm>
          <a:prstGeom prst="can">
            <a:avLst/>
          </a:prstGeom>
          <a:solidFill>
            <a:srgbClr val="9900FF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34827" name="مربع نص 6"/>
          <p:cNvSpPr txBox="1">
            <a:spLocks noChangeArrowheads="1"/>
          </p:cNvSpPr>
          <p:nvPr/>
        </p:nvSpPr>
        <p:spPr bwMode="auto">
          <a:xfrm rot="-849440">
            <a:off x="2794000" y="1774825"/>
            <a:ext cx="4141788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>
                <a:solidFill>
                  <a:srgbClr val="99FF33"/>
                </a:solidFill>
                <a:latin typeface="Handscript SF"/>
              </a:rPr>
              <a:t>تحليل التمثيل بالنقاط</a:t>
            </a:r>
          </a:p>
        </p:txBody>
      </p:sp>
    </p:spTree>
  </p:cSld>
  <p:clrMapOvr>
    <a:masterClrMapping/>
  </p:clrMapOvr>
  <p:transition spd="med">
    <p:zoom dir="in"/>
    <p:sndAc>
      <p:stSnd>
        <p:snd r:embed="rId2" name="cached_gemvanish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80 - اعلان اهمال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كتب جملة أو جملتين لتحليل البيان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حصل أكبر عدد من الطلاب على 8 درج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حصل طالب واحد على أكبر درجة ف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شكل حر 1"/>
          <p:cNvSpPr/>
          <p:nvPr/>
        </p:nvSpPr>
        <p:spPr>
          <a:xfrm rot="20843640">
            <a:off x="-293213" y="504305"/>
            <a:ext cx="3182066" cy="2247356"/>
          </a:xfrm>
          <a:custGeom>
            <a:avLst/>
            <a:gdLst>
              <a:gd name="connsiteX0" fmla="*/ 1850949 w 1894492"/>
              <a:gd name="connsiteY0" fmla="*/ 326571 h 1194755"/>
              <a:gd name="connsiteX1" fmla="*/ 1829178 w 1894492"/>
              <a:gd name="connsiteY1" fmla="*/ 413657 h 1194755"/>
              <a:gd name="connsiteX2" fmla="*/ 1872721 w 1894492"/>
              <a:gd name="connsiteY2" fmla="*/ 522514 h 1194755"/>
              <a:gd name="connsiteX3" fmla="*/ 1894492 w 1894492"/>
              <a:gd name="connsiteY3" fmla="*/ 609600 h 1194755"/>
              <a:gd name="connsiteX4" fmla="*/ 1850949 w 1894492"/>
              <a:gd name="connsiteY4" fmla="*/ 783771 h 1194755"/>
              <a:gd name="connsiteX5" fmla="*/ 1785635 w 1894492"/>
              <a:gd name="connsiteY5" fmla="*/ 849086 h 1194755"/>
              <a:gd name="connsiteX6" fmla="*/ 1567921 w 1894492"/>
              <a:gd name="connsiteY6" fmla="*/ 892629 h 1194755"/>
              <a:gd name="connsiteX7" fmla="*/ 1393749 w 1894492"/>
              <a:gd name="connsiteY7" fmla="*/ 936171 h 1194755"/>
              <a:gd name="connsiteX8" fmla="*/ 1306664 w 1894492"/>
              <a:gd name="connsiteY8" fmla="*/ 957943 h 1194755"/>
              <a:gd name="connsiteX9" fmla="*/ 1241349 w 1894492"/>
              <a:gd name="connsiteY9" fmla="*/ 979714 h 1194755"/>
              <a:gd name="connsiteX10" fmla="*/ 1110721 w 1894492"/>
              <a:gd name="connsiteY10" fmla="*/ 1001486 h 1194755"/>
              <a:gd name="connsiteX11" fmla="*/ 218092 w 1894492"/>
              <a:gd name="connsiteY11" fmla="*/ 1023257 h 1194755"/>
              <a:gd name="connsiteX12" fmla="*/ 131007 w 1894492"/>
              <a:gd name="connsiteY12" fmla="*/ 979714 h 1194755"/>
              <a:gd name="connsiteX13" fmla="*/ 65692 w 1894492"/>
              <a:gd name="connsiteY13" fmla="*/ 957943 h 1194755"/>
              <a:gd name="connsiteX14" fmla="*/ 43921 w 1894492"/>
              <a:gd name="connsiteY14" fmla="*/ 631371 h 1194755"/>
              <a:gd name="connsiteX15" fmla="*/ 87464 w 1894492"/>
              <a:gd name="connsiteY15" fmla="*/ 544286 h 1194755"/>
              <a:gd name="connsiteX16" fmla="*/ 239864 w 1894492"/>
              <a:gd name="connsiteY16" fmla="*/ 500743 h 1194755"/>
              <a:gd name="connsiteX17" fmla="*/ 675292 w 1894492"/>
              <a:gd name="connsiteY17" fmla="*/ 457200 h 1194755"/>
              <a:gd name="connsiteX18" fmla="*/ 740607 w 1894492"/>
              <a:gd name="connsiteY18" fmla="*/ 391886 h 1194755"/>
              <a:gd name="connsiteX19" fmla="*/ 784149 w 1894492"/>
              <a:gd name="connsiteY19" fmla="*/ 261257 h 1194755"/>
              <a:gd name="connsiteX20" fmla="*/ 849464 w 1894492"/>
              <a:gd name="connsiteY20" fmla="*/ 217714 h 1194755"/>
              <a:gd name="connsiteX21" fmla="*/ 1306664 w 1894492"/>
              <a:gd name="connsiteY21" fmla="*/ 152400 h 1194755"/>
              <a:gd name="connsiteX22" fmla="*/ 1437292 w 1894492"/>
              <a:gd name="connsiteY22" fmla="*/ 65314 h 1194755"/>
              <a:gd name="connsiteX23" fmla="*/ 1502607 w 1894492"/>
              <a:gd name="connsiteY23" fmla="*/ 21771 h 1194755"/>
              <a:gd name="connsiteX24" fmla="*/ 1589692 w 1894492"/>
              <a:gd name="connsiteY24" fmla="*/ 0 h 1194755"/>
              <a:gd name="connsiteX25" fmla="*/ 1763864 w 1894492"/>
              <a:gd name="connsiteY25" fmla="*/ 21771 h 1194755"/>
              <a:gd name="connsiteX26" fmla="*/ 1829178 w 1894492"/>
              <a:gd name="connsiteY26" fmla="*/ 152400 h 1194755"/>
              <a:gd name="connsiteX27" fmla="*/ 1894492 w 1894492"/>
              <a:gd name="connsiteY27" fmla="*/ 195943 h 1194755"/>
              <a:gd name="connsiteX28" fmla="*/ 1850949 w 1894492"/>
              <a:gd name="connsiteY28" fmla="*/ 326571 h 1194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894492" h="1194755">
                <a:moveTo>
                  <a:pt x="1850949" y="326571"/>
                </a:moveTo>
                <a:cubicBezTo>
                  <a:pt x="1840063" y="362857"/>
                  <a:pt x="1825874" y="383918"/>
                  <a:pt x="1829178" y="413657"/>
                </a:cubicBezTo>
                <a:cubicBezTo>
                  <a:pt x="1833494" y="452499"/>
                  <a:pt x="1860363" y="485439"/>
                  <a:pt x="1872721" y="522514"/>
                </a:cubicBezTo>
                <a:cubicBezTo>
                  <a:pt x="1882183" y="550901"/>
                  <a:pt x="1887235" y="580571"/>
                  <a:pt x="1894492" y="609600"/>
                </a:cubicBezTo>
                <a:cubicBezTo>
                  <a:pt x="1891351" y="625307"/>
                  <a:pt x="1870078" y="755077"/>
                  <a:pt x="1850949" y="783771"/>
                </a:cubicBezTo>
                <a:cubicBezTo>
                  <a:pt x="1833870" y="809389"/>
                  <a:pt x="1814372" y="838033"/>
                  <a:pt x="1785635" y="849086"/>
                </a:cubicBezTo>
                <a:cubicBezTo>
                  <a:pt x="1716560" y="875654"/>
                  <a:pt x="1639720" y="874680"/>
                  <a:pt x="1567921" y="892629"/>
                </a:cubicBezTo>
                <a:lnTo>
                  <a:pt x="1393749" y="936171"/>
                </a:lnTo>
                <a:cubicBezTo>
                  <a:pt x="1364721" y="943428"/>
                  <a:pt x="1335050" y="948481"/>
                  <a:pt x="1306664" y="957943"/>
                </a:cubicBezTo>
                <a:cubicBezTo>
                  <a:pt x="1284892" y="965200"/>
                  <a:pt x="1263752" y="974736"/>
                  <a:pt x="1241349" y="979714"/>
                </a:cubicBezTo>
                <a:cubicBezTo>
                  <a:pt x="1198257" y="989290"/>
                  <a:pt x="1154264" y="994229"/>
                  <a:pt x="1110721" y="1001486"/>
                </a:cubicBezTo>
                <a:cubicBezTo>
                  <a:pt x="820820" y="1194755"/>
                  <a:pt x="1019400" y="1080494"/>
                  <a:pt x="218092" y="1023257"/>
                </a:cubicBezTo>
                <a:cubicBezTo>
                  <a:pt x="185720" y="1020945"/>
                  <a:pt x="160838" y="992499"/>
                  <a:pt x="131007" y="979714"/>
                </a:cubicBezTo>
                <a:cubicBezTo>
                  <a:pt x="109913" y="970674"/>
                  <a:pt x="87464" y="965200"/>
                  <a:pt x="65692" y="957943"/>
                </a:cubicBezTo>
                <a:cubicBezTo>
                  <a:pt x="13297" y="800758"/>
                  <a:pt x="0" y="821692"/>
                  <a:pt x="43921" y="631371"/>
                </a:cubicBezTo>
                <a:cubicBezTo>
                  <a:pt x="51219" y="599747"/>
                  <a:pt x="64515" y="567235"/>
                  <a:pt x="87464" y="544286"/>
                </a:cubicBezTo>
                <a:cubicBezTo>
                  <a:pt x="97794" y="533956"/>
                  <a:pt x="239216" y="500824"/>
                  <a:pt x="239864" y="500743"/>
                </a:cubicBezTo>
                <a:cubicBezTo>
                  <a:pt x="384604" y="482651"/>
                  <a:pt x="675292" y="457200"/>
                  <a:pt x="675292" y="457200"/>
                </a:cubicBezTo>
                <a:cubicBezTo>
                  <a:pt x="697064" y="435429"/>
                  <a:pt x="725654" y="418801"/>
                  <a:pt x="740607" y="391886"/>
                </a:cubicBezTo>
                <a:cubicBezTo>
                  <a:pt x="762897" y="351764"/>
                  <a:pt x="745959" y="286717"/>
                  <a:pt x="784149" y="261257"/>
                </a:cubicBezTo>
                <a:cubicBezTo>
                  <a:pt x="805921" y="246743"/>
                  <a:pt x="825553" y="228341"/>
                  <a:pt x="849464" y="217714"/>
                </a:cubicBezTo>
                <a:cubicBezTo>
                  <a:pt x="1014732" y="144261"/>
                  <a:pt x="1097975" y="166312"/>
                  <a:pt x="1306664" y="152400"/>
                </a:cubicBezTo>
                <a:lnTo>
                  <a:pt x="1437292" y="65314"/>
                </a:lnTo>
                <a:cubicBezTo>
                  <a:pt x="1459064" y="50800"/>
                  <a:pt x="1477222" y="28117"/>
                  <a:pt x="1502607" y="21771"/>
                </a:cubicBezTo>
                <a:lnTo>
                  <a:pt x="1589692" y="0"/>
                </a:lnTo>
                <a:cubicBezTo>
                  <a:pt x="1647749" y="7257"/>
                  <a:pt x="1709540" y="41"/>
                  <a:pt x="1763864" y="21771"/>
                </a:cubicBezTo>
                <a:cubicBezTo>
                  <a:pt x="1817844" y="43363"/>
                  <a:pt x="1801143" y="117356"/>
                  <a:pt x="1829178" y="152400"/>
                </a:cubicBezTo>
                <a:cubicBezTo>
                  <a:pt x="1845524" y="172832"/>
                  <a:pt x="1872721" y="181429"/>
                  <a:pt x="1894492" y="195943"/>
                </a:cubicBezTo>
                <a:cubicBezTo>
                  <a:pt x="1867589" y="276652"/>
                  <a:pt x="1861835" y="290285"/>
                  <a:pt x="1850949" y="326571"/>
                </a:cubicBezTo>
                <a:close/>
              </a:path>
            </a:pathLst>
          </a:custGeom>
          <a:gradFill>
            <a:gsLst>
              <a:gs pos="0">
                <a:srgbClr val="FF00FF"/>
              </a:gs>
              <a:gs pos="70000">
                <a:srgbClr val="FFC000"/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 w="34925">
            <a:noFill/>
          </a:ln>
          <a:effectLst>
            <a:outerShdw blurRad="184150" dist="241300" dir="11520000" sx="110000" sy="110000" algn="ctr">
              <a:srgbClr val="FFC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3" name="مربع نص 2"/>
          <p:cNvSpPr txBox="1">
            <a:spLocks noChangeArrowheads="1"/>
          </p:cNvSpPr>
          <p:nvPr/>
        </p:nvSpPr>
        <p:spPr bwMode="auto">
          <a:xfrm rot="-1416645">
            <a:off x="152400" y="1312863"/>
            <a:ext cx="27622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600" b="1" dirty="0">
                <a:solidFill>
                  <a:srgbClr val="FFFF00"/>
                </a:solidFill>
                <a:latin typeface="Handscript SF"/>
              </a:rPr>
              <a:t>تحقق من </a:t>
            </a:r>
            <a:r>
              <a:rPr lang="ar-SA" sz="3600" b="1" dirty="0" smtClean="0">
                <a:solidFill>
                  <a:srgbClr val="FFFF00"/>
                </a:solidFill>
                <a:latin typeface="Handscript SF"/>
              </a:rPr>
              <a:t>فهمك</a:t>
            </a:r>
            <a:r>
              <a:rPr lang="ar-EG" sz="3600" b="1" dirty="0" smtClean="0">
                <a:solidFill>
                  <a:srgbClr val="FFFF00"/>
                </a:solidFill>
                <a:latin typeface="Handscript SF"/>
              </a:rPr>
              <a:t>:</a:t>
            </a:r>
            <a:endParaRPr lang="ar-SA" sz="3600" b="1" dirty="0">
              <a:solidFill>
                <a:srgbClr val="FFFF00"/>
              </a:solidFill>
              <a:latin typeface="Handscript SF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50" y="2786063"/>
            <a:ext cx="8501063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1143000" y="3143250"/>
            <a:ext cx="671512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ar-SA" sz="3200" b="1" dirty="0">
                <a:solidFill>
                  <a:srgbClr val="C00000"/>
                </a:solidFill>
                <a:latin typeface="Handscript SF"/>
              </a:rPr>
              <a:t>مكتبة</a:t>
            </a:r>
            <a:r>
              <a:rPr lang="ar-SA" sz="3200" dirty="0">
                <a:solidFill>
                  <a:srgbClr val="C00000"/>
                </a:solidFill>
                <a:latin typeface="Handscript SF"/>
              </a:rPr>
              <a:t>:</a:t>
            </a:r>
          </a:p>
          <a:p>
            <a:pPr algn="justLow"/>
            <a:r>
              <a:rPr lang="ar-EG" sz="3200" b="1" dirty="0">
                <a:latin typeface="Handscript SF"/>
              </a:rPr>
              <a:t>أ) </a:t>
            </a:r>
            <a:r>
              <a:rPr lang="ar-SA" sz="3200" b="1" dirty="0">
                <a:latin typeface="Handscript SF"/>
              </a:rPr>
              <a:t>يعرض تمثيل النقاط الآتي عدد القصص </a:t>
            </a:r>
            <a:r>
              <a:rPr lang="ar-EG" sz="3200" b="1" dirty="0">
                <a:latin typeface="Handscript SF"/>
              </a:rPr>
              <a:t>التي يمتلكها</a:t>
            </a:r>
            <a:r>
              <a:rPr lang="ar-SA" sz="3200" b="1" dirty="0">
                <a:latin typeface="Handscript SF"/>
              </a:rPr>
              <a:t> 22 </a:t>
            </a:r>
            <a:r>
              <a:rPr lang="ar-SA" sz="3200" b="1" dirty="0" smtClean="0">
                <a:latin typeface="Handscript SF"/>
              </a:rPr>
              <a:t>طالب</a:t>
            </a:r>
            <a:r>
              <a:rPr lang="ar-EG" sz="3200" b="1" dirty="0" smtClean="0">
                <a:latin typeface="Handscript SF"/>
              </a:rPr>
              <a:t>ً</a:t>
            </a:r>
            <a:r>
              <a:rPr lang="ar-SA" sz="3200" b="1" dirty="0" smtClean="0">
                <a:latin typeface="Handscript SF"/>
              </a:rPr>
              <a:t>ا </a:t>
            </a:r>
            <a:r>
              <a:rPr lang="ar-SA" sz="3200" b="1" dirty="0">
                <a:latin typeface="Handscript SF"/>
              </a:rPr>
              <a:t>من طلاب الصف السادس:</a:t>
            </a:r>
          </a:p>
        </p:txBody>
      </p:sp>
      <p:pic>
        <p:nvPicPr>
          <p:cNvPr id="36870" name="Picture 2"/>
          <p:cNvPicPr>
            <a:picLocks noChangeAspect="1" noChangeArrowheads="1"/>
          </p:cNvPicPr>
          <p:nvPr/>
        </p:nvPicPr>
        <p:blipFill>
          <a:blip r:embed="rId9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1438275" y="4714875"/>
            <a:ext cx="61341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 dir="in"/>
    <p:sndAc>
      <p:stSnd>
        <p:snd r:embed="rId2" name="cached_gemvanish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حقق من فهمك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UND52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مكتبة يعرض تمثيل النقاط الآتي عدد القص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368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عدد القصص التي يمتلكها طلاب الصف الساد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شكل حر 1"/>
          <p:cNvSpPr/>
          <p:nvPr/>
        </p:nvSpPr>
        <p:spPr>
          <a:xfrm rot="20843640">
            <a:off x="-293213" y="504305"/>
            <a:ext cx="3182066" cy="2247356"/>
          </a:xfrm>
          <a:custGeom>
            <a:avLst/>
            <a:gdLst>
              <a:gd name="connsiteX0" fmla="*/ 1850949 w 1894492"/>
              <a:gd name="connsiteY0" fmla="*/ 326571 h 1194755"/>
              <a:gd name="connsiteX1" fmla="*/ 1829178 w 1894492"/>
              <a:gd name="connsiteY1" fmla="*/ 413657 h 1194755"/>
              <a:gd name="connsiteX2" fmla="*/ 1872721 w 1894492"/>
              <a:gd name="connsiteY2" fmla="*/ 522514 h 1194755"/>
              <a:gd name="connsiteX3" fmla="*/ 1894492 w 1894492"/>
              <a:gd name="connsiteY3" fmla="*/ 609600 h 1194755"/>
              <a:gd name="connsiteX4" fmla="*/ 1850949 w 1894492"/>
              <a:gd name="connsiteY4" fmla="*/ 783771 h 1194755"/>
              <a:gd name="connsiteX5" fmla="*/ 1785635 w 1894492"/>
              <a:gd name="connsiteY5" fmla="*/ 849086 h 1194755"/>
              <a:gd name="connsiteX6" fmla="*/ 1567921 w 1894492"/>
              <a:gd name="connsiteY6" fmla="*/ 892629 h 1194755"/>
              <a:gd name="connsiteX7" fmla="*/ 1393749 w 1894492"/>
              <a:gd name="connsiteY7" fmla="*/ 936171 h 1194755"/>
              <a:gd name="connsiteX8" fmla="*/ 1306664 w 1894492"/>
              <a:gd name="connsiteY8" fmla="*/ 957943 h 1194755"/>
              <a:gd name="connsiteX9" fmla="*/ 1241349 w 1894492"/>
              <a:gd name="connsiteY9" fmla="*/ 979714 h 1194755"/>
              <a:gd name="connsiteX10" fmla="*/ 1110721 w 1894492"/>
              <a:gd name="connsiteY10" fmla="*/ 1001486 h 1194755"/>
              <a:gd name="connsiteX11" fmla="*/ 218092 w 1894492"/>
              <a:gd name="connsiteY11" fmla="*/ 1023257 h 1194755"/>
              <a:gd name="connsiteX12" fmla="*/ 131007 w 1894492"/>
              <a:gd name="connsiteY12" fmla="*/ 979714 h 1194755"/>
              <a:gd name="connsiteX13" fmla="*/ 65692 w 1894492"/>
              <a:gd name="connsiteY13" fmla="*/ 957943 h 1194755"/>
              <a:gd name="connsiteX14" fmla="*/ 43921 w 1894492"/>
              <a:gd name="connsiteY14" fmla="*/ 631371 h 1194755"/>
              <a:gd name="connsiteX15" fmla="*/ 87464 w 1894492"/>
              <a:gd name="connsiteY15" fmla="*/ 544286 h 1194755"/>
              <a:gd name="connsiteX16" fmla="*/ 239864 w 1894492"/>
              <a:gd name="connsiteY16" fmla="*/ 500743 h 1194755"/>
              <a:gd name="connsiteX17" fmla="*/ 675292 w 1894492"/>
              <a:gd name="connsiteY17" fmla="*/ 457200 h 1194755"/>
              <a:gd name="connsiteX18" fmla="*/ 740607 w 1894492"/>
              <a:gd name="connsiteY18" fmla="*/ 391886 h 1194755"/>
              <a:gd name="connsiteX19" fmla="*/ 784149 w 1894492"/>
              <a:gd name="connsiteY19" fmla="*/ 261257 h 1194755"/>
              <a:gd name="connsiteX20" fmla="*/ 849464 w 1894492"/>
              <a:gd name="connsiteY20" fmla="*/ 217714 h 1194755"/>
              <a:gd name="connsiteX21" fmla="*/ 1306664 w 1894492"/>
              <a:gd name="connsiteY21" fmla="*/ 152400 h 1194755"/>
              <a:gd name="connsiteX22" fmla="*/ 1437292 w 1894492"/>
              <a:gd name="connsiteY22" fmla="*/ 65314 h 1194755"/>
              <a:gd name="connsiteX23" fmla="*/ 1502607 w 1894492"/>
              <a:gd name="connsiteY23" fmla="*/ 21771 h 1194755"/>
              <a:gd name="connsiteX24" fmla="*/ 1589692 w 1894492"/>
              <a:gd name="connsiteY24" fmla="*/ 0 h 1194755"/>
              <a:gd name="connsiteX25" fmla="*/ 1763864 w 1894492"/>
              <a:gd name="connsiteY25" fmla="*/ 21771 h 1194755"/>
              <a:gd name="connsiteX26" fmla="*/ 1829178 w 1894492"/>
              <a:gd name="connsiteY26" fmla="*/ 152400 h 1194755"/>
              <a:gd name="connsiteX27" fmla="*/ 1894492 w 1894492"/>
              <a:gd name="connsiteY27" fmla="*/ 195943 h 1194755"/>
              <a:gd name="connsiteX28" fmla="*/ 1850949 w 1894492"/>
              <a:gd name="connsiteY28" fmla="*/ 326571 h 1194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894492" h="1194755">
                <a:moveTo>
                  <a:pt x="1850949" y="326571"/>
                </a:moveTo>
                <a:cubicBezTo>
                  <a:pt x="1840063" y="362857"/>
                  <a:pt x="1825874" y="383918"/>
                  <a:pt x="1829178" y="413657"/>
                </a:cubicBezTo>
                <a:cubicBezTo>
                  <a:pt x="1833494" y="452499"/>
                  <a:pt x="1860363" y="485439"/>
                  <a:pt x="1872721" y="522514"/>
                </a:cubicBezTo>
                <a:cubicBezTo>
                  <a:pt x="1882183" y="550901"/>
                  <a:pt x="1887235" y="580571"/>
                  <a:pt x="1894492" y="609600"/>
                </a:cubicBezTo>
                <a:cubicBezTo>
                  <a:pt x="1891351" y="625307"/>
                  <a:pt x="1870078" y="755077"/>
                  <a:pt x="1850949" y="783771"/>
                </a:cubicBezTo>
                <a:cubicBezTo>
                  <a:pt x="1833870" y="809389"/>
                  <a:pt x="1814372" y="838033"/>
                  <a:pt x="1785635" y="849086"/>
                </a:cubicBezTo>
                <a:cubicBezTo>
                  <a:pt x="1716560" y="875654"/>
                  <a:pt x="1639720" y="874680"/>
                  <a:pt x="1567921" y="892629"/>
                </a:cubicBezTo>
                <a:lnTo>
                  <a:pt x="1393749" y="936171"/>
                </a:lnTo>
                <a:cubicBezTo>
                  <a:pt x="1364721" y="943428"/>
                  <a:pt x="1335050" y="948481"/>
                  <a:pt x="1306664" y="957943"/>
                </a:cubicBezTo>
                <a:cubicBezTo>
                  <a:pt x="1284892" y="965200"/>
                  <a:pt x="1263752" y="974736"/>
                  <a:pt x="1241349" y="979714"/>
                </a:cubicBezTo>
                <a:cubicBezTo>
                  <a:pt x="1198257" y="989290"/>
                  <a:pt x="1154264" y="994229"/>
                  <a:pt x="1110721" y="1001486"/>
                </a:cubicBezTo>
                <a:cubicBezTo>
                  <a:pt x="820820" y="1194755"/>
                  <a:pt x="1019400" y="1080494"/>
                  <a:pt x="218092" y="1023257"/>
                </a:cubicBezTo>
                <a:cubicBezTo>
                  <a:pt x="185720" y="1020945"/>
                  <a:pt x="160838" y="992499"/>
                  <a:pt x="131007" y="979714"/>
                </a:cubicBezTo>
                <a:cubicBezTo>
                  <a:pt x="109913" y="970674"/>
                  <a:pt x="87464" y="965200"/>
                  <a:pt x="65692" y="957943"/>
                </a:cubicBezTo>
                <a:cubicBezTo>
                  <a:pt x="13297" y="800758"/>
                  <a:pt x="0" y="821692"/>
                  <a:pt x="43921" y="631371"/>
                </a:cubicBezTo>
                <a:cubicBezTo>
                  <a:pt x="51219" y="599747"/>
                  <a:pt x="64515" y="567235"/>
                  <a:pt x="87464" y="544286"/>
                </a:cubicBezTo>
                <a:cubicBezTo>
                  <a:pt x="97794" y="533956"/>
                  <a:pt x="239216" y="500824"/>
                  <a:pt x="239864" y="500743"/>
                </a:cubicBezTo>
                <a:cubicBezTo>
                  <a:pt x="384604" y="482651"/>
                  <a:pt x="675292" y="457200"/>
                  <a:pt x="675292" y="457200"/>
                </a:cubicBezTo>
                <a:cubicBezTo>
                  <a:pt x="697064" y="435429"/>
                  <a:pt x="725654" y="418801"/>
                  <a:pt x="740607" y="391886"/>
                </a:cubicBezTo>
                <a:cubicBezTo>
                  <a:pt x="762897" y="351764"/>
                  <a:pt x="745959" y="286717"/>
                  <a:pt x="784149" y="261257"/>
                </a:cubicBezTo>
                <a:cubicBezTo>
                  <a:pt x="805921" y="246743"/>
                  <a:pt x="825553" y="228341"/>
                  <a:pt x="849464" y="217714"/>
                </a:cubicBezTo>
                <a:cubicBezTo>
                  <a:pt x="1014732" y="144261"/>
                  <a:pt x="1097975" y="166312"/>
                  <a:pt x="1306664" y="152400"/>
                </a:cubicBezTo>
                <a:lnTo>
                  <a:pt x="1437292" y="65314"/>
                </a:lnTo>
                <a:cubicBezTo>
                  <a:pt x="1459064" y="50800"/>
                  <a:pt x="1477222" y="28117"/>
                  <a:pt x="1502607" y="21771"/>
                </a:cubicBezTo>
                <a:lnTo>
                  <a:pt x="1589692" y="0"/>
                </a:lnTo>
                <a:cubicBezTo>
                  <a:pt x="1647749" y="7257"/>
                  <a:pt x="1709540" y="41"/>
                  <a:pt x="1763864" y="21771"/>
                </a:cubicBezTo>
                <a:cubicBezTo>
                  <a:pt x="1817844" y="43363"/>
                  <a:pt x="1801143" y="117356"/>
                  <a:pt x="1829178" y="152400"/>
                </a:cubicBezTo>
                <a:cubicBezTo>
                  <a:pt x="1845524" y="172832"/>
                  <a:pt x="1872721" y="181429"/>
                  <a:pt x="1894492" y="195943"/>
                </a:cubicBezTo>
                <a:cubicBezTo>
                  <a:pt x="1867589" y="276652"/>
                  <a:pt x="1861835" y="290285"/>
                  <a:pt x="1850949" y="326571"/>
                </a:cubicBezTo>
                <a:close/>
              </a:path>
            </a:pathLst>
          </a:custGeom>
          <a:gradFill>
            <a:gsLst>
              <a:gs pos="0">
                <a:srgbClr val="FF00FF"/>
              </a:gs>
              <a:gs pos="70000">
                <a:srgbClr val="FFC000"/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 w="34925">
            <a:noFill/>
          </a:ln>
          <a:effectLst>
            <a:outerShdw blurRad="184150" dist="241300" dir="11520000" sx="110000" sy="110000" algn="ctr">
              <a:srgbClr val="FFC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37891" name="مربع نص 2"/>
          <p:cNvSpPr txBox="1">
            <a:spLocks noChangeArrowheads="1"/>
          </p:cNvSpPr>
          <p:nvPr/>
        </p:nvSpPr>
        <p:spPr bwMode="auto">
          <a:xfrm rot="-1416645">
            <a:off x="152400" y="1312863"/>
            <a:ext cx="27622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600" b="1" dirty="0">
                <a:solidFill>
                  <a:srgbClr val="FFFF00"/>
                </a:solidFill>
                <a:latin typeface="Handscript SF"/>
              </a:rPr>
              <a:t>تحقق من </a:t>
            </a:r>
            <a:r>
              <a:rPr lang="ar-SA" sz="3600" b="1" dirty="0" smtClean="0">
                <a:solidFill>
                  <a:srgbClr val="FFFF00"/>
                </a:solidFill>
                <a:latin typeface="Handscript SF"/>
              </a:rPr>
              <a:t>فهمك</a:t>
            </a:r>
            <a:r>
              <a:rPr lang="ar-EG" sz="3600" b="1" dirty="0" smtClean="0">
                <a:solidFill>
                  <a:srgbClr val="FFFF00"/>
                </a:solidFill>
                <a:latin typeface="Handscript SF"/>
              </a:rPr>
              <a:t>:</a:t>
            </a:r>
            <a:endParaRPr lang="ar-SA" sz="3600" b="1" dirty="0">
              <a:solidFill>
                <a:srgbClr val="FFFF00"/>
              </a:solidFill>
              <a:latin typeface="Handscript SF"/>
            </a:endParaRPr>
          </a:p>
        </p:txBody>
      </p:sp>
      <p:pic>
        <p:nvPicPr>
          <p:cNvPr id="3789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50" y="2857496"/>
            <a:ext cx="8501063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1143000" y="3357558"/>
            <a:ext cx="6715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ar-SA" sz="3200" b="1" dirty="0">
                <a:solidFill>
                  <a:srgbClr val="C00000"/>
                </a:solidFill>
                <a:latin typeface="Handscript SF"/>
              </a:rPr>
              <a:t>مكتبة</a:t>
            </a:r>
            <a:r>
              <a:rPr lang="ar-SA" sz="3200" dirty="0">
                <a:solidFill>
                  <a:srgbClr val="C00000"/>
                </a:solidFill>
                <a:latin typeface="Handscript SF"/>
              </a:rPr>
              <a:t>:</a:t>
            </a:r>
            <a:endParaRPr lang="ar-SA" sz="3200" dirty="0">
              <a:latin typeface="Handscript SF"/>
            </a:endParaRPr>
          </a:p>
          <a:p>
            <a:pPr algn="just"/>
            <a:r>
              <a:rPr lang="ar-SA" sz="3200" b="1" dirty="0">
                <a:latin typeface="Handscript SF"/>
              </a:rPr>
              <a:t>ب)</a:t>
            </a:r>
            <a:r>
              <a:rPr lang="ar-EG" sz="3200" b="1" dirty="0">
                <a:latin typeface="Handscript SF"/>
              </a:rPr>
              <a:t> </a:t>
            </a:r>
            <a:r>
              <a:rPr lang="ar-SA" sz="3200" b="1" dirty="0">
                <a:latin typeface="Handscript SF"/>
              </a:rPr>
              <a:t>ما عدد الطلاب الذين لديهم </a:t>
            </a:r>
            <a:r>
              <a:rPr lang="ar-SA" sz="3200" b="1" dirty="0" smtClean="0">
                <a:latin typeface="Handscript SF"/>
              </a:rPr>
              <a:t>3قصص؟ </a:t>
            </a:r>
            <a:endParaRPr lang="ar-SA" sz="3200" b="1" dirty="0">
              <a:latin typeface="Handscript SF"/>
            </a:endParaRPr>
          </a:p>
        </p:txBody>
      </p:sp>
      <p:pic>
        <p:nvPicPr>
          <p:cNvPr id="37894" name="Picture 2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1295400" y="4714871"/>
            <a:ext cx="5276864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مستطيل 6"/>
          <p:cNvSpPr>
            <a:spLocks noChangeArrowheads="1"/>
          </p:cNvSpPr>
          <p:nvPr/>
        </p:nvSpPr>
        <p:spPr bwMode="auto">
          <a:xfrm>
            <a:off x="6500826" y="5226808"/>
            <a:ext cx="1231491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4000" b="1" dirty="0" smtClean="0">
                <a:solidFill>
                  <a:srgbClr val="FF0000"/>
                </a:solidFill>
              </a:rPr>
              <a:t>طالبان</a:t>
            </a:r>
            <a:endParaRPr lang="en-US" sz="4000" dirty="0" smtClean="0">
              <a:solidFill>
                <a:srgbClr val="FF0000"/>
              </a:solidFill>
            </a:endParaRPr>
          </a:p>
          <a:p>
            <a:endParaRPr lang="ar-EG" sz="6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>
    <p:zoom dir="in"/>
    <p:sndAc>
      <p:stSnd>
        <p:snd r:embed="rId2" name="cached_gemvanish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ا عدد الطلاب الذين لديهم 3قصص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طالبا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شكل حر 1"/>
          <p:cNvSpPr/>
          <p:nvPr/>
        </p:nvSpPr>
        <p:spPr>
          <a:xfrm rot="20843640">
            <a:off x="-293213" y="504305"/>
            <a:ext cx="3182066" cy="2247356"/>
          </a:xfrm>
          <a:custGeom>
            <a:avLst/>
            <a:gdLst>
              <a:gd name="connsiteX0" fmla="*/ 1850949 w 1894492"/>
              <a:gd name="connsiteY0" fmla="*/ 326571 h 1194755"/>
              <a:gd name="connsiteX1" fmla="*/ 1829178 w 1894492"/>
              <a:gd name="connsiteY1" fmla="*/ 413657 h 1194755"/>
              <a:gd name="connsiteX2" fmla="*/ 1872721 w 1894492"/>
              <a:gd name="connsiteY2" fmla="*/ 522514 h 1194755"/>
              <a:gd name="connsiteX3" fmla="*/ 1894492 w 1894492"/>
              <a:gd name="connsiteY3" fmla="*/ 609600 h 1194755"/>
              <a:gd name="connsiteX4" fmla="*/ 1850949 w 1894492"/>
              <a:gd name="connsiteY4" fmla="*/ 783771 h 1194755"/>
              <a:gd name="connsiteX5" fmla="*/ 1785635 w 1894492"/>
              <a:gd name="connsiteY5" fmla="*/ 849086 h 1194755"/>
              <a:gd name="connsiteX6" fmla="*/ 1567921 w 1894492"/>
              <a:gd name="connsiteY6" fmla="*/ 892629 h 1194755"/>
              <a:gd name="connsiteX7" fmla="*/ 1393749 w 1894492"/>
              <a:gd name="connsiteY7" fmla="*/ 936171 h 1194755"/>
              <a:gd name="connsiteX8" fmla="*/ 1306664 w 1894492"/>
              <a:gd name="connsiteY8" fmla="*/ 957943 h 1194755"/>
              <a:gd name="connsiteX9" fmla="*/ 1241349 w 1894492"/>
              <a:gd name="connsiteY9" fmla="*/ 979714 h 1194755"/>
              <a:gd name="connsiteX10" fmla="*/ 1110721 w 1894492"/>
              <a:gd name="connsiteY10" fmla="*/ 1001486 h 1194755"/>
              <a:gd name="connsiteX11" fmla="*/ 218092 w 1894492"/>
              <a:gd name="connsiteY11" fmla="*/ 1023257 h 1194755"/>
              <a:gd name="connsiteX12" fmla="*/ 131007 w 1894492"/>
              <a:gd name="connsiteY12" fmla="*/ 979714 h 1194755"/>
              <a:gd name="connsiteX13" fmla="*/ 65692 w 1894492"/>
              <a:gd name="connsiteY13" fmla="*/ 957943 h 1194755"/>
              <a:gd name="connsiteX14" fmla="*/ 43921 w 1894492"/>
              <a:gd name="connsiteY14" fmla="*/ 631371 h 1194755"/>
              <a:gd name="connsiteX15" fmla="*/ 87464 w 1894492"/>
              <a:gd name="connsiteY15" fmla="*/ 544286 h 1194755"/>
              <a:gd name="connsiteX16" fmla="*/ 239864 w 1894492"/>
              <a:gd name="connsiteY16" fmla="*/ 500743 h 1194755"/>
              <a:gd name="connsiteX17" fmla="*/ 675292 w 1894492"/>
              <a:gd name="connsiteY17" fmla="*/ 457200 h 1194755"/>
              <a:gd name="connsiteX18" fmla="*/ 740607 w 1894492"/>
              <a:gd name="connsiteY18" fmla="*/ 391886 h 1194755"/>
              <a:gd name="connsiteX19" fmla="*/ 784149 w 1894492"/>
              <a:gd name="connsiteY19" fmla="*/ 261257 h 1194755"/>
              <a:gd name="connsiteX20" fmla="*/ 849464 w 1894492"/>
              <a:gd name="connsiteY20" fmla="*/ 217714 h 1194755"/>
              <a:gd name="connsiteX21" fmla="*/ 1306664 w 1894492"/>
              <a:gd name="connsiteY21" fmla="*/ 152400 h 1194755"/>
              <a:gd name="connsiteX22" fmla="*/ 1437292 w 1894492"/>
              <a:gd name="connsiteY22" fmla="*/ 65314 h 1194755"/>
              <a:gd name="connsiteX23" fmla="*/ 1502607 w 1894492"/>
              <a:gd name="connsiteY23" fmla="*/ 21771 h 1194755"/>
              <a:gd name="connsiteX24" fmla="*/ 1589692 w 1894492"/>
              <a:gd name="connsiteY24" fmla="*/ 0 h 1194755"/>
              <a:gd name="connsiteX25" fmla="*/ 1763864 w 1894492"/>
              <a:gd name="connsiteY25" fmla="*/ 21771 h 1194755"/>
              <a:gd name="connsiteX26" fmla="*/ 1829178 w 1894492"/>
              <a:gd name="connsiteY26" fmla="*/ 152400 h 1194755"/>
              <a:gd name="connsiteX27" fmla="*/ 1894492 w 1894492"/>
              <a:gd name="connsiteY27" fmla="*/ 195943 h 1194755"/>
              <a:gd name="connsiteX28" fmla="*/ 1850949 w 1894492"/>
              <a:gd name="connsiteY28" fmla="*/ 326571 h 1194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894492" h="1194755">
                <a:moveTo>
                  <a:pt x="1850949" y="326571"/>
                </a:moveTo>
                <a:cubicBezTo>
                  <a:pt x="1840063" y="362857"/>
                  <a:pt x="1825874" y="383918"/>
                  <a:pt x="1829178" y="413657"/>
                </a:cubicBezTo>
                <a:cubicBezTo>
                  <a:pt x="1833494" y="452499"/>
                  <a:pt x="1860363" y="485439"/>
                  <a:pt x="1872721" y="522514"/>
                </a:cubicBezTo>
                <a:cubicBezTo>
                  <a:pt x="1882183" y="550901"/>
                  <a:pt x="1887235" y="580571"/>
                  <a:pt x="1894492" y="609600"/>
                </a:cubicBezTo>
                <a:cubicBezTo>
                  <a:pt x="1891351" y="625307"/>
                  <a:pt x="1870078" y="755077"/>
                  <a:pt x="1850949" y="783771"/>
                </a:cubicBezTo>
                <a:cubicBezTo>
                  <a:pt x="1833870" y="809389"/>
                  <a:pt x="1814372" y="838033"/>
                  <a:pt x="1785635" y="849086"/>
                </a:cubicBezTo>
                <a:cubicBezTo>
                  <a:pt x="1716560" y="875654"/>
                  <a:pt x="1639720" y="874680"/>
                  <a:pt x="1567921" y="892629"/>
                </a:cubicBezTo>
                <a:lnTo>
                  <a:pt x="1393749" y="936171"/>
                </a:lnTo>
                <a:cubicBezTo>
                  <a:pt x="1364721" y="943428"/>
                  <a:pt x="1335050" y="948481"/>
                  <a:pt x="1306664" y="957943"/>
                </a:cubicBezTo>
                <a:cubicBezTo>
                  <a:pt x="1284892" y="965200"/>
                  <a:pt x="1263752" y="974736"/>
                  <a:pt x="1241349" y="979714"/>
                </a:cubicBezTo>
                <a:cubicBezTo>
                  <a:pt x="1198257" y="989290"/>
                  <a:pt x="1154264" y="994229"/>
                  <a:pt x="1110721" y="1001486"/>
                </a:cubicBezTo>
                <a:cubicBezTo>
                  <a:pt x="820820" y="1194755"/>
                  <a:pt x="1019400" y="1080494"/>
                  <a:pt x="218092" y="1023257"/>
                </a:cubicBezTo>
                <a:cubicBezTo>
                  <a:pt x="185720" y="1020945"/>
                  <a:pt x="160838" y="992499"/>
                  <a:pt x="131007" y="979714"/>
                </a:cubicBezTo>
                <a:cubicBezTo>
                  <a:pt x="109913" y="970674"/>
                  <a:pt x="87464" y="965200"/>
                  <a:pt x="65692" y="957943"/>
                </a:cubicBezTo>
                <a:cubicBezTo>
                  <a:pt x="13297" y="800758"/>
                  <a:pt x="0" y="821692"/>
                  <a:pt x="43921" y="631371"/>
                </a:cubicBezTo>
                <a:cubicBezTo>
                  <a:pt x="51219" y="599747"/>
                  <a:pt x="64515" y="567235"/>
                  <a:pt x="87464" y="544286"/>
                </a:cubicBezTo>
                <a:cubicBezTo>
                  <a:pt x="97794" y="533956"/>
                  <a:pt x="239216" y="500824"/>
                  <a:pt x="239864" y="500743"/>
                </a:cubicBezTo>
                <a:cubicBezTo>
                  <a:pt x="384604" y="482651"/>
                  <a:pt x="675292" y="457200"/>
                  <a:pt x="675292" y="457200"/>
                </a:cubicBezTo>
                <a:cubicBezTo>
                  <a:pt x="697064" y="435429"/>
                  <a:pt x="725654" y="418801"/>
                  <a:pt x="740607" y="391886"/>
                </a:cubicBezTo>
                <a:cubicBezTo>
                  <a:pt x="762897" y="351764"/>
                  <a:pt x="745959" y="286717"/>
                  <a:pt x="784149" y="261257"/>
                </a:cubicBezTo>
                <a:cubicBezTo>
                  <a:pt x="805921" y="246743"/>
                  <a:pt x="825553" y="228341"/>
                  <a:pt x="849464" y="217714"/>
                </a:cubicBezTo>
                <a:cubicBezTo>
                  <a:pt x="1014732" y="144261"/>
                  <a:pt x="1097975" y="166312"/>
                  <a:pt x="1306664" y="152400"/>
                </a:cubicBezTo>
                <a:lnTo>
                  <a:pt x="1437292" y="65314"/>
                </a:lnTo>
                <a:cubicBezTo>
                  <a:pt x="1459064" y="50800"/>
                  <a:pt x="1477222" y="28117"/>
                  <a:pt x="1502607" y="21771"/>
                </a:cubicBezTo>
                <a:lnTo>
                  <a:pt x="1589692" y="0"/>
                </a:lnTo>
                <a:cubicBezTo>
                  <a:pt x="1647749" y="7257"/>
                  <a:pt x="1709540" y="41"/>
                  <a:pt x="1763864" y="21771"/>
                </a:cubicBezTo>
                <a:cubicBezTo>
                  <a:pt x="1817844" y="43363"/>
                  <a:pt x="1801143" y="117356"/>
                  <a:pt x="1829178" y="152400"/>
                </a:cubicBezTo>
                <a:cubicBezTo>
                  <a:pt x="1845524" y="172832"/>
                  <a:pt x="1872721" y="181429"/>
                  <a:pt x="1894492" y="195943"/>
                </a:cubicBezTo>
                <a:cubicBezTo>
                  <a:pt x="1867589" y="276652"/>
                  <a:pt x="1861835" y="290285"/>
                  <a:pt x="1850949" y="326571"/>
                </a:cubicBezTo>
                <a:close/>
              </a:path>
            </a:pathLst>
          </a:custGeom>
          <a:gradFill>
            <a:gsLst>
              <a:gs pos="0">
                <a:srgbClr val="FF00FF"/>
              </a:gs>
              <a:gs pos="70000">
                <a:srgbClr val="FFC000"/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 w="34925">
            <a:noFill/>
          </a:ln>
          <a:effectLst>
            <a:outerShdw blurRad="184150" dist="241300" dir="11520000" sx="110000" sy="110000" algn="ctr">
              <a:srgbClr val="FFC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38915" name="مربع نص 2"/>
          <p:cNvSpPr txBox="1">
            <a:spLocks noChangeArrowheads="1"/>
          </p:cNvSpPr>
          <p:nvPr/>
        </p:nvSpPr>
        <p:spPr bwMode="auto">
          <a:xfrm rot="-1416645">
            <a:off x="152400" y="1312863"/>
            <a:ext cx="27622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600" b="1" dirty="0">
                <a:solidFill>
                  <a:srgbClr val="FFFF00"/>
                </a:solidFill>
                <a:latin typeface="Handscript SF"/>
              </a:rPr>
              <a:t>تحقق من </a:t>
            </a:r>
            <a:r>
              <a:rPr lang="ar-SA" sz="3600" b="1" dirty="0" smtClean="0">
                <a:solidFill>
                  <a:srgbClr val="FFFF00"/>
                </a:solidFill>
                <a:latin typeface="Handscript SF"/>
              </a:rPr>
              <a:t>فهمك</a:t>
            </a:r>
            <a:r>
              <a:rPr lang="ar-EG" sz="3600" b="1" dirty="0" smtClean="0">
                <a:solidFill>
                  <a:srgbClr val="FFFF00"/>
                </a:solidFill>
                <a:latin typeface="Handscript SF"/>
              </a:rPr>
              <a:t>:</a:t>
            </a:r>
            <a:endParaRPr lang="ar-SA" sz="3600" b="1" dirty="0">
              <a:solidFill>
                <a:srgbClr val="FFFF00"/>
              </a:solidFill>
              <a:latin typeface="Handscript SF"/>
            </a:endParaRPr>
          </a:p>
        </p:txBody>
      </p:sp>
      <p:pic>
        <p:nvPicPr>
          <p:cNvPr id="3891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50" y="2857523"/>
            <a:ext cx="8501063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928688" y="3357585"/>
            <a:ext cx="700087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ar-SA" sz="3200" b="1" dirty="0">
                <a:solidFill>
                  <a:srgbClr val="C00000"/>
                </a:solidFill>
                <a:latin typeface="Handscript SF"/>
              </a:rPr>
              <a:t>مكتبة:</a:t>
            </a:r>
          </a:p>
          <a:p>
            <a:r>
              <a:rPr lang="ar-SA" sz="3200" b="1" dirty="0">
                <a:latin typeface="Handscript SF"/>
              </a:rPr>
              <a:t>ج)</a:t>
            </a:r>
            <a:r>
              <a:rPr lang="ar-EG" sz="3200" b="1" dirty="0">
                <a:latin typeface="Handscript SF"/>
              </a:rPr>
              <a:t> </a:t>
            </a:r>
            <a:r>
              <a:rPr lang="ar-SA" sz="3200" b="1" dirty="0">
                <a:latin typeface="Handscript SF"/>
              </a:rPr>
              <a:t>ما عدد الطلاب الذين لديهم 10 قصص أو أكثر؟</a:t>
            </a:r>
          </a:p>
        </p:txBody>
      </p:sp>
      <p:sp>
        <p:nvSpPr>
          <p:cNvPr id="7" name="مستطيل 6"/>
          <p:cNvSpPr>
            <a:spLocks noChangeArrowheads="1"/>
          </p:cNvSpPr>
          <p:nvPr/>
        </p:nvSpPr>
        <p:spPr bwMode="auto">
          <a:xfrm>
            <a:off x="6286512" y="4714911"/>
            <a:ext cx="1800284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4400" b="1" dirty="0" smtClean="0">
                <a:solidFill>
                  <a:srgbClr val="FF0000"/>
                </a:solidFill>
              </a:rPr>
              <a:t>10 طلاب</a:t>
            </a:r>
            <a:endParaRPr lang="ar-EG" sz="4400" dirty="0">
              <a:solidFill>
                <a:srgbClr val="FF0000"/>
              </a:solidFill>
            </a:endParaRPr>
          </a:p>
        </p:txBody>
      </p:sp>
      <p:pic>
        <p:nvPicPr>
          <p:cNvPr id="38919" name="Picture 2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1295401" y="4714898"/>
            <a:ext cx="5062550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 dir="in"/>
    <p:sndAc>
      <p:stSnd>
        <p:snd r:embed="rId2" name="cached_gemvanish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ا عدد الطلاب الذين لديهم 10 قصص أو أكثر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0 طلا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شكل حر 1"/>
          <p:cNvSpPr/>
          <p:nvPr/>
        </p:nvSpPr>
        <p:spPr>
          <a:xfrm rot="20843640">
            <a:off x="-293213" y="504305"/>
            <a:ext cx="3182066" cy="2247356"/>
          </a:xfrm>
          <a:custGeom>
            <a:avLst/>
            <a:gdLst>
              <a:gd name="connsiteX0" fmla="*/ 1850949 w 1894492"/>
              <a:gd name="connsiteY0" fmla="*/ 326571 h 1194755"/>
              <a:gd name="connsiteX1" fmla="*/ 1829178 w 1894492"/>
              <a:gd name="connsiteY1" fmla="*/ 413657 h 1194755"/>
              <a:gd name="connsiteX2" fmla="*/ 1872721 w 1894492"/>
              <a:gd name="connsiteY2" fmla="*/ 522514 h 1194755"/>
              <a:gd name="connsiteX3" fmla="*/ 1894492 w 1894492"/>
              <a:gd name="connsiteY3" fmla="*/ 609600 h 1194755"/>
              <a:gd name="connsiteX4" fmla="*/ 1850949 w 1894492"/>
              <a:gd name="connsiteY4" fmla="*/ 783771 h 1194755"/>
              <a:gd name="connsiteX5" fmla="*/ 1785635 w 1894492"/>
              <a:gd name="connsiteY5" fmla="*/ 849086 h 1194755"/>
              <a:gd name="connsiteX6" fmla="*/ 1567921 w 1894492"/>
              <a:gd name="connsiteY6" fmla="*/ 892629 h 1194755"/>
              <a:gd name="connsiteX7" fmla="*/ 1393749 w 1894492"/>
              <a:gd name="connsiteY7" fmla="*/ 936171 h 1194755"/>
              <a:gd name="connsiteX8" fmla="*/ 1306664 w 1894492"/>
              <a:gd name="connsiteY8" fmla="*/ 957943 h 1194755"/>
              <a:gd name="connsiteX9" fmla="*/ 1241349 w 1894492"/>
              <a:gd name="connsiteY9" fmla="*/ 979714 h 1194755"/>
              <a:gd name="connsiteX10" fmla="*/ 1110721 w 1894492"/>
              <a:gd name="connsiteY10" fmla="*/ 1001486 h 1194755"/>
              <a:gd name="connsiteX11" fmla="*/ 218092 w 1894492"/>
              <a:gd name="connsiteY11" fmla="*/ 1023257 h 1194755"/>
              <a:gd name="connsiteX12" fmla="*/ 131007 w 1894492"/>
              <a:gd name="connsiteY12" fmla="*/ 979714 h 1194755"/>
              <a:gd name="connsiteX13" fmla="*/ 65692 w 1894492"/>
              <a:gd name="connsiteY13" fmla="*/ 957943 h 1194755"/>
              <a:gd name="connsiteX14" fmla="*/ 43921 w 1894492"/>
              <a:gd name="connsiteY14" fmla="*/ 631371 h 1194755"/>
              <a:gd name="connsiteX15" fmla="*/ 87464 w 1894492"/>
              <a:gd name="connsiteY15" fmla="*/ 544286 h 1194755"/>
              <a:gd name="connsiteX16" fmla="*/ 239864 w 1894492"/>
              <a:gd name="connsiteY16" fmla="*/ 500743 h 1194755"/>
              <a:gd name="connsiteX17" fmla="*/ 675292 w 1894492"/>
              <a:gd name="connsiteY17" fmla="*/ 457200 h 1194755"/>
              <a:gd name="connsiteX18" fmla="*/ 740607 w 1894492"/>
              <a:gd name="connsiteY18" fmla="*/ 391886 h 1194755"/>
              <a:gd name="connsiteX19" fmla="*/ 784149 w 1894492"/>
              <a:gd name="connsiteY19" fmla="*/ 261257 h 1194755"/>
              <a:gd name="connsiteX20" fmla="*/ 849464 w 1894492"/>
              <a:gd name="connsiteY20" fmla="*/ 217714 h 1194755"/>
              <a:gd name="connsiteX21" fmla="*/ 1306664 w 1894492"/>
              <a:gd name="connsiteY21" fmla="*/ 152400 h 1194755"/>
              <a:gd name="connsiteX22" fmla="*/ 1437292 w 1894492"/>
              <a:gd name="connsiteY22" fmla="*/ 65314 h 1194755"/>
              <a:gd name="connsiteX23" fmla="*/ 1502607 w 1894492"/>
              <a:gd name="connsiteY23" fmla="*/ 21771 h 1194755"/>
              <a:gd name="connsiteX24" fmla="*/ 1589692 w 1894492"/>
              <a:gd name="connsiteY24" fmla="*/ 0 h 1194755"/>
              <a:gd name="connsiteX25" fmla="*/ 1763864 w 1894492"/>
              <a:gd name="connsiteY25" fmla="*/ 21771 h 1194755"/>
              <a:gd name="connsiteX26" fmla="*/ 1829178 w 1894492"/>
              <a:gd name="connsiteY26" fmla="*/ 152400 h 1194755"/>
              <a:gd name="connsiteX27" fmla="*/ 1894492 w 1894492"/>
              <a:gd name="connsiteY27" fmla="*/ 195943 h 1194755"/>
              <a:gd name="connsiteX28" fmla="*/ 1850949 w 1894492"/>
              <a:gd name="connsiteY28" fmla="*/ 326571 h 1194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894492" h="1194755">
                <a:moveTo>
                  <a:pt x="1850949" y="326571"/>
                </a:moveTo>
                <a:cubicBezTo>
                  <a:pt x="1840063" y="362857"/>
                  <a:pt x="1825874" y="383918"/>
                  <a:pt x="1829178" y="413657"/>
                </a:cubicBezTo>
                <a:cubicBezTo>
                  <a:pt x="1833494" y="452499"/>
                  <a:pt x="1860363" y="485439"/>
                  <a:pt x="1872721" y="522514"/>
                </a:cubicBezTo>
                <a:cubicBezTo>
                  <a:pt x="1882183" y="550901"/>
                  <a:pt x="1887235" y="580571"/>
                  <a:pt x="1894492" y="609600"/>
                </a:cubicBezTo>
                <a:cubicBezTo>
                  <a:pt x="1891351" y="625307"/>
                  <a:pt x="1870078" y="755077"/>
                  <a:pt x="1850949" y="783771"/>
                </a:cubicBezTo>
                <a:cubicBezTo>
                  <a:pt x="1833870" y="809389"/>
                  <a:pt x="1814372" y="838033"/>
                  <a:pt x="1785635" y="849086"/>
                </a:cubicBezTo>
                <a:cubicBezTo>
                  <a:pt x="1716560" y="875654"/>
                  <a:pt x="1639720" y="874680"/>
                  <a:pt x="1567921" y="892629"/>
                </a:cubicBezTo>
                <a:lnTo>
                  <a:pt x="1393749" y="936171"/>
                </a:lnTo>
                <a:cubicBezTo>
                  <a:pt x="1364721" y="943428"/>
                  <a:pt x="1335050" y="948481"/>
                  <a:pt x="1306664" y="957943"/>
                </a:cubicBezTo>
                <a:cubicBezTo>
                  <a:pt x="1284892" y="965200"/>
                  <a:pt x="1263752" y="974736"/>
                  <a:pt x="1241349" y="979714"/>
                </a:cubicBezTo>
                <a:cubicBezTo>
                  <a:pt x="1198257" y="989290"/>
                  <a:pt x="1154264" y="994229"/>
                  <a:pt x="1110721" y="1001486"/>
                </a:cubicBezTo>
                <a:cubicBezTo>
                  <a:pt x="820820" y="1194755"/>
                  <a:pt x="1019400" y="1080494"/>
                  <a:pt x="218092" y="1023257"/>
                </a:cubicBezTo>
                <a:cubicBezTo>
                  <a:pt x="185720" y="1020945"/>
                  <a:pt x="160838" y="992499"/>
                  <a:pt x="131007" y="979714"/>
                </a:cubicBezTo>
                <a:cubicBezTo>
                  <a:pt x="109913" y="970674"/>
                  <a:pt x="87464" y="965200"/>
                  <a:pt x="65692" y="957943"/>
                </a:cubicBezTo>
                <a:cubicBezTo>
                  <a:pt x="13297" y="800758"/>
                  <a:pt x="0" y="821692"/>
                  <a:pt x="43921" y="631371"/>
                </a:cubicBezTo>
                <a:cubicBezTo>
                  <a:pt x="51219" y="599747"/>
                  <a:pt x="64515" y="567235"/>
                  <a:pt x="87464" y="544286"/>
                </a:cubicBezTo>
                <a:cubicBezTo>
                  <a:pt x="97794" y="533956"/>
                  <a:pt x="239216" y="500824"/>
                  <a:pt x="239864" y="500743"/>
                </a:cubicBezTo>
                <a:cubicBezTo>
                  <a:pt x="384604" y="482651"/>
                  <a:pt x="675292" y="457200"/>
                  <a:pt x="675292" y="457200"/>
                </a:cubicBezTo>
                <a:cubicBezTo>
                  <a:pt x="697064" y="435429"/>
                  <a:pt x="725654" y="418801"/>
                  <a:pt x="740607" y="391886"/>
                </a:cubicBezTo>
                <a:cubicBezTo>
                  <a:pt x="762897" y="351764"/>
                  <a:pt x="745959" y="286717"/>
                  <a:pt x="784149" y="261257"/>
                </a:cubicBezTo>
                <a:cubicBezTo>
                  <a:pt x="805921" y="246743"/>
                  <a:pt x="825553" y="228341"/>
                  <a:pt x="849464" y="217714"/>
                </a:cubicBezTo>
                <a:cubicBezTo>
                  <a:pt x="1014732" y="144261"/>
                  <a:pt x="1097975" y="166312"/>
                  <a:pt x="1306664" y="152400"/>
                </a:cubicBezTo>
                <a:lnTo>
                  <a:pt x="1437292" y="65314"/>
                </a:lnTo>
                <a:cubicBezTo>
                  <a:pt x="1459064" y="50800"/>
                  <a:pt x="1477222" y="28117"/>
                  <a:pt x="1502607" y="21771"/>
                </a:cubicBezTo>
                <a:lnTo>
                  <a:pt x="1589692" y="0"/>
                </a:lnTo>
                <a:cubicBezTo>
                  <a:pt x="1647749" y="7257"/>
                  <a:pt x="1709540" y="41"/>
                  <a:pt x="1763864" y="21771"/>
                </a:cubicBezTo>
                <a:cubicBezTo>
                  <a:pt x="1817844" y="43363"/>
                  <a:pt x="1801143" y="117356"/>
                  <a:pt x="1829178" y="152400"/>
                </a:cubicBezTo>
                <a:cubicBezTo>
                  <a:pt x="1845524" y="172832"/>
                  <a:pt x="1872721" y="181429"/>
                  <a:pt x="1894492" y="195943"/>
                </a:cubicBezTo>
                <a:cubicBezTo>
                  <a:pt x="1867589" y="276652"/>
                  <a:pt x="1861835" y="290285"/>
                  <a:pt x="1850949" y="326571"/>
                </a:cubicBezTo>
                <a:close/>
              </a:path>
            </a:pathLst>
          </a:custGeom>
          <a:gradFill>
            <a:gsLst>
              <a:gs pos="0">
                <a:srgbClr val="FF00FF"/>
              </a:gs>
              <a:gs pos="70000">
                <a:srgbClr val="FFC000"/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 w="34925">
            <a:noFill/>
          </a:ln>
          <a:effectLst>
            <a:outerShdw blurRad="184150" dist="241300" dir="11520000" sx="110000" sy="110000" algn="ctr">
              <a:srgbClr val="FFC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39939" name="مربع نص 2"/>
          <p:cNvSpPr txBox="1">
            <a:spLocks noChangeArrowheads="1"/>
          </p:cNvSpPr>
          <p:nvPr/>
        </p:nvSpPr>
        <p:spPr bwMode="auto">
          <a:xfrm rot="-1416645">
            <a:off x="152400" y="1312863"/>
            <a:ext cx="27622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600" b="1" dirty="0">
                <a:solidFill>
                  <a:srgbClr val="FFFF00"/>
                </a:solidFill>
                <a:latin typeface="Handscript SF"/>
              </a:rPr>
              <a:t>تحقق من </a:t>
            </a:r>
            <a:r>
              <a:rPr lang="ar-SA" sz="3600" b="1" dirty="0" smtClean="0">
                <a:solidFill>
                  <a:srgbClr val="FFFF00"/>
                </a:solidFill>
                <a:latin typeface="Handscript SF"/>
              </a:rPr>
              <a:t>فهمك</a:t>
            </a:r>
            <a:r>
              <a:rPr lang="ar-EG" sz="3600" b="1" dirty="0" smtClean="0">
                <a:solidFill>
                  <a:srgbClr val="FFFF00"/>
                </a:solidFill>
                <a:latin typeface="Handscript SF"/>
              </a:rPr>
              <a:t>:</a:t>
            </a:r>
            <a:endParaRPr lang="ar-SA" sz="3600" b="1" dirty="0">
              <a:solidFill>
                <a:srgbClr val="FFFF00"/>
              </a:solidFill>
              <a:latin typeface="Handscript SF"/>
            </a:endParaRPr>
          </a:p>
        </p:txBody>
      </p:sp>
      <p:pic>
        <p:nvPicPr>
          <p:cNvPr id="3994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50" y="2714649"/>
            <a:ext cx="8501063" cy="407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1214438" y="3143274"/>
            <a:ext cx="671512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ar-SA" sz="3200" b="1" dirty="0">
                <a:solidFill>
                  <a:srgbClr val="C00000"/>
                </a:solidFill>
                <a:latin typeface="Handscript SF"/>
              </a:rPr>
              <a:t>مكتبة:</a:t>
            </a:r>
          </a:p>
          <a:p>
            <a:pPr algn="just"/>
            <a:r>
              <a:rPr lang="ar-SA" sz="3200" b="1" dirty="0">
                <a:latin typeface="Handscript SF"/>
              </a:rPr>
              <a:t>د) اكتب جملة أو جملتين لتحليل البيانات.</a:t>
            </a:r>
          </a:p>
        </p:txBody>
      </p:sp>
      <p:pic>
        <p:nvPicPr>
          <p:cNvPr id="39942" name="Picture 2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1438275" y="4171974"/>
            <a:ext cx="6134100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مستطيل 6"/>
          <p:cNvSpPr>
            <a:spLocks noChangeArrowheads="1"/>
          </p:cNvSpPr>
          <p:nvPr/>
        </p:nvSpPr>
        <p:spPr bwMode="auto">
          <a:xfrm>
            <a:off x="1000125" y="5357836"/>
            <a:ext cx="690403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 smtClean="0">
                <a:solidFill>
                  <a:srgbClr val="FF0000"/>
                </a:solidFill>
              </a:rPr>
              <a:t>يوجد أربعة طلاب ليس لديهم قصص، وغالبية الطلاب لديهم أقل من 10قصص.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zoom dir="in"/>
    <p:sndAc>
      <p:stSnd>
        <p:snd r:embed="rId2" name="cached_gemvanish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كتب جملة أو جملتين لتحليل البيانات ش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يوجد أربعة طلاب ليس لديهم قص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50" y="1071546"/>
            <a:ext cx="8858250" cy="451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ربع نص 2"/>
          <p:cNvSpPr txBox="1"/>
          <p:nvPr/>
        </p:nvSpPr>
        <p:spPr>
          <a:xfrm>
            <a:off x="1571625" y="1357313"/>
            <a:ext cx="6215063" cy="3231654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solidFill>
                  <a:srgbClr val="0000FF"/>
                </a:solidFill>
                <a:latin typeface="+mn-lt"/>
                <a:cs typeface="+mn-cs"/>
              </a:rPr>
              <a:t>إرشادات للدراسة: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u="sng" dirty="0">
                <a:latin typeface="+mn-lt"/>
                <a:cs typeface="+mn-cs"/>
              </a:rPr>
              <a:t>لاحظ أن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latin typeface="+mn-lt"/>
                <a:cs typeface="+mn-cs"/>
              </a:rPr>
              <a:t>القيم على خط الأعداد تعبر عن </a:t>
            </a:r>
            <a:r>
              <a:rPr lang="ar-EG" sz="4000" b="1" dirty="0" smtClean="0">
                <a:latin typeface="+mn-lt"/>
                <a:cs typeface="+mn-cs"/>
              </a:rPr>
              <a:t>عدد القصص، </a:t>
            </a:r>
            <a:r>
              <a:rPr lang="ar-EG" sz="4000" b="1" dirty="0">
                <a:latin typeface="+mn-lt"/>
                <a:cs typeface="+mn-cs"/>
              </a:rPr>
              <a:t>بينما إشارة</a:t>
            </a:r>
            <a:r>
              <a:rPr lang="ar-SA" sz="4000" b="1" dirty="0"/>
              <a:t> </a:t>
            </a:r>
            <a:r>
              <a:rPr lang="ar-SA" sz="4400" b="1" dirty="0"/>
              <a:t>×</a:t>
            </a:r>
            <a:r>
              <a:rPr lang="ar-EG" sz="4400" b="1" dirty="0"/>
              <a:t> تعبر عن عدد </a:t>
            </a:r>
            <a:r>
              <a:rPr lang="ar-EG" sz="4400" b="1" dirty="0" smtClean="0"/>
              <a:t>الطلبة.</a:t>
            </a:r>
            <a:endParaRPr lang="ar-SA" sz="3600" b="1" dirty="0">
              <a:solidFill>
                <a:srgbClr val="0000FF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spd="med">
    <p:zoom dir="in"/>
    <p:sndAc>
      <p:stSnd>
        <p:snd r:embed="rId2" name="cached_gemvanish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tch_powerup_color_clou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رشادات للدراسة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لاحظ أن القيم على خط الأعداد تعبر عن عدد القص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72063" y="142875"/>
            <a:ext cx="428625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ربع نص 2"/>
          <p:cNvSpPr txBox="1">
            <a:spLocks noChangeArrowheads="1"/>
          </p:cNvSpPr>
          <p:nvPr/>
        </p:nvSpPr>
        <p:spPr bwMode="auto">
          <a:xfrm flipH="1">
            <a:off x="7437438" y="139700"/>
            <a:ext cx="9207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600" b="1" dirty="0">
                <a:latin typeface="Handscript SF"/>
              </a:rPr>
              <a:t>تأكد</a:t>
            </a:r>
          </a:p>
        </p:txBody>
      </p:sp>
      <p:sp>
        <p:nvSpPr>
          <p:cNvPr id="4" name="مربع نص 3"/>
          <p:cNvSpPr txBox="1">
            <a:spLocks noChangeArrowheads="1"/>
          </p:cNvSpPr>
          <p:nvPr/>
        </p:nvSpPr>
        <p:spPr bwMode="auto">
          <a:xfrm flipH="1">
            <a:off x="6429398" y="500042"/>
            <a:ext cx="1500188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 err="1" smtClean="0">
                <a:latin typeface="Handscript SF"/>
              </a:rPr>
              <a:t>ال</a:t>
            </a:r>
            <a:r>
              <a:rPr lang="ar-SA" sz="3200" b="1" dirty="0" smtClean="0">
                <a:latin typeface="Handscript SF"/>
              </a:rPr>
              <a:t>مثال</a:t>
            </a:r>
            <a:endParaRPr lang="ar-SA" sz="3200" b="1" dirty="0">
              <a:latin typeface="Handscript SF"/>
            </a:endParaRPr>
          </a:p>
          <a:p>
            <a:pPr algn="ctr"/>
            <a:r>
              <a:rPr lang="ar-SA" sz="3200" b="1" dirty="0">
                <a:latin typeface="Handscript SF"/>
              </a:rPr>
              <a:t> 1 </a:t>
            </a:r>
          </a:p>
        </p:txBody>
      </p:sp>
      <p:sp>
        <p:nvSpPr>
          <p:cNvPr id="5" name="زاوية مطوية 4"/>
          <p:cNvSpPr/>
          <p:nvPr/>
        </p:nvSpPr>
        <p:spPr bwMode="auto">
          <a:xfrm>
            <a:off x="-71470" y="2714620"/>
            <a:ext cx="9144000" cy="3357586"/>
          </a:xfrm>
          <a:prstGeom prst="foldedCorner">
            <a:avLst>
              <a:gd name="adj" fmla="val 31862"/>
            </a:avLst>
          </a:prstGeom>
          <a:solidFill>
            <a:srgbClr val="99FF33"/>
          </a:solidFill>
          <a:ln>
            <a:headEnd type="none" w="med" len="med"/>
            <a:tailEnd type="none" w="med" len="med"/>
          </a:ln>
          <a:scene3d>
            <a:camera prst="isometricOffAxis1Right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/>
          <a:lstStyle/>
          <a:p>
            <a:pPr algn="just" rtl="0">
              <a:defRPr/>
            </a:pPr>
            <a:endParaRPr lang="ar-SA" sz="3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6" name="مربع نص 5"/>
          <p:cNvSpPr txBox="1">
            <a:spLocks noChangeArrowheads="1"/>
          </p:cNvSpPr>
          <p:nvPr/>
        </p:nvSpPr>
        <p:spPr bwMode="auto">
          <a:xfrm rot="-440227">
            <a:off x="528638" y="3298825"/>
            <a:ext cx="7653337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3200" b="1" dirty="0">
                <a:solidFill>
                  <a:srgbClr val="C00000"/>
                </a:solidFill>
                <a:latin typeface="Handscript SF"/>
              </a:rPr>
              <a:t>1-وظائف:</a:t>
            </a:r>
          </a:p>
          <a:p>
            <a:r>
              <a:rPr lang="ar-SA" sz="3200" b="1" dirty="0">
                <a:solidFill>
                  <a:srgbClr val="C00000"/>
                </a:solidFill>
                <a:latin typeface="Handscript SF"/>
              </a:rPr>
              <a:t>الجدول المجاور</a:t>
            </a:r>
            <a:r>
              <a:rPr lang="ar-EG" sz="3200" b="1" dirty="0">
                <a:solidFill>
                  <a:srgbClr val="C00000"/>
                </a:solidFill>
                <a:latin typeface="Handscript SF"/>
              </a:rPr>
              <a:t> ي</a:t>
            </a:r>
            <a:r>
              <a:rPr lang="ar-SA" sz="3200" b="1" dirty="0">
                <a:solidFill>
                  <a:srgbClr val="C00000"/>
                </a:solidFill>
                <a:latin typeface="Handscript SF"/>
              </a:rPr>
              <a:t>وضح </a:t>
            </a:r>
            <a:r>
              <a:rPr lang="ar-SA" sz="3200" b="1" dirty="0" smtClean="0">
                <a:solidFill>
                  <a:srgbClr val="C00000"/>
                </a:solidFill>
                <a:latin typeface="Handscript SF"/>
              </a:rPr>
              <a:t>أعداد </a:t>
            </a:r>
            <a:r>
              <a:rPr lang="ar-SA" sz="3200" b="1" dirty="0">
                <a:solidFill>
                  <a:srgbClr val="C00000"/>
                </a:solidFill>
                <a:latin typeface="Handscript SF"/>
              </a:rPr>
              <a:t>المتقدمين لعشر وظائف حكومية في إحدى المحافظات. مثّل هذه البيانات بالنقاط.</a:t>
            </a:r>
            <a:endParaRPr lang="en-US" sz="3200" dirty="0">
              <a:latin typeface="Handscript SF"/>
            </a:endParaRPr>
          </a:p>
        </p:txBody>
      </p:sp>
      <p:graphicFrame>
        <p:nvGraphicFramePr>
          <p:cNvPr id="8" name="جدول 7"/>
          <p:cNvGraphicFramePr>
            <a:graphicFrameLocks noGrp="1"/>
          </p:cNvGraphicFramePr>
          <p:nvPr/>
        </p:nvGraphicFramePr>
        <p:xfrm>
          <a:off x="285762" y="500063"/>
          <a:ext cx="4381488" cy="2143139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4381488"/>
              </a:tblGrid>
              <a:tr h="591128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1552011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solidFill>
                      <a:srgbClr val="FFCCFF"/>
                    </a:solidFill>
                  </a:tcPr>
                </a:tc>
              </a:tr>
            </a:tbl>
          </a:graphicData>
        </a:graphic>
      </p:graphicFrame>
      <p:sp>
        <p:nvSpPr>
          <p:cNvPr id="9" name="مربع نص 8"/>
          <p:cNvSpPr txBox="1">
            <a:spLocks noChangeArrowheads="1"/>
          </p:cNvSpPr>
          <p:nvPr/>
        </p:nvSpPr>
        <p:spPr bwMode="auto">
          <a:xfrm>
            <a:off x="285720" y="428604"/>
            <a:ext cx="447430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 dirty="0" smtClean="0">
                <a:solidFill>
                  <a:srgbClr val="0000FF"/>
                </a:solidFill>
              </a:rPr>
              <a:t>أعداد المتقدمين لوظائف حكومية</a:t>
            </a:r>
            <a:endParaRPr lang="ar-EG" sz="3200" b="1" dirty="0">
              <a:solidFill>
                <a:srgbClr val="0000FF"/>
              </a:solidFill>
            </a:endParaRPr>
          </a:p>
        </p:txBody>
      </p:sp>
      <p:sp>
        <p:nvSpPr>
          <p:cNvPr id="10" name="مربع نص 9"/>
          <p:cNvSpPr txBox="1">
            <a:spLocks noChangeArrowheads="1"/>
          </p:cNvSpPr>
          <p:nvPr/>
        </p:nvSpPr>
        <p:spPr bwMode="auto">
          <a:xfrm>
            <a:off x="3937000" y="1143000"/>
            <a:ext cx="6461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solidFill>
                  <a:srgbClr val="0000FF"/>
                </a:solidFill>
              </a:rPr>
              <a:t>66</a:t>
            </a:r>
          </a:p>
        </p:txBody>
      </p:sp>
      <p:sp>
        <p:nvSpPr>
          <p:cNvPr id="11" name="مربع نص 10"/>
          <p:cNvSpPr txBox="1">
            <a:spLocks noChangeArrowheads="1"/>
          </p:cNvSpPr>
          <p:nvPr/>
        </p:nvSpPr>
        <p:spPr bwMode="auto">
          <a:xfrm>
            <a:off x="3937000" y="1987550"/>
            <a:ext cx="6461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solidFill>
                  <a:srgbClr val="0000FF"/>
                </a:solidFill>
              </a:rPr>
              <a:t>65</a:t>
            </a:r>
          </a:p>
        </p:txBody>
      </p:sp>
      <p:sp>
        <p:nvSpPr>
          <p:cNvPr id="12" name="مربع نص 11"/>
          <p:cNvSpPr txBox="1">
            <a:spLocks noChangeArrowheads="1"/>
          </p:cNvSpPr>
          <p:nvPr/>
        </p:nvSpPr>
        <p:spPr bwMode="auto">
          <a:xfrm>
            <a:off x="3151188" y="1130300"/>
            <a:ext cx="6461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solidFill>
                  <a:srgbClr val="0000FF"/>
                </a:solidFill>
              </a:rPr>
              <a:t>65</a:t>
            </a:r>
          </a:p>
        </p:txBody>
      </p:sp>
      <p:sp>
        <p:nvSpPr>
          <p:cNvPr id="13" name="مربع نص 12"/>
          <p:cNvSpPr txBox="1">
            <a:spLocks noChangeArrowheads="1"/>
          </p:cNvSpPr>
          <p:nvPr/>
        </p:nvSpPr>
        <p:spPr bwMode="auto">
          <a:xfrm>
            <a:off x="3151188" y="1974850"/>
            <a:ext cx="6461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solidFill>
                  <a:srgbClr val="0000FF"/>
                </a:solidFill>
              </a:rPr>
              <a:t>64</a:t>
            </a:r>
          </a:p>
        </p:txBody>
      </p:sp>
      <p:sp>
        <p:nvSpPr>
          <p:cNvPr id="14" name="مربع نص 13"/>
          <p:cNvSpPr txBox="1">
            <a:spLocks noChangeArrowheads="1"/>
          </p:cNvSpPr>
          <p:nvPr/>
        </p:nvSpPr>
        <p:spPr bwMode="auto">
          <a:xfrm>
            <a:off x="2293938" y="1130300"/>
            <a:ext cx="6461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solidFill>
                  <a:srgbClr val="0000FF"/>
                </a:solidFill>
              </a:rPr>
              <a:t>66</a:t>
            </a:r>
          </a:p>
        </p:txBody>
      </p:sp>
      <p:sp>
        <p:nvSpPr>
          <p:cNvPr id="15" name="مربع نص 14"/>
          <p:cNvSpPr txBox="1">
            <a:spLocks noChangeArrowheads="1"/>
          </p:cNvSpPr>
          <p:nvPr/>
        </p:nvSpPr>
        <p:spPr bwMode="auto">
          <a:xfrm>
            <a:off x="2293938" y="1974850"/>
            <a:ext cx="6461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solidFill>
                  <a:srgbClr val="0000FF"/>
                </a:solidFill>
              </a:rPr>
              <a:t>65</a:t>
            </a:r>
          </a:p>
        </p:txBody>
      </p:sp>
      <p:sp>
        <p:nvSpPr>
          <p:cNvPr id="16" name="مربع نص 15"/>
          <p:cNvSpPr txBox="1">
            <a:spLocks noChangeArrowheads="1"/>
          </p:cNvSpPr>
          <p:nvPr/>
        </p:nvSpPr>
        <p:spPr bwMode="auto">
          <a:xfrm>
            <a:off x="1365250" y="1143000"/>
            <a:ext cx="6461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solidFill>
                  <a:srgbClr val="0000FF"/>
                </a:solidFill>
              </a:rPr>
              <a:t>75</a:t>
            </a:r>
          </a:p>
        </p:txBody>
      </p:sp>
      <p:sp>
        <p:nvSpPr>
          <p:cNvPr id="17" name="مربع نص 16"/>
          <p:cNvSpPr txBox="1">
            <a:spLocks noChangeArrowheads="1"/>
          </p:cNvSpPr>
          <p:nvPr/>
        </p:nvSpPr>
        <p:spPr bwMode="auto">
          <a:xfrm>
            <a:off x="1365250" y="1987550"/>
            <a:ext cx="6461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solidFill>
                  <a:srgbClr val="0000FF"/>
                </a:solidFill>
              </a:rPr>
              <a:t>78</a:t>
            </a:r>
          </a:p>
        </p:txBody>
      </p:sp>
      <p:sp>
        <p:nvSpPr>
          <p:cNvPr id="18" name="مربع نص 17"/>
          <p:cNvSpPr txBox="1">
            <a:spLocks noChangeArrowheads="1"/>
          </p:cNvSpPr>
          <p:nvPr/>
        </p:nvSpPr>
        <p:spPr bwMode="auto">
          <a:xfrm>
            <a:off x="365125" y="1143000"/>
            <a:ext cx="6461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solidFill>
                  <a:srgbClr val="0000FF"/>
                </a:solidFill>
              </a:rPr>
              <a:t>65</a:t>
            </a:r>
          </a:p>
        </p:txBody>
      </p:sp>
      <p:sp>
        <p:nvSpPr>
          <p:cNvPr id="19" name="مربع نص 18"/>
          <p:cNvSpPr txBox="1">
            <a:spLocks noChangeArrowheads="1"/>
          </p:cNvSpPr>
          <p:nvPr/>
        </p:nvSpPr>
        <p:spPr bwMode="auto">
          <a:xfrm>
            <a:off x="365125" y="1987550"/>
            <a:ext cx="6461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solidFill>
                  <a:srgbClr val="0000FF"/>
                </a:solidFill>
              </a:rPr>
              <a:t>63</a:t>
            </a:r>
          </a:p>
        </p:txBody>
      </p:sp>
    </p:spTree>
  </p:cSld>
  <p:clrMapOvr>
    <a:masterClrMapping/>
  </p:clrMapOvr>
  <p:transition spd="med">
    <p:zoom dir="in"/>
    <p:sndAc>
      <p:stSnd>
        <p:snd r:embed="rId2" name="cached_gemvanish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awn_powerup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awn_powerup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أكد المثال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R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وظائ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جدول المجاور يوضح أعداد المتقدم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0696 - low pitch sm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أعداد المتقدمين لوظائف حكوم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uiExpand="1" build="p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سحابة 3"/>
          <p:cNvSpPr/>
          <p:nvPr/>
        </p:nvSpPr>
        <p:spPr>
          <a:xfrm>
            <a:off x="1214414" y="357166"/>
            <a:ext cx="6215106" cy="4929222"/>
          </a:xfrm>
          <a:prstGeom prst="cloud">
            <a:avLst/>
          </a:prstGeom>
          <a:solidFill>
            <a:srgbClr val="FF6699"/>
          </a:solidFill>
          <a:ln w="349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3600" dirty="0">
              <a:solidFill>
                <a:srgbClr val="CCFF33"/>
              </a:solidFill>
            </a:endParaRPr>
          </a:p>
        </p:txBody>
      </p:sp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1928813" y="1500188"/>
            <a:ext cx="4643437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Low"/>
            <a:r>
              <a:rPr lang="ar-SA" sz="4400" b="1" dirty="0">
                <a:latin typeface="Handscript SF"/>
              </a:rPr>
              <a:t>فكرة الدرس:</a:t>
            </a:r>
          </a:p>
          <a:p>
            <a:pPr algn="ctr"/>
            <a:r>
              <a:rPr lang="ar-SA" sz="4400" b="1" dirty="0">
                <a:latin typeface="Handscript SF"/>
              </a:rPr>
              <a:t>أعرض البيانات وأحللها وأفسرها باستعمال التمثيل بالنقاط.</a:t>
            </a:r>
          </a:p>
        </p:txBody>
      </p:sp>
    </p:spTree>
  </p:cSld>
  <p:clrMapOvr>
    <a:masterClrMapping/>
  </p:clrMapOvr>
  <p:transition spd="med">
    <p:zoom dir="in"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فكرة الدر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عرض البيانات وأحللها وأفسره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bldLvl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111111111111111111111111111"/>
          <p:cNvPicPr>
            <a:picLocks noChangeAspect="1" noChangeArrowheads="1"/>
          </p:cNvPicPr>
          <p:nvPr/>
        </p:nvPicPr>
        <p:blipFill>
          <a:blip r:embed="rId5" cstate="print">
            <a:lum bright="-18000" contrast="28000"/>
          </a:blip>
          <a:srcRect r="35210" b="61449"/>
          <a:stretch>
            <a:fillRect/>
          </a:stretch>
        </p:blipFill>
        <p:spPr bwMode="auto">
          <a:xfrm>
            <a:off x="285750" y="1928813"/>
            <a:ext cx="8569325" cy="28575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3" name="وسيلة شرح مع سهم إلى الأسفل 2"/>
          <p:cNvSpPr/>
          <p:nvPr/>
        </p:nvSpPr>
        <p:spPr bwMode="auto">
          <a:xfrm>
            <a:off x="2428860" y="71414"/>
            <a:ext cx="4071966" cy="1785950"/>
          </a:xfrm>
          <a:prstGeom prst="downArrowCallout">
            <a:avLst/>
          </a:prstGeom>
          <a:ln w="57150"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1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التمثيل</a:t>
            </a:r>
            <a:r>
              <a:rPr kumimoji="0" lang="ar-SA" sz="4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بالنقاط</a:t>
            </a:r>
            <a:endParaRPr kumimoji="0" lang="ar-EG" sz="4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spd="med">
    <p:zoom dir="in"/>
    <p:sndAc>
      <p:stSnd>
        <p:snd r:embed="rId2" name="cached_gemvanish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تمثيل بالنقاط ش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عداد المتقدمين لوظائف حكوم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72063" y="142875"/>
            <a:ext cx="428625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مربع نص 5"/>
          <p:cNvSpPr txBox="1">
            <a:spLocks noChangeArrowheads="1"/>
          </p:cNvSpPr>
          <p:nvPr/>
        </p:nvSpPr>
        <p:spPr bwMode="auto">
          <a:xfrm flipH="1">
            <a:off x="7437438" y="139700"/>
            <a:ext cx="9207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600" b="1" dirty="0">
                <a:latin typeface="Handscript SF"/>
              </a:rPr>
              <a:t>تأكد</a:t>
            </a:r>
          </a:p>
        </p:txBody>
      </p:sp>
      <p:sp>
        <p:nvSpPr>
          <p:cNvPr id="7" name="مربع نص 6"/>
          <p:cNvSpPr txBox="1">
            <a:spLocks noChangeArrowheads="1"/>
          </p:cNvSpPr>
          <p:nvPr/>
        </p:nvSpPr>
        <p:spPr bwMode="auto">
          <a:xfrm flipH="1">
            <a:off x="6500836" y="500042"/>
            <a:ext cx="1500188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 dirty="0">
                <a:latin typeface="Handscript SF"/>
              </a:rPr>
              <a:t>الأمثلة</a:t>
            </a:r>
          </a:p>
          <a:p>
            <a:pPr algn="ctr"/>
            <a:r>
              <a:rPr lang="ar-SA" sz="3200" b="1" dirty="0">
                <a:latin typeface="Handscript SF"/>
              </a:rPr>
              <a:t>2-4</a:t>
            </a:r>
          </a:p>
        </p:txBody>
      </p:sp>
      <p:sp>
        <p:nvSpPr>
          <p:cNvPr id="11" name="مكعب 10"/>
          <p:cNvSpPr/>
          <p:nvPr/>
        </p:nvSpPr>
        <p:spPr bwMode="auto">
          <a:xfrm>
            <a:off x="525721" y="3571876"/>
            <a:ext cx="8118245" cy="3000396"/>
          </a:xfrm>
          <a:prstGeom prst="cube">
            <a:avLst>
              <a:gd name="adj" fmla="val 7753"/>
            </a:avLst>
          </a:prstGeom>
          <a:solidFill>
            <a:srgbClr val="FF66CC"/>
          </a:solidFill>
          <a:ln>
            <a:headEnd type="none" w="med" len="med"/>
            <a:tailEnd type="none" w="med" len="med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perspectiveBelow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/>
          <a:lstStyle/>
          <a:p>
            <a:pPr algn="just">
              <a:defRPr/>
            </a:pPr>
            <a:endParaRPr lang="ar-EG" sz="3600" b="1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214313" y="3929063"/>
            <a:ext cx="8215312" cy="707886"/>
          </a:xfrm>
          <a:prstGeom prst="rect">
            <a:avLst/>
          </a:prstGeom>
          <a:effectLst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b="1" dirty="0">
                <a:latin typeface="+mn-lt"/>
                <a:cs typeface="+mn-cs"/>
              </a:rPr>
              <a:t>2- ما </a:t>
            </a:r>
            <a:r>
              <a:rPr lang="ar-EG" sz="4000" b="1" dirty="0">
                <a:latin typeface="+mn-lt"/>
                <a:cs typeface="+mn-cs"/>
              </a:rPr>
              <a:t>الكتلة</a:t>
            </a:r>
            <a:r>
              <a:rPr lang="ar-SA" sz="4000" b="1" dirty="0">
                <a:latin typeface="+mn-lt"/>
                <a:cs typeface="+mn-cs"/>
              </a:rPr>
              <a:t> </a:t>
            </a:r>
            <a:r>
              <a:rPr lang="ar-SA" sz="4000" b="1" dirty="0" err="1">
                <a:latin typeface="+mn-lt"/>
                <a:cs typeface="+mn-cs"/>
              </a:rPr>
              <a:t>ال</a:t>
            </a:r>
            <a:r>
              <a:rPr lang="ar-EG" sz="4000" b="1" dirty="0">
                <a:latin typeface="+mn-lt"/>
                <a:cs typeface="+mn-cs"/>
              </a:rPr>
              <a:t>ت</a:t>
            </a:r>
            <a:r>
              <a:rPr lang="ar-SA" sz="4000" b="1" dirty="0">
                <a:latin typeface="+mn-lt"/>
                <a:cs typeface="+mn-cs"/>
              </a:rPr>
              <a:t>ي </a:t>
            </a:r>
            <a:r>
              <a:rPr lang="ar-SA" sz="4000" b="1" dirty="0" err="1">
                <a:latin typeface="+mn-lt"/>
                <a:cs typeface="+mn-cs"/>
              </a:rPr>
              <a:t>ي</a:t>
            </a:r>
            <a:r>
              <a:rPr lang="ar-SA" sz="4000" b="1" dirty="0">
                <a:latin typeface="+mn-lt"/>
                <a:cs typeface="+mn-cs"/>
              </a:rPr>
              <a:t>شترك فيه</a:t>
            </a:r>
            <a:r>
              <a:rPr lang="ar-EG" sz="4000" b="1" dirty="0">
                <a:latin typeface="+mn-lt"/>
                <a:cs typeface="+mn-cs"/>
              </a:rPr>
              <a:t>ا</a:t>
            </a:r>
            <a:r>
              <a:rPr lang="ar-SA" sz="4000" b="1" dirty="0">
                <a:latin typeface="+mn-lt"/>
                <a:cs typeface="+mn-cs"/>
              </a:rPr>
              <a:t> 4 أطفال؟</a:t>
            </a:r>
            <a:endParaRPr lang="en-US" sz="4000" b="1" dirty="0">
              <a:latin typeface="+mn-lt"/>
              <a:cs typeface="+mn-cs"/>
            </a:endParaRPr>
          </a:p>
        </p:txBody>
      </p:sp>
      <p:sp>
        <p:nvSpPr>
          <p:cNvPr id="15" name="شبه منحرف 14"/>
          <p:cNvSpPr/>
          <p:nvPr/>
        </p:nvSpPr>
        <p:spPr>
          <a:xfrm>
            <a:off x="214282" y="285728"/>
            <a:ext cx="5038259" cy="2786082"/>
          </a:xfrm>
          <a:prstGeom prst="trapezoid">
            <a:avLst>
              <a:gd name="adj" fmla="val 0"/>
            </a:avLst>
          </a:prstGeom>
          <a:solidFill>
            <a:schemeClr val="accent3">
              <a:lumMod val="40000"/>
              <a:lumOff val="6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6600" b="1" dirty="0">
              <a:solidFill>
                <a:srgbClr val="FF0000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731963"/>
            <a:ext cx="5357813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مستطيل 16"/>
          <p:cNvSpPr>
            <a:spLocks noChangeArrowheads="1"/>
          </p:cNvSpPr>
          <p:nvPr/>
        </p:nvSpPr>
        <p:spPr bwMode="auto">
          <a:xfrm>
            <a:off x="285750" y="214313"/>
            <a:ext cx="485775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ar-EG" sz="3200" b="1" dirty="0" smtClean="0">
                <a:solidFill>
                  <a:srgbClr val="7030A0"/>
                </a:solidFill>
                <a:latin typeface="Handscript SF"/>
              </a:rPr>
              <a:t>كتل:</a:t>
            </a:r>
            <a:endParaRPr lang="ar-SA" sz="3200" b="1" dirty="0">
              <a:solidFill>
                <a:srgbClr val="7030A0"/>
              </a:solidFill>
              <a:latin typeface="Handscript SF"/>
            </a:endParaRPr>
          </a:p>
          <a:p>
            <a:pPr algn="justLow"/>
            <a:r>
              <a:rPr lang="ar-EG" sz="3200" b="1" dirty="0" smtClean="0">
                <a:latin typeface="Handscript SF"/>
              </a:rPr>
              <a:t>ا</a:t>
            </a:r>
            <a:r>
              <a:rPr lang="ar-SA" sz="3200" b="1" dirty="0" smtClean="0">
                <a:latin typeface="Handscript SF"/>
              </a:rPr>
              <a:t>ستعمل </a:t>
            </a:r>
            <a:r>
              <a:rPr lang="ar-SA" sz="3200" b="1" dirty="0">
                <a:latin typeface="Handscript SF"/>
              </a:rPr>
              <a:t>تمثيل النقاط الآتي للإجابة عن الأسئلة من 2-4:</a:t>
            </a:r>
            <a:endParaRPr lang="en-US" sz="3200" b="1" dirty="0">
              <a:latin typeface="Handscript SF"/>
            </a:endParaRP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1143000" y="5084763"/>
            <a:ext cx="63023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SA" sz="4000" b="1" dirty="0" smtClean="0">
                <a:solidFill>
                  <a:srgbClr val="0000FF"/>
                </a:solidFill>
                <a:latin typeface="Handscript SF"/>
              </a:rPr>
              <a:t>20</a:t>
            </a:r>
            <a:r>
              <a:rPr lang="ar-EG" sz="4000" b="1" dirty="0" smtClean="0">
                <a:solidFill>
                  <a:srgbClr val="0000FF"/>
                </a:solidFill>
                <a:latin typeface="Handscript SF"/>
              </a:rPr>
              <a:t>كجم.</a:t>
            </a:r>
            <a:endParaRPr lang="en-US" sz="4000" dirty="0">
              <a:solidFill>
                <a:srgbClr val="0000FF"/>
              </a:solidFill>
              <a:latin typeface="Handscript SF"/>
            </a:endParaRPr>
          </a:p>
        </p:txBody>
      </p:sp>
    </p:spTree>
  </p:cSld>
  <p:clrMapOvr>
    <a:masterClrMapping/>
  </p:clrMapOvr>
  <p:transition spd="med">
    <p:zoom dir="in"/>
    <p:sndAc>
      <p:stSnd>
        <p:snd r:embed="rId2" name="cached_gemvanish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awn_powerup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أك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أمثلة 2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كتل استعمل تمثيل النقاط الآت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كتل مجموعة من الأطفال (بالكيلوجرامات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1195 - tada fail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ما الكتلة التي يشترك فيها 4 أطفال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20كج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7" grpId="0"/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72063" y="142875"/>
            <a:ext cx="428625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مربع نص 5"/>
          <p:cNvSpPr txBox="1">
            <a:spLocks noChangeArrowheads="1"/>
          </p:cNvSpPr>
          <p:nvPr/>
        </p:nvSpPr>
        <p:spPr bwMode="auto">
          <a:xfrm flipH="1">
            <a:off x="7437438" y="139700"/>
            <a:ext cx="9207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600" b="1">
                <a:latin typeface="Handscript SF"/>
              </a:rPr>
              <a:t>تأكد</a:t>
            </a:r>
          </a:p>
        </p:txBody>
      </p:sp>
      <p:sp>
        <p:nvSpPr>
          <p:cNvPr id="8" name="شبه منحرف 7"/>
          <p:cNvSpPr/>
          <p:nvPr/>
        </p:nvSpPr>
        <p:spPr>
          <a:xfrm>
            <a:off x="214282" y="285728"/>
            <a:ext cx="5038259" cy="2786082"/>
          </a:xfrm>
          <a:prstGeom prst="trapezoid">
            <a:avLst>
              <a:gd name="adj" fmla="val 0"/>
            </a:avLst>
          </a:prstGeom>
          <a:solidFill>
            <a:schemeClr val="accent3">
              <a:lumMod val="40000"/>
              <a:lumOff val="6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6600" b="1" dirty="0">
              <a:solidFill>
                <a:srgbClr val="FF0000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4213" y="3429000"/>
            <a:ext cx="7673975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مستطيل 10"/>
          <p:cNvSpPr>
            <a:spLocks noChangeArrowheads="1"/>
          </p:cNvSpPr>
          <p:nvPr/>
        </p:nvSpPr>
        <p:spPr bwMode="auto">
          <a:xfrm>
            <a:off x="1684338" y="3895725"/>
            <a:ext cx="557212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4000" b="1" dirty="0">
                <a:latin typeface="Handscript SF"/>
              </a:rPr>
              <a:t>3- ما عدد الأطفال الذين </a:t>
            </a:r>
            <a:r>
              <a:rPr lang="ar-EG" sz="4000" b="1" dirty="0">
                <a:latin typeface="Handscript SF"/>
              </a:rPr>
              <a:t>كتلهم</a:t>
            </a:r>
            <a:r>
              <a:rPr lang="ar-SA" sz="4000" b="1" dirty="0">
                <a:latin typeface="Handscript SF"/>
              </a:rPr>
              <a:t> 22 كجم أو أكثر؟</a:t>
            </a:r>
            <a:endParaRPr lang="ar-SA" sz="4000" dirty="0">
              <a:latin typeface="Handscript SF"/>
            </a:endParaRPr>
          </a:p>
        </p:txBody>
      </p:sp>
      <p:sp>
        <p:nvSpPr>
          <p:cNvPr id="44042" name="مستطيل 8"/>
          <p:cNvSpPr>
            <a:spLocks noChangeArrowheads="1"/>
          </p:cNvSpPr>
          <p:nvPr/>
        </p:nvSpPr>
        <p:spPr bwMode="auto">
          <a:xfrm>
            <a:off x="285750" y="214313"/>
            <a:ext cx="485775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ar-EG" sz="3200" b="1" dirty="0" smtClean="0">
                <a:solidFill>
                  <a:srgbClr val="7030A0"/>
                </a:solidFill>
                <a:latin typeface="Handscript SF"/>
              </a:rPr>
              <a:t>كتل:</a:t>
            </a:r>
            <a:endParaRPr lang="ar-SA" sz="3200" b="1" dirty="0">
              <a:solidFill>
                <a:srgbClr val="7030A0"/>
              </a:solidFill>
              <a:latin typeface="Handscript SF"/>
            </a:endParaRPr>
          </a:p>
          <a:p>
            <a:pPr algn="justLow"/>
            <a:r>
              <a:rPr lang="ar-SA" sz="3200" b="1" dirty="0">
                <a:latin typeface="Handscript SF"/>
              </a:rPr>
              <a:t>استعمل تمثيل النقاط الآتي للإجابة عن الأسئلة من 2-4:</a:t>
            </a:r>
            <a:endParaRPr lang="en-US" sz="3200" b="1" dirty="0">
              <a:latin typeface="Handscript SF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2000250" y="5487431"/>
            <a:ext cx="51593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0000FF"/>
                </a:solidFill>
                <a:latin typeface="Handscript SF"/>
              </a:rPr>
              <a:t>5</a:t>
            </a:r>
            <a:r>
              <a:rPr lang="ar-EG" sz="3600" b="1" dirty="0" smtClean="0">
                <a:solidFill>
                  <a:srgbClr val="0000FF"/>
                </a:solidFill>
                <a:latin typeface="Handscript SF"/>
              </a:rPr>
              <a:t> </a:t>
            </a:r>
            <a:r>
              <a:rPr lang="ar-EG" sz="3600" b="1" dirty="0">
                <a:solidFill>
                  <a:srgbClr val="0000FF"/>
                </a:solidFill>
                <a:latin typeface="Handscript SF"/>
              </a:rPr>
              <a:t>أطفال.</a:t>
            </a:r>
            <a:endParaRPr lang="en-US" sz="3600" dirty="0">
              <a:solidFill>
                <a:srgbClr val="0000FF"/>
              </a:solidFill>
              <a:latin typeface="Handscript SF"/>
            </a:endParaRPr>
          </a:p>
        </p:txBody>
      </p:sp>
      <p:pic>
        <p:nvPicPr>
          <p:cNvPr id="44044" name="Picture 2"/>
          <p:cNvPicPr>
            <a:picLocks noChangeAspect="1" noChangeArrowheads="1"/>
          </p:cNvPicPr>
          <p:nvPr/>
        </p:nvPicPr>
        <p:blipFill>
          <a:blip r:embed="rId8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731963"/>
            <a:ext cx="5357813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مربع نص 12"/>
          <p:cNvSpPr txBox="1">
            <a:spLocks noChangeArrowheads="1"/>
          </p:cNvSpPr>
          <p:nvPr/>
        </p:nvSpPr>
        <p:spPr bwMode="auto">
          <a:xfrm flipH="1">
            <a:off x="6500836" y="500042"/>
            <a:ext cx="1500188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 dirty="0">
                <a:latin typeface="Handscript SF"/>
              </a:rPr>
              <a:t>الأمثلة</a:t>
            </a:r>
          </a:p>
          <a:p>
            <a:pPr algn="ctr"/>
            <a:r>
              <a:rPr lang="ar-SA" sz="3200" b="1" dirty="0">
                <a:latin typeface="Handscript SF"/>
              </a:rPr>
              <a:t>2-4</a:t>
            </a:r>
          </a:p>
        </p:txBody>
      </p:sp>
    </p:spTree>
  </p:cSld>
  <p:clrMapOvr>
    <a:masterClrMapping/>
  </p:clrMapOvr>
  <p:transition spd="med">
    <p:zoom dir="in"/>
    <p:sndAc>
      <p:stSnd>
        <p:snd r:embed="rId2" name="cached_gemvanish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tch_powerup_color_clou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1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2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3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ا عدد الأطفال الذين كتلهم 22 كجم أ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 أطفا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72063" y="142875"/>
            <a:ext cx="428625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مربع نص 5"/>
          <p:cNvSpPr txBox="1">
            <a:spLocks noChangeArrowheads="1"/>
          </p:cNvSpPr>
          <p:nvPr/>
        </p:nvSpPr>
        <p:spPr bwMode="auto">
          <a:xfrm flipH="1">
            <a:off x="7437438" y="139700"/>
            <a:ext cx="9207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600" b="1">
                <a:latin typeface="Handscript SF"/>
              </a:rPr>
              <a:t>تأكد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88" y="3357563"/>
            <a:ext cx="8388350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مستطيل 10"/>
          <p:cNvSpPr>
            <a:spLocks noChangeArrowheads="1"/>
          </p:cNvSpPr>
          <p:nvPr/>
        </p:nvSpPr>
        <p:spPr bwMode="auto">
          <a:xfrm>
            <a:off x="928688" y="4000500"/>
            <a:ext cx="69294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ar-SA" sz="4000" b="1" dirty="0">
                <a:latin typeface="Handscript SF"/>
              </a:rPr>
              <a:t>4-اكتب جملة أو جملتين لتحليل البيانات.</a:t>
            </a:r>
          </a:p>
        </p:txBody>
      </p:sp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1714500" y="5084763"/>
            <a:ext cx="573087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Low"/>
            <a:r>
              <a:rPr lang="ar-EG" sz="3200" b="1" dirty="0" smtClean="0">
                <a:solidFill>
                  <a:srgbClr val="FF0000"/>
                </a:solidFill>
              </a:rPr>
              <a:t>يوجد طفلان كتلة كل منهما 16 كجم.</a:t>
            </a:r>
            <a:endParaRPr lang="en-US" sz="3200" dirty="0" smtClean="0">
              <a:solidFill>
                <a:srgbClr val="FF0000"/>
              </a:solidFill>
            </a:endParaRPr>
          </a:p>
          <a:p>
            <a:pPr algn="justLow"/>
            <a:r>
              <a:rPr lang="ar-EG" sz="3200" b="1" dirty="0" smtClean="0">
                <a:solidFill>
                  <a:srgbClr val="FF0000"/>
                </a:solidFill>
              </a:rPr>
              <a:t>وغالبية كتل الأطفال بين 19 </a:t>
            </a:r>
            <a:r>
              <a:rPr lang="ar-EG" sz="3200" b="1" dirty="0" err="1" smtClean="0">
                <a:solidFill>
                  <a:srgbClr val="FF0000"/>
                </a:solidFill>
              </a:rPr>
              <a:t>و</a:t>
            </a:r>
            <a:r>
              <a:rPr lang="ar-EG" sz="3200" b="1" dirty="0" smtClean="0">
                <a:solidFill>
                  <a:srgbClr val="FF0000"/>
                </a:solidFill>
              </a:rPr>
              <a:t> 24 كجم.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2" name="شبه منحرف 11"/>
          <p:cNvSpPr/>
          <p:nvPr/>
        </p:nvSpPr>
        <p:spPr>
          <a:xfrm>
            <a:off x="214282" y="285728"/>
            <a:ext cx="5038259" cy="2786082"/>
          </a:xfrm>
          <a:prstGeom prst="trapezoid">
            <a:avLst>
              <a:gd name="adj" fmla="val 0"/>
            </a:avLst>
          </a:prstGeom>
          <a:solidFill>
            <a:schemeClr val="accent3">
              <a:lumMod val="40000"/>
              <a:lumOff val="6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6600" b="1" dirty="0">
              <a:solidFill>
                <a:srgbClr val="FF0000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</a:endParaRPr>
          </a:p>
        </p:txBody>
      </p:sp>
      <p:sp>
        <p:nvSpPr>
          <p:cNvPr id="45067" name="مستطيل 13"/>
          <p:cNvSpPr>
            <a:spLocks noChangeArrowheads="1"/>
          </p:cNvSpPr>
          <p:nvPr/>
        </p:nvSpPr>
        <p:spPr bwMode="auto">
          <a:xfrm>
            <a:off x="285750" y="214313"/>
            <a:ext cx="485775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ar-EG" sz="3200" b="1" dirty="0" smtClean="0">
                <a:solidFill>
                  <a:srgbClr val="7030A0"/>
                </a:solidFill>
                <a:latin typeface="Handscript SF"/>
              </a:rPr>
              <a:t>كتل:</a:t>
            </a:r>
            <a:endParaRPr lang="ar-SA" sz="3200" b="1" dirty="0">
              <a:solidFill>
                <a:srgbClr val="7030A0"/>
              </a:solidFill>
              <a:latin typeface="Handscript SF"/>
            </a:endParaRPr>
          </a:p>
          <a:p>
            <a:pPr algn="justLow"/>
            <a:r>
              <a:rPr lang="ar-SA" sz="3200" b="1" dirty="0">
                <a:latin typeface="Handscript SF"/>
              </a:rPr>
              <a:t>استعمل تمثيل النقاط الآتي للإجابة عن الأسئلة من 2-4:</a:t>
            </a:r>
            <a:endParaRPr lang="en-US" sz="3200" b="1" dirty="0">
              <a:latin typeface="Handscript SF"/>
            </a:endParaRPr>
          </a:p>
        </p:txBody>
      </p:sp>
      <p:pic>
        <p:nvPicPr>
          <p:cNvPr id="45068" name="Picture 2"/>
          <p:cNvPicPr>
            <a:picLocks noChangeAspect="1" noChangeArrowheads="1"/>
          </p:cNvPicPr>
          <p:nvPr/>
        </p:nvPicPr>
        <p:blipFill>
          <a:blip r:embed="rId8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731963"/>
            <a:ext cx="5357813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مربع نص 12"/>
          <p:cNvSpPr txBox="1">
            <a:spLocks noChangeArrowheads="1"/>
          </p:cNvSpPr>
          <p:nvPr/>
        </p:nvSpPr>
        <p:spPr bwMode="auto">
          <a:xfrm flipH="1">
            <a:off x="6500836" y="500042"/>
            <a:ext cx="1500188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 dirty="0">
                <a:latin typeface="Handscript SF"/>
              </a:rPr>
              <a:t>الأمثلة</a:t>
            </a:r>
          </a:p>
          <a:p>
            <a:pPr algn="ctr"/>
            <a:r>
              <a:rPr lang="ar-SA" sz="3200" b="1" dirty="0">
                <a:latin typeface="Handscript SF"/>
              </a:rPr>
              <a:t>2-4</a:t>
            </a:r>
          </a:p>
        </p:txBody>
      </p:sp>
    </p:spTree>
  </p:cSld>
  <p:clrMapOvr>
    <a:masterClrMapping/>
  </p:clrMapOvr>
  <p:transition spd="med">
    <p:zoom dir="in"/>
    <p:sndAc>
      <p:stSnd>
        <p:snd r:embed="rId2" name="cached_gemvanish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355 - سؤال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كتب جملة أو جملتين لتحليل البيانات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6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يوجد طفلان كتلة كل منهما 16 كج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560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سحابة 3"/>
          <p:cNvSpPr/>
          <p:nvPr/>
        </p:nvSpPr>
        <p:spPr>
          <a:xfrm>
            <a:off x="1214414" y="357166"/>
            <a:ext cx="6215106" cy="4929222"/>
          </a:xfrm>
          <a:prstGeom prst="cloud">
            <a:avLst/>
          </a:prstGeom>
          <a:solidFill>
            <a:srgbClr val="FF0000"/>
          </a:solidFill>
          <a:ln w="762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3600" dirty="0">
              <a:solidFill>
                <a:srgbClr val="CCFF33"/>
              </a:solidFill>
            </a:endParaRPr>
          </a:p>
        </p:txBody>
      </p:sp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2214563" y="2000250"/>
            <a:ext cx="4214812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4400" b="1" dirty="0" smtClean="0">
                <a:solidFill>
                  <a:schemeClr val="bg1"/>
                </a:solidFill>
                <a:latin typeface="Handscript SF"/>
              </a:rPr>
              <a:t>المفردات:</a:t>
            </a:r>
            <a:endParaRPr lang="ar-EG" sz="4400" b="1" dirty="0" smtClean="0">
              <a:solidFill>
                <a:schemeClr val="bg1"/>
              </a:solidFill>
              <a:latin typeface="Handscript SF"/>
            </a:endParaRPr>
          </a:p>
          <a:p>
            <a:r>
              <a:rPr lang="ar-SA" sz="4400" b="1" dirty="0" smtClean="0">
                <a:solidFill>
                  <a:schemeClr val="bg1"/>
                </a:solidFill>
                <a:latin typeface="Handscript SF"/>
              </a:rPr>
              <a:t>التمثيل </a:t>
            </a:r>
            <a:r>
              <a:rPr lang="ar-SA" sz="4400" b="1" dirty="0">
                <a:solidFill>
                  <a:schemeClr val="bg1"/>
                </a:solidFill>
                <a:latin typeface="Handscript SF"/>
              </a:rPr>
              <a:t>بالنقاط</a:t>
            </a:r>
          </a:p>
        </p:txBody>
      </p:sp>
    </p:spTree>
  </p:cSld>
  <p:clrMapOvr>
    <a:masterClrMapping/>
  </p:clrMapOvr>
  <p:transition spd="med">
    <p:zoom dir="in"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مفرد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تمثيل بالنقاط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صورة 31" descr="giraffe-cartoon_clipart_image_17.png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-1071563" y="0"/>
            <a:ext cx="7072313" cy="678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100641" y="142852"/>
            <a:ext cx="2900515" cy="1454860"/>
          </a:xfrm>
          <a:prstGeom prst="cub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مستطيل 2"/>
          <p:cNvSpPr/>
          <p:nvPr/>
        </p:nvSpPr>
        <p:spPr>
          <a:xfrm>
            <a:off x="6429388" y="772523"/>
            <a:ext cx="1857388" cy="584775"/>
          </a:xfrm>
          <a:prstGeom prst="rect">
            <a:avLst/>
          </a:prstGeom>
          <a:solidFill>
            <a:schemeClr val="bg1">
              <a:lumMod val="65000"/>
              <a:alpha val="91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200" b="1" dirty="0">
                <a:solidFill>
                  <a:srgbClr val="002060"/>
                </a:solidFill>
                <a:latin typeface="+mn-lt"/>
                <a:cs typeface="+mn-cs"/>
              </a:rPr>
              <a:t>استعد</a:t>
            </a:r>
            <a:endParaRPr lang="ar-SA" sz="3200" dirty="0">
              <a:latin typeface="+mn-lt"/>
              <a:cs typeface="+mn-cs"/>
            </a:endParaRPr>
          </a:p>
        </p:txBody>
      </p:sp>
      <p:sp>
        <p:nvSpPr>
          <p:cNvPr id="8" name="تمرير أفقي 7"/>
          <p:cNvSpPr/>
          <p:nvPr/>
        </p:nvSpPr>
        <p:spPr>
          <a:xfrm>
            <a:off x="4071934" y="1571612"/>
            <a:ext cx="4929222" cy="5214950"/>
          </a:xfrm>
          <a:prstGeom prst="horizontalScroll">
            <a:avLst>
              <a:gd name="adj" fmla="val 7865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" name="مستطيل 8"/>
          <p:cNvSpPr>
            <a:spLocks noChangeArrowheads="1"/>
          </p:cNvSpPr>
          <p:nvPr/>
        </p:nvSpPr>
        <p:spPr bwMode="auto">
          <a:xfrm>
            <a:off x="4429125" y="2714625"/>
            <a:ext cx="4500563" cy="237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 dirty="0">
                <a:latin typeface="Handscript SF"/>
              </a:rPr>
              <a:t> </a:t>
            </a:r>
            <a:r>
              <a:rPr lang="ar-SA" sz="4000" b="1" u="sng" dirty="0">
                <a:latin typeface="Handscript SF"/>
              </a:rPr>
              <a:t>حيوانات:</a:t>
            </a:r>
          </a:p>
          <a:p>
            <a:pPr algn="ctr"/>
            <a:r>
              <a:rPr lang="ar-SA" sz="3600" b="1" dirty="0">
                <a:latin typeface="Handscript SF"/>
              </a:rPr>
              <a:t>الجدول المجاور يوضح</a:t>
            </a:r>
            <a:r>
              <a:rPr lang="ar-EG" sz="3600" b="1" dirty="0">
                <a:latin typeface="Handscript SF"/>
              </a:rPr>
              <a:t> </a:t>
            </a:r>
            <a:r>
              <a:rPr lang="ar-SA" sz="3600" b="1" dirty="0">
                <a:latin typeface="Handscript SF"/>
              </a:rPr>
              <a:t>متوسط العمر المتوقع لعدد من الحيوانات </a:t>
            </a:r>
            <a:r>
              <a:rPr lang="ar-SA" sz="3600" b="1" dirty="0" err="1">
                <a:latin typeface="Handscript SF"/>
              </a:rPr>
              <a:t>بالس</a:t>
            </a:r>
            <a:r>
              <a:rPr lang="ar-EG" sz="3600" b="1" dirty="0">
                <a:latin typeface="Handscript SF"/>
              </a:rPr>
              <a:t>نوات</a:t>
            </a:r>
            <a:r>
              <a:rPr lang="ar-SA" sz="3600" b="1" dirty="0">
                <a:latin typeface="Handscript SF"/>
              </a:rPr>
              <a:t>.</a:t>
            </a:r>
          </a:p>
        </p:txBody>
      </p:sp>
      <p:graphicFrame>
        <p:nvGraphicFramePr>
          <p:cNvPr id="7" name="جدول 6"/>
          <p:cNvGraphicFramePr>
            <a:graphicFrameLocks noGrp="1"/>
          </p:cNvGraphicFramePr>
          <p:nvPr/>
        </p:nvGraphicFramePr>
        <p:xfrm>
          <a:off x="285725" y="571500"/>
          <a:ext cx="3571900" cy="5893635"/>
        </p:xfrm>
        <a:graphic>
          <a:graphicData uri="http://schemas.openxmlformats.org/drawingml/2006/table">
            <a:tbl>
              <a:tblPr rtl="1"/>
              <a:tblGrid>
                <a:gridCol w="1953957"/>
                <a:gridCol w="1617943"/>
              </a:tblGrid>
              <a:tr h="535785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</a:tr>
              <a:tr h="535785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</a:tr>
              <a:tr h="535785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</a:tr>
              <a:tr h="535785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</a:tr>
              <a:tr h="535785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</a:tr>
              <a:tr h="535785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</a:tr>
              <a:tr h="535785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</a:tr>
              <a:tr h="535785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</a:tr>
              <a:tr h="535785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</a:tr>
              <a:tr h="535785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</a:tr>
              <a:tr h="535785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0" name="مستطيل 9"/>
          <p:cNvSpPr>
            <a:spLocks noChangeArrowheads="1"/>
          </p:cNvSpPr>
          <p:nvPr/>
        </p:nvSpPr>
        <p:spPr bwMode="auto">
          <a:xfrm>
            <a:off x="2233613" y="571500"/>
            <a:ext cx="11953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الحيوان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1" name="مستطيل 10"/>
          <p:cNvSpPr>
            <a:spLocks noChangeArrowheads="1"/>
          </p:cNvSpPr>
          <p:nvPr/>
        </p:nvSpPr>
        <p:spPr bwMode="auto">
          <a:xfrm>
            <a:off x="1928813" y="1143000"/>
            <a:ext cx="19288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الدب الأسود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2" name="مستطيل 11"/>
          <p:cNvSpPr>
            <a:spLocks noChangeArrowheads="1"/>
          </p:cNvSpPr>
          <p:nvPr/>
        </p:nvSpPr>
        <p:spPr bwMode="auto">
          <a:xfrm>
            <a:off x="785813" y="1143000"/>
            <a:ext cx="6461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18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3" name="مستطيل 12"/>
          <p:cNvSpPr>
            <a:spLocks noChangeArrowheads="1"/>
          </p:cNvSpPr>
          <p:nvPr/>
        </p:nvSpPr>
        <p:spPr bwMode="auto">
          <a:xfrm>
            <a:off x="2428875" y="1714500"/>
            <a:ext cx="9985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القط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4" name="مستطيل 13"/>
          <p:cNvSpPr>
            <a:spLocks noChangeArrowheads="1"/>
          </p:cNvSpPr>
          <p:nvPr/>
        </p:nvSpPr>
        <p:spPr bwMode="auto">
          <a:xfrm>
            <a:off x="785813" y="1785938"/>
            <a:ext cx="6461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12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5" name="مستطيل 14"/>
          <p:cNvSpPr>
            <a:spLocks noChangeArrowheads="1"/>
          </p:cNvSpPr>
          <p:nvPr/>
        </p:nvSpPr>
        <p:spPr bwMode="auto">
          <a:xfrm>
            <a:off x="1928813" y="2214563"/>
            <a:ext cx="19288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الشامبانزي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6" name="مستطيل 15"/>
          <p:cNvSpPr>
            <a:spLocks noChangeArrowheads="1"/>
          </p:cNvSpPr>
          <p:nvPr/>
        </p:nvSpPr>
        <p:spPr bwMode="auto">
          <a:xfrm>
            <a:off x="857250" y="2214563"/>
            <a:ext cx="6461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20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7" name="مستطيل 16"/>
          <p:cNvSpPr>
            <a:spLocks noChangeArrowheads="1"/>
          </p:cNvSpPr>
          <p:nvPr/>
        </p:nvSpPr>
        <p:spPr bwMode="auto">
          <a:xfrm>
            <a:off x="2428875" y="2714625"/>
            <a:ext cx="10334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البقرة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8" name="مستطيل 17"/>
          <p:cNvSpPr>
            <a:spLocks noChangeArrowheads="1"/>
          </p:cNvSpPr>
          <p:nvPr/>
        </p:nvSpPr>
        <p:spPr bwMode="auto">
          <a:xfrm>
            <a:off x="1928813" y="3286125"/>
            <a:ext cx="19288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الزرافة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9" name="مستطيل 18"/>
          <p:cNvSpPr>
            <a:spLocks noChangeArrowheads="1"/>
          </p:cNvSpPr>
          <p:nvPr/>
        </p:nvSpPr>
        <p:spPr bwMode="auto">
          <a:xfrm>
            <a:off x="1928813" y="3773488"/>
            <a:ext cx="19288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الحصان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" name="مستطيل 19"/>
          <p:cNvSpPr>
            <a:spLocks noChangeArrowheads="1"/>
          </p:cNvSpPr>
          <p:nvPr/>
        </p:nvSpPr>
        <p:spPr bwMode="auto">
          <a:xfrm>
            <a:off x="2428875" y="4286250"/>
            <a:ext cx="12366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الفهد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1" name="مستطيل 20"/>
          <p:cNvSpPr>
            <a:spLocks noChangeArrowheads="1"/>
          </p:cNvSpPr>
          <p:nvPr/>
        </p:nvSpPr>
        <p:spPr bwMode="auto">
          <a:xfrm>
            <a:off x="857250" y="2714625"/>
            <a:ext cx="6461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15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2" name="مستطيل 21"/>
          <p:cNvSpPr>
            <a:spLocks noChangeArrowheads="1"/>
          </p:cNvSpPr>
          <p:nvPr/>
        </p:nvSpPr>
        <p:spPr bwMode="auto">
          <a:xfrm>
            <a:off x="857250" y="3214688"/>
            <a:ext cx="6461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10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3" name="مستطيل 22"/>
          <p:cNvSpPr>
            <a:spLocks noChangeArrowheads="1"/>
          </p:cNvSpPr>
          <p:nvPr/>
        </p:nvSpPr>
        <p:spPr bwMode="auto">
          <a:xfrm>
            <a:off x="857250" y="3773488"/>
            <a:ext cx="6461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20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857250" y="4344988"/>
            <a:ext cx="6461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12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5" name="مستطيل 24"/>
          <p:cNvSpPr>
            <a:spLocks noChangeArrowheads="1"/>
          </p:cNvSpPr>
          <p:nvPr/>
        </p:nvSpPr>
        <p:spPr bwMode="auto">
          <a:xfrm>
            <a:off x="214282" y="571500"/>
            <a:ext cx="17732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العمر (سنة)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6" name="مستطيل 25"/>
          <p:cNvSpPr>
            <a:spLocks noChangeArrowheads="1"/>
          </p:cNvSpPr>
          <p:nvPr/>
        </p:nvSpPr>
        <p:spPr bwMode="auto">
          <a:xfrm>
            <a:off x="2357438" y="4786313"/>
            <a:ext cx="12366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الأسد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7" name="مستطيل 26"/>
          <p:cNvSpPr>
            <a:spLocks noChangeArrowheads="1"/>
          </p:cNvSpPr>
          <p:nvPr/>
        </p:nvSpPr>
        <p:spPr bwMode="auto">
          <a:xfrm>
            <a:off x="785813" y="4845050"/>
            <a:ext cx="6461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15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8" name="مستطيل 27"/>
          <p:cNvSpPr>
            <a:spLocks noChangeArrowheads="1"/>
          </p:cNvSpPr>
          <p:nvPr/>
        </p:nvSpPr>
        <p:spPr bwMode="auto">
          <a:xfrm>
            <a:off x="2357438" y="5357813"/>
            <a:ext cx="12366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الفأر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9" name="مستطيل 28"/>
          <p:cNvSpPr>
            <a:spLocks noChangeArrowheads="1"/>
          </p:cNvSpPr>
          <p:nvPr/>
        </p:nvSpPr>
        <p:spPr bwMode="auto">
          <a:xfrm>
            <a:off x="785813" y="5416550"/>
            <a:ext cx="6461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3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0" name="مستطيل 29"/>
          <p:cNvSpPr>
            <a:spLocks noChangeArrowheads="1"/>
          </p:cNvSpPr>
          <p:nvPr/>
        </p:nvSpPr>
        <p:spPr bwMode="auto">
          <a:xfrm>
            <a:off x="2357438" y="5857875"/>
            <a:ext cx="12366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الأرنب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1" name="مستطيل 30"/>
          <p:cNvSpPr>
            <a:spLocks noChangeArrowheads="1"/>
          </p:cNvSpPr>
          <p:nvPr/>
        </p:nvSpPr>
        <p:spPr bwMode="auto">
          <a:xfrm>
            <a:off x="785813" y="5916613"/>
            <a:ext cx="6461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5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zoom dir="in"/>
    <p:sndAc>
      <p:stSnd>
        <p:snd r:embed="rId2" name="cached_gemvanish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355 - سؤال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ستع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حيوانات الجدول المجاور يوضح متوس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0719 - masking tape break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حيوا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العمر (سنة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الدب الأسو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الق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الشامبانز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البقر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الزراف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الحصا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الفه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الأس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الفأ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الأرن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00641" y="142852"/>
            <a:ext cx="2900515" cy="1454860"/>
          </a:xfrm>
          <a:prstGeom prst="cub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مستطيل 2"/>
          <p:cNvSpPr/>
          <p:nvPr/>
        </p:nvSpPr>
        <p:spPr>
          <a:xfrm>
            <a:off x="6429388" y="772523"/>
            <a:ext cx="1857388" cy="584775"/>
          </a:xfrm>
          <a:prstGeom prst="rect">
            <a:avLst/>
          </a:prstGeom>
          <a:solidFill>
            <a:schemeClr val="bg1">
              <a:lumMod val="65000"/>
              <a:alpha val="91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200" b="1" dirty="0">
                <a:solidFill>
                  <a:srgbClr val="002060"/>
                </a:solidFill>
                <a:latin typeface="+mn-lt"/>
                <a:cs typeface="+mn-cs"/>
              </a:rPr>
              <a:t>استعد</a:t>
            </a:r>
            <a:endParaRPr lang="ar-SA" sz="3200" dirty="0">
              <a:latin typeface="+mn-lt"/>
              <a:cs typeface="+mn-cs"/>
            </a:endParaRPr>
          </a:p>
        </p:txBody>
      </p:sp>
      <p:sp>
        <p:nvSpPr>
          <p:cNvPr id="8" name="تمرير أفقي 7"/>
          <p:cNvSpPr/>
          <p:nvPr/>
        </p:nvSpPr>
        <p:spPr>
          <a:xfrm>
            <a:off x="4071934" y="1571612"/>
            <a:ext cx="4929222" cy="5214950"/>
          </a:xfrm>
          <a:prstGeom prst="horizontalScroll">
            <a:avLst>
              <a:gd name="adj" fmla="val 7865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 scaled="0"/>
            <a:tileRect/>
          </a:gradFill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8441" name="صورة 32" descr="giraffe-cartoon_clipart_image_17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071563" y="0"/>
            <a:ext cx="7072313" cy="678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4" name="جدول 33"/>
          <p:cNvGraphicFramePr>
            <a:graphicFrameLocks noGrp="1"/>
          </p:cNvGraphicFramePr>
          <p:nvPr/>
        </p:nvGraphicFramePr>
        <p:xfrm>
          <a:off x="285725" y="571500"/>
          <a:ext cx="3571900" cy="5893635"/>
        </p:xfrm>
        <a:graphic>
          <a:graphicData uri="http://schemas.openxmlformats.org/drawingml/2006/table">
            <a:tbl>
              <a:tblPr rtl="1"/>
              <a:tblGrid>
                <a:gridCol w="1953957"/>
                <a:gridCol w="1617943"/>
              </a:tblGrid>
              <a:tr h="535785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</a:tr>
              <a:tr h="535785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</a:tr>
              <a:tr h="535785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</a:tr>
              <a:tr h="535785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</a:tr>
              <a:tr h="535785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</a:tr>
              <a:tr h="535785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</a:tr>
              <a:tr h="535785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</a:tr>
              <a:tr h="535785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</a:tr>
              <a:tr h="535785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</a:tr>
              <a:tr h="535785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</a:tr>
              <a:tr h="535785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8480" name="مستطيل 34"/>
          <p:cNvSpPr>
            <a:spLocks noChangeArrowheads="1"/>
          </p:cNvSpPr>
          <p:nvPr/>
        </p:nvSpPr>
        <p:spPr bwMode="auto">
          <a:xfrm>
            <a:off x="2233613" y="571500"/>
            <a:ext cx="11953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الحيوان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8481" name="مستطيل 35"/>
          <p:cNvSpPr>
            <a:spLocks noChangeArrowheads="1"/>
          </p:cNvSpPr>
          <p:nvPr/>
        </p:nvSpPr>
        <p:spPr bwMode="auto">
          <a:xfrm>
            <a:off x="1928813" y="1143000"/>
            <a:ext cx="19288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الدب الأسود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8482" name="مستطيل 36"/>
          <p:cNvSpPr>
            <a:spLocks noChangeArrowheads="1"/>
          </p:cNvSpPr>
          <p:nvPr/>
        </p:nvSpPr>
        <p:spPr bwMode="auto">
          <a:xfrm>
            <a:off x="785813" y="1143000"/>
            <a:ext cx="6461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18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8483" name="مستطيل 37"/>
          <p:cNvSpPr>
            <a:spLocks noChangeArrowheads="1"/>
          </p:cNvSpPr>
          <p:nvPr/>
        </p:nvSpPr>
        <p:spPr bwMode="auto">
          <a:xfrm>
            <a:off x="2428875" y="1714500"/>
            <a:ext cx="9985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القط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8484" name="مستطيل 38"/>
          <p:cNvSpPr>
            <a:spLocks noChangeArrowheads="1"/>
          </p:cNvSpPr>
          <p:nvPr/>
        </p:nvSpPr>
        <p:spPr bwMode="auto">
          <a:xfrm>
            <a:off x="785813" y="1785938"/>
            <a:ext cx="6461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12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8485" name="مستطيل 39"/>
          <p:cNvSpPr>
            <a:spLocks noChangeArrowheads="1"/>
          </p:cNvSpPr>
          <p:nvPr/>
        </p:nvSpPr>
        <p:spPr bwMode="auto">
          <a:xfrm>
            <a:off x="1928813" y="2214563"/>
            <a:ext cx="19288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الشامبانزي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8486" name="مستطيل 40"/>
          <p:cNvSpPr>
            <a:spLocks noChangeArrowheads="1"/>
          </p:cNvSpPr>
          <p:nvPr/>
        </p:nvSpPr>
        <p:spPr bwMode="auto">
          <a:xfrm>
            <a:off x="857250" y="2214563"/>
            <a:ext cx="6461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20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8487" name="مستطيل 41"/>
          <p:cNvSpPr>
            <a:spLocks noChangeArrowheads="1"/>
          </p:cNvSpPr>
          <p:nvPr/>
        </p:nvSpPr>
        <p:spPr bwMode="auto">
          <a:xfrm>
            <a:off x="2428875" y="2714625"/>
            <a:ext cx="10334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البقرة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8488" name="مستطيل 42"/>
          <p:cNvSpPr>
            <a:spLocks noChangeArrowheads="1"/>
          </p:cNvSpPr>
          <p:nvPr/>
        </p:nvSpPr>
        <p:spPr bwMode="auto">
          <a:xfrm>
            <a:off x="1928813" y="3286125"/>
            <a:ext cx="19288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الزرافة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8489" name="مستطيل 43"/>
          <p:cNvSpPr>
            <a:spLocks noChangeArrowheads="1"/>
          </p:cNvSpPr>
          <p:nvPr/>
        </p:nvSpPr>
        <p:spPr bwMode="auto">
          <a:xfrm>
            <a:off x="1928813" y="3773488"/>
            <a:ext cx="19288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الحصان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8490" name="مستطيل 44"/>
          <p:cNvSpPr>
            <a:spLocks noChangeArrowheads="1"/>
          </p:cNvSpPr>
          <p:nvPr/>
        </p:nvSpPr>
        <p:spPr bwMode="auto">
          <a:xfrm>
            <a:off x="2428875" y="4286250"/>
            <a:ext cx="12366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الفهد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8491" name="مستطيل 45"/>
          <p:cNvSpPr>
            <a:spLocks noChangeArrowheads="1"/>
          </p:cNvSpPr>
          <p:nvPr/>
        </p:nvSpPr>
        <p:spPr bwMode="auto">
          <a:xfrm>
            <a:off x="857250" y="2714625"/>
            <a:ext cx="6461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15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8492" name="مستطيل 46"/>
          <p:cNvSpPr>
            <a:spLocks noChangeArrowheads="1"/>
          </p:cNvSpPr>
          <p:nvPr/>
        </p:nvSpPr>
        <p:spPr bwMode="auto">
          <a:xfrm>
            <a:off x="857250" y="3214688"/>
            <a:ext cx="6461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10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8493" name="مستطيل 47"/>
          <p:cNvSpPr>
            <a:spLocks noChangeArrowheads="1"/>
          </p:cNvSpPr>
          <p:nvPr/>
        </p:nvSpPr>
        <p:spPr bwMode="auto">
          <a:xfrm>
            <a:off x="857250" y="3773488"/>
            <a:ext cx="6461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20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8494" name="مستطيل 48"/>
          <p:cNvSpPr>
            <a:spLocks noChangeArrowheads="1"/>
          </p:cNvSpPr>
          <p:nvPr/>
        </p:nvSpPr>
        <p:spPr bwMode="auto">
          <a:xfrm>
            <a:off x="857250" y="4344988"/>
            <a:ext cx="6461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12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8495" name="مستطيل 49"/>
          <p:cNvSpPr>
            <a:spLocks noChangeArrowheads="1"/>
          </p:cNvSpPr>
          <p:nvPr/>
        </p:nvSpPr>
        <p:spPr bwMode="auto">
          <a:xfrm>
            <a:off x="214282" y="571500"/>
            <a:ext cx="17732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العمر (سنة)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8496" name="مستطيل 50"/>
          <p:cNvSpPr>
            <a:spLocks noChangeArrowheads="1"/>
          </p:cNvSpPr>
          <p:nvPr/>
        </p:nvSpPr>
        <p:spPr bwMode="auto">
          <a:xfrm>
            <a:off x="2357438" y="4786313"/>
            <a:ext cx="12366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الأسد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8497" name="مستطيل 51"/>
          <p:cNvSpPr>
            <a:spLocks noChangeArrowheads="1"/>
          </p:cNvSpPr>
          <p:nvPr/>
        </p:nvSpPr>
        <p:spPr bwMode="auto">
          <a:xfrm>
            <a:off x="785813" y="4845050"/>
            <a:ext cx="6461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15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8498" name="مستطيل 52"/>
          <p:cNvSpPr>
            <a:spLocks noChangeArrowheads="1"/>
          </p:cNvSpPr>
          <p:nvPr/>
        </p:nvSpPr>
        <p:spPr bwMode="auto">
          <a:xfrm>
            <a:off x="2357438" y="5357813"/>
            <a:ext cx="12366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الفأر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8499" name="مستطيل 53"/>
          <p:cNvSpPr>
            <a:spLocks noChangeArrowheads="1"/>
          </p:cNvSpPr>
          <p:nvPr/>
        </p:nvSpPr>
        <p:spPr bwMode="auto">
          <a:xfrm>
            <a:off x="785813" y="5416550"/>
            <a:ext cx="6461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3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8500" name="مستطيل 54"/>
          <p:cNvSpPr>
            <a:spLocks noChangeArrowheads="1"/>
          </p:cNvSpPr>
          <p:nvPr/>
        </p:nvSpPr>
        <p:spPr bwMode="auto">
          <a:xfrm>
            <a:off x="2357438" y="5857875"/>
            <a:ext cx="12366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الأرنب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8501" name="مستطيل 55"/>
          <p:cNvSpPr>
            <a:spLocks noChangeArrowheads="1"/>
          </p:cNvSpPr>
          <p:nvPr/>
        </p:nvSpPr>
        <p:spPr bwMode="auto">
          <a:xfrm>
            <a:off x="785813" y="5916613"/>
            <a:ext cx="6461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5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7" name="مستطيل 56"/>
          <p:cNvSpPr>
            <a:spLocks noChangeArrowheads="1"/>
          </p:cNvSpPr>
          <p:nvPr/>
        </p:nvSpPr>
        <p:spPr bwMode="auto">
          <a:xfrm>
            <a:off x="4429125" y="3286125"/>
            <a:ext cx="4500563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ar-SA" sz="3200" b="1" dirty="0">
                <a:latin typeface="Handscript SF"/>
              </a:rPr>
              <a:t> </a:t>
            </a:r>
            <a:r>
              <a:rPr lang="ar-EG" sz="3200" b="1" dirty="0">
                <a:latin typeface="Handscript SF"/>
              </a:rPr>
              <a:t>1</a:t>
            </a:r>
            <a:r>
              <a:rPr lang="ar-SA" sz="3200" b="1" dirty="0">
                <a:latin typeface="Handscript SF"/>
              </a:rPr>
              <a:t>) </a:t>
            </a:r>
            <a:r>
              <a:rPr lang="ar-SA" sz="4000" b="1" dirty="0" smtClean="0">
                <a:latin typeface="Handscript SF"/>
              </a:rPr>
              <a:t>ما عدد الحيوانات التي عمرها المتوقع ١</a:t>
            </a:r>
            <a:r>
              <a:rPr lang="ar-EG" sz="4000" b="1" dirty="0" smtClean="0">
                <a:latin typeface="Handscript SF"/>
              </a:rPr>
              <a:t>5</a:t>
            </a:r>
            <a:r>
              <a:rPr lang="ar-SA" sz="4000" b="1" dirty="0" smtClean="0">
                <a:latin typeface="Handscript SF"/>
              </a:rPr>
              <a:t> سنة؟</a:t>
            </a:r>
            <a:endParaRPr lang="ar-SA" sz="3200" b="1" dirty="0">
              <a:solidFill>
                <a:srgbClr val="FFFF00"/>
              </a:solidFill>
              <a:latin typeface="Handscript SF"/>
            </a:endParaRPr>
          </a:p>
        </p:txBody>
      </p:sp>
      <p:sp>
        <p:nvSpPr>
          <p:cNvPr id="17479" name="Rectangle 71"/>
          <p:cNvSpPr>
            <a:spLocks noChangeArrowheads="1"/>
          </p:cNvSpPr>
          <p:nvPr/>
        </p:nvSpPr>
        <p:spPr bwMode="auto">
          <a:xfrm>
            <a:off x="5786438" y="5072063"/>
            <a:ext cx="175240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ar-SA" sz="4400" b="1" dirty="0" smtClean="0">
                <a:solidFill>
                  <a:srgbClr val="0000FF"/>
                </a:solidFill>
                <a:latin typeface="Times New Roman" pitchFamily="18" charset="0"/>
                <a:cs typeface="Calibri" pitchFamily="34" charset="0"/>
              </a:rPr>
              <a:t>حيوانان.</a:t>
            </a:r>
            <a:endParaRPr lang="ar-SA" sz="4800" dirty="0"/>
          </a:p>
        </p:txBody>
      </p:sp>
    </p:spTree>
  </p:cSld>
  <p:clrMapOvr>
    <a:masterClrMapping/>
  </p:clrMapOvr>
  <p:transition spd="med">
    <p:zoom dir="in"/>
    <p:sndAc>
      <p:stSnd>
        <p:snd r:embed="rId2" name="cached_gemvanish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ا عدد الحيوانات التي عمرها المتوقع ١5 سن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174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7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7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 حيوا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utoUpdateAnimBg="0"/>
      <p:bldP spid="1747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00063" y="2071688"/>
            <a:ext cx="8215312" cy="2714625"/>
          </a:xfrm>
          <a:prstGeom prst="rect">
            <a:avLst/>
          </a:prstGeom>
          <a:noFill/>
          <a:ln w="76200">
            <a:solidFill>
              <a:srgbClr val="2A1500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zoom dir="in"/>
    <p:sndAc>
      <p:stSnd>
        <p:snd r:embed="rId2" name="cached_gemvanish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تمثيل بالنقاط ش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00641" y="142852"/>
            <a:ext cx="2900515" cy="1454860"/>
          </a:xfrm>
          <a:prstGeom prst="cub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مستطيل 2"/>
          <p:cNvSpPr/>
          <p:nvPr/>
        </p:nvSpPr>
        <p:spPr>
          <a:xfrm>
            <a:off x="6429388" y="772523"/>
            <a:ext cx="1857388" cy="584775"/>
          </a:xfrm>
          <a:prstGeom prst="rect">
            <a:avLst/>
          </a:prstGeom>
          <a:solidFill>
            <a:schemeClr val="bg1">
              <a:lumMod val="65000"/>
              <a:alpha val="91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200" b="1" dirty="0">
                <a:solidFill>
                  <a:srgbClr val="002060"/>
                </a:solidFill>
                <a:latin typeface="+mn-lt"/>
                <a:cs typeface="+mn-cs"/>
              </a:rPr>
              <a:t>استعد</a:t>
            </a:r>
            <a:endParaRPr lang="ar-SA" sz="3200" dirty="0">
              <a:latin typeface="+mn-lt"/>
              <a:cs typeface="+mn-cs"/>
            </a:endParaRPr>
          </a:p>
        </p:txBody>
      </p:sp>
      <p:sp>
        <p:nvSpPr>
          <p:cNvPr id="8" name="تمرير أفقي 7"/>
          <p:cNvSpPr/>
          <p:nvPr/>
        </p:nvSpPr>
        <p:spPr>
          <a:xfrm>
            <a:off x="4071934" y="1571612"/>
            <a:ext cx="4929222" cy="5214950"/>
          </a:xfrm>
          <a:prstGeom prst="horizontalScroll">
            <a:avLst>
              <a:gd name="adj" fmla="val 7865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3500000" scaled="0"/>
          </a:gradFill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" name="مستطيل 8"/>
          <p:cNvSpPr>
            <a:spLocks noChangeArrowheads="1"/>
          </p:cNvSpPr>
          <p:nvPr/>
        </p:nvSpPr>
        <p:spPr bwMode="auto">
          <a:xfrm>
            <a:off x="4429125" y="2957513"/>
            <a:ext cx="4500563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Low"/>
            <a:r>
              <a:rPr lang="ar-SA" sz="3200" b="1" dirty="0">
                <a:latin typeface="Handscript SF"/>
              </a:rPr>
              <a:t> 2) </a:t>
            </a:r>
            <a:r>
              <a:rPr lang="ar-SA" sz="4000" b="1" dirty="0">
                <a:latin typeface="Handscript SF"/>
              </a:rPr>
              <a:t>ما عدد الحيوانات التي عمرها المتوقع من ١٠ إلى ١٥ </a:t>
            </a:r>
            <a:r>
              <a:rPr lang="ar-SA" sz="4000" b="1" dirty="0" smtClean="0">
                <a:latin typeface="Handscript SF"/>
              </a:rPr>
              <a:t>سنة؟ </a:t>
            </a:r>
            <a:endParaRPr lang="ar-SA" sz="3200" b="1" dirty="0">
              <a:solidFill>
                <a:srgbClr val="FFFF00"/>
              </a:solidFill>
              <a:latin typeface="Handscript SF"/>
            </a:endParaRPr>
          </a:p>
        </p:txBody>
      </p:sp>
      <p:pic>
        <p:nvPicPr>
          <p:cNvPr id="20490" name="صورة 31" descr="giraffe-cartoon_clipart_image_17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071563" y="0"/>
            <a:ext cx="7072313" cy="678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3" name="جدول 32"/>
          <p:cNvGraphicFramePr>
            <a:graphicFrameLocks noGrp="1"/>
          </p:cNvGraphicFramePr>
          <p:nvPr/>
        </p:nvGraphicFramePr>
        <p:xfrm>
          <a:off x="285725" y="571500"/>
          <a:ext cx="3571900" cy="5893635"/>
        </p:xfrm>
        <a:graphic>
          <a:graphicData uri="http://schemas.openxmlformats.org/drawingml/2006/table">
            <a:tbl>
              <a:tblPr rtl="1"/>
              <a:tblGrid>
                <a:gridCol w="1953957"/>
                <a:gridCol w="1617943"/>
              </a:tblGrid>
              <a:tr h="535785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</a:tr>
              <a:tr h="535785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</a:tr>
              <a:tr h="535785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</a:tr>
              <a:tr h="535785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</a:tr>
              <a:tr h="535785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</a:tr>
              <a:tr h="535785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</a:tr>
              <a:tr h="535785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</a:tr>
              <a:tr h="535785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</a:tr>
              <a:tr h="535785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</a:tr>
              <a:tr h="535785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</a:tr>
              <a:tr h="535785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0529" name="مستطيل 33"/>
          <p:cNvSpPr>
            <a:spLocks noChangeArrowheads="1"/>
          </p:cNvSpPr>
          <p:nvPr/>
        </p:nvSpPr>
        <p:spPr bwMode="auto">
          <a:xfrm>
            <a:off x="2233613" y="571500"/>
            <a:ext cx="11953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الحيوان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530" name="مستطيل 34"/>
          <p:cNvSpPr>
            <a:spLocks noChangeArrowheads="1"/>
          </p:cNvSpPr>
          <p:nvPr/>
        </p:nvSpPr>
        <p:spPr bwMode="auto">
          <a:xfrm>
            <a:off x="1928813" y="1143000"/>
            <a:ext cx="19288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الدب الأسود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531" name="مستطيل 35"/>
          <p:cNvSpPr>
            <a:spLocks noChangeArrowheads="1"/>
          </p:cNvSpPr>
          <p:nvPr/>
        </p:nvSpPr>
        <p:spPr bwMode="auto">
          <a:xfrm>
            <a:off x="785813" y="1143000"/>
            <a:ext cx="6461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18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532" name="مستطيل 36"/>
          <p:cNvSpPr>
            <a:spLocks noChangeArrowheads="1"/>
          </p:cNvSpPr>
          <p:nvPr/>
        </p:nvSpPr>
        <p:spPr bwMode="auto">
          <a:xfrm>
            <a:off x="2428875" y="1714500"/>
            <a:ext cx="9985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القط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533" name="مستطيل 37"/>
          <p:cNvSpPr>
            <a:spLocks noChangeArrowheads="1"/>
          </p:cNvSpPr>
          <p:nvPr/>
        </p:nvSpPr>
        <p:spPr bwMode="auto">
          <a:xfrm>
            <a:off x="785813" y="1785938"/>
            <a:ext cx="6461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12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534" name="مستطيل 38"/>
          <p:cNvSpPr>
            <a:spLocks noChangeArrowheads="1"/>
          </p:cNvSpPr>
          <p:nvPr/>
        </p:nvSpPr>
        <p:spPr bwMode="auto">
          <a:xfrm>
            <a:off x="1928813" y="2214563"/>
            <a:ext cx="19288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الشامبانزي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535" name="مستطيل 39"/>
          <p:cNvSpPr>
            <a:spLocks noChangeArrowheads="1"/>
          </p:cNvSpPr>
          <p:nvPr/>
        </p:nvSpPr>
        <p:spPr bwMode="auto">
          <a:xfrm>
            <a:off x="857250" y="2214563"/>
            <a:ext cx="6461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20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536" name="مستطيل 40"/>
          <p:cNvSpPr>
            <a:spLocks noChangeArrowheads="1"/>
          </p:cNvSpPr>
          <p:nvPr/>
        </p:nvSpPr>
        <p:spPr bwMode="auto">
          <a:xfrm>
            <a:off x="2428875" y="2714625"/>
            <a:ext cx="10334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البقرة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537" name="مستطيل 41"/>
          <p:cNvSpPr>
            <a:spLocks noChangeArrowheads="1"/>
          </p:cNvSpPr>
          <p:nvPr/>
        </p:nvSpPr>
        <p:spPr bwMode="auto">
          <a:xfrm>
            <a:off x="1928813" y="3286125"/>
            <a:ext cx="19288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الزرافة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538" name="مستطيل 42"/>
          <p:cNvSpPr>
            <a:spLocks noChangeArrowheads="1"/>
          </p:cNvSpPr>
          <p:nvPr/>
        </p:nvSpPr>
        <p:spPr bwMode="auto">
          <a:xfrm>
            <a:off x="1928813" y="3773488"/>
            <a:ext cx="19288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الحصان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539" name="مستطيل 43"/>
          <p:cNvSpPr>
            <a:spLocks noChangeArrowheads="1"/>
          </p:cNvSpPr>
          <p:nvPr/>
        </p:nvSpPr>
        <p:spPr bwMode="auto">
          <a:xfrm>
            <a:off x="2428875" y="4286250"/>
            <a:ext cx="12366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الفهد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540" name="مستطيل 44"/>
          <p:cNvSpPr>
            <a:spLocks noChangeArrowheads="1"/>
          </p:cNvSpPr>
          <p:nvPr/>
        </p:nvSpPr>
        <p:spPr bwMode="auto">
          <a:xfrm>
            <a:off x="857250" y="2714625"/>
            <a:ext cx="6461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15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541" name="مستطيل 45"/>
          <p:cNvSpPr>
            <a:spLocks noChangeArrowheads="1"/>
          </p:cNvSpPr>
          <p:nvPr/>
        </p:nvSpPr>
        <p:spPr bwMode="auto">
          <a:xfrm>
            <a:off x="857250" y="3214688"/>
            <a:ext cx="6461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10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542" name="مستطيل 46"/>
          <p:cNvSpPr>
            <a:spLocks noChangeArrowheads="1"/>
          </p:cNvSpPr>
          <p:nvPr/>
        </p:nvSpPr>
        <p:spPr bwMode="auto">
          <a:xfrm>
            <a:off x="857250" y="3773488"/>
            <a:ext cx="6461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20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543" name="مستطيل 47"/>
          <p:cNvSpPr>
            <a:spLocks noChangeArrowheads="1"/>
          </p:cNvSpPr>
          <p:nvPr/>
        </p:nvSpPr>
        <p:spPr bwMode="auto">
          <a:xfrm>
            <a:off x="857250" y="4344988"/>
            <a:ext cx="6461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12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544" name="مستطيل 48"/>
          <p:cNvSpPr>
            <a:spLocks noChangeArrowheads="1"/>
          </p:cNvSpPr>
          <p:nvPr/>
        </p:nvSpPr>
        <p:spPr bwMode="auto">
          <a:xfrm>
            <a:off x="226994" y="571500"/>
            <a:ext cx="17732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العمر (سنة)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545" name="مستطيل 49"/>
          <p:cNvSpPr>
            <a:spLocks noChangeArrowheads="1"/>
          </p:cNvSpPr>
          <p:nvPr/>
        </p:nvSpPr>
        <p:spPr bwMode="auto">
          <a:xfrm>
            <a:off x="2357438" y="4786313"/>
            <a:ext cx="12366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الأسد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546" name="مستطيل 50"/>
          <p:cNvSpPr>
            <a:spLocks noChangeArrowheads="1"/>
          </p:cNvSpPr>
          <p:nvPr/>
        </p:nvSpPr>
        <p:spPr bwMode="auto">
          <a:xfrm>
            <a:off x="785813" y="4845050"/>
            <a:ext cx="6461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15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547" name="مستطيل 51"/>
          <p:cNvSpPr>
            <a:spLocks noChangeArrowheads="1"/>
          </p:cNvSpPr>
          <p:nvPr/>
        </p:nvSpPr>
        <p:spPr bwMode="auto">
          <a:xfrm>
            <a:off x="2357438" y="5357813"/>
            <a:ext cx="12366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الفأر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548" name="مستطيل 52"/>
          <p:cNvSpPr>
            <a:spLocks noChangeArrowheads="1"/>
          </p:cNvSpPr>
          <p:nvPr/>
        </p:nvSpPr>
        <p:spPr bwMode="auto">
          <a:xfrm>
            <a:off x="785813" y="5416550"/>
            <a:ext cx="6461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3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549" name="مستطيل 53"/>
          <p:cNvSpPr>
            <a:spLocks noChangeArrowheads="1"/>
          </p:cNvSpPr>
          <p:nvPr/>
        </p:nvSpPr>
        <p:spPr bwMode="auto">
          <a:xfrm>
            <a:off x="2357438" y="5857875"/>
            <a:ext cx="12366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الأرنب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550" name="مستطيل 54"/>
          <p:cNvSpPr>
            <a:spLocks noChangeArrowheads="1"/>
          </p:cNvSpPr>
          <p:nvPr/>
        </p:nvSpPr>
        <p:spPr bwMode="auto">
          <a:xfrm>
            <a:off x="785813" y="5916613"/>
            <a:ext cx="6461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5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0" name="Rectangle 71"/>
          <p:cNvSpPr>
            <a:spLocks noChangeArrowheads="1"/>
          </p:cNvSpPr>
          <p:nvPr/>
        </p:nvSpPr>
        <p:spPr bwMode="auto">
          <a:xfrm>
            <a:off x="5437188" y="5072063"/>
            <a:ext cx="229552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ar-SA" sz="4400" b="1" dirty="0">
                <a:solidFill>
                  <a:srgbClr val="0000FF"/>
                </a:solidFill>
              </a:rPr>
              <a:t>5 حيوانات.</a:t>
            </a:r>
            <a:endParaRPr lang="en-US" sz="44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med">
    <p:zoom dir="in"/>
    <p:sndAc>
      <p:stSnd>
        <p:snd r:embed="rId2" name="cached_gemvanish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ا عدد الحيوانات التي عمرها المتوقع من ١٠ إلى ١٥ سنة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حيوان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4" name="صورة 31" descr="giraffe-cartoon_clipart_image_17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71563" y="0"/>
            <a:ext cx="7072313" cy="678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00641" y="142852"/>
            <a:ext cx="2900515" cy="1454860"/>
          </a:xfrm>
          <a:prstGeom prst="cub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مستطيل 2"/>
          <p:cNvSpPr/>
          <p:nvPr/>
        </p:nvSpPr>
        <p:spPr>
          <a:xfrm>
            <a:off x="6429388" y="772523"/>
            <a:ext cx="1857388" cy="584775"/>
          </a:xfrm>
          <a:prstGeom prst="rect">
            <a:avLst/>
          </a:prstGeom>
          <a:solidFill>
            <a:schemeClr val="bg1">
              <a:lumMod val="65000"/>
              <a:alpha val="91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200" b="1" dirty="0">
                <a:solidFill>
                  <a:srgbClr val="002060"/>
                </a:solidFill>
                <a:latin typeface="+mn-lt"/>
                <a:cs typeface="+mn-cs"/>
              </a:rPr>
              <a:t>استعد</a:t>
            </a:r>
            <a:endParaRPr lang="ar-SA" sz="3200" dirty="0">
              <a:latin typeface="+mn-lt"/>
              <a:cs typeface="+mn-cs"/>
            </a:endParaRPr>
          </a:p>
        </p:txBody>
      </p:sp>
      <p:sp>
        <p:nvSpPr>
          <p:cNvPr id="8" name="تمرير أفقي 7"/>
          <p:cNvSpPr/>
          <p:nvPr/>
        </p:nvSpPr>
        <p:spPr>
          <a:xfrm>
            <a:off x="4071934" y="1571612"/>
            <a:ext cx="4929222" cy="5214950"/>
          </a:xfrm>
          <a:prstGeom prst="horizontalScroll">
            <a:avLst>
              <a:gd name="adj" fmla="val 7865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3500000" scaled="0"/>
          </a:gradFill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" name="مستطيل 8"/>
          <p:cNvSpPr>
            <a:spLocks noChangeArrowheads="1"/>
          </p:cNvSpPr>
          <p:nvPr/>
        </p:nvSpPr>
        <p:spPr bwMode="auto">
          <a:xfrm>
            <a:off x="4429125" y="2957513"/>
            <a:ext cx="45005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ar-SA" sz="4000" b="1" dirty="0">
                <a:latin typeface="Handscript SF"/>
              </a:rPr>
              <a:t> 3) ما أطول عمر متوقع؟</a:t>
            </a:r>
          </a:p>
        </p:txBody>
      </p:sp>
      <p:graphicFrame>
        <p:nvGraphicFramePr>
          <p:cNvPr id="33" name="جدول 32"/>
          <p:cNvGraphicFramePr>
            <a:graphicFrameLocks noGrp="1"/>
          </p:cNvGraphicFramePr>
          <p:nvPr/>
        </p:nvGraphicFramePr>
        <p:xfrm>
          <a:off x="285725" y="571500"/>
          <a:ext cx="3571900" cy="5893635"/>
        </p:xfrm>
        <a:graphic>
          <a:graphicData uri="http://schemas.openxmlformats.org/drawingml/2006/table">
            <a:tbl>
              <a:tblPr rtl="1"/>
              <a:tblGrid>
                <a:gridCol w="1953957"/>
                <a:gridCol w="1617943"/>
              </a:tblGrid>
              <a:tr h="535785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</a:tr>
              <a:tr h="535785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</a:tr>
              <a:tr h="535785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</a:tr>
              <a:tr h="535785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</a:tr>
              <a:tr h="535785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</a:tr>
              <a:tr h="535785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</a:tr>
              <a:tr h="535785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</a:tr>
              <a:tr h="535785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</a:tr>
              <a:tr h="535785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</a:tr>
              <a:tr h="535785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</a:tr>
              <a:tr h="535785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7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1553" name="مستطيل 33"/>
          <p:cNvSpPr>
            <a:spLocks noChangeArrowheads="1"/>
          </p:cNvSpPr>
          <p:nvPr/>
        </p:nvSpPr>
        <p:spPr bwMode="auto">
          <a:xfrm>
            <a:off x="2233613" y="571500"/>
            <a:ext cx="11953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الحيوان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1554" name="مستطيل 34"/>
          <p:cNvSpPr>
            <a:spLocks noChangeArrowheads="1"/>
          </p:cNvSpPr>
          <p:nvPr/>
        </p:nvSpPr>
        <p:spPr bwMode="auto">
          <a:xfrm>
            <a:off x="1928813" y="1143000"/>
            <a:ext cx="19288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الدب الأسود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1555" name="مستطيل 35"/>
          <p:cNvSpPr>
            <a:spLocks noChangeArrowheads="1"/>
          </p:cNvSpPr>
          <p:nvPr/>
        </p:nvSpPr>
        <p:spPr bwMode="auto">
          <a:xfrm>
            <a:off x="785813" y="1143000"/>
            <a:ext cx="6461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18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1556" name="مستطيل 36"/>
          <p:cNvSpPr>
            <a:spLocks noChangeArrowheads="1"/>
          </p:cNvSpPr>
          <p:nvPr/>
        </p:nvSpPr>
        <p:spPr bwMode="auto">
          <a:xfrm>
            <a:off x="2428875" y="1714500"/>
            <a:ext cx="9985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القط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1557" name="مستطيل 37"/>
          <p:cNvSpPr>
            <a:spLocks noChangeArrowheads="1"/>
          </p:cNvSpPr>
          <p:nvPr/>
        </p:nvSpPr>
        <p:spPr bwMode="auto">
          <a:xfrm>
            <a:off x="785813" y="1785938"/>
            <a:ext cx="6461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12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1558" name="مستطيل 38"/>
          <p:cNvSpPr>
            <a:spLocks noChangeArrowheads="1"/>
          </p:cNvSpPr>
          <p:nvPr/>
        </p:nvSpPr>
        <p:spPr bwMode="auto">
          <a:xfrm>
            <a:off x="1928813" y="2214563"/>
            <a:ext cx="19288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الشامبانزي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1559" name="مستطيل 39"/>
          <p:cNvSpPr>
            <a:spLocks noChangeArrowheads="1"/>
          </p:cNvSpPr>
          <p:nvPr/>
        </p:nvSpPr>
        <p:spPr bwMode="auto">
          <a:xfrm>
            <a:off x="857250" y="2214563"/>
            <a:ext cx="6461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20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1560" name="مستطيل 40"/>
          <p:cNvSpPr>
            <a:spLocks noChangeArrowheads="1"/>
          </p:cNvSpPr>
          <p:nvPr/>
        </p:nvSpPr>
        <p:spPr bwMode="auto">
          <a:xfrm>
            <a:off x="2428875" y="2714625"/>
            <a:ext cx="10334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البقرة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1561" name="مستطيل 41"/>
          <p:cNvSpPr>
            <a:spLocks noChangeArrowheads="1"/>
          </p:cNvSpPr>
          <p:nvPr/>
        </p:nvSpPr>
        <p:spPr bwMode="auto">
          <a:xfrm>
            <a:off x="1928813" y="3286125"/>
            <a:ext cx="19288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الزرافة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1562" name="مستطيل 42"/>
          <p:cNvSpPr>
            <a:spLocks noChangeArrowheads="1"/>
          </p:cNvSpPr>
          <p:nvPr/>
        </p:nvSpPr>
        <p:spPr bwMode="auto">
          <a:xfrm>
            <a:off x="1928813" y="3773488"/>
            <a:ext cx="19288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الحصان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1563" name="مستطيل 43"/>
          <p:cNvSpPr>
            <a:spLocks noChangeArrowheads="1"/>
          </p:cNvSpPr>
          <p:nvPr/>
        </p:nvSpPr>
        <p:spPr bwMode="auto">
          <a:xfrm>
            <a:off x="2428875" y="4286250"/>
            <a:ext cx="12366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الفهد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1564" name="مستطيل 44"/>
          <p:cNvSpPr>
            <a:spLocks noChangeArrowheads="1"/>
          </p:cNvSpPr>
          <p:nvPr/>
        </p:nvSpPr>
        <p:spPr bwMode="auto">
          <a:xfrm>
            <a:off x="857250" y="2714625"/>
            <a:ext cx="6461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15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1565" name="مستطيل 45"/>
          <p:cNvSpPr>
            <a:spLocks noChangeArrowheads="1"/>
          </p:cNvSpPr>
          <p:nvPr/>
        </p:nvSpPr>
        <p:spPr bwMode="auto">
          <a:xfrm>
            <a:off x="857250" y="3214688"/>
            <a:ext cx="6461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10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1566" name="مستطيل 46"/>
          <p:cNvSpPr>
            <a:spLocks noChangeArrowheads="1"/>
          </p:cNvSpPr>
          <p:nvPr/>
        </p:nvSpPr>
        <p:spPr bwMode="auto">
          <a:xfrm>
            <a:off x="857250" y="3773488"/>
            <a:ext cx="6461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20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1567" name="مستطيل 47"/>
          <p:cNvSpPr>
            <a:spLocks noChangeArrowheads="1"/>
          </p:cNvSpPr>
          <p:nvPr/>
        </p:nvSpPr>
        <p:spPr bwMode="auto">
          <a:xfrm>
            <a:off x="857250" y="4344988"/>
            <a:ext cx="6461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12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1568" name="مستطيل 48"/>
          <p:cNvSpPr>
            <a:spLocks noChangeArrowheads="1"/>
          </p:cNvSpPr>
          <p:nvPr/>
        </p:nvSpPr>
        <p:spPr bwMode="auto">
          <a:xfrm>
            <a:off x="226994" y="571500"/>
            <a:ext cx="17732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العمر (سنة)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1569" name="مستطيل 49"/>
          <p:cNvSpPr>
            <a:spLocks noChangeArrowheads="1"/>
          </p:cNvSpPr>
          <p:nvPr/>
        </p:nvSpPr>
        <p:spPr bwMode="auto">
          <a:xfrm>
            <a:off x="2357438" y="4786313"/>
            <a:ext cx="12366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الأسد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1570" name="مستطيل 50"/>
          <p:cNvSpPr>
            <a:spLocks noChangeArrowheads="1"/>
          </p:cNvSpPr>
          <p:nvPr/>
        </p:nvSpPr>
        <p:spPr bwMode="auto">
          <a:xfrm>
            <a:off x="785813" y="4845050"/>
            <a:ext cx="6461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15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1571" name="مستطيل 51"/>
          <p:cNvSpPr>
            <a:spLocks noChangeArrowheads="1"/>
          </p:cNvSpPr>
          <p:nvPr/>
        </p:nvSpPr>
        <p:spPr bwMode="auto">
          <a:xfrm>
            <a:off x="2357438" y="5357813"/>
            <a:ext cx="12366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الفأر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1572" name="مستطيل 52"/>
          <p:cNvSpPr>
            <a:spLocks noChangeArrowheads="1"/>
          </p:cNvSpPr>
          <p:nvPr/>
        </p:nvSpPr>
        <p:spPr bwMode="auto">
          <a:xfrm>
            <a:off x="785813" y="5416550"/>
            <a:ext cx="6461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3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1573" name="مستطيل 53"/>
          <p:cNvSpPr>
            <a:spLocks noChangeArrowheads="1"/>
          </p:cNvSpPr>
          <p:nvPr/>
        </p:nvSpPr>
        <p:spPr bwMode="auto">
          <a:xfrm>
            <a:off x="2357438" y="5857875"/>
            <a:ext cx="12366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الأرنب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1574" name="مستطيل 54"/>
          <p:cNvSpPr>
            <a:spLocks noChangeArrowheads="1"/>
          </p:cNvSpPr>
          <p:nvPr/>
        </p:nvSpPr>
        <p:spPr bwMode="auto">
          <a:xfrm>
            <a:off x="785813" y="5916613"/>
            <a:ext cx="6461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5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0" name="Rectangle 71"/>
          <p:cNvSpPr>
            <a:spLocks noChangeArrowheads="1"/>
          </p:cNvSpPr>
          <p:nvPr/>
        </p:nvSpPr>
        <p:spPr bwMode="auto">
          <a:xfrm>
            <a:off x="5868988" y="5072063"/>
            <a:ext cx="186372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ar-SA" sz="4400" b="1" dirty="0">
                <a:solidFill>
                  <a:srgbClr val="0000FF"/>
                </a:solidFill>
              </a:rPr>
              <a:t>20 سنة.</a:t>
            </a:r>
            <a:endParaRPr lang="en-US" sz="44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med">
    <p:zoom dir="in"/>
    <p:sndAc>
      <p:stSnd>
        <p:snd r:embed="rId2" name="cached_gemvanish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ا أطول عمر متوقع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0 سن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0" grpId="0"/>
    </p:bldLst>
  </p:timing>
</p:sld>
</file>

<file path=ppt/theme/theme1.xml><?xml version="1.0" encoding="utf-8"?>
<a:theme xmlns:a="http://schemas.openxmlformats.org/drawingml/2006/main" name="سمة107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سمة Office">
      <a:majorFont>
        <a:latin typeface="Handscript SF"/>
        <a:ea typeface=""/>
        <a:cs typeface=""/>
      </a:majorFont>
      <a:minorFont>
        <a:latin typeface="Handscript S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سمة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سمة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سمة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سمة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سمة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سمة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سمة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سمة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سمة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سمة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سمة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سمة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3781</TotalTime>
  <Words>838</Words>
  <Application>Microsoft Office PowerPoint</Application>
  <PresentationFormat>عرض على الشاشة (3:4)‏</PresentationFormat>
  <Paragraphs>235</Paragraphs>
  <Slides>33</Slides>
  <Notes>0</Notes>
  <HiddenSlides>0</HiddenSlides>
  <MMClips>0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33</vt:i4>
      </vt:variant>
    </vt:vector>
  </HeadingPairs>
  <TitlesOfParts>
    <vt:vector size="34" baseType="lpstr">
      <vt:lpstr>سمة107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  <vt:lpstr>الشريحة 16</vt:lpstr>
      <vt:lpstr>الشريحة 17</vt:lpstr>
      <vt:lpstr>الشريحة 18</vt:lpstr>
      <vt:lpstr>الشريحة 19</vt:lpstr>
      <vt:lpstr>الشريحة 20</vt:lpstr>
      <vt:lpstr>الشريحة 21</vt:lpstr>
      <vt:lpstr>الشريحة 22</vt:lpstr>
      <vt:lpstr>الشريحة 23</vt:lpstr>
      <vt:lpstr>الشريحة 24</vt:lpstr>
      <vt:lpstr>الشريحة 25</vt:lpstr>
      <vt:lpstr>الشريحة 26</vt:lpstr>
      <vt:lpstr>الشريحة 27</vt:lpstr>
      <vt:lpstr>الشريحة 28</vt:lpstr>
      <vt:lpstr>الشريحة 29</vt:lpstr>
      <vt:lpstr>الشريحة 30</vt:lpstr>
      <vt:lpstr>الشريحة 31</vt:lpstr>
      <vt:lpstr>الشريحة 32</vt:lpstr>
      <vt:lpstr>الشريحة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الرياضيات الصف السادس الابتدائي الفصل الدراسي الاول الفصل الثاني</dc:title>
  <dc:subject>الدرس2-3  التمثيل بالنقاط</dc:subject>
  <dc:creator>أ/ بندر الحازمي</dc:creator>
  <cp:keywords>حقيبة إنجاز المعلم والمعلمة</cp:keywords>
  <cp:lastModifiedBy>Dell</cp:lastModifiedBy>
  <cp:revision>1033</cp:revision>
  <dcterms:modified xsi:type="dcterms:W3CDTF">2017-09-15T19:57:57Z</dcterms:modified>
</cp:coreProperties>
</file>