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6" r:id="rId2"/>
    <p:sldId id="332" r:id="rId3"/>
    <p:sldId id="308" r:id="rId4"/>
    <p:sldId id="349" r:id="rId5"/>
    <p:sldId id="373" r:id="rId6"/>
    <p:sldId id="346" r:id="rId7"/>
    <p:sldId id="375" r:id="rId8"/>
    <p:sldId id="376" r:id="rId9"/>
    <p:sldId id="377" r:id="rId10"/>
    <p:sldId id="378" r:id="rId11"/>
    <p:sldId id="379" r:id="rId12"/>
    <p:sldId id="380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222" y="-108"/>
      </p:cViewPr>
      <p:guideLst>
        <p:guide orient="horz" pos="2096"/>
        <p:guide pos="50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9.jpeg"/><Relationship Id="rId9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microsoft.com/office/2007/relationships/hdphoto" Target="../media/hdphoto2.wdp"/><Relationship Id="rId10" Type="http://schemas.openxmlformats.org/officeDocument/2006/relationships/image" Target="../media/image7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9.jpeg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5462602" y="3125148"/>
            <a:ext cx="1545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latin typeface="Economica" panose="02000506040000020004" pitchFamily="2" charset="0"/>
              </a:rPr>
              <a:t>ديَنْ الكريم</a:t>
            </a: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113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418200" y="722487"/>
            <a:ext cx="179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أتذوق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756207" y="1176705"/>
            <a:ext cx="694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قوم </a:t>
            </a:r>
            <a:r>
              <a:rPr lang="ar-SY" sz="2000" b="1" dirty="0">
                <a:latin typeface="Century Gothic" panose="020B0502020202020204" pitchFamily="34" charset="0"/>
              </a:rPr>
              <a:t>بما </a:t>
            </a:r>
            <a:r>
              <a:rPr lang="ar-SY" sz="2000" b="1" dirty="0" smtClean="0">
                <a:latin typeface="Century Gothic" panose="020B0502020202020204" pitchFamily="34" charset="0"/>
              </a:rPr>
              <a:t>يأتي </a:t>
            </a:r>
            <a:r>
              <a:rPr lang="ar-SY" sz="2000" b="1" dirty="0">
                <a:latin typeface="Century Gothic" panose="020B0502020202020204" pitchFamily="34" charset="0"/>
              </a:rPr>
              <a:t>منفردًا من خلال النظر </a:t>
            </a:r>
            <a:r>
              <a:rPr lang="ar-SY" sz="2000" b="1" dirty="0" smtClean="0">
                <a:latin typeface="Century Gothic" panose="020B0502020202020204" pitchFamily="34" charset="0"/>
              </a:rPr>
              <a:t>إلى النَّص </a:t>
            </a:r>
            <a:r>
              <a:rPr lang="ar-SY" sz="2000" b="1" dirty="0">
                <a:latin typeface="Century Gothic" panose="020B0502020202020204" pitchFamily="34" charset="0"/>
              </a:rPr>
              <a:t>كاملاً و </a:t>
            </a:r>
            <a:r>
              <a:rPr lang="ar-SY" sz="2000" b="1" dirty="0" smtClean="0">
                <a:latin typeface="Century Gothic" panose="020B0502020202020204" pitchFamily="34" charset="0"/>
              </a:rPr>
              <a:t>إلى </a:t>
            </a:r>
            <a:r>
              <a:rPr lang="ar-SY" sz="2000" b="1" dirty="0">
                <a:latin typeface="Century Gothic" panose="020B0502020202020204" pitchFamily="34" charset="0"/>
              </a:rPr>
              <a:t>ما يتعلق به: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642997" y="161982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469827" y="1630584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520394" y="1590668"/>
            <a:ext cx="694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أ-</a:t>
            </a:r>
            <a:r>
              <a:rPr lang="ar-SY" sz="2000" b="1" dirty="0" smtClean="0">
                <a:latin typeface="Century Gothic" panose="020B0502020202020204" pitchFamily="34" charset="0"/>
              </a:rPr>
              <a:t> أوضح رأيي </a:t>
            </a:r>
            <a:r>
              <a:rPr lang="ar-SY" sz="2000" b="1" dirty="0">
                <a:latin typeface="Century Gothic" panose="020B0502020202020204" pitchFamily="34" charset="0"/>
              </a:rPr>
              <a:t>في قول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الشاعر</a:t>
            </a:r>
            <a:r>
              <a:rPr lang="ar-SY" sz="2000" b="1" dirty="0">
                <a:latin typeface="Century Gothic" panose="020B0502020202020204" pitchFamily="34" charset="0"/>
              </a:rPr>
              <a:t>: «و </a:t>
            </a:r>
            <a:r>
              <a:rPr lang="ar-SY" sz="2000" b="1" dirty="0" smtClean="0">
                <a:latin typeface="Century Gothic" panose="020B0502020202020204" pitchFamily="34" charset="0"/>
              </a:rPr>
              <a:t>إن </a:t>
            </a:r>
            <a:r>
              <a:rPr lang="ar-SY" sz="2000" b="1" dirty="0">
                <a:latin typeface="Century Gothic" panose="020B0502020202020204" pitchFamily="34" charset="0"/>
              </a:rPr>
              <a:t>قدحوا لي نارَ زندٍ </a:t>
            </a:r>
            <a:r>
              <a:rPr lang="ar-SY" sz="2000" b="1" dirty="0" smtClean="0">
                <a:latin typeface="Century Gothic" panose="020B0502020202020204" pitchFamily="34" charset="0"/>
              </a:rPr>
              <a:t>يَشينُني </a:t>
            </a:r>
            <a:r>
              <a:rPr lang="ar-SY" sz="2000" b="1" dirty="0">
                <a:latin typeface="Century Gothic" panose="020B0502020202020204" pitchFamily="34" charset="0"/>
              </a:rPr>
              <a:t>» من خلال:</a:t>
            </a:r>
          </a:p>
        </p:txBody>
      </p:sp>
      <p:sp>
        <p:nvSpPr>
          <p:cNvPr id="53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3398802"/>
            <a:ext cx="3636428" cy="668497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30923" y="3556365"/>
            <a:ext cx="366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توضيح </a:t>
            </a:r>
            <a:r>
              <a:rPr lang="ar-SY" sz="2000" b="1" dirty="0">
                <a:latin typeface="Century Gothic" panose="020B0502020202020204" pitchFamily="34" charset="0"/>
              </a:rPr>
              <a:t>المعنى الذي تعبر عنه هذه </a:t>
            </a:r>
            <a:r>
              <a:rPr lang="ar-SY" sz="2000" b="1" dirty="0" smtClean="0">
                <a:latin typeface="Century Gothic" panose="020B0502020202020204" pitchFamily="34" charset="0"/>
              </a:rPr>
              <a:t>الصورة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4709998"/>
            <a:ext cx="3656365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20132" y="4683148"/>
            <a:ext cx="366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توضيح الشعور </a:t>
            </a:r>
            <a:r>
              <a:rPr lang="ar-SY" sz="2000" b="1" dirty="0">
                <a:latin typeface="Century Gothic" panose="020B0502020202020204" pitchFamily="34" charset="0"/>
              </a:rPr>
              <a:t>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أشعر </a:t>
            </a:r>
            <a:r>
              <a:rPr lang="ar-SY" sz="2000" b="1" dirty="0">
                <a:latin typeface="Century Gothic" panose="020B0502020202020204" pitchFamily="34" charset="0"/>
              </a:rPr>
              <a:t>به من خلال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الصورة والمعنى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2609561" y="2173386"/>
            <a:ext cx="4048347" cy="7776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509872" y="2250745"/>
            <a:ext cx="391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صورة قوم الشاعر وهم يشعلون النار التي تضر المقنع</a:t>
            </a:r>
          </a:p>
        </p:txBody>
      </p:sp>
      <p:sp>
        <p:nvSpPr>
          <p:cNvPr id="6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2169203"/>
            <a:ext cx="3636427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708245" y="2279262"/>
            <a:ext cx="3031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استخراج الصورة </a:t>
            </a:r>
            <a:r>
              <a:rPr lang="ar-SY" sz="2000" b="1" dirty="0">
                <a:latin typeface="Century Gothic" panose="020B0502020202020204" pitchFamily="34" charset="0"/>
              </a:rPr>
              <a:t>الفنّية </a:t>
            </a:r>
            <a:r>
              <a:rPr lang="ar-SY" sz="2000" b="1" dirty="0" smtClean="0">
                <a:latin typeface="Century Gothic" panose="020B0502020202020204" pitchFamily="34" charset="0"/>
              </a:rPr>
              <a:t>فقط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3" name="Group 32">
            <a:extLst>
              <a:ext uri="{FF2B5EF4-FFF2-40B4-BE49-F238E27FC236}">
                <a16:creationId xmlns=""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11386827" y="2263784"/>
            <a:ext cx="275287" cy="275287"/>
            <a:chOff x="1750422" y="1134799"/>
            <a:chExt cx="275287" cy="275287"/>
          </a:xfrm>
        </p:grpSpPr>
        <p:sp>
          <p:nvSpPr>
            <p:cNvPr id="64" name="Oval 30">
              <a:extLst>
                <a:ext uri="{FF2B5EF4-FFF2-40B4-BE49-F238E27FC236}">
                  <a16:creationId xmlns=""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31">
              <a:extLst>
                <a:ext uri="{FF2B5EF4-FFF2-40B4-BE49-F238E27FC236}">
                  <a16:creationId xmlns=""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33">
            <a:extLst>
              <a:ext uri="{FF2B5EF4-FFF2-40B4-BE49-F238E27FC236}">
                <a16:creationId xmlns=""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11386827" y="3650262"/>
            <a:ext cx="275287" cy="275287"/>
            <a:chOff x="1750422" y="1134799"/>
            <a:chExt cx="275287" cy="275287"/>
          </a:xfrm>
        </p:grpSpPr>
        <p:sp>
          <p:nvSpPr>
            <p:cNvPr id="72" name="Oval 34">
              <a:extLst>
                <a:ext uri="{FF2B5EF4-FFF2-40B4-BE49-F238E27FC236}">
                  <a16:creationId xmlns=""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35">
              <a:extLst>
                <a:ext uri="{FF2B5EF4-FFF2-40B4-BE49-F238E27FC236}">
                  <a16:creationId xmlns=""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36">
            <a:extLst>
              <a:ext uri="{FF2B5EF4-FFF2-40B4-BE49-F238E27FC236}">
                <a16:creationId xmlns=""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11387799" y="4798162"/>
            <a:ext cx="275287" cy="275287"/>
            <a:chOff x="1750422" y="1134799"/>
            <a:chExt cx="275287" cy="275287"/>
          </a:xfrm>
        </p:grpSpPr>
        <p:sp>
          <p:nvSpPr>
            <p:cNvPr id="79" name="Oval 37">
              <a:extLst>
                <a:ext uri="{FF2B5EF4-FFF2-40B4-BE49-F238E27FC236}">
                  <a16:creationId xmlns=""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38">
              <a:extLst>
                <a:ext uri="{FF2B5EF4-FFF2-40B4-BE49-F238E27FC236}">
                  <a16:creationId xmlns=""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54">
            <a:extLst>
              <a:ext uri="{FF2B5EF4-FFF2-40B4-BE49-F238E27FC236}">
                <a16:creationId xmlns=""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10970478" y="2226185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2" name="TextBox 55">
            <a:extLst>
              <a:ext uri="{FF2B5EF4-FFF2-40B4-BE49-F238E27FC236}">
                <a16:creationId xmlns=""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10970478" y="3637183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3" name="TextBox 56">
            <a:extLst>
              <a:ext uri="{FF2B5EF4-FFF2-40B4-BE49-F238E27FC236}">
                <a16:creationId xmlns=""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10884574" y="4828907"/>
            <a:ext cx="44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2609561" y="3431146"/>
            <a:ext cx="4048347" cy="7409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745237" y="3494773"/>
            <a:ext cx="3683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اجتماع قوم الشاعر على ما يلحق  الأذى والضرر والعيب بالشاعر</a:t>
            </a:r>
          </a:p>
        </p:txBody>
      </p:sp>
      <p:sp>
        <p:nvSpPr>
          <p:cNvPr id="9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2609561" y="4777133"/>
            <a:ext cx="4004562" cy="7378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653346" y="4868793"/>
            <a:ext cx="3775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الحزن والضيق والنفور من فعل أولئك القوم </a:t>
            </a:r>
          </a:p>
        </p:txBody>
      </p:sp>
      <p:sp>
        <p:nvSpPr>
          <p:cNvPr id="9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1" y="5896916"/>
            <a:ext cx="3651426" cy="692655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150100" y="5906943"/>
            <a:ext cx="3780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ذِكْر الألفاظ ذات الأثر الأكبر في كل </a:t>
            </a:r>
            <a:r>
              <a:rPr lang="ar-SY" sz="2000" b="1" dirty="0" smtClean="0">
                <a:latin typeface="Century Gothic" panose="020B0502020202020204" pitchFamily="34" charset="0"/>
              </a:rPr>
              <a:t>ما سبق (الصورة</a:t>
            </a:r>
            <a:r>
              <a:rPr lang="ar-SY" sz="2000" b="1" dirty="0">
                <a:latin typeface="Century Gothic" panose="020B0502020202020204" pitchFamily="34" charset="0"/>
              </a:rPr>
              <a:t>، والمعنى، </a:t>
            </a:r>
            <a:r>
              <a:rPr lang="ar-SY" sz="2000" b="1" dirty="0" smtClean="0">
                <a:latin typeface="Century Gothic" panose="020B0502020202020204" pitchFamily="34" charset="0"/>
              </a:rPr>
              <a:t>والشعور)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94" name="Group 39">
            <a:extLst>
              <a:ext uri="{FF2B5EF4-FFF2-40B4-BE49-F238E27FC236}">
                <a16:creationId xmlns="" xmlns:a16="http://schemas.microsoft.com/office/drawing/2014/main" id="{AD33F852-BBFD-4753-BCBB-F80FA9D4880B}"/>
              </a:ext>
            </a:extLst>
          </p:cNvPr>
          <p:cNvGrpSpPr/>
          <p:nvPr/>
        </p:nvGrpSpPr>
        <p:grpSpPr>
          <a:xfrm>
            <a:off x="11386827" y="6148643"/>
            <a:ext cx="275287" cy="275287"/>
            <a:chOff x="1750422" y="1134799"/>
            <a:chExt cx="275287" cy="275287"/>
          </a:xfrm>
        </p:grpSpPr>
        <p:sp>
          <p:nvSpPr>
            <p:cNvPr id="95" name="Oval 40">
              <a:extLst>
                <a:ext uri="{FF2B5EF4-FFF2-40B4-BE49-F238E27FC236}">
                  <a16:creationId xmlns="" xmlns:a16="http://schemas.microsoft.com/office/drawing/2014/main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41">
              <a:extLst>
                <a:ext uri="{FF2B5EF4-FFF2-40B4-BE49-F238E27FC236}">
                  <a16:creationId xmlns="" xmlns:a16="http://schemas.microsoft.com/office/drawing/2014/main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57">
            <a:extLst>
              <a:ext uri="{FF2B5EF4-FFF2-40B4-BE49-F238E27FC236}">
                <a16:creationId xmlns="" xmlns:a16="http://schemas.microsoft.com/office/drawing/2014/main" id="{4DE0E6F3-BD21-49AC-9312-177BAE80527E}"/>
              </a:ext>
            </a:extLst>
          </p:cNvPr>
          <p:cNvSpPr txBox="1"/>
          <p:nvPr/>
        </p:nvSpPr>
        <p:spPr>
          <a:xfrm>
            <a:off x="11049142" y="6116978"/>
            <a:ext cx="2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2609561" y="5896916"/>
            <a:ext cx="4004562" cy="6926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933700" y="6002894"/>
            <a:ext cx="3495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قدحوا - نار - يشينني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50"/>
                            </p:stCondLst>
                            <p:childTnLst>
                              <p:par>
                                <p:cTn id="12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50"/>
                            </p:stCondLst>
                            <p:childTnLst>
                              <p:par>
                                <p:cTn id="13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3" grpId="0"/>
      <p:bldP spid="32" grpId="0"/>
      <p:bldP spid="37" grpId="0" animBg="1"/>
      <p:bldP spid="38" grpId="0" animBg="1"/>
      <p:bldP spid="38" grpId="1" animBg="1"/>
      <p:bldP spid="48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61" grpId="0" animBg="1"/>
      <p:bldP spid="62" grpId="0"/>
      <p:bldP spid="81" grpId="0"/>
      <p:bldP spid="82" grpId="0"/>
      <p:bldP spid="83" grpId="0"/>
      <p:bldP spid="84" grpId="0" animBg="1"/>
      <p:bldP spid="88" grpId="0"/>
      <p:bldP spid="90" grpId="0" animBg="1"/>
      <p:bldP spid="91" grpId="0"/>
      <p:bldP spid="92" grpId="0" animBg="1"/>
      <p:bldP spid="93" grpId="0"/>
      <p:bldP spid="97" grpId="0"/>
      <p:bldP spid="98" grpId="0" animBg="1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75917" y="4831603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pic>
        <p:nvPicPr>
          <p:cNvPr id="51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154600" y="2534890"/>
            <a:ext cx="8447376" cy="3074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338887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385625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245100" y="1376718"/>
            <a:ext cx="5366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أوضح رأيي </a:t>
            </a:r>
            <a:r>
              <a:rPr lang="ar-SY" sz="2000" b="1" dirty="0">
                <a:latin typeface="Century Gothic" panose="020B0502020202020204" pitchFamily="34" charset="0"/>
              </a:rPr>
              <a:t>في القيم الآتية الواردة في </a:t>
            </a:r>
            <a:r>
              <a:rPr lang="ar-SY" sz="2000" b="1" dirty="0" smtClean="0">
                <a:latin typeface="Century Gothic" panose="020B0502020202020204" pitchFamily="34" charset="0"/>
              </a:rPr>
              <a:t>النَّص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724400" y="265203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يضر صاحبه لأنه يعتبر من الإسراف </a:t>
            </a:r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517900" y="3408704"/>
            <a:ext cx="562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أمر ضروري أمرنا به القرآن الكريم والشرع الإسلامي </a:t>
            </a: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067300" y="4222129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قيمة </a:t>
            </a:r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نبيلة وجيدة لأن الله هو الرزاق 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953000" y="4960548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قيمتة </a:t>
            </a:r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عظيمة وهي حب الخير للآخرين </a:t>
            </a:r>
          </a:p>
        </p:txBody>
      </p:sp>
    </p:spTree>
    <p:extLst>
      <p:ext uri="{BB962C8B-B14F-4D97-AF65-F5344CB8AC3E}">
        <p14:creationId xmlns:p14="http://schemas.microsoft.com/office/powerpoint/2010/main" val="68136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55" grpId="0"/>
      <p:bldP spid="57" grpId="0"/>
      <p:bldP spid="58" grpId="0"/>
      <p:bldP spid="59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03019" y="-298258"/>
            <a:ext cx="847719" cy="2365989"/>
            <a:chOff x="1248229" y="335568"/>
            <a:chExt cx="8477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419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47873" y="4780658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70" name="Google Shape;149;p1"/>
          <p:cNvGrpSpPr/>
          <p:nvPr/>
        </p:nvGrpSpPr>
        <p:grpSpPr>
          <a:xfrm>
            <a:off x="9906000" y="998381"/>
            <a:ext cx="1052018" cy="5839694"/>
            <a:chOff x="5597236" y="488368"/>
            <a:chExt cx="1122676" cy="5839694"/>
          </a:xfrm>
        </p:grpSpPr>
        <p:sp>
          <p:nvSpPr>
            <p:cNvPr id="171" name="Google Shape;150;p1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2" name="Google Shape;151;p1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18" name="Google Shape;15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15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15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15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3" name="Google Shape;156;p1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214" name="Google Shape;15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15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15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16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61;p1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210" name="Google Shape;16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16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16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16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5" name="Google Shape;166;p1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206" name="Google Shape;16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16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16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17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1;p1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202" name="Google Shape;17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17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17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17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6;p1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98" name="Google Shape;17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7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17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18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8" name="Google Shape;181;p1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94" name="Google Shape;18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8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8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8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oogle Shape;186;p1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90" name="Google Shape;18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8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8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91;p1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86" name="Google Shape;19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9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9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9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96;p1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82" name="Google Shape;19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9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9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20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" name="مجموعة 1"/>
          <p:cNvGrpSpPr/>
          <p:nvPr/>
        </p:nvGrpSpPr>
        <p:grpSpPr>
          <a:xfrm>
            <a:off x="5747373" y="998376"/>
            <a:ext cx="4647939" cy="5853554"/>
            <a:chOff x="5762357" y="998376"/>
            <a:chExt cx="5276056" cy="5853554"/>
          </a:xfrm>
        </p:grpSpPr>
        <p:sp>
          <p:nvSpPr>
            <p:cNvPr id="138" name="Google Shape;85;p1"/>
            <p:cNvSpPr/>
            <p:nvPr/>
          </p:nvSpPr>
          <p:spPr>
            <a:xfrm rot="16200000">
              <a:off x="5299750" y="1495623"/>
              <a:ext cx="5811986" cy="4886772"/>
            </a:xfrm>
            <a:prstGeom prst="round2SameRect">
              <a:avLst>
                <a:gd name="adj1" fmla="val 5053"/>
                <a:gd name="adj2" fmla="val 0"/>
              </a:avLst>
            </a:prstGeom>
            <a:solidFill>
              <a:srgbClr val="D8D8D8">
                <a:alpha val="75686"/>
              </a:srgbClr>
            </a:solidFill>
            <a:ln>
              <a:noFill/>
            </a:ln>
            <a:effectLst>
              <a:outerShdw blurRad="101600" dist="762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4" name="Google Shape;101;p1"/>
            <p:cNvGrpSpPr/>
            <p:nvPr/>
          </p:nvGrpSpPr>
          <p:grpSpPr>
            <a:xfrm>
              <a:off x="5956271" y="998376"/>
              <a:ext cx="5082142" cy="5853554"/>
              <a:chOff x="1901961" y="495293"/>
              <a:chExt cx="4391140" cy="5853554"/>
            </a:xfrm>
          </p:grpSpPr>
          <p:sp>
            <p:nvSpPr>
              <p:cNvPr id="155" name="Google Shape;102;p1"/>
              <p:cNvSpPr/>
              <p:nvPr/>
            </p:nvSpPr>
            <p:spPr>
              <a:xfrm rot="16200000">
                <a:off x="1009510" y="1387744"/>
                <a:ext cx="5839694" cy="4054791"/>
              </a:xfrm>
              <a:prstGeom prst="round2SameRect">
                <a:avLst>
                  <a:gd name="adj1" fmla="val 4054"/>
                  <a:gd name="adj2" fmla="val 0"/>
                </a:avLst>
              </a:prstGeom>
              <a:solidFill>
                <a:srgbClr val="F1F1F1"/>
              </a:solidFill>
              <a:ln>
                <a:noFill/>
              </a:ln>
              <a:effectLst>
                <a:outerShdw blurRad="203200" dist="50800" dir="10800000" algn="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6" name="Google Shape;103;p1"/>
              <p:cNvCxnSpPr/>
              <p:nvPr/>
            </p:nvCxnSpPr>
            <p:spPr>
              <a:xfrm>
                <a:off x="2225820" y="1440870"/>
                <a:ext cx="3371416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7" name="Google Shape;104;p1"/>
              <p:cNvCxnSpPr/>
              <p:nvPr/>
            </p:nvCxnSpPr>
            <p:spPr>
              <a:xfrm>
                <a:off x="5597236" y="509152"/>
                <a:ext cx="0" cy="5839695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5050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8" name="Google Shape;105;p1"/>
              <p:cNvCxnSpPr/>
              <p:nvPr/>
            </p:nvCxnSpPr>
            <p:spPr>
              <a:xfrm>
                <a:off x="2093928" y="1801088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9" name="Google Shape;106;p1"/>
              <p:cNvCxnSpPr/>
              <p:nvPr/>
            </p:nvCxnSpPr>
            <p:spPr>
              <a:xfrm>
                <a:off x="2070730" y="2161306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0" name="Google Shape;107;p1"/>
              <p:cNvCxnSpPr/>
              <p:nvPr/>
            </p:nvCxnSpPr>
            <p:spPr>
              <a:xfrm>
                <a:off x="2225820" y="2521524"/>
                <a:ext cx="3371416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1" name="Google Shape;108;p1"/>
              <p:cNvCxnSpPr/>
              <p:nvPr/>
            </p:nvCxnSpPr>
            <p:spPr>
              <a:xfrm>
                <a:off x="2430279" y="2928063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2" name="Google Shape;109;p1"/>
              <p:cNvCxnSpPr/>
              <p:nvPr/>
            </p:nvCxnSpPr>
            <p:spPr>
              <a:xfrm>
                <a:off x="2093928" y="3261139"/>
                <a:ext cx="3719259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3" name="Google Shape;110;p1"/>
              <p:cNvCxnSpPr/>
              <p:nvPr/>
            </p:nvCxnSpPr>
            <p:spPr>
              <a:xfrm>
                <a:off x="2225820" y="3634466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4" name="Google Shape;111;p1"/>
              <p:cNvCxnSpPr/>
              <p:nvPr/>
            </p:nvCxnSpPr>
            <p:spPr>
              <a:xfrm>
                <a:off x="2022146" y="3970175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5" name="Google Shape;112;p1"/>
              <p:cNvCxnSpPr/>
              <p:nvPr/>
            </p:nvCxnSpPr>
            <p:spPr>
              <a:xfrm>
                <a:off x="2272328" y="4322614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6" name="Google Shape;113;p1"/>
              <p:cNvCxnSpPr/>
              <p:nvPr/>
            </p:nvCxnSpPr>
            <p:spPr>
              <a:xfrm>
                <a:off x="2070730" y="470681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7" name="Google Shape;114;p1"/>
              <p:cNvCxnSpPr/>
              <p:nvPr/>
            </p:nvCxnSpPr>
            <p:spPr>
              <a:xfrm>
                <a:off x="2225820" y="5013769"/>
                <a:ext cx="3538962" cy="2928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8" name="Google Shape;115;p1"/>
              <p:cNvCxnSpPr/>
              <p:nvPr/>
            </p:nvCxnSpPr>
            <p:spPr>
              <a:xfrm>
                <a:off x="2169013" y="541258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9" name="Google Shape;116;p1"/>
              <p:cNvCxnSpPr/>
              <p:nvPr/>
            </p:nvCxnSpPr>
            <p:spPr>
              <a:xfrm>
                <a:off x="2129708" y="6022583"/>
                <a:ext cx="3647059" cy="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pic>
          <p:nvPicPr>
            <p:cNvPr id="104" name="Graphic 26">
              <a:extLst>
                <a:ext uri="{FF2B5EF4-FFF2-40B4-BE49-F238E27FC236}">
                  <a16:creationId xmlns="" xmlns:a16="http://schemas.microsoft.com/office/drawing/2014/main" id="{CB8C1ED7-F581-415F-B310-913BECE72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485" y="1943953"/>
              <a:ext cx="4642454" cy="4581713"/>
            </a:xfrm>
            <a:prstGeom prst="rect">
              <a:avLst/>
            </a:prstGeom>
          </p:spPr>
        </p:pic>
        <p:sp>
          <p:nvSpPr>
            <p:cNvPr id="90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7784148" y="31148"/>
              <a:ext cx="717329" cy="293491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7885558" y="343063"/>
              <a:ext cx="492443" cy="219255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ديَنْ الكريم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953814" y="692205"/>
            <a:ext cx="1793560" cy="1251748"/>
            <a:chOff x="3527811" y="1671209"/>
            <a:chExt cx="1547817" cy="1080241"/>
          </a:xfrm>
        </p:grpSpPr>
        <p:pic>
          <p:nvPicPr>
            <p:cNvPr id="94" name="Graphic 26">
              <a:extLst>
                <a:ext uri="{FF2B5EF4-FFF2-40B4-BE49-F238E27FC236}">
                  <a16:creationId xmlns="" xmlns:a16="http://schemas.microsoft.com/office/drawing/2014/main" id="{CB8C1ED7-F581-415F-B310-913BECE72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4737" l="0" r="100000">
                          <a14:foregroundMark x1="23626" y1="46491" x2="10440" y2="62281"/>
                          <a14:foregroundMark x1="90659" y1="35088" x2="71978" y2="60526"/>
                          <a14:foregroundMark x1="95055" y1="39474" x2="80220" y2="58772"/>
                          <a14:foregroundMark x1="93407" y1="35088" x2="97802" y2="26316"/>
                          <a14:foregroundMark x1="54396" y1="70175" x2="21978" y2="728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799" y="1880889"/>
              <a:ext cx="1389843" cy="870561"/>
            </a:xfrm>
            <a:prstGeom prst="rect">
              <a:avLst/>
            </a:prstGeom>
          </p:spPr>
        </p:pic>
        <p:sp>
          <p:nvSpPr>
            <p:cNvPr id="95" name="TextBox 43">
              <a:extLst>
                <a:ext uri="{FF2B5EF4-FFF2-40B4-BE49-F238E27FC236}">
                  <a16:creationId xmlns="" xmlns:a16="http://schemas.microsoft.com/office/drawing/2014/main" id="{C67D3F12-8A46-4C81-AC2A-7F1A8CB4A7A1}"/>
                </a:ext>
              </a:extLst>
            </p:cNvPr>
            <p:cNvSpPr txBox="1"/>
            <p:nvPr/>
          </p:nvSpPr>
          <p:spPr>
            <a:xfrm>
              <a:off x="3527811" y="1671209"/>
              <a:ext cx="1547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00B0F0"/>
                  </a:solidFill>
                </a:rPr>
                <a:t>استمع </a:t>
              </a:r>
              <a:r>
                <a:rPr lang="ar-SY" b="1" dirty="0">
                  <a:solidFill>
                    <a:srgbClr val="00B0F0"/>
                  </a:solidFill>
                </a:rPr>
                <a:t>و </a:t>
              </a:r>
              <a:r>
                <a:rPr lang="ar-SY" b="1" dirty="0" smtClean="0">
                  <a:solidFill>
                    <a:srgbClr val="00B0F0"/>
                  </a:solidFill>
                </a:rPr>
                <a:t>أحاكي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03022" y="-298260"/>
            <a:ext cx="847719" cy="2365989"/>
            <a:chOff x="1248229" y="335567"/>
            <a:chExt cx="8477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41950" y="335567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sp>
        <p:nvSpPr>
          <p:cNvPr id="64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5747664" y="1873526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0826603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1036" y="1345764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6959600" y="1308597"/>
            <a:ext cx="310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أولاً-</a:t>
            </a:r>
            <a:r>
              <a:rPr lang="ar-SY" sz="2400" b="1" dirty="0" smtClean="0">
                <a:latin typeface="Century Gothic" panose="020B0502020202020204" pitchFamily="34" charset="0"/>
              </a:rPr>
              <a:t> أتعرف الشاعر</a:t>
            </a:r>
            <a:r>
              <a:rPr lang="ar-SY" sz="2400" b="1" dirty="0">
                <a:latin typeface="Century Gothic" panose="020B0502020202020204" pitchFamily="34" charset="0"/>
              </a:rPr>
              <a:t>: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pSp>
        <p:nvGrpSpPr>
          <p:cNvPr id="94" name="مجموعة 93"/>
          <p:cNvGrpSpPr/>
          <p:nvPr/>
        </p:nvGrpSpPr>
        <p:grpSpPr>
          <a:xfrm>
            <a:off x="5102190" y="1821656"/>
            <a:ext cx="5275626" cy="4727332"/>
            <a:chOff x="5880100" y="2000540"/>
            <a:chExt cx="4340153" cy="388908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77" b="100000" l="1100" r="100000">
                          <a14:foregroundMark x1="83496" y1="8210" x2="81663" y2="1346"/>
                          <a14:foregroundMark x1="81663" y1="3365" x2="79829" y2="1077"/>
                          <a14:foregroundMark x1="77506" y1="3634" x2="77506" y2="3634"/>
                          <a14:foregroundMark x1="77262" y1="5653" x2="77262" y2="5653"/>
                          <a14:foregroundMark x1="67971" y1="8748" x2="67971" y2="8748"/>
                          <a14:foregroundMark x1="66748" y1="8479" x2="66748" y2="8479"/>
                          <a14:foregroundMark x1="66748" y1="8210" x2="66748" y2="8210"/>
                          <a14:foregroundMark x1="65403" y1="3634" x2="65403" y2="3634"/>
                          <a14:foregroundMark x1="63081" y1="2826" x2="63081" y2="2826"/>
                          <a14:foregroundMark x1="61247" y1="3634" x2="61247" y2="3634"/>
                          <a14:foregroundMark x1="61247" y1="5114" x2="61247" y2="5114"/>
                          <a14:foregroundMark x1="65648" y1="2826" x2="65648" y2="2826"/>
                          <a14:foregroundMark x1="67482" y1="5384" x2="67482" y2="5384"/>
                          <a14:foregroundMark x1="52323" y1="6191" x2="52323" y2="6191"/>
                          <a14:foregroundMark x1="50000" y1="3096" x2="50000" y2="3096"/>
                          <a14:foregroundMark x1="47922" y1="3096" x2="47922" y2="3096"/>
                          <a14:foregroundMark x1="46333" y1="3634" x2="46333" y2="3634"/>
                          <a14:foregroundMark x1="45355" y1="5653" x2="45355" y2="5653"/>
                          <a14:foregroundMark x1="51711" y1="4172" x2="51711" y2="4172"/>
                          <a14:foregroundMark x1="51467" y1="8479" x2="51467" y2="8479"/>
                          <a14:foregroundMark x1="45355" y1="7268" x2="45355" y2="7268"/>
                          <a14:foregroundMark x1="36064" y1="8210" x2="36064" y2="8210"/>
                          <a14:foregroundMark x1="34719" y1="5922" x2="34719" y2="5922"/>
                          <a14:foregroundMark x1="31907" y1="3903" x2="31907" y2="3903"/>
                          <a14:foregroundMark x1="34963" y1="3903" x2="34963" y2="3903"/>
                          <a14:foregroundMark x1="33741" y1="3903" x2="33741" y2="3903"/>
                          <a14:foregroundMark x1="32396" y1="3903" x2="30073" y2="8479"/>
                          <a14:foregroundMark x1="30318" y1="6729" x2="30318" y2="6729"/>
                          <a14:foregroundMark x1="30073" y1="8479" x2="30073" y2="8479"/>
                          <a14:foregroundMark x1="31418" y1="5384" x2="31418" y2="5384"/>
                          <a14:foregroundMark x1="19804" y1="9017" x2="19804" y2="9017"/>
                          <a14:foregroundMark x1="15892" y1="5114" x2="15892" y2="5114"/>
                          <a14:foregroundMark x1="18826" y1="5114" x2="18826" y2="5114"/>
                          <a14:foregroundMark x1="17482" y1="4711" x2="17482" y2="4711"/>
                          <a14:foregroundMark x1="14181" y1="6191" x2="14181" y2="6191"/>
                          <a14:foregroundMark x1="14181" y1="6729" x2="14181" y2="6729"/>
                          <a14:foregroundMark x1="13325" y1="7672" x2="13325" y2="7672"/>
                          <a14:foregroundMark x1="78240" y1="6191" x2="78240" y2="6191"/>
                          <a14:foregroundMark x1="79218" y1="3903" x2="79218" y2="3903"/>
                          <a14:foregroundMark x1="79218" y1="3634" x2="79218" y2="3634"/>
                          <a14:foregroundMark x1="80318" y1="1346" x2="80318" y2="1346"/>
                          <a14:foregroundMark x1="79462" y1="1615" x2="79462" y2="1615"/>
                          <a14:foregroundMark x1="78484" y1="2423" x2="78484" y2="2423"/>
                          <a14:foregroundMark x1="64303" y1="2153" x2="64303" y2="2153"/>
                          <a14:foregroundMark x1="63325" y1="2692" x2="63325" y2="2692"/>
                          <a14:foregroundMark x1="61247" y1="3634" x2="61247" y2="3634"/>
                          <a14:foregroundMark x1="60391" y1="4441" x2="60391" y2="4441"/>
                          <a14:foregroundMark x1="60391" y1="4980" x2="60391" y2="4980"/>
                          <a14:foregroundMark x1="62469" y1="2423" x2="62469" y2="2423"/>
                          <a14:foregroundMark x1="67115" y1="2692" x2="67115" y2="2692"/>
                          <a14:foregroundMark x1="53178" y1="7268" x2="53178" y2="7268"/>
                          <a14:foregroundMark x1="49633" y1="3903" x2="49633" y2="3903"/>
                          <a14:foregroundMark x1="47555" y1="3903" x2="47555" y2="3903"/>
                          <a14:foregroundMark x1="47311" y1="4980" x2="47311" y2="4980"/>
                          <a14:foregroundMark x1="47311" y1="5518" x2="47311" y2="5518"/>
                          <a14:foregroundMark x1="47311" y1="6460" x2="47311" y2="6460"/>
                          <a14:foregroundMark x1="47066" y1="7806" x2="47066" y2="7806"/>
                          <a14:foregroundMark x1="31051" y1="6191" x2="31051" y2="6191"/>
                          <a14:foregroundMark x1="36675" y1="4980" x2="36675" y2="4980"/>
                          <a14:foregroundMark x1="37286" y1="6191" x2="37286" y2="6191"/>
                          <a14:foregroundMark x1="36186" y1="8345" x2="36186" y2="8345"/>
                          <a14:foregroundMark x1="30562" y1="4711" x2="30562" y2="4711"/>
                          <a14:foregroundMark x1="12714" y1="8075" x2="17971" y2="4172"/>
                          <a14:foregroundMark x1="18704" y1="4980" x2="19438" y2="8748"/>
                          <a14:foregroundMark x1="18949" y1="4980" x2="19682" y2="6999"/>
                          <a14:foregroundMark x1="33619" y1="6460" x2="31785" y2="6191"/>
                          <a14:foregroundMark x1="31540" y1="6191" x2="31540" y2="6191"/>
                          <a14:foregroundMark x1="79707" y1="4441" x2="80807" y2="4441"/>
                          <a14:foregroundMark x1="81296" y1="4172" x2="81296" y2="4172"/>
                          <a14:foregroundMark x1="83374" y1="4441" x2="83374" y2="4441"/>
                          <a14:foregroundMark x1="83374" y1="2153" x2="83374" y2="2153"/>
                          <a14:foregroundMark x1="82029" y1="1615" x2="82029" y2="1615"/>
                          <a14:foregroundMark x1="61247" y1="4441" x2="61247" y2="4441"/>
                          <a14:foregroundMark x1="62469" y1="4441" x2="62469" y2="4441"/>
                          <a14:foregroundMark x1="59413" y1="6999" x2="59413" y2="6999"/>
                          <a14:foregroundMark x1="59413" y1="6999" x2="59413" y2="6999"/>
                          <a14:foregroundMark x1="20782" y1="6191" x2="20782" y2="6191"/>
                          <a14:foregroundMark x1="19927" y1="4711" x2="19927" y2="471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8598" y="2000540"/>
              <a:ext cx="4281655" cy="3889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1" name="مجموعة 90"/>
            <p:cNvGrpSpPr/>
            <p:nvPr/>
          </p:nvGrpSpPr>
          <p:grpSpPr>
            <a:xfrm>
              <a:off x="5880100" y="3515613"/>
              <a:ext cx="3810000" cy="2057419"/>
              <a:chOff x="3349359" y="3969477"/>
              <a:chExt cx="3249801" cy="1866564"/>
            </a:xfrm>
          </p:grpSpPr>
          <p:cxnSp>
            <p:nvCxnSpPr>
              <p:cNvPr id="76" name="Google Shape;140;p1"/>
              <p:cNvCxnSpPr/>
              <p:nvPr/>
            </p:nvCxnSpPr>
            <p:spPr>
              <a:xfrm rot="-300000">
                <a:off x="3349359" y="3969477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7" name="Google Shape;141;p1"/>
              <p:cNvCxnSpPr/>
              <p:nvPr/>
            </p:nvCxnSpPr>
            <p:spPr>
              <a:xfrm rot="-300000">
                <a:off x="3349359" y="4218834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" name="Google Shape;142;p1"/>
              <p:cNvCxnSpPr/>
              <p:nvPr/>
            </p:nvCxnSpPr>
            <p:spPr>
              <a:xfrm rot="-300000">
                <a:off x="3349359" y="4468190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" name="Google Shape;143;p1"/>
              <p:cNvCxnSpPr/>
              <p:nvPr/>
            </p:nvCxnSpPr>
            <p:spPr>
              <a:xfrm rot="-300000">
                <a:off x="3349359" y="4717546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" name="Google Shape;144;p1"/>
              <p:cNvCxnSpPr/>
              <p:nvPr/>
            </p:nvCxnSpPr>
            <p:spPr>
              <a:xfrm rot="-300000">
                <a:off x="3349359" y="4966902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1" name="Google Shape;145;p1"/>
              <p:cNvCxnSpPr/>
              <p:nvPr/>
            </p:nvCxnSpPr>
            <p:spPr>
              <a:xfrm rot="-300000">
                <a:off x="3349359" y="5216258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2" name="Google Shape;146;p1"/>
              <p:cNvCxnSpPr/>
              <p:nvPr/>
            </p:nvCxnSpPr>
            <p:spPr>
              <a:xfrm rot="-300000">
                <a:off x="3349359" y="5465614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pic>
            <p:nvPicPr>
              <p:cNvPr id="47" name="Graphic 16">
                <a:extLst>
                  <a:ext uri="{FF2B5EF4-FFF2-40B4-BE49-F238E27FC236}">
                    <a16:creationId xmlns="" xmlns:a16="http://schemas.microsoft.com/office/drawing/2014/main" id="{FA108CE8-89A2-4FA3-B659-506A04EB73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090349" flipV="1">
                <a:off x="3821184" y="5145444"/>
                <a:ext cx="1035760" cy="690597"/>
              </a:xfrm>
              <a:prstGeom prst="rect">
                <a:avLst/>
              </a:prstGeom>
            </p:spPr>
          </p:pic>
        </p:grpSp>
        <p:sp>
          <p:nvSpPr>
            <p:cNvPr id="95" name="TextBox 41">
              <a:extLst>
                <a:ext uri="{FF2B5EF4-FFF2-40B4-BE49-F238E27FC236}">
                  <a16:creationId xmlns="" xmlns:a16="http://schemas.microsoft.com/office/drawing/2014/main" id="{D77AD07B-92C3-4D10-AA4E-4B9370461E59}"/>
                </a:ext>
              </a:extLst>
            </p:cNvPr>
            <p:cNvSpPr txBox="1"/>
            <p:nvPr/>
          </p:nvSpPr>
          <p:spPr>
            <a:xfrm rot="21395018">
              <a:off x="5938598" y="2599279"/>
              <a:ext cx="4180819" cy="23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محمد بن ظفر </a:t>
              </a:r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الكندي </a:t>
              </a:r>
            </a:p>
            <a:p>
              <a:pPr algn="ctr"/>
              <a:endParaRPr lang="ar-SY" sz="2000" b="1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شاعر </a:t>
              </a:r>
              <a:r>
                <a:rPr lang="ar-SY" sz="2000" b="1" dirty="0">
                  <a:latin typeface="Century Gothic" panose="020B0502020202020204" pitchFamily="34" charset="0"/>
                </a:rPr>
                <a:t>من قبيلة كِنْدة اليمنية في جنوب الجزيرة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العربية،</a:t>
              </a:r>
            </a:p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latin typeface="Century Gothic" panose="020B0502020202020204" pitchFamily="34" charset="0"/>
                </a:rPr>
                <a:t>من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أهل حضرموت</a:t>
              </a:r>
              <a:r>
                <a:rPr lang="ar-SY" sz="2000" b="1" dirty="0">
                  <a:latin typeface="Century Gothic" panose="020B0502020202020204" pitchFamily="34" charset="0"/>
                </a:rPr>
                <a:t>،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وُلِد بوادي</a:t>
              </a:r>
              <a:r>
                <a:rPr lang="ar-SY" sz="2000" b="1" dirty="0">
                  <a:latin typeface="Century Gothic" panose="020B0502020202020204" pitchFamily="34" charset="0"/>
                </a:rPr>
                <a:t>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دوعن . </a:t>
              </a:r>
              <a:r>
                <a:rPr lang="ar-SY" sz="2000" b="1" dirty="0">
                  <a:latin typeface="Century Gothic" panose="020B0502020202020204" pitchFamily="34" charset="0"/>
                </a:rPr>
                <a:t>اشتهر في العصر الأُمَوي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، </a:t>
              </a:r>
              <a:r>
                <a:rPr lang="ar-SY" sz="2000" b="1" dirty="0">
                  <a:latin typeface="Century Gothic" panose="020B0502020202020204" pitchFamily="34" charset="0"/>
                </a:rPr>
                <a:t>ولُقِّبَ بالمُقَنَّعِ لأنه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كان </a:t>
              </a:r>
              <a:r>
                <a:rPr lang="ar-SY" sz="2000" b="1" dirty="0">
                  <a:latin typeface="Century Gothic" panose="020B0502020202020204" pitchFamily="34" charset="0"/>
                </a:rPr>
                <a:t>جميلاً يستر وجهه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خَوفَ </a:t>
              </a:r>
              <a:r>
                <a:rPr lang="ar-SY" sz="2000" b="1" dirty="0">
                  <a:latin typeface="Century Gothic" panose="020B0502020202020204" pitchFamily="34" charset="0"/>
                </a:rPr>
                <a:t>العين، و قيل لأنه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فارس رئيس </a:t>
              </a:r>
              <a:r>
                <a:rPr lang="ar-SY" sz="2000" b="1" dirty="0">
                  <a:latin typeface="Century Gothic" panose="020B0502020202020204" pitchFamily="34" charset="0"/>
                </a:rPr>
                <a:t>مغطّى بالسلاح،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كان سمح </a:t>
              </a:r>
              <a:r>
                <a:rPr lang="ar-SY" sz="2000" b="1" dirty="0">
                  <a:latin typeface="Century Gothic" panose="020B0502020202020204" pitchFamily="34" charset="0"/>
                </a:rPr>
                <a:t>اليد بماله حتى نفد ما خلّفه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له</a:t>
              </a:r>
              <a:r>
                <a:rPr lang="ar-SY" sz="2000" b="1" dirty="0">
                  <a:latin typeface="Century Gothic" panose="020B0502020202020204" pitchFamily="34" charset="0"/>
                </a:rPr>
                <a:t> أبوه من مال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؛ فاستعلى </a:t>
              </a:r>
              <a:r>
                <a:rPr lang="ar-SY" sz="2000" b="1" dirty="0">
                  <a:latin typeface="Century Gothic" panose="020B0502020202020204" pitchFamily="34" charset="0"/>
                </a:rPr>
                <a:t>عليه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بنو عمه </a:t>
              </a:r>
              <a:r>
                <a:rPr lang="ar-SY" sz="2000" b="1" dirty="0">
                  <a:latin typeface="Century Gothic" panose="020B0502020202020204" pitchFamily="34" charset="0"/>
                </a:rPr>
                <a:t>بمالهم وجاههم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وردّوه </a:t>
              </a:r>
              <a:r>
                <a:rPr lang="ar-SY" sz="2000" b="1" dirty="0">
                  <a:latin typeface="Century Gothic" panose="020B0502020202020204" pitchFamily="34" charset="0"/>
                </a:rPr>
                <a:t>حين خطب أختهم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،</a:t>
              </a:r>
            </a:p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latin typeface="Century Gothic" panose="020B0502020202020204" pitchFamily="34" charset="0"/>
                </a:rPr>
                <a:t>وعيّروه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بتضييعه </a:t>
              </a:r>
              <a:r>
                <a:rPr lang="ar-SY" sz="2000" b="1" dirty="0">
                  <a:latin typeface="Century Gothic" panose="020B0502020202020204" pitchFamily="34" charset="0"/>
                </a:rPr>
                <a:t>ماله وبفقره ودَينه،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فقال </a:t>
              </a:r>
              <a:r>
                <a:rPr lang="ar-SY" sz="2000" b="1" dirty="0">
                  <a:latin typeface="Century Gothic" panose="020B0502020202020204" pitchFamily="34" charset="0"/>
                </a:rPr>
                <a:t>هذه القصيدة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.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2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6512593" y="707307"/>
            <a:ext cx="4597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أكتشف النص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368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71" y="-279209"/>
            <a:ext cx="885819" cy="2365989"/>
            <a:chOff x="1248229" y="335567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7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0967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43826" y="132149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75968" y="136822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653981" y="1338741"/>
            <a:ext cx="4863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ثانياً-</a:t>
            </a:r>
            <a:r>
              <a:rPr lang="ar-SY" sz="2400" b="1" dirty="0" smtClean="0">
                <a:latin typeface="Century Gothic" panose="020B0502020202020204" pitchFamily="34" charset="0"/>
              </a:rPr>
              <a:t> أتعاون </a:t>
            </a:r>
            <a:r>
              <a:rPr lang="ar-SY" sz="2400" b="1" dirty="0">
                <a:latin typeface="Century Gothic" panose="020B0502020202020204" pitchFamily="34" charset="0"/>
              </a:rPr>
              <a:t>مع مجموعتي؛ للإجابة عما </a:t>
            </a:r>
            <a:r>
              <a:rPr lang="ar-SY" sz="2400" b="1" dirty="0" smtClean="0">
                <a:latin typeface="Century Gothic" panose="020B0502020202020204" pitchFamily="34" charset="0"/>
              </a:rPr>
              <a:t>يأتي: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4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3797301"/>
            <a:ext cx="3636428" cy="724068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39000" y="3853520"/>
            <a:ext cx="3602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من 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ألزم نفسه </a:t>
            </a:r>
            <a:r>
              <a:rPr lang="ar-SY" sz="2000" b="1" dirty="0">
                <a:latin typeface="Century Gothic" panose="020B0502020202020204" pitchFamily="34" charset="0"/>
              </a:rPr>
              <a:t>بحقوق الطرف الآخر وعدَّها واجبات يقوم بها؟</a:t>
            </a:r>
          </a:p>
        </p:txBody>
      </p:sp>
      <p:sp>
        <p:nvSpPr>
          <p:cNvPr id="4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5209783"/>
            <a:ext cx="3656365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769225" y="5299289"/>
            <a:ext cx="299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أي </a:t>
            </a:r>
            <a:r>
              <a:rPr lang="ar-SY" sz="2000" b="1" dirty="0">
                <a:latin typeface="Century Gothic" panose="020B0502020202020204" pitchFamily="34" charset="0"/>
              </a:rPr>
              <a:t>الجانبين </a:t>
            </a:r>
            <a:r>
              <a:rPr lang="ar-SY" sz="2000" b="1" dirty="0" smtClean="0">
                <a:latin typeface="Century Gothic" panose="020B0502020202020204" pitchFamily="34" charset="0"/>
              </a:rPr>
              <a:t>يستحق المساندة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5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39102" y="2571885"/>
            <a:ext cx="2379160" cy="6265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937459" y="2687344"/>
            <a:ext cx="238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قومه</a:t>
            </a:r>
          </a:p>
        </p:txBody>
      </p:sp>
      <p:sp>
        <p:nvSpPr>
          <p:cNvPr id="5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0" y="2567702"/>
            <a:ext cx="3636427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708245" y="2677761"/>
            <a:ext cx="3031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مَن الذين اختلف معهم </a:t>
            </a:r>
            <a:r>
              <a:rPr lang="ar-SY" sz="2000" b="1" dirty="0" smtClean="0">
                <a:latin typeface="Century Gothic" panose="020B0502020202020204" pitchFamily="34" charset="0"/>
              </a:rPr>
              <a:t>الشاعر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grpSp>
        <p:nvGrpSpPr>
          <p:cNvPr id="54" name="Group 32">
            <a:extLst>
              <a:ext uri="{FF2B5EF4-FFF2-40B4-BE49-F238E27FC236}">
                <a16:creationId xmlns=""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11386827" y="2662283"/>
            <a:ext cx="275287" cy="275287"/>
            <a:chOff x="1750422" y="1134799"/>
            <a:chExt cx="275287" cy="275287"/>
          </a:xfrm>
        </p:grpSpPr>
        <p:sp>
          <p:nvSpPr>
            <p:cNvPr id="55" name="Oval 30">
              <a:extLst>
                <a:ext uri="{FF2B5EF4-FFF2-40B4-BE49-F238E27FC236}">
                  <a16:creationId xmlns=""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1">
              <a:extLst>
                <a:ext uri="{FF2B5EF4-FFF2-40B4-BE49-F238E27FC236}">
                  <a16:creationId xmlns=""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33">
            <a:extLst>
              <a:ext uri="{FF2B5EF4-FFF2-40B4-BE49-F238E27FC236}">
                <a16:creationId xmlns=""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11386827" y="4048761"/>
            <a:ext cx="275287" cy="275287"/>
            <a:chOff x="1750422" y="1134799"/>
            <a:chExt cx="275287" cy="275287"/>
          </a:xfrm>
        </p:grpSpPr>
        <p:sp>
          <p:nvSpPr>
            <p:cNvPr id="58" name="Oval 34">
              <a:extLst>
                <a:ext uri="{FF2B5EF4-FFF2-40B4-BE49-F238E27FC236}">
                  <a16:creationId xmlns=""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36">
            <a:extLst>
              <a:ext uri="{FF2B5EF4-FFF2-40B4-BE49-F238E27FC236}">
                <a16:creationId xmlns=""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11387799" y="5297947"/>
            <a:ext cx="275287" cy="275287"/>
            <a:chOff x="1750422" y="1134799"/>
            <a:chExt cx="275287" cy="275287"/>
          </a:xfrm>
        </p:grpSpPr>
        <p:sp>
          <p:nvSpPr>
            <p:cNvPr id="61" name="Oval 37">
              <a:extLst>
                <a:ext uri="{FF2B5EF4-FFF2-40B4-BE49-F238E27FC236}">
                  <a16:creationId xmlns=""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38">
              <a:extLst>
                <a:ext uri="{FF2B5EF4-FFF2-40B4-BE49-F238E27FC236}">
                  <a16:creationId xmlns=""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54">
            <a:extLst>
              <a:ext uri="{FF2B5EF4-FFF2-40B4-BE49-F238E27FC236}">
                <a16:creationId xmlns=""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10970478" y="2624684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4" name="TextBox 55">
            <a:extLst>
              <a:ext uri="{FF2B5EF4-FFF2-40B4-BE49-F238E27FC236}">
                <a16:creationId xmlns=""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10970478" y="4035682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5" name="TextBox 56">
            <a:extLst>
              <a:ext uri="{FF2B5EF4-FFF2-40B4-BE49-F238E27FC236}">
                <a16:creationId xmlns=""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10884574" y="5328692"/>
            <a:ext cx="44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39102" y="3971693"/>
            <a:ext cx="2379160" cy="598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37402" y="4065688"/>
            <a:ext cx="1782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المقنع الكندي</a:t>
            </a:r>
          </a:p>
        </p:txBody>
      </p:sp>
      <p:sp>
        <p:nvSpPr>
          <p:cNvPr id="6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39103" y="5276919"/>
            <a:ext cx="2379160" cy="5926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828172" y="5343178"/>
            <a:ext cx="2601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 أساند </a:t>
            </a:r>
            <a:r>
              <a:rPr lang="ar-SY" sz="2000" b="1" dirty="0" smtClean="0">
                <a:latin typeface="Century Gothic" panose="020B0502020202020204" pitchFamily="34" charset="0"/>
              </a:rPr>
              <a:t>الشاعر: </a:t>
            </a:r>
            <a:r>
              <a:rPr lang="ar-SY" sz="2000" b="1" dirty="0">
                <a:latin typeface="Century Gothic" panose="020B0502020202020204" pitchFamily="34" charset="0"/>
              </a:rPr>
              <a:t>المقنع الكندي </a:t>
            </a:r>
          </a:p>
        </p:txBody>
      </p:sp>
    </p:spTree>
    <p:extLst>
      <p:ext uri="{BB962C8B-B14F-4D97-AF65-F5344CB8AC3E}">
        <p14:creationId xmlns:p14="http://schemas.microsoft.com/office/powerpoint/2010/main" val="42168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75917" y="4831603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029700" y="716412"/>
            <a:ext cx="2019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أنمي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لغتي</a:t>
            </a:r>
          </a:p>
        </p:txBody>
      </p:sp>
      <p:pic>
        <p:nvPicPr>
          <p:cNvPr id="51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459092" y="2454151"/>
            <a:ext cx="4557254" cy="23308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338887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385625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245100" y="1376718"/>
            <a:ext cx="5366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أتعاون مع مجموعتي؛ لإتمام ما </a:t>
            </a:r>
            <a:r>
              <a:rPr lang="ar-SY" sz="2000" b="1" dirty="0" smtClean="0">
                <a:latin typeface="Century Gothic" panose="020B0502020202020204" pitchFamily="34" charset="0"/>
              </a:rPr>
              <a:t>ينقص </a:t>
            </a:r>
            <a:r>
              <a:rPr lang="ar-SY" sz="2000" b="1" dirty="0">
                <a:latin typeface="Century Gothic" panose="020B0502020202020204" pitchFamily="34" charset="0"/>
              </a:rPr>
              <a:t>الجدول وفق المطلوب</a:t>
            </a:r>
          </a:p>
        </p:txBody>
      </p:sp>
      <p:pic>
        <p:nvPicPr>
          <p:cNvPr id="56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569401" y="2454150"/>
            <a:ext cx="4589095" cy="23688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861609" y="3237522"/>
            <a:ext cx="128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هجروا</a:t>
            </a:r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576876" y="3985642"/>
            <a:ext cx="17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معطاء</a:t>
            </a: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576876" y="4415628"/>
            <a:ext cx="17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حاجز أو فاصل 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653346" y="3264290"/>
            <a:ext cx="17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متمهلون</a:t>
            </a:r>
          </a:p>
        </p:txBody>
      </p:sp>
      <p:sp>
        <p:nvSpPr>
          <p:cNvPr id="6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653346" y="4062161"/>
            <a:ext cx="17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نجداً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653346" y="4428457"/>
            <a:ext cx="17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Century Gothic" panose="020B0502020202020204" pitchFamily="34" charset="0"/>
              </a:rPr>
              <a:t>غوراً</a:t>
            </a:r>
          </a:p>
        </p:txBody>
      </p:sp>
    </p:spTree>
    <p:extLst>
      <p:ext uri="{BB962C8B-B14F-4D97-AF65-F5344CB8AC3E}">
        <p14:creationId xmlns:p14="http://schemas.microsoft.com/office/powerpoint/2010/main" val="31582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3" grpId="0"/>
      <p:bldP spid="55" grpId="0"/>
      <p:bldP spid="57" grpId="0"/>
      <p:bldP spid="58" grpId="0"/>
      <p:bldP spid="59" grpId="0"/>
      <p:bldP spid="60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44227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36611" y="152987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149936" y="1438579"/>
            <a:ext cx="749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أتعاون مع مجموعتي مع الاستفادة مما في الهامش حول الأبيات ( 1-4 ) للقيام بما يأتي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484019" y="707307"/>
            <a:ext cx="162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أنُمَيِّ لُغَتِي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952559" y="2018520"/>
            <a:ext cx="4749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إجابة </a:t>
            </a:r>
            <a:r>
              <a:rPr lang="ar-SY" sz="2000" b="1" dirty="0"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latin typeface="Century Gothic" panose="020B0502020202020204" pitchFamily="34" charset="0"/>
              </a:rPr>
              <a:t>يأتي شفهيًّا</a:t>
            </a:r>
            <a:r>
              <a:rPr lang="ar-SY" sz="2000" b="1" dirty="0">
                <a:latin typeface="Century Gothic" panose="020B0502020202020204" pitchFamily="34" charset="0"/>
              </a:rPr>
              <a:t>؛ </a:t>
            </a:r>
            <a:r>
              <a:rPr lang="ar-SY" sz="2000" b="1" dirty="0" smtClean="0">
                <a:latin typeface="Century Gothic" panose="020B0502020202020204" pitchFamily="34" charset="0"/>
              </a:rPr>
              <a:t>للوصول إلى الشرح </a:t>
            </a:r>
            <a:r>
              <a:rPr lang="ar-SY" sz="2000" b="1" dirty="0">
                <a:latin typeface="Century Gothic" panose="020B0502020202020204" pitchFamily="34" charset="0"/>
              </a:rPr>
              <a:t>الأدبي للأبيات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880757" y="2016210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707587" y="2026968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2831256" y="2979687"/>
            <a:ext cx="3148771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كثرة الديون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عليه</a:t>
            </a:r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20">
            <a:extLst>
              <a:ext uri="{FF2B5EF4-FFF2-40B4-BE49-F238E27FC236}">
                <a16:creationId xmlns="" xmlns:a16="http://schemas.microsoft.com/office/drawing/2014/main" id="{A069E158-5C15-47E7-8296-89544F512F74}"/>
              </a:ext>
            </a:extLst>
          </p:cNvPr>
          <p:cNvSpPr txBox="1"/>
          <p:nvPr/>
        </p:nvSpPr>
        <p:spPr>
          <a:xfrm>
            <a:off x="2357456" y="4075485"/>
            <a:ext cx="3348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استمرار العتاب ، </a:t>
            </a:r>
            <a:endParaRPr lang="ar-SY" sz="2000" b="1" dirty="0" smtClean="0">
              <a:solidFill>
                <a:srgbClr val="9900C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rgbClr val="9900CC"/>
                </a:solidFill>
                <a:latin typeface="Century Gothic" panose="020B0502020202020204" pitchFamily="34" charset="0"/>
              </a:rPr>
              <a:t>و </a:t>
            </a:r>
            <a:r>
              <a:rPr lang="ar-SY" sz="2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يوحي الفعل هنا باستمرار الاختلاف</a:t>
            </a:r>
            <a:endParaRPr lang="en-US" sz="2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2305697" y="5183749"/>
            <a:ext cx="4063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بسبب شراء فرس لحماية بيئته، وعبد لخدمته </a:t>
            </a:r>
            <a:r>
              <a:rPr lang="ar-SY" sz="2000" b="1" dirty="0" smtClean="0">
                <a:solidFill>
                  <a:srgbClr val="FF3399"/>
                </a:solidFill>
                <a:latin typeface="Century Gothic" panose="020B0502020202020204" pitchFamily="34" charset="0"/>
              </a:rPr>
              <a:t>، إكرام </a:t>
            </a:r>
            <a:r>
              <a:rPr lang="ar-SY" sz="20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الضيوف ،وفعله أمور أهملها قومه .</a:t>
            </a:r>
            <a:endParaRPr lang="en-US" sz="2000" b="1" dirty="0">
              <a:solidFill>
                <a:srgbClr val="FF339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7049752" y="2852187"/>
            <a:ext cx="5033067" cy="857486"/>
            <a:chOff x="2093494" y="1237956"/>
            <a:chExt cx="2175737" cy="1168144"/>
          </a:xfrm>
        </p:grpSpPr>
        <p:sp>
          <p:nvSpPr>
            <p:cNvPr id="54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430981" y="1510169"/>
              <a:ext cx="1838250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القضية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الأولى بين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وقومه؟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117">
            <a:extLst>
              <a:ext uri="{FF2B5EF4-FFF2-40B4-BE49-F238E27FC236}">
                <a16:creationId xmlns="" xmlns:a16="http://schemas.microsoft.com/office/drawing/2014/main" id="{760DD412-289A-4D5A-8AFE-0EC857E20153}"/>
              </a:ext>
            </a:extLst>
          </p:cNvPr>
          <p:cNvGrpSpPr/>
          <p:nvPr/>
        </p:nvGrpSpPr>
        <p:grpSpPr>
          <a:xfrm>
            <a:off x="5534882" y="3912899"/>
            <a:ext cx="6543046" cy="857486"/>
            <a:chOff x="2138040" y="2588454"/>
            <a:chExt cx="2173623" cy="1168144"/>
          </a:xfrm>
        </p:grpSpPr>
        <p:sp>
          <p:nvSpPr>
            <p:cNvPr id="57" name="Arrow: Left 13">
              <a:extLst>
                <a:ext uri="{FF2B5EF4-FFF2-40B4-BE49-F238E27FC236}">
                  <a16:creationId xmlns="" xmlns:a16="http://schemas.microsoft.com/office/drawing/2014/main" id="{F6E45C42-50CD-40DE-A0FF-FB2AB55736F2}"/>
                </a:ext>
              </a:extLst>
            </p:cNvPr>
            <p:cNvSpPr/>
            <p:nvPr/>
          </p:nvSpPr>
          <p:spPr>
            <a:xfrm>
              <a:off x="2138040" y="2588454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CC66FF"/>
                </a:gs>
                <a:gs pos="100000">
                  <a:srgbClr val="9900CC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29">
              <a:extLst>
                <a:ext uri="{FF2B5EF4-FFF2-40B4-BE49-F238E27FC236}">
                  <a16:creationId xmlns="" xmlns:a16="http://schemas.microsoft.com/office/drawing/2014/main" id="{4EF4EE55-3662-4DA9-B7B1-F8D344684CCF}"/>
                </a:ext>
              </a:extLst>
            </p:cNvPr>
            <p:cNvSpPr txBox="1"/>
            <p:nvPr/>
          </p:nvSpPr>
          <p:spPr>
            <a:xfrm>
              <a:off x="2207649" y="2764857"/>
              <a:ext cx="2101901" cy="964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الذي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نستشفُّه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تعبيره بالفعل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المضارع(يعاتبني)؟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وما درجة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أثر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الفعل في الإيحاء بالاختلاف المستمر بين الشاعر وقومه عَبْر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القصيدة؟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049752" y="5068389"/>
            <a:ext cx="5028176" cy="857486"/>
            <a:chOff x="2227132" y="5289450"/>
            <a:chExt cx="2173623" cy="1168144"/>
          </a:xfrm>
        </p:grpSpPr>
        <p:sp>
          <p:nvSpPr>
            <p:cNvPr id="63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FF66CC"/>
                </a:gs>
                <a:gs pos="100000">
                  <a:srgbClr val="FF3399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377211" y="5578678"/>
              <a:ext cx="1856837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الأمور التي كان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 يستدين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لأجلها؟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6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32" grpId="0"/>
      <p:bldP spid="37" grpId="0" animBg="1"/>
      <p:bldP spid="38" grpId="0" animBg="1"/>
      <p:bldP spid="38" grpId="1" animBg="1"/>
      <p:bldP spid="41" grpId="0"/>
      <p:bldP spid="45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64499" y="4829269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42829" y="105431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97262" y="1141910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372100" y="806719"/>
            <a:ext cx="5268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إجابة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يأتي كتابيّاً؛ للوصول إلى الشرح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الأدبي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للأبيات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1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2932434" y="1887296"/>
            <a:ext cx="3148771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لأن الديون كانت من أجل قومه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20">
            <a:extLst>
              <a:ext uri="{FF2B5EF4-FFF2-40B4-BE49-F238E27FC236}">
                <a16:creationId xmlns="" xmlns:a16="http://schemas.microsoft.com/office/drawing/2014/main" id="{A069E158-5C15-47E7-8296-89544F512F74}"/>
              </a:ext>
            </a:extLst>
          </p:cNvPr>
          <p:cNvSpPr txBox="1"/>
          <p:nvPr/>
        </p:nvSpPr>
        <p:spPr>
          <a:xfrm>
            <a:off x="3431368" y="2751450"/>
            <a:ext cx="2805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عدم تراكم الديون عليه </a:t>
            </a:r>
            <a:endParaRPr lang="en-US" sz="2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2001835" y="3531088"/>
            <a:ext cx="5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كانت حياته مستقرة لا يوجد فيها ديوان ولا عتاب ولا مشاكل التي أدت في النهاية إلى زواجه من بنت عمه غصباً </a:t>
            </a:r>
            <a:r>
              <a:rPr lang="ar-SY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عنه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7049752" y="1750468"/>
            <a:ext cx="5033067" cy="857486"/>
            <a:chOff x="2093494" y="1237956"/>
            <a:chExt cx="2175737" cy="1168144"/>
          </a:xfrm>
        </p:grpSpPr>
        <p:sp>
          <p:nvSpPr>
            <p:cNvPr id="54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243573" y="1510169"/>
              <a:ext cx="2025658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قال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: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« تكسبهم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» ولم يقل: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« تكسبني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»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117">
            <a:extLst>
              <a:ext uri="{FF2B5EF4-FFF2-40B4-BE49-F238E27FC236}">
                <a16:creationId xmlns="" xmlns:a16="http://schemas.microsoft.com/office/drawing/2014/main" id="{760DD412-289A-4D5A-8AFE-0EC857E20153}"/>
              </a:ext>
            </a:extLst>
          </p:cNvPr>
          <p:cNvGrpSpPr/>
          <p:nvPr/>
        </p:nvGrpSpPr>
        <p:grpSpPr>
          <a:xfrm>
            <a:off x="7049752" y="2582363"/>
            <a:ext cx="5033066" cy="857486"/>
            <a:chOff x="2138040" y="2588454"/>
            <a:chExt cx="2173623" cy="1168144"/>
          </a:xfrm>
        </p:grpSpPr>
        <p:sp>
          <p:nvSpPr>
            <p:cNvPr id="57" name="Arrow: Left 13">
              <a:extLst>
                <a:ext uri="{FF2B5EF4-FFF2-40B4-BE49-F238E27FC236}">
                  <a16:creationId xmlns="" xmlns:a16="http://schemas.microsoft.com/office/drawing/2014/main" id="{F6E45C42-50CD-40DE-A0FF-FB2AB55736F2}"/>
                </a:ext>
              </a:extLst>
            </p:cNvPr>
            <p:cNvSpPr/>
            <p:nvPr/>
          </p:nvSpPr>
          <p:spPr>
            <a:xfrm>
              <a:off x="2138040" y="2588454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B05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29">
              <a:extLst>
                <a:ext uri="{FF2B5EF4-FFF2-40B4-BE49-F238E27FC236}">
                  <a16:creationId xmlns="" xmlns:a16="http://schemas.microsoft.com/office/drawing/2014/main" id="{4EF4EE55-3662-4DA9-B7B1-F8D344684CCF}"/>
                </a:ext>
              </a:extLst>
            </p:cNvPr>
            <p:cNvSpPr txBox="1"/>
            <p:nvPr/>
          </p:nvSpPr>
          <p:spPr>
            <a:xfrm>
              <a:off x="2285919" y="2745901"/>
              <a:ext cx="2023631" cy="964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الذي يمكن حدوثه لو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أنّ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قوم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لم يُخِلُّوا بثغور الحقوق؟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030519" y="3439849"/>
            <a:ext cx="5028176" cy="857486"/>
            <a:chOff x="2227132" y="5289450"/>
            <a:chExt cx="2173623" cy="1168144"/>
          </a:xfrm>
        </p:grpSpPr>
        <p:sp>
          <p:nvSpPr>
            <p:cNvPr id="63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7030A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481523" y="5647882"/>
              <a:ext cx="1856837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المتوقع حدوثه لو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أنّ الشاعر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لم يُبَدِّدْ مالَهُ؟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2932856" y="4510492"/>
            <a:ext cx="3988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كرم إطعامه الضيوف الذي لا يحرج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القادم</a:t>
            </a:r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20">
            <a:extLst>
              <a:ext uri="{FF2B5EF4-FFF2-40B4-BE49-F238E27FC236}">
                <a16:creationId xmlns="" xmlns:a16="http://schemas.microsoft.com/office/drawing/2014/main" id="{A069E158-5C15-47E7-8296-89544F512F74}"/>
              </a:ext>
            </a:extLst>
          </p:cNvPr>
          <p:cNvSpPr txBox="1"/>
          <p:nvPr/>
        </p:nvSpPr>
        <p:spPr>
          <a:xfrm>
            <a:off x="2395124" y="5251428"/>
            <a:ext cx="4564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يدل على كرمه وحسن ضيافته فكان يقدم الطعام الممتلئ باللحم </a:t>
            </a:r>
            <a:endParaRPr lang="en-US" sz="2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2509872" y="6216379"/>
            <a:ext cx="406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الفرس كريم سباق 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7038500" y="4269257"/>
            <a:ext cx="5109266" cy="857486"/>
            <a:chOff x="2093494" y="1237956"/>
            <a:chExt cx="2208677" cy="1168144"/>
          </a:xfrm>
        </p:grpSpPr>
        <p:sp>
          <p:nvSpPr>
            <p:cNvPr id="47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185658" y="1423716"/>
              <a:ext cx="2116513" cy="964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القيمة التي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تستشف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قوله: « وفي جَفْنَةٍ ما يغلق الباب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دونها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»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117">
            <a:extLst>
              <a:ext uri="{FF2B5EF4-FFF2-40B4-BE49-F238E27FC236}">
                <a16:creationId xmlns="" xmlns:a16="http://schemas.microsoft.com/office/drawing/2014/main" id="{760DD412-289A-4D5A-8AFE-0EC857E20153}"/>
              </a:ext>
            </a:extLst>
          </p:cNvPr>
          <p:cNvGrpSpPr/>
          <p:nvPr/>
        </p:nvGrpSpPr>
        <p:grpSpPr>
          <a:xfrm>
            <a:off x="7049752" y="5083710"/>
            <a:ext cx="5008942" cy="857486"/>
            <a:chOff x="2138040" y="2588454"/>
            <a:chExt cx="2173623" cy="1168144"/>
          </a:xfrm>
        </p:grpSpPr>
        <p:sp>
          <p:nvSpPr>
            <p:cNvPr id="50" name="Arrow: Left 13">
              <a:extLst>
                <a:ext uri="{FF2B5EF4-FFF2-40B4-BE49-F238E27FC236}">
                  <a16:creationId xmlns="" xmlns:a16="http://schemas.microsoft.com/office/drawing/2014/main" id="{F6E45C42-50CD-40DE-A0FF-FB2AB55736F2}"/>
                </a:ext>
              </a:extLst>
            </p:cNvPr>
            <p:cNvSpPr/>
            <p:nvPr/>
          </p:nvSpPr>
          <p:spPr>
            <a:xfrm>
              <a:off x="2138040" y="2588454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CC66FF"/>
                </a:gs>
                <a:gs pos="100000">
                  <a:srgbClr val="9900CC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29">
              <a:extLst>
                <a:ext uri="{FF2B5EF4-FFF2-40B4-BE49-F238E27FC236}">
                  <a16:creationId xmlns="" xmlns:a16="http://schemas.microsoft.com/office/drawing/2014/main" id="{4EF4EE55-3662-4DA9-B7B1-F8D344684CCF}"/>
                </a:ext>
              </a:extLst>
            </p:cNvPr>
            <p:cNvSpPr txBox="1"/>
            <p:nvPr/>
          </p:nvSpPr>
          <p:spPr>
            <a:xfrm>
              <a:off x="2288695" y="2868663"/>
              <a:ext cx="1954719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علامَ يدل قول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: «مُكَلَّلةٍ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لحماً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مُدَفَّقَةٍ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ثَرْدا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»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038500" y="5929797"/>
            <a:ext cx="5028176" cy="857486"/>
            <a:chOff x="2227132" y="5289450"/>
            <a:chExt cx="2173623" cy="1168144"/>
          </a:xfrm>
        </p:grpSpPr>
        <p:sp>
          <p:nvSpPr>
            <p:cNvPr id="60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464400" y="5598318"/>
              <a:ext cx="1856837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كيف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كان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الفرس حجاباً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لبيت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الشاعر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386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41" grpId="0"/>
      <p:bldP spid="45" grpId="0"/>
      <p:bldP spid="5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113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3276600" y="707307"/>
            <a:ext cx="783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أتعاون مع مجموعتي مع الاستفادة مما في الهامش حول الأبيات ( 5-10 ) للقيام بما يأتي: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280028" y="1265821"/>
            <a:ext cx="2704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الإجابة عما </a:t>
            </a:r>
            <a:r>
              <a:rPr lang="ar-SY" sz="2000" b="1" dirty="0">
                <a:latin typeface="Century Gothic" panose="020B0502020202020204" pitchFamily="34" charset="0"/>
              </a:rPr>
              <a:t>يأتي </a:t>
            </a:r>
            <a:r>
              <a:rPr lang="ar-SY" sz="2000" b="1" dirty="0" smtClean="0">
                <a:latin typeface="Century Gothic" panose="020B0502020202020204" pitchFamily="34" charset="0"/>
              </a:rPr>
              <a:t>كتابيًّا: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2634" y="12924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9464" y="130323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2001079" y="1931408"/>
            <a:ext cx="507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التباطؤ في النجدة والغيبة وهدم مجد الشاعر والإساءة إليه </a:t>
            </a:r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20">
            <a:extLst>
              <a:ext uri="{FF2B5EF4-FFF2-40B4-BE49-F238E27FC236}">
                <a16:creationId xmlns="" xmlns:a16="http://schemas.microsoft.com/office/drawing/2014/main" id="{A069E158-5C15-47E7-8296-89544F512F74}"/>
              </a:ext>
            </a:extLst>
          </p:cNvPr>
          <p:cNvSpPr txBox="1"/>
          <p:nvPr/>
        </p:nvSpPr>
        <p:spPr>
          <a:xfrm>
            <a:off x="3276600" y="2751450"/>
            <a:ext cx="3687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عدم اغتيابه قومه لأن ذلك من شيم الرجال </a:t>
            </a:r>
            <a:endParaRPr lang="en-US" sz="2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3276600" y="3701371"/>
            <a:ext cx="3921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عدم التحدث عن الناس في غيابهم كما أمرتنا الشريعة الإسلامية </a:t>
            </a:r>
            <a:endParaRPr lang="en-US" sz="2000" b="1" dirty="0">
              <a:solidFill>
                <a:srgbClr val="FF339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7280028" y="1684378"/>
            <a:ext cx="4863705" cy="857486"/>
            <a:chOff x="2093494" y="1237956"/>
            <a:chExt cx="2175737" cy="1168144"/>
          </a:xfrm>
        </p:grpSpPr>
        <p:sp>
          <p:nvSpPr>
            <p:cNvPr id="54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430981" y="1510169"/>
              <a:ext cx="1838250" cy="5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صفات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قوم المقنّع التي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تستحق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البعد عنها؟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117">
            <a:extLst>
              <a:ext uri="{FF2B5EF4-FFF2-40B4-BE49-F238E27FC236}">
                <a16:creationId xmlns="" xmlns:a16="http://schemas.microsoft.com/office/drawing/2014/main" id="{760DD412-289A-4D5A-8AFE-0EC857E20153}"/>
              </a:ext>
            </a:extLst>
          </p:cNvPr>
          <p:cNvGrpSpPr/>
          <p:nvPr/>
        </p:nvGrpSpPr>
        <p:grpSpPr>
          <a:xfrm>
            <a:off x="7218276" y="2580910"/>
            <a:ext cx="4973724" cy="857486"/>
            <a:chOff x="2138040" y="2588454"/>
            <a:chExt cx="2185661" cy="1168144"/>
          </a:xfrm>
        </p:grpSpPr>
        <p:sp>
          <p:nvSpPr>
            <p:cNvPr id="57" name="Arrow: Left 13">
              <a:extLst>
                <a:ext uri="{FF2B5EF4-FFF2-40B4-BE49-F238E27FC236}">
                  <a16:creationId xmlns="" xmlns:a16="http://schemas.microsoft.com/office/drawing/2014/main" id="{F6E45C42-50CD-40DE-A0FF-FB2AB55736F2}"/>
                </a:ext>
              </a:extLst>
            </p:cNvPr>
            <p:cNvSpPr/>
            <p:nvPr/>
          </p:nvSpPr>
          <p:spPr>
            <a:xfrm>
              <a:off x="2138040" y="2588454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CC66FF"/>
                </a:gs>
                <a:gs pos="100000">
                  <a:srgbClr val="9900CC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29">
              <a:extLst>
                <a:ext uri="{FF2B5EF4-FFF2-40B4-BE49-F238E27FC236}">
                  <a16:creationId xmlns="" xmlns:a16="http://schemas.microsoft.com/office/drawing/2014/main" id="{4EF4EE55-3662-4DA9-B7B1-F8D344684CCF}"/>
                </a:ext>
              </a:extLst>
            </p:cNvPr>
            <p:cNvSpPr txBox="1"/>
            <p:nvPr/>
          </p:nvSpPr>
          <p:spPr>
            <a:xfrm>
              <a:off x="2237904" y="2885575"/>
              <a:ext cx="2085797" cy="545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التصرف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الذي قابل به المقنّعُ اغتياب قومه له؟ ولِمَ؟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193227" y="3547909"/>
            <a:ext cx="4945615" cy="857486"/>
            <a:chOff x="2227132" y="5289450"/>
            <a:chExt cx="2173623" cy="1168144"/>
          </a:xfrm>
        </p:grpSpPr>
        <p:sp>
          <p:nvSpPr>
            <p:cNvPr id="63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FF66CC"/>
                </a:gs>
                <a:gs pos="100000">
                  <a:srgbClr val="FF3399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377211" y="5578678"/>
              <a:ext cx="1973116" cy="5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القيمة التي كانت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منطلقاً لتصرفه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المذكور؟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193227" y="4525157"/>
            <a:ext cx="4945615" cy="857486"/>
            <a:chOff x="2227132" y="5289450"/>
            <a:chExt cx="2173623" cy="1168144"/>
          </a:xfrm>
        </p:grpSpPr>
        <p:sp>
          <p:nvSpPr>
            <p:cNvPr id="43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B05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271420" y="5464980"/>
              <a:ext cx="2085046" cy="964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تصرف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المقنّع الذي قابل به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حرص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قومه على 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يسيء إليه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2655055" y="4753845"/>
            <a:ext cx="4422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أنه كان يعفو عنهم ويحسن إليهم رغم إساءتهم له </a:t>
            </a:r>
            <a:endParaRPr lang="en-US" sz="2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7" name="Group 119">
            <a:extLst>
              <a:ext uri="{FF2B5EF4-FFF2-40B4-BE49-F238E27FC236}">
                <a16:creationId xmlns="" xmlns:a16="http://schemas.microsoft.com/office/drawing/2014/main" id="{35732DC6-C2B0-47EA-B185-6BB3C0870A3B}"/>
              </a:ext>
            </a:extLst>
          </p:cNvPr>
          <p:cNvGrpSpPr/>
          <p:nvPr/>
        </p:nvGrpSpPr>
        <p:grpSpPr>
          <a:xfrm>
            <a:off x="7198117" y="5588448"/>
            <a:ext cx="4945615" cy="857486"/>
            <a:chOff x="2227132" y="5289450"/>
            <a:chExt cx="2173623" cy="1168144"/>
          </a:xfrm>
        </p:grpSpPr>
        <p:sp>
          <p:nvSpPr>
            <p:cNvPr id="48" name="Arrow: Left 15">
              <a:extLst>
                <a:ext uri="{FF2B5EF4-FFF2-40B4-BE49-F238E27FC236}">
                  <a16:creationId xmlns="" xmlns:a16="http://schemas.microsoft.com/office/drawing/2014/main" id="{BA7806A2-479A-4D91-ACD8-C7B73BAD62A7}"/>
                </a:ext>
              </a:extLst>
            </p:cNvPr>
            <p:cNvSpPr/>
            <p:nvPr/>
          </p:nvSpPr>
          <p:spPr>
            <a:xfrm>
              <a:off x="2227132" y="5289450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206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31">
              <a:extLst>
                <a:ext uri="{FF2B5EF4-FFF2-40B4-BE49-F238E27FC236}">
                  <a16:creationId xmlns="" xmlns:a16="http://schemas.microsoft.com/office/drawing/2014/main" id="{7D69C7A7-B065-43A5-B004-3D6BA81AC699}"/>
                </a:ext>
              </a:extLst>
            </p:cNvPr>
            <p:cNvSpPr txBox="1"/>
            <p:nvPr/>
          </p:nvSpPr>
          <p:spPr>
            <a:xfrm>
              <a:off x="2377211" y="5578678"/>
              <a:ext cx="1973116" cy="5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القيمة التي انطلق منها في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تصرفه السابق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0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1959099" y="5834697"/>
            <a:ext cx="533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عدم التحدث عن الناس في غيابهم كما أمرتنا الشريعة الإسلامية 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1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3" grpId="0"/>
      <p:bldP spid="32" grpId="0"/>
      <p:bldP spid="37" grpId="0" animBg="1"/>
      <p:bldP spid="38" grpId="0" animBg="1"/>
      <p:bldP spid="38" grpId="1" animBg="1"/>
      <p:bldP spid="41" grpId="0"/>
      <p:bldP spid="45" grpId="0"/>
      <p:bldP spid="51" grpId="0"/>
      <p:bldP spid="46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ديَنْ الكريم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التحليل الأدبي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113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8729279" y="720444"/>
            <a:ext cx="179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مما قال المقنّع: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035300" y="1265821"/>
            <a:ext cx="694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فإن يأكلوا </a:t>
            </a:r>
            <a:r>
              <a:rPr lang="ar-SY" sz="2000" b="1" dirty="0">
                <a:latin typeface="Century Gothic" panose="020B0502020202020204" pitchFamily="34" charset="0"/>
              </a:rPr>
              <a:t>لحمي وَفَرْتُ لحومهم </a:t>
            </a:r>
            <a:r>
              <a:rPr lang="ar-SY" sz="2000" b="1" dirty="0" smtClean="0">
                <a:latin typeface="Century Gothic" panose="020B0502020202020204" pitchFamily="34" charset="0"/>
              </a:rPr>
              <a:t>            و إن </a:t>
            </a:r>
            <a:r>
              <a:rPr lang="ar-SY" sz="2000" b="1" dirty="0">
                <a:latin typeface="Century Gothic" panose="020B0502020202020204" pitchFamily="34" charset="0"/>
              </a:rPr>
              <a:t>يهدموا مجدي بَنَيْتُ لهم مجدا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2634" y="12924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9464" y="130323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16">
            <a:extLst>
              <a:ext uri="{FF2B5EF4-FFF2-40B4-BE49-F238E27FC236}">
                <a16:creationId xmlns="" xmlns:a16="http://schemas.microsoft.com/office/drawing/2014/main" id="{B6DA100B-1020-457E-A1F0-D5B1B21F109B}"/>
              </a:ext>
            </a:extLst>
          </p:cNvPr>
          <p:cNvSpPr txBox="1"/>
          <p:nvPr/>
        </p:nvSpPr>
        <p:spPr>
          <a:xfrm>
            <a:off x="3290078" y="2333190"/>
            <a:ext cx="3674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لا يدل على أكل اللحم الحقيقي 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20">
            <a:extLst>
              <a:ext uri="{FF2B5EF4-FFF2-40B4-BE49-F238E27FC236}">
                <a16:creationId xmlns="" xmlns:a16="http://schemas.microsoft.com/office/drawing/2014/main" id="{A069E158-5C15-47E7-8296-89544F512F74}"/>
              </a:ext>
            </a:extLst>
          </p:cNvPr>
          <p:cNvSpPr txBox="1"/>
          <p:nvPr/>
        </p:nvSpPr>
        <p:spPr>
          <a:xfrm>
            <a:off x="2312669" y="3652983"/>
            <a:ext cx="4727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صورة أولاد عمه وكأنهم وحوش مجتمعين يأكلون لحمه 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2975547" y="4805395"/>
            <a:ext cx="3921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الغيبة سلوك قبيح 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26">
            <a:extLst>
              <a:ext uri="{FF2B5EF4-FFF2-40B4-BE49-F238E27FC236}">
                <a16:creationId xmlns="" xmlns:a16="http://schemas.microsoft.com/office/drawing/2014/main" id="{D0E934EC-DD01-4B34-9328-83CB78B2C619}"/>
              </a:ext>
            </a:extLst>
          </p:cNvPr>
          <p:cNvSpPr txBox="1"/>
          <p:nvPr/>
        </p:nvSpPr>
        <p:spPr>
          <a:xfrm>
            <a:off x="1896028" y="5896953"/>
            <a:ext cx="533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نعم ،أوضح لنا في القصيدة ظلم قومه له وقسوتهم عليه مما جعلنا نتعاطف معه </a:t>
            </a:r>
            <a:endParaRPr lang="en-US" sz="20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2" name="Group 4">
            <a:extLst>
              <a:ext uri="{FF2B5EF4-FFF2-40B4-BE49-F238E27FC236}">
                <a16:creationId xmlns:a16="http://schemas.microsoft.com/office/drawing/2014/main" xmlns="" id="{568BE590-BD0B-4734-ADB0-A890D9074E21}"/>
              </a:ext>
            </a:extLst>
          </p:cNvPr>
          <p:cNvGrpSpPr/>
          <p:nvPr/>
        </p:nvGrpSpPr>
        <p:grpSpPr>
          <a:xfrm>
            <a:off x="7040445" y="2131463"/>
            <a:ext cx="5155390" cy="873539"/>
            <a:chOff x="2359357" y="2167479"/>
            <a:chExt cx="6113887" cy="873539"/>
          </a:xfrm>
        </p:grpSpPr>
        <p:sp>
          <p:nvSpPr>
            <p:cNvPr id="59" name="Rectangle: Top Corners Rounded 10">
              <a:extLst>
                <a:ext uri="{FF2B5EF4-FFF2-40B4-BE49-F238E27FC236}">
                  <a16:creationId xmlns:a16="http://schemas.microsoft.com/office/drawing/2014/main" xmlns="" id="{7CFD0A8B-7B57-4533-AB87-B31167F4CC97}"/>
                </a:ext>
              </a:extLst>
            </p:cNvPr>
            <p:cNvSpPr/>
            <p:nvPr/>
          </p:nvSpPr>
          <p:spPr>
            <a:xfrm rot="16200000">
              <a:off x="4979531" y="-452695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DC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17">
              <a:extLst>
                <a:ext uri="{FF2B5EF4-FFF2-40B4-BE49-F238E27FC236}">
                  <a16:creationId xmlns:a16="http://schemas.microsoft.com/office/drawing/2014/main" xmlns="" id="{B2F8C4D9-9E6D-4328-9F76-D4918473B260}"/>
                </a:ext>
              </a:extLst>
            </p:cNvPr>
            <p:cNvSpPr txBox="1"/>
            <p:nvPr/>
          </p:nvSpPr>
          <p:spPr>
            <a:xfrm>
              <a:off x="2658794" y="2433895"/>
              <a:ext cx="449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22">
              <a:extLst>
                <a:ext uri="{FF2B5EF4-FFF2-40B4-BE49-F238E27FC236}">
                  <a16:creationId xmlns:a16="http://schemas.microsoft.com/office/drawing/2014/main" xmlns="" id="{BD3CAD08-DEF8-488F-A5E7-E56C7A226FC2}"/>
                </a:ext>
              </a:extLst>
            </p:cNvPr>
            <p:cNvSpPr txBox="1"/>
            <p:nvPr/>
          </p:nvSpPr>
          <p:spPr>
            <a:xfrm>
              <a:off x="2810430" y="2250305"/>
              <a:ext cx="54920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استخدم الشاعر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في قوله: «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يأكلوا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لحمي » اللفظين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استخداماً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يدل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على أكل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حقيقي؟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7" name="Group 5">
            <a:extLst>
              <a:ext uri="{FF2B5EF4-FFF2-40B4-BE49-F238E27FC236}">
                <a16:creationId xmlns:a16="http://schemas.microsoft.com/office/drawing/2014/main" xmlns="" id="{96A1402F-0D5F-4B52-9CCC-6CCA44417D7C}"/>
              </a:ext>
            </a:extLst>
          </p:cNvPr>
          <p:cNvGrpSpPr/>
          <p:nvPr/>
        </p:nvGrpSpPr>
        <p:grpSpPr>
          <a:xfrm>
            <a:off x="7059455" y="3365435"/>
            <a:ext cx="5155391" cy="873539"/>
            <a:chOff x="2504048" y="3024552"/>
            <a:chExt cx="6113887" cy="873539"/>
          </a:xfrm>
        </p:grpSpPr>
        <p:sp>
          <p:nvSpPr>
            <p:cNvPr id="68" name="Rectangle: Top Corners Rounded 11">
              <a:extLst>
                <a:ext uri="{FF2B5EF4-FFF2-40B4-BE49-F238E27FC236}">
                  <a16:creationId xmlns:a16="http://schemas.microsoft.com/office/drawing/2014/main" xmlns="" id="{54536FE0-8182-47CC-8605-BCC1F89E9970}"/>
                </a:ext>
              </a:extLst>
            </p:cNvPr>
            <p:cNvSpPr/>
            <p:nvPr/>
          </p:nvSpPr>
          <p:spPr>
            <a:xfrm rot="16200000">
              <a:off x="5124222" y="404378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B684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18">
              <a:extLst>
                <a:ext uri="{FF2B5EF4-FFF2-40B4-BE49-F238E27FC236}">
                  <a16:creationId xmlns:a16="http://schemas.microsoft.com/office/drawing/2014/main" xmlns="" id="{EF7AD090-F28B-46A0-B754-6CC5906C0DE8}"/>
                </a:ext>
              </a:extLst>
            </p:cNvPr>
            <p:cNvSpPr txBox="1"/>
            <p:nvPr/>
          </p:nvSpPr>
          <p:spPr>
            <a:xfrm>
              <a:off x="2658793" y="3312100"/>
              <a:ext cx="572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26">
              <a:extLst>
                <a:ext uri="{FF2B5EF4-FFF2-40B4-BE49-F238E27FC236}">
                  <a16:creationId xmlns:a16="http://schemas.microsoft.com/office/drawing/2014/main" xmlns="" id="{1685E620-3311-4B7A-831C-68664ABE7962}"/>
                </a:ext>
              </a:extLst>
            </p:cNvPr>
            <p:cNvSpPr txBox="1"/>
            <p:nvPr/>
          </p:nvSpPr>
          <p:spPr>
            <a:xfrm>
              <a:off x="3314930" y="3159203"/>
              <a:ext cx="503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الصورة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التي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ترسم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في الخيال مما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سبق؟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">
            <a:extLst>
              <a:ext uri="{FF2B5EF4-FFF2-40B4-BE49-F238E27FC236}">
                <a16:creationId xmlns:a16="http://schemas.microsoft.com/office/drawing/2014/main" xmlns="" id="{2A0FEA97-F887-4B7C-A171-0D80399B1E41}"/>
              </a:ext>
            </a:extLst>
          </p:cNvPr>
          <p:cNvGrpSpPr/>
          <p:nvPr/>
        </p:nvGrpSpPr>
        <p:grpSpPr>
          <a:xfrm>
            <a:off x="7036612" y="4631548"/>
            <a:ext cx="5155391" cy="873539"/>
            <a:chOff x="2504048" y="3898090"/>
            <a:chExt cx="6113887" cy="873539"/>
          </a:xfrm>
        </p:grpSpPr>
        <p:sp>
          <p:nvSpPr>
            <p:cNvPr id="74" name="Rectangle: Top Corners Rounded 12">
              <a:extLst>
                <a:ext uri="{FF2B5EF4-FFF2-40B4-BE49-F238E27FC236}">
                  <a16:creationId xmlns:a16="http://schemas.microsoft.com/office/drawing/2014/main" xmlns="" id="{398415C3-8F33-4784-ABEE-64E3F290188B}"/>
                </a:ext>
              </a:extLst>
            </p:cNvPr>
            <p:cNvSpPr/>
            <p:nvPr/>
          </p:nvSpPr>
          <p:spPr>
            <a:xfrm rot="16200000">
              <a:off x="5124222" y="1277916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C2A3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19">
              <a:extLst>
                <a:ext uri="{FF2B5EF4-FFF2-40B4-BE49-F238E27FC236}">
                  <a16:creationId xmlns:a16="http://schemas.microsoft.com/office/drawing/2014/main" xmlns="" id="{3EFAC325-DB82-4B91-BEAB-AD614FB5C8E5}"/>
                </a:ext>
              </a:extLst>
            </p:cNvPr>
            <p:cNvSpPr txBox="1"/>
            <p:nvPr/>
          </p:nvSpPr>
          <p:spPr>
            <a:xfrm>
              <a:off x="2673301" y="4141973"/>
              <a:ext cx="668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29">
              <a:extLst>
                <a:ext uri="{FF2B5EF4-FFF2-40B4-BE49-F238E27FC236}">
                  <a16:creationId xmlns:a16="http://schemas.microsoft.com/office/drawing/2014/main" xmlns="" id="{31AB2181-B779-450B-A678-8751FF3A0FBF}"/>
                </a:ext>
              </a:extLst>
            </p:cNvPr>
            <p:cNvSpPr txBox="1"/>
            <p:nvPr/>
          </p:nvSpPr>
          <p:spPr>
            <a:xfrm>
              <a:off x="3389501" y="4150265"/>
              <a:ext cx="4930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المعنى الذي تعبر عنه تلك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الصورة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5" name="Group 15">
            <a:extLst>
              <a:ext uri="{FF2B5EF4-FFF2-40B4-BE49-F238E27FC236}">
                <a16:creationId xmlns:a16="http://schemas.microsoft.com/office/drawing/2014/main" xmlns="" id="{E308D090-2083-47B0-83AA-9B1C09F8CBA0}"/>
              </a:ext>
            </a:extLst>
          </p:cNvPr>
          <p:cNvGrpSpPr/>
          <p:nvPr/>
        </p:nvGrpSpPr>
        <p:grpSpPr>
          <a:xfrm>
            <a:off x="7059455" y="5786612"/>
            <a:ext cx="5155391" cy="873539"/>
            <a:chOff x="2504048" y="5645167"/>
            <a:chExt cx="6113887" cy="873539"/>
          </a:xfrm>
        </p:grpSpPr>
        <p:sp>
          <p:nvSpPr>
            <p:cNvPr id="86" name="Rectangle: Top Corners Rounded 14">
              <a:extLst>
                <a:ext uri="{FF2B5EF4-FFF2-40B4-BE49-F238E27FC236}">
                  <a16:creationId xmlns:a16="http://schemas.microsoft.com/office/drawing/2014/main" xmlns="" id="{0C9EAE70-EAD4-49C7-AB5C-85A367AC6073}"/>
                </a:ext>
              </a:extLst>
            </p:cNvPr>
            <p:cNvSpPr/>
            <p:nvPr/>
          </p:nvSpPr>
          <p:spPr>
            <a:xfrm rot="16200000">
              <a:off x="5124222" y="3024993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3A0B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21">
              <a:extLst>
                <a:ext uri="{FF2B5EF4-FFF2-40B4-BE49-F238E27FC236}">
                  <a16:creationId xmlns:a16="http://schemas.microsoft.com/office/drawing/2014/main" xmlns="" id="{900D1EB5-AA39-485B-94D3-BBB05EEB19EE}"/>
                </a:ext>
              </a:extLst>
            </p:cNvPr>
            <p:cNvSpPr txBox="1"/>
            <p:nvPr/>
          </p:nvSpPr>
          <p:spPr>
            <a:xfrm>
              <a:off x="2646211" y="5881882"/>
              <a:ext cx="628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5">
              <a:extLst>
                <a:ext uri="{FF2B5EF4-FFF2-40B4-BE49-F238E27FC236}">
                  <a16:creationId xmlns:a16="http://schemas.microsoft.com/office/drawing/2014/main" xmlns="" id="{331AE00C-17CC-4984-B333-F6C8BBD4BB63}"/>
                </a:ext>
              </a:extLst>
            </p:cNvPr>
            <p:cNvSpPr txBox="1"/>
            <p:nvPr/>
          </p:nvSpPr>
          <p:spPr>
            <a:xfrm>
              <a:off x="2855872" y="5751768"/>
              <a:ext cx="57349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هل نجح الشاعر في بعث شعور لدينا بهذا التصوير «الخيال »؟ و إذا كان نجح في هذا؛ فما الشعور الذي بعثه فينا؟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183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3" grpId="0"/>
      <p:bldP spid="32" grpId="0"/>
      <p:bldP spid="37" grpId="0" animBg="1"/>
      <p:bldP spid="38" grpId="0" animBg="1"/>
      <p:bldP spid="38" grpId="1" animBg="1"/>
      <p:bldP spid="41" grpId="0"/>
      <p:bldP spid="45" grpId="0"/>
      <p:bldP spid="51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882</Words>
  <Application>Microsoft Office PowerPoint</Application>
  <PresentationFormat>مخصص</PresentationFormat>
  <Paragraphs>167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960</cp:revision>
  <dcterms:created xsi:type="dcterms:W3CDTF">2020-11-11T11:02:52Z</dcterms:created>
  <dcterms:modified xsi:type="dcterms:W3CDTF">2021-06-22T14:20:39Z</dcterms:modified>
</cp:coreProperties>
</file>