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3A5A7C-1D3E-471C-8E19-9B894637C6DF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1C84FC-815F-46FC-9604-E3E6D0834BF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35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14400" y="76200"/>
            <a:ext cx="7543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(5- 1) إلي ( 5-4)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4582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143000" y="540603"/>
            <a:ext cx="7772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ar-SA" sz="2400" b="1" dirty="0" smtClean="0"/>
          </a:p>
          <a:p>
            <a:r>
              <a:rPr lang="ar-SA" sz="2400" b="1" dirty="0">
                <a:solidFill>
                  <a:srgbClr val="00B0F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    أجد ناتج الضرب ،مستعملا النماذج ، أو أرسم صورة إذا لزم الأمر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4008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6482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2590800" y="1487439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577" y="1295400"/>
            <a:ext cx="816223" cy="76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19225"/>
            <a:ext cx="762000" cy="641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284" y="1371600"/>
            <a:ext cx="1004316" cy="53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1447800"/>
            <a:ext cx="1100137" cy="56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شكل بيضاوي 24"/>
          <p:cNvSpPr/>
          <p:nvPr/>
        </p:nvSpPr>
        <p:spPr>
          <a:xfrm>
            <a:off x="8458200" y="2438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33400" y="2403901"/>
            <a:ext cx="7772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00B0F0"/>
                </a:solidFill>
              </a:rPr>
              <a:t>اختيار من متعدد: </a:t>
            </a:r>
            <a:r>
              <a:rPr lang="ar-SA" sz="2400" b="1" dirty="0" smtClean="0">
                <a:solidFill>
                  <a:schemeClr val="tx2"/>
                </a:solidFill>
              </a:rPr>
              <a:t>لدي سلطان مزرعة فيها 8 صفوف من أشجار الفاكهة ، إذا كان في كل صف منها 3 شجرات من أشجار التفاح ، أحدد عدد أشجار التفاح  في مزرعة سلطان</a:t>
            </a:r>
            <a:endParaRPr lang="ar-SA" sz="2400" b="1" dirty="0">
              <a:solidFill>
                <a:schemeClr val="tx2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28365"/>
            <a:ext cx="3357562" cy="100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مربع نص 29"/>
          <p:cNvSpPr txBox="1"/>
          <p:nvPr/>
        </p:nvSpPr>
        <p:spPr>
          <a:xfrm>
            <a:off x="838200" y="4876800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tx2"/>
                </a:solidFill>
              </a:rPr>
              <a:t> أجد  ناتج الضرب ، مستعملاً النماذج ، أو أرسم صورة إذا لزم الأمر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8086725" y="5638800"/>
            <a:ext cx="676275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62600"/>
            <a:ext cx="1304925" cy="58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شكل بيضاوي 31"/>
          <p:cNvSpPr/>
          <p:nvPr/>
        </p:nvSpPr>
        <p:spPr>
          <a:xfrm>
            <a:off x="4267200" y="5650658"/>
            <a:ext cx="609600" cy="5215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638800"/>
            <a:ext cx="1752601" cy="49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ربع نص 42"/>
          <p:cNvSpPr txBox="1"/>
          <p:nvPr/>
        </p:nvSpPr>
        <p:spPr>
          <a:xfrm>
            <a:off x="7568216" y="1961346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42"/>
          <p:cNvSpPr txBox="1"/>
          <p:nvPr/>
        </p:nvSpPr>
        <p:spPr>
          <a:xfrm>
            <a:off x="5587740" y="201594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مربع نص 42"/>
          <p:cNvSpPr txBox="1"/>
          <p:nvPr/>
        </p:nvSpPr>
        <p:spPr>
          <a:xfrm>
            <a:off x="3682740" y="1916026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42"/>
          <p:cNvSpPr txBox="1"/>
          <p:nvPr/>
        </p:nvSpPr>
        <p:spPr>
          <a:xfrm>
            <a:off x="1496618" y="186856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ستطيل مستدير الزوايا 1"/>
          <p:cNvSpPr/>
          <p:nvPr/>
        </p:nvSpPr>
        <p:spPr>
          <a:xfrm>
            <a:off x="4419600" y="3810000"/>
            <a:ext cx="1505062" cy="4705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7" name="مربع نص 42"/>
          <p:cNvSpPr txBox="1"/>
          <p:nvPr/>
        </p:nvSpPr>
        <p:spPr>
          <a:xfrm>
            <a:off x="5970457" y="5548707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8" name="مربع نص 42"/>
          <p:cNvSpPr txBox="1"/>
          <p:nvPr/>
        </p:nvSpPr>
        <p:spPr>
          <a:xfrm>
            <a:off x="1638301" y="5486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48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/>
      <p:bldP spid="29" grpId="0" animBg="1"/>
      <p:bldP spid="21" grpId="0" animBg="1"/>
      <p:bldP spid="23" grpId="0" animBg="1"/>
      <p:bldP spid="25" grpId="0" animBg="1"/>
      <p:bldP spid="28" grpId="0"/>
      <p:bldP spid="30" grpId="0"/>
      <p:bldP spid="31" grpId="0" animBg="1"/>
      <p:bldP spid="32" grpId="0" animBg="1"/>
      <p:bldP spid="24" grpId="0"/>
      <p:bldP spid="26" grpId="0"/>
      <p:bldP spid="27" grpId="0"/>
      <p:bldP spid="33" grpId="0"/>
      <p:bldP spid="34" grpId="0" animBg="1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14400" y="76200"/>
            <a:ext cx="7543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(5- 1) إلي ( 5-4)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4582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143000" y="540603"/>
            <a:ext cx="7772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ar-SA" sz="2400" b="1" dirty="0" smtClean="0"/>
          </a:p>
          <a:p>
            <a:r>
              <a:rPr lang="ar-SA" sz="2400" b="1" dirty="0" smtClean="0">
                <a:solidFill>
                  <a:srgbClr val="FF0000"/>
                </a:solidFill>
              </a:rPr>
              <a:t>الجبر: </a:t>
            </a:r>
            <a:r>
              <a:rPr lang="ar-SA" sz="2400" b="1" dirty="0" smtClean="0">
                <a:solidFill>
                  <a:srgbClr val="00B0F0"/>
                </a:solidFill>
              </a:rPr>
              <a:t>أكتب العدد المناسب  في       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114800" y="1524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305800" y="22860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10</a:t>
            </a:r>
            <a:endParaRPr lang="ar-SA" sz="1100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948267"/>
            <a:ext cx="390525" cy="34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1447800"/>
            <a:ext cx="1366837" cy="4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1800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381000" y="2251501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الجبر: </a:t>
            </a:r>
            <a:r>
              <a:rPr lang="ar-SA" sz="2400" b="1" dirty="0" smtClean="0">
                <a:solidFill>
                  <a:srgbClr val="00B0F0"/>
                </a:solidFill>
              </a:rPr>
              <a:t>في حديقة منزل خالد ،وجد صف من الورد مرتبا كالتالي </a:t>
            </a:r>
            <a:endParaRPr lang="ar-SA" sz="2400" b="1" dirty="0">
              <a:solidFill>
                <a:srgbClr val="00B0F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14663"/>
            <a:ext cx="8001000" cy="247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ربع نص 42"/>
          <p:cNvSpPr txBox="1"/>
          <p:nvPr/>
        </p:nvSpPr>
        <p:spPr>
          <a:xfrm>
            <a:off x="7418257" y="144678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مربع نص 42"/>
          <p:cNvSpPr txBox="1"/>
          <p:nvPr/>
        </p:nvSpPr>
        <p:spPr>
          <a:xfrm>
            <a:off x="3276600" y="1548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مربع نص 42"/>
          <p:cNvSpPr txBox="1"/>
          <p:nvPr/>
        </p:nvSpPr>
        <p:spPr>
          <a:xfrm>
            <a:off x="4027357" y="533399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0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/>
      <p:bldP spid="21" grpId="0" animBg="1"/>
      <p:bldP spid="25" grpId="0" animBg="1"/>
      <p:bldP spid="26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14400" y="76200"/>
            <a:ext cx="7543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(5- 1) إلي ( 5-4)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38200" y="838200"/>
            <a:ext cx="7391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الجبر: </a:t>
            </a:r>
            <a:r>
              <a:rPr lang="ar-SA" sz="2400" b="1" dirty="0" smtClean="0"/>
              <a:t>أحدد النمط ، ثم أكمل الجدول التالي:</a:t>
            </a:r>
            <a:r>
              <a:rPr lang="ar-SA" sz="2400" b="1" dirty="0" smtClean="0">
                <a:solidFill>
                  <a:srgbClr val="00B0F0"/>
                </a:solidFill>
              </a:rPr>
              <a:t> 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229600" y="9144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11</a:t>
            </a:r>
            <a:endParaRPr lang="ar-SA" sz="1100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شكل بيضاوي 14"/>
          <p:cNvSpPr/>
          <p:nvPr/>
        </p:nvSpPr>
        <p:spPr>
          <a:xfrm>
            <a:off x="8267700" y="25908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12</a:t>
            </a:r>
            <a:endParaRPr lang="ar-SA" sz="11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723900" y="2381071"/>
            <a:ext cx="7391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طلبت والدة عبير منها ان توزع عجينة البسكويت في صينية الخبز في 3 صفوف متساوية، بحيث تضع في كل صف 7 قطع من عجينة البسكويت ، أحدد عدد قطع البسكويت التي وضعتها عبير في صينية الخبز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876300" y="4419600"/>
            <a:ext cx="7391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أجد ناتج الضرب ، مستعملاً النماذج ، أو أرسم صورة إذا لزم الأمر: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267700" y="48768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13</a:t>
            </a:r>
            <a:endParaRPr lang="ar-SA" sz="1100" dirty="0">
              <a:solidFill>
                <a:prstClr val="white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4876800"/>
            <a:ext cx="752475" cy="90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شكل بيضاوي 22"/>
          <p:cNvSpPr/>
          <p:nvPr/>
        </p:nvSpPr>
        <p:spPr>
          <a:xfrm>
            <a:off x="4076092" y="50292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14</a:t>
            </a:r>
            <a:endParaRPr lang="ar-SA" sz="1100" dirty="0">
              <a:solidFill>
                <a:prstClr val="white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4873694"/>
            <a:ext cx="1371600" cy="91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42"/>
          <p:cNvSpPr txBox="1"/>
          <p:nvPr/>
        </p:nvSpPr>
        <p:spPr>
          <a:xfrm>
            <a:off x="3679086" y="174241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مربع نص 42"/>
          <p:cNvSpPr txBox="1"/>
          <p:nvPr/>
        </p:nvSpPr>
        <p:spPr>
          <a:xfrm>
            <a:off x="2465257" y="1808709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مربع نص 42"/>
          <p:cNvSpPr txBox="1"/>
          <p:nvPr/>
        </p:nvSpPr>
        <p:spPr>
          <a:xfrm>
            <a:off x="1002561" y="1796296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مربع نص 42"/>
          <p:cNvSpPr txBox="1"/>
          <p:nvPr/>
        </p:nvSpPr>
        <p:spPr>
          <a:xfrm>
            <a:off x="4419600" y="3758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42"/>
          <p:cNvSpPr txBox="1"/>
          <p:nvPr/>
        </p:nvSpPr>
        <p:spPr>
          <a:xfrm>
            <a:off x="7400925" y="5618471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مربع نص 42"/>
          <p:cNvSpPr txBox="1"/>
          <p:nvPr/>
        </p:nvSpPr>
        <p:spPr>
          <a:xfrm>
            <a:off x="2944553" y="5517981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35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/>
      <p:bldP spid="25" grpId="0" animBg="1"/>
      <p:bldP spid="15" grpId="0" animBg="1"/>
      <p:bldP spid="16" grpId="0"/>
      <p:bldP spid="17" grpId="0"/>
      <p:bldP spid="18" grpId="0" animBg="1"/>
      <p:bldP spid="23" grpId="0" animBg="1"/>
      <p:bldP spid="19" grpId="0"/>
      <p:bldP spid="20" grpId="0"/>
      <p:bldP spid="21" grpId="0"/>
      <p:bldP spid="24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14400" y="76200"/>
            <a:ext cx="7543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– الدروس من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(5- 1) إلي ( 5-4)</a:t>
            </a:r>
            <a:endParaRPr lang="ar-EG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38200" y="1009471"/>
            <a:ext cx="7391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اختيار من متعدد: منطقة تعليمية تضم 6 مدارس </a:t>
            </a:r>
            <a:r>
              <a:rPr lang="ar-SA" sz="2400" b="1" dirty="0" err="1" smtClean="0"/>
              <a:t>إبتدائية</a:t>
            </a:r>
            <a:r>
              <a:rPr lang="ar-SA" sz="2400" b="1" dirty="0" smtClean="0"/>
              <a:t> ، في كل منها 7 فصول للصف الثالث </a:t>
            </a:r>
            <a:r>
              <a:rPr lang="ar-SA" sz="2400" b="1" dirty="0" err="1" smtClean="0"/>
              <a:t>الإبتدائي</a:t>
            </a:r>
            <a:r>
              <a:rPr lang="ar-SA" sz="2400" b="1" dirty="0" smtClean="0"/>
              <a:t>. احدد عدد فصول الصف الثالث </a:t>
            </a:r>
            <a:r>
              <a:rPr lang="ar-SA" sz="2400" b="1" dirty="0" err="1" smtClean="0"/>
              <a:t>الإبتدائي</a:t>
            </a:r>
            <a:r>
              <a:rPr lang="ar-SA" sz="2400" b="1" dirty="0" smtClean="0"/>
              <a:t> في المدارس جميعهاً.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229600" y="9144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15</a:t>
            </a:r>
            <a:endParaRPr lang="ar-SA" sz="1100" dirty="0">
              <a:solidFill>
                <a:prstClr val="white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267700" y="4114800"/>
            <a:ext cx="533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prstClr val="white"/>
                </a:solidFill>
              </a:rPr>
              <a:t>16</a:t>
            </a:r>
            <a:endParaRPr lang="ar-SA" sz="1100" dirty="0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7341"/>
            <a:ext cx="5267325" cy="915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1924050" cy="4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381000" y="4648200"/>
            <a:ext cx="78867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كيف يساعدني نمط جدول الضرب علي إيجاد ناتج الضرب 6 </a:t>
            </a:r>
            <a:r>
              <a:rPr lang="en-US" sz="2400" b="1" dirty="0" smtClean="0"/>
              <a:t>X</a:t>
            </a:r>
            <a:r>
              <a:rPr lang="ar-SA" sz="2400" b="1" dirty="0" smtClean="0"/>
              <a:t> 9؟</a:t>
            </a:r>
            <a:endParaRPr lang="ar-SA" sz="2400" b="1" dirty="0">
              <a:solidFill>
                <a:srgbClr val="00B0F0"/>
              </a:solidFill>
            </a:endParaRPr>
          </a:p>
        </p:txBody>
      </p:sp>
      <p:sp>
        <p:nvSpPr>
          <p:cNvPr id="11" name="مستطيل مستدير الزوايا 1"/>
          <p:cNvSpPr/>
          <p:nvPr/>
        </p:nvSpPr>
        <p:spPr>
          <a:xfrm>
            <a:off x="2514600" y="2469534"/>
            <a:ext cx="2003238" cy="4705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7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/>
      <p:bldP spid="25" grpId="0" animBg="1"/>
      <p:bldP spid="18" grpId="0" animBg="1"/>
      <p:bldP spid="19" grpId="0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291</Words>
  <Application>Microsoft Office PowerPoint</Application>
  <PresentationFormat>عرض على الشاشة (3:4)‏</PresentationFormat>
  <Paragraphs>63</Paragraphs>
  <Slides>4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12</cp:revision>
  <dcterms:created xsi:type="dcterms:W3CDTF">2015-10-06T14:56:54Z</dcterms:created>
  <dcterms:modified xsi:type="dcterms:W3CDTF">2017-02-23T15:43:47Z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