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2682562"/>
            <a:ext cx="3474554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الجمع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888767" y="912497"/>
            <a:ext cx="300687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متي أستعمل الجمع ؟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838200" y="1497272"/>
            <a:ext cx="7391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مثال : </a:t>
            </a:r>
            <a:r>
              <a:rPr lang="ar-SA" sz="2800" b="1" dirty="0" smtClean="0">
                <a:solidFill>
                  <a:prstClr val="black"/>
                </a:solidFill>
              </a:rPr>
              <a:t>اشترى سعد أدوات السباحة المبينة في الصورة أدناه . كم ريالا دفع ثمنا لها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90800"/>
            <a:ext cx="3429000" cy="2635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مربع نص 12"/>
          <p:cNvSpPr txBox="1"/>
          <p:nvPr/>
        </p:nvSpPr>
        <p:spPr>
          <a:xfrm>
            <a:off x="1752600" y="5334000"/>
            <a:ext cx="55571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19 + 12 = 31 ريالا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4" name="Teardrop 8"/>
          <p:cNvSpPr/>
          <p:nvPr/>
        </p:nvSpPr>
        <p:spPr>
          <a:xfrm>
            <a:off x="54585" y="27662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96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الجمع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12"/>
          <p:cNvSpPr txBox="1"/>
          <p:nvPr/>
        </p:nvSpPr>
        <p:spPr>
          <a:xfrm>
            <a:off x="8001000" y="811298"/>
            <a:ext cx="1124856" cy="646986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التهيئة 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981200" y="838200"/>
            <a:ext cx="5867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أجيب عن أسئلة التهيئة الآتية :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355242" y="1435807"/>
            <a:ext cx="263431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أجد ناتج الجمع :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8305800" y="20610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1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6923813" y="1981200"/>
            <a:ext cx="1381987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 5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 + 4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 smtClean="0">
              <a:solidFill>
                <a:prstClr val="black"/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6486797" y="20610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2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104810" y="1981200"/>
            <a:ext cx="1381987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 6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 + 7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 smtClean="0">
              <a:solidFill>
                <a:prstClr val="black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4506187" y="20610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3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3124200" y="1981200"/>
            <a:ext cx="1381987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 3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 + 9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 smtClean="0">
              <a:solidFill>
                <a:prstClr val="black"/>
              </a:solidFill>
            </a:endParaRPr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2290534" y="20610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4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908547" y="1981200"/>
            <a:ext cx="1381987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 7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 + 7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 smtClean="0">
              <a:solidFill>
                <a:prstClr val="black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7491450" y="3124200"/>
            <a:ext cx="50006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9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5508643" y="3200400"/>
            <a:ext cx="74805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3581400" y="3124200"/>
            <a:ext cx="73905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1280340" y="3124200"/>
            <a:ext cx="84799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25" name="رابط مستقيم 24"/>
          <p:cNvCxnSpPr/>
          <p:nvPr/>
        </p:nvCxnSpPr>
        <p:spPr>
          <a:xfrm flipH="1">
            <a:off x="990600" y="38100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6" name="مستطيل مستدير الزوايا 25"/>
          <p:cNvSpPr/>
          <p:nvPr/>
        </p:nvSpPr>
        <p:spPr>
          <a:xfrm>
            <a:off x="8305800" y="39660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5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7010400" y="3972580"/>
            <a:ext cx="12344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9 + 2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6519666" y="3939995"/>
            <a:ext cx="74805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9" name="مستطيل مستدير الزوايا 28"/>
          <p:cNvSpPr/>
          <p:nvPr/>
        </p:nvSpPr>
        <p:spPr>
          <a:xfrm>
            <a:off x="5953397" y="3988434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6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4657997" y="3994985"/>
            <a:ext cx="12344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4 + 6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4167263" y="3962400"/>
            <a:ext cx="74805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2" name="مستطيل مستدير الزوايا 31"/>
          <p:cNvSpPr/>
          <p:nvPr/>
        </p:nvSpPr>
        <p:spPr>
          <a:xfrm>
            <a:off x="2929134" y="3988434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7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1633734" y="3962400"/>
            <a:ext cx="12344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8 + 3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1143000" y="3962400"/>
            <a:ext cx="74805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5" name="مستطيل مستدير الزوايا 34"/>
          <p:cNvSpPr/>
          <p:nvPr/>
        </p:nvSpPr>
        <p:spPr>
          <a:xfrm>
            <a:off x="8305800" y="47280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9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1280340" y="4648200"/>
            <a:ext cx="694926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ركض عامر مضمار الجري 8 دورات يوم السبت و 4 دورات يوم الأحد . فكم دورة ركض في اليومين ؟ 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3947592" y="5574268"/>
            <a:ext cx="36724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8 + 4 = 12 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8" name="Teardrop 8"/>
          <p:cNvSpPr/>
          <p:nvPr/>
        </p:nvSpPr>
        <p:spPr>
          <a:xfrm>
            <a:off x="54585" y="27662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79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/>
      <p:bldP spid="22" grpId="0"/>
      <p:bldP spid="23" grpId="0"/>
      <p:bldP spid="24" grpId="0"/>
      <p:bldP spid="26" grpId="0" animBg="1"/>
      <p:bldP spid="27" grpId="0"/>
      <p:bldP spid="28" grpId="0"/>
      <p:bldP spid="29" grpId="0" animBg="1"/>
      <p:bldP spid="30" grpId="0"/>
      <p:bldP spid="31" grpId="0"/>
      <p:bldP spid="32" grpId="0" animBg="1"/>
      <p:bldP spid="33" grpId="0"/>
      <p:bldP spid="34" grpId="0"/>
      <p:bldP spid="35" grpId="0" animBg="1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الجمع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12"/>
          <p:cNvSpPr txBox="1"/>
          <p:nvPr/>
        </p:nvSpPr>
        <p:spPr>
          <a:xfrm>
            <a:off x="8001000" y="811298"/>
            <a:ext cx="1124856" cy="646986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التهيئة 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262748" y="873181"/>
            <a:ext cx="263431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أجد ناتج الجمع :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305800" y="1600200"/>
            <a:ext cx="609600" cy="457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10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7852230" y="2987766"/>
            <a:ext cx="91440" cy="9144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prstClr val="white"/>
              </a:solidFill>
            </a:endParaRPr>
          </a:p>
        </p:txBody>
      </p:sp>
      <p:grpSp>
        <p:nvGrpSpPr>
          <p:cNvPr id="23" name="مجموعة 22"/>
          <p:cNvGrpSpPr/>
          <p:nvPr/>
        </p:nvGrpSpPr>
        <p:grpSpPr>
          <a:xfrm>
            <a:off x="7620000" y="1600200"/>
            <a:ext cx="95070" cy="1463040"/>
            <a:chOff x="7387770" y="1524001"/>
            <a:chExt cx="95070" cy="1463040"/>
          </a:xfrm>
          <a:solidFill>
            <a:srgbClr val="FF0000"/>
          </a:solidFill>
        </p:grpSpPr>
        <p:sp>
          <p:nvSpPr>
            <p:cNvPr id="24" name="مستطيل 23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 err="1" smtClean="0">
                  <a:solidFill>
                    <a:prstClr val="white"/>
                  </a:solidFill>
                </a:rPr>
                <a:t>دد</a:t>
              </a:r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5" name="مستطيل 24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" name="مستطيل 25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7" name="مستطيل 26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" name="مستطيل 27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9" name="مستطيل 28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0" name="مستطيل 29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1" name="مستطيل 30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2" name="مستطيل 31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3" name="مستطيل 32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34" name="مربع نص 33"/>
          <p:cNvSpPr txBox="1"/>
          <p:nvPr/>
        </p:nvSpPr>
        <p:spPr>
          <a:xfrm>
            <a:off x="6324600" y="3124200"/>
            <a:ext cx="173673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11 + 24 </a:t>
            </a:r>
            <a:endParaRPr lang="ar-SA" sz="3200" b="1" dirty="0">
              <a:solidFill>
                <a:prstClr val="black"/>
              </a:solidFill>
            </a:endParaRPr>
          </a:p>
        </p:txBody>
      </p:sp>
      <p:grpSp>
        <p:nvGrpSpPr>
          <p:cNvPr id="35" name="مجموعة 34"/>
          <p:cNvGrpSpPr/>
          <p:nvPr/>
        </p:nvGrpSpPr>
        <p:grpSpPr>
          <a:xfrm>
            <a:off x="6532368" y="1607457"/>
            <a:ext cx="95070" cy="1463040"/>
            <a:chOff x="7387770" y="1524001"/>
            <a:chExt cx="95070" cy="1463040"/>
          </a:xfrm>
          <a:solidFill>
            <a:srgbClr val="FF0000"/>
          </a:solidFill>
        </p:grpSpPr>
        <p:sp>
          <p:nvSpPr>
            <p:cNvPr id="36" name="مستطيل 35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 err="1" smtClean="0">
                  <a:solidFill>
                    <a:prstClr val="white"/>
                  </a:solidFill>
                </a:rPr>
                <a:t>دد</a:t>
              </a:r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7" name="مستطيل 36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8" name="مستطيل 37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9" name="مستطيل 38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0" name="مستطيل 39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1" name="مستطيل 40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2" name="مستطيل 41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3" name="مستطيل 42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4" name="مستطيل 43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5" name="مستطيل 44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46" name="مجموعة 45"/>
          <p:cNvGrpSpPr/>
          <p:nvPr/>
        </p:nvGrpSpPr>
        <p:grpSpPr>
          <a:xfrm>
            <a:off x="6781800" y="1595120"/>
            <a:ext cx="95070" cy="1463040"/>
            <a:chOff x="7387770" y="1524001"/>
            <a:chExt cx="95070" cy="1463040"/>
          </a:xfrm>
          <a:solidFill>
            <a:srgbClr val="FF0000"/>
          </a:solidFill>
        </p:grpSpPr>
        <p:sp>
          <p:nvSpPr>
            <p:cNvPr id="47" name="مستطيل 46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 err="1" smtClean="0">
                  <a:solidFill>
                    <a:prstClr val="white"/>
                  </a:solidFill>
                </a:rPr>
                <a:t>دد</a:t>
              </a:r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48" name="مستطيل 47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9" name="مستطيل 48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0" name="مستطيل 49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1" name="مستطيل 50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2" name="مستطيل 51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3" name="مستطيل 52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4" name="مستطيل 53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5" name="مستطيل 54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6" name="مستطيل 55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57" name="مجموعة 56"/>
          <p:cNvGrpSpPr/>
          <p:nvPr/>
        </p:nvGrpSpPr>
        <p:grpSpPr>
          <a:xfrm>
            <a:off x="7071360" y="1981200"/>
            <a:ext cx="91440" cy="1005840"/>
            <a:chOff x="7391400" y="1981201"/>
            <a:chExt cx="91440" cy="1005840"/>
          </a:xfrm>
          <a:solidFill>
            <a:srgbClr val="FF0000"/>
          </a:solidFill>
        </p:grpSpPr>
        <p:sp>
          <p:nvSpPr>
            <p:cNvPr id="61" name="مستطيل 60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3" name="مستطيل 62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5" name="مستطيل 64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7" name="مستطيل 66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68" name="مربع نص 67"/>
          <p:cNvSpPr txBox="1"/>
          <p:nvPr/>
        </p:nvSpPr>
        <p:spPr>
          <a:xfrm>
            <a:off x="6823318" y="3581400"/>
            <a:ext cx="88522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35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69" name="مستطيل مستدير الزوايا 68"/>
          <p:cNvSpPr/>
          <p:nvPr/>
        </p:nvSpPr>
        <p:spPr>
          <a:xfrm>
            <a:off x="4899992" y="1518920"/>
            <a:ext cx="609600" cy="457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11</a:t>
            </a:r>
            <a:endParaRPr lang="ar-SA" sz="2400" dirty="0">
              <a:solidFill>
                <a:prstClr val="white"/>
              </a:solidFill>
            </a:endParaRPr>
          </a:p>
        </p:txBody>
      </p:sp>
      <p:grpSp>
        <p:nvGrpSpPr>
          <p:cNvPr id="70" name="مجموعة 69"/>
          <p:cNvGrpSpPr/>
          <p:nvPr/>
        </p:nvGrpSpPr>
        <p:grpSpPr>
          <a:xfrm>
            <a:off x="3236898" y="1536337"/>
            <a:ext cx="95070" cy="1463040"/>
            <a:chOff x="7387770" y="1524001"/>
            <a:chExt cx="95070" cy="1463040"/>
          </a:xfrm>
          <a:solidFill>
            <a:srgbClr val="FF0000"/>
          </a:solidFill>
        </p:grpSpPr>
        <p:sp>
          <p:nvSpPr>
            <p:cNvPr id="71" name="مستطيل 70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 err="1" smtClean="0">
                  <a:solidFill>
                    <a:prstClr val="white"/>
                  </a:solidFill>
                </a:rPr>
                <a:t>دد</a:t>
              </a:r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2" name="مستطيل 71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3" name="مستطيل 72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4" name="مستطيل 73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5" name="مستطيل 74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6" name="مستطيل 75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7" name="مستطيل 76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8" name="مستطيل 77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9" name="مستطيل 78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0" name="مستطيل 79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81" name="مجموعة 80"/>
          <p:cNvGrpSpPr/>
          <p:nvPr/>
        </p:nvGrpSpPr>
        <p:grpSpPr>
          <a:xfrm>
            <a:off x="3486330" y="1524000"/>
            <a:ext cx="95070" cy="1463040"/>
            <a:chOff x="7387770" y="1524001"/>
            <a:chExt cx="95070" cy="1463040"/>
          </a:xfrm>
          <a:solidFill>
            <a:srgbClr val="FF0000"/>
          </a:solidFill>
        </p:grpSpPr>
        <p:sp>
          <p:nvSpPr>
            <p:cNvPr id="82" name="مستطيل 81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 err="1" smtClean="0">
                  <a:solidFill>
                    <a:prstClr val="white"/>
                  </a:solidFill>
                </a:rPr>
                <a:t>دد</a:t>
              </a:r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3" name="مستطيل 82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4" name="مستطيل 83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5" name="مستطيل 84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6" name="مستطيل 85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7" name="مستطيل 86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8" name="مستطيل 87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9" name="مستطيل 88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90" name="مستطيل 89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91" name="مستطيل 90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92" name="مجموعة 91"/>
          <p:cNvGrpSpPr/>
          <p:nvPr/>
        </p:nvGrpSpPr>
        <p:grpSpPr>
          <a:xfrm>
            <a:off x="3694098" y="1536337"/>
            <a:ext cx="95070" cy="1463040"/>
            <a:chOff x="7387770" y="1524001"/>
            <a:chExt cx="95070" cy="1463040"/>
          </a:xfrm>
          <a:solidFill>
            <a:srgbClr val="FF0000"/>
          </a:solidFill>
        </p:grpSpPr>
        <p:sp>
          <p:nvSpPr>
            <p:cNvPr id="93" name="مستطيل 92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 err="1" smtClean="0">
                  <a:solidFill>
                    <a:prstClr val="white"/>
                  </a:solidFill>
                </a:rPr>
                <a:t>دد</a:t>
              </a:r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94" name="مستطيل 93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95" name="مستطيل 94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96" name="مستطيل 95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97" name="مستطيل 96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98" name="مستطيل 97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99" name="مستطيل 98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0" name="مستطيل 99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1" name="مستطيل 100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2" name="مستطيل 101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03" name="مجموعة 102"/>
          <p:cNvGrpSpPr/>
          <p:nvPr/>
        </p:nvGrpSpPr>
        <p:grpSpPr>
          <a:xfrm>
            <a:off x="3943530" y="1524000"/>
            <a:ext cx="95070" cy="1463040"/>
            <a:chOff x="7387770" y="1524001"/>
            <a:chExt cx="95070" cy="1463040"/>
          </a:xfrm>
          <a:solidFill>
            <a:srgbClr val="FF0000"/>
          </a:solidFill>
        </p:grpSpPr>
        <p:sp>
          <p:nvSpPr>
            <p:cNvPr id="104" name="مستطيل 103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 err="1" smtClean="0">
                  <a:solidFill>
                    <a:prstClr val="white"/>
                  </a:solidFill>
                </a:rPr>
                <a:t>دد</a:t>
              </a:r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05" name="مستطيل 104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6" name="مستطيل 105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7" name="مستطيل 106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8" name="مستطيل 107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9" name="مستطيل 108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0" name="مستطيل 109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1" name="مستطيل 110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2" name="مستطيل 111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3" name="مستطيل 112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14" name="مجموعة 113"/>
          <p:cNvGrpSpPr/>
          <p:nvPr/>
        </p:nvGrpSpPr>
        <p:grpSpPr>
          <a:xfrm>
            <a:off x="4151298" y="1536337"/>
            <a:ext cx="95070" cy="1463040"/>
            <a:chOff x="7387770" y="1524001"/>
            <a:chExt cx="95070" cy="1463040"/>
          </a:xfrm>
          <a:solidFill>
            <a:srgbClr val="FF0000"/>
          </a:solidFill>
        </p:grpSpPr>
        <p:sp>
          <p:nvSpPr>
            <p:cNvPr id="115" name="مستطيل 114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 err="1" smtClean="0">
                  <a:solidFill>
                    <a:prstClr val="white"/>
                  </a:solidFill>
                </a:rPr>
                <a:t>دد</a:t>
              </a:r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16" name="مستطيل 115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7" name="مستطيل 116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8" name="مستطيل 117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9" name="مستطيل 118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0" name="مستطيل 119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1" name="مستطيل 120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2" name="مستطيل 121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3" name="مستطيل 122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4" name="مستطيل 123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25" name="مجموعة 124"/>
          <p:cNvGrpSpPr/>
          <p:nvPr/>
        </p:nvGrpSpPr>
        <p:grpSpPr>
          <a:xfrm>
            <a:off x="4400730" y="1524000"/>
            <a:ext cx="95070" cy="1463040"/>
            <a:chOff x="7387770" y="1524001"/>
            <a:chExt cx="95070" cy="1463040"/>
          </a:xfrm>
          <a:solidFill>
            <a:srgbClr val="FF0000"/>
          </a:solidFill>
        </p:grpSpPr>
        <p:sp>
          <p:nvSpPr>
            <p:cNvPr id="126" name="مستطيل 125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 err="1" smtClean="0">
                  <a:solidFill>
                    <a:prstClr val="white"/>
                  </a:solidFill>
                </a:rPr>
                <a:t>دد</a:t>
              </a:r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27" name="مستطيل 126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8" name="مستطيل 127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9" name="مستطيل 128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0" name="مستطيل 129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1" name="مستطيل 130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2" name="مستطيل 131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3" name="مستطيل 132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4" name="مستطيل 133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5" name="مستطيل 134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36" name="مجموعة 135"/>
          <p:cNvGrpSpPr/>
          <p:nvPr/>
        </p:nvGrpSpPr>
        <p:grpSpPr>
          <a:xfrm>
            <a:off x="4709160" y="2057400"/>
            <a:ext cx="91440" cy="777240"/>
            <a:chOff x="7391400" y="2057401"/>
            <a:chExt cx="91440" cy="777240"/>
          </a:xfrm>
          <a:solidFill>
            <a:srgbClr val="FF0000"/>
          </a:solidFill>
        </p:grpSpPr>
        <p:sp>
          <p:nvSpPr>
            <p:cNvPr id="138" name="مستطيل 137"/>
            <p:cNvSpPr/>
            <p:nvPr/>
          </p:nvSpPr>
          <p:spPr>
            <a:xfrm>
              <a:off x="7391400" y="2057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0" name="مستطيل 139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2" name="مستطيل 141"/>
            <p:cNvSpPr/>
            <p:nvPr/>
          </p:nvSpPr>
          <p:spPr>
            <a:xfrm>
              <a:off x="7391400" y="249936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5" name="مستطيل 144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49" name="مجموعة 148"/>
          <p:cNvGrpSpPr/>
          <p:nvPr/>
        </p:nvGrpSpPr>
        <p:grpSpPr>
          <a:xfrm>
            <a:off x="1733730" y="1600200"/>
            <a:ext cx="95070" cy="1463040"/>
            <a:chOff x="7387770" y="1524001"/>
            <a:chExt cx="95070" cy="1463040"/>
          </a:xfrm>
          <a:solidFill>
            <a:srgbClr val="FF0000"/>
          </a:solidFill>
        </p:grpSpPr>
        <p:sp>
          <p:nvSpPr>
            <p:cNvPr id="150" name="مستطيل 149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 err="1" smtClean="0">
                  <a:solidFill>
                    <a:prstClr val="white"/>
                  </a:solidFill>
                </a:rPr>
                <a:t>دد</a:t>
              </a:r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1" name="مستطيل 150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2" name="مستطيل 151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3" name="مستطيل 152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4" name="مستطيل 153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5" name="مستطيل 154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6" name="مستطيل 155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7" name="مستطيل 156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8" name="مستطيل 157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9" name="مستطيل 158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مجموعة 1"/>
          <p:cNvGrpSpPr/>
          <p:nvPr/>
        </p:nvGrpSpPr>
        <p:grpSpPr>
          <a:xfrm>
            <a:off x="1965960" y="2727960"/>
            <a:ext cx="91440" cy="351246"/>
            <a:chOff x="1965960" y="2727960"/>
            <a:chExt cx="91440" cy="351246"/>
          </a:xfrm>
        </p:grpSpPr>
        <p:sp>
          <p:nvSpPr>
            <p:cNvPr id="148" name="مستطيل 147"/>
            <p:cNvSpPr/>
            <p:nvPr/>
          </p:nvSpPr>
          <p:spPr>
            <a:xfrm>
              <a:off x="1965960" y="2987766"/>
              <a:ext cx="91440" cy="914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0" name="مستطيل 159"/>
            <p:cNvSpPr/>
            <p:nvPr/>
          </p:nvSpPr>
          <p:spPr>
            <a:xfrm>
              <a:off x="1965960" y="2727960"/>
              <a:ext cx="91440" cy="914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161" name="مربع نص 160"/>
          <p:cNvSpPr txBox="1"/>
          <p:nvPr/>
        </p:nvSpPr>
        <p:spPr>
          <a:xfrm>
            <a:off x="876301" y="3124200"/>
            <a:ext cx="350519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65        +     12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162" name="مربع نص 161"/>
          <p:cNvSpPr txBox="1"/>
          <p:nvPr/>
        </p:nvSpPr>
        <p:spPr>
          <a:xfrm>
            <a:off x="2355307" y="3505200"/>
            <a:ext cx="88522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77</a:t>
            </a:r>
            <a:endParaRPr lang="ar-SA" sz="3600" b="1" dirty="0">
              <a:solidFill>
                <a:srgbClr val="FF0000"/>
              </a:solidFill>
            </a:endParaRPr>
          </a:p>
        </p:txBody>
      </p:sp>
      <p:cxnSp>
        <p:nvCxnSpPr>
          <p:cNvPr id="163" name="رابط مستقيم 162"/>
          <p:cNvCxnSpPr/>
          <p:nvPr/>
        </p:nvCxnSpPr>
        <p:spPr>
          <a:xfrm flipH="1">
            <a:off x="990600" y="41910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4" name="مربع نص 163"/>
          <p:cNvSpPr txBox="1"/>
          <p:nvPr/>
        </p:nvSpPr>
        <p:spPr>
          <a:xfrm>
            <a:off x="1981200" y="4338935"/>
            <a:ext cx="6324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أقرب كلا من الأعداد الآتية إلي أقرب عشرة :  	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65" name="مستطيل مستدير الزوايا 164"/>
          <p:cNvSpPr/>
          <p:nvPr/>
        </p:nvSpPr>
        <p:spPr>
          <a:xfrm>
            <a:off x="8258628" y="4876800"/>
            <a:ext cx="609600" cy="457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12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66" name="مربع نص 165"/>
          <p:cNvSpPr txBox="1"/>
          <p:nvPr/>
        </p:nvSpPr>
        <p:spPr>
          <a:xfrm>
            <a:off x="7467599" y="4885509"/>
            <a:ext cx="75220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72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167" name="مربع نص 166"/>
          <p:cNvSpPr txBox="1"/>
          <p:nvPr/>
        </p:nvSpPr>
        <p:spPr>
          <a:xfrm>
            <a:off x="7373407" y="5588392"/>
            <a:ext cx="88522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70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68" name="مستطيل مستدير الزوايا 167"/>
          <p:cNvSpPr/>
          <p:nvPr/>
        </p:nvSpPr>
        <p:spPr>
          <a:xfrm>
            <a:off x="6524021" y="4881044"/>
            <a:ext cx="609600" cy="457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13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69" name="مربع نص 168"/>
          <p:cNvSpPr txBox="1"/>
          <p:nvPr/>
        </p:nvSpPr>
        <p:spPr>
          <a:xfrm>
            <a:off x="5732992" y="4889753"/>
            <a:ext cx="75220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19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170" name="مربع نص 169"/>
          <p:cNvSpPr txBox="1"/>
          <p:nvPr/>
        </p:nvSpPr>
        <p:spPr>
          <a:xfrm>
            <a:off x="5638800" y="5592636"/>
            <a:ext cx="88522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20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71" name="مستطيل مستدير الزوايا 170"/>
          <p:cNvSpPr/>
          <p:nvPr/>
        </p:nvSpPr>
        <p:spPr>
          <a:xfrm>
            <a:off x="4343400" y="4881044"/>
            <a:ext cx="609600" cy="457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14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72" name="مربع نص 171"/>
          <p:cNvSpPr txBox="1"/>
          <p:nvPr/>
        </p:nvSpPr>
        <p:spPr>
          <a:xfrm>
            <a:off x="3552371" y="4889753"/>
            <a:ext cx="75220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65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173" name="مربع نص 172"/>
          <p:cNvSpPr txBox="1"/>
          <p:nvPr/>
        </p:nvSpPr>
        <p:spPr>
          <a:xfrm>
            <a:off x="3458179" y="5592636"/>
            <a:ext cx="88522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70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74" name="مستطيل مستدير الزوايا 173"/>
          <p:cNvSpPr/>
          <p:nvPr/>
        </p:nvSpPr>
        <p:spPr>
          <a:xfrm>
            <a:off x="2057400" y="4881044"/>
            <a:ext cx="609600" cy="457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15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75" name="مربع نص 174"/>
          <p:cNvSpPr txBox="1"/>
          <p:nvPr/>
        </p:nvSpPr>
        <p:spPr>
          <a:xfrm>
            <a:off x="1266371" y="4889753"/>
            <a:ext cx="75220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94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176" name="مربع نص 175"/>
          <p:cNvSpPr txBox="1"/>
          <p:nvPr/>
        </p:nvSpPr>
        <p:spPr>
          <a:xfrm>
            <a:off x="1172179" y="5592636"/>
            <a:ext cx="88522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90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77" name="Teardrop 8"/>
          <p:cNvSpPr/>
          <p:nvPr/>
        </p:nvSpPr>
        <p:spPr>
          <a:xfrm>
            <a:off x="54585" y="27662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68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22" grpId="0" animBg="1"/>
      <p:bldP spid="34" grpId="0"/>
      <p:bldP spid="69" grpId="0" animBg="1"/>
      <p:bldP spid="161" grpId="0"/>
      <p:bldP spid="164" grpId="0"/>
      <p:bldP spid="165" grpId="0" animBg="1"/>
      <p:bldP spid="166" grpId="0"/>
      <p:bldP spid="168" grpId="0" animBg="1"/>
      <p:bldP spid="169" grpId="0"/>
      <p:bldP spid="171" grpId="0" animBg="1"/>
      <p:bldP spid="172" grpId="0"/>
      <p:bldP spid="174" grpId="0" animBg="1"/>
      <p:bldP spid="1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4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الجمع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12"/>
          <p:cNvSpPr txBox="1"/>
          <p:nvPr/>
        </p:nvSpPr>
        <p:spPr>
          <a:xfrm>
            <a:off x="8001000" y="811298"/>
            <a:ext cx="1124856" cy="646986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التهيئة 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164" name="مربع نص 163"/>
          <p:cNvSpPr txBox="1"/>
          <p:nvPr/>
        </p:nvSpPr>
        <p:spPr>
          <a:xfrm>
            <a:off x="1563988" y="949448"/>
            <a:ext cx="6324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أقرب كلا من الأعداد الآتية إلي أقرب مئة :  	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78" name="مربع نص 177"/>
          <p:cNvSpPr txBox="1"/>
          <p:nvPr/>
        </p:nvSpPr>
        <p:spPr>
          <a:xfrm>
            <a:off x="7309792" y="1915180"/>
            <a:ext cx="8299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470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80" name="مربع نص 179"/>
          <p:cNvSpPr txBox="1"/>
          <p:nvPr/>
        </p:nvSpPr>
        <p:spPr>
          <a:xfrm>
            <a:off x="5509592" y="1915180"/>
            <a:ext cx="9537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771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82" name="مربع نص 181"/>
          <p:cNvSpPr txBox="1"/>
          <p:nvPr/>
        </p:nvSpPr>
        <p:spPr>
          <a:xfrm>
            <a:off x="3429000" y="191518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301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84" name="مربع نص 183"/>
          <p:cNvSpPr txBox="1"/>
          <p:nvPr/>
        </p:nvSpPr>
        <p:spPr>
          <a:xfrm>
            <a:off x="1219200" y="191518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149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85" name="مربع نص 184"/>
          <p:cNvSpPr txBox="1"/>
          <p:nvPr/>
        </p:nvSpPr>
        <p:spPr>
          <a:xfrm>
            <a:off x="7328892" y="2524780"/>
            <a:ext cx="9007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500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86" name="مربع نص 185"/>
          <p:cNvSpPr txBox="1"/>
          <p:nvPr/>
        </p:nvSpPr>
        <p:spPr>
          <a:xfrm>
            <a:off x="5527476" y="2600980"/>
            <a:ext cx="10257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800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87" name="مربع نص 186"/>
          <p:cNvSpPr txBox="1"/>
          <p:nvPr/>
        </p:nvSpPr>
        <p:spPr>
          <a:xfrm>
            <a:off x="3480792" y="252478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300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88" name="مربع نص 187"/>
          <p:cNvSpPr txBox="1"/>
          <p:nvPr/>
        </p:nvSpPr>
        <p:spPr>
          <a:xfrm>
            <a:off x="1219200" y="252478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89" name="مستطيل مستدير الزوايا 188"/>
          <p:cNvSpPr/>
          <p:nvPr/>
        </p:nvSpPr>
        <p:spPr>
          <a:xfrm>
            <a:off x="8258628" y="1981200"/>
            <a:ext cx="609600" cy="457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16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90" name="مستطيل مستدير الزوايا 189"/>
          <p:cNvSpPr/>
          <p:nvPr/>
        </p:nvSpPr>
        <p:spPr>
          <a:xfrm>
            <a:off x="6553200" y="1981200"/>
            <a:ext cx="609600" cy="457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17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91" name="مستطيل مستدير الزوايا 190"/>
          <p:cNvSpPr/>
          <p:nvPr/>
        </p:nvSpPr>
        <p:spPr>
          <a:xfrm>
            <a:off x="4755412" y="1981200"/>
            <a:ext cx="609600" cy="457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18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92" name="مستطيل مستدير الزوايا 191"/>
          <p:cNvSpPr/>
          <p:nvPr/>
        </p:nvSpPr>
        <p:spPr>
          <a:xfrm>
            <a:off x="2514600" y="1984476"/>
            <a:ext cx="609600" cy="457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19</a:t>
            </a:r>
            <a:endParaRPr lang="ar-SA" sz="2400" dirty="0">
              <a:solidFill>
                <a:prstClr val="white"/>
              </a:solidFill>
            </a:endParaRPr>
          </a:p>
        </p:txBody>
      </p:sp>
      <p:cxnSp>
        <p:nvCxnSpPr>
          <p:cNvPr id="193" name="رابط مستقيم 192"/>
          <p:cNvCxnSpPr/>
          <p:nvPr/>
        </p:nvCxnSpPr>
        <p:spPr>
          <a:xfrm flipH="1">
            <a:off x="990600" y="36576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4" name="مربع نص 193"/>
          <p:cNvSpPr txBox="1"/>
          <p:nvPr/>
        </p:nvSpPr>
        <p:spPr>
          <a:xfrm>
            <a:off x="7309792" y="4191000"/>
            <a:ext cx="8299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99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95" name="مربع نص 194"/>
          <p:cNvSpPr txBox="1"/>
          <p:nvPr/>
        </p:nvSpPr>
        <p:spPr>
          <a:xfrm>
            <a:off x="5509592" y="4191000"/>
            <a:ext cx="9537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505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96" name="مربع نص 195"/>
          <p:cNvSpPr txBox="1"/>
          <p:nvPr/>
        </p:nvSpPr>
        <p:spPr>
          <a:xfrm>
            <a:off x="3429000" y="41910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77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97" name="مربع نص 196"/>
          <p:cNvSpPr txBox="1"/>
          <p:nvPr/>
        </p:nvSpPr>
        <p:spPr>
          <a:xfrm>
            <a:off x="1219200" y="41910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661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98" name="مربع نص 197"/>
          <p:cNvSpPr txBox="1"/>
          <p:nvPr/>
        </p:nvSpPr>
        <p:spPr>
          <a:xfrm>
            <a:off x="7328892" y="4800600"/>
            <a:ext cx="9007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99" name="مربع نص 198"/>
          <p:cNvSpPr txBox="1"/>
          <p:nvPr/>
        </p:nvSpPr>
        <p:spPr>
          <a:xfrm>
            <a:off x="5527476" y="4876800"/>
            <a:ext cx="10257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500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00" name="مربع نص 199"/>
          <p:cNvSpPr txBox="1"/>
          <p:nvPr/>
        </p:nvSpPr>
        <p:spPr>
          <a:xfrm>
            <a:off x="3480792" y="48006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01" name="مربع نص 200"/>
          <p:cNvSpPr txBox="1"/>
          <p:nvPr/>
        </p:nvSpPr>
        <p:spPr>
          <a:xfrm>
            <a:off x="1219200" y="48006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700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02" name="مستطيل مستدير الزوايا 201"/>
          <p:cNvSpPr/>
          <p:nvPr/>
        </p:nvSpPr>
        <p:spPr>
          <a:xfrm>
            <a:off x="8258628" y="4257020"/>
            <a:ext cx="609600" cy="457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20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03" name="مستطيل مستدير الزوايا 202"/>
          <p:cNvSpPr/>
          <p:nvPr/>
        </p:nvSpPr>
        <p:spPr>
          <a:xfrm>
            <a:off x="6553200" y="4257020"/>
            <a:ext cx="609600" cy="457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21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04" name="مستطيل مستدير الزوايا 203"/>
          <p:cNvSpPr/>
          <p:nvPr/>
        </p:nvSpPr>
        <p:spPr>
          <a:xfrm>
            <a:off x="4755412" y="4257020"/>
            <a:ext cx="609600" cy="457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22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05" name="مستطيل مستدير الزوايا 204"/>
          <p:cNvSpPr/>
          <p:nvPr/>
        </p:nvSpPr>
        <p:spPr>
          <a:xfrm>
            <a:off x="2514600" y="4260296"/>
            <a:ext cx="609600" cy="457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23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4" name="Teardrop 8"/>
          <p:cNvSpPr/>
          <p:nvPr/>
        </p:nvSpPr>
        <p:spPr>
          <a:xfrm>
            <a:off x="54585" y="27662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45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64" grpId="0"/>
      <p:bldP spid="178" grpId="0"/>
      <p:bldP spid="180" grpId="0"/>
      <p:bldP spid="182" grpId="0"/>
      <p:bldP spid="184" grpId="0"/>
      <p:bldP spid="185" grpId="0"/>
      <p:bldP spid="186" grpId="0"/>
      <p:bldP spid="187" grpId="0"/>
      <p:bldP spid="188" grpId="0"/>
      <p:bldP spid="189" grpId="0" animBg="1"/>
      <p:bldP spid="190" grpId="0" animBg="1"/>
      <p:bldP spid="191" grpId="0" animBg="1"/>
      <p:bldP spid="192" grpId="0" animBg="1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02" grpId="0" animBg="1"/>
      <p:bldP spid="203" grpId="0" animBg="1"/>
      <p:bldP spid="204" grpId="0" animBg="1"/>
      <p:bldP spid="20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215</Words>
  <Application>Microsoft Office PowerPoint</Application>
  <PresentationFormat>عرض على الشاشة (3:4)‏</PresentationFormat>
  <Paragraphs>127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DAWHA</cp:lastModifiedBy>
  <cp:revision>8</cp:revision>
  <dcterms:created xsi:type="dcterms:W3CDTF">2015-10-06T14:56:54Z</dcterms:created>
  <dcterms:modified xsi:type="dcterms:W3CDTF">2017-02-22T18:29:13Z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