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2"/>
  </p:notesMasterIdLst>
  <p:sldIdLst>
    <p:sldId id="263" r:id="rId2"/>
    <p:sldId id="258" r:id="rId3"/>
    <p:sldId id="259" r:id="rId4"/>
    <p:sldId id="262" r:id="rId5"/>
    <p:sldId id="267" r:id="rId6"/>
    <p:sldId id="257" r:id="rId7"/>
    <p:sldId id="261" r:id="rId8"/>
    <p:sldId id="274" r:id="rId9"/>
    <p:sldId id="260" r:id="rId10"/>
    <p:sldId id="264" r:id="rId11"/>
    <p:sldId id="268" r:id="rId12"/>
    <p:sldId id="256" r:id="rId13"/>
    <p:sldId id="265" r:id="rId14"/>
    <p:sldId id="269" r:id="rId15"/>
    <p:sldId id="270" r:id="rId16"/>
    <p:sldId id="271" r:id="rId17"/>
    <p:sldId id="273" r:id="rId18"/>
    <p:sldId id="276" r:id="rId19"/>
    <p:sldId id="277" r:id="rId20"/>
    <p:sldId id="272" r:id="rId21"/>
    <p:sldId id="275" r:id="rId22"/>
    <p:sldId id="284" r:id="rId23"/>
    <p:sldId id="285" r:id="rId24"/>
    <p:sldId id="278" r:id="rId25"/>
    <p:sldId id="279" r:id="rId26"/>
    <p:sldId id="281" r:id="rId27"/>
    <p:sldId id="280" r:id="rId28"/>
    <p:sldId id="282" r:id="rId29"/>
    <p:sldId id="283" r:id="rId30"/>
    <p:sldId id="286" r:id="rId3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C73"/>
    <a:srgbClr val="FE67AE"/>
    <a:srgbClr val="FF65AE"/>
    <a:srgbClr val="65EE00"/>
    <a:srgbClr val="10B06F"/>
    <a:srgbClr val="FFFF66"/>
    <a:srgbClr val="149C21"/>
    <a:srgbClr val="FF0000"/>
    <a:srgbClr val="004D72"/>
    <a:srgbClr val="FCC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2" d="100"/>
          <a:sy n="72" d="100"/>
        </p:scale>
        <p:origin x="66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BA16D60-EF43-44E7-A6CD-24F93ADD5282}" type="datetimeFigureOut">
              <a:rPr lang="ar-SA" smtClean="0"/>
              <a:t>09/11/39</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63DFACB-2B9F-4D74-BBE8-F30C30BA799C}" type="slidenum">
              <a:rPr lang="ar-SA" smtClean="0"/>
              <a:t>‹#›</a:t>
            </a:fld>
            <a:endParaRPr lang="ar-SA"/>
          </a:p>
        </p:txBody>
      </p:sp>
    </p:spTree>
    <p:extLst>
      <p:ext uri="{BB962C8B-B14F-4D97-AF65-F5344CB8AC3E}">
        <p14:creationId xmlns:p14="http://schemas.microsoft.com/office/powerpoint/2010/main" val="204099839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263DFACB-2B9F-4D74-BBE8-F30C30BA799C}" type="slidenum">
              <a:rPr lang="ar-SA" smtClean="0"/>
              <a:t>21</a:t>
            </a:fld>
            <a:endParaRPr lang="ar-SA"/>
          </a:p>
        </p:txBody>
      </p:sp>
    </p:spTree>
    <p:extLst>
      <p:ext uri="{BB962C8B-B14F-4D97-AF65-F5344CB8AC3E}">
        <p14:creationId xmlns:p14="http://schemas.microsoft.com/office/powerpoint/2010/main" val="392325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B24C49A6-62CD-4434-B23C-6518795F2806}" type="datetimeFigureOut">
              <a:rPr lang="ar-SA" smtClean="0"/>
              <a:t>09/11/39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23250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24C49A6-62CD-4434-B23C-6518795F2806}" type="datetimeFigureOut">
              <a:rPr lang="ar-SA" smtClean="0"/>
              <a:t>09/11/39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259426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24C49A6-62CD-4434-B23C-6518795F2806}" type="datetimeFigureOut">
              <a:rPr lang="ar-SA" smtClean="0"/>
              <a:t>09/11/39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64804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24C49A6-62CD-4434-B23C-6518795F2806}" type="datetimeFigureOut">
              <a:rPr lang="ar-SA" smtClean="0"/>
              <a:t>09/11/39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35932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B24C49A6-62CD-4434-B23C-6518795F2806}" type="datetimeFigureOut">
              <a:rPr lang="ar-SA" smtClean="0"/>
              <a:t>09/11/39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145468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B24C49A6-62CD-4434-B23C-6518795F2806}" type="datetimeFigureOut">
              <a:rPr lang="ar-SA" smtClean="0"/>
              <a:t>09/11/39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414288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B24C49A6-62CD-4434-B23C-6518795F2806}" type="datetimeFigureOut">
              <a:rPr lang="ar-SA" smtClean="0"/>
              <a:t>09/11/39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363685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B24C49A6-62CD-4434-B23C-6518795F2806}" type="datetimeFigureOut">
              <a:rPr lang="ar-SA" smtClean="0"/>
              <a:t>09/11/39</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380555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24C49A6-62CD-4434-B23C-6518795F2806}" type="datetimeFigureOut">
              <a:rPr lang="ar-SA" smtClean="0"/>
              <a:t>09/11/39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108361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24C49A6-62CD-4434-B23C-6518795F2806}" type="datetimeFigureOut">
              <a:rPr lang="ar-SA" smtClean="0"/>
              <a:t>09/11/39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211304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24C49A6-62CD-4434-B23C-6518795F2806}" type="datetimeFigureOut">
              <a:rPr lang="ar-SA" smtClean="0"/>
              <a:t>09/11/39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CFE480E7-DB60-4530-AFBD-44C3848C872E}" type="slidenum">
              <a:rPr lang="ar-SA" smtClean="0"/>
              <a:t>‹#›</a:t>
            </a:fld>
            <a:endParaRPr lang="ar-SA"/>
          </a:p>
        </p:txBody>
      </p:sp>
    </p:spTree>
    <p:extLst>
      <p:ext uri="{BB962C8B-B14F-4D97-AF65-F5344CB8AC3E}">
        <p14:creationId xmlns:p14="http://schemas.microsoft.com/office/powerpoint/2010/main" val="694267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24C49A6-62CD-4434-B23C-6518795F2806}" type="datetimeFigureOut">
              <a:rPr lang="ar-SA" smtClean="0"/>
              <a:t>09/11/39</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FE480E7-DB60-4530-AFBD-44C3848C872E}" type="slidenum">
              <a:rPr lang="ar-SA" smtClean="0"/>
              <a:t>‹#›</a:t>
            </a:fld>
            <a:endParaRPr lang="ar-SA"/>
          </a:p>
        </p:txBody>
      </p:sp>
    </p:spTree>
    <p:extLst>
      <p:ext uri="{BB962C8B-B14F-4D97-AF65-F5344CB8AC3E}">
        <p14:creationId xmlns:p14="http://schemas.microsoft.com/office/powerpoint/2010/main" val="2423094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flipH="1">
            <a:off x="4512017" y="49451"/>
            <a:ext cx="3013897" cy="6740307"/>
          </a:xfrm>
          <a:prstGeom prst="rect">
            <a:avLst/>
          </a:prstGeom>
          <a:solidFill>
            <a:schemeClr val="bg1"/>
          </a:solidFill>
          <a:ln w="57150">
            <a:solidFill>
              <a:srgbClr val="FF0000"/>
            </a:solidFill>
          </a:ln>
        </p:spPr>
        <p:txBody>
          <a:bodyPr wrap="square" lIns="91440" tIns="45720" rIns="91440" bIns="45720">
            <a:spAutoFit/>
          </a:bodyPr>
          <a:lstStyle/>
          <a:p>
            <a:pPr algn="ctr"/>
            <a:r>
              <a:rPr lang="ar-SA" sz="5400" b="1" cap="none" spc="0" dirty="0">
                <a:ln w="0"/>
                <a:solidFill>
                  <a:srgbClr val="FF0000"/>
                </a:solidFill>
                <a:effectLst>
                  <a:glow rad="101600">
                    <a:schemeClr val="accent1">
                      <a:satMod val="175000"/>
                      <a:alpha val="40000"/>
                    </a:schemeClr>
                  </a:glow>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انظري</a:t>
            </a:r>
            <a:r>
              <a:rPr lang="ar-SA" sz="5400" b="0" cap="none" spc="0" dirty="0">
                <a:ln w="0"/>
                <a:solidFill>
                  <a:schemeClr val="tx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 </a:t>
            </a:r>
          </a:p>
          <a:p>
            <a:pPr algn="ctr"/>
            <a:r>
              <a:rPr lang="ar-SA" sz="5400" b="0" cap="none" spc="0" dirty="0">
                <a:ln w="0"/>
                <a:solidFill>
                  <a:srgbClr val="FF0000"/>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في من حولك من البشر</a:t>
            </a:r>
          </a:p>
          <a:p>
            <a:pPr algn="ctr"/>
            <a:r>
              <a:rPr lang="ar-SA" sz="5400" dirty="0">
                <a:ln w="0"/>
                <a:solidFill>
                  <a:srgbClr val="FF0000"/>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هل لاحظتي الاختلاف بينهم؟!</a:t>
            </a:r>
          </a:p>
          <a:p>
            <a:pPr algn="ctr"/>
            <a:r>
              <a:rPr lang="ar-SA" sz="5400" b="0" cap="none" spc="0" dirty="0">
                <a:ln w="0"/>
                <a:solidFill>
                  <a:srgbClr val="FF0000"/>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ما سبب الاختلاف؟ </a:t>
            </a:r>
          </a:p>
        </p:txBody>
      </p:sp>
      <p:pic>
        <p:nvPicPr>
          <p:cNvPr id="5" name="صورة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5" y="49451"/>
            <a:ext cx="3960000" cy="6528769"/>
          </a:xfrm>
          <a:prstGeom prst="rect">
            <a:avLst/>
          </a:prstGeom>
          <a:ln>
            <a:noFill/>
          </a:ln>
          <a:effectLst>
            <a:softEdge rad="112500"/>
          </a:effectLst>
        </p:spPr>
      </p:pic>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4160" y="464024"/>
            <a:ext cx="3960000" cy="6161962"/>
          </a:xfrm>
          <a:prstGeom prst="rect">
            <a:avLst/>
          </a:prstGeom>
          <a:ln>
            <a:noFill/>
          </a:ln>
          <a:effectLst>
            <a:softEdge rad="112500"/>
          </a:effectLst>
        </p:spPr>
      </p:pic>
    </p:spTree>
    <p:extLst>
      <p:ext uri="{BB962C8B-B14F-4D97-AF65-F5344CB8AC3E}">
        <p14:creationId xmlns:p14="http://schemas.microsoft.com/office/powerpoint/2010/main" val="1738162174"/>
      </p:ext>
    </p:extLst>
  </p:cSld>
  <p:clrMapOvr>
    <a:masterClrMapping/>
  </p:clrMapOvr>
  <p:transition spd="slow">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39841" y="1578636"/>
            <a:ext cx="3477720" cy="480717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graphicFrame>
        <p:nvGraphicFramePr>
          <p:cNvPr id="3" name="جدول 2"/>
          <p:cNvGraphicFramePr>
            <a:graphicFrameLocks noGrp="1"/>
          </p:cNvGraphicFramePr>
          <p:nvPr>
            <p:extLst>
              <p:ext uri="{D42A27DB-BD31-4B8C-83A1-F6EECF244321}">
                <p14:modId xmlns:p14="http://schemas.microsoft.com/office/powerpoint/2010/main" val="711679345"/>
              </p:ext>
            </p:extLst>
          </p:nvPr>
        </p:nvGraphicFramePr>
        <p:xfrm>
          <a:off x="3927422" y="1542456"/>
          <a:ext cx="7677473" cy="4753412"/>
        </p:xfrm>
        <a:graphic>
          <a:graphicData uri="http://schemas.openxmlformats.org/drawingml/2006/table">
            <a:tbl>
              <a:tblPr rtl="1" firstRow="1" firstCol="1" bandRow="1">
                <a:tableStyleId>{5C22544A-7EE6-4342-B048-85BDC9FD1C3A}</a:tableStyleId>
              </a:tblPr>
              <a:tblGrid>
                <a:gridCol w="2002718">
                  <a:extLst>
                    <a:ext uri="{9D8B030D-6E8A-4147-A177-3AD203B41FA5}">
                      <a16:colId xmlns:a16="http://schemas.microsoft.com/office/drawing/2014/main" val="20000"/>
                    </a:ext>
                  </a:extLst>
                </a:gridCol>
                <a:gridCol w="2933686">
                  <a:extLst>
                    <a:ext uri="{9D8B030D-6E8A-4147-A177-3AD203B41FA5}">
                      <a16:colId xmlns:a16="http://schemas.microsoft.com/office/drawing/2014/main" val="20001"/>
                    </a:ext>
                  </a:extLst>
                </a:gridCol>
                <a:gridCol w="2741069">
                  <a:extLst>
                    <a:ext uri="{9D8B030D-6E8A-4147-A177-3AD203B41FA5}">
                      <a16:colId xmlns:a16="http://schemas.microsoft.com/office/drawing/2014/main" val="20002"/>
                    </a:ext>
                  </a:extLst>
                </a:gridCol>
              </a:tblGrid>
              <a:tr h="565502">
                <a:tc rowSpan="2">
                  <a:txBody>
                    <a:bodyPr/>
                    <a:lstStyle/>
                    <a:p>
                      <a:pPr algn="ctr" rtl="1">
                        <a:lnSpc>
                          <a:spcPct val="115000"/>
                        </a:lnSpc>
                        <a:spcAft>
                          <a:spcPts val="0"/>
                        </a:spcAft>
                      </a:pPr>
                      <a:r>
                        <a:rPr lang="ar-SA" sz="2800" dirty="0">
                          <a:solidFill>
                            <a:srgbClr val="7FA7E5"/>
                          </a:solidFill>
                          <a:effectLst/>
                        </a:rPr>
                        <a:t> </a:t>
                      </a:r>
                      <a:endParaRPr lang="en-US" sz="2800" dirty="0">
                        <a:solidFill>
                          <a:srgbClr val="7FA7E5"/>
                        </a:solidFill>
                        <a:effectLst/>
                      </a:endParaRPr>
                    </a:p>
                    <a:p>
                      <a:pPr algn="ctr" rtl="1">
                        <a:lnSpc>
                          <a:spcPct val="115000"/>
                        </a:lnSpc>
                        <a:spcAft>
                          <a:spcPts val="0"/>
                        </a:spcAft>
                      </a:pPr>
                      <a:r>
                        <a:rPr lang="ar-SA" sz="2800" dirty="0">
                          <a:solidFill>
                            <a:srgbClr val="7FA7E5"/>
                          </a:solidFill>
                          <a:effectLst/>
                        </a:rPr>
                        <a:t>المرحلة </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pPr algn="ctr" rtl="1">
                        <a:lnSpc>
                          <a:spcPct val="115000"/>
                        </a:lnSpc>
                        <a:spcAft>
                          <a:spcPts val="0"/>
                        </a:spcAft>
                      </a:pPr>
                      <a:r>
                        <a:rPr lang="ar-SA" sz="2800" dirty="0">
                          <a:solidFill>
                            <a:srgbClr val="7FA7E5"/>
                          </a:solidFill>
                          <a:effectLst/>
                        </a:rPr>
                        <a:t>عدد المجموعة </a:t>
                      </a:r>
                      <a:r>
                        <a:rPr lang="ar-SA" sz="2800" dirty="0" err="1">
                          <a:solidFill>
                            <a:srgbClr val="7FA7E5"/>
                          </a:solidFill>
                          <a:effectLst/>
                        </a:rPr>
                        <a:t>الكروموسومية</a:t>
                      </a:r>
                      <a:r>
                        <a:rPr lang="ar-SA" sz="2800" dirty="0">
                          <a:solidFill>
                            <a:srgbClr val="7FA7E5"/>
                          </a:solidFill>
                          <a:effectLst/>
                        </a:rPr>
                        <a:t> </a:t>
                      </a:r>
                      <a:endParaRPr lang="en-US" sz="1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tc>
                <a:extLst>
                  <a:ext uri="{0D108BD9-81ED-4DB2-BD59-A6C34878D82A}">
                    <a16:rowId xmlns:a16="http://schemas.microsoft.com/office/drawing/2014/main" val="10000"/>
                  </a:ext>
                </a:extLst>
              </a:tr>
              <a:tr h="1169870">
                <a:tc vMerge="1">
                  <a:txBody>
                    <a:bodyPr/>
                    <a:lstStyle/>
                    <a:p>
                      <a:pPr rtl="1"/>
                      <a:endParaRPr lang="ar-SA"/>
                    </a:p>
                  </a:txBody>
                  <a:tcPr/>
                </a:tc>
                <a:tc>
                  <a:txBody>
                    <a:bodyPr/>
                    <a:lstStyle/>
                    <a:p>
                      <a:pPr algn="ctr" rtl="1">
                        <a:lnSpc>
                          <a:spcPct val="115000"/>
                        </a:lnSpc>
                        <a:spcAft>
                          <a:spcPts val="0"/>
                        </a:spcAft>
                      </a:pPr>
                      <a:r>
                        <a:rPr lang="ar-SA" sz="2800" dirty="0">
                          <a:solidFill>
                            <a:srgbClr val="7FA7E5"/>
                          </a:solidFill>
                          <a:effectLst/>
                        </a:rPr>
                        <a:t>ثنائي المجموعة </a:t>
                      </a:r>
                      <a:endParaRPr lang="en-US" sz="2800" dirty="0">
                        <a:solidFill>
                          <a:srgbClr val="7FA7E5"/>
                        </a:solidFill>
                        <a:effectLst/>
                      </a:endParaRPr>
                    </a:p>
                    <a:p>
                      <a:pPr algn="ctr" rtl="1">
                        <a:lnSpc>
                          <a:spcPct val="115000"/>
                        </a:lnSpc>
                        <a:spcAft>
                          <a:spcPts val="0"/>
                        </a:spcAft>
                      </a:pPr>
                      <a:r>
                        <a:rPr lang="ar-SA" sz="2800" dirty="0">
                          <a:solidFill>
                            <a:srgbClr val="7FA7E5"/>
                          </a:solidFill>
                          <a:effectLst/>
                        </a:rPr>
                        <a:t>(</a:t>
                      </a:r>
                      <a:r>
                        <a:rPr lang="en-US" sz="2800" dirty="0">
                          <a:solidFill>
                            <a:srgbClr val="7FA7E5"/>
                          </a:solidFill>
                          <a:effectLst/>
                        </a:rPr>
                        <a:t>2n </a:t>
                      </a:r>
                      <a:r>
                        <a:rPr lang="ar-SA" sz="2800" dirty="0">
                          <a:solidFill>
                            <a:srgbClr val="7FA7E5"/>
                          </a:solidFill>
                          <a:effectLst/>
                        </a:rPr>
                        <a:t>)</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solidFill>
                            <a:srgbClr val="7FA7E5"/>
                          </a:solidFill>
                          <a:effectLst/>
                        </a:rPr>
                        <a:t>أحادي المجموعة</a:t>
                      </a:r>
                      <a:endParaRPr lang="en-US" sz="2800" dirty="0">
                        <a:solidFill>
                          <a:srgbClr val="7FA7E5"/>
                        </a:solidFill>
                        <a:effectLst/>
                      </a:endParaRPr>
                    </a:p>
                    <a:p>
                      <a:pPr algn="ctr" rtl="1">
                        <a:lnSpc>
                          <a:spcPct val="115000"/>
                        </a:lnSpc>
                        <a:spcAft>
                          <a:spcPts val="0"/>
                        </a:spcAft>
                      </a:pPr>
                      <a:r>
                        <a:rPr lang="ar-SA" sz="2800" dirty="0">
                          <a:solidFill>
                            <a:srgbClr val="7FA7E5"/>
                          </a:solidFill>
                          <a:effectLst/>
                        </a:rPr>
                        <a:t> (</a:t>
                      </a:r>
                      <a:r>
                        <a:rPr lang="en-US" sz="2800" dirty="0">
                          <a:solidFill>
                            <a:srgbClr val="7FA7E5"/>
                          </a:solidFill>
                          <a:effectLst/>
                        </a:rPr>
                        <a:t>1n </a:t>
                      </a:r>
                      <a:r>
                        <a:rPr lang="ar-SA" sz="2800" dirty="0">
                          <a:solidFill>
                            <a:srgbClr val="7FA7E5"/>
                          </a:solidFill>
                          <a:effectLst/>
                        </a:rPr>
                        <a:t>)</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03608">
                <a:tc>
                  <a:txBody>
                    <a:bodyPr/>
                    <a:lstStyle/>
                    <a:p>
                      <a:pPr algn="ctr" rtl="1">
                        <a:lnSpc>
                          <a:spcPct val="115000"/>
                        </a:lnSpc>
                        <a:spcAft>
                          <a:spcPts val="0"/>
                        </a:spcAft>
                      </a:pPr>
                      <a:r>
                        <a:rPr lang="ar-SA" sz="2800" dirty="0">
                          <a:solidFill>
                            <a:srgbClr val="7FA7E5"/>
                          </a:solidFill>
                          <a:effectLst/>
                        </a:rPr>
                        <a:t>ذكر </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3608">
                <a:tc>
                  <a:txBody>
                    <a:bodyPr/>
                    <a:lstStyle/>
                    <a:p>
                      <a:pPr algn="ctr" rtl="1">
                        <a:lnSpc>
                          <a:spcPct val="115000"/>
                        </a:lnSpc>
                        <a:spcAft>
                          <a:spcPts val="0"/>
                        </a:spcAft>
                      </a:pPr>
                      <a:r>
                        <a:rPr lang="ar-SA" sz="2800" dirty="0">
                          <a:solidFill>
                            <a:srgbClr val="7FA7E5"/>
                          </a:solidFill>
                          <a:effectLst/>
                        </a:rPr>
                        <a:t>مشيج ذكري</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03608">
                <a:tc>
                  <a:txBody>
                    <a:bodyPr/>
                    <a:lstStyle/>
                    <a:p>
                      <a:pPr algn="ctr" rtl="1">
                        <a:lnSpc>
                          <a:spcPct val="115000"/>
                        </a:lnSpc>
                        <a:spcAft>
                          <a:spcPts val="0"/>
                        </a:spcAft>
                      </a:pPr>
                      <a:r>
                        <a:rPr lang="ar-SA" sz="2800" dirty="0">
                          <a:solidFill>
                            <a:srgbClr val="7FA7E5"/>
                          </a:solidFill>
                          <a:effectLst/>
                        </a:rPr>
                        <a:t>أنثى</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03608">
                <a:tc>
                  <a:txBody>
                    <a:bodyPr/>
                    <a:lstStyle/>
                    <a:p>
                      <a:pPr algn="ctr" rtl="1">
                        <a:lnSpc>
                          <a:spcPct val="115000"/>
                        </a:lnSpc>
                        <a:spcAft>
                          <a:spcPts val="0"/>
                        </a:spcAft>
                      </a:pPr>
                      <a:r>
                        <a:rPr lang="ar-SA" sz="2800" dirty="0">
                          <a:solidFill>
                            <a:srgbClr val="7FA7E5"/>
                          </a:solidFill>
                          <a:effectLst/>
                        </a:rPr>
                        <a:t>مشيج أنثوي</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03608">
                <a:tc>
                  <a:txBody>
                    <a:bodyPr/>
                    <a:lstStyle/>
                    <a:p>
                      <a:pPr algn="ctr" rtl="1">
                        <a:lnSpc>
                          <a:spcPct val="115000"/>
                        </a:lnSpc>
                        <a:spcAft>
                          <a:spcPts val="0"/>
                        </a:spcAft>
                      </a:pPr>
                      <a:r>
                        <a:rPr lang="ar-SA" sz="2800" dirty="0">
                          <a:solidFill>
                            <a:srgbClr val="7FA7E5"/>
                          </a:solidFill>
                          <a:effectLst/>
                        </a:rPr>
                        <a:t>لاقحة </a:t>
                      </a:r>
                      <a:endParaRPr lang="en-US" sz="2800" dirty="0">
                        <a:solidFill>
                          <a:srgbClr val="7FA7E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مستطيل 3"/>
          <p:cNvSpPr/>
          <p:nvPr/>
        </p:nvSpPr>
        <p:spPr>
          <a:xfrm>
            <a:off x="6207290" y="1121436"/>
            <a:ext cx="2756828" cy="92333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8"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A"/>
          </a:p>
        </p:txBody>
      </p:sp>
      <p:sp>
        <p:nvSpPr>
          <p:cNvPr id="10" name="Rectangle 8"/>
          <p:cNvSpPr>
            <a:spLocks noChangeArrowheads="1"/>
          </p:cNvSpPr>
          <p:nvPr/>
        </p:nvSpPr>
        <p:spPr bwMode="auto">
          <a:xfrm>
            <a:off x="239842" y="250709"/>
            <a:ext cx="11365053" cy="1077218"/>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SA"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**أنظر للشكل ( 2 - 4 ) ص ( 107 ) في كتابكـِ المقرر ثم حاولي </a:t>
            </a:r>
            <a:r>
              <a:rPr lang="ar-SA" altLang="ar-SA" sz="3200" dirty="0">
                <a:latin typeface="Calibri" panose="020F0502020204030204" pitchFamily="34" charset="0"/>
                <a:ea typeface="Calibri" panose="020F0502020204030204" pitchFamily="34" charset="0"/>
                <a:cs typeface="Arial" panose="020B0604020202020204" pitchFamily="34" charset="0"/>
              </a:rPr>
              <a:t>إ</a:t>
            </a:r>
            <a:r>
              <a:rPr kumimoji="0" lang="ar-SA" altLang="ar-SA"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كمال الجدول التالي بوضع علامة  </a:t>
            </a:r>
            <a:r>
              <a:rPr kumimoji="0" lang="ar-SA" altLang="ar-SA" sz="3200" b="0" i="0" u="none" strike="noStrike" cap="none" normalizeH="0" baseline="0" dirty="0">
                <a:ln>
                  <a:noFill/>
                </a:ln>
                <a:solidFill>
                  <a:schemeClr val="tx1"/>
                </a:solidFill>
                <a:effectLst/>
                <a:latin typeface="Agency FB" panose="020B0503020202020204" pitchFamily="34" charset="0"/>
                <a:ea typeface="Calibri" panose="020F0502020204030204" pitchFamily="34" charset="0"/>
                <a:cs typeface="Arial" panose="020B0604020202020204" pitchFamily="34" charset="0"/>
              </a:rPr>
              <a:t>√</a:t>
            </a:r>
            <a:r>
              <a:rPr kumimoji="0" lang="ar-SA" altLang="ar-SA"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في الخانة الصحيحة  </a:t>
            </a:r>
            <a:endParaRPr kumimoji="0" lang="ar-SA" altLang="ar-S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2977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6023" y="273280"/>
            <a:ext cx="12240000" cy="584775"/>
          </a:xfrm>
          <a:prstGeom prst="rect">
            <a:avLst/>
          </a:prstGeom>
          <a:noFill/>
          <a:ln w="38100">
            <a:solidFill>
              <a:srgbClr val="FF0000"/>
            </a:solidFill>
          </a:ln>
        </p:spPr>
        <p:txBody>
          <a:bodyPr wrap="square" lIns="91440" tIns="45720" rIns="91440" bIns="45720">
            <a:spAutoFit/>
          </a:bodyPr>
          <a:lstStyle/>
          <a:p>
            <a:pPr algn="ctr"/>
            <a:r>
              <a:rPr lang="ar-SA" sz="3200" b="1" cap="none" spc="0" dirty="0">
                <a:ln w="0"/>
                <a:solidFill>
                  <a:schemeClr val="tx1"/>
                </a:solidFill>
                <a:effectLst>
                  <a:outerShdw blurRad="38100" dist="19050" dir="2700000" algn="tl" rotWithShape="0">
                    <a:schemeClr val="dk1">
                      <a:alpha val="40000"/>
                    </a:schemeClr>
                  </a:outerShdw>
                </a:effectLst>
              </a:rPr>
              <a:t>اربطي المصطلح المناسب </a:t>
            </a:r>
            <a:r>
              <a:rPr lang="ar-SA" sz="3200" b="1" dirty="0">
                <a:ln w="0"/>
                <a:effectLst>
                  <a:outerShdw blurRad="38100" dist="19050" dir="2700000" algn="tl" rotWithShape="0">
                    <a:schemeClr val="dk1">
                      <a:alpha val="40000"/>
                    </a:schemeClr>
                  </a:outerShdw>
                </a:effectLst>
              </a:rPr>
              <a:t>ب</a:t>
            </a:r>
            <a:r>
              <a:rPr lang="ar-SA" sz="3200" b="1" cap="none" spc="0" dirty="0">
                <a:ln w="0"/>
                <a:solidFill>
                  <a:schemeClr val="tx1"/>
                </a:solidFill>
                <a:effectLst>
                  <a:outerShdw blurRad="38100" dist="19050" dir="2700000" algn="tl" rotWithShape="0">
                    <a:schemeClr val="dk1">
                      <a:alpha val="40000"/>
                    </a:schemeClr>
                  </a:outerShdw>
                </a:effectLst>
              </a:rPr>
              <a:t>العبارة المناسبة وذلك بوضع الرقم المناسب أمام العبارة المناسبة </a:t>
            </a:r>
          </a:p>
        </p:txBody>
      </p:sp>
      <p:graphicFrame>
        <p:nvGraphicFramePr>
          <p:cNvPr id="5" name="جدول 4"/>
          <p:cNvGraphicFramePr>
            <a:graphicFrameLocks noGrp="1"/>
          </p:cNvGraphicFramePr>
          <p:nvPr>
            <p:extLst>
              <p:ext uri="{D42A27DB-BD31-4B8C-83A1-F6EECF244321}">
                <p14:modId xmlns:p14="http://schemas.microsoft.com/office/powerpoint/2010/main" val="845241148"/>
              </p:ext>
            </p:extLst>
          </p:nvPr>
        </p:nvGraphicFramePr>
        <p:xfrm>
          <a:off x="373849" y="1195756"/>
          <a:ext cx="11324490" cy="5474651"/>
        </p:xfrm>
        <a:graphic>
          <a:graphicData uri="http://schemas.openxmlformats.org/drawingml/2006/table">
            <a:tbl>
              <a:tblPr rtl="1" firstRow="1" bandRow="1">
                <a:tableStyleId>{5C22544A-7EE6-4342-B048-85BDC9FD1C3A}</a:tableStyleId>
              </a:tblPr>
              <a:tblGrid>
                <a:gridCol w="816181">
                  <a:extLst>
                    <a:ext uri="{9D8B030D-6E8A-4147-A177-3AD203B41FA5}">
                      <a16:colId xmlns:a16="http://schemas.microsoft.com/office/drawing/2014/main" val="20000"/>
                    </a:ext>
                  </a:extLst>
                </a:gridCol>
                <a:gridCol w="7605185">
                  <a:extLst>
                    <a:ext uri="{9D8B030D-6E8A-4147-A177-3AD203B41FA5}">
                      <a16:colId xmlns:a16="http://schemas.microsoft.com/office/drawing/2014/main" val="20001"/>
                    </a:ext>
                  </a:extLst>
                </a:gridCol>
                <a:gridCol w="2903124">
                  <a:extLst>
                    <a:ext uri="{9D8B030D-6E8A-4147-A177-3AD203B41FA5}">
                      <a16:colId xmlns:a16="http://schemas.microsoft.com/office/drawing/2014/main" val="20002"/>
                    </a:ext>
                  </a:extLst>
                </a:gridCol>
              </a:tblGrid>
              <a:tr h="536891">
                <a:tc>
                  <a:txBody>
                    <a:bodyPr/>
                    <a:lstStyle/>
                    <a:p>
                      <a:pPr algn="ctr" rtl="1"/>
                      <a:r>
                        <a:rPr lang="ar-SA" sz="2800" dirty="0">
                          <a:solidFill>
                            <a:srgbClr val="FF0000"/>
                          </a:solidFill>
                        </a:rPr>
                        <a:t>الرقم </a:t>
                      </a: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rtl="1"/>
                      <a:r>
                        <a:rPr lang="ar-SA" sz="2800" dirty="0">
                          <a:solidFill>
                            <a:srgbClr val="FF0000"/>
                          </a:solidFill>
                        </a:rPr>
                        <a:t>العبارة</a:t>
                      </a:r>
                      <a:r>
                        <a:rPr lang="ar-SA" sz="2800" baseline="0" dirty="0">
                          <a:solidFill>
                            <a:srgbClr val="FF0000"/>
                          </a:solidFill>
                        </a:rPr>
                        <a:t> </a:t>
                      </a:r>
                      <a:endParaRPr lang="ar-SA" sz="2800" dirty="0">
                        <a:solidFill>
                          <a:srgbClr val="FF0000"/>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rtl="1"/>
                      <a:r>
                        <a:rPr lang="ar-SA" sz="2800" dirty="0">
                          <a:solidFill>
                            <a:srgbClr val="FF0000"/>
                          </a:solidFill>
                        </a:rPr>
                        <a:t>المصطلح </a:t>
                      </a: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pPr rtl="1"/>
                      <a:endParaRPr lang="ar-SA" sz="48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rtl="1"/>
                      <a:r>
                        <a:rPr lang="ar-SA" sz="2400" b="1" kern="1200" dirty="0">
                          <a:solidFill>
                            <a:schemeClr val="dk1"/>
                          </a:solidFill>
                          <a:effectLst/>
                          <a:latin typeface="+mn-lt"/>
                          <a:ea typeface="+mn-ea"/>
                          <a:cs typeface="+mn-cs"/>
                        </a:rPr>
                        <a:t>وحدة بناء و وظيفة للكروموسومات تحدد خصائص الخلية ووظائفها و تتحكم في نقل الصفات الوراثية من جيل إلى آخر </a:t>
                      </a:r>
                      <a:endParaRPr lang="ar-SA" sz="4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tc>
                  <a:txBody>
                    <a:bodyPr/>
                    <a:lstStyle/>
                    <a:p>
                      <a:pPr rtl="1"/>
                      <a:r>
                        <a:rPr lang="ar-SA" sz="2400" b="1" kern="1200" dirty="0">
                          <a:solidFill>
                            <a:schemeClr val="dk1"/>
                          </a:solidFill>
                          <a:effectLst/>
                          <a:latin typeface="+mn-lt"/>
                          <a:ea typeface="+mn-ea"/>
                          <a:cs typeface="+mn-cs"/>
                        </a:rPr>
                        <a:t>1 - خلية ثنائية المجموعة </a:t>
                      </a:r>
                    </a:p>
                    <a:p>
                      <a:pPr rtl="1"/>
                      <a:r>
                        <a:rPr lang="ar-SA" sz="2400" b="1" kern="1200" dirty="0" err="1">
                          <a:solidFill>
                            <a:schemeClr val="dk1"/>
                          </a:solidFill>
                          <a:effectLst/>
                          <a:latin typeface="+mn-lt"/>
                          <a:ea typeface="+mn-ea"/>
                          <a:cs typeface="+mn-cs"/>
                        </a:rPr>
                        <a:t>الكروموسومية</a:t>
                      </a:r>
                      <a:r>
                        <a:rPr lang="ar-SA" sz="2400" b="1" kern="1200" dirty="0">
                          <a:solidFill>
                            <a:schemeClr val="dk1"/>
                          </a:solidFill>
                          <a:effectLst/>
                          <a:latin typeface="+mn-lt"/>
                          <a:ea typeface="+mn-ea"/>
                          <a:cs typeface="+mn-cs"/>
                        </a:rPr>
                        <a:t> </a:t>
                      </a:r>
                      <a:endParaRPr lang="ar-SA" sz="2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rtl="1"/>
                      <a:endParaRPr lang="ar-SA" sz="48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rtl="1"/>
                      <a:r>
                        <a:rPr lang="ar-SA" sz="2400" b="1" kern="1200" dirty="0">
                          <a:solidFill>
                            <a:schemeClr val="dk1"/>
                          </a:solidFill>
                          <a:effectLst/>
                          <a:latin typeface="+mn-lt"/>
                          <a:ea typeface="+mn-ea"/>
                          <a:cs typeface="+mn-cs"/>
                        </a:rPr>
                        <a:t>هي  كروموسومات في خلايا الجسم لها نفس الطول و موقع </a:t>
                      </a:r>
                      <a:r>
                        <a:rPr lang="ar-SA" sz="2400" b="1" kern="1200" dirty="0" err="1">
                          <a:solidFill>
                            <a:schemeClr val="dk1"/>
                          </a:solidFill>
                          <a:effectLst/>
                          <a:latin typeface="+mn-lt"/>
                          <a:ea typeface="+mn-ea"/>
                          <a:cs typeface="+mn-cs"/>
                        </a:rPr>
                        <a:t>السنترومير</a:t>
                      </a:r>
                      <a:r>
                        <a:rPr lang="ar-SA" sz="2400" b="1" kern="1200" dirty="0">
                          <a:solidFill>
                            <a:schemeClr val="dk1"/>
                          </a:solidFill>
                          <a:effectLst/>
                          <a:latin typeface="+mn-lt"/>
                          <a:ea typeface="+mn-ea"/>
                          <a:cs typeface="+mn-cs"/>
                        </a:rPr>
                        <a:t> وتحمل الجينات التي تتحكم في الصفات الوراثية نفسها </a:t>
                      </a:r>
                      <a:endParaRPr lang="ar-SA" sz="4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tc>
                  <a:txBody>
                    <a:bodyPr/>
                    <a:lstStyle/>
                    <a:p>
                      <a:pPr rtl="1"/>
                      <a:r>
                        <a:rPr lang="ar-SA" sz="2400" b="1" kern="1200" dirty="0">
                          <a:solidFill>
                            <a:schemeClr val="dk1"/>
                          </a:solidFill>
                          <a:effectLst/>
                          <a:latin typeface="+mn-lt"/>
                          <a:ea typeface="+mn-ea"/>
                          <a:cs typeface="+mn-cs"/>
                        </a:rPr>
                        <a:t>2 - خلية </a:t>
                      </a:r>
                      <a:r>
                        <a:rPr lang="ar-SA" sz="2400" b="1" kern="1200" dirty="0" err="1">
                          <a:solidFill>
                            <a:schemeClr val="dk1"/>
                          </a:solidFill>
                          <a:effectLst/>
                          <a:latin typeface="+mn-lt"/>
                          <a:ea typeface="+mn-ea"/>
                          <a:cs typeface="+mn-cs"/>
                        </a:rPr>
                        <a:t>آحادية</a:t>
                      </a:r>
                      <a:r>
                        <a:rPr lang="ar-SA" sz="2400" b="1" kern="1200" dirty="0">
                          <a:solidFill>
                            <a:schemeClr val="dk1"/>
                          </a:solidFill>
                          <a:effectLst/>
                          <a:latin typeface="+mn-lt"/>
                          <a:ea typeface="+mn-ea"/>
                          <a:cs typeface="+mn-cs"/>
                        </a:rPr>
                        <a:t> المجموعة </a:t>
                      </a:r>
                    </a:p>
                    <a:p>
                      <a:pPr rtl="1"/>
                      <a:r>
                        <a:rPr lang="ar-SA" sz="2400" b="1" kern="1200" dirty="0" err="1">
                          <a:solidFill>
                            <a:schemeClr val="dk1"/>
                          </a:solidFill>
                          <a:effectLst/>
                          <a:latin typeface="+mn-lt"/>
                          <a:ea typeface="+mn-ea"/>
                          <a:cs typeface="+mn-cs"/>
                        </a:rPr>
                        <a:t>الكروموسومية</a:t>
                      </a:r>
                      <a:r>
                        <a:rPr lang="ar-SA" sz="2400" b="1" kern="1200" dirty="0">
                          <a:solidFill>
                            <a:schemeClr val="dk1"/>
                          </a:solidFill>
                          <a:effectLst/>
                          <a:latin typeface="+mn-lt"/>
                          <a:ea typeface="+mn-ea"/>
                          <a:cs typeface="+mn-cs"/>
                        </a:rPr>
                        <a:t> </a:t>
                      </a:r>
                      <a:endParaRPr lang="ar-SA" sz="2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26010">
                <a:tc>
                  <a:txBody>
                    <a:bodyPr/>
                    <a:lstStyle/>
                    <a:p>
                      <a:pPr rtl="1"/>
                      <a:endParaRPr lang="ar-SA" sz="48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rtl="1"/>
                      <a:r>
                        <a:rPr lang="ar-SA" sz="2400" b="1" kern="1200" dirty="0">
                          <a:solidFill>
                            <a:schemeClr val="dk1"/>
                          </a:solidFill>
                          <a:effectLst/>
                          <a:latin typeface="+mn-lt"/>
                          <a:ea typeface="+mn-ea"/>
                          <a:cs typeface="+mn-cs"/>
                        </a:rPr>
                        <a:t>خلايا جنسية تحمل نصف العدد من الكروموسومات </a:t>
                      </a:r>
                      <a:endParaRPr lang="ar-SA" sz="4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tc>
                  <a:txBody>
                    <a:bodyPr/>
                    <a:lstStyle/>
                    <a:p>
                      <a:pPr rtl="1"/>
                      <a:r>
                        <a:rPr lang="ar-SA" sz="2400" b="1" kern="1200" dirty="0">
                          <a:solidFill>
                            <a:schemeClr val="dk1"/>
                          </a:solidFill>
                          <a:effectLst/>
                          <a:latin typeface="+mn-lt"/>
                          <a:ea typeface="+mn-ea"/>
                          <a:cs typeface="+mn-cs"/>
                        </a:rPr>
                        <a:t>3 - الجين</a:t>
                      </a:r>
                      <a:endParaRPr lang="ar-SA" sz="2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rtl="1"/>
                      <a:endParaRPr lang="ar-SA" sz="48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rtl="1"/>
                      <a:r>
                        <a:rPr lang="ar-SA" sz="2400" b="1" kern="1200" dirty="0">
                          <a:solidFill>
                            <a:schemeClr val="dk1"/>
                          </a:solidFill>
                          <a:effectLst/>
                          <a:latin typeface="+mn-lt"/>
                          <a:ea typeface="+mn-ea"/>
                          <a:cs typeface="+mn-cs"/>
                        </a:rPr>
                        <a:t>العملية التي يتحد فيها مشيج أحادي المجموعة </a:t>
                      </a:r>
                      <a:r>
                        <a:rPr lang="ar-SA" sz="2400" b="1" kern="1200" dirty="0" err="1">
                          <a:solidFill>
                            <a:schemeClr val="dk1"/>
                          </a:solidFill>
                          <a:effectLst/>
                          <a:latin typeface="+mn-lt"/>
                          <a:ea typeface="+mn-ea"/>
                          <a:cs typeface="+mn-cs"/>
                        </a:rPr>
                        <a:t>الكروموسومية</a:t>
                      </a:r>
                      <a:r>
                        <a:rPr lang="ar-SA" sz="2400" b="1" kern="1200" dirty="0">
                          <a:solidFill>
                            <a:schemeClr val="dk1"/>
                          </a:solidFill>
                          <a:effectLst/>
                          <a:latin typeface="+mn-lt"/>
                          <a:ea typeface="+mn-ea"/>
                          <a:cs typeface="+mn-cs"/>
                        </a:rPr>
                        <a:t> بمشيج أحادي أخر </a:t>
                      </a:r>
                      <a:endParaRPr lang="ar-SA" sz="4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tc>
                  <a:txBody>
                    <a:bodyPr/>
                    <a:lstStyle/>
                    <a:p>
                      <a:pPr rtl="1"/>
                      <a:r>
                        <a:rPr lang="ar-SA" sz="2400" b="1" kern="1200" dirty="0">
                          <a:solidFill>
                            <a:schemeClr val="dk1"/>
                          </a:solidFill>
                          <a:effectLst/>
                          <a:latin typeface="+mn-lt"/>
                          <a:ea typeface="+mn-ea"/>
                          <a:cs typeface="+mn-cs"/>
                        </a:rPr>
                        <a:t>4 - </a:t>
                      </a:r>
                      <a:r>
                        <a:rPr lang="ar-SA" sz="2400" b="1" kern="1200" dirty="0" err="1">
                          <a:solidFill>
                            <a:schemeClr val="dk1"/>
                          </a:solidFill>
                          <a:effectLst/>
                          <a:latin typeface="+mn-lt"/>
                          <a:ea typeface="+mn-ea"/>
                          <a:cs typeface="+mn-cs"/>
                        </a:rPr>
                        <a:t>الكرومسومات</a:t>
                      </a:r>
                      <a:r>
                        <a:rPr lang="ar-SA" sz="2400" b="1" kern="1200" dirty="0">
                          <a:solidFill>
                            <a:schemeClr val="dk1"/>
                          </a:solidFill>
                          <a:effectLst/>
                          <a:latin typeface="+mn-lt"/>
                          <a:ea typeface="+mn-ea"/>
                          <a:cs typeface="+mn-cs"/>
                        </a:rPr>
                        <a:t> المتماثلة </a:t>
                      </a:r>
                      <a:endParaRPr lang="ar-SA" sz="2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15105">
                <a:tc>
                  <a:txBody>
                    <a:bodyPr/>
                    <a:lstStyle/>
                    <a:p>
                      <a:pPr rtl="1"/>
                      <a:endParaRPr lang="ar-SA" sz="48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rtl="1"/>
                      <a:r>
                        <a:rPr lang="ar-SA" sz="2400" b="1" kern="1200" dirty="0">
                          <a:solidFill>
                            <a:schemeClr val="dk1"/>
                          </a:solidFill>
                          <a:effectLst/>
                          <a:latin typeface="+mn-lt"/>
                          <a:ea typeface="+mn-ea"/>
                          <a:cs typeface="+mn-cs"/>
                        </a:rPr>
                        <a:t>الخلية التي تحوي العدد (</a:t>
                      </a:r>
                      <a:r>
                        <a:rPr lang="en-US" sz="2400" b="1" kern="1200" dirty="0">
                          <a:solidFill>
                            <a:schemeClr val="dk1"/>
                          </a:solidFill>
                          <a:effectLst/>
                          <a:latin typeface="+mn-lt"/>
                          <a:ea typeface="+mn-ea"/>
                          <a:cs typeface="+mn-cs"/>
                        </a:rPr>
                        <a:t>2n </a:t>
                      </a:r>
                      <a:r>
                        <a:rPr lang="ar-SA" sz="2400" b="1" kern="1200" dirty="0">
                          <a:solidFill>
                            <a:schemeClr val="dk1"/>
                          </a:solidFill>
                          <a:effectLst/>
                          <a:latin typeface="+mn-lt"/>
                          <a:ea typeface="+mn-ea"/>
                          <a:cs typeface="+mn-cs"/>
                        </a:rPr>
                        <a:t>)من الكروموسومات </a:t>
                      </a:r>
                      <a:endParaRPr lang="ar-SA" sz="4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tc>
                  <a:txBody>
                    <a:bodyPr/>
                    <a:lstStyle/>
                    <a:p>
                      <a:pPr rtl="1"/>
                      <a:r>
                        <a:rPr lang="ar-SA" sz="2400" b="1" kern="1200" dirty="0">
                          <a:solidFill>
                            <a:schemeClr val="dk1"/>
                          </a:solidFill>
                          <a:effectLst/>
                          <a:latin typeface="+mn-lt"/>
                          <a:ea typeface="+mn-ea"/>
                          <a:cs typeface="+mn-cs"/>
                        </a:rPr>
                        <a:t>5 - الإخصاب </a:t>
                      </a:r>
                      <a:endParaRPr lang="ar-SA" sz="2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92000">
                <a:tc>
                  <a:txBody>
                    <a:bodyPr/>
                    <a:lstStyle/>
                    <a:p>
                      <a:pPr rtl="1"/>
                      <a:endParaRPr lang="ar-SA" sz="48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rtl="1"/>
                      <a:r>
                        <a:rPr lang="ar-SA" sz="2400" b="1" kern="1200" dirty="0">
                          <a:solidFill>
                            <a:schemeClr val="dk1"/>
                          </a:solidFill>
                          <a:effectLst/>
                          <a:latin typeface="+mn-lt"/>
                          <a:ea typeface="+mn-ea"/>
                          <a:cs typeface="+mn-cs"/>
                        </a:rPr>
                        <a:t>الخلية التي تحوي العدد (</a:t>
                      </a:r>
                      <a:r>
                        <a:rPr lang="en-US" sz="2400" b="1" kern="1200" dirty="0">
                          <a:solidFill>
                            <a:schemeClr val="dk1"/>
                          </a:solidFill>
                          <a:effectLst/>
                          <a:latin typeface="+mn-lt"/>
                          <a:ea typeface="+mn-ea"/>
                          <a:cs typeface="+mn-cs"/>
                        </a:rPr>
                        <a:t>1n </a:t>
                      </a:r>
                      <a:r>
                        <a:rPr lang="ar-SA" sz="2400" b="1" kern="1200" dirty="0">
                          <a:solidFill>
                            <a:schemeClr val="dk1"/>
                          </a:solidFill>
                          <a:effectLst/>
                          <a:latin typeface="+mn-lt"/>
                          <a:ea typeface="+mn-ea"/>
                          <a:cs typeface="+mn-cs"/>
                        </a:rPr>
                        <a:t>)من الكروموسومات </a:t>
                      </a:r>
                      <a:endParaRPr lang="ar-SA" sz="4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tc>
                  <a:txBody>
                    <a:bodyPr/>
                    <a:lstStyle/>
                    <a:p>
                      <a:pPr rtl="1"/>
                      <a:r>
                        <a:rPr lang="ar-SA" sz="2400" b="1" kern="1200" dirty="0">
                          <a:solidFill>
                            <a:schemeClr val="dk1"/>
                          </a:solidFill>
                          <a:effectLst/>
                          <a:latin typeface="+mn-lt"/>
                          <a:ea typeface="+mn-ea"/>
                          <a:cs typeface="+mn-cs"/>
                        </a:rPr>
                        <a:t>6 - المشيج</a:t>
                      </a:r>
                      <a:endParaRPr lang="ar-SA" sz="2400" b="1" dirty="0">
                        <a:solidFill>
                          <a:schemeClr val="tx1"/>
                        </a:solidFill>
                      </a:endParaRPr>
                    </a:p>
                  </a:txBody>
                  <a:tcPr>
                    <a:lnL w="381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867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634634" y="404016"/>
            <a:ext cx="8799226" cy="830997"/>
          </a:xfrm>
          <a:prstGeom prst="rect">
            <a:avLst/>
          </a:prstGeom>
          <a:noFill/>
          <a:ln w="38100">
            <a:solidFill>
              <a:schemeClr val="accent2">
                <a:lumMod val="75000"/>
              </a:schemeClr>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ما الرابط العجيب بين الصور الأربعة التالية </a:t>
            </a:r>
          </a:p>
        </p:txBody>
      </p:sp>
      <p:sp>
        <p:nvSpPr>
          <p:cNvPr id="5" name="مربع نص 4"/>
          <p:cNvSpPr txBox="1"/>
          <p:nvPr/>
        </p:nvSpPr>
        <p:spPr>
          <a:xfrm>
            <a:off x="9683645" y="1663907"/>
            <a:ext cx="2160000" cy="21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00B050"/>
            </a:solidFill>
          </a:ln>
        </p:spPr>
        <p:txBody>
          <a:bodyPr wrap="square" rtlCol="1">
            <a:spAutoFit/>
          </a:bodyPr>
          <a:lstStyle/>
          <a:p>
            <a:endParaRPr lang="ar-SA" dirty="0"/>
          </a:p>
        </p:txBody>
      </p:sp>
      <p:sp>
        <p:nvSpPr>
          <p:cNvPr id="6" name="مربع نص 5"/>
          <p:cNvSpPr txBox="1"/>
          <p:nvPr/>
        </p:nvSpPr>
        <p:spPr>
          <a:xfrm>
            <a:off x="6605664" y="1648916"/>
            <a:ext cx="2160000" cy="2160000"/>
          </a:xfrm>
          <a:prstGeom prst="rect">
            <a:avLst/>
          </a:prstGeom>
          <a:blipFill dpi="0" rotWithShape="1">
            <a:blip r:embed="rId3">
              <a:extLst>
                <a:ext uri="{28A0092B-C50C-407E-A947-70E740481C1C}">
                  <a14:useLocalDpi xmlns:a14="http://schemas.microsoft.com/office/drawing/2010/main" val="0"/>
                </a:ext>
              </a:extLst>
            </a:blip>
            <a:srcRect/>
            <a:stretch>
              <a:fillRect l="-87718"/>
            </a:stretch>
          </a:blipFill>
          <a:ln w="38100">
            <a:solidFill>
              <a:srgbClr val="00B050"/>
            </a:solidFill>
          </a:ln>
        </p:spPr>
        <p:txBody>
          <a:bodyPr wrap="square" rtlCol="1">
            <a:spAutoFit/>
          </a:bodyPr>
          <a:lstStyle/>
          <a:p>
            <a:endParaRPr lang="ar-SA" dirty="0"/>
          </a:p>
        </p:txBody>
      </p:sp>
      <p:sp>
        <p:nvSpPr>
          <p:cNvPr id="7" name="مربع نص 6"/>
          <p:cNvSpPr txBox="1"/>
          <p:nvPr/>
        </p:nvSpPr>
        <p:spPr>
          <a:xfrm>
            <a:off x="3527683" y="1663907"/>
            <a:ext cx="2160000" cy="2160000"/>
          </a:xfrm>
          <a:prstGeom prst="rect">
            <a:avLst/>
          </a:prstGeom>
          <a:blipFill dpi="0" rotWithShape="1">
            <a:blip r:embed="rId3">
              <a:extLst>
                <a:ext uri="{28A0092B-C50C-407E-A947-70E740481C1C}">
                  <a14:useLocalDpi xmlns:a14="http://schemas.microsoft.com/office/drawing/2010/main" val="0"/>
                </a:ext>
              </a:extLst>
            </a:blip>
            <a:srcRect/>
            <a:stretch>
              <a:fillRect l="-1" r="-173596"/>
            </a:stretch>
          </a:blipFill>
          <a:ln w="38100">
            <a:solidFill>
              <a:srgbClr val="00B050"/>
            </a:solidFill>
          </a:ln>
        </p:spPr>
        <p:txBody>
          <a:bodyPr wrap="square" rtlCol="1">
            <a:spAutoFit/>
          </a:bodyPr>
          <a:lstStyle/>
          <a:p>
            <a:endParaRPr lang="ar-SA" dirty="0"/>
          </a:p>
        </p:txBody>
      </p:sp>
      <p:sp>
        <p:nvSpPr>
          <p:cNvPr id="8" name="مربع نص 7"/>
          <p:cNvSpPr txBox="1"/>
          <p:nvPr/>
        </p:nvSpPr>
        <p:spPr>
          <a:xfrm>
            <a:off x="449702" y="1663907"/>
            <a:ext cx="2160000" cy="21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B050"/>
            </a:solidFill>
          </a:ln>
        </p:spPr>
        <p:txBody>
          <a:bodyPr wrap="square" rtlCol="1">
            <a:spAutoFit/>
          </a:bodyPr>
          <a:lstStyle/>
          <a:p>
            <a:endParaRPr lang="ar-SA" dirty="0"/>
          </a:p>
        </p:txBody>
      </p:sp>
      <p:sp>
        <p:nvSpPr>
          <p:cNvPr id="9" name="مستطيل 8"/>
          <p:cNvSpPr/>
          <p:nvPr/>
        </p:nvSpPr>
        <p:spPr>
          <a:xfrm>
            <a:off x="9590087" y="4046626"/>
            <a:ext cx="2347116" cy="584775"/>
          </a:xfrm>
          <a:prstGeom prst="rect">
            <a:avLst/>
          </a:prstGeom>
          <a:noFill/>
          <a:ln w="38100">
            <a:solidFill>
              <a:schemeClr val="tx1"/>
            </a:solidFill>
          </a:ln>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rPr>
              <a:t>بويضة في زهرة</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p:cNvSpPr/>
          <p:nvPr/>
        </p:nvSpPr>
        <p:spPr>
          <a:xfrm>
            <a:off x="828228" y="4046625"/>
            <a:ext cx="1402948" cy="584775"/>
          </a:xfrm>
          <a:prstGeom prst="rect">
            <a:avLst/>
          </a:prstGeom>
          <a:noFill/>
          <a:ln w="38100">
            <a:solidFill>
              <a:schemeClr val="tx1"/>
            </a:solidFill>
          </a:ln>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rPr>
              <a:t>حبة لقاح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p:cNvSpPr/>
          <p:nvPr/>
        </p:nvSpPr>
        <p:spPr>
          <a:xfrm>
            <a:off x="3708238" y="4046626"/>
            <a:ext cx="1798890" cy="584775"/>
          </a:xfrm>
          <a:prstGeom prst="rect">
            <a:avLst/>
          </a:prstGeom>
          <a:noFill/>
          <a:ln w="38100">
            <a:solidFill>
              <a:schemeClr val="tx1"/>
            </a:solidFill>
          </a:ln>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rPr>
              <a:t>حيوان منوي</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p:cNvSpPr/>
          <p:nvPr/>
        </p:nvSpPr>
        <p:spPr>
          <a:xfrm>
            <a:off x="6504892" y="4046626"/>
            <a:ext cx="2361544" cy="584775"/>
          </a:xfrm>
          <a:prstGeom prst="rect">
            <a:avLst/>
          </a:prstGeom>
          <a:noFill/>
          <a:ln w="38100">
            <a:solidFill>
              <a:schemeClr val="tx1"/>
            </a:solidFill>
          </a:ln>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rPr>
              <a:t>بويضة في انسان</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p:cNvSpPr/>
          <p:nvPr/>
        </p:nvSpPr>
        <p:spPr>
          <a:xfrm>
            <a:off x="265418" y="4869110"/>
            <a:ext cx="11671785" cy="769441"/>
          </a:xfrm>
          <a:prstGeom prst="rect">
            <a:avLst/>
          </a:prstGeom>
          <a:noFill/>
          <a:ln w="38100">
            <a:solidFill>
              <a:srgbClr val="00B050"/>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الرابط هو............................................................. </a:t>
            </a:r>
          </a:p>
        </p:txBody>
      </p:sp>
      <p:sp>
        <p:nvSpPr>
          <p:cNvPr id="14" name="مستطيل 13"/>
          <p:cNvSpPr/>
          <p:nvPr/>
        </p:nvSpPr>
        <p:spPr>
          <a:xfrm>
            <a:off x="214132" y="5866079"/>
            <a:ext cx="11774377" cy="769441"/>
          </a:xfrm>
          <a:prstGeom prst="rect">
            <a:avLst/>
          </a:prstGeom>
          <a:noFill/>
          <a:ln w="38100">
            <a:solidFill>
              <a:srgbClr val="00B050"/>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س/كيف تتكون هذه الخلايا .......................................... </a:t>
            </a:r>
          </a:p>
        </p:txBody>
      </p:sp>
    </p:spTree>
    <p:extLst>
      <p:ext uri="{BB962C8B-B14F-4D97-AF65-F5344CB8AC3E}">
        <p14:creationId xmlns:p14="http://schemas.microsoft.com/office/powerpoint/2010/main" val="225381451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078897" y="141923"/>
            <a:ext cx="9992384" cy="1446550"/>
          </a:xfrm>
          <a:prstGeom prst="rect">
            <a:avLst/>
          </a:prstGeom>
          <a:solidFill>
            <a:schemeClr val="bg1"/>
          </a:solidFill>
          <a:ln w="57150">
            <a:solidFill>
              <a:srgbClr val="FF0000"/>
            </a:solid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بالتعاون مع زميلاتكِ في المجموعة أكملي كتابة تعريف الانقسام المنصف من خلال الرسم الظاهر أمامكـِ</a:t>
            </a:r>
          </a:p>
        </p:txBody>
      </p:sp>
      <p:sp>
        <p:nvSpPr>
          <p:cNvPr id="3" name="مستطيل 2"/>
          <p:cNvSpPr/>
          <p:nvPr/>
        </p:nvSpPr>
        <p:spPr>
          <a:xfrm>
            <a:off x="181857" y="172700"/>
            <a:ext cx="1801504" cy="1384995"/>
          </a:xfrm>
          <a:prstGeom prst="rect">
            <a:avLst/>
          </a:prstGeom>
          <a:solidFill>
            <a:schemeClr val="bg1"/>
          </a:solidFill>
          <a:ln w="57150">
            <a:solidFill>
              <a:srgbClr val="FFFF00"/>
            </a:solidFill>
          </a:ln>
        </p:spPr>
        <p:txBody>
          <a:bodyPr wrap="square" lIns="91440" tIns="45720" rIns="91440" bIns="45720">
            <a:spAutoFit/>
          </a:bodyPr>
          <a:lstStyle/>
          <a:p>
            <a:pPr algn="ctr"/>
            <a:r>
              <a:rPr lang="ar-SA" sz="2800" b="1" cap="none" spc="0" dirty="0">
                <a:ln w="0"/>
                <a:solidFill>
                  <a:srgbClr val="FF0000"/>
                </a:solidFill>
                <a:effectLst>
                  <a:outerShdw blurRad="38100" dist="19050" dir="2700000" algn="tl" rotWithShape="0">
                    <a:schemeClr val="dk1">
                      <a:alpha val="40000"/>
                    </a:schemeClr>
                  </a:outerShdw>
                </a:effectLst>
              </a:rPr>
              <a:t>مهارة الوصف والاستنتاج </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9" y="1678676"/>
            <a:ext cx="11651146" cy="2483892"/>
          </a:xfrm>
          <a:prstGeom prst="rect">
            <a:avLst/>
          </a:prstGeom>
        </p:spPr>
      </p:pic>
      <p:sp>
        <p:nvSpPr>
          <p:cNvPr id="6" name="مستطيل 5"/>
          <p:cNvSpPr/>
          <p:nvPr/>
        </p:nvSpPr>
        <p:spPr>
          <a:xfrm>
            <a:off x="203901" y="4428888"/>
            <a:ext cx="11771844" cy="2308324"/>
          </a:xfrm>
          <a:prstGeom prst="rect">
            <a:avLst/>
          </a:prstGeom>
          <a:noFill/>
          <a:ln w="57150">
            <a:solidFill>
              <a:srgbClr val="FF0000"/>
            </a:solidFill>
          </a:ln>
        </p:spPr>
        <p:txBody>
          <a:bodyPr wrap="square" lIns="91440" tIns="45720" rIns="91440" bIns="45720">
            <a:spAutoFit/>
          </a:bodyPr>
          <a:lstStyle/>
          <a:p>
            <a:r>
              <a:rPr lang="ar-SA" sz="4800" b="1" cap="none" spc="0" dirty="0">
                <a:ln w="0"/>
                <a:solidFill>
                  <a:schemeClr val="accent1">
                    <a:lumMod val="75000"/>
                  </a:schemeClr>
                </a:solidFill>
                <a:effectLst>
                  <a:outerShdw blurRad="38100" dist="19050" dir="2700000" algn="tl" rotWithShape="0">
                    <a:schemeClr val="dk1">
                      <a:alpha val="40000"/>
                    </a:schemeClr>
                  </a:outerShdw>
                </a:effectLst>
              </a:rPr>
              <a:t>الانقسام المنصف هو انقسام الخلايا .................. إلى ........................ بكل خلية منها .......................</a:t>
            </a:r>
          </a:p>
          <a:p>
            <a:r>
              <a:rPr lang="ar-SA" sz="4800" b="1" cap="none" spc="0" dirty="0">
                <a:ln w="0"/>
                <a:solidFill>
                  <a:schemeClr val="accent1">
                    <a:lumMod val="75000"/>
                  </a:schemeClr>
                </a:solidFill>
                <a:effectLst>
                  <a:outerShdw blurRad="38100" dist="19050" dir="2700000" algn="tl" rotWithShape="0">
                    <a:schemeClr val="dk1">
                      <a:alpha val="40000"/>
                    </a:schemeClr>
                  </a:outerShdw>
                </a:effectLst>
              </a:rPr>
              <a:t>عدد الكروموسومات </a:t>
            </a:r>
          </a:p>
        </p:txBody>
      </p:sp>
    </p:spTree>
    <p:extLst>
      <p:ext uri="{BB962C8B-B14F-4D97-AF65-F5344CB8AC3E}">
        <p14:creationId xmlns:p14="http://schemas.microsoft.com/office/powerpoint/2010/main" val="1389268354"/>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571792" y="319670"/>
            <a:ext cx="10911963" cy="923330"/>
          </a:xfrm>
          <a:prstGeom prst="rect">
            <a:avLst/>
          </a:prstGeom>
          <a:solidFill>
            <a:schemeClr val="accent2">
              <a:lumMod val="60000"/>
              <a:lumOff val="40000"/>
            </a:schemeClr>
          </a:solidFill>
        </p:spPr>
        <p:txBody>
          <a:bodyPr wrap="non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rPr>
              <a:t>يحدث الانقسام المنصف في مرحلتين أساسيتين  </a:t>
            </a:r>
          </a:p>
        </p:txBody>
      </p:sp>
      <p:sp>
        <p:nvSpPr>
          <p:cNvPr id="5" name="مستطيل 4"/>
          <p:cNvSpPr/>
          <p:nvPr/>
        </p:nvSpPr>
        <p:spPr>
          <a:xfrm>
            <a:off x="6591054" y="1517346"/>
            <a:ext cx="4824000" cy="830997"/>
          </a:xfrm>
          <a:prstGeom prst="rect">
            <a:avLst/>
          </a:prstGeom>
          <a:solidFill>
            <a:schemeClr val="accent4">
              <a:lumMod val="40000"/>
              <a:lumOff val="60000"/>
            </a:schemeClr>
          </a:solid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الانقسام </a:t>
            </a:r>
            <a:r>
              <a:rPr lang="ar-SA" sz="4800" b="1" cap="none" spc="0" dirty="0">
                <a:ln w="0"/>
                <a:solidFill>
                  <a:srgbClr val="00B050"/>
                </a:solidFill>
                <a:effectLst>
                  <a:outerShdw blurRad="38100" dist="19050" dir="2700000" algn="tl" rotWithShape="0">
                    <a:schemeClr val="dk1">
                      <a:alpha val="40000"/>
                    </a:schemeClr>
                  </a:outerShdw>
                </a:effectLst>
              </a:rPr>
              <a:t>المنصف</a:t>
            </a:r>
            <a:r>
              <a:rPr lang="ar-SA" sz="4800" b="1" cap="none" spc="0" dirty="0">
                <a:ln w="0"/>
                <a:solidFill>
                  <a:schemeClr val="tx1"/>
                </a:solidFill>
                <a:effectLst>
                  <a:outerShdw blurRad="38100" dist="19050" dir="2700000" algn="tl" rotWithShape="0">
                    <a:schemeClr val="dk1">
                      <a:alpha val="40000"/>
                    </a:schemeClr>
                  </a:outerShdw>
                </a:effectLst>
              </a:rPr>
              <a:t> الأول </a:t>
            </a:r>
          </a:p>
        </p:txBody>
      </p:sp>
      <p:sp>
        <p:nvSpPr>
          <p:cNvPr id="7" name="مستطيل 6"/>
          <p:cNvSpPr/>
          <p:nvPr/>
        </p:nvSpPr>
        <p:spPr>
          <a:xfrm>
            <a:off x="6591054" y="2519105"/>
            <a:ext cx="4824000" cy="830997"/>
          </a:xfrm>
          <a:prstGeom prst="rect">
            <a:avLst/>
          </a:prstGeom>
          <a:solidFill>
            <a:schemeClr val="accent4">
              <a:lumMod val="40000"/>
              <a:lumOff val="60000"/>
            </a:schemeClr>
          </a:solidFill>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التمهيدي</a:t>
            </a:r>
            <a:r>
              <a:rPr lang="ar-SA" sz="4800" b="1" cap="none" spc="0" dirty="0">
                <a:ln w="0"/>
                <a:solidFill>
                  <a:schemeClr val="tx1"/>
                </a:solidFill>
                <a:effectLst>
                  <a:outerShdw blurRad="38100" dist="19050" dir="2700000" algn="tl" rotWithShape="0">
                    <a:schemeClr val="dk1">
                      <a:alpha val="40000"/>
                    </a:schemeClr>
                  </a:outerShdw>
                </a:effectLst>
              </a:rPr>
              <a:t> الأول </a:t>
            </a:r>
          </a:p>
        </p:txBody>
      </p:sp>
      <p:sp>
        <p:nvSpPr>
          <p:cNvPr id="8" name="مستطيل 7"/>
          <p:cNvSpPr/>
          <p:nvPr/>
        </p:nvSpPr>
        <p:spPr>
          <a:xfrm>
            <a:off x="6597954" y="3520864"/>
            <a:ext cx="4824000" cy="830997"/>
          </a:xfrm>
          <a:prstGeom prst="rect">
            <a:avLst/>
          </a:prstGeom>
          <a:solidFill>
            <a:schemeClr val="accent4">
              <a:lumMod val="40000"/>
              <a:lumOff val="60000"/>
            </a:schemeClr>
          </a:solid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الاستوائي</a:t>
            </a:r>
            <a:r>
              <a:rPr lang="ar-SA" sz="4800" b="1" cap="none" spc="0" dirty="0">
                <a:ln w="0"/>
                <a:solidFill>
                  <a:schemeClr val="tx1"/>
                </a:solidFill>
                <a:effectLst>
                  <a:outerShdw blurRad="38100" dist="19050" dir="2700000" algn="tl" rotWithShape="0">
                    <a:schemeClr val="dk1">
                      <a:alpha val="40000"/>
                    </a:schemeClr>
                  </a:outerShdw>
                </a:effectLst>
              </a:rPr>
              <a:t> الأول </a:t>
            </a:r>
          </a:p>
        </p:txBody>
      </p:sp>
      <p:sp>
        <p:nvSpPr>
          <p:cNvPr id="9" name="مستطيل 8"/>
          <p:cNvSpPr/>
          <p:nvPr/>
        </p:nvSpPr>
        <p:spPr>
          <a:xfrm>
            <a:off x="6659755" y="5524382"/>
            <a:ext cx="4824000" cy="830997"/>
          </a:xfrm>
          <a:prstGeom prst="rect">
            <a:avLst/>
          </a:prstGeom>
          <a:solidFill>
            <a:schemeClr val="accent4">
              <a:lumMod val="40000"/>
              <a:lumOff val="60000"/>
            </a:schemeClr>
          </a:solid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النهائي</a:t>
            </a:r>
            <a:r>
              <a:rPr lang="ar-SA" sz="4800" b="1" cap="none" spc="0" dirty="0">
                <a:ln w="0"/>
                <a:solidFill>
                  <a:schemeClr val="tx1"/>
                </a:solidFill>
                <a:effectLst>
                  <a:outerShdw blurRad="38100" dist="19050" dir="2700000" algn="tl" rotWithShape="0">
                    <a:schemeClr val="dk1">
                      <a:alpha val="40000"/>
                    </a:schemeClr>
                  </a:outerShdw>
                </a:effectLst>
              </a:rPr>
              <a:t> الأول </a:t>
            </a:r>
          </a:p>
        </p:txBody>
      </p:sp>
      <p:sp>
        <p:nvSpPr>
          <p:cNvPr id="10" name="مستطيل 9"/>
          <p:cNvSpPr/>
          <p:nvPr/>
        </p:nvSpPr>
        <p:spPr>
          <a:xfrm>
            <a:off x="6638897" y="4522623"/>
            <a:ext cx="4824000" cy="830997"/>
          </a:xfrm>
          <a:prstGeom prst="rect">
            <a:avLst/>
          </a:prstGeom>
          <a:solidFill>
            <a:schemeClr val="accent4">
              <a:lumMod val="40000"/>
              <a:lumOff val="60000"/>
            </a:schemeClr>
          </a:solidFill>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الانفصالي</a:t>
            </a:r>
            <a:r>
              <a:rPr lang="ar-SA" sz="4800" b="1" cap="none" spc="0" dirty="0">
                <a:ln w="0"/>
                <a:solidFill>
                  <a:schemeClr val="tx1"/>
                </a:solidFill>
                <a:effectLst>
                  <a:outerShdw blurRad="38100" dist="19050" dir="2700000" algn="tl" rotWithShape="0">
                    <a:schemeClr val="dk1">
                      <a:alpha val="40000"/>
                    </a:schemeClr>
                  </a:outerShdw>
                </a:effectLst>
              </a:rPr>
              <a:t> الأول </a:t>
            </a:r>
          </a:p>
        </p:txBody>
      </p:sp>
      <p:sp>
        <p:nvSpPr>
          <p:cNvPr id="13" name="مستطيل 12"/>
          <p:cNvSpPr/>
          <p:nvPr/>
        </p:nvSpPr>
        <p:spPr>
          <a:xfrm>
            <a:off x="571792" y="1517347"/>
            <a:ext cx="4824000" cy="830997"/>
          </a:xfrm>
          <a:prstGeom prst="rect">
            <a:avLst/>
          </a:prstGeom>
          <a:solidFill>
            <a:schemeClr val="accent4">
              <a:lumMod val="40000"/>
              <a:lumOff val="60000"/>
            </a:schemeClr>
          </a:solid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الانقسام </a:t>
            </a:r>
            <a:r>
              <a:rPr lang="ar-SA" sz="4800" b="1" cap="none" spc="0" dirty="0">
                <a:ln w="0"/>
                <a:solidFill>
                  <a:srgbClr val="00B050"/>
                </a:solidFill>
                <a:effectLst>
                  <a:outerShdw blurRad="38100" dist="19050" dir="2700000" algn="tl" rotWithShape="0">
                    <a:schemeClr val="dk1">
                      <a:alpha val="40000"/>
                    </a:schemeClr>
                  </a:outerShdw>
                </a:effectLst>
              </a:rPr>
              <a:t>المنصف</a:t>
            </a:r>
            <a:r>
              <a:rPr lang="ar-SA" sz="4800" b="1" cap="none" spc="0" dirty="0">
                <a:ln w="0"/>
                <a:solidFill>
                  <a:schemeClr val="tx1"/>
                </a:solidFill>
                <a:effectLst>
                  <a:outerShdw blurRad="38100" dist="19050" dir="2700000" algn="tl" rotWithShape="0">
                    <a:schemeClr val="dk1">
                      <a:alpha val="40000"/>
                    </a:schemeClr>
                  </a:outerShdw>
                </a:effectLst>
              </a:rPr>
              <a:t> الثاني </a:t>
            </a:r>
          </a:p>
        </p:txBody>
      </p:sp>
      <p:sp>
        <p:nvSpPr>
          <p:cNvPr id="14" name="مستطيل 13"/>
          <p:cNvSpPr/>
          <p:nvPr/>
        </p:nvSpPr>
        <p:spPr>
          <a:xfrm>
            <a:off x="577033" y="2519106"/>
            <a:ext cx="4824000" cy="830997"/>
          </a:xfrm>
          <a:prstGeom prst="rect">
            <a:avLst/>
          </a:prstGeom>
          <a:solidFill>
            <a:schemeClr val="accent4">
              <a:lumMod val="40000"/>
              <a:lumOff val="60000"/>
            </a:schemeClr>
          </a:solidFill>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التمهيدي</a:t>
            </a:r>
            <a:r>
              <a:rPr lang="ar-SA" sz="4800" b="1" cap="none" spc="0" dirty="0">
                <a:ln w="0"/>
                <a:solidFill>
                  <a:schemeClr val="tx1"/>
                </a:solidFill>
                <a:effectLst>
                  <a:outerShdw blurRad="38100" dist="19050" dir="2700000" algn="tl" rotWithShape="0">
                    <a:schemeClr val="dk1">
                      <a:alpha val="40000"/>
                    </a:schemeClr>
                  </a:outerShdw>
                </a:effectLst>
              </a:rPr>
              <a:t> </a:t>
            </a:r>
            <a:r>
              <a:rPr lang="ar-SA" sz="4800" b="1" dirty="0">
                <a:ln w="0"/>
                <a:effectLst>
                  <a:outerShdw blurRad="38100" dist="19050" dir="2700000" algn="tl" rotWithShape="0">
                    <a:schemeClr val="dk1">
                      <a:alpha val="40000"/>
                    </a:schemeClr>
                  </a:outerShdw>
                </a:effectLst>
              </a:rPr>
              <a:t>الثاني</a:t>
            </a:r>
            <a:r>
              <a:rPr lang="ar-SA" sz="4800" b="1" cap="none" spc="0" dirty="0">
                <a:ln w="0"/>
                <a:solidFill>
                  <a:schemeClr val="tx1"/>
                </a:solidFill>
                <a:effectLst>
                  <a:outerShdw blurRad="38100" dist="19050" dir="2700000" algn="tl" rotWithShape="0">
                    <a:schemeClr val="dk1">
                      <a:alpha val="40000"/>
                    </a:schemeClr>
                  </a:outerShdw>
                </a:effectLst>
              </a:rPr>
              <a:t> </a:t>
            </a:r>
          </a:p>
        </p:txBody>
      </p:sp>
      <p:sp>
        <p:nvSpPr>
          <p:cNvPr id="15" name="مستطيل 14"/>
          <p:cNvSpPr/>
          <p:nvPr/>
        </p:nvSpPr>
        <p:spPr>
          <a:xfrm>
            <a:off x="583933" y="3520865"/>
            <a:ext cx="4824000" cy="830997"/>
          </a:xfrm>
          <a:prstGeom prst="rect">
            <a:avLst/>
          </a:prstGeom>
          <a:solidFill>
            <a:schemeClr val="accent4">
              <a:lumMod val="40000"/>
              <a:lumOff val="60000"/>
            </a:schemeClr>
          </a:solid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الاستوائي</a:t>
            </a:r>
            <a:r>
              <a:rPr lang="ar-SA" sz="4800" b="1" cap="none" spc="0" dirty="0">
                <a:ln w="0"/>
                <a:solidFill>
                  <a:schemeClr val="tx1"/>
                </a:solidFill>
                <a:effectLst>
                  <a:outerShdw blurRad="38100" dist="19050" dir="2700000" algn="tl" rotWithShape="0">
                    <a:schemeClr val="dk1">
                      <a:alpha val="40000"/>
                    </a:schemeClr>
                  </a:outerShdw>
                </a:effectLst>
              </a:rPr>
              <a:t> </a:t>
            </a:r>
            <a:r>
              <a:rPr lang="ar-SA" sz="4800" b="1" dirty="0">
                <a:ln w="0"/>
                <a:effectLst>
                  <a:outerShdw blurRad="38100" dist="19050" dir="2700000" algn="tl" rotWithShape="0">
                    <a:schemeClr val="dk1">
                      <a:alpha val="40000"/>
                    </a:schemeClr>
                  </a:outerShdw>
                </a:effectLst>
              </a:rPr>
              <a:t>الثاني</a:t>
            </a:r>
            <a:r>
              <a:rPr lang="ar-SA" sz="4800" b="1" cap="none" spc="0" dirty="0">
                <a:ln w="0"/>
                <a:solidFill>
                  <a:schemeClr val="tx1"/>
                </a:solidFill>
                <a:effectLst>
                  <a:outerShdw blurRad="38100" dist="19050" dir="2700000" algn="tl" rotWithShape="0">
                    <a:schemeClr val="dk1">
                      <a:alpha val="40000"/>
                    </a:schemeClr>
                  </a:outerShdw>
                </a:effectLst>
              </a:rPr>
              <a:t> </a:t>
            </a:r>
          </a:p>
        </p:txBody>
      </p:sp>
      <p:sp>
        <p:nvSpPr>
          <p:cNvPr id="16" name="مستطيل 15"/>
          <p:cNvSpPr/>
          <p:nvPr/>
        </p:nvSpPr>
        <p:spPr>
          <a:xfrm>
            <a:off x="614148" y="5524383"/>
            <a:ext cx="4824000" cy="830997"/>
          </a:xfrm>
          <a:prstGeom prst="rect">
            <a:avLst/>
          </a:prstGeom>
          <a:solidFill>
            <a:schemeClr val="accent4">
              <a:lumMod val="40000"/>
              <a:lumOff val="60000"/>
            </a:schemeClr>
          </a:solid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النهائي</a:t>
            </a:r>
            <a:r>
              <a:rPr lang="ar-SA" sz="4800" b="1" cap="none" spc="0" dirty="0">
                <a:ln w="0"/>
                <a:solidFill>
                  <a:schemeClr val="tx1"/>
                </a:solidFill>
                <a:effectLst>
                  <a:outerShdw blurRad="38100" dist="19050" dir="2700000" algn="tl" rotWithShape="0">
                    <a:schemeClr val="dk1">
                      <a:alpha val="40000"/>
                    </a:schemeClr>
                  </a:outerShdw>
                </a:effectLst>
              </a:rPr>
              <a:t> </a:t>
            </a:r>
            <a:r>
              <a:rPr lang="ar-SA" sz="4800" b="1" dirty="0">
                <a:ln w="0"/>
                <a:effectLst>
                  <a:outerShdw blurRad="38100" dist="19050" dir="2700000" algn="tl" rotWithShape="0">
                    <a:schemeClr val="dk1">
                      <a:alpha val="40000"/>
                    </a:schemeClr>
                  </a:outerShdw>
                </a:effectLst>
              </a:rPr>
              <a:t>الثاني</a:t>
            </a:r>
            <a:r>
              <a:rPr lang="ar-SA" sz="4800" b="1" cap="none" spc="0" dirty="0">
                <a:ln w="0"/>
                <a:solidFill>
                  <a:schemeClr val="tx1"/>
                </a:solidFill>
                <a:effectLst>
                  <a:outerShdw blurRad="38100" dist="19050" dir="2700000" algn="tl" rotWithShape="0">
                    <a:schemeClr val="dk1">
                      <a:alpha val="40000"/>
                    </a:schemeClr>
                  </a:outerShdw>
                </a:effectLst>
              </a:rPr>
              <a:t> </a:t>
            </a:r>
          </a:p>
        </p:txBody>
      </p:sp>
      <p:sp>
        <p:nvSpPr>
          <p:cNvPr id="17" name="مستطيل 16"/>
          <p:cNvSpPr/>
          <p:nvPr/>
        </p:nvSpPr>
        <p:spPr>
          <a:xfrm>
            <a:off x="624876" y="4522624"/>
            <a:ext cx="4824000" cy="830997"/>
          </a:xfrm>
          <a:prstGeom prst="rect">
            <a:avLst/>
          </a:prstGeom>
          <a:solidFill>
            <a:schemeClr val="accent4">
              <a:lumMod val="40000"/>
              <a:lumOff val="60000"/>
            </a:schemeClr>
          </a:solidFill>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الطور </a:t>
            </a:r>
            <a:r>
              <a:rPr lang="ar-SA" sz="4800" b="1" cap="none" spc="0" dirty="0">
                <a:ln w="0"/>
                <a:solidFill>
                  <a:srgbClr val="00B050"/>
                </a:solidFill>
                <a:effectLst>
                  <a:outerShdw blurRad="38100" dist="19050" dir="2700000" algn="tl" rotWithShape="0">
                    <a:schemeClr val="dk1">
                      <a:alpha val="40000"/>
                    </a:schemeClr>
                  </a:outerShdw>
                </a:effectLst>
              </a:rPr>
              <a:t>الانفصالي</a:t>
            </a:r>
            <a:r>
              <a:rPr lang="ar-SA" sz="4800" b="1" cap="none" spc="0" dirty="0">
                <a:ln w="0"/>
                <a:solidFill>
                  <a:schemeClr val="tx1"/>
                </a:solidFill>
                <a:effectLst>
                  <a:outerShdw blurRad="38100" dist="19050" dir="2700000" algn="tl" rotWithShape="0">
                    <a:schemeClr val="dk1">
                      <a:alpha val="40000"/>
                    </a:schemeClr>
                  </a:outerShdw>
                </a:effectLst>
              </a:rPr>
              <a:t> </a:t>
            </a:r>
            <a:r>
              <a:rPr lang="ar-SA" sz="4800" b="1" dirty="0">
                <a:ln w="0"/>
                <a:effectLst>
                  <a:outerShdw blurRad="38100" dist="19050" dir="2700000" algn="tl" rotWithShape="0">
                    <a:schemeClr val="dk1">
                      <a:alpha val="40000"/>
                    </a:schemeClr>
                  </a:outerShdw>
                </a:effectLst>
              </a:rPr>
              <a:t>الثاني</a:t>
            </a:r>
            <a:r>
              <a:rPr lang="ar-SA" sz="4800" b="1"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3963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482687" y="278726"/>
            <a:ext cx="5413126" cy="4247317"/>
          </a:xfrm>
          <a:prstGeom prst="rect">
            <a:avLst/>
          </a:prstGeom>
          <a:noFill/>
          <a:ln w="38100">
            <a:solidFill>
              <a:schemeClr val="accent1">
                <a:lumMod val="50000"/>
              </a:schemeClr>
            </a:solidFill>
          </a:ln>
          <a:effectLst>
            <a:glow rad="139700">
              <a:schemeClr val="accent1">
                <a:satMod val="175000"/>
                <a:alpha val="40000"/>
              </a:schemeClr>
            </a:glow>
          </a:effectLst>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هناك ظاهرة مميزة تحدث في الطور التمهيدي الأول </a:t>
            </a:r>
          </a:p>
          <a:p>
            <a:pPr algn="ctr"/>
            <a:r>
              <a:rPr lang="ar-SA" sz="5400" b="0" cap="none" spc="0" dirty="0">
                <a:ln w="0"/>
                <a:solidFill>
                  <a:schemeClr val="tx1"/>
                </a:solidFill>
                <a:effectLst>
                  <a:outerShdw blurRad="38100" dist="19050" dir="2700000" algn="tl" rotWithShape="0">
                    <a:schemeClr val="dk1">
                      <a:alpha val="40000"/>
                    </a:schemeClr>
                  </a:outerShdw>
                </a:effectLst>
              </a:rPr>
              <a:t>تسمى هذه الظاهرة </a:t>
            </a:r>
            <a:r>
              <a:rPr lang="ar-SA" sz="5400" b="1" cap="none" spc="0" dirty="0">
                <a:ln w="0"/>
                <a:solidFill>
                  <a:srgbClr val="FF0000"/>
                </a:solidFill>
                <a:effectLst>
                  <a:glow rad="101600">
                    <a:schemeClr val="accent1">
                      <a:satMod val="175000"/>
                      <a:alpha val="40000"/>
                    </a:schemeClr>
                  </a:glow>
                  <a:outerShdw blurRad="38100" dist="19050" dir="2700000" algn="tl" rotWithShape="0">
                    <a:schemeClr val="dk1">
                      <a:alpha val="40000"/>
                    </a:schemeClr>
                  </a:outerShdw>
                </a:effectLst>
              </a:rPr>
              <a:t>بالعبور</a:t>
            </a:r>
            <a:r>
              <a:rPr lang="ar-SA" sz="5400" b="0" cap="none" spc="0" dirty="0">
                <a:ln w="0"/>
                <a:solidFill>
                  <a:schemeClr val="tx1"/>
                </a:solidFill>
                <a:effectLst>
                  <a:glow rad="101600">
                    <a:schemeClr val="accent1">
                      <a:satMod val="175000"/>
                      <a:alpha val="40000"/>
                    </a:schemeClr>
                  </a:glow>
                  <a:outerShdw blurRad="38100" dist="19050" dir="2700000" algn="tl" rotWithShape="0">
                    <a:schemeClr val="dk1">
                      <a:alpha val="40000"/>
                    </a:schemeClr>
                  </a:outerShdw>
                </a:effectLst>
              </a:rPr>
              <a:t> </a:t>
            </a:r>
          </a:p>
        </p:txBody>
      </p:sp>
      <p:sp>
        <p:nvSpPr>
          <p:cNvPr id="3" name="مستطيل 2"/>
          <p:cNvSpPr/>
          <p:nvPr/>
        </p:nvSpPr>
        <p:spPr>
          <a:xfrm>
            <a:off x="6482687" y="4853000"/>
            <a:ext cx="5413126" cy="1754326"/>
          </a:xfrm>
          <a:prstGeom prst="rect">
            <a:avLst/>
          </a:prstGeom>
          <a:noFill/>
          <a:ln w="38100">
            <a:solidFill>
              <a:srgbClr val="FF0000"/>
            </a:solidFill>
          </a:ln>
          <a:effectLst>
            <a:glow rad="139700">
              <a:schemeClr val="accent2">
                <a:satMod val="175000"/>
                <a:alpha val="40000"/>
              </a:schemeClr>
            </a:glow>
          </a:effectLst>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صفي هذه الظاهرة  ثم استنتجي أهميتها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نتيجة بحث الصور عن ‪crossing ove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24423" y="450594"/>
            <a:ext cx="6461184" cy="585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383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237025" y="321944"/>
            <a:ext cx="5756595" cy="3416320"/>
          </a:xfrm>
          <a:prstGeom prst="rect">
            <a:avLst/>
          </a:prstGeom>
          <a:noFill/>
          <a:ln w="38100">
            <a:solidFill>
              <a:schemeClr val="tx1"/>
            </a:solidFill>
          </a:ln>
          <a:effectLst>
            <a:glow rad="139700">
              <a:schemeClr val="accent4">
                <a:satMod val="175000"/>
                <a:alpha val="40000"/>
              </a:schemeClr>
            </a:glow>
          </a:effectLst>
        </p:spPr>
        <p:txBody>
          <a:bodyPr wrap="square" lIns="91440" tIns="45720" rIns="91440" bIns="45720">
            <a:spAutoFit/>
          </a:bodyPr>
          <a:lstStyle/>
          <a:p>
            <a:pPr algn="ctr"/>
            <a:r>
              <a:rPr lang="ar-SA" sz="5400" b="1" dirty="0">
                <a:ln w="0"/>
                <a:effectLst>
                  <a:glow rad="101600">
                    <a:schemeClr val="accent1">
                      <a:satMod val="175000"/>
                      <a:alpha val="40000"/>
                    </a:schemeClr>
                  </a:glow>
                  <a:outerShdw blurRad="38100" dist="19050" dir="2700000" algn="tl" rotWithShape="0">
                    <a:schemeClr val="dk1">
                      <a:alpha val="40000"/>
                    </a:schemeClr>
                  </a:outerShdw>
                </a:effectLst>
              </a:rPr>
              <a:t>ظاهرة</a:t>
            </a:r>
            <a:r>
              <a:rPr lang="ar-SA" sz="5400" dirty="0">
                <a:ln w="0"/>
                <a:effectLst>
                  <a:outerShdw blurRad="38100" dist="19050" dir="2700000" algn="tl" rotWithShape="0">
                    <a:schemeClr val="dk1">
                      <a:alpha val="40000"/>
                    </a:schemeClr>
                  </a:outerShdw>
                </a:effectLst>
              </a:rPr>
              <a:t> </a:t>
            </a:r>
            <a:r>
              <a:rPr lang="ar-SA" sz="5400" b="1" dirty="0">
                <a:ln w="0"/>
                <a:solidFill>
                  <a:srgbClr val="FF0000"/>
                </a:solidFill>
                <a:effectLst>
                  <a:glow rad="101600">
                    <a:schemeClr val="accent1">
                      <a:satMod val="175000"/>
                      <a:alpha val="40000"/>
                    </a:schemeClr>
                  </a:glow>
                  <a:outerShdw blurRad="38100" dist="19050" dir="2700000" algn="tl" rotWithShape="0">
                    <a:schemeClr val="dk1">
                      <a:alpha val="40000"/>
                    </a:schemeClr>
                  </a:outerShdw>
                </a:effectLst>
              </a:rPr>
              <a:t>العبور</a:t>
            </a:r>
            <a:r>
              <a:rPr lang="ar-SA" sz="5400" dirty="0">
                <a:ln w="0"/>
                <a:effectLst>
                  <a:outerShdw blurRad="38100" dist="19050" dir="2700000" algn="tl" rotWithShape="0">
                    <a:schemeClr val="dk1">
                      <a:alpha val="40000"/>
                    </a:schemeClr>
                  </a:outerShdw>
                </a:effectLst>
              </a:rPr>
              <a:t> </a:t>
            </a:r>
          </a:p>
          <a:p>
            <a:pPr algn="ctr"/>
            <a:r>
              <a:rPr lang="ar-SA" sz="5400" b="1" dirty="0">
                <a:ln w="0"/>
                <a:solidFill>
                  <a:srgbClr val="65EE00"/>
                </a:solidFill>
                <a:effectLst>
                  <a:outerShdw blurRad="38100" dist="19050" dir="2700000" algn="tl" rotWithShape="0">
                    <a:schemeClr val="dk1">
                      <a:alpha val="40000"/>
                    </a:schemeClr>
                  </a:outerShdw>
                </a:effectLst>
              </a:rPr>
              <a:t>عملية تبادل الأجزاء بين زوج من الكروموسومات المتماثلة </a:t>
            </a:r>
          </a:p>
        </p:txBody>
      </p:sp>
      <p:sp>
        <p:nvSpPr>
          <p:cNvPr id="3" name="مستطيل 2"/>
          <p:cNvSpPr/>
          <p:nvPr/>
        </p:nvSpPr>
        <p:spPr>
          <a:xfrm>
            <a:off x="6237026" y="4022762"/>
            <a:ext cx="5756594" cy="2585323"/>
          </a:xfrm>
          <a:prstGeom prst="rect">
            <a:avLst/>
          </a:prstGeom>
          <a:noFill/>
          <a:ln w="38100">
            <a:solidFill>
              <a:schemeClr val="tx1"/>
            </a:solidFill>
          </a:ln>
          <a:effectLst>
            <a:glow rad="139700">
              <a:schemeClr val="accent2">
                <a:satMod val="175000"/>
                <a:alpha val="40000"/>
              </a:schemeClr>
            </a:glow>
          </a:effectLst>
        </p:spPr>
        <p:txBody>
          <a:bodyPr wrap="square" lIns="91440" tIns="45720" rIns="91440" bIns="45720">
            <a:spAutoFit/>
          </a:bodyPr>
          <a:lstStyle/>
          <a:p>
            <a:pPr algn="ctr"/>
            <a:r>
              <a:rPr lang="ar-SA" sz="5400" b="1" dirty="0">
                <a:ln w="0"/>
                <a:effectLst>
                  <a:glow rad="101600">
                    <a:schemeClr val="accent1">
                      <a:satMod val="175000"/>
                      <a:alpha val="40000"/>
                    </a:schemeClr>
                  </a:glow>
                  <a:outerShdw blurRad="38100" dist="19050" dir="2700000" algn="tl" rotWithShape="0">
                    <a:schemeClr val="dk1">
                      <a:alpha val="40000"/>
                    </a:schemeClr>
                  </a:outerShdw>
                </a:effectLst>
              </a:rPr>
              <a:t>ظاهرة </a:t>
            </a:r>
            <a:r>
              <a:rPr lang="ar-SA" sz="5400" b="1" dirty="0">
                <a:ln w="0"/>
                <a:solidFill>
                  <a:srgbClr val="FF0000"/>
                </a:solidFill>
                <a:effectLst>
                  <a:glow rad="101600">
                    <a:schemeClr val="accent1">
                      <a:satMod val="175000"/>
                      <a:alpha val="40000"/>
                    </a:schemeClr>
                  </a:glow>
                  <a:outerShdw blurRad="38100" dist="19050" dir="2700000" algn="tl" rotWithShape="0">
                    <a:schemeClr val="dk1">
                      <a:alpha val="40000"/>
                    </a:schemeClr>
                  </a:outerShdw>
                </a:effectLst>
              </a:rPr>
              <a:t>العبور</a:t>
            </a:r>
            <a:r>
              <a:rPr lang="ar-SA" sz="5400" dirty="0">
                <a:ln w="0"/>
                <a:effectLst>
                  <a:outerShdw blurRad="38100" dist="19050" dir="2700000" algn="tl" rotWithShape="0">
                    <a:schemeClr val="dk1">
                      <a:alpha val="40000"/>
                    </a:schemeClr>
                  </a:outerShdw>
                </a:effectLst>
              </a:rPr>
              <a:t> </a:t>
            </a:r>
          </a:p>
          <a:p>
            <a:pPr algn="ctr"/>
            <a:r>
              <a:rPr lang="ar-SA" sz="5400" b="1" dirty="0">
                <a:ln w="0"/>
                <a:solidFill>
                  <a:srgbClr val="65EE00"/>
                </a:solidFill>
                <a:effectLst>
                  <a:outerShdw blurRad="38100" dist="19050" dir="2700000" algn="tl" rotWithShape="0">
                    <a:schemeClr val="dk1">
                      <a:alpha val="40000"/>
                    </a:schemeClr>
                  </a:outerShdw>
                </a:effectLst>
              </a:rPr>
              <a:t>مهمة لحدوث التنوع الوراثي </a:t>
            </a:r>
          </a:p>
        </p:txBody>
      </p:sp>
      <p:pic>
        <p:nvPicPr>
          <p:cNvPr id="2050" name="Picture 2" descr="نتيجة بحث الصور عن ‪crossing ove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684" y="321943"/>
            <a:ext cx="4660189" cy="603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79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راحل الانقسام المنصف">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مستطيل 2"/>
          <p:cNvSpPr/>
          <p:nvPr/>
        </p:nvSpPr>
        <p:spPr>
          <a:xfrm>
            <a:off x="7543481" y="155896"/>
            <a:ext cx="4147289" cy="923330"/>
          </a:xfrm>
          <a:prstGeom prst="rect">
            <a:avLst/>
          </a:prstGeom>
          <a:noFill/>
        </p:spPr>
        <p:txBody>
          <a:bodyPr wrap="none" lIns="91440" tIns="45720" rIns="91440" bIns="45720">
            <a:spAutoFit/>
          </a:bodyPr>
          <a:lstStyle/>
          <a:p>
            <a:pPr algn="ctr"/>
            <a:r>
              <a:rPr lang="ar-SA"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الانقسام المنصف </a:t>
            </a:r>
          </a:p>
        </p:txBody>
      </p:sp>
    </p:spTree>
    <p:extLst>
      <p:ext uri="{BB962C8B-B14F-4D97-AF65-F5344CB8AC3E}">
        <p14:creationId xmlns:p14="http://schemas.microsoft.com/office/powerpoint/2010/main" val="2541518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3479715"/>
            <a:ext cx="3207229" cy="3042587"/>
          </a:xfrm>
          <a:prstGeom prst="rect">
            <a:avLst/>
          </a:prstGeom>
        </p:spPr>
      </p:pic>
      <p:sp>
        <p:nvSpPr>
          <p:cNvPr id="2" name="مستطيل 1"/>
          <p:cNvSpPr/>
          <p:nvPr/>
        </p:nvSpPr>
        <p:spPr>
          <a:xfrm>
            <a:off x="3053581" y="1602557"/>
            <a:ext cx="3865837" cy="4708981"/>
          </a:xfrm>
          <a:prstGeom prst="rect">
            <a:avLst/>
          </a:prstGeom>
          <a:noFill/>
          <a:ln w="38100">
            <a:solidFill>
              <a:schemeClr val="accent1">
                <a:lumMod val="75000"/>
              </a:schemeClr>
            </a:solidFill>
          </a:ln>
        </p:spPr>
        <p:txBody>
          <a:bodyPr wrap="square" lIns="91440" tIns="45720" rIns="91440" bIns="45720">
            <a:spAutoFit/>
          </a:bodyPr>
          <a:lstStyle/>
          <a:p>
            <a:pPr algn="ctr"/>
            <a:r>
              <a:rPr lang="ar-SA" sz="6000" b="1" dirty="0">
                <a:ln w="0"/>
                <a:solidFill>
                  <a:srgbClr val="FF0000"/>
                </a:solidFill>
                <a:effectLst>
                  <a:outerShdw blurRad="38100" dist="19050" dir="2700000" algn="tl" rotWithShape="0">
                    <a:schemeClr val="dk1">
                      <a:alpha val="40000"/>
                    </a:schemeClr>
                  </a:outerShdw>
                </a:effectLst>
              </a:rPr>
              <a:t>ا</a:t>
            </a:r>
            <a:r>
              <a:rPr lang="ar-SA" sz="6000" b="1" cap="none" spc="0" dirty="0">
                <a:ln w="0"/>
                <a:solidFill>
                  <a:srgbClr val="FF0000"/>
                </a:solidFill>
                <a:effectLst>
                  <a:outerShdw blurRad="38100" dist="19050" dir="2700000" algn="tl" rotWithShape="0">
                    <a:schemeClr val="dk1">
                      <a:alpha val="40000"/>
                    </a:schemeClr>
                  </a:outerShdw>
                </a:effectLst>
              </a:rPr>
              <a:t>لانقسام المنصف مهم جدا لأنه يؤدي إلى التنوع الوراثي </a:t>
            </a:r>
          </a:p>
        </p:txBody>
      </p:sp>
      <p:sp>
        <p:nvSpPr>
          <p:cNvPr id="3" name="مستطيل 2"/>
          <p:cNvSpPr/>
          <p:nvPr/>
        </p:nvSpPr>
        <p:spPr>
          <a:xfrm>
            <a:off x="2876157" y="360613"/>
            <a:ext cx="7337266" cy="923330"/>
          </a:xfrm>
          <a:prstGeom prst="rect">
            <a:avLst/>
          </a:prstGeom>
          <a:solidFill>
            <a:schemeClr val="bg1"/>
          </a:solidFill>
          <a:ln w="38100">
            <a:solidFill>
              <a:srgbClr val="FF0000"/>
            </a:solidFill>
          </a:ln>
        </p:spPr>
        <p:txBody>
          <a:bodyPr wrap="none" lIns="91440" tIns="45720" rIns="91440" bIns="45720">
            <a:spAutoFit/>
          </a:bodyPr>
          <a:lstStyle/>
          <a:p>
            <a:pPr algn="ctr"/>
            <a:r>
              <a:rPr lang="ar-SA" sz="5400" b="0" cap="none" spc="0" dirty="0">
                <a:ln w="0"/>
                <a:solidFill>
                  <a:schemeClr val="tx1"/>
                </a:solidFill>
                <a:effectLst>
                  <a:outerShdw blurRad="50800" dist="88900" dir="10800000" algn="r" rotWithShape="0">
                    <a:prstClr val="black">
                      <a:alpha val="40000"/>
                    </a:prstClr>
                  </a:outerShdw>
                </a:effectLst>
              </a:rPr>
              <a:t>أحكمي على صحة العبارة التالية </a:t>
            </a:r>
          </a:p>
        </p:txBody>
      </p:sp>
      <p:sp>
        <p:nvSpPr>
          <p:cNvPr id="4" name="مستطيل 3"/>
          <p:cNvSpPr/>
          <p:nvPr/>
        </p:nvSpPr>
        <p:spPr>
          <a:xfrm>
            <a:off x="10564743" y="360613"/>
            <a:ext cx="1105469"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t>التفكير </a:t>
            </a:r>
          </a:p>
          <a:p>
            <a:pPr algn="ctr"/>
            <a:r>
              <a:rPr lang="ar-SA" sz="2800" dirty="0"/>
              <a:t>الناقد </a:t>
            </a:r>
          </a:p>
        </p:txBody>
      </p:sp>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491" y="360613"/>
            <a:ext cx="2156346" cy="3119102"/>
          </a:xfrm>
          <a:prstGeom prst="rect">
            <a:avLst/>
          </a:prstGeom>
        </p:spPr>
      </p:pic>
      <p:pic>
        <p:nvPicPr>
          <p:cNvPr id="3074" name="Picture 2" descr="نتيجة بحث الصور عن ‪Genetic diversity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315" y="1503875"/>
            <a:ext cx="4576897" cy="485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19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366077" y="400798"/>
            <a:ext cx="3060019" cy="5909310"/>
          </a:xfrm>
          <a:prstGeom prst="rect">
            <a:avLst/>
          </a:prstGeom>
          <a:solidFill>
            <a:schemeClr val="accent5">
              <a:lumMod val="20000"/>
              <a:lumOff val="8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يمكن أن يسهم الانقسام المنصف </a:t>
            </a:r>
          </a:p>
          <a:p>
            <a:pPr algn="ctr"/>
            <a:r>
              <a:rPr lang="ar-SA" sz="5400" b="0" cap="none" spc="0" dirty="0">
                <a:ln w="0"/>
                <a:solidFill>
                  <a:schemeClr val="tx1"/>
                </a:solidFill>
                <a:effectLst>
                  <a:outerShdw blurRad="38100" dist="19050" dir="2700000" algn="tl" rotWithShape="0">
                    <a:schemeClr val="dk1">
                      <a:alpha val="40000"/>
                    </a:schemeClr>
                  </a:outerShdw>
                </a:effectLst>
              </a:rPr>
              <a:t>في التنوع الوراثي بطريقتين</a:t>
            </a:r>
          </a:p>
          <a:p>
            <a:pPr algn="ctr"/>
            <a:r>
              <a:rPr lang="ar-SA" sz="5400" b="0" cap="none" spc="0" dirty="0">
                <a:ln w="0"/>
                <a:solidFill>
                  <a:schemeClr val="tx1"/>
                </a:solidFill>
                <a:effectLst>
                  <a:outerShdw blurRad="38100" dist="19050" dir="2700000" algn="tl" rotWithShape="0">
                    <a:schemeClr val="dk1">
                      <a:alpha val="40000"/>
                    </a:schemeClr>
                  </a:outerShdw>
                </a:effectLst>
              </a:rPr>
              <a:t> فما هما ؟</a:t>
            </a:r>
          </a:p>
        </p:txBody>
      </p:sp>
      <p:pic>
        <p:nvPicPr>
          <p:cNvPr id="4" name="صورة 3"/>
          <p:cNvPicPr>
            <a:picLocks noChangeAspect="1"/>
          </p:cNvPicPr>
          <p:nvPr/>
        </p:nvPicPr>
        <p:blipFill rotWithShape="1">
          <a:blip r:embed="rId2">
            <a:extLst>
              <a:ext uri="{28A0092B-C50C-407E-A947-70E740481C1C}">
                <a14:useLocalDpi xmlns:a14="http://schemas.microsoft.com/office/drawing/2010/main" val="0"/>
              </a:ext>
            </a:extLst>
          </a:blip>
          <a:srcRect t="12704" r="43819"/>
          <a:stretch/>
        </p:blipFill>
        <p:spPr>
          <a:xfrm flipH="1">
            <a:off x="10822675" y="4749421"/>
            <a:ext cx="1058274" cy="1850267"/>
          </a:xfrm>
          <a:prstGeom prst="rect">
            <a:avLst/>
          </a:prstGeom>
        </p:spPr>
      </p:pic>
      <p:sp>
        <p:nvSpPr>
          <p:cNvPr id="7" name="AutoShape 4" descr="نتيجة بحث الصور عن ‪metaphase clipart‬‏"/>
          <p:cNvSpPr>
            <a:spLocks noChangeAspect="1" noChangeArrowheads="1"/>
          </p:cNvSpPr>
          <p:nvPr/>
        </p:nvSpPr>
        <p:spPr bwMode="auto">
          <a:xfrm>
            <a:off x="193090" y="1083835"/>
            <a:ext cx="2355393" cy="2355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pSp>
        <p:nvGrpSpPr>
          <p:cNvPr id="9" name="مجموعة 8"/>
          <p:cNvGrpSpPr/>
          <p:nvPr/>
        </p:nvGrpSpPr>
        <p:grpSpPr>
          <a:xfrm>
            <a:off x="368489" y="540307"/>
            <a:ext cx="7697338" cy="4247318"/>
            <a:chOff x="368489" y="540307"/>
            <a:chExt cx="7697338" cy="4247318"/>
          </a:xfrm>
        </p:grpSpPr>
        <p:sp>
          <p:nvSpPr>
            <p:cNvPr id="3" name="مستطيل 2"/>
            <p:cNvSpPr/>
            <p:nvPr/>
          </p:nvSpPr>
          <p:spPr>
            <a:xfrm>
              <a:off x="3316406" y="540308"/>
              <a:ext cx="4749421" cy="4247317"/>
            </a:xfrm>
            <a:prstGeom prst="rect">
              <a:avLst/>
            </a:prstGeom>
            <a:solidFill>
              <a:srgbClr val="FFFF99"/>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1)ترتيب الكروموسومات المتماثلة على خط الاستواء في أثناء الطور الاستوائي </a:t>
              </a:r>
            </a:p>
          </p:txBody>
        </p:sp>
        <p:pic>
          <p:nvPicPr>
            <p:cNvPr id="8" name="صورة 7"/>
            <p:cNvPicPr>
              <a:picLocks noChangeAspect="1"/>
            </p:cNvPicPr>
            <p:nvPr/>
          </p:nvPicPr>
          <p:blipFill>
            <a:blip r:embed="rId3"/>
            <a:stretch>
              <a:fillRect/>
            </a:stretch>
          </p:blipFill>
          <p:spPr>
            <a:xfrm>
              <a:off x="368489" y="540307"/>
              <a:ext cx="2743200" cy="4209113"/>
            </a:xfrm>
            <a:prstGeom prst="rect">
              <a:avLst/>
            </a:prstGeom>
          </p:spPr>
        </p:pic>
      </p:grpSp>
      <p:grpSp>
        <p:nvGrpSpPr>
          <p:cNvPr id="10" name="مجموعة 9"/>
          <p:cNvGrpSpPr/>
          <p:nvPr/>
        </p:nvGrpSpPr>
        <p:grpSpPr>
          <a:xfrm>
            <a:off x="518615" y="4914900"/>
            <a:ext cx="7428362" cy="1768624"/>
            <a:chOff x="518615" y="4914900"/>
            <a:chExt cx="7428362" cy="1768624"/>
          </a:xfrm>
        </p:grpSpPr>
        <p:sp>
          <p:nvSpPr>
            <p:cNvPr id="5" name="مستطيل 4"/>
            <p:cNvSpPr/>
            <p:nvPr/>
          </p:nvSpPr>
          <p:spPr>
            <a:xfrm>
              <a:off x="518615" y="4929198"/>
              <a:ext cx="4285397" cy="1754326"/>
            </a:xfrm>
            <a:prstGeom prst="rect">
              <a:avLst/>
            </a:prstGeom>
            <a:solidFill>
              <a:srgbClr val="FFFF99"/>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2)أثناء العبور الجيني </a:t>
              </a:r>
            </a:p>
          </p:txBody>
        </p:sp>
        <p:pic>
          <p:nvPicPr>
            <p:cNvPr id="4102" name="Picture 6" descr="نتيجة بحث الصور عن ‪croosing ove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08728" y="4914900"/>
              <a:ext cx="2938249" cy="17686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68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439121" y="197065"/>
            <a:ext cx="11529965" cy="6496334"/>
          </a:xfrm>
          <a:prstGeom prst="rect">
            <a:avLst/>
          </a:prstGeom>
          <a:noFill/>
          <a:ln w="57150">
            <a:solidFill>
              <a:srgbClr val="92D050"/>
            </a:solidFill>
          </a:ln>
        </p:spPr>
        <p:txBody>
          <a:bodyPr wrap="square" rtlCol="1">
            <a:spAutoFit/>
          </a:bodyPr>
          <a:lstStyle/>
          <a:p>
            <a:endParaRPr lang="ar-SA" dirty="0"/>
          </a:p>
        </p:txBody>
      </p:sp>
      <p:sp>
        <p:nvSpPr>
          <p:cNvPr id="2" name="مستطيل 1"/>
          <p:cNvSpPr/>
          <p:nvPr/>
        </p:nvSpPr>
        <p:spPr>
          <a:xfrm>
            <a:off x="1234686" y="1548192"/>
            <a:ext cx="10009471" cy="1569660"/>
          </a:xfrm>
          <a:prstGeom prst="rect">
            <a:avLst/>
          </a:prstGeom>
          <a:noFill/>
        </p:spPr>
        <p:txBody>
          <a:bodyPr wrap="none" lIns="91440" tIns="45720" rIns="91440" bIns="45720">
            <a:spAutoFit/>
          </a:bodyPr>
          <a:lstStyle/>
          <a:p>
            <a:pPr algn="ctr"/>
            <a:r>
              <a:rPr lang="ar-SA" sz="9600" b="1" cap="none" spc="0" dirty="0">
                <a:ln w="19050">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التكاثر الجنسي والوراثة </a:t>
            </a:r>
          </a:p>
        </p:txBody>
      </p:sp>
      <p:pic>
        <p:nvPicPr>
          <p:cNvPr id="4" name="صورة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66" b="100000" l="0" r="100000"/>
                    </a14:imgEffect>
                  </a14:imgLayer>
                </a14:imgProps>
              </a:ext>
              <a:ext uri="{28A0092B-C50C-407E-A947-70E740481C1C}">
                <a14:useLocalDpi xmlns:a14="http://schemas.microsoft.com/office/drawing/2010/main" val="0"/>
              </a:ext>
            </a:extLst>
          </a:blip>
          <a:srcRect l="9961" t="6435" r="7623" b="7912"/>
          <a:stretch/>
        </p:blipFill>
        <p:spPr>
          <a:xfrm>
            <a:off x="0" y="2807613"/>
            <a:ext cx="3057098" cy="4196025"/>
          </a:xfrm>
          <a:prstGeom prst="rect">
            <a:avLst/>
          </a:prstGeom>
        </p:spPr>
      </p:pic>
      <p:sp>
        <p:nvSpPr>
          <p:cNvPr id="7" name="مستطيل 6"/>
          <p:cNvSpPr/>
          <p:nvPr/>
        </p:nvSpPr>
        <p:spPr>
          <a:xfrm>
            <a:off x="3267560" y="3687422"/>
            <a:ext cx="6708888" cy="923330"/>
          </a:xfrm>
          <a:prstGeom prst="rect">
            <a:avLst/>
          </a:prstGeom>
          <a:noFill/>
        </p:spPr>
        <p:txBody>
          <a:bodyPr wrap="non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إعداد المعلمة : </a:t>
            </a:r>
            <a:r>
              <a:rPr lang="ar-SA" sz="5400" b="1" cap="none" spc="0" dirty="0">
                <a:ln w="0"/>
                <a:solidFill>
                  <a:schemeClr val="accent6"/>
                </a:solidFill>
                <a:effectLst>
                  <a:outerShdw blurRad="38100" dist="19050" dir="2700000" algn="tl" rotWithShape="0">
                    <a:schemeClr val="dk1">
                      <a:alpha val="40000"/>
                    </a:schemeClr>
                  </a:outerShdw>
                </a:effectLst>
              </a:rPr>
              <a:t>ريحانة العامر</a:t>
            </a:r>
          </a:p>
        </p:txBody>
      </p:sp>
      <p:pic>
        <p:nvPicPr>
          <p:cNvPr id="9" name="صورة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0478" y="5145206"/>
            <a:ext cx="1859901" cy="1449844"/>
          </a:xfrm>
          <a:prstGeom prst="rect">
            <a:avLst/>
          </a:prstGeom>
        </p:spPr>
      </p:pic>
    </p:spTree>
    <p:extLst>
      <p:ext uri="{BB962C8B-B14F-4D97-AF65-F5344CB8AC3E}">
        <p14:creationId xmlns:p14="http://schemas.microsoft.com/office/powerpoint/2010/main" val="2109685155"/>
      </p:ext>
    </p:extLst>
  </p:cSld>
  <p:clrMapOvr>
    <a:masterClrMapping/>
  </p:clrMapOvr>
  <p:transition spd="slow">
    <p:cover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26290" y="578977"/>
            <a:ext cx="10802958" cy="923330"/>
          </a:xfrm>
          <a:prstGeom prst="rect">
            <a:avLst/>
          </a:prstGeom>
          <a:noFill/>
          <a:ln w="38100">
            <a:solidFill>
              <a:srgbClr val="FF0000"/>
            </a:solidFill>
          </a:ln>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هناك نوعان من التكاثر يحدث في الكائنات الحية </a:t>
            </a:r>
          </a:p>
        </p:txBody>
      </p:sp>
      <p:sp>
        <p:nvSpPr>
          <p:cNvPr id="3" name="مستطيل 2"/>
          <p:cNvSpPr/>
          <p:nvPr/>
        </p:nvSpPr>
        <p:spPr>
          <a:xfrm>
            <a:off x="7279675" y="1910939"/>
            <a:ext cx="3555782" cy="923330"/>
          </a:xfrm>
          <a:prstGeom prst="rect">
            <a:avLst/>
          </a:prstGeom>
          <a:noFill/>
          <a:ln w="38100">
            <a:solidFill>
              <a:srgbClr val="65EE00"/>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التكاثر الجنسي </a:t>
            </a:r>
          </a:p>
        </p:txBody>
      </p:sp>
      <p:sp>
        <p:nvSpPr>
          <p:cNvPr id="4" name="مستطيل 3"/>
          <p:cNvSpPr/>
          <p:nvPr/>
        </p:nvSpPr>
        <p:spPr>
          <a:xfrm>
            <a:off x="1164882" y="1910939"/>
            <a:ext cx="3970959" cy="923330"/>
          </a:xfrm>
          <a:prstGeom prst="rect">
            <a:avLst/>
          </a:prstGeom>
          <a:noFill/>
          <a:ln w="38100">
            <a:solidFill>
              <a:srgbClr val="65EE00"/>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التكاثر </a:t>
            </a:r>
            <a:r>
              <a:rPr lang="ar-SA" sz="5400" b="0" cap="none" spc="0" dirty="0" err="1">
                <a:ln w="0"/>
                <a:solidFill>
                  <a:schemeClr val="tx1"/>
                </a:solidFill>
                <a:effectLst>
                  <a:outerShdw blurRad="38100" dist="19050" dir="2700000" algn="tl" rotWithShape="0">
                    <a:schemeClr val="dk1">
                      <a:alpha val="40000"/>
                    </a:schemeClr>
                  </a:outerShdw>
                </a:effectLst>
              </a:rPr>
              <a:t>اللاجنسي</a:t>
            </a:r>
            <a:r>
              <a:rPr lang="ar-SA" sz="5400" b="0" cap="none" spc="0" dirty="0">
                <a:ln w="0"/>
                <a:solidFill>
                  <a:schemeClr val="tx1"/>
                </a:solidFill>
                <a:effectLst>
                  <a:outerShdw blurRad="38100" dist="19050" dir="2700000" algn="tl" rotWithShape="0">
                    <a:schemeClr val="dk1">
                      <a:alpha val="40000"/>
                    </a:schemeClr>
                  </a:outerShdw>
                </a:effectLst>
              </a:rPr>
              <a:t> </a:t>
            </a:r>
          </a:p>
        </p:txBody>
      </p:sp>
      <p:grpSp>
        <p:nvGrpSpPr>
          <p:cNvPr id="7" name="مجموعة 6"/>
          <p:cNvGrpSpPr/>
          <p:nvPr/>
        </p:nvGrpSpPr>
        <p:grpSpPr>
          <a:xfrm>
            <a:off x="6610685" y="3242900"/>
            <a:ext cx="5398579" cy="3556755"/>
            <a:chOff x="6610685" y="3242900"/>
            <a:chExt cx="5398579" cy="3556755"/>
          </a:xfrm>
        </p:grpSpPr>
        <p:sp>
          <p:nvSpPr>
            <p:cNvPr id="5" name="مستطيل 4"/>
            <p:cNvSpPr/>
            <p:nvPr/>
          </p:nvSpPr>
          <p:spPr>
            <a:xfrm>
              <a:off x="6610685" y="3242900"/>
              <a:ext cx="4818563" cy="2585323"/>
            </a:xfrm>
            <a:prstGeom prst="rect">
              <a:avLst/>
            </a:prstGeom>
            <a:noFill/>
            <a:ln w="38100">
              <a:solidFill>
                <a:srgbClr val="00B0F0"/>
              </a:solidFill>
            </a:ln>
          </p:spPr>
          <p:txBody>
            <a:bodyPr wrap="square" lIns="91440" tIns="45720" rIns="91440" bIns="45720">
              <a:spAutoFit/>
            </a:bodyPr>
            <a:lstStyle/>
            <a:p>
              <a:pPr algn="l"/>
              <a:r>
                <a:rPr lang="ar-SA" sz="5400" b="0" cap="none" spc="0" dirty="0">
                  <a:ln w="0"/>
                  <a:solidFill>
                    <a:srgbClr val="0070C0"/>
                  </a:solidFill>
                  <a:effectLst>
                    <a:outerShdw blurRad="38100" dist="19050" dir="2700000" algn="tl" rotWithShape="0">
                      <a:schemeClr val="dk1">
                        <a:alpha val="40000"/>
                      </a:schemeClr>
                    </a:outerShdw>
                  </a:effectLst>
                </a:rPr>
                <a:t>يرث فيها الفرد الناتج جميع كروموسوماته من كلا الابوين  </a:t>
              </a:r>
            </a:p>
          </p:txBody>
        </p:sp>
        <p:pic>
          <p:nvPicPr>
            <p:cNvPr id="5122" name="Picture 2" descr="نتيجة بحث الصور عن دجاجة مع صغاره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955" y="4856791"/>
              <a:ext cx="2592309" cy="1942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مجموعة 7"/>
          <p:cNvGrpSpPr/>
          <p:nvPr/>
        </p:nvGrpSpPr>
        <p:grpSpPr>
          <a:xfrm>
            <a:off x="100703" y="3242900"/>
            <a:ext cx="5347931" cy="3544918"/>
            <a:chOff x="100703" y="3242900"/>
            <a:chExt cx="5347931" cy="3544918"/>
          </a:xfrm>
        </p:grpSpPr>
        <p:sp>
          <p:nvSpPr>
            <p:cNvPr id="6" name="مستطيل 5"/>
            <p:cNvSpPr/>
            <p:nvPr/>
          </p:nvSpPr>
          <p:spPr>
            <a:xfrm>
              <a:off x="626290" y="3242900"/>
              <a:ext cx="4822344" cy="2585323"/>
            </a:xfrm>
            <a:prstGeom prst="rect">
              <a:avLst/>
            </a:prstGeom>
            <a:noFill/>
            <a:ln w="38100">
              <a:solidFill>
                <a:srgbClr val="00B0F0"/>
              </a:solidFill>
            </a:ln>
          </p:spPr>
          <p:txBody>
            <a:bodyPr wrap="square" lIns="91440" tIns="45720" rIns="91440" bIns="45720">
              <a:spAutoFit/>
            </a:bodyPr>
            <a:lstStyle/>
            <a:p>
              <a:r>
                <a:rPr lang="ar-SA" sz="5400" b="0" cap="none" spc="0" dirty="0">
                  <a:ln w="0"/>
                  <a:solidFill>
                    <a:srgbClr val="0070C0"/>
                  </a:solidFill>
                  <a:effectLst>
                    <a:outerShdw blurRad="38100" dist="19050" dir="2700000" algn="tl" rotWithShape="0">
                      <a:schemeClr val="dk1">
                        <a:alpha val="40000"/>
                      </a:schemeClr>
                    </a:outerShdw>
                  </a:effectLst>
                </a:rPr>
                <a:t>يرث فيها الفرد الناتج جميع كروموسوماته من الخلية الام </a:t>
              </a:r>
            </a:p>
          </p:txBody>
        </p:sp>
        <p:pic>
          <p:nvPicPr>
            <p:cNvPr id="5126" name="Picture 6" descr="صورة ذات صل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03" y="4844955"/>
              <a:ext cx="2151177" cy="19428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103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50628" y="478193"/>
            <a:ext cx="10865018" cy="3785652"/>
          </a:xfrm>
          <a:prstGeom prst="rect">
            <a:avLst/>
          </a:prstGeom>
          <a:noFill/>
          <a:ln w="38100">
            <a:solidFill>
              <a:srgbClr val="FF0000"/>
            </a:solidFill>
          </a:ln>
        </p:spPr>
        <p:txBody>
          <a:bodyPr wrap="square" lIns="91440" tIns="45720" rIns="91440" bIns="45720">
            <a:spAutoFit/>
          </a:bodyPr>
          <a:lstStyle/>
          <a:p>
            <a:pPr algn="ctr"/>
            <a:r>
              <a:rPr lang="ar-SA" sz="4800" b="0" cap="none" spc="0" dirty="0">
                <a:ln w="0"/>
                <a:solidFill>
                  <a:srgbClr val="FF0000"/>
                </a:solidFill>
                <a:effectLst>
                  <a:outerShdw blurRad="50800" dist="88900" dir="18900000" algn="bl" rotWithShape="0">
                    <a:srgbClr val="7FA7E5">
                      <a:alpha val="40000"/>
                    </a:srgbClr>
                  </a:outerShdw>
                </a:effectLst>
              </a:rPr>
              <a:t>تتكاثر </a:t>
            </a:r>
            <a:r>
              <a:rPr lang="ar-SA" sz="4800" dirty="0">
                <a:ln w="0"/>
                <a:solidFill>
                  <a:srgbClr val="FF0000"/>
                </a:solidFill>
                <a:effectLst>
                  <a:outerShdw blurRad="50800" dist="88900" dir="18900000" algn="bl" rotWithShape="0">
                    <a:srgbClr val="7FA7E5">
                      <a:alpha val="40000"/>
                    </a:srgbClr>
                  </a:outerShdw>
                </a:effectLst>
              </a:rPr>
              <a:t>البكتيريا لا جنسي بينما تتكاثر الطلائعيات جنسيا ولا جنسيا اعتمادا على الظروف البيئية كما تتكاثر معظم النباتات والعديد من الحيوانات البسيطة بكلا النوعين من التكاثر مقارنة بالحيوانات الأكثر تعقيدا والتي تتكاثر جنسيا فقط</a:t>
            </a:r>
            <a:endParaRPr lang="ar-SA" sz="4800" b="0" cap="none" spc="0" dirty="0">
              <a:ln w="0"/>
              <a:solidFill>
                <a:srgbClr val="FF0000"/>
              </a:solidFill>
              <a:effectLst>
                <a:outerShdw blurRad="50800" dist="88900" dir="18900000" algn="bl" rotWithShape="0">
                  <a:srgbClr val="7FA7E5">
                    <a:alpha val="40000"/>
                  </a:srgbClr>
                </a:outerShdw>
              </a:effectLst>
            </a:endParaRPr>
          </a:p>
        </p:txBody>
      </p:sp>
      <p:sp>
        <p:nvSpPr>
          <p:cNvPr id="3" name="مستطيل 2"/>
          <p:cNvSpPr/>
          <p:nvPr/>
        </p:nvSpPr>
        <p:spPr>
          <a:xfrm>
            <a:off x="8065829" y="3711603"/>
            <a:ext cx="3316404" cy="2800767"/>
          </a:xfrm>
          <a:prstGeom prst="rect">
            <a:avLst/>
          </a:prstGeom>
          <a:solidFill>
            <a:schemeClr val="bg1"/>
          </a:solidFill>
          <a:ln w="38100">
            <a:solidFill>
              <a:schemeClr val="tx1"/>
            </a:solidFill>
          </a:ln>
        </p:spPr>
        <p:txBody>
          <a:bodyPr wrap="square" lIns="91440" tIns="45720" rIns="91440" bIns="45720">
            <a:spAutoFit/>
          </a:bodyPr>
          <a:lstStyle/>
          <a:p>
            <a:r>
              <a:rPr lang="ar-SA" sz="4400" b="1" dirty="0"/>
              <a:t>بماذا يفضل التكاثر الجنسي على التكاثر </a:t>
            </a:r>
            <a:r>
              <a:rPr lang="ar-SA" sz="4400" b="1" dirty="0" err="1"/>
              <a:t>اللاجنسي</a:t>
            </a:r>
            <a:r>
              <a:rPr lang="ar-SA" sz="4400" b="1" dirty="0"/>
              <a:t> ؟</a:t>
            </a:r>
          </a:p>
        </p:txBody>
      </p:sp>
      <p:pic>
        <p:nvPicPr>
          <p:cNvPr id="1026" name="Picture 2" descr="نتيجة بحث الصور عن ‪Non-sexual reprod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08" y="4339987"/>
            <a:ext cx="7014947" cy="246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502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مستطيل 28"/>
          <p:cNvSpPr/>
          <p:nvPr/>
        </p:nvSpPr>
        <p:spPr>
          <a:xfrm>
            <a:off x="1016000" y="5048810"/>
            <a:ext cx="3261815" cy="960586"/>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معدل تراكم الطفرات المفيدة في ذبابة الفكهة </a:t>
            </a:r>
          </a:p>
        </p:txBody>
      </p:sp>
      <p:graphicFrame>
        <p:nvGraphicFramePr>
          <p:cNvPr id="38" name="جدول 37"/>
          <p:cNvGraphicFramePr>
            <a:graphicFrameLocks noGrp="1"/>
          </p:cNvGraphicFramePr>
          <p:nvPr>
            <p:extLst>
              <p:ext uri="{D42A27DB-BD31-4B8C-83A1-F6EECF244321}">
                <p14:modId xmlns:p14="http://schemas.microsoft.com/office/powerpoint/2010/main" val="3828779205"/>
              </p:ext>
            </p:extLst>
          </p:nvPr>
        </p:nvGraphicFramePr>
        <p:xfrm>
          <a:off x="1397815" y="1056482"/>
          <a:ext cx="2880000" cy="3735391"/>
        </p:xfrm>
        <a:graphic>
          <a:graphicData uri="http://schemas.openxmlformats.org/drawingml/2006/table">
            <a:tbl>
              <a:tblPr rtl="1" firstRow="1" bandRow="1">
                <a:tableStyleId>{5C22544A-7EE6-4342-B048-85BDC9FD1C3A}</a:tableStyleId>
              </a:tblPr>
              <a:tblGrid>
                <a:gridCol w="576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gridCol w="576000">
                  <a:extLst>
                    <a:ext uri="{9D8B030D-6E8A-4147-A177-3AD203B41FA5}">
                      <a16:colId xmlns:a16="http://schemas.microsoft.com/office/drawing/2014/main" val="20002"/>
                    </a:ext>
                  </a:extLst>
                </a:gridCol>
                <a:gridCol w="576000">
                  <a:extLst>
                    <a:ext uri="{9D8B030D-6E8A-4147-A177-3AD203B41FA5}">
                      <a16:colId xmlns:a16="http://schemas.microsoft.com/office/drawing/2014/main" val="20003"/>
                    </a:ext>
                  </a:extLst>
                </a:gridCol>
                <a:gridCol w="576000">
                  <a:extLst>
                    <a:ext uri="{9D8B030D-6E8A-4147-A177-3AD203B41FA5}">
                      <a16:colId xmlns:a16="http://schemas.microsoft.com/office/drawing/2014/main" val="20004"/>
                    </a:ext>
                  </a:extLst>
                </a:gridCol>
              </a:tblGrid>
              <a:tr h="711391">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rgbClr val="149C2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149C21"/>
                      </a:solidFill>
                      <a:prstDash val="solid"/>
                      <a:round/>
                      <a:headEnd type="none" w="med" len="med"/>
                      <a:tailEnd type="none" w="med" len="med"/>
                    </a:lnT>
                    <a:lnB w="38100" cap="flat" cmpd="sng" algn="ctr">
                      <a:solidFill>
                        <a:srgbClr val="149C21"/>
                      </a:solidFill>
                      <a:prstDash val="solid"/>
                      <a:round/>
                      <a:headEnd type="none" w="med" len="med"/>
                      <a:tailEnd type="none" w="med" len="med"/>
                    </a:lnB>
                    <a:solidFill>
                      <a:srgbClr val="149C2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149C21"/>
                      </a:solidFill>
                      <a:prstDash val="solid"/>
                      <a:round/>
                      <a:headEnd type="none" w="med" len="med"/>
                      <a:tailEnd type="none" w="med" len="med"/>
                    </a:lnT>
                    <a:lnB w="38100" cap="flat" cmpd="sng" algn="ctr">
                      <a:solidFill>
                        <a:srgbClr val="149C21"/>
                      </a:solidFill>
                      <a:prstDash val="solid"/>
                      <a:round/>
                      <a:headEnd type="none" w="med" len="med"/>
                      <a:tailEnd type="none" w="med" len="med"/>
                    </a:lnB>
                    <a:solidFill>
                      <a:srgbClr val="149C2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149C2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149C2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1" name="مستطيل 40"/>
          <p:cNvSpPr/>
          <p:nvPr/>
        </p:nvSpPr>
        <p:spPr>
          <a:xfrm rot="5400000">
            <a:off x="2500939" y="2662568"/>
            <a:ext cx="1887056" cy="523220"/>
          </a:xfrm>
          <a:prstGeom prst="rect">
            <a:avLst/>
          </a:prstGeom>
          <a:noFill/>
        </p:spPr>
        <p:txBody>
          <a:bodyPr wrap="none" lIns="91440" tIns="45720" rIns="91440" bIns="45720">
            <a:spAutoFit/>
          </a:bodyPr>
          <a:lstStyle/>
          <a:p>
            <a:pPr algn="ctr"/>
            <a:r>
              <a:rPr lang="ar-SA" sz="2800" b="1" dirty="0" err="1">
                <a:ln w="0"/>
                <a:solidFill>
                  <a:schemeClr val="bg1"/>
                </a:solidFill>
                <a:effectLst>
                  <a:outerShdw blurRad="38100" dist="19050" dir="2700000" algn="tl" rotWithShape="0">
                    <a:schemeClr val="dk1">
                      <a:alpha val="40000"/>
                    </a:schemeClr>
                  </a:outerShdw>
                </a:effectLst>
              </a:rPr>
              <a:t>التكاثرالجنسي</a:t>
            </a:r>
            <a:r>
              <a:rPr lang="ar-SA" sz="2800" b="1" dirty="0">
                <a:ln w="0"/>
                <a:effectLst>
                  <a:outerShdw blurRad="38100" dist="19050" dir="2700000" algn="tl" rotWithShape="0">
                    <a:schemeClr val="dk1">
                      <a:alpha val="40000"/>
                    </a:schemeClr>
                  </a:outerShdw>
                </a:effectLst>
              </a:rPr>
              <a:t> </a:t>
            </a:r>
            <a:endParaRPr lang="ar-SA" sz="2800" b="1" cap="none" spc="0" dirty="0">
              <a:ln w="0"/>
              <a:solidFill>
                <a:schemeClr val="tx1"/>
              </a:solidFill>
              <a:effectLst>
                <a:outerShdw blurRad="38100" dist="19050" dir="2700000" algn="tl" rotWithShape="0">
                  <a:schemeClr val="dk1">
                    <a:alpha val="40000"/>
                  </a:schemeClr>
                </a:outerShdw>
              </a:effectLst>
            </a:endParaRPr>
          </a:p>
        </p:txBody>
      </p:sp>
      <p:sp>
        <p:nvSpPr>
          <p:cNvPr id="43" name="مستطيل 42"/>
          <p:cNvSpPr/>
          <p:nvPr/>
        </p:nvSpPr>
        <p:spPr>
          <a:xfrm rot="5400000">
            <a:off x="1256651" y="3271329"/>
            <a:ext cx="2081019" cy="523220"/>
          </a:xfrm>
          <a:prstGeom prst="rect">
            <a:avLst/>
          </a:prstGeom>
          <a:noFill/>
        </p:spPr>
        <p:txBody>
          <a:bodyPr wrap="none" lIns="91440" tIns="45720" rIns="91440" bIns="45720">
            <a:spAutoFit/>
          </a:bodyPr>
          <a:lstStyle/>
          <a:p>
            <a:pPr algn="ctr"/>
            <a:r>
              <a:rPr lang="ar-SA" sz="2800" b="1" dirty="0" err="1">
                <a:ln w="0"/>
                <a:solidFill>
                  <a:schemeClr val="bg1"/>
                </a:solidFill>
                <a:effectLst>
                  <a:outerShdw blurRad="38100" dist="19050" dir="2700000" algn="tl" rotWithShape="0">
                    <a:schemeClr val="dk1">
                      <a:alpha val="40000"/>
                    </a:schemeClr>
                  </a:outerShdw>
                </a:effectLst>
              </a:rPr>
              <a:t>التكاثراللاجنسي</a:t>
            </a:r>
            <a:r>
              <a:rPr lang="ar-SA" sz="2800" b="1" dirty="0">
                <a:ln w="0"/>
                <a:effectLst>
                  <a:outerShdw blurRad="38100" dist="19050" dir="2700000" algn="tl" rotWithShape="0">
                    <a:schemeClr val="dk1">
                      <a:alpha val="40000"/>
                    </a:schemeClr>
                  </a:outerShdw>
                </a:effectLst>
              </a:rPr>
              <a:t> </a:t>
            </a:r>
            <a:endParaRPr lang="ar-SA" sz="2800" b="1" cap="none" spc="0" dirty="0">
              <a:ln w="0"/>
              <a:solidFill>
                <a:schemeClr val="tx1"/>
              </a:solidFill>
              <a:effectLst>
                <a:outerShdw blurRad="38100" dist="19050" dir="2700000" algn="tl" rotWithShape="0">
                  <a:schemeClr val="dk1">
                    <a:alpha val="40000"/>
                  </a:schemeClr>
                </a:outerShdw>
              </a:effectLst>
            </a:endParaRPr>
          </a:p>
        </p:txBody>
      </p:sp>
      <p:sp>
        <p:nvSpPr>
          <p:cNvPr id="44" name="مستطيل 43"/>
          <p:cNvSpPr/>
          <p:nvPr/>
        </p:nvSpPr>
        <p:spPr>
          <a:xfrm>
            <a:off x="614144" y="3867706"/>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0.5</a:t>
            </a:r>
            <a:endParaRPr lang="ar-SA" sz="2000" dirty="0">
              <a:solidFill>
                <a:schemeClr val="tx1"/>
              </a:solidFill>
            </a:endParaRPr>
          </a:p>
        </p:txBody>
      </p:sp>
      <p:sp>
        <p:nvSpPr>
          <p:cNvPr id="45" name="مستطيل 44"/>
          <p:cNvSpPr/>
          <p:nvPr/>
        </p:nvSpPr>
        <p:spPr>
          <a:xfrm>
            <a:off x="621356" y="2324527"/>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1.5</a:t>
            </a:r>
            <a:endParaRPr lang="ar-SA" sz="2000" dirty="0">
              <a:solidFill>
                <a:schemeClr val="tx1"/>
              </a:solidFill>
            </a:endParaRPr>
          </a:p>
        </p:txBody>
      </p:sp>
      <p:sp>
        <p:nvSpPr>
          <p:cNvPr id="46" name="مستطيل 45"/>
          <p:cNvSpPr/>
          <p:nvPr/>
        </p:nvSpPr>
        <p:spPr>
          <a:xfrm>
            <a:off x="667982" y="888580"/>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2.5</a:t>
            </a:r>
            <a:endParaRPr lang="ar-SA" sz="2000" dirty="0">
              <a:solidFill>
                <a:schemeClr val="tx1"/>
              </a:solidFill>
            </a:endParaRPr>
          </a:p>
        </p:txBody>
      </p:sp>
      <p:sp>
        <p:nvSpPr>
          <p:cNvPr id="47" name="مستطيل 46"/>
          <p:cNvSpPr/>
          <p:nvPr/>
        </p:nvSpPr>
        <p:spPr>
          <a:xfrm>
            <a:off x="621356" y="3105634"/>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1</a:t>
            </a:r>
            <a:endParaRPr lang="ar-SA" sz="2000" dirty="0">
              <a:solidFill>
                <a:schemeClr val="tx1"/>
              </a:solidFill>
            </a:endParaRPr>
          </a:p>
        </p:txBody>
      </p:sp>
      <p:sp>
        <p:nvSpPr>
          <p:cNvPr id="48" name="مستطيل 47"/>
          <p:cNvSpPr/>
          <p:nvPr/>
        </p:nvSpPr>
        <p:spPr>
          <a:xfrm>
            <a:off x="634999" y="1561943"/>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2</a:t>
            </a:r>
            <a:endParaRPr lang="ar-SA" sz="2000" dirty="0">
              <a:solidFill>
                <a:schemeClr val="tx1"/>
              </a:solidFill>
            </a:endParaRPr>
          </a:p>
        </p:txBody>
      </p:sp>
      <p:sp>
        <p:nvSpPr>
          <p:cNvPr id="49" name="مستطيل مستدير الزوايا 48"/>
          <p:cNvSpPr/>
          <p:nvPr/>
        </p:nvSpPr>
        <p:spPr>
          <a:xfrm>
            <a:off x="6184900" y="1678782"/>
            <a:ext cx="5217805" cy="4111649"/>
          </a:xfrm>
          <a:prstGeom prst="roundRect">
            <a:avLst/>
          </a:prstGeom>
          <a:gradFill flip="none" rotWithShape="1">
            <a:gsLst>
              <a:gs pos="0">
                <a:srgbClr val="149C21">
                  <a:tint val="66000"/>
                  <a:satMod val="160000"/>
                </a:srgbClr>
              </a:gs>
              <a:gs pos="50000">
                <a:srgbClr val="149C21">
                  <a:tint val="44500"/>
                  <a:satMod val="160000"/>
                </a:srgbClr>
              </a:gs>
              <a:gs pos="100000">
                <a:srgbClr val="149C21">
                  <a:tint val="23500"/>
                  <a:satMod val="160000"/>
                </a:srgb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استنتجي أفضلية التكاثر الجنسي على التكاثر </a:t>
            </a:r>
            <a:r>
              <a:rPr lang="ar-SA" sz="4400" b="1" dirty="0" err="1">
                <a:solidFill>
                  <a:schemeClr val="tx1"/>
                </a:solidFill>
              </a:rPr>
              <a:t>اللاجنسي</a:t>
            </a:r>
            <a:r>
              <a:rPr lang="ar-SA" sz="4400" b="1" dirty="0">
                <a:solidFill>
                  <a:schemeClr val="tx1"/>
                </a:solidFill>
              </a:rPr>
              <a:t> من خلال تحليلك للبيانات في الرسم البياني التالي  </a:t>
            </a:r>
          </a:p>
        </p:txBody>
      </p:sp>
      <p:sp>
        <p:nvSpPr>
          <p:cNvPr id="12" name="مستطيل مستدير الزوايا 11"/>
          <p:cNvSpPr/>
          <p:nvPr/>
        </p:nvSpPr>
        <p:spPr>
          <a:xfrm>
            <a:off x="6299200" y="613015"/>
            <a:ext cx="5103505" cy="770866"/>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tx1"/>
                </a:solidFill>
              </a:rPr>
              <a:t>مهارة تحليل البيانات والاستنتاج </a:t>
            </a:r>
          </a:p>
        </p:txBody>
      </p:sp>
    </p:spTree>
    <p:extLst>
      <p:ext uri="{BB962C8B-B14F-4D97-AF65-F5344CB8AC3E}">
        <p14:creationId xmlns:p14="http://schemas.microsoft.com/office/powerpoint/2010/main" val="530601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مستطيل 28"/>
          <p:cNvSpPr/>
          <p:nvPr/>
        </p:nvSpPr>
        <p:spPr>
          <a:xfrm>
            <a:off x="1016000" y="5048810"/>
            <a:ext cx="3261815" cy="960586"/>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معدل تراكم الطفرات المفيدة في ذبابة الفكهة </a:t>
            </a:r>
          </a:p>
        </p:txBody>
      </p:sp>
      <p:graphicFrame>
        <p:nvGraphicFramePr>
          <p:cNvPr id="38" name="جدول 37"/>
          <p:cNvGraphicFramePr>
            <a:graphicFrameLocks noGrp="1"/>
          </p:cNvGraphicFramePr>
          <p:nvPr>
            <p:extLst>
              <p:ext uri="{D42A27DB-BD31-4B8C-83A1-F6EECF244321}">
                <p14:modId xmlns:p14="http://schemas.microsoft.com/office/powerpoint/2010/main" val="3828779205"/>
              </p:ext>
            </p:extLst>
          </p:nvPr>
        </p:nvGraphicFramePr>
        <p:xfrm>
          <a:off x="1397815" y="1056482"/>
          <a:ext cx="2880000" cy="3735391"/>
        </p:xfrm>
        <a:graphic>
          <a:graphicData uri="http://schemas.openxmlformats.org/drawingml/2006/table">
            <a:tbl>
              <a:tblPr rtl="1" firstRow="1" bandRow="1">
                <a:tableStyleId>{5C22544A-7EE6-4342-B048-85BDC9FD1C3A}</a:tableStyleId>
              </a:tblPr>
              <a:tblGrid>
                <a:gridCol w="576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gridCol w="576000">
                  <a:extLst>
                    <a:ext uri="{9D8B030D-6E8A-4147-A177-3AD203B41FA5}">
                      <a16:colId xmlns:a16="http://schemas.microsoft.com/office/drawing/2014/main" val="20002"/>
                    </a:ext>
                  </a:extLst>
                </a:gridCol>
                <a:gridCol w="576000">
                  <a:extLst>
                    <a:ext uri="{9D8B030D-6E8A-4147-A177-3AD203B41FA5}">
                      <a16:colId xmlns:a16="http://schemas.microsoft.com/office/drawing/2014/main" val="20003"/>
                    </a:ext>
                  </a:extLst>
                </a:gridCol>
                <a:gridCol w="576000">
                  <a:extLst>
                    <a:ext uri="{9D8B030D-6E8A-4147-A177-3AD203B41FA5}">
                      <a16:colId xmlns:a16="http://schemas.microsoft.com/office/drawing/2014/main" val="20004"/>
                    </a:ext>
                  </a:extLst>
                </a:gridCol>
              </a:tblGrid>
              <a:tr h="711391">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rgbClr val="149C2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149C21"/>
                      </a:solidFill>
                      <a:prstDash val="solid"/>
                      <a:round/>
                      <a:headEnd type="none" w="med" len="med"/>
                      <a:tailEnd type="none" w="med" len="med"/>
                    </a:lnT>
                    <a:lnB w="38100" cap="flat" cmpd="sng" algn="ctr">
                      <a:solidFill>
                        <a:srgbClr val="149C21"/>
                      </a:solidFill>
                      <a:prstDash val="solid"/>
                      <a:round/>
                      <a:headEnd type="none" w="med" len="med"/>
                      <a:tailEnd type="none" w="med" len="med"/>
                    </a:lnB>
                    <a:solidFill>
                      <a:srgbClr val="149C2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149C21"/>
                      </a:solidFill>
                      <a:prstDash val="solid"/>
                      <a:round/>
                      <a:headEnd type="none" w="med" len="med"/>
                      <a:tailEnd type="none" w="med" len="med"/>
                    </a:lnT>
                    <a:lnB w="38100" cap="flat" cmpd="sng" algn="ctr">
                      <a:solidFill>
                        <a:srgbClr val="149C21"/>
                      </a:solidFill>
                      <a:prstDash val="solid"/>
                      <a:round/>
                      <a:headEnd type="none" w="med" len="med"/>
                      <a:tailEnd type="none" w="med" len="med"/>
                    </a:lnB>
                    <a:solidFill>
                      <a:srgbClr val="149C2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56000">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FF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T w="38100" cap="flat" cmpd="sng" algn="ctr">
                      <a:solidFill>
                        <a:srgbClr val="149C2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149C21"/>
                    </a:solidFill>
                  </a:tcPr>
                </a:tc>
                <a:tc>
                  <a:txBody>
                    <a:bodyPr/>
                    <a:lstStyle/>
                    <a:p>
                      <a:pPr rtl="1"/>
                      <a:endParaRPr lang="ar-SA" dirty="0"/>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1" name="مستطيل 40"/>
          <p:cNvSpPr/>
          <p:nvPr/>
        </p:nvSpPr>
        <p:spPr>
          <a:xfrm rot="5400000">
            <a:off x="2500939" y="2662568"/>
            <a:ext cx="1887056" cy="523220"/>
          </a:xfrm>
          <a:prstGeom prst="rect">
            <a:avLst/>
          </a:prstGeom>
          <a:noFill/>
        </p:spPr>
        <p:txBody>
          <a:bodyPr wrap="none" lIns="91440" tIns="45720" rIns="91440" bIns="45720">
            <a:spAutoFit/>
          </a:bodyPr>
          <a:lstStyle/>
          <a:p>
            <a:pPr algn="ctr"/>
            <a:r>
              <a:rPr lang="ar-SA" sz="2800" b="1" dirty="0" err="1">
                <a:ln w="0"/>
                <a:solidFill>
                  <a:schemeClr val="bg1"/>
                </a:solidFill>
                <a:effectLst>
                  <a:outerShdw blurRad="38100" dist="19050" dir="2700000" algn="tl" rotWithShape="0">
                    <a:schemeClr val="dk1">
                      <a:alpha val="40000"/>
                    </a:schemeClr>
                  </a:outerShdw>
                </a:effectLst>
              </a:rPr>
              <a:t>التكاثرالجنسي</a:t>
            </a:r>
            <a:r>
              <a:rPr lang="ar-SA" sz="2800" b="1" dirty="0">
                <a:ln w="0"/>
                <a:effectLst>
                  <a:outerShdw blurRad="38100" dist="19050" dir="2700000" algn="tl" rotWithShape="0">
                    <a:schemeClr val="dk1">
                      <a:alpha val="40000"/>
                    </a:schemeClr>
                  </a:outerShdw>
                </a:effectLst>
              </a:rPr>
              <a:t> </a:t>
            </a:r>
            <a:endParaRPr lang="ar-SA" sz="2800" b="1" cap="none" spc="0" dirty="0">
              <a:ln w="0"/>
              <a:solidFill>
                <a:schemeClr val="tx1"/>
              </a:solidFill>
              <a:effectLst>
                <a:outerShdw blurRad="38100" dist="19050" dir="2700000" algn="tl" rotWithShape="0">
                  <a:schemeClr val="dk1">
                    <a:alpha val="40000"/>
                  </a:schemeClr>
                </a:outerShdw>
              </a:effectLst>
            </a:endParaRPr>
          </a:p>
        </p:txBody>
      </p:sp>
      <p:sp>
        <p:nvSpPr>
          <p:cNvPr id="43" name="مستطيل 42"/>
          <p:cNvSpPr/>
          <p:nvPr/>
        </p:nvSpPr>
        <p:spPr>
          <a:xfrm rot="5400000">
            <a:off x="1256651" y="3271329"/>
            <a:ext cx="2081019" cy="523220"/>
          </a:xfrm>
          <a:prstGeom prst="rect">
            <a:avLst/>
          </a:prstGeom>
          <a:noFill/>
        </p:spPr>
        <p:txBody>
          <a:bodyPr wrap="none" lIns="91440" tIns="45720" rIns="91440" bIns="45720">
            <a:spAutoFit/>
          </a:bodyPr>
          <a:lstStyle/>
          <a:p>
            <a:pPr algn="ctr"/>
            <a:r>
              <a:rPr lang="ar-SA" sz="2800" b="1" dirty="0" err="1">
                <a:ln w="0"/>
                <a:solidFill>
                  <a:schemeClr val="bg1"/>
                </a:solidFill>
                <a:effectLst>
                  <a:outerShdw blurRad="38100" dist="19050" dir="2700000" algn="tl" rotWithShape="0">
                    <a:schemeClr val="dk1">
                      <a:alpha val="40000"/>
                    </a:schemeClr>
                  </a:outerShdw>
                </a:effectLst>
              </a:rPr>
              <a:t>التكاثراللاجنسي</a:t>
            </a:r>
            <a:r>
              <a:rPr lang="ar-SA" sz="2800" b="1" dirty="0">
                <a:ln w="0"/>
                <a:effectLst>
                  <a:outerShdw blurRad="38100" dist="19050" dir="2700000" algn="tl" rotWithShape="0">
                    <a:schemeClr val="dk1">
                      <a:alpha val="40000"/>
                    </a:schemeClr>
                  </a:outerShdw>
                </a:effectLst>
              </a:rPr>
              <a:t> </a:t>
            </a:r>
            <a:endParaRPr lang="ar-SA" sz="2800" b="1" cap="none" spc="0" dirty="0">
              <a:ln w="0"/>
              <a:solidFill>
                <a:schemeClr val="tx1"/>
              </a:solidFill>
              <a:effectLst>
                <a:outerShdw blurRad="38100" dist="19050" dir="2700000" algn="tl" rotWithShape="0">
                  <a:schemeClr val="dk1">
                    <a:alpha val="40000"/>
                  </a:schemeClr>
                </a:outerShdw>
              </a:effectLst>
            </a:endParaRPr>
          </a:p>
        </p:txBody>
      </p:sp>
      <p:sp>
        <p:nvSpPr>
          <p:cNvPr id="44" name="مستطيل 43"/>
          <p:cNvSpPr/>
          <p:nvPr/>
        </p:nvSpPr>
        <p:spPr>
          <a:xfrm>
            <a:off x="614144" y="3867706"/>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0.5</a:t>
            </a:r>
            <a:endParaRPr lang="ar-SA" sz="2000" dirty="0">
              <a:solidFill>
                <a:schemeClr val="tx1"/>
              </a:solidFill>
            </a:endParaRPr>
          </a:p>
        </p:txBody>
      </p:sp>
      <p:sp>
        <p:nvSpPr>
          <p:cNvPr id="45" name="مستطيل 44"/>
          <p:cNvSpPr/>
          <p:nvPr/>
        </p:nvSpPr>
        <p:spPr>
          <a:xfrm>
            <a:off x="621356" y="2324527"/>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1.5</a:t>
            </a:r>
            <a:endParaRPr lang="ar-SA" sz="2000" dirty="0">
              <a:solidFill>
                <a:schemeClr val="tx1"/>
              </a:solidFill>
            </a:endParaRPr>
          </a:p>
        </p:txBody>
      </p:sp>
      <p:sp>
        <p:nvSpPr>
          <p:cNvPr id="46" name="مستطيل 45"/>
          <p:cNvSpPr/>
          <p:nvPr/>
        </p:nvSpPr>
        <p:spPr>
          <a:xfrm>
            <a:off x="667982" y="888580"/>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2.5</a:t>
            </a:r>
            <a:endParaRPr lang="ar-SA" sz="2000" dirty="0">
              <a:solidFill>
                <a:schemeClr val="tx1"/>
              </a:solidFill>
            </a:endParaRPr>
          </a:p>
        </p:txBody>
      </p:sp>
      <p:sp>
        <p:nvSpPr>
          <p:cNvPr id="47" name="مستطيل 46"/>
          <p:cNvSpPr/>
          <p:nvPr/>
        </p:nvSpPr>
        <p:spPr>
          <a:xfrm>
            <a:off x="621356" y="3105634"/>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1</a:t>
            </a:r>
            <a:endParaRPr lang="ar-SA" sz="2000" dirty="0">
              <a:solidFill>
                <a:schemeClr val="tx1"/>
              </a:solidFill>
            </a:endParaRPr>
          </a:p>
        </p:txBody>
      </p:sp>
      <p:sp>
        <p:nvSpPr>
          <p:cNvPr id="48" name="مستطيل 47"/>
          <p:cNvSpPr/>
          <p:nvPr/>
        </p:nvSpPr>
        <p:spPr>
          <a:xfrm>
            <a:off x="634999" y="1561943"/>
            <a:ext cx="696036" cy="33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rPr>
              <a:t>2</a:t>
            </a:r>
            <a:endParaRPr lang="ar-SA" sz="2000" dirty="0">
              <a:solidFill>
                <a:schemeClr val="tx1"/>
              </a:solidFill>
            </a:endParaRPr>
          </a:p>
        </p:txBody>
      </p:sp>
      <p:sp>
        <p:nvSpPr>
          <p:cNvPr id="49" name="مستطيل مستدير الزوايا 48"/>
          <p:cNvSpPr/>
          <p:nvPr/>
        </p:nvSpPr>
        <p:spPr>
          <a:xfrm>
            <a:off x="5349922" y="611179"/>
            <a:ext cx="6509983" cy="5398217"/>
          </a:xfrm>
          <a:prstGeom prst="roundRect">
            <a:avLst/>
          </a:prstGeom>
          <a:gradFill flip="none" rotWithShape="1">
            <a:gsLst>
              <a:gs pos="0">
                <a:srgbClr val="10B06F">
                  <a:tint val="66000"/>
                  <a:satMod val="160000"/>
                </a:srgbClr>
              </a:gs>
              <a:gs pos="50000">
                <a:srgbClr val="10B06F">
                  <a:tint val="44500"/>
                  <a:satMod val="160000"/>
                </a:srgbClr>
              </a:gs>
              <a:gs pos="100000">
                <a:srgbClr val="10B06F">
                  <a:tint val="23500"/>
                  <a:satMod val="160000"/>
                </a:srgb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لاحظ العلماء  أن معدل تراكم الطفرات المفيدة يكون أسرع عندما تتكاثر الأنواع تكاثرا جنسيا مقارنة  بالأنواع التي تتكاثر </a:t>
            </a:r>
            <a:r>
              <a:rPr lang="ar-SA" sz="4400" b="1" dirty="0" err="1">
                <a:solidFill>
                  <a:schemeClr val="tx1"/>
                </a:solidFill>
              </a:rPr>
              <a:t>لاجنسيا</a:t>
            </a:r>
            <a:r>
              <a:rPr lang="ar-SA" sz="4400" b="1" dirty="0">
                <a:solidFill>
                  <a:schemeClr val="tx1"/>
                </a:solidFill>
              </a:rPr>
              <a:t> أي تتضاعف الجينات المفيدة على نحو أسرع عند التكاثر الجنسي مقارنة بالتكاثر </a:t>
            </a:r>
            <a:r>
              <a:rPr lang="ar-SA" sz="4400" b="1" dirty="0" err="1">
                <a:solidFill>
                  <a:schemeClr val="tx1"/>
                </a:solidFill>
              </a:rPr>
              <a:t>اللاجنسي</a:t>
            </a:r>
            <a:r>
              <a:rPr lang="ar-SA" sz="4400" b="1" dirty="0">
                <a:solidFill>
                  <a:schemeClr val="tx1"/>
                </a:solidFill>
              </a:rPr>
              <a:t> </a:t>
            </a:r>
          </a:p>
        </p:txBody>
      </p:sp>
    </p:spTree>
    <p:extLst>
      <p:ext uri="{BB962C8B-B14F-4D97-AF65-F5344CB8AC3E}">
        <p14:creationId xmlns:p14="http://schemas.microsoft.com/office/powerpoint/2010/main" val="147511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63" y="550686"/>
            <a:ext cx="4457944" cy="5904705"/>
          </a:xfrm>
          <a:prstGeom prst="rect">
            <a:avLst/>
          </a:prstGeom>
        </p:spPr>
      </p:pic>
      <p:sp>
        <p:nvSpPr>
          <p:cNvPr id="2" name="مخطط انسيابي: معالجة متعاقبة 1"/>
          <p:cNvSpPr/>
          <p:nvPr/>
        </p:nvSpPr>
        <p:spPr>
          <a:xfrm>
            <a:off x="5104262" y="409432"/>
            <a:ext cx="6660107" cy="6182437"/>
          </a:xfrm>
          <a:prstGeom prst="flowChartAlternate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a:solidFill>
                    <a:schemeClr val="bg2"/>
                  </a:solidFill>
                </a:ln>
                <a:solidFill>
                  <a:srgbClr val="014C73"/>
                </a:solidFill>
                <a:effectLst>
                  <a:glow rad="101600">
                    <a:schemeClr val="accent4">
                      <a:satMod val="175000"/>
                      <a:alpha val="40000"/>
                    </a:schemeClr>
                  </a:glow>
                </a:effectLst>
              </a:rPr>
              <a:t>طالبتي العزيزة بالتعاون مع زميلاتكـِ في المجموعة  قارني بين الانقسام المتساوي والانقسام المنصف من خلال تصنيف البطاقات التالية إلى مجموعتين  المجموعة الأولى </a:t>
            </a:r>
          </a:p>
          <a:p>
            <a:pPr algn="ctr"/>
            <a:r>
              <a:rPr lang="ar-SA" sz="4400" b="1" dirty="0">
                <a:ln>
                  <a:solidFill>
                    <a:schemeClr val="bg2"/>
                  </a:solidFill>
                </a:ln>
                <a:solidFill>
                  <a:srgbClr val="014C73"/>
                </a:solidFill>
                <a:effectLst>
                  <a:glow rad="101600">
                    <a:schemeClr val="accent4">
                      <a:satMod val="175000"/>
                      <a:alpha val="40000"/>
                    </a:schemeClr>
                  </a:glow>
                </a:effectLst>
              </a:rPr>
              <a:t>(الانقسام المتساوي) </a:t>
            </a:r>
          </a:p>
          <a:p>
            <a:pPr algn="ctr"/>
            <a:r>
              <a:rPr lang="ar-SA" sz="4400" b="1" dirty="0">
                <a:ln>
                  <a:solidFill>
                    <a:schemeClr val="bg2"/>
                  </a:solidFill>
                </a:ln>
                <a:solidFill>
                  <a:srgbClr val="014C73"/>
                </a:solidFill>
                <a:effectLst>
                  <a:glow rad="101600">
                    <a:schemeClr val="accent4">
                      <a:satMod val="175000"/>
                      <a:alpha val="40000"/>
                    </a:schemeClr>
                  </a:glow>
                </a:effectLst>
              </a:rPr>
              <a:t>والمجموعة الثانية </a:t>
            </a:r>
          </a:p>
          <a:p>
            <a:pPr algn="ctr"/>
            <a:r>
              <a:rPr lang="ar-SA" sz="4400" b="1" dirty="0">
                <a:ln>
                  <a:solidFill>
                    <a:schemeClr val="bg2"/>
                  </a:solidFill>
                </a:ln>
                <a:solidFill>
                  <a:srgbClr val="014C73"/>
                </a:solidFill>
                <a:effectLst>
                  <a:glow rad="101600">
                    <a:schemeClr val="accent4">
                      <a:satMod val="175000"/>
                      <a:alpha val="40000"/>
                    </a:schemeClr>
                  </a:glow>
                </a:effectLst>
              </a:rPr>
              <a:t>(الانقسام المنصف )</a:t>
            </a:r>
            <a:endParaRPr lang="ar-SA" sz="4800" b="1" dirty="0">
              <a:ln>
                <a:solidFill>
                  <a:schemeClr val="bg2"/>
                </a:solidFill>
              </a:ln>
              <a:solidFill>
                <a:srgbClr val="014C73"/>
              </a:solidFill>
              <a:effectLst>
                <a:glow rad="101600">
                  <a:schemeClr val="accent4">
                    <a:satMod val="175000"/>
                    <a:alpha val="40000"/>
                  </a:schemeClr>
                </a:glow>
              </a:effectLst>
            </a:endParaRPr>
          </a:p>
        </p:txBody>
      </p:sp>
      <p:sp>
        <p:nvSpPr>
          <p:cNvPr id="6" name="مستطيل 5"/>
          <p:cNvSpPr/>
          <p:nvPr/>
        </p:nvSpPr>
        <p:spPr>
          <a:xfrm rot="809057">
            <a:off x="1836812" y="3425959"/>
            <a:ext cx="1558119" cy="968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التصنيف</a:t>
            </a:r>
          </a:p>
        </p:txBody>
      </p:sp>
      <p:sp>
        <p:nvSpPr>
          <p:cNvPr id="7" name="مستطيل 6"/>
          <p:cNvSpPr/>
          <p:nvPr/>
        </p:nvSpPr>
        <p:spPr>
          <a:xfrm>
            <a:off x="3477903" y="3615714"/>
            <a:ext cx="1260000" cy="968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مهارتي</a:t>
            </a:r>
          </a:p>
        </p:txBody>
      </p:sp>
      <p:sp>
        <p:nvSpPr>
          <p:cNvPr id="8" name="مستطيل 7"/>
          <p:cNvSpPr/>
          <p:nvPr/>
        </p:nvSpPr>
        <p:spPr>
          <a:xfrm>
            <a:off x="324706" y="2941463"/>
            <a:ext cx="1600927" cy="968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والمقارنة </a:t>
            </a:r>
          </a:p>
        </p:txBody>
      </p:sp>
    </p:spTree>
    <p:extLst>
      <p:ext uri="{BB962C8B-B14F-4D97-AF65-F5344CB8AC3E}">
        <p14:creationId xmlns:p14="http://schemas.microsoft.com/office/powerpoint/2010/main" val="1125738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67778" y="122980"/>
            <a:ext cx="10776284" cy="923330"/>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يحدث في مرحلتان المرحلة الأولى والثانية </a:t>
            </a:r>
          </a:p>
        </p:txBody>
      </p:sp>
      <p:sp>
        <p:nvSpPr>
          <p:cNvPr id="3" name="مستطيل 2"/>
          <p:cNvSpPr/>
          <p:nvPr/>
        </p:nvSpPr>
        <p:spPr>
          <a:xfrm>
            <a:off x="844062" y="4984261"/>
            <a:ext cx="10800000" cy="1754326"/>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ينتج عن الانقسام أربع خلايا أحادية المجموعة </a:t>
            </a:r>
            <a:r>
              <a:rPr lang="ar-SA" sz="5400" b="0" cap="none" spc="0" dirty="0" err="1">
                <a:ln w="0"/>
                <a:solidFill>
                  <a:schemeClr val="tx1"/>
                </a:solidFill>
                <a:effectLst>
                  <a:outerShdw blurRad="38100" dist="19050" dir="2700000" algn="tl" rotWithShape="0">
                    <a:schemeClr val="dk1">
                      <a:alpha val="40000"/>
                    </a:schemeClr>
                  </a:outerShdw>
                </a:effectLst>
              </a:rPr>
              <a:t>الكروموسومية</a:t>
            </a:r>
            <a:r>
              <a:rPr lang="ar-SA"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rPr>
              <a:t>1n</a:t>
            </a:r>
            <a:r>
              <a:rPr lang="ar-SA" sz="5400" b="0" cap="none" spc="0" dirty="0">
                <a:ln w="0"/>
                <a:solidFill>
                  <a:schemeClr val="tx1"/>
                </a:solidFill>
                <a:effectLst>
                  <a:outerShdw blurRad="38100" dist="19050" dir="2700000" algn="tl" rotWithShape="0">
                    <a:schemeClr val="dk1">
                      <a:alpha val="40000"/>
                    </a:schemeClr>
                  </a:outerShdw>
                </a:effectLst>
              </a:rPr>
              <a:t>)في كل دورة خلية </a:t>
            </a:r>
          </a:p>
        </p:txBody>
      </p:sp>
      <p:sp>
        <p:nvSpPr>
          <p:cNvPr id="4" name="مستطيل 3"/>
          <p:cNvSpPr/>
          <p:nvPr/>
        </p:nvSpPr>
        <p:spPr>
          <a:xfrm>
            <a:off x="867778" y="3100543"/>
            <a:ext cx="10800000" cy="1754326"/>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تحدث عملية </a:t>
            </a:r>
            <a:r>
              <a:rPr lang="ar-SA" sz="5400" b="0" cap="none" spc="0" dirty="0" err="1">
                <a:ln w="0"/>
                <a:solidFill>
                  <a:schemeClr val="tx1"/>
                </a:solidFill>
                <a:effectLst>
                  <a:outerShdw blurRad="38100" dist="19050" dir="2700000" algn="tl" rotWithShape="0">
                    <a:schemeClr val="dk1">
                      <a:alpha val="40000"/>
                    </a:schemeClr>
                  </a:outerShdw>
                </a:effectLst>
              </a:rPr>
              <a:t>التصالب</a:t>
            </a:r>
            <a:r>
              <a:rPr lang="ar-SA" sz="5400" b="0" cap="none" spc="0" dirty="0">
                <a:ln w="0"/>
                <a:solidFill>
                  <a:schemeClr val="tx1"/>
                </a:solidFill>
                <a:effectLst>
                  <a:outerShdw blurRad="38100" dist="19050" dir="2700000" algn="tl" rotWithShape="0">
                    <a:schemeClr val="dk1">
                      <a:alpha val="40000"/>
                    </a:schemeClr>
                  </a:outerShdw>
                </a:effectLst>
              </a:rPr>
              <a:t> بين </a:t>
            </a:r>
            <a:r>
              <a:rPr lang="ar-SA" sz="5400" b="0" cap="none" spc="0" dirty="0" err="1">
                <a:ln w="0"/>
                <a:solidFill>
                  <a:schemeClr val="tx1"/>
                </a:solidFill>
                <a:effectLst>
                  <a:outerShdw blurRad="38100" dist="19050" dir="2700000" algn="tl" rotWithShape="0">
                    <a:schemeClr val="dk1">
                      <a:alpha val="40000"/>
                    </a:schemeClr>
                  </a:outerShdw>
                </a:effectLst>
              </a:rPr>
              <a:t>الكروموسمات</a:t>
            </a:r>
            <a:r>
              <a:rPr lang="ar-SA" sz="5400" b="0" cap="none" spc="0" dirty="0">
                <a:ln w="0"/>
                <a:solidFill>
                  <a:schemeClr val="tx1"/>
                </a:solidFill>
                <a:effectLst>
                  <a:outerShdw blurRad="38100" dist="19050" dir="2700000" algn="tl" rotWithShape="0">
                    <a:schemeClr val="dk1">
                      <a:alpha val="40000"/>
                    </a:schemeClr>
                  </a:outerShdw>
                </a:effectLst>
              </a:rPr>
              <a:t> المتماثلة في اثناء الطور التمهيدي الأول </a:t>
            </a:r>
          </a:p>
        </p:txBody>
      </p:sp>
      <p:sp>
        <p:nvSpPr>
          <p:cNvPr id="5" name="مستطيل 4"/>
          <p:cNvSpPr/>
          <p:nvPr/>
        </p:nvSpPr>
        <p:spPr>
          <a:xfrm>
            <a:off x="867778" y="1202735"/>
            <a:ext cx="10800000" cy="1754326"/>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يتضاعف الـ</a:t>
            </a:r>
            <a:r>
              <a:rPr lang="en-US" sz="5400" b="0" cap="none" spc="0" dirty="0">
                <a:ln w="0"/>
                <a:solidFill>
                  <a:schemeClr val="tx1"/>
                </a:solidFill>
                <a:effectLst>
                  <a:outerShdw blurRad="38100" dist="19050" dir="2700000" algn="tl" rotWithShape="0">
                    <a:schemeClr val="dk1">
                      <a:alpha val="40000"/>
                    </a:schemeClr>
                  </a:outerShdw>
                </a:effectLst>
              </a:rPr>
              <a:t>DNA </a:t>
            </a:r>
            <a:r>
              <a:rPr lang="ar-SA" sz="5400" b="0" cap="none" spc="0" dirty="0">
                <a:ln w="0"/>
                <a:solidFill>
                  <a:schemeClr val="tx1"/>
                </a:solidFill>
                <a:effectLst>
                  <a:outerShdw blurRad="38100" dist="19050" dir="2700000" algn="tl" rotWithShape="0">
                    <a:schemeClr val="dk1">
                      <a:alpha val="40000"/>
                    </a:schemeClr>
                  </a:outerShdw>
                </a:effectLst>
              </a:rPr>
              <a:t>مرة واحدة قبل المرحلة الأولى منه </a:t>
            </a:r>
          </a:p>
        </p:txBody>
      </p:sp>
    </p:spTree>
    <p:extLst>
      <p:ext uri="{BB962C8B-B14F-4D97-AF65-F5344CB8AC3E}">
        <p14:creationId xmlns:p14="http://schemas.microsoft.com/office/powerpoint/2010/main" val="2452159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67778" y="122980"/>
            <a:ext cx="10776284" cy="1754326"/>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الخلايا الجديدة غير متطابقا وراثيا بسب عملية العبور </a:t>
            </a:r>
          </a:p>
        </p:txBody>
      </p:sp>
      <p:sp>
        <p:nvSpPr>
          <p:cNvPr id="4" name="مستطيل 3"/>
          <p:cNvSpPr/>
          <p:nvPr/>
        </p:nvSpPr>
        <p:spPr>
          <a:xfrm>
            <a:off x="867778" y="3100543"/>
            <a:ext cx="10800000" cy="1754326"/>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يدخل في إنتاج الأمشاج وتوفير التنوع الوراثي في المخلوقات الحية  </a:t>
            </a:r>
          </a:p>
        </p:txBody>
      </p:sp>
      <p:sp>
        <p:nvSpPr>
          <p:cNvPr id="5" name="مستطيل 4"/>
          <p:cNvSpPr/>
          <p:nvPr/>
        </p:nvSpPr>
        <p:spPr>
          <a:xfrm>
            <a:off x="855920" y="2006698"/>
            <a:ext cx="10800000" cy="923330"/>
          </a:xfrm>
          <a:prstGeom prst="rect">
            <a:avLst/>
          </a:prstGeom>
          <a:noFill/>
          <a:ln w="38100">
            <a:solidFill>
              <a:srgbClr val="FF0000"/>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يحدث في الخلايا الجنسية </a:t>
            </a:r>
          </a:p>
        </p:txBody>
      </p:sp>
    </p:spTree>
    <p:extLst>
      <p:ext uri="{BB962C8B-B14F-4D97-AF65-F5344CB8AC3E}">
        <p14:creationId xmlns:p14="http://schemas.microsoft.com/office/powerpoint/2010/main" val="395823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67778" y="122980"/>
            <a:ext cx="10776284" cy="923330"/>
          </a:xfrm>
          <a:prstGeom prst="rect">
            <a:avLst/>
          </a:prstGeom>
          <a:noFill/>
          <a:ln w="38100">
            <a:solidFill>
              <a:schemeClr val="accent1">
                <a:lumMod val="75000"/>
              </a:schemeClr>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يحدث في مرحلة واحدة </a:t>
            </a:r>
          </a:p>
        </p:txBody>
      </p:sp>
      <p:sp>
        <p:nvSpPr>
          <p:cNvPr id="3" name="مستطيل 2"/>
          <p:cNvSpPr/>
          <p:nvPr/>
        </p:nvSpPr>
        <p:spPr>
          <a:xfrm>
            <a:off x="844062" y="4984261"/>
            <a:ext cx="10800000" cy="1754326"/>
          </a:xfrm>
          <a:prstGeom prst="rect">
            <a:avLst/>
          </a:prstGeom>
          <a:noFill/>
          <a:ln w="38100">
            <a:solidFill>
              <a:schemeClr val="accent1">
                <a:lumMod val="75000"/>
              </a:schemeClr>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ينتج عن الانقسام خليتان  ثنائية  المجموعة </a:t>
            </a:r>
            <a:r>
              <a:rPr lang="ar-SA" sz="5400" b="0" cap="none" spc="0" dirty="0" err="1">
                <a:ln w="0"/>
                <a:solidFill>
                  <a:schemeClr val="tx1"/>
                </a:solidFill>
                <a:effectLst>
                  <a:outerShdw blurRad="38100" dist="19050" dir="2700000" algn="tl" rotWithShape="0">
                    <a:schemeClr val="dk1">
                      <a:alpha val="40000"/>
                    </a:schemeClr>
                  </a:outerShdw>
                </a:effectLst>
              </a:rPr>
              <a:t>الكروموسومية</a:t>
            </a:r>
            <a:r>
              <a:rPr lang="ar-SA"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rPr>
              <a:t>2n</a:t>
            </a:r>
            <a:r>
              <a:rPr lang="ar-SA" sz="5400" b="0" cap="none" spc="0" dirty="0">
                <a:ln w="0"/>
                <a:solidFill>
                  <a:schemeClr val="tx1"/>
                </a:solidFill>
                <a:effectLst>
                  <a:outerShdw blurRad="38100" dist="19050" dir="2700000" algn="tl" rotWithShape="0">
                    <a:schemeClr val="dk1">
                      <a:alpha val="40000"/>
                    </a:schemeClr>
                  </a:outerShdw>
                </a:effectLst>
              </a:rPr>
              <a:t>)في كل دورة خلية </a:t>
            </a:r>
          </a:p>
        </p:txBody>
      </p:sp>
      <p:sp>
        <p:nvSpPr>
          <p:cNvPr id="4" name="مستطيل 3"/>
          <p:cNvSpPr/>
          <p:nvPr/>
        </p:nvSpPr>
        <p:spPr>
          <a:xfrm>
            <a:off x="867778" y="3100543"/>
            <a:ext cx="10800000" cy="1754326"/>
          </a:xfrm>
          <a:prstGeom prst="rect">
            <a:avLst/>
          </a:prstGeom>
          <a:noFill/>
          <a:ln w="38100">
            <a:solidFill>
              <a:schemeClr val="accent1">
                <a:lumMod val="75000"/>
              </a:schemeClr>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لا تحدث عملية </a:t>
            </a:r>
            <a:r>
              <a:rPr lang="ar-SA" sz="5400" b="0" cap="none" spc="0" dirty="0" err="1">
                <a:ln w="0"/>
                <a:solidFill>
                  <a:schemeClr val="tx1"/>
                </a:solidFill>
                <a:effectLst>
                  <a:outerShdw blurRad="38100" dist="19050" dir="2700000" algn="tl" rotWithShape="0">
                    <a:schemeClr val="dk1">
                      <a:alpha val="40000"/>
                    </a:schemeClr>
                  </a:outerShdw>
                </a:effectLst>
              </a:rPr>
              <a:t>التصالب</a:t>
            </a:r>
            <a:r>
              <a:rPr lang="ar-SA" sz="5400" b="0" cap="none" spc="0" dirty="0">
                <a:ln w="0"/>
                <a:solidFill>
                  <a:schemeClr val="tx1"/>
                </a:solidFill>
                <a:effectLst>
                  <a:outerShdw blurRad="38100" dist="19050" dir="2700000" algn="tl" rotWithShape="0">
                    <a:schemeClr val="dk1">
                      <a:alpha val="40000"/>
                    </a:schemeClr>
                  </a:outerShdw>
                </a:effectLst>
              </a:rPr>
              <a:t> بين </a:t>
            </a:r>
            <a:r>
              <a:rPr lang="ar-SA" sz="5400" b="0" cap="none" spc="0" dirty="0" err="1">
                <a:ln w="0"/>
                <a:solidFill>
                  <a:schemeClr val="tx1"/>
                </a:solidFill>
                <a:effectLst>
                  <a:outerShdw blurRad="38100" dist="19050" dir="2700000" algn="tl" rotWithShape="0">
                    <a:schemeClr val="dk1">
                      <a:alpha val="40000"/>
                    </a:schemeClr>
                  </a:outerShdw>
                </a:effectLst>
              </a:rPr>
              <a:t>الكروموسمات</a:t>
            </a:r>
            <a:r>
              <a:rPr lang="ar-SA" sz="5400" b="0" cap="none" spc="0" dirty="0">
                <a:ln w="0"/>
                <a:solidFill>
                  <a:schemeClr val="tx1"/>
                </a:solidFill>
                <a:effectLst>
                  <a:outerShdw blurRad="38100" dist="19050" dir="2700000" algn="tl" rotWithShape="0">
                    <a:schemeClr val="dk1">
                      <a:alpha val="40000"/>
                    </a:schemeClr>
                  </a:outerShdw>
                </a:effectLst>
              </a:rPr>
              <a:t> المتماثلة</a:t>
            </a:r>
          </a:p>
        </p:txBody>
      </p:sp>
      <p:sp>
        <p:nvSpPr>
          <p:cNvPr id="5" name="مستطيل 4"/>
          <p:cNvSpPr/>
          <p:nvPr/>
        </p:nvSpPr>
        <p:spPr>
          <a:xfrm>
            <a:off x="867778" y="1202735"/>
            <a:ext cx="10800000" cy="1754326"/>
          </a:xfrm>
          <a:prstGeom prst="rect">
            <a:avLst/>
          </a:prstGeom>
          <a:noFill/>
          <a:ln w="38100">
            <a:solidFill>
              <a:schemeClr val="accent1">
                <a:lumMod val="75000"/>
              </a:schemeClr>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يحدث تضاعف الـ</a:t>
            </a:r>
            <a:r>
              <a:rPr lang="en-US" sz="5400" b="0" cap="none" spc="0" dirty="0">
                <a:ln w="0"/>
                <a:solidFill>
                  <a:schemeClr val="tx1"/>
                </a:solidFill>
                <a:effectLst>
                  <a:outerShdw blurRad="38100" dist="19050" dir="2700000" algn="tl" rotWithShape="0">
                    <a:schemeClr val="dk1">
                      <a:alpha val="40000"/>
                    </a:schemeClr>
                  </a:outerShdw>
                </a:effectLst>
              </a:rPr>
              <a:t>DNA </a:t>
            </a:r>
            <a:r>
              <a:rPr lang="ar-SA" sz="5400" b="0" cap="none" spc="0" dirty="0">
                <a:ln w="0"/>
                <a:solidFill>
                  <a:schemeClr val="tx1"/>
                </a:solidFill>
                <a:effectLst>
                  <a:outerShdw blurRad="38100" dist="19050" dir="2700000" algn="tl" rotWithShape="0">
                    <a:schemeClr val="dk1">
                      <a:alpha val="40000"/>
                    </a:schemeClr>
                  </a:outerShdw>
                </a:effectLst>
              </a:rPr>
              <a:t>في أثناء الطور البيني </a:t>
            </a:r>
          </a:p>
          <a:p>
            <a:pPr algn="ct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2975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67778" y="122980"/>
            <a:ext cx="10776284" cy="1754326"/>
          </a:xfrm>
          <a:prstGeom prst="rect">
            <a:avLst/>
          </a:prstGeom>
          <a:noFill/>
          <a:ln w="38100">
            <a:solidFill>
              <a:schemeClr val="accent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الخلايا الجديدة متطابقا وراثيا</a:t>
            </a:r>
          </a:p>
          <a:p>
            <a:pPr algn="ct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p:cNvSpPr/>
          <p:nvPr/>
        </p:nvSpPr>
        <p:spPr>
          <a:xfrm>
            <a:off x="867778" y="3100543"/>
            <a:ext cx="10800000" cy="1754326"/>
          </a:xfrm>
          <a:prstGeom prst="rect">
            <a:avLst/>
          </a:prstGeom>
          <a:noFill/>
          <a:ln w="38100">
            <a:solidFill>
              <a:schemeClr val="accent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يدخل في النمو وتعويض التالف من الخلايا </a:t>
            </a:r>
          </a:p>
          <a:p>
            <a:pPr algn="ct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855920" y="2006698"/>
            <a:ext cx="10800000" cy="923330"/>
          </a:xfrm>
          <a:prstGeom prst="rect">
            <a:avLst/>
          </a:prstGeom>
          <a:noFill/>
          <a:ln w="38100">
            <a:solidFill>
              <a:schemeClr val="accent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يحدث في الخلايا الجسمية فقط </a:t>
            </a:r>
          </a:p>
        </p:txBody>
      </p:sp>
    </p:spTree>
    <p:extLst>
      <p:ext uri="{BB962C8B-B14F-4D97-AF65-F5344CB8AC3E}">
        <p14:creationId xmlns:p14="http://schemas.microsoft.com/office/powerpoint/2010/main" val="2407452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t="12241" b="74896"/>
          <a:stretch/>
        </p:blipFill>
        <p:spPr>
          <a:xfrm>
            <a:off x="191070" y="953068"/>
            <a:ext cx="11791666" cy="846161"/>
          </a:xfrm>
          <a:prstGeom prst="rect">
            <a:avLst/>
          </a:prstGeom>
        </p:spPr>
      </p:pic>
      <p:pic>
        <p:nvPicPr>
          <p:cNvPr id="3" name="صورة 2"/>
          <p:cNvPicPr>
            <a:picLocks noChangeAspect="1"/>
          </p:cNvPicPr>
          <p:nvPr/>
        </p:nvPicPr>
        <p:blipFill rotWithShape="1">
          <a:blip r:embed="rId2"/>
          <a:srcRect b="87172"/>
          <a:stretch/>
        </p:blipFill>
        <p:spPr>
          <a:xfrm>
            <a:off x="177422" y="122830"/>
            <a:ext cx="11791666" cy="843886"/>
          </a:xfrm>
          <a:prstGeom prst="rect">
            <a:avLst/>
          </a:prstGeom>
        </p:spPr>
      </p:pic>
      <p:pic>
        <p:nvPicPr>
          <p:cNvPr id="4" name="صورة 3"/>
          <p:cNvPicPr>
            <a:picLocks noChangeAspect="1"/>
          </p:cNvPicPr>
          <p:nvPr/>
        </p:nvPicPr>
        <p:blipFill rotWithShape="1">
          <a:blip r:embed="rId2"/>
          <a:srcRect l="-116" t="24689" r="116" b="62448"/>
          <a:stretch/>
        </p:blipFill>
        <p:spPr>
          <a:xfrm>
            <a:off x="177422" y="1796954"/>
            <a:ext cx="11791666" cy="846161"/>
          </a:xfrm>
          <a:prstGeom prst="rect">
            <a:avLst/>
          </a:prstGeom>
        </p:spPr>
      </p:pic>
      <p:pic>
        <p:nvPicPr>
          <p:cNvPr id="5" name="صورة 4"/>
          <p:cNvPicPr>
            <a:picLocks noChangeAspect="1"/>
          </p:cNvPicPr>
          <p:nvPr/>
        </p:nvPicPr>
        <p:blipFill rotWithShape="1">
          <a:blip r:embed="rId2"/>
          <a:srcRect l="347" t="36930" r="-347" b="50207"/>
          <a:stretch/>
        </p:blipFill>
        <p:spPr>
          <a:xfrm>
            <a:off x="191070" y="2627192"/>
            <a:ext cx="11791666" cy="846161"/>
          </a:xfrm>
          <a:prstGeom prst="rect">
            <a:avLst/>
          </a:prstGeom>
        </p:spPr>
      </p:pic>
      <p:pic>
        <p:nvPicPr>
          <p:cNvPr id="6" name="صورة 5"/>
          <p:cNvPicPr>
            <a:picLocks noChangeAspect="1"/>
          </p:cNvPicPr>
          <p:nvPr/>
        </p:nvPicPr>
        <p:blipFill rotWithShape="1">
          <a:blip r:embed="rId2"/>
          <a:srcRect l="347" t="49793" r="-347" b="37344"/>
          <a:stretch/>
        </p:blipFill>
        <p:spPr>
          <a:xfrm>
            <a:off x="191070" y="3482451"/>
            <a:ext cx="11791666" cy="846161"/>
          </a:xfrm>
          <a:prstGeom prst="rect">
            <a:avLst/>
          </a:prstGeom>
        </p:spPr>
      </p:pic>
      <p:pic>
        <p:nvPicPr>
          <p:cNvPr id="7" name="صورة 6"/>
          <p:cNvPicPr>
            <a:picLocks noChangeAspect="1"/>
          </p:cNvPicPr>
          <p:nvPr/>
        </p:nvPicPr>
        <p:blipFill rotWithShape="1">
          <a:blip r:embed="rId2"/>
          <a:srcRect l="116" t="62241" r="-116" b="24896"/>
          <a:stretch/>
        </p:blipFill>
        <p:spPr>
          <a:xfrm>
            <a:off x="163774" y="4328612"/>
            <a:ext cx="11791666" cy="846161"/>
          </a:xfrm>
          <a:prstGeom prst="rect">
            <a:avLst/>
          </a:prstGeom>
        </p:spPr>
      </p:pic>
      <p:pic>
        <p:nvPicPr>
          <p:cNvPr id="8" name="صورة 7"/>
          <p:cNvPicPr>
            <a:picLocks noChangeAspect="1"/>
          </p:cNvPicPr>
          <p:nvPr/>
        </p:nvPicPr>
        <p:blipFill rotWithShape="1">
          <a:blip r:embed="rId2"/>
          <a:srcRect l="231" t="74689" r="-231" b="12448"/>
          <a:stretch/>
        </p:blipFill>
        <p:spPr>
          <a:xfrm>
            <a:off x="177422" y="5183871"/>
            <a:ext cx="11791666" cy="846161"/>
          </a:xfrm>
          <a:prstGeom prst="rect">
            <a:avLst/>
          </a:prstGeom>
        </p:spPr>
      </p:pic>
      <p:pic>
        <p:nvPicPr>
          <p:cNvPr id="9" name="صورة 8"/>
          <p:cNvPicPr>
            <a:picLocks noChangeAspect="1"/>
          </p:cNvPicPr>
          <p:nvPr/>
        </p:nvPicPr>
        <p:blipFill rotWithShape="1">
          <a:blip r:embed="rId2"/>
          <a:srcRect l="462" t="86722" r="-462" b="415"/>
          <a:stretch/>
        </p:blipFill>
        <p:spPr>
          <a:xfrm>
            <a:off x="191070" y="6020934"/>
            <a:ext cx="11791666" cy="846161"/>
          </a:xfrm>
          <a:prstGeom prst="rect">
            <a:avLst/>
          </a:prstGeom>
        </p:spPr>
      </p:pic>
    </p:spTree>
    <p:extLst>
      <p:ext uri="{BB962C8B-B14F-4D97-AF65-F5344CB8AC3E}">
        <p14:creationId xmlns:p14="http://schemas.microsoft.com/office/powerpoint/2010/main" val="151205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0"/>
            <a:ext cx="7573521" cy="6850131"/>
          </a:xfrm>
          <a:prstGeom prst="rect">
            <a:avLst/>
          </a:prstGeom>
        </p:spPr>
      </p:pic>
      <p:pic>
        <p:nvPicPr>
          <p:cNvPr id="3" name="صورة 2"/>
          <p:cNvPicPr>
            <a:picLocks noChangeAspect="1"/>
          </p:cNvPicPr>
          <p:nvPr/>
        </p:nvPicPr>
        <p:blipFill>
          <a:blip r:embed="rId3"/>
          <a:stretch>
            <a:fillRect/>
          </a:stretch>
        </p:blipFill>
        <p:spPr>
          <a:xfrm>
            <a:off x="7573521" y="0"/>
            <a:ext cx="4618480" cy="6850131"/>
          </a:xfrm>
          <a:prstGeom prst="rect">
            <a:avLst/>
          </a:prstGeom>
        </p:spPr>
      </p:pic>
    </p:spTree>
    <p:extLst>
      <p:ext uri="{BB962C8B-B14F-4D97-AF65-F5344CB8AC3E}">
        <p14:creationId xmlns:p14="http://schemas.microsoft.com/office/powerpoint/2010/main" val="26260488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565913" y="1257802"/>
            <a:ext cx="6135757" cy="5078313"/>
          </a:xfrm>
          <a:prstGeom prst="rect">
            <a:avLst/>
          </a:prstGeom>
          <a:gradFill flip="none" rotWithShape="1">
            <a:gsLst>
              <a:gs pos="0">
                <a:srgbClr val="65EE00">
                  <a:tint val="66000"/>
                  <a:satMod val="160000"/>
                </a:srgbClr>
              </a:gs>
              <a:gs pos="50000">
                <a:srgbClr val="65EE00">
                  <a:tint val="44500"/>
                  <a:satMod val="160000"/>
                </a:srgbClr>
              </a:gs>
              <a:gs pos="100000">
                <a:srgbClr val="65EE00">
                  <a:tint val="23500"/>
                  <a:satMod val="160000"/>
                </a:srgbClr>
              </a:gs>
            </a:gsLst>
            <a:lin ang="5400000" scaled="1"/>
            <a:tileRect/>
          </a:gra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طالبتي العزيزة قومي مع زميلاتكِ في المجموعة بتصميم نموذج مبسط للمرحلة التي ستعطيها لكـِ معلمتكـِ باستخدام المواد التي ستوفرها لك معلمتكِ</a:t>
            </a:r>
          </a:p>
        </p:txBody>
      </p:sp>
      <p:sp>
        <p:nvSpPr>
          <p:cNvPr id="3" name="مستطيل 2"/>
          <p:cNvSpPr/>
          <p:nvPr/>
        </p:nvSpPr>
        <p:spPr>
          <a:xfrm>
            <a:off x="6180234" y="214658"/>
            <a:ext cx="4907114"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الغلق (نشاط مهاري) </a:t>
            </a:r>
          </a:p>
        </p:txBody>
      </p:sp>
      <p:sp>
        <p:nvSpPr>
          <p:cNvPr id="6" name="AutoShape 6" descr="نتيجة بحث الصور عن ‪Wool yarns clip art 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7" name="صورة 6"/>
          <p:cNvPicPr>
            <a:picLocks noChangeAspect="1"/>
          </p:cNvPicPr>
          <p:nvPr/>
        </p:nvPicPr>
        <p:blipFill>
          <a:blip r:embed="rId2"/>
          <a:stretch>
            <a:fillRect/>
          </a:stretch>
        </p:blipFill>
        <p:spPr>
          <a:xfrm>
            <a:off x="1053962" y="381502"/>
            <a:ext cx="2609850" cy="1752600"/>
          </a:xfrm>
          <a:prstGeom prst="rect">
            <a:avLst/>
          </a:prstGeom>
        </p:spPr>
      </p:pic>
      <p:pic>
        <p:nvPicPr>
          <p:cNvPr id="2056" name="Picture 8" descr="نتيجة بحث الصور عن ‪Glue clip art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973" y="1277106"/>
            <a:ext cx="3657600" cy="2743201"/>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descr="نتيجة بحث الصور عن ‪Glue clip art 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2" name="صورة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106" y="4020307"/>
            <a:ext cx="4770782" cy="2665182"/>
          </a:xfrm>
          <a:prstGeom prst="rect">
            <a:avLst/>
          </a:prstGeom>
        </p:spPr>
      </p:pic>
    </p:spTree>
    <p:extLst>
      <p:ext uri="{BB962C8B-B14F-4D97-AF65-F5344CB8AC3E}">
        <p14:creationId xmlns:p14="http://schemas.microsoft.com/office/powerpoint/2010/main" val="2514302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8693400" y="310021"/>
            <a:ext cx="3160529" cy="4237786"/>
          </a:xfrm>
          <a:prstGeom prst="rect">
            <a:avLst/>
          </a:prstGeom>
        </p:spPr>
      </p:pic>
      <p:pic>
        <p:nvPicPr>
          <p:cNvPr id="3" name="صورة 2"/>
          <p:cNvPicPr>
            <a:picLocks noChangeAspect="1"/>
          </p:cNvPicPr>
          <p:nvPr/>
        </p:nvPicPr>
        <p:blipFill>
          <a:blip r:embed="rId3"/>
          <a:stretch>
            <a:fillRect/>
          </a:stretch>
        </p:blipFill>
        <p:spPr>
          <a:xfrm>
            <a:off x="759891" y="310021"/>
            <a:ext cx="7647130" cy="4237786"/>
          </a:xfrm>
          <a:prstGeom prst="rect">
            <a:avLst/>
          </a:prstGeom>
        </p:spPr>
      </p:pic>
      <p:pic>
        <p:nvPicPr>
          <p:cNvPr id="4" name="صورة 3"/>
          <p:cNvPicPr>
            <a:picLocks noChangeAspect="1"/>
          </p:cNvPicPr>
          <p:nvPr/>
        </p:nvPicPr>
        <p:blipFill>
          <a:blip r:embed="rId4"/>
          <a:stretch>
            <a:fillRect/>
          </a:stretch>
        </p:blipFill>
        <p:spPr>
          <a:xfrm>
            <a:off x="2811440" y="4856813"/>
            <a:ext cx="9042490" cy="1768839"/>
          </a:xfrm>
          <a:prstGeom prst="rect">
            <a:avLst/>
          </a:prstGeom>
        </p:spPr>
      </p:pic>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94" y="4735772"/>
            <a:ext cx="2169324" cy="2019869"/>
          </a:xfrm>
          <a:prstGeom prst="rect">
            <a:avLst/>
          </a:prstGeom>
        </p:spPr>
      </p:pic>
    </p:spTree>
    <p:extLst>
      <p:ext uri="{BB962C8B-B14F-4D97-AF65-F5344CB8AC3E}">
        <p14:creationId xmlns:p14="http://schemas.microsoft.com/office/powerpoint/2010/main" val="72713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2016797834"/>
              </p:ext>
            </p:extLst>
          </p:nvPr>
        </p:nvGraphicFramePr>
        <p:xfrm>
          <a:off x="368490" y="97183"/>
          <a:ext cx="7806520" cy="4970225"/>
        </p:xfrm>
        <a:graphic>
          <a:graphicData uri="http://schemas.openxmlformats.org/drawingml/2006/table">
            <a:tbl>
              <a:tblPr rtl="1" firstRow="1" firstCol="1" bandRow="1">
                <a:tableStyleId>{5C22544A-7EE6-4342-B048-85BDC9FD1C3A}</a:tableStyleId>
              </a:tblPr>
              <a:tblGrid>
                <a:gridCol w="1992382">
                  <a:extLst>
                    <a:ext uri="{9D8B030D-6E8A-4147-A177-3AD203B41FA5}">
                      <a16:colId xmlns:a16="http://schemas.microsoft.com/office/drawing/2014/main" val="20000"/>
                    </a:ext>
                  </a:extLst>
                </a:gridCol>
                <a:gridCol w="3108671">
                  <a:extLst>
                    <a:ext uri="{9D8B030D-6E8A-4147-A177-3AD203B41FA5}">
                      <a16:colId xmlns:a16="http://schemas.microsoft.com/office/drawing/2014/main" val="20001"/>
                    </a:ext>
                  </a:extLst>
                </a:gridCol>
                <a:gridCol w="2705467">
                  <a:extLst>
                    <a:ext uri="{9D8B030D-6E8A-4147-A177-3AD203B41FA5}">
                      <a16:colId xmlns:a16="http://schemas.microsoft.com/office/drawing/2014/main" val="20002"/>
                    </a:ext>
                  </a:extLst>
                </a:gridCol>
              </a:tblGrid>
              <a:tr h="528273">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ar-SA" sz="2800" dirty="0">
                          <a:solidFill>
                            <a:schemeClr val="tx1"/>
                          </a:solidFill>
                          <a:effectLst/>
                        </a:rPr>
                        <a:t>رقم الدورة </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1">
                        <a:lnSpc>
                          <a:spcPct val="115000"/>
                        </a:lnSpc>
                        <a:spcAft>
                          <a:spcPts val="0"/>
                        </a:spcAft>
                      </a:pPr>
                      <a:r>
                        <a:rPr lang="ar-SA" sz="2800" dirty="0">
                          <a:solidFill>
                            <a:schemeClr val="tx1"/>
                          </a:solidFill>
                          <a:effectLst/>
                        </a:rPr>
                        <a:t>المرحلة </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1">
                        <a:lnSpc>
                          <a:spcPct val="115000"/>
                        </a:lnSpc>
                        <a:spcAft>
                          <a:spcPts val="0"/>
                        </a:spcAft>
                      </a:pPr>
                      <a:r>
                        <a:rPr lang="ar-SA" sz="2800" dirty="0">
                          <a:solidFill>
                            <a:schemeClr val="tx1"/>
                          </a:solidFill>
                          <a:effectLst/>
                        </a:rPr>
                        <a:t>عدد الكروموسومات </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396866">
                <a:tc rowSpan="4">
                  <a:txBody>
                    <a:bodyPr/>
                    <a:lstStyle/>
                    <a:p>
                      <a:pPr algn="ctr" rtl="1">
                        <a:lnSpc>
                          <a:spcPct val="115000"/>
                        </a:lnSpc>
                        <a:spcAft>
                          <a:spcPts val="0"/>
                        </a:spcAft>
                      </a:pPr>
                      <a:r>
                        <a:rPr lang="ar-SA" sz="2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الدورة الأولى </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rowSpan="2">
                  <a:txBody>
                    <a:bodyPr/>
                    <a:lstStyle/>
                    <a:p>
                      <a:pPr algn="ctr" rtl="1">
                        <a:lnSpc>
                          <a:spcPct val="115000"/>
                        </a:lnSpc>
                        <a:spcAft>
                          <a:spcPts val="0"/>
                        </a:spcAft>
                      </a:pPr>
                      <a:r>
                        <a:rPr lang="ar-SA" sz="2800" dirty="0">
                          <a:effectLst/>
                          <a:latin typeface="Calibri" panose="020F0502020204030204" pitchFamily="34" charset="0"/>
                          <a:ea typeface="Calibri" panose="020F0502020204030204" pitchFamily="34" charset="0"/>
                          <a:cs typeface="Arial" panose="020B0604020202020204" pitchFamily="34" charset="0"/>
                        </a:rPr>
                        <a:t>الطور</a:t>
                      </a:r>
                      <a:r>
                        <a:rPr lang="ar-SA" sz="2800" baseline="0" dirty="0">
                          <a:effectLst/>
                          <a:latin typeface="Calibri" panose="020F0502020204030204" pitchFamily="34" charset="0"/>
                          <a:ea typeface="Calibri" panose="020F0502020204030204" pitchFamily="34" charset="0"/>
                          <a:cs typeface="Arial" panose="020B0604020202020204" pitchFamily="34" charset="0"/>
                        </a:rPr>
                        <a:t> البيني</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vMerge="1">
                  <a:txBody>
                    <a:bodyPr/>
                    <a:lstStyle/>
                    <a:p>
                      <a:pPr rtl="1"/>
                      <a:endParaRPr lang="ar-SA"/>
                    </a:p>
                  </a:txBody>
                  <a:tcPr/>
                </a:tc>
                <a:tc vMerge="1">
                  <a:txBody>
                    <a:bodyPr/>
                    <a:lstStyle/>
                    <a:p>
                      <a:pPr rtl="1"/>
                      <a:endParaRPr lang="ar-SA"/>
                    </a:p>
                  </a:txBody>
                  <a:tcPr/>
                </a:tc>
                <a:tc rowSpan="2">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29911">
                <a:tc vMerge="1">
                  <a:txBody>
                    <a:bodyPr/>
                    <a:lstStyle/>
                    <a:p>
                      <a:pPr rtl="1"/>
                      <a:endParaRPr lang="ar-SA"/>
                    </a:p>
                  </a:txBody>
                  <a:tcPr/>
                </a:tc>
                <a:tc>
                  <a:txBody>
                    <a:bodyPr/>
                    <a:lstStyle/>
                    <a:p>
                      <a:pPr algn="ctr" rtl="1">
                        <a:lnSpc>
                          <a:spcPct val="115000"/>
                        </a:lnSpc>
                        <a:spcAft>
                          <a:spcPts val="0"/>
                        </a:spcAft>
                      </a:pPr>
                      <a:r>
                        <a:rPr lang="ar-SA" sz="2800" dirty="0">
                          <a:effectLst/>
                          <a:latin typeface="Calibri" panose="020F0502020204030204" pitchFamily="34" charset="0"/>
                          <a:ea typeface="Calibri" panose="020F0502020204030204" pitchFamily="34" charset="0"/>
                          <a:cs typeface="Arial" panose="020B0604020202020204" pitchFamily="34" charset="0"/>
                        </a:rPr>
                        <a:t>الانقسام</a:t>
                      </a:r>
                      <a:r>
                        <a:rPr lang="ar-SA" sz="2800" baseline="0" dirty="0">
                          <a:effectLst/>
                          <a:latin typeface="Calibri" panose="020F0502020204030204" pitchFamily="34" charset="0"/>
                          <a:ea typeface="Calibri" panose="020F0502020204030204" pitchFamily="34" charset="0"/>
                          <a:cs typeface="Arial" panose="020B0604020202020204" pitchFamily="34" charset="0"/>
                        </a:rPr>
                        <a:t> المتساوي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vMerge="1">
                  <a:txBody>
                    <a:bodyPr/>
                    <a:lstStyle/>
                    <a:p>
                      <a:pPr rtl="1"/>
                      <a:endParaRPr lang="ar-SA"/>
                    </a:p>
                  </a:txBody>
                  <a:tcPr/>
                </a:tc>
                <a:extLst>
                  <a:ext uri="{0D108BD9-81ED-4DB2-BD59-A6C34878D82A}">
                    <a16:rowId xmlns:a16="http://schemas.microsoft.com/office/drawing/2014/main" val="10003"/>
                  </a:ext>
                </a:extLst>
              </a:tr>
              <a:tr h="329911">
                <a:tc vMerge="1">
                  <a:txBody>
                    <a:bodyPr/>
                    <a:lstStyle/>
                    <a:p>
                      <a:pPr algn="ctr" rtl="1">
                        <a:lnSpc>
                          <a:spcPct val="115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800" dirty="0">
                          <a:effectLst/>
                          <a:latin typeface="Calibri" panose="020F0502020204030204" pitchFamily="34" charset="0"/>
                          <a:ea typeface="Calibri" panose="020F0502020204030204" pitchFamily="34" charset="0"/>
                          <a:cs typeface="Arial" panose="020B0604020202020204" pitchFamily="34" charset="0"/>
                        </a:rPr>
                        <a:t>انقسام السيتوبلازم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29911">
                <a:tc rowSpan="3">
                  <a:txBody>
                    <a:bodyPr/>
                    <a:lstStyle/>
                    <a:p>
                      <a:pPr algn="ctr" rtl="1">
                        <a:lnSpc>
                          <a:spcPct val="115000"/>
                        </a:lnSpc>
                        <a:spcAft>
                          <a:spcPts val="0"/>
                        </a:spcAft>
                      </a:pPr>
                      <a:r>
                        <a:rPr lang="ar-SA" sz="2800" dirty="0">
                          <a:solidFill>
                            <a:schemeClr val="tx1"/>
                          </a:solidFill>
                          <a:effectLst/>
                          <a:latin typeface="Calibri" panose="020F0502020204030204" pitchFamily="34" charset="0"/>
                          <a:ea typeface="Calibri" panose="020F0502020204030204" pitchFamily="34" charset="0"/>
                          <a:cs typeface="+mn-cs"/>
                        </a:rPr>
                        <a:t>الدورة الثانية </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ar-SA" sz="2800" dirty="0">
                          <a:effectLst/>
                          <a:latin typeface="Calibri" panose="020F0502020204030204" pitchFamily="34" charset="0"/>
                          <a:ea typeface="Calibri" panose="020F0502020204030204" pitchFamily="34" charset="0"/>
                          <a:cs typeface="+mn-cs"/>
                        </a:rPr>
                        <a:t>الطور</a:t>
                      </a:r>
                      <a:r>
                        <a:rPr lang="ar-SA" sz="2800" baseline="0" dirty="0">
                          <a:effectLst/>
                          <a:latin typeface="Calibri" panose="020F0502020204030204" pitchFamily="34" charset="0"/>
                          <a:ea typeface="Calibri" panose="020F0502020204030204" pitchFamily="34" charset="0"/>
                          <a:cs typeface="+mn-cs"/>
                        </a:rPr>
                        <a:t> البيني</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29911">
                <a:tc vMerge="1">
                  <a:txBody>
                    <a:bodyPr/>
                    <a:lstStyle/>
                    <a:p>
                      <a:pPr rtl="1"/>
                      <a:endParaRPr lang="ar-SA"/>
                    </a:p>
                  </a:txBody>
                  <a:tcPr/>
                </a:tc>
                <a:tc>
                  <a:txBody>
                    <a:bodyPr/>
                    <a:lstStyle/>
                    <a:p>
                      <a:pPr algn="ctr" rtl="1">
                        <a:lnSpc>
                          <a:spcPct val="115000"/>
                        </a:lnSpc>
                        <a:spcAft>
                          <a:spcPts val="0"/>
                        </a:spcAft>
                      </a:pPr>
                      <a:r>
                        <a:rPr lang="ar-SA" sz="2800" dirty="0">
                          <a:effectLst/>
                          <a:latin typeface="Calibri" panose="020F0502020204030204" pitchFamily="34" charset="0"/>
                          <a:ea typeface="Calibri" panose="020F0502020204030204" pitchFamily="34" charset="0"/>
                          <a:cs typeface="+mn-cs"/>
                        </a:rPr>
                        <a:t>الانقسام</a:t>
                      </a:r>
                      <a:r>
                        <a:rPr lang="ar-SA" sz="2800" baseline="0" dirty="0">
                          <a:effectLst/>
                          <a:latin typeface="Calibri" panose="020F0502020204030204" pitchFamily="34" charset="0"/>
                          <a:ea typeface="Calibri" panose="020F0502020204030204" pitchFamily="34" charset="0"/>
                          <a:cs typeface="+mn-cs"/>
                        </a:rPr>
                        <a:t> المتساوي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29911">
                <a:tc vMerge="1">
                  <a:txBody>
                    <a:bodyPr/>
                    <a:lstStyle/>
                    <a:p>
                      <a:pPr algn="ctr" rtl="1">
                        <a:lnSpc>
                          <a:spcPct val="115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ar-SA" sz="2800" dirty="0">
                          <a:effectLst/>
                          <a:latin typeface="Calibri" panose="020F0502020204030204" pitchFamily="34" charset="0"/>
                          <a:ea typeface="Calibri" panose="020F0502020204030204" pitchFamily="34" charset="0"/>
                          <a:cs typeface="+mn-cs"/>
                        </a:rPr>
                        <a:t>انقسام السيتوبلازم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29911">
                <a:tc rowSpan="3">
                  <a:txBody>
                    <a:bodyPr/>
                    <a:lstStyle/>
                    <a:p>
                      <a:pPr algn="ctr" rtl="1">
                        <a:lnSpc>
                          <a:spcPct val="115000"/>
                        </a:lnSpc>
                        <a:spcAft>
                          <a:spcPts val="0"/>
                        </a:spcAft>
                      </a:pPr>
                      <a:r>
                        <a:rPr lang="ar-SA" sz="2800" dirty="0">
                          <a:solidFill>
                            <a:schemeClr val="tx1"/>
                          </a:solidFill>
                          <a:effectLst/>
                          <a:latin typeface="Calibri" panose="020F0502020204030204" pitchFamily="34" charset="0"/>
                          <a:ea typeface="Calibri" panose="020F0502020204030204" pitchFamily="34" charset="0"/>
                          <a:cs typeface="+mn-cs"/>
                        </a:rPr>
                        <a:t>الدورة الثالثة </a:t>
                      </a:r>
                      <a:endParaRPr lang="en-US" sz="2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ar-SA" sz="2800" dirty="0">
                          <a:effectLst/>
                          <a:latin typeface="Calibri" panose="020F0502020204030204" pitchFamily="34" charset="0"/>
                          <a:ea typeface="Calibri" panose="020F0502020204030204" pitchFamily="34" charset="0"/>
                          <a:cs typeface="+mn-cs"/>
                        </a:rPr>
                        <a:t>الطور</a:t>
                      </a:r>
                      <a:r>
                        <a:rPr lang="ar-SA" sz="2800" baseline="0" dirty="0">
                          <a:effectLst/>
                          <a:latin typeface="Calibri" panose="020F0502020204030204" pitchFamily="34" charset="0"/>
                          <a:ea typeface="Calibri" panose="020F0502020204030204" pitchFamily="34" charset="0"/>
                          <a:cs typeface="+mn-cs"/>
                        </a:rPr>
                        <a:t> البيني</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29911">
                <a:tc vMerge="1">
                  <a:txBody>
                    <a:bodyPr/>
                    <a:lstStyle/>
                    <a:p>
                      <a:pPr rtl="1"/>
                      <a:endParaRPr lang="ar-SA"/>
                    </a:p>
                  </a:txBody>
                  <a:tcPr/>
                </a:tc>
                <a:tc>
                  <a:txBody>
                    <a:bodyPr/>
                    <a:lstStyle/>
                    <a:p>
                      <a:pPr algn="ctr" rtl="1">
                        <a:lnSpc>
                          <a:spcPct val="115000"/>
                        </a:lnSpc>
                        <a:spcAft>
                          <a:spcPts val="0"/>
                        </a:spcAft>
                      </a:pPr>
                      <a:r>
                        <a:rPr lang="ar-SA" sz="2800" dirty="0">
                          <a:effectLst/>
                          <a:latin typeface="Calibri" panose="020F0502020204030204" pitchFamily="34" charset="0"/>
                          <a:ea typeface="Calibri" panose="020F0502020204030204" pitchFamily="34" charset="0"/>
                          <a:cs typeface="+mn-cs"/>
                        </a:rPr>
                        <a:t>الانقسام</a:t>
                      </a:r>
                      <a:r>
                        <a:rPr lang="ar-SA" sz="2800" baseline="0" dirty="0">
                          <a:effectLst/>
                          <a:latin typeface="Calibri" panose="020F0502020204030204" pitchFamily="34" charset="0"/>
                          <a:ea typeface="Calibri" panose="020F0502020204030204" pitchFamily="34" charset="0"/>
                          <a:cs typeface="+mn-cs"/>
                        </a:rPr>
                        <a:t> المتساوي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29911">
                <a:tc vMerge="1">
                  <a:txBody>
                    <a:bodyPr/>
                    <a:lstStyle/>
                    <a:p>
                      <a:pPr algn="ctr" rtl="1">
                        <a:lnSpc>
                          <a:spcPct val="115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ar-SA" sz="2800" dirty="0">
                          <a:effectLst/>
                          <a:latin typeface="Calibri" panose="020F0502020204030204" pitchFamily="34" charset="0"/>
                          <a:ea typeface="Calibri" panose="020F0502020204030204" pitchFamily="34" charset="0"/>
                          <a:cs typeface="+mn-cs"/>
                        </a:rPr>
                        <a:t>انقسام السيتوبلازم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7" name="مستطيل 6"/>
          <p:cNvSpPr/>
          <p:nvPr/>
        </p:nvSpPr>
        <p:spPr>
          <a:xfrm>
            <a:off x="182880" y="5052653"/>
            <a:ext cx="11705128" cy="1815882"/>
          </a:xfrm>
          <a:prstGeom prst="rect">
            <a:avLst/>
          </a:prstGeom>
          <a:noFill/>
        </p:spPr>
        <p:txBody>
          <a:bodyPr wrap="square" lIns="91440" tIns="45720" rIns="91440" bIns="45720">
            <a:spAutoFit/>
          </a:bodyPr>
          <a:lstStyle/>
          <a:p>
            <a:r>
              <a:rPr lang="ar-SA" sz="2800" b="1" dirty="0"/>
              <a:t>التحليل :س1/</a:t>
            </a:r>
            <a:r>
              <a:rPr lang="ar-SA" sz="2800" dirty="0"/>
              <a:t> لخصي كيف تغير عدد الكروموسومات في نموذجك مع كل دورة من الانقسام المتساوي و الاندماج ؟ ...........................................................................</a:t>
            </a:r>
          </a:p>
          <a:p>
            <a:r>
              <a:rPr lang="ar-SA" sz="2800" dirty="0"/>
              <a:t>س2/استنتجي ماذا يجب أن يحدث عندما تندمج الخلايا للمحافظة على عدد الكروموسومات ثابت ؟</a:t>
            </a:r>
            <a:endParaRPr lang="en-US" sz="2800" dirty="0"/>
          </a:p>
          <a:p>
            <a:r>
              <a:rPr lang="ar-SA" sz="2800" dirty="0"/>
              <a:t>............................................................................................................</a:t>
            </a:r>
            <a:endParaRPr lang="ar-SA" sz="28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p:cNvSpPr/>
          <p:nvPr/>
        </p:nvSpPr>
        <p:spPr>
          <a:xfrm>
            <a:off x="8421016" y="169799"/>
            <a:ext cx="3525324" cy="769441"/>
          </a:xfrm>
          <a:prstGeom prst="rect">
            <a:avLst/>
          </a:prstGeom>
          <a:solidFill>
            <a:schemeClr val="accent4">
              <a:lumMod val="40000"/>
              <a:lumOff val="60000"/>
            </a:schemeClr>
          </a:solid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التجربة الاستهلالية</a:t>
            </a:r>
          </a:p>
        </p:txBody>
      </p:sp>
      <p:sp>
        <p:nvSpPr>
          <p:cNvPr id="9" name="مستطيل 8"/>
          <p:cNvSpPr/>
          <p:nvPr/>
        </p:nvSpPr>
        <p:spPr>
          <a:xfrm>
            <a:off x="8479348" y="1197122"/>
            <a:ext cx="3408660" cy="3785652"/>
          </a:xfrm>
          <a:prstGeom prst="rect">
            <a:avLst/>
          </a:prstGeom>
          <a:solidFill>
            <a:schemeClr val="accent2">
              <a:lumMod val="20000"/>
              <a:lumOff val="80000"/>
            </a:schemeClr>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اكملي جدول البيانات التالي كم هو مطلوب في التجربة الاستهلالية </a:t>
            </a:r>
          </a:p>
          <a:p>
            <a:pPr algn="ctr"/>
            <a:r>
              <a:rPr lang="ar-SA" sz="4000" b="0" cap="none" spc="0" dirty="0">
                <a:ln w="0"/>
                <a:solidFill>
                  <a:schemeClr val="tx1"/>
                </a:solidFill>
                <a:effectLst>
                  <a:outerShdw blurRad="38100" dist="19050" dir="2700000" algn="tl" rotWithShape="0">
                    <a:schemeClr val="dk1">
                      <a:alpha val="40000"/>
                    </a:schemeClr>
                  </a:outerShdw>
                </a:effectLst>
              </a:rPr>
              <a:t>ثم </a:t>
            </a:r>
            <a:r>
              <a:rPr lang="ar-SA" sz="4000" b="0" cap="none" spc="0" dirty="0" err="1">
                <a:ln w="0"/>
                <a:solidFill>
                  <a:schemeClr val="tx1"/>
                </a:solidFill>
                <a:effectLst>
                  <a:outerShdw blurRad="38100" dist="19050" dir="2700000" algn="tl" rotWithShape="0">
                    <a:schemeClr val="dk1">
                      <a:alpha val="40000"/>
                    </a:schemeClr>
                  </a:outerShdw>
                </a:effectLst>
              </a:rPr>
              <a:t>أجيبي</a:t>
            </a:r>
            <a:r>
              <a:rPr lang="ar-SA" sz="4000" b="0" cap="none" spc="0" dirty="0">
                <a:ln w="0"/>
                <a:solidFill>
                  <a:schemeClr val="tx1"/>
                </a:solidFill>
                <a:effectLst>
                  <a:outerShdw blurRad="38100" dist="19050" dir="2700000" algn="tl" rotWithShape="0">
                    <a:schemeClr val="dk1">
                      <a:alpha val="40000"/>
                    </a:schemeClr>
                  </a:outerShdw>
                </a:effectLst>
              </a:rPr>
              <a:t> عن أسئلة التحليل التالية </a:t>
            </a:r>
          </a:p>
        </p:txBody>
      </p:sp>
    </p:spTree>
    <p:extLst>
      <p:ext uri="{BB962C8B-B14F-4D97-AF65-F5344CB8AC3E}">
        <p14:creationId xmlns:p14="http://schemas.microsoft.com/office/powerpoint/2010/main" val="4591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44" y="428859"/>
            <a:ext cx="5786517" cy="6091862"/>
          </a:xfrm>
          <a:prstGeom prst="rect">
            <a:avLst/>
          </a:prstGeom>
        </p:spPr>
      </p:pic>
      <p:sp>
        <p:nvSpPr>
          <p:cNvPr id="3" name="مستطيل 2"/>
          <p:cNvSpPr/>
          <p:nvPr/>
        </p:nvSpPr>
        <p:spPr>
          <a:xfrm>
            <a:off x="6775554" y="808752"/>
            <a:ext cx="4886794" cy="3631763"/>
          </a:xfrm>
          <a:prstGeom prst="rect">
            <a:avLst/>
          </a:prstGeom>
          <a:solidFill>
            <a:srgbClr val="8E8BB8"/>
          </a:solidFill>
          <a:ln w="38100">
            <a:solidFill>
              <a:srgbClr val="7030A0"/>
            </a:solidFill>
          </a:ln>
        </p:spPr>
        <p:txBody>
          <a:bodyPr wrap="square" lIns="91440" tIns="45720" rIns="91440" bIns="45720">
            <a:spAutoFit/>
          </a:bodyPr>
          <a:lstStyle/>
          <a:p>
            <a:pPr algn="ctr"/>
            <a:r>
              <a:rPr lang="ar-SA" sz="11500" b="1" i="1" cap="none" spc="0" dirty="0">
                <a:ln w="0"/>
                <a:solidFill>
                  <a:srgbClr val="FFFF00"/>
                </a:solidFill>
                <a:effectLst>
                  <a:outerShdw blurRad="38100" dist="38100" dir="2700000" algn="tl">
                    <a:srgbClr val="000000">
                      <a:alpha val="43137"/>
                    </a:srgbClr>
                  </a:outerShdw>
                </a:effectLst>
              </a:rPr>
              <a:t>الانقسام المنصف</a:t>
            </a:r>
          </a:p>
        </p:txBody>
      </p:sp>
      <p:sp>
        <p:nvSpPr>
          <p:cNvPr id="4" name="مستطيل 3"/>
          <p:cNvSpPr/>
          <p:nvPr/>
        </p:nvSpPr>
        <p:spPr>
          <a:xfrm>
            <a:off x="6775554" y="4774287"/>
            <a:ext cx="4886794" cy="923330"/>
          </a:xfrm>
          <a:prstGeom prst="rect">
            <a:avLst/>
          </a:prstGeom>
          <a:solidFill>
            <a:srgbClr val="8E8BB8"/>
          </a:solidFill>
          <a:ln w="38100">
            <a:solidFill>
              <a:srgbClr val="7030A0"/>
            </a:solidFill>
          </a:ln>
        </p:spPr>
        <p:txBody>
          <a:bodyPr wrap="square" lIns="91440" tIns="45720" rIns="91440" bIns="45720">
            <a:spAutoFit/>
          </a:bodyPr>
          <a:lstStyle/>
          <a:p>
            <a:pPr algn="ctr"/>
            <a:r>
              <a:rPr lang="ar-SA" sz="5400" b="1" i="1" cap="none" spc="0" dirty="0">
                <a:ln w="0"/>
                <a:solidFill>
                  <a:srgbClr val="FFFF00"/>
                </a:solidFill>
                <a:effectLst>
                  <a:outerShdw blurRad="38100" dist="38100" dir="2700000" algn="tl">
                    <a:srgbClr val="000000">
                      <a:alpha val="43137"/>
                    </a:srgbClr>
                  </a:outerShdw>
                </a:effectLst>
              </a:rPr>
              <a:t>إعداد: ريحانة العامر</a:t>
            </a:r>
            <a:endParaRPr lang="ar-SA" sz="8800" b="1" i="1" cap="none" spc="0" dirty="0">
              <a:ln w="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863624"/>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377252" y="3929205"/>
            <a:ext cx="11496206" cy="2677656"/>
            <a:chOff x="377252" y="3929205"/>
            <a:chExt cx="11496206" cy="2677656"/>
          </a:xfrm>
        </p:grpSpPr>
        <p:sp>
          <p:nvSpPr>
            <p:cNvPr id="3" name="مستطيل 2"/>
            <p:cNvSpPr/>
            <p:nvPr/>
          </p:nvSpPr>
          <p:spPr>
            <a:xfrm>
              <a:off x="377252" y="3929205"/>
              <a:ext cx="9688642" cy="2677656"/>
            </a:xfrm>
            <a:prstGeom prst="rect">
              <a:avLst/>
            </a:prstGeom>
            <a:solidFill>
              <a:srgbClr val="0070C0"/>
            </a:solidFill>
          </p:spPr>
          <p:txBody>
            <a:bodyPr wrap="square" lIns="91440" tIns="45720" rIns="91440" bIns="45720">
              <a:spAutoFit/>
            </a:bodyPr>
            <a:lstStyle/>
            <a:p>
              <a:pPr algn="ctr"/>
              <a:r>
                <a:rPr lang="ar-SA" sz="6000" b="1" cap="none" spc="0" dirty="0">
                  <a:ln w="0"/>
                  <a:solidFill>
                    <a:schemeClr val="bg1"/>
                  </a:solidFill>
                  <a:effectLst>
                    <a:outerShdw blurRad="38100" dist="19050" dir="2700000" algn="tl" rotWithShape="0">
                      <a:schemeClr val="dk1">
                        <a:alpha val="40000"/>
                      </a:schemeClr>
                    </a:outerShdw>
                  </a:effectLst>
                </a:rPr>
                <a:t>الفكرة الرئيسة  </a:t>
              </a:r>
            </a:p>
            <a:p>
              <a:pPr algn="ctr"/>
              <a:r>
                <a:rPr lang="ar-SA" sz="5400" b="1" dirty="0">
                  <a:ln w="0"/>
                  <a:solidFill>
                    <a:schemeClr val="bg1"/>
                  </a:solidFill>
                  <a:effectLst>
                    <a:outerShdw blurRad="38100" dist="19050" dir="2700000" algn="tl" rotWithShape="0">
                      <a:schemeClr val="dk1">
                        <a:alpha val="40000"/>
                      </a:schemeClr>
                    </a:outerShdw>
                  </a:effectLst>
                </a:rPr>
                <a:t>ينتج عن الانقسام المنصف أمشاج أحادية المجموعة </a:t>
              </a:r>
              <a:r>
                <a:rPr lang="ar-SA" sz="5400" b="1" dirty="0" err="1">
                  <a:ln w="0"/>
                  <a:solidFill>
                    <a:schemeClr val="bg1"/>
                  </a:solidFill>
                  <a:effectLst>
                    <a:outerShdw blurRad="38100" dist="19050" dir="2700000" algn="tl" rotWithShape="0">
                      <a:schemeClr val="dk1">
                        <a:alpha val="40000"/>
                      </a:schemeClr>
                    </a:outerShdw>
                  </a:effectLst>
                </a:rPr>
                <a:t>الكروموسومية</a:t>
              </a:r>
              <a:r>
                <a:rPr lang="ar-SA" sz="5400" b="1" dirty="0">
                  <a:ln w="0"/>
                  <a:solidFill>
                    <a:schemeClr val="bg1"/>
                  </a:solidFill>
                  <a:effectLst>
                    <a:outerShdw blurRad="38100" dist="19050" dir="2700000" algn="tl" rotWithShape="0">
                      <a:schemeClr val="dk1">
                        <a:alpha val="40000"/>
                      </a:schemeClr>
                    </a:outerShdw>
                  </a:effectLst>
                </a:rPr>
                <a:t> </a:t>
              </a:r>
              <a:endParaRPr lang="ar-SA" sz="5400" b="1" cap="none" spc="0" dirty="0">
                <a:ln w="0"/>
                <a:solidFill>
                  <a:schemeClr val="bg1"/>
                </a:solidFill>
                <a:effectLst>
                  <a:outerShdw blurRad="38100" dist="19050" dir="2700000" algn="tl" rotWithShape="0">
                    <a:schemeClr val="dk1">
                      <a:alpha val="40000"/>
                    </a:schemeClr>
                  </a:outerShdw>
                </a:effectLst>
              </a:endParaRP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3271" y="3982866"/>
              <a:ext cx="1620187" cy="2385667"/>
            </a:xfrm>
            <a:prstGeom prst="rect">
              <a:avLst/>
            </a:prstGeom>
          </p:spPr>
        </p:pic>
      </p:grpSp>
      <p:grpSp>
        <p:nvGrpSpPr>
          <p:cNvPr id="6" name="مجموعة 5"/>
          <p:cNvGrpSpPr/>
          <p:nvPr/>
        </p:nvGrpSpPr>
        <p:grpSpPr>
          <a:xfrm>
            <a:off x="336534" y="159709"/>
            <a:ext cx="11536924" cy="3508653"/>
            <a:chOff x="336534" y="159709"/>
            <a:chExt cx="11536924" cy="3508653"/>
          </a:xfrm>
        </p:grpSpPr>
        <p:sp>
          <p:nvSpPr>
            <p:cNvPr id="2" name="مستطيل 1"/>
            <p:cNvSpPr/>
            <p:nvPr/>
          </p:nvSpPr>
          <p:spPr>
            <a:xfrm>
              <a:off x="2184816" y="159709"/>
              <a:ext cx="9688642" cy="3508653"/>
            </a:xfrm>
            <a:prstGeom prst="rect">
              <a:avLst/>
            </a:prstGeom>
            <a:solidFill>
              <a:srgbClr val="FF0000"/>
            </a:solidFill>
          </p:spPr>
          <p:txBody>
            <a:bodyPr wrap="square" lIns="91440" tIns="45720" rIns="91440" bIns="45720">
              <a:spAutoFit/>
            </a:bodyPr>
            <a:lstStyle/>
            <a:p>
              <a:pPr algn="ctr"/>
              <a:r>
                <a:rPr lang="ar-SA" sz="6000" b="1" cap="none" spc="0" dirty="0">
                  <a:ln w="0"/>
                  <a:solidFill>
                    <a:schemeClr val="bg1"/>
                  </a:solidFill>
                  <a:effectLst>
                    <a:outerShdw blurRad="38100" dist="19050" dir="2700000" algn="tl" rotWithShape="0">
                      <a:schemeClr val="dk1">
                        <a:alpha val="40000"/>
                      </a:schemeClr>
                    </a:outerShdw>
                  </a:effectLst>
                </a:rPr>
                <a:t>الفكرة العامة </a:t>
              </a:r>
            </a:p>
            <a:p>
              <a:pPr algn="ctr"/>
              <a:r>
                <a:rPr lang="ar-SA" sz="5400" b="1" dirty="0">
                  <a:ln w="0"/>
                  <a:solidFill>
                    <a:schemeClr val="bg1"/>
                  </a:solidFill>
                  <a:effectLst>
                    <a:outerShdw blurRad="38100" dist="19050" dir="2700000" algn="tl" rotWithShape="0">
                      <a:schemeClr val="dk1">
                        <a:alpha val="40000"/>
                      </a:schemeClr>
                    </a:outerShdw>
                  </a:effectLst>
                </a:rPr>
                <a:t>تتكاثر الخلايا التناسلية التي تنقل الصفات الوراثية من الآباء إلى الأبناء بواسطة الانقسام المنصف   </a:t>
              </a:r>
              <a:endParaRPr lang="ar-SA" sz="5400" b="1" cap="none" spc="0" dirty="0">
                <a:ln w="0"/>
                <a:solidFill>
                  <a:schemeClr val="bg1"/>
                </a:solidFill>
                <a:effectLst>
                  <a:outerShdw blurRad="38100" dist="19050" dir="2700000" algn="tl" rotWithShape="0">
                    <a:schemeClr val="dk1">
                      <a:alpha val="40000"/>
                    </a:schemeClr>
                  </a:outerShdw>
                </a:effectLst>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34" y="259306"/>
              <a:ext cx="1620187" cy="3409055"/>
            </a:xfrm>
            <a:prstGeom prst="rect">
              <a:avLst/>
            </a:prstGeom>
          </p:spPr>
        </p:pic>
      </p:grpSp>
    </p:spTree>
    <p:extLst>
      <p:ext uri="{BB962C8B-B14F-4D97-AF65-F5344CB8AC3E}">
        <p14:creationId xmlns:p14="http://schemas.microsoft.com/office/powerpoint/2010/main" val="37885954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anim calcmode="lin" valueType="num">
                                      <p:cBhvr>
                                        <p:cTn id="19" dur="500" fill="hold"/>
                                        <p:tgtEl>
                                          <p:spTgt spid="7"/>
                                        </p:tgtEl>
                                        <p:attrNameLst>
                                          <p:attrName>ppt_x</p:attrName>
                                        </p:attrNameLst>
                                      </p:cBhvr>
                                      <p:tavLst>
                                        <p:tav tm="0">
                                          <p:val>
                                            <p:fltVal val="0.5"/>
                                          </p:val>
                                        </p:tav>
                                        <p:tav tm="100000">
                                          <p:val>
                                            <p:strVal val="#ppt_x"/>
                                          </p:val>
                                        </p:tav>
                                      </p:tavLst>
                                    </p:anim>
                                    <p:anim calcmode="lin" valueType="num">
                                      <p:cBhvr>
                                        <p:cTn id="2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439334679"/>
              </p:ext>
            </p:extLst>
          </p:nvPr>
        </p:nvGraphicFramePr>
        <p:xfrm>
          <a:off x="665684" y="1228305"/>
          <a:ext cx="10432956" cy="4299044"/>
        </p:xfrm>
        <a:graphic>
          <a:graphicData uri="http://schemas.openxmlformats.org/drawingml/2006/table">
            <a:tbl>
              <a:tblPr rtl="1" firstRow="1" bandRow="1">
                <a:tableStyleId>{5C22544A-7EE6-4342-B048-85BDC9FD1C3A}</a:tableStyleId>
              </a:tblPr>
              <a:tblGrid>
                <a:gridCol w="3477652">
                  <a:extLst>
                    <a:ext uri="{9D8B030D-6E8A-4147-A177-3AD203B41FA5}">
                      <a16:colId xmlns:a16="http://schemas.microsoft.com/office/drawing/2014/main" val="20000"/>
                    </a:ext>
                  </a:extLst>
                </a:gridCol>
                <a:gridCol w="3477652">
                  <a:extLst>
                    <a:ext uri="{9D8B030D-6E8A-4147-A177-3AD203B41FA5}">
                      <a16:colId xmlns:a16="http://schemas.microsoft.com/office/drawing/2014/main" val="20001"/>
                    </a:ext>
                  </a:extLst>
                </a:gridCol>
                <a:gridCol w="3477652">
                  <a:extLst>
                    <a:ext uri="{9D8B030D-6E8A-4147-A177-3AD203B41FA5}">
                      <a16:colId xmlns:a16="http://schemas.microsoft.com/office/drawing/2014/main" val="20002"/>
                    </a:ext>
                  </a:extLst>
                </a:gridCol>
              </a:tblGrid>
              <a:tr h="842508">
                <a:tc>
                  <a:txBody>
                    <a:bodyPr/>
                    <a:lstStyle/>
                    <a:p>
                      <a:pPr algn="ctr" rtl="1"/>
                      <a:r>
                        <a:rPr lang="ar-SA" sz="3600" dirty="0">
                          <a:solidFill>
                            <a:srgbClr val="FFFF00"/>
                          </a:solidFill>
                          <a:effectLst>
                            <a:glow rad="139700">
                              <a:schemeClr val="accent2">
                                <a:satMod val="175000"/>
                                <a:alpha val="40000"/>
                              </a:schemeClr>
                            </a:glow>
                          </a:effectLst>
                        </a:rPr>
                        <a:t>ماذا اعرف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rgbClr val="FFFF00"/>
                          </a:solidFill>
                          <a:effectLst>
                            <a:glow rad="139700">
                              <a:schemeClr val="accent2">
                                <a:satMod val="175000"/>
                                <a:alpha val="40000"/>
                              </a:schemeClr>
                            </a:glow>
                          </a:effectLst>
                        </a:rPr>
                        <a:t>ماذا أود</a:t>
                      </a:r>
                      <a:r>
                        <a:rPr lang="ar-SA" sz="3600" baseline="0" dirty="0">
                          <a:solidFill>
                            <a:srgbClr val="FFFF00"/>
                          </a:solidFill>
                          <a:effectLst>
                            <a:glow rad="139700">
                              <a:schemeClr val="accent2">
                                <a:satMod val="175000"/>
                                <a:alpha val="40000"/>
                              </a:schemeClr>
                            </a:glow>
                          </a:effectLst>
                        </a:rPr>
                        <a:t> أن أعرف </a:t>
                      </a:r>
                      <a:endParaRPr lang="ar-SA" sz="3600" dirty="0">
                        <a:solidFill>
                          <a:srgbClr val="FFFF00"/>
                        </a:solidFill>
                        <a:effectLst>
                          <a:glow rad="139700">
                            <a:schemeClr val="accent2">
                              <a:satMod val="175000"/>
                              <a:alpha val="40000"/>
                            </a:schemeClr>
                          </a:glo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a:txBody>
                    <a:bodyPr/>
                    <a:lstStyle/>
                    <a:p>
                      <a:pPr algn="ctr" rtl="1"/>
                      <a:r>
                        <a:rPr lang="ar-SA" sz="3600" dirty="0">
                          <a:solidFill>
                            <a:srgbClr val="FFFF00"/>
                          </a:solidFill>
                          <a:effectLst>
                            <a:glow rad="139700">
                              <a:schemeClr val="accent2">
                                <a:satMod val="175000"/>
                                <a:alpha val="40000"/>
                              </a:schemeClr>
                            </a:glow>
                          </a:effectLst>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3456536">
                <a:tc>
                  <a:txBody>
                    <a:bodyPr/>
                    <a:lstStyle/>
                    <a:p>
                      <a:pPr algn="ctr" rtl="1"/>
                      <a:endParaRPr lang="ar-SA" sz="3600" dirty="0">
                        <a:solidFill>
                          <a:srgbClr val="FFFF00"/>
                        </a:solidFill>
                        <a:effectLst>
                          <a:glow rad="139700">
                            <a:schemeClr val="accent2">
                              <a:satMod val="175000"/>
                              <a:alpha val="40000"/>
                            </a:schemeClr>
                          </a:glo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rgbClr val="FFFF00"/>
                        </a:solidFill>
                        <a:effectLst>
                          <a:glow rad="139700">
                            <a:schemeClr val="accent2">
                              <a:satMod val="175000"/>
                              <a:alpha val="40000"/>
                            </a:schemeClr>
                          </a:glo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rgbClr val="FFFF00"/>
                        </a:solidFill>
                        <a:effectLst>
                          <a:glow rad="139700">
                            <a:schemeClr val="accent2">
                              <a:satMod val="175000"/>
                              <a:alpha val="40000"/>
                            </a:schemeClr>
                          </a:glo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2" name="صورة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275" y="5856877"/>
            <a:ext cx="4657725" cy="981075"/>
          </a:xfrm>
          <a:prstGeom prst="rect">
            <a:avLst/>
          </a:prstGeom>
        </p:spPr>
      </p:pic>
      <p:pic>
        <p:nvPicPr>
          <p:cNvPr id="13" name="صورة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876" y="5890215"/>
            <a:ext cx="4657725" cy="981075"/>
          </a:xfrm>
          <a:prstGeom prst="rect">
            <a:avLst/>
          </a:prstGeom>
        </p:spPr>
      </p:pic>
      <p:pic>
        <p:nvPicPr>
          <p:cNvPr id="14" name="صورة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6" y="5884172"/>
            <a:ext cx="4657725" cy="981075"/>
          </a:xfrm>
          <a:prstGeom prst="rect">
            <a:avLst/>
          </a:prstGeom>
        </p:spPr>
      </p:pic>
      <p:pic>
        <p:nvPicPr>
          <p:cNvPr id="11" name="صورة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7527" y="4790077"/>
            <a:ext cx="2562225" cy="2133600"/>
          </a:xfrm>
          <a:prstGeom prst="rect">
            <a:avLst/>
          </a:prstGeom>
        </p:spPr>
      </p:pic>
      <p:sp>
        <p:nvSpPr>
          <p:cNvPr id="15" name="مستطيل 14"/>
          <p:cNvSpPr/>
          <p:nvPr/>
        </p:nvSpPr>
        <p:spPr>
          <a:xfrm>
            <a:off x="4039741" y="69938"/>
            <a:ext cx="3681452" cy="1107996"/>
          </a:xfrm>
          <a:prstGeom prst="rect">
            <a:avLst/>
          </a:prstGeom>
          <a:noFill/>
        </p:spPr>
        <p:txBody>
          <a:bodyPr wrap="square" lIns="91440" tIns="45720" rIns="91440" bIns="45720">
            <a:spAutoFit/>
          </a:bodyPr>
          <a:lstStyle/>
          <a:p>
            <a:pPr algn="ctr"/>
            <a:r>
              <a:rPr lang="ar-SA" sz="6600" b="1" cap="none" spc="0" dirty="0">
                <a:ln w="0"/>
                <a:solidFill>
                  <a:srgbClr val="149C21"/>
                </a:solidFill>
                <a:effectLst>
                  <a:glow rad="101600">
                    <a:schemeClr val="accent4">
                      <a:satMod val="175000"/>
                      <a:alpha val="40000"/>
                    </a:schemeClr>
                  </a:glow>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جدول التعلم </a:t>
            </a:r>
          </a:p>
        </p:txBody>
      </p:sp>
      <p:pic>
        <p:nvPicPr>
          <p:cNvPr id="16" name="صورة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798" y="0"/>
            <a:ext cx="1347779" cy="1274644"/>
          </a:xfrm>
          <a:prstGeom prst="rect">
            <a:avLst/>
          </a:prstGeom>
        </p:spPr>
      </p:pic>
    </p:spTree>
    <p:extLst>
      <p:ext uri="{BB962C8B-B14F-4D97-AF65-F5344CB8AC3E}">
        <p14:creationId xmlns:p14="http://schemas.microsoft.com/office/powerpoint/2010/main" val="3140214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شكل بيضاوي 7"/>
          <p:cNvSpPr/>
          <p:nvPr/>
        </p:nvSpPr>
        <p:spPr>
          <a:xfrm>
            <a:off x="9093661" y="676924"/>
            <a:ext cx="2160000" cy="2160000"/>
          </a:xfrm>
          <a:prstGeom prst="ellipse">
            <a:avLst/>
          </a:prstGeom>
          <a:solidFill>
            <a:srgbClr val="FF0000"/>
          </a:solidFill>
          <a:ln w="38100">
            <a:solidFill>
              <a:schemeClr val="tx1"/>
            </a:solidFill>
          </a:ln>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أهداف </a:t>
            </a:r>
          </a:p>
          <a:p>
            <a:pPr algn="ctr"/>
            <a:r>
              <a:rPr lang="ar-SA" sz="5400" b="0" cap="none" spc="0" dirty="0">
                <a:ln w="0"/>
                <a:solidFill>
                  <a:schemeClr val="bg1"/>
                </a:solidFill>
                <a:effectLst>
                  <a:outerShdw blurRad="38100" dist="19050" dir="2700000" algn="tl" rotWithShape="0">
                    <a:schemeClr val="dk1">
                      <a:alpha val="40000"/>
                    </a:schemeClr>
                  </a:outerShdw>
                </a:effectLst>
              </a:rPr>
              <a:t>الدرس</a:t>
            </a:r>
          </a:p>
        </p:txBody>
      </p:sp>
      <p:grpSp>
        <p:nvGrpSpPr>
          <p:cNvPr id="18" name="مجموعة 17"/>
          <p:cNvGrpSpPr/>
          <p:nvPr/>
        </p:nvGrpSpPr>
        <p:grpSpPr>
          <a:xfrm>
            <a:off x="4303678" y="423784"/>
            <a:ext cx="3600000" cy="4511158"/>
            <a:chOff x="4303678" y="423784"/>
            <a:chExt cx="3600000" cy="4511158"/>
          </a:xfrm>
        </p:grpSpPr>
        <p:sp>
          <p:nvSpPr>
            <p:cNvPr id="9" name="شكل بيضاوي 8"/>
            <p:cNvSpPr/>
            <p:nvPr/>
          </p:nvSpPr>
          <p:spPr>
            <a:xfrm>
              <a:off x="4303678" y="423784"/>
              <a:ext cx="3600000" cy="3240000"/>
            </a:xfrm>
            <a:prstGeom prst="ellipse">
              <a:avLst/>
            </a:prstGeom>
            <a:solidFill>
              <a:srgbClr val="7FA7E5"/>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تفسر سبب نقص </a:t>
              </a:r>
            </a:p>
            <a:p>
              <a:pPr algn="ctr"/>
              <a:r>
                <a:rPr lang="ar-SA" sz="3600" b="0" cap="none" spc="0" dirty="0">
                  <a:ln w="0"/>
                  <a:solidFill>
                    <a:schemeClr val="tx1"/>
                  </a:solidFill>
                  <a:effectLst>
                    <a:outerShdw blurRad="38100" dist="19050" dir="2700000" algn="tl" rotWithShape="0">
                      <a:schemeClr val="dk1">
                        <a:alpha val="40000"/>
                      </a:schemeClr>
                    </a:outerShdw>
                  </a:effectLst>
                </a:rPr>
                <a:t>عدد الكروموسومات </a:t>
              </a:r>
            </a:p>
            <a:p>
              <a:pPr algn="ctr"/>
              <a:r>
                <a:rPr lang="ar-SA" sz="3600" b="0" cap="none" spc="0" dirty="0">
                  <a:ln w="0"/>
                  <a:solidFill>
                    <a:schemeClr val="tx1"/>
                  </a:solidFill>
                  <a:effectLst>
                    <a:outerShdw blurRad="38100" dist="19050" dir="2700000" algn="tl" rotWithShape="0">
                      <a:schemeClr val="dk1">
                        <a:alpha val="40000"/>
                      </a:schemeClr>
                    </a:outerShdw>
                  </a:effectLst>
                </a:rPr>
                <a:t>الذي يحدث في أثناء</a:t>
              </a:r>
            </a:p>
            <a:p>
              <a:pPr algn="ctr"/>
              <a:r>
                <a:rPr lang="ar-SA" sz="3600" b="0" cap="none" spc="0" dirty="0">
                  <a:ln w="0"/>
                  <a:solidFill>
                    <a:schemeClr val="tx1"/>
                  </a:solidFill>
                  <a:effectLst>
                    <a:outerShdw blurRad="38100" dist="19050" dir="2700000" algn="tl" rotWithShape="0">
                      <a:schemeClr val="dk1">
                        <a:alpha val="40000"/>
                      </a:schemeClr>
                    </a:outerShdw>
                  </a:effectLst>
                </a:rPr>
                <a:t> الانقسام المنصف </a:t>
              </a:r>
            </a:p>
          </p:txBody>
        </p:sp>
        <p:sp>
          <p:nvSpPr>
            <p:cNvPr id="13" name="شكل بيضاوي 12"/>
            <p:cNvSpPr/>
            <p:nvPr/>
          </p:nvSpPr>
          <p:spPr>
            <a:xfrm>
              <a:off x="4886194" y="3134942"/>
              <a:ext cx="1800000" cy="180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20" name="مجموعة 19"/>
          <p:cNvGrpSpPr/>
          <p:nvPr/>
        </p:nvGrpSpPr>
        <p:grpSpPr>
          <a:xfrm>
            <a:off x="233695" y="3317912"/>
            <a:ext cx="4329376" cy="3225872"/>
            <a:chOff x="233695" y="3317912"/>
            <a:chExt cx="4329376" cy="3225872"/>
          </a:xfrm>
        </p:grpSpPr>
        <p:sp>
          <p:nvSpPr>
            <p:cNvPr id="11" name="شكل بيضاوي 10"/>
            <p:cNvSpPr/>
            <p:nvPr/>
          </p:nvSpPr>
          <p:spPr>
            <a:xfrm>
              <a:off x="1323071" y="3317912"/>
              <a:ext cx="3240000" cy="2880000"/>
            </a:xfrm>
            <a:prstGeom prst="ellipse">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تميز وتلخص مراحل الانقسام المنصف </a:t>
              </a:r>
            </a:p>
          </p:txBody>
        </p:sp>
        <p:sp>
          <p:nvSpPr>
            <p:cNvPr id="14" name="شكل بيضاوي 13"/>
            <p:cNvSpPr/>
            <p:nvPr/>
          </p:nvSpPr>
          <p:spPr>
            <a:xfrm>
              <a:off x="233695" y="4743784"/>
              <a:ext cx="1800000" cy="1800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9" name="مجموعة 18"/>
          <p:cNvGrpSpPr/>
          <p:nvPr/>
        </p:nvGrpSpPr>
        <p:grpSpPr>
          <a:xfrm>
            <a:off x="7268710" y="3213769"/>
            <a:ext cx="4530878" cy="3344144"/>
            <a:chOff x="7268710" y="3213769"/>
            <a:chExt cx="4530878" cy="3344144"/>
          </a:xfrm>
        </p:grpSpPr>
        <p:sp>
          <p:nvSpPr>
            <p:cNvPr id="12" name="شكل بيضاوي 11"/>
            <p:cNvSpPr/>
            <p:nvPr/>
          </p:nvSpPr>
          <p:spPr>
            <a:xfrm>
              <a:off x="7268710" y="3213769"/>
              <a:ext cx="3240000" cy="3245941"/>
            </a:xfrm>
            <a:prstGeom prst="ellipse">
              <a:avLst/>
            </a:prstGeom>
            <a:solidFill>
              <a:srgbClr val="92D05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تحلل أهمية الانقسام المنصف في التنوع الوراث </a:t>
              </a:r>
            </a:p>
          </p:txBody>
        </p:sp>
        <p:sp>
          <p:nvSpPr>
            <p:cNvPr id="15" name="شكل بيضاوي 14"/>
            <p:cNvSpPr/>
            <p:nvPr/>
          </p:nvSpPr>
          <p:spPr>
            <a:xfrm>
              <a:off x="9999588" y="4757913"/>
              <a:ext cx="1800000" cy="18000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7" name="شكل بيضاوي 16"/>
          <p:cNvSpPr/>
          <p:nvPr/>
        </p:nvSpPr>
        <p:spPr>
          <a:xfrm>
            <a:off x="953695" y="676924"/>
            <a:ext cx="2160000" cy="21600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none" lIns="91440" tIns="45720" rIns="91440" bIns="45720">
            <a:spAutoFit/>
          </a:bodyPr>
          <a:lstStyle/>
          <a:p>
            <a:pPr algn="ctr"/>
            <a:endParaRPr lang="ar-SA" sz="6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7878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6303</TotalTime>
  <Words>839</Words>
  <Application>Microsoft Office PowerPoint</Application>
  <PresentationFormat>شاشة عريضة</PresentationFormat>
  <Paragraphs>177</Paragraphs>
  <Slides>30</Slides>
  <Notes>1</Notes>
  <HiddenSlides>0</HiddenSlides>
  <MMClips>1</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30</vt:i4>
      </vt:variant>
    </vt:vector>
  </HeadingPairs>
  <TitlesOfParts>
    <vt:vector size="37" baseType="lpstr">
      <vt:lpstr>Agency FB</vt:lpstr>
      <vt:lpstr>AlHor</vt:lpstr>
      <vt:lpstr>Arial</vt:lpstr>
      <vt:lpstr>Calibri</vt:lpstr>
      <vt:lpstr>Calibri Light</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أم جواد</dc:creator>
  <cp:lastModifiedBy>ريحانة العامر</cp:lastModifiedBy>
  <cp:revision>126</cp:revision>
  <cp:lastPrinted>2017-10-29T16:11:02Z</cp:lastPrinted>
  <dcterms:created xsi:type="dcterms:W3CDTF">2015-10-31T16:56:36Z</dcterms:created>
  <dcterms:modified xsi:type="dcterms:W3CDTF">2018-07-21T15:19:26Z</dcterms:modified>
</cp:coreProperties>
</file>