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7" r:id="rId1"/>
  </p:sldMasterIdLst>
  <p:sldIdLst>
    <p:sldId id="310" r:id="rId2"/>
    <p:sldId id="312" r:id="rId3"/>
    <p:sldId id="311" r:id="rId4"/>
    <p:sldId id="327" r:id="rId5"/>
    <p:sldId id="313" r:id="rId6"/>
    <p:sldId id="314" r:id="rId7"/>
    <p:sldId id="315" r:id="rId8"/>
    <p:sldId id="316" r:id="rId9"/>
    <p:sldId id="317" r:id="rId10"/>
    <p:sldId id="318" r:id="rId11"/>
    <p:sldId id="322" r:id="rId12"/>
    <p:sldId id="319" r:id="rId13"/>
    <p:sldId id="320" r:id="rId14"/>
    <p:sldId id="321" r:id="rId15"/>
    <p:sldId id="323" r:id="rId16"/>
    <p:sldId id="324" r:id="rId17"/>
    <p:sldId id="325" r:id="rId18"/>
    <p:sldId id="326" r:id="rId19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9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0480-B4D3-4076-86A2-FDE709D76F1D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834E-FE86-4F9E-8550-6363E41EC1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820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0480-B4D3-4076-86A2-FDE709D76F1D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834E-FE86-4F9E-8550-6363E41EC1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6875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0480-B4D3-4076-86A2-FDE709D76F1D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834E-FE86-4F9E-8550-6363E41EC1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4379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0480-B4D3-4076-86A2-FDE709D76F1D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834E-FE86-4F9E-8550-6363E41EC1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8235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0480-B4D3-4076-86A2-FDE709D76F1D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834E-FE86-4F9E-8550-6363E41EC1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058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0480-B4D3-4076-86A2-FDE709D76F1D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834E-FE86-4F9E-8550-6363E41EC1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9528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0480-B4D3-4076-86A2-FDE709D76F1D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834E-FE86-4F9E-8550-6363E41EC1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4351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2026" y="504885"/>
            <a:ext cx="112547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6A0D6C2-A76A-4223-876B-8C7DB3EC30CF}"/>
              </a:ext>
            </a:extLst>
          </p:cNvPr>
          <p:cNvGrpSpPr/>
          <p:nvPr userDrawn="1"/>
        </p:nvGrpSpPr>
        <p:grpSpPr>
          <a:xfrm>
            <a:off x="267789" y="259889"/>
            <a:ext cx="11666560" cy="1003883"/>
            <a:chOff x="267789" y="259889"/>
            <a:chExt cx="11666560" cy="100388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9326D76-7FBA-47E6-B315-5F8D19934DE4}"/>
                </a:ext>
              </a:extLst>
            </p:cNvPr>
            <p:cNvSpPr/>
            <p:nvPr/>
          </p:nvSpPr>
          <p:spPr>
            <a:xfrm>
              <a:off x="321468" y="1163862"/>
              <a:ext cx="11612881" cy="999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153EEB3-473A-40B9-BE2D-726297E964B4}"/>
                </a:ext>
              </a:extLst>
            </p:cNvPr>
            <p:cNvSpPr/>
            <p:nvPr/>
          </p:nvSpPr>
          <p:spPr>
            <a:xfrm>
              <a:off x="321468" y="492850"/>
              <a:ext cx="102086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56F8C27-F65A-4A86-BD24-83FF54F72259}"/>
                </a:ext>
              </a:extLst>
            </p:cNvPr>
            <p:cNvSpPr/>
            <p:nvPr/>
          </p:nvSpPr>
          <p:spPr>
            <a:xfrm>
              <a:off x="1234409" y="492850"/>
              <a:ext cx="102086" cy="1615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E197040-221C-42EA-A4AA-2FFBFCB531C4}"/>
                </a:ext>
              </a:extLst>
            </p:cNvPr>
            <p:cNvSpPr/>
            <p:nvPr/>
          </p:nvSpPr>
          <p:spPr>
            <a:xfrm rot="2877153">
              <a:off x="557862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4EA981-E3BD-4EB2-9D20-1D105D29210D}"/>
                </a:ext>
              </a:extLst>
            </p:cNvPr>
            <p:cNvSpPr/>
            <p:nvPr userDrawn="1"/>
          </p:nvSpPr>
          <p:spPr>
            <a:xfrm rot="18722847" flipH="1">
              <a:off x="997957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4635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0480-B4D3-4076-86A2-FDE709D76F1D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834E-FE86-4F9E-8550-6363E41EC1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8025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0480-B4D3-4076-86A2-FDE709D76F1D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834E-FE86-4F9E-8550-6363E41EC1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9507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0480-B4D3-4076-86A2-FDE709D76F1D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834E-FE86-4F9E-8550-6363E41EC1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0590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0480-B4D3-4076-86A2-FDE709D76F1D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834E-FE86-4F9E-8550-6363E41EC1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1238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0480-B4D3-4076-86A2-FDE709D76F1D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834E-FE86-4F9E-8550-6363E41EC1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0496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0480-B4D3-4076-86A2-FDE709D76F1D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834E-FE86-4F9E-8550-6363E41EC1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6278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0480-B4D3-4076-86A2-FDE709D76F1D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834E-FE86-4F9E-8550-6363E41EC1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558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0480-B4D3-4076-86A2-FDE709D76F1D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834E-FE86-4F9E-8550-6363E41EC1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818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90480-B4D3-4076-86A2-FDE709D76F1D}" type="datetimeFigureOut">
              <a:rPr lang="ar-SA" smtClean="0"/>
              <a:t>15/01/43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A834E-FE86-4F9E-8550-6363E41EC1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461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703" r:id="rId7"/>
    <p:sldLayoutId id="2147483702" r:id="rId8"/>
    <p:sldLayoutId id="2147483701" r:id="rId9"/>
    <p:sldLayoutId id="2147483700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56959" y="1559950"/>
            <a:ext cx="2555631" cy="7239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الدرس الرابع :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B23AA4DB-E409-4BCA-AB79-82D858860EFF}"/>
              </a:ext>
            </a:extLst>
          </p:cNvPr>
          <p:cNvSpPr txBox="1"/>
          <p:nvPr/>
        </p:nvSpPr>
        <p:spPr>
          <a:xfrm>
            <a:off x="4385603" y="2140842"/>
            <a:ext cx="6098344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6600" b="1" dirty="0">
                <a:solidFill>
                  <a:srgbClr val="1D9A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التعامل مع الجداول</a:t>
            </a:r>
          </a:p>
          <a:p>
            <a:pPr algn="ctr"/>
            <a:r>
              <a:rPr lang="ar-SA" sz="28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اعداد الاستاذة : عبير الغريب</a:t>
            </a:r>
            <a:endParaRPr lang="ar-SA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1E6D9FD4-BEC8-4B10-856A-3A6FEF233E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351" y="800835"/>
            <a:ext cx="6590727" cy="4900310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3B1F1823-1054-49E5-8E64-9DA069AC7B39}"/>
              </a:ext>
            </a:extLst>
          </p:cNvPr>
          <p:cNvSpPr/>
          <p:nvPr/>
        </p:nvSpPr>
        <p:spPr>
          <a:xfrm>
            <a:off x="0" y="6386733"/>
            <a:ext cx="12192000" cy="485335"/>
          </a:xfrm>
          <a:prstGeom prst="rect">
            <a:avLst/>
          </a:prstGeom>
          <a:solidFill>
            <a:srgbClr val="1D9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4327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36625" y="461963"/>
            <a:ext cx="11255375" cy="7254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3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تحرير جدول: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CA5ADB1-1537-41A2-A7EE-4BE4CE513B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52"/>
          <a:stretch/>
        </p:blipFill>
        <p:spPr>
          <a:xfrm>
            <a:off x="1604082" y="1533379"/>
            <a:ext cx="9328340" cy="4271094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D2A2AB37-E308-43B3-8F20-B47B08956F12}"/>
              </a:ext>
            </a:extLst>
          </p:cNvPr>
          <p:cNvSpPr/>
          <p:nvPr/>
        </p:nvSpPr>
        <p:spPr>
          <a:xfrm>
            <a:off x="0" y="6386733"/>
            <a:ext cx="12192000" cy="485335"/>
          </a:xfrm>
          <a:prstGeom prst="rect">
            <a:avLst/>
          </a:prstGeom>
          <a:solidFill>
            <a:srgbClr val="1D9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8034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36625" y="420688"/>
            <a:ext cx="11255375" cy="7239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3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تحرير جدول: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5ABF7418-7325-4E3B-B561-4293A12A2D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86028" y="2173457"/>
            <a:ext cx="10566160" cy="3073792"/>
          </a:xfrm>
          <a:custGeom>
            <a:avLst/>
            <a:gdLst>
              <a:gd name="connsiteX0" fmla="*/ 0 w 9212139"/>
              <a:gd name="connsiteY0" fmla="*/ 0 h 2679895"/>
              <a:gd name="connsiteX1" fmla="*/ 1870490 w 9212139"/>
              <a:gd name="connsiteY1" fmla="*/ 0 h 2679895"/>
              <a:gd name="connsiteX2" fmla="*/ 1870490 w 9212139"/>
              <a:gd name="connsiteY2" fmla="*/ 147712 h 2679895"/>
              <a:gd name="connsiteX3" fmla="*/ 3671155 w 9212139"/>
              <a:gd name="connsiteY3" fmla="*/ 147712 h 2679895"/>
              <a:gd name="connsiteX4" fmla="*/ 3671155 w 9212139"/>
              <a:gd name="connsiteY4" fmla="*/ 0 h 2679895"/>
              <a:gd name="connsiteX5" fmla="*/ 9212139 w 9212139"/>
              <a:gd name="connsiteY5" fmla="*/ 0 h 2679895"/>
              <a:gd name="connsiteX6" fmla="*/ 9212139 w 9212139"/>
              <a:gd name="connsiteY6" fmla="*/ 2679895 h 2679895"/>
              <a:gd name="connsiteX7" fmla="*/ 1434392 w 9212139"/>
              <a:gd name="connsiteY7" fmla="*/ 2679895 h 2679895"/>
              <a:gd name="connsiteX8" fmla="*/ 1434392 w 9212139"/>
              <a:gd name="connsiteY8" fmla="*/ 1540415 h 2679895"/>
              <a:gd name="connsiteX9" fmla="*/ 0 w 9212139"/>
              <a:gd name="connsiteY9" fmla="*/ 1540415 h 2679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12139" h="2679895">
                <a:moveTo>
                  <a:pt x="0" y="0"/>
                </a:moveTo>
                <a:lnTo>
                  <a:pt x="1870490" y="0"/>
                </a:lnTo>
                <a:lnTo>
                  <a:pt x="1870490" y="147712"/>
                </a:lnTo>
                <a:lnTo>
                  <a:pt x="3671155" y="147712"/>
                </a:lnTo>
                <a:lnTo>
                  <a:pt x="3671155" y="0"/>
                </a:lnTo>
                <a:lnTo>
                  <a:pt x="9212139" y="0"/>
                </a:lnTo>
                <a:lnTo>
                  <a:pt x="9212139" y="2679895"/>
                </a:lnTo>
                <a:lnTo>
                  <a:pt x="1434392" y="2679895"/>
                </a:lnTo>
                <a:lnTo>
                  <a:pt x="1434392" y="1540415"/>
                </a:lnTo>
                <a:lnTo>
                  <a:pt x="0" y="1540415"/>
                </a:lnTo>
                <a:close/>
              </a:path>
            </a:pathLst>
          </a:cu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3CBB2FC1-A7F9-4EED-ABEF-C36EF522D8DD}"/>
              </a:ext>
            </a:extLst>
          </p:cNvPr>
          <p:cNvSpPr/>
          <p:nvPr/>
        </p:nvSpPr>
        <p:spPr>
          <a:xfrm>
            <a:off x="0" y="6386733"/>
            <a:ext cx="12192000" cy="485335"/>
          </a:xfrm>
          <a:prstGeom prst="rect">
            <a:avLst/>
          </a:prstGeom>
          <a:solidFill>
            <a:srgbClr val="1D9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7692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36625" y="419760"/>
            <a:ext cx="11255375" cy="7254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3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لحذف صف أو عمود: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C9B4452-5EDD-438D-9CDE-9D9A7E36F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414" y="1745200"/>
            <a:ext cx="8617171" cy="4092893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7E3A66D6-4437-425D-83A2-CD0783CE169A}"/>
              </a:ext>
            </a:extLst>
          </p:cNvPr>
          <p:cNvSpPr/>
          <p:nvPr/>
        </p:nvSpPr>
        <p:spPr>
          <a:xfrm>
            <a:off x="0" y="6386733"/>
            <a:ext cx="12192000" cy="485335"/>
          </a:xfrm>
          <a:prstGeom prst="rect">
            <a:avLst/>
          </a:prstGeom>
          <a:solidFill>
            <a:srgbClr val="1D9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5565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36625" y="461963"/>
            <a:ext cx="11255375" cy="7254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3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استخدام الاحتواء التلقائي لضبط حجم الجدول تلقائياً: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B353070-6576-4FE9-9B9D-541EAC032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856" y="1638080"/>
            <a:ext cx="9314937" cy="4284419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382D101F-9CE2-46E1-B662-26F8EE57850D}"/>
              </a:ext>
            </a:extLst>
          </p:cNvPr>
          <p:cNvSpPr/>
          <p:nvPr/>
        </p:nvSpPr>
        <p:spPr>
          <a:xfrm>
            <a:off x="0" y="6386733"/>
            <a:ext cx="12192000" cy="485335"/>
          </a:xfrm>
          <a:prstGeom prst="rect">
            <a:avLst/>
          </a:prstGeom>
          <a:solidFill>
            <a:srgbClr val="1D9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6722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36625" y="461963"/>
            <a:ext cx="11255375" cy="7254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3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لتغيير حجم عمود أو صف: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9D1DC81-C668-4DFD-BB6B-61C8D6E68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368" y="2159318"/>
            <a:ext cx="9865263" cy="2141484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9D048403-879A-470A-BAE4-91E2BB019B38}"/>
              </a:ext>
            </a:extLst>
          </p:cNvPr>
          <p:cNvSpPr/>
          <p:nvPr/>
        </p:nvSpPr>
        <p:spPr>
          <a:xfrm>
            <a:off x="0" y="6386733"/>
            <a:ext cx="12192000" cy="485335"/>
          </a:xfrm>
          <a:prstGeom prst="rect">
            <a:avLst/>
          </a:prstGeom>
          <a:solidFill>
            <a:srgbClr val="1D9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2512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36625" y="461963"/>
            <a:ext cx="11255375" cy="7254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3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لتحديد صف أو عمود أو خلية: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79D8E29-17B6-4C12-AE35-4B81D8144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71"/>
          <a:stretch/>
        </p:blipFill>
        <p:spPr>
          <a:xfrm>
            <a:off x="1951351" y="1451592"/>
            <a:ext cx="8289297" cy="4583447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CA602AAC-CB69-49F9-BE86-64F193C5B3A3}"/>
              </a:ext>
            </a:extLst>
          </p:cNvPr>
          <p:cNvSpPr/>
          <p:nvPr/>
        </p:nvSpPr>
        <p:spPr>
          <a:xfrm>
            <a:off x="0" y="6386733"/>
            <a:ext cx="12192000" cy="485335"/>
          </a:xfrm>
          <a:prstGeom prst="rect">
            <a:avLst/>
          </a:prstGeom>
          <a:solidFill>
            <a:srgbClr val="1D9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04828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36625" y="461963"/>
            <a:ext cx="11255375" cy="7254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3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لتغيير اتجاه النص: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582B1B0F-918C-44CC-98B0-790CC4E95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262039"/>
            <a:ext cx="7628499" cy="5133278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9CCB8247-0F30-462C-8DAC-FCC769C8D72A}"/>
              </a:ext>
            </a:extLst>
          </p:cNvPr>
          <p:cNvSpPr/>
          <p:nvPr/>
        </p:nvSpPr>
        <p:spPr>
          <a:xfrm>
            <a:off x="0" y="6386733"/>
            <a:ext cx="12192000" cy="485335"/>
          </a:xfrm>
          <a:prstGeom prst="rect">
            <a:avLst/>
          </a:prstGeom>
          <a:solidFill>
            <a:srgbClr val="1D9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3452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95948" y="307926"/>
            <a:ext cx="11255375" cy="7239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3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تقويم نهائي: استراتيجية ارسل سؤالاً</a:t>
            </a:r>
            <a:endParaRPr lang="en-US" sz="3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56AB5452-6A79-4286-AE03-E4718250BB8E}"/>
              </a:ext>
            </a:extLst>
          </p:cNvPr>
          <p:cNvSpPr/>
          <p:nvPr/>
        </p:nvSpPr>
        <p:spPr>
          <a:xfrm>
            <a:off x="0" y="6386733"/>
            <a:ext cx="12192000" cy="485335"/>
          </a:xfrm>
          <a:prstGeom prst="rect">
            <a:avLst/>
          </a:prstGeom>
          <a:solidFill>
            <a:srgbClr val="1D9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A5D833C1-401D-4F37-9D1F-BD613C3571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6196" y1="38678" x2="56196" y2="38678"/>
                        <a14:foregroundMark x1="60217" y1="41350" x2="51522" y2="38115"/>
                        <a14:foregroundMark x1="51522" y1="38115" x2="44891" y2="46835"/>
                        <a14:foregroundMark x1="44891" y1="46835" x2="59022" y2="48523"/>
                        <a14:foregroundMark x1="59022" y1="48523" x2="60543" y2="45429"/>
                        <a14:foregroundMark x1="50109" y1="26160" x2="50109" y2="26160"/>
                        <a14:foregroundMark x1="67283" y1="30520" x2="38913" y2="38959"/>
                        <a14:foregroundMark x1="38913" y1="38959" x2="37826" y2="47961"/>
                        <a14:foregroundMark x1="37826" y1="47961" x2="50109" y2="54852"/>
                        <a14:foregroundMark x1="50109" y1="54852" x2="61630" y2="49789"/>
                        <a14:foregroundMark x1="61630" y1="49789" x2="62609" y2="39662"/>
                        <a14:foregroundMark x1="38913" y1="33896" x2="34674" y2="45007"/>
                        <a14:foregroundMark x1="34674" y1="45007" x2="38804" y2="52321"/>
                        <a14:foregroundMark x1="38804" y1="52321" x2="46739" y2="56540"/>
                        <a14:foregroundMark x1="37283" y1="31927" x2="32935" y2="36709"/>
                        <a14:foregroundMark x1="32935" y1="36709" x2="32609" y2="37553"/>
                        <a14:foregroundMark x1="34022" y1="30942" x2="31196" y2="35724"/>
                        <a14:foregroundMark x1="70978" y1="30380" x2="61196" y2="30520"/>
                        <a14:foregroundMark x1="32283" y1="30098" x2="30000" y2="30098"/>
                        <a14:foregroundMark x1="70326" y1="29958" x2="60109" y2="29958"/>
                        <a14:backgroundMark x1="71413" y1="32771" x2="71413" y2="42194"/>
                        <a14:backgroundMark x1="70978" y1="30802" x2="70978" y2="30802"/>
                        <a14:backgroundMark x1="70978" y1="30380" x2="70978" y2="303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26" t="17411" r="21185"/>
          <a:stretch/>
        </p:blipFill>
        <p:spPr>
          <a:xfrm>
            <a:off x="8410647" y="2466954"/>
            <a:ext cx="3390314" cy="3817200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C82356C-6877-4CB8-AC6C-BD8F644BA995}"/>
              </a:ext>
            </a:extLst>
          </p:cNvPr>
          <p:cNvSpPr txBox="1"/>
          <p:nvPr/>
        </p:nvSpPr>
        <p:spPr>
          <a:xfrm>
            <a:off x="9001490" y="3384004"/>
            <a:ext cx="2208628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ماهي طريقة حذف عمود من الجدول؟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E9B9DC5A-947F-4720-84D1-F73A6F4B37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6196" y1="38678" x2="56196" y2="38678"/>
                        <a14:foregroundMark x1="60217" y1="41350" x2="51522" y2="38115"/>
                        <a14:foregroundMark x1="51522" y1="38115" x2="44891" y2="46835"/>
                        <a14:foregroundMark x1="44891" y1="46835" x2="59022" y2="48523"/>
                        <a14:foregroundMark x1="59022" y1="48523" x2="60543" y2="45429"/>
                        <a14:foregroundMark x1="50109" y1="26160" x2="50109" y2="26160"/>
                        <a14:foregroundMark x1="67283" y1="30520" x2="38913" y2="38959"/>
                        <a14:foregroundMark x1="38913" y1="38959" x2="37826" y2="47961"/>
                        <a14:foregroundMark x1="37826" y1="47961" x2="50109" y2="54852"/>
                        <a14:foregroundMark x1="50109" y1="54852" x2="61630" y2="49789"/>
                        <a14:foregroundMark x1="61630" y1="49789" x2="62609" y2="39662"/>
                        <a14:foregroundMark x1="38913" y1="33896" x2="34674" y2="45007"/>
                        <a14:foregroundMark x1="34674" y1="45007" x2="38804" y2="52321"/>
                        <a14:foregroundMark x1="38804" y1="52321" x2="46739" y2="56540"/>
                        <a14:foregroundMark x1="37283" y1="31927" x2="32935" y2="36709"/>
                        <a14:foregroundMark x1="32935" y1="36709" x2="32609" y2="37553"/>
                        <a14:foregroundMark x1="34022" y1="30942" x2="31196" y2="35724"/>
                        <a14:foregroundMark x1="70978" y1="30380" x2="61196" y2="30520"/>
                        <a14:foregroundMark x1="32283" y1="30098" x2="30000" y2="30098"/>
                        <a14:foregroundMark x1="70326" y1="29958" x2="60109" y2="29958"/>
                        <a14:backgroundMark x1="71413" y1="32771" x2="71413" y2="42194"/>
                        <a14:backgroundMark x1="70978" y1="30802" x2="70978" y2="30802"/>
                        <a14:backgroundMark x1="70978" y1="30380" x2="70978" y2="303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45" t="17306" r="21139"/>
          <a:stretch/>
        </p:blipFill>
        <p:spPr>
          <a:xfrm>
            <a:off x="4535512" y="1645670"/>
            <a:ext cx="3284292" cy="3822056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B83DC993-572C-4165-95F9-659A592FA481}"/>
              </a:ext>
            </a:extLst>
          </p:cNvPr>
          <p:cNvSpPr txBox="1"/>
          <p:nvPr/>
        </p:nvSpPr>
        <p:spPr>
          <a:xfrm>
            <a:off x="4991686" y="2379445"/>
            <a:ext cx="2208628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ماهي طريقة اضافة حدود للجدول؟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4BB4BC32-9AE6-4404-9F31-EAFD62D3DF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6196" y1="38678" x2="56196" y2="38678"/>
                        <a14:foregroundMark x1="60217" y1="41350" x2="51522" y2="38115"/>
                        <a14:foregroundMark x1="51522" y1="38115" x2="44891" y2="46835"/>
                        <a14:foregroundMark x1="44891" y1="46835" x2="59022" y2="48523"/>
                        <a14:foregroundMark x1="59022" y1="48523" x2="60543" y2="45429"/>
                        <a14:foregroundMark x1="50109" y1="26160" x2="50109" y2="26160"/>
                        <a14:foregroundMark x1="67283" y1="30520" x2="38913" y2="38959"/>
                        <a14:foregroundMark x1="38913" y1="38959" x2="37826" y2="47961"/>
                        <a14:foregroundMark x1="37826" y1="47961" x2="50109" y2="54852"/>
                        <a14:foregroundMark x1="50109" y1="54852" x2="61630" y2="49789"/>
                        <a14:foregroundMark x1="61630" y1="49789" x2="62609" y2="39662"/>
                        <a14:foregroundMark x1="38913" y1="33896" x2="34674" y2="45007"/>
                        <a14:foregroundMark x1="34674" y1="45007" x2="38804" y2="52321"/>
                        <a14:foregroundMark x1="38804" y1="52321" x2="46739" y2="56540"/>
                        <a14:foregroundMark x1="37283" y1="31927" x2="32935" y2="36709"/>
                        <a14:foregroundMark x1="32935" y1="36709" x2="32609" y2="37553"/>
                        <a14:foregroundMark x1="34022" y1="30942" x2="31196" y2="35724"/>
                        <a14:foregroundMark x1="70978" y1="30380" x2="61196" y2="30520"/>
                        <a14:foregroundMark x1="32283" y1="30098" x2="30000" y2="30098"/>
                        <a14:foregroundMark x1="70326" y1="29958" x2="60109" y2="29958"/>
                        <a14:backgroundMark x1="71413" y1="32771" x2="71413" y2="42194"/>
                        <a14:backgroundMark x1="70978" y1="30802" x2="70978" y2="30802"/>
                        <a14:backgroundMark x1="70978" y1="30380" x2="70978" y2="303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75" t="20150" r="21139"/>
          <a:stretch/>
        </p:blipFill>
        <p:spPr>
          <a:xfrm>
            <a:off x="795948" y="858128"/>
            <a:ext cx="3336364" cy="3690591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A488B6CE-D0AF-43B9-A472-5088840A9146}"/>
              </a:ext>
            </a:extLst>
          </p:cNvPr>
          <p:cNvSpPr txBox="1"/>
          <p:nvPr/>
        </p:nvSpPr>
        <p:spPr>
          <a:xfrm>
            <a:off x="1301922" y="1533378"/>
            <a:ext cx="2208628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ماهي طريقة إنشاء جدول؟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4D509205-CB0B-413C-A082-CBFA9F57118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993" y="3429000"/>
            <a:ext cx="4639375" cy="374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3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ه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ه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ه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36625" y="461963"/>
            <a:ext cx="11255375" cy="7254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الواجب :</a:t>
            </a:r>
            <a:endParaRPr lang="en-US" sz="40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BA58F1B-A4FB-4C7E-866D-DF82E9E57373}"/>
              </a:ext>
            </a:extLst>
          </p:cNvPr>
          <p:cNvSpPr txBox="1"/>
          <p:nvPr/>
        </p:nvSpPr>
        <p:spPr>
          <a:xfrm>
            <a:off x="3521612" y="1885071"/>
            <a:ext cx="5148775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latin typeface="Calibri" panose="020F0502020204030204" pitchFamily="34" charset="0"/>
                <a:cs typeface="Calibri" panose="020F0502020204030204" pitchFamily="34" charset="0"/>
              </a:rPr>
              <a:t>صفحة 96 و 92 تدريب1 و 2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5E21B7E-91DD-450D-9C78-BD1041A0AA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469" y="2902118"/>
            <a:ext cx="5562734" cy="3955882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CD4D81D5-2140-4EDE-A915-991165B6214B}"/>
              </a:ext>
            </a:extLst>
          </p:cNvPr>
          <p:cNvSpPr/>
          <p:nvPr/>
        </p:nvSpPr>
        <p:spPr>
          <a:xfrm>
            <a:off x="0" y="6386733"/>
            <a:ext cx="12192000" cy="485335"/>
          </a:xfrm>
          <a:prstGeom prst="rect">
            <a:avLst/>
          </a:prstGeom>
          <a:solidFill>
            <a:srgbClr val="1D9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9922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450273"/>
            <a:ext cx="11255375" cy="7254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تقويم قبلي : استراتيجية (فكر – ناقش – شارك )</a:t>
            </a:r>
            <a:endParaRPr lang="en-US" sz="40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6FA1C16-5ED9-461A-B4E7-3281F4F5334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536" y="1598625"/>
            <a:ext cx="5967190" cy="4438357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FB7BB24C-3AB5-445C-8248-44B35131575F}"/>
              </a:ext>
            </a:extLst>
          </p:cNvPr>
          <p:cNvSpPr txBox="1"/>
          <p:nvPr/>
        </p:nvSpPr>
        <p:spPr>
          <a:xfrm>
            <a:off x="1012874" y="2168714"/>
            <a:ext cx="481115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latin typeface="Calibri" panose="020F0502020204030204" pitchFamily="34" charset="0"/>
                <a:cs typeface="Calibri" panose="020F0502020204030204" pitchFamily="34" charset="0"/>
              </a:rPr>
              <a:t>امجاد طالبة ترغب في عرض المهام والواجبات الاسبوعية بطريقة سهلة ومختصرة . ماهي الطريقة المناسبة التي تقترحينها عليها ؟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4863D0FE-7FAD-438F-AA2F-2968905B7AA2}"/>
              </a:ext>
            </a:extLst>
          </p:cNvPr>
          <p:cNvSpPr/>
          <p:nvPr/>
        </p:nvSpPr>
        <p:spPr>
          <a:xfrm>
            <a:off x="0" y="6386733"/>
            <a:ext cx="12192000" cy="485335"/>
          </a:xfrm>
          <a:prstGeom prst="rect">
            <a:avLst/>
          </a:prstGeom>
          <a:solidFill>
            <a:srgbClr val="1D9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9954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36625" y="461963"/>
            <a:ext cx="11255375" cy="7254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اهداف التعليم:</a:t>
            </a:r>
            <a:endParaRPr lang="en-US" sz="4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646D123-6A43-4DC1-B276-C4B0F79E07C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289" y="926072"/>
            <a:ext cx="6710289" cy="5931928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FA3F6E55-71AA-41CC-AAF9-D4C4D71B6766}"/>
              </a:ext>
            </a:extLst>
          </p:cNvPr>
          <p:cNvSpPr txBox="1"/>
          <p:nvPr/>
        </p:nvSpPr>
        <p:spPr>
          <a:xfrm>
            <a:off x="5669280" y="1529049"/>
            <a:ext cx="5964702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ar-SA" sz="3200" dirty="0">
                <a:latin typeface="Dubai" panose="020B0503030403030204" pitchFamily="34" charset="-78"/>
                <a:cs typeface="Dubai" panose="020B0503030403030204" pitchFamily="34" charset="-78"/>
              </a:rPr>
              <a:t>إنشاء جدول .</a:t>
            </a: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ar-SA" sz="3200" dirty="0">
                <a:latin typeface="Dubai" panose="020B0503030403030204" pitchFamily="34" charset="-78"/>
                <a:cs typeface="Dubai" panose="020B0503030403030204" pitchFamily="34" charset="-78"/>
              </a:rPr>
              <a:t>ادراج جدول مخصص .</a:t>
            </a: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ar-SA" sz="3200" dirty="0">
                <a:latin typeface="Dubai" panose="020B0503030403030204" pitchFamily="34" charset="-78"/>
                <a:cs typeface="Dubai" panose="020B0503030403030204" pitchFamily="34" charset="-78"/>
              </a:rPr>
              <a:t>تنسيق جدول .</a:t>
            </a: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ar-SA" sz="3200" dirty="0">
                <a:latin typeface="Dubai" panose="020B0503030403030204" pitchFamily="34" charset="-78"/>
                <a:cs typeface="Dubai" panose="020B0503030403030204" pitchFamily="34" charset="-78"/>
              </a:rPr>
              <a:t>تغيير حجم العمود أو الصف .</a:t>
            </a: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ar-SA" sz="3200" dirty="0">
                <a:latin typeface="Dubai" panose="020B0503030403030204" pitchFamily="34" charset="-78"/>
                <a:cs typeface="Dubai" panose="020B0503030403030204" pitchFamily="34" charset="-78"/>
              </a:rPr>
              <a:t>حذف أو اضافة اعمدة و صفوف .</a:t>
            </a: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endParaRPr lang="ar-SA" sz="32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A600E10E-479E-4C1C-9F46-7176E2FDB243}"/>
              </a:ext>
            </a:extLst>
          </p:cNvPr>
          <p:cNvSpPr/>
          <p:nvPr/>
        </p:nvSpPr>
        <p:spPr>
          <a:xfrm>
            <a:off x="0" y="6386733"/>
            <a:ext cx="12192000" cy="485335"/>
          </a:xfrm>
          <a:prstGeom prst="rect">
            <a:avLst/>
          </a:prstGeom>
          <a:solidFill>
            <a:srgbClr val="1D9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1624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36625" y="461963"/>
            <a:ext cx="11255375" cy="72548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ar-SA" sz="4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مقدمة:</a:t>
            </a:r>
            <a:endParaRPr lang="en-US" sz="4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C08AFFF-6A5F-41E1-914B-E11620DC27E0}"/>
              </a:ext>
            </a:extLst>
          </p:cNvPr>
          <p:cNvSpPr txBox="1"/>
          <p:nvPr/>
        </p:nvSpPr>
        <p:spPr>
          <a:xfrm>
            <a:off x="5186437" y="1720641"/>
            <a:ext cx="6710289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latin typeface="Calibri" panose="020F0502020204030204" pitchFamily="34" charset="0"/>
                <a:cs typeface="Calibri" panose="020F0502020204030204" pitchFamily="34" charset="0"/>
              </a:rPr>
              <a:t>عند تعاملك مع الأرقام والحسابات فإنك تستخدم جدول بيانات , ولكنك قد ترغب في بعض الأحيان بتنظيم المعلومات وعرضها في مستند نصي .</a:t>
            </a:r>
          </a:p>
          <a:p>
            <a:pPr algn="ctr"/>
            <a:r>
              <a:rPr lang="ar-SA" sz="3600" dirty="0">
                <a:latin typeface="Calibri" panose="020F0502020204030204" pitchFamily="34" charset="0"/>
                <a:cs typeface="Calibri" panose="020F0502020204030204" pitchFamily="34" charset="0"/>
              </a:rPr>
              <a:t>فعلى سبيل المثال قد ترغب بعرض جدول دروسك في هذه الحالة يمكنك استخدام جدول مكون من عدة صفوف وأعمدة 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99F25892-03CF-4223-B637-7E668EBA993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070" y="1363650"/>
            <a:ext cx="6487736" cy="5331948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F9B44F0C-1AFC-4A41-BEC2-63E91A3D7FD5}"/>
              </a:ext>
            </a:extLst>
          </p:cNvPr>
          <p:cNvSpPr/>
          <p:nvPr/>
        </p:nvSpPr>
        <p:spPr>
          <a:xfrm>
            <a:off x="0" y="6386733"/>
            <a:ext cx="12192000" cy="485335"/>
          </a:xfrm>
          <a:prstGeom prst="rect">
            <a:avLst/>
          </a:prstGeom>
          <a:solidFill>
            <a:srgbClr val="1D9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7191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3068" y="403114"/>
            <a:ext cx="11255375" cy="7254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3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إنشاء جدول :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49AD9F6-6D29-45C3-8886-73682C3C7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773" y="1671637"/>
            <a:ext cx="2971800" cy="362902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BE8C019-91B4-46FF-B25E-312782350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427" y="1671637"/>
            <a:ext cx="5676900" cy="3629025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8FC653BD-2F97-45F5-B0CD-B57231C38337}"/>
              </a:ext>
            </a:extLst>
          </p:cNvPr>
          <p:cNvSpPr/>
          <p:nvPr/>
        </p:nvSpPr>
        <p:spPr>
          <a:xfrm>
            <a:off x="0" y="6386733"/>
            <a:ext cx="12192000" cy="485335"/>
          </a:xfrm>
          <a:prstGeom prst="rect">
            <a:avLst/>
          </a:prstGeom>
          <a:solidFill>
            <a:srgbClr val="1D9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6587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36625" y="461963"/>
            <a:ext cx="11255375" cy="7254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3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إدراج جدول مخصص: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9EDD7FD8-F323-4129-B4B7-80982A7FCF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74397" y="1321400"/>
            <a:ext cx="8217050" cy="5073916"/>
          </a:xfrm>
          <a:custGeom>
            <a:avLst/>
            <a:gdLst>
              <a:gd name="connsiteX0" fmla="*/ 5276901 w 8217050"/>
              <a:gd name="connsiteY0" fmla="*/ 0 h 5073916"/>
              <a:gd name="connsiteX1" fmla="*/ 5727068 w 8217050"/>
              <a:gd name="connsiteY1" fmla="*/ 0 h 5073916"/>
              <a:gd name="connsiteX2" fmla="*/ 5727068 w 8217050"/>
              <a:gd name="connsiteY2" fmla="*/ 451129 h 5073916"/>
              <a:gd name="connsiteX3" fmla="*/ 8217050 w 8217050"/>
              <a:gd name="connsiteY3" fmla="*/ 451129 h 5073916"/>
              <a:gd name="connsiteX4" fmla="*/ 8217050 w 8217050"/>
              <a:gd name="connsiteY4" fmla="*/ 5073916 h 5073916"/>
              <a:gd name="connsiteX5" fmla="*/ 0 w 8217050"/>
              <a:gd name="connsiteY5" fmla="*/ 5073916 h 5073916"/>
              <a:gd name="connsiteX6" fmla="*/ 0 w 8217050"/>
              <a:gd name="connsiteY6" fmla="*/ 155710 h 5073916"/>
              <a:gd name="connsiteX7" fmla="*/ 5276901 w 8217050"/>
              <a:gd name="connsiteY7" fmla="*/ 155710 h 507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17050" h="5073916">
                <a:moveTo>
                  <a:pt x="5276901" y="0"/>
                </a:moveTo>
                <a:lnTo>
                  <a:pt x="5727068" y="0"/>
                </a:lnTo>
                <a:lnTo>
                  <a:pt x="5727068" y="451129"/>
                </a:lnTo>
                <a:lnTo>
                  <a:pt x="8217050" y="451129"/>
                </a:lnTo>
                <a:lnTo>
                  <a:pt x="8217050" y="5073916"/>
                </a:lnTo>
                <a:lnTo>
                  <a:pt x="0" y="5073916"/>
                </a:lnTo>
                <a:lnTo>
                  <a:pt x="0" y="155710"/>
                </a:lnTo>
                <a:lnTo>
                  <a:pt x="5276901" y="155710"/>
                </a:lnTo>
                <a:close/>
              </a:path>
            </a:pathLst>
          </a:cu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D998BE28-ECE4-44E9-87AB-3B896F1DC739}"/>
              </a:ext>
            </a:extLst>
          </p:cNvPr>
          <p:cNvSpPr/>
          <p:nvPr/>
        </p:nvSpPr>
        <p:spPr>
          <a:xfrm>
            <a:off x="0" y="6386733"/>
            <a:ext cx="12192000" cy="485335"/>
          </a:xfrm>
          <a:prstGeom prst="rect">
            <a:avLst/>
          </a:prstGeom>
          <a:solidFill>
            <a:srgbClr val="1D9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8229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36625" y="461963"/>
            <a:ext cx="11255375" cy="7254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3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تنسيق جدول: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6D7DB83-2582-42D3-B3D6-9A58B21CF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970"/>
          <a:stretch/>
        </p:blipFill>
        <p:spPr>
          <a:xfrm>
            <a:off x="8196011" y="2278966"/>
            <a:ext cx="3494974" cy="3066757"/>
          </a:xfrm>
          <a:prstGeom prst="rect">
            <a:avLst/>
          </a:prstGeom>
        </p:spPr>
      </p:pic>
      <p:pic>
        <p:nvPicPr>
          <p:cNvPr id="6" name="صورة 5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53B94E02-D3B5-4C83-9331-96F9149D9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932" y="1607160"/>
            <a:ext cx="5581650" cy="4305300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14DBA8DD-884C-4B92-B233-F50255F68C5D}"/>
              </a:ext>
            </a:extLst>
          </p:cNvPr>
          <p:cNvSpPr/>
          <p:nvPr/>
        </p:nvSpPr>
        <p:spPr>
          <a:xfrm>
            <a:off x="0" y="6386733"/>
            <a:ext cx="12192000" cy="485335"/>
          </a:xfrm>
          <a:prstGeom prst="rect">
            <a:avLst/>
          </a:prstGeom>
          <a:solidFill>
            <a:srgbClr val="1D9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6676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36625" y="461963"/>
            <a:ext cx="11255375" cy="7254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3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استخدام التظليل: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DDAEEE0-2716-4FAC-A2C9-DE8612DEE0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777"/>
          <a:stretch/>
        </p:blipFill>
        <p:spPr>
          <a:xfrm>
            <a:off x="7806771" y="1806955"/>
            <a:ext cx="3222301" cy="324408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4CF33CE-B1CF-4BAB-8991-064879CAA1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79"/>
          <a:stretch/>
        </p:blipFill>
        <p:spPr>
          <a:xfrm>
            <a:off x="2435615" y="1647996"/>
            <a:ext cx="5238750" cy="4695445"/>
          </a:xfrm>
          <a:custGeom>
            <a:avLst/>
            <a:gdLst>
              <a:gd name="connsiteX0" fmla="*/ 0 w 5238750"/>
              <a:gd name="connsiteY0" fmla="*/ 0 h 4695445"/>
              <a:gd name="connsiteX1" fmla="*/ 3880779 w 5238750"/>
              <a:gd name="connsiteY1" fmla="*/ 0 h 4695445"/>
              <a:gd name="connsiteX2" fmla="*/ 3880779 w 5238750"/>
              <a:gd name="connsiteY2" fmla="*/ 2851692 h 4695445"/>
              <a:gd name="connsiteX3" fmla="*/ 5238750 w 5238750"/>
              <a:gd name="connsiteY3" fmla="*/ 2851692 h 4695445"/>
              <a:gd name="connsiteX4" fmla="*/ 5238750 w 5238750"/>
              <a:gd name="connsiteY4" fmla="*/ 4695445 h 4695445"/>
              <a:gd name="connsiteX5" fmla="*/ 518600 w 5238750"/>
              <a:gd name="connsiteY5" fmla="*/ 4695445 h 4695445"/>
              <a:gd name="connsiteX6" fmla="*/ 518600 w 5238750"/>
              <a:gd name="connsiteY6" fmla="*/ 4372973 h 4695445"/>
              <a:gd name="connsiteX7" fmla="*/ 265382 w 5238750"/>
              <a:gd name="connsiteY7" fmla="*/ 4372973 h 4695445"/>
              <a:gd name="connsiteX8" fmla="*/ 265382 w 5238750"/>
              <a:gd name="connsiteY8" fmla="*/ 3894675 h 4695445"/>
              <a:gd name="connsiteX9" fmla="*/ 0 w 5238750"/>
              <a:gd name="connsiteY9" fmla="*/ 3894675 h 4695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8750" h="4695445">
                <a:moveTo>
                  <a:pt x="0" y="0"/>
                </a:moveTo>
                <a:lnTo>
                  <a:pt x="3880779" y="0"/>
                </a:lnTo>
                <a:lnTo>
                  <a:pt x="3880779" y="2851692"/>
                </a:lnTo>
                <a:lnTo>
                  <a:pt x="5238750" y="2851692"/>
                </a:lnTo>
                <a:lnTo>
                  <a:pt x="5238750" y="4695445"/>
                </a:lnTo>
                <a:lnTo>
                  <a:pt x="518600" y="4695445"/>
                </a:lnTo>
                <a:lnTo>
                  <a:pt x="518600" y="4372973"/>
                </a:lnTo>
                <a:lnTo>
                  <a:pt x="265382" y="4372973"/>
                </a:lnTo>
                <a:lnTo>
                  <a:pt x="265382" y="3894675"/>
                </a:lnTo>
                <a:lnTo>
                  <a:pt x="0" y="3894675"/>
                </a:lnTo>
                <a:close/>
              </a:path>
            </a:pathLst>
          </a:cu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A024A28E-6DE4-485A-BD8F-53EDE1EE8B99}"/>
              </a:ext>
            </a:extLst>
          </p:cNvPr>
          <p:cNvSpPr/>
          <p:nvPr/>
        </p:nvSpPr>
        <p:spPr>
          <a:xfrm>
            <a:off x="0" y="6386733"/>
            <a:ext cx="12192000" cy="485335"/>
          </a:xfrm>
          <a:prstGeom prst="rect">
            <a:avLst/>
          </a:prstGeom>
          <a:solidFill>
            <a:srgbClr val="1D9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6276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36625" y="463233"/>
            <a:ext cx="11255375" cy="7254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3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لإضافة الحدود: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757576A-CB4D-452F-BE1A-AF54914F6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534" y="1563225"/>
            <a:ext cx="8758184" cy="4106055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5ED0E619-53A1-4F37-90DE-38D225B868C9}"/>
              </a:ext>
            </a:extLst>
          </p:cNvPr>
          <p:cNvSpPr/>
          <p:nvPr/>
        </p:nvSpPr>
        <p:spPr>
          <a:xfrm>
            <a:off x="0" y="6386733"/>
            <a:ext cx="12192000" cy="485335"/>
          </a:xfrm>
          <a:prstGeom prst="rect">
            <a:avLst/>
          </a:prstGeom>
          <a:solidFill>
            <a:srgbClr val="1D9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94081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797369150"/>
</p:tagLst>
</file>

<file path=ppt/theme/theme1.xml><?xml version="1.0" encoding="utf-8"?>
<a:theme xmlns:a="http://schemas.openxmlformats.org/drawingml/2006/main" name="Office Them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181</TotalTime>
  <Words>197</Words>
  <Application>Microsoft Office PowerPoint</Application>
  <PresentationFormat>شاشة عريضة</PresentationFormat>
  <Paragraphs>32</Paragraphs>
  <Slides>18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Dubai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abeer saleh</dc:creator>
  <cp:lastModifiedBy>abeer saleh</cp:lastModifiedBy>
  <cp:revision>26</cp:revision>
  <dcterms:created xsi:type="dcterms:W3CDTF">2021-08-23T07:15:53Z</dcterms:created>
  <dcterms:modified xsi:type="dcterms:W3CDTF">2021-08-23T14:00:43Z</dcterms:modified>
</cp:coreProperties>
</file>